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C72BF-5C8A-4E39-AC27-265AE3E0E723}" type="datetimeFigureOut">
              <a:rPr lang="el-GR" smtClean="0"/>
              <a:t>6/11/2016</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AE480-4C22-453C-B924-424E046DD071}" type="slidenum">
              <a:rPr lang="el-GR" smtClean="0"/>
              <a:t>‹#›</a:t>
            </a:fld>
            <a:endParaRPr lang="el-GR"/>
          </a:p>
        </p:txBody>
      </p:sp>
    </p:spTree>
    <p:extLst>
      <p:ext uri="{BB962C8B-B14F-4D97-AF65-F5344CB8AC3E}">
        <p14:creationId xmlns:p14="http://schemas.microsoft.com/office/powerpoint/2010/main" val="322894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0B620A3-1FCB-40C6-9E57-E9095A025A74}" type="slidenum">
              <a:rPr lang="el-GR" smtClean="0"/>
              <a:pPr/>
              <a:t>20</a:t>
            </a:fld>
            <a:endParaRPr lang="el-GR"/>
          </a:p>
        </p:txBody>
      </p:sp>
    </p:spTree>
    <p:extLst>
      <p:ext uri="{BB962C8B-B14F-4D97-AF65-F5344CB8AC3E}">
        <p14:creationId xmlns:p14="http://schemas.microsoft.com/office/powerpoint/2010/main" val="292092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0B620A3-1FCB-40C6-9E57-E9095A025A74}" type="slidenum">
              <a:rPr lang="el-GR" smtClean="0"/>
              <a:pPr/>
              <a:t>48</a:t>
            </a:fld>
            <a:endParaRPr lang="el-GR"/>
          </a:p>
        </p:txBody>
      </p:sp>
    </p:spTree>
    <p:extLst>
      <p:ext uri="{BB962C8B-B14F-4D97-AF65-F5344CB8AC3E}">
        <p14:creationId xmlns:p14="http://schemas.microsoft.com/office/powerpoint/2010/main" val="4040951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49EF0FE-BBEC-4FE6-B78A-A4244A68A88A}" type="datetimeFigureOut">
              <a:rPr lang="el-GR" smtClean="0"/>
              <a:t>6/11/2016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BBF03E-A77F-43F4-B3E5-D40D668D4221}" type="slidenum">
              <a:rPr lang="el-GR" smtClean="0"/>
              <a:t>‹#›</a:t>
            </a:fld>
            <a:endParaRPr lang="el-GR"/>
          </a:p>
        </p:txBody>
      </p:sp>
    </p:spTree>
    <p:extLst>
      <p:ext uri="{BB962C8B-B14F-4D97-AF65-F5344CB8AC3E}">
        <p14:creationId xmlns:p14="http://schemas.microsoft.com/office/powerpoint/2010/main" val="88291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49EF0FE-BBEC-4FE6-B78A-A4244A68A88A}" type="datetimeFigureOut">
              <a:rPr lang="el-GR" smtClean="0"/>
              <a:t>6/11/2016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BBF03E-A77F-43F4-B3E5-D40D668D4221}" type="slidenum">
              <a:rPr lang="el-GR" smtClean="0"/>
              <a:t>‹#›</a:t>
            </a:fld>
            <a:endParaRPr lang="el-GR"/>
          </a:p>
        </p:txBody>
      </p:sp>
    </p:spTree>
    <p:extLst>
      <p:ext uri="{BB962C8B-B14F-4D97-AF65-F5344CB8AC3E}">
        <p14:creationId xmlns:p14="http://schemas.microsoft.com/office/powerpoint/2010/main" val="2677852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49EF0FE-BBEC-4FE6-B78A-A4244A68A88A}" type="datetimeFigureOut">
              <a:rPr lang="el-GR" smtClean="0"/>
              <a:t>6/11/2016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BBF03E-A77F-43F4-B3E5-D40D668D4221}" type="slidenum">
              <a:rPr lang="el-GR" smtClean="0"/>
              <a:t>‹#›</a:t>
            </a:fld>
            <a:endParaRPr lang="el-GR"/>
          </a:p>
        </p:txBody>
      </p:sp>
    </p:spTree>
    <p:extLst>
      <p:ext uri="{BB962C8B-B14F-4D97-AF65-F5344CB8AC3E}">
        <p14:creationId xmlns:p14="http://schemas.microsoft.com/office/powerpoint/2010/main" val="420730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49EF0FE-BBEC-4FE6-B78A-A4244A68A88A}" type="datetimeFigureOut">
              <a:rPr lang="el-GR" smtClean="0"/>
              <a:t>6/11/2016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BBF03E-A77F-43F4-B3E5-D40D668D4221}" type="slidenum">
              <a:rPr lang="el-GR" smtClean="0"/>
              <a:t>‹#›</a:t>
            </a:fld>
            <a:endParaRPr lang="el-GR"/>
          </a:p>
        </p:txBody>
      </p:sp>
    </p:spTree>
    <p:extLst>
      <p:ext uri="{BB962C8B-B14F-4D97-AF65-F5344CB8AC3E}">
        <p14:creationId xmlns:p14="http://schemas.microsoft.com/office/powerpoint/2010/main" val="414271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9EF0FE-BBEC-4FE6-B78A-A4244A68A88A}" type="datetimeFigureOut">
              <a:rPr lang="el-GR" smtClean="0"/>
              <a:t>6/11/2016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BBF03E-A77F-43F4-B3E5-D40D668D4221}" type="slidenum">
              <a:rPr lang="el-GR" smtClean="0"/>
              <a:t>‹#›</a:t>
            </a:fld>
            <a:endParaRPr lang="el-GR"/>
          </a:p>
        </p:txBody>
      </p:sp>
    </p:spTree>
    <p:extLst>
      <p:ext uri="{BB962C8B-B14F-4D97-AF65-F5344CB8AC3E}">
        <p14:creationId xmlns:p14="http://schemas.microsoft.com/office/powerpoint/2010/main" val="305275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49EF0FE-BBEC-4FE6-B78A-A4244A68A88A}" type="datetimeFigureOut">
              <a:rPr lang="el-GR" smtClean="0"/>
              <a:t>6/11/2016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BBF03E-A77F-43F4-B3E5-D40D668D4221}" type="slidenum">
              <a:rPr lang="el-GR" smtClean="0"/>
              <a:t>‹#›</a:t>
            </a:fld>
            <a:endParaRPr lang="el-GR"/>
          </a:p>
        </p:txBody>
      </p:sp>
    </p:spTree>
    <p:extLst>
      <p:ext uri="{BB962C8B-B14F-4D97-AF65-F5344CB8AC3E}">
        <p14:creationId xmlns:p14="http://schemas.microsoft.com/office/powerpoint/2010/main" val="266561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49EF0FE-BBEC-4FE6-B78A-A4244A68A88A}" type="datetimeFigureOut">
              <a:rPr lang="el-GR" smtClean="0"/>
              <a:t>6/11/2016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6BBF03E-A77F-43F4-B3E5-D40D668D4221}" type="slidenum">
              <a:rPr lang="el-GR" smtClean="0"/>
              <a:t>‹#›</a:t>
            </a:fld>
            <a:endParaRPr lang="el-GR"/>
          </a:p>
        </p:txBody>
      </p:sp>
    </p:spTree>
    <p:extLst>
      <p:ext uri="{BB962C8B-B14F-4D97-AF65-F5344CB8AC3E}">
        <p14:creationId xmlns:p14="http://schemas.microsoft.com/office/powerpoint/2010/main" val="385295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49EF0FE-BBEC-4FE6-B78A-A4244A68A88A}" type="datetimeFigureOut">
              <a:rPr lang="el-GR" smtClean="0"/>
              <a:t>6/11/2016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6BBF03E-A77F-43F4-B3E5-D40D668D4221}" type="slidenum">
              <a:rPr lang="el-GR" smtClean="0"/>
              <a:t>‹#›</a:t>
            </a:fld>
            <a:endParaRPr lang="el-GR"/>
          </a:p>
        </p:txBody>
      </p:sp>
    </p:spTree>
    <p:extLst>
      <p:ext uri="{BB962C8B-B14F-4D97-AF65-F5344CB8AC3E}">
        <p14:creationId xmlns:p14="http://schemas.microsoft.com/office/powerpoint/2010/main" val="176995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EF0FE-BBEC-4FE6-B78A-A4244A68A88A}" type="datetimeFigureOut">
              <a:rPr lang="el-GR" smtClean="0"/>
              <a:t>6/11/2016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6BBF03E-A77F-43F4-B3E5-D40D668D4221}" type="slidenum">
              <a:rPr lang="el-GR" smtClean="0"/>
              <a:t>‹#›</a:t>
            </a:fld>
            <a:endParaRPr lang="el-GR"/>
          </a:p>
        </p:txBody>
      </p:sp>
    </p:spTree>
    <p:extLst>
      <p:ext uri="{BB962C8B-B14F-4D97-AF65-F5344CB8AC3E}">
        <p14:creationId xmlns:p14="http://schemas.microsoft.com/office/powerpoint/2010/main" val="3486647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9EF0FE-BBEC-4FE6-B78A-A4244A68A88A}" type="datetimeFigureOut">
              <a:rPr lang="el-GR" smtClean="0"/>
              <a:t>6/11/2016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BBF03E-A77F-43F4-B3E5-D40D668D4221}" type="slidenum">
              <a:rPr lang="el-GR" smtClean="0"/>
              <a:t>‹#›</a:t>
            </a:fld>
            <a:endParaRPr lang="el-GR"/>
          </a:p>
        </p:txBody>
      </p:sp>
    </p:spTree>
    <p:extLst>
      <p:ext uri="{BB962C8B-B14F-4D97-AF65-F5344CB8AC3E}">
        <p14:creationId xmlns:p14="http://schemas.microsoft.com/office/powerpoint/2010/main" val="1143138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9EF0FE-BBEC-4FE6-B78A-A4244A68A88A}" type="datetimeFigureOut">
              <a:rPr lang="el-GR" smtClean="0"/>
              <a:t>6/11/2016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BBF03E-A77F-43F4-B3E5-D40D668D4221}" type="slidenum">
              <a:rPr lang="el-GR" smtClean="0"/>
              <a:t>‹#›</a:t>
            </a:fld>
            <a:endParaRPr lang="el-GR"/>
          </a:p>
        </p:txBody>
      </p:sp>
    </p:spTree>
    <p:extLst>
      <p:ext uri="{BB962C8B-B14F-4D97-AF65-F5344CB8AC3E}">
        <p14:creationId xmlns:p14="http://schemas.microsoft.com/office/powerpoint/2010/main" val="33733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EF0FE-BBEC-4FE6-B78A-A4244A68A88A}" type="datetimeFigureOut">
              <a:rPr lang="el-GR" smtClean="0"/>
              <a:t>6/11/2016</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BF03E-A77F-43F4-B3E5-D40D668D4221}" type="slidenum">
              <a:rPr lang="el-GR" smtClean="0"/>
              <a:t>‹#›</a:t>
            </a:fld>
            <a:endParaRPr lang="el-GR"/>
          </a:p>
        </p:txBody>
      </p:sp>
    </p:spTree>
    <p:extLst>
      <p:ext uri="{BB962C8B-B14F-4D97-AF65-F5344CB8AC3E}">
        <p14:creationId xmlns:p14="http://schemas.microsoft.com/office/powerpoint/2010/main" val="372152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greeklanguage.gr/node/998"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smtClean="0"/>
              <a:t>H </a:t>
            </a:r>
            <a:r>
              <a:rPr lang="el-GR" sz="3600" b="1" dirty="0" smtClean="0"/>
              <a:t>ανάγνωση </a:t>
            </a:r>
            <a:r>
              <a:rPr lang="el-GR" sz="3600" b="1" dirty="0"/>
              <a:t>της </a:t>
            </a:r>
            <a:r>
              <a:rPr lang="el-GR" sz="3600" b="1" dirty="0" smtClean="0"/>
              <a:t>λογοτεχνίας</a:t>
            </a:r>
            <a:endParaRPr lang="en-US" sz="3600" b="1"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737900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l-GR" dirty="0"/>
              <a:t>Υποστηρίζει ότι το νόημα </a:t>
            </a:r>
            <a:r>
              <a:rPr lang="el-GR" i="1" dirty="0"/>
              <a:t>δεν είναι </a:t>
            </a:r>
            <a:r>
              <a:rPr lang="el-GR" dirty="0"/>
              <a:t>εσωτερικό στο κείμενο ως ποιότητα του κειμένου, αλλά προϊόν της διαδικασίας της ανάγνωσης. </a:t>
            </a:r>
            <a:r>
              <a:rPr lang="el-GR" b="1" dirty="0"/>
              <a:t>Το νόημα δεν βρίσκεται «κρυμμένο» στο βιβλίο  για να ανακαλυφθεί, αλλά δημιουργείται κάθε φορά διαφορετικό</a:t>
            </a:r>
            <a:r>
              <a:rPr lang="el-GR" dirty="0"/>
              <a:t> μέσα από διαφορετικές διαδικασίες ανάγνωσης και διαφορετικές αισθητικές εμπειρίες.</a:t>
            </a:r>
            <a:endParaRPr lang="en-US" dirty="0"/>
          </a:p>
          <a:p>
            <a:endParaRPr lang="en-US" dirty="0"/>
          </a:p>
        </p:txBody>
      </p:sp>
    </p:spTree>
    <p:extLst>
      <p:ext uri="{BB962C8B-B14F-4D97-AF65-F5344CB8AC3E}">
        <p14:creationId xmlns:p14="http://schemas.microsoft.com/office/powerpoint/2010/main" val="1301326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dirty="0"/>
              <a:t>Καθώς εξετάζει την </a:t>
            </a:r>
            <a:r>
              <a:rPr lang="el-GR" dirty="0"/>
              <a:t>λογοτεχνική εμπειρία </a:t>
            </a:r>
            <a:r>
              <a:rPr lang="el-GR" dirty="0"/>
              <a:t>ως «συμβάν» η </a:t>
            </a:r>
            <a:r>
              <a:rPr lang="el-GR" dirty="0" err="1"/>
              <a:t>Ρόζεμπλατ</a:t>
            </a:r>
            <a:r>
              <a:rPr lang="el-GR" dirty="0"/>
              <a:t> γράφει το 1938</a:t>
            </a:r>
            <a:r>
              <a:rPr lang="en-US" dirty="0"/>
              <a:t>:</a:t>
            </a:r>
          </a:p>
          <a:p>
            <a:pPr algn="just"/>
            <a:r>
              <a:rPr lang="el-GR" dirty="0"/>
              <a:t>«Η </a:t>
            </a:r>
            <a:r>
              <a:rPr lang="el-GR" dirty="0"/>
              <a:t>ειδική σημασία και, πιο συγκεκριμένα, οι υποβόσκοντες συνειρμοί που λέξεις και εικόνες έχουν για τον κάθε αναγνώστη χωριστά, θα καθορίσουν σε μεγάλο βαθμό το </a:t>
            </a:r>
            <a:r>
              <a:rPr lang="el-GR" dirty="0"/>
              <a:t>τί </a:t>
            </a:r>
            <a:r>
              <a:rPr lang="el-GR" dirty="0"/>
              <a:t>έχει να </a:t>
            </a:r>
            <a:r>
              <a:rPr lang="el-GR" dirty="0" err="1"/>
              <a:t>πεί</a:t>
            </a:r>
            <a:r>
              <a:rPr lang="el-GR" dirty="0"/>
              <a:t> το λογοτεχνικό έργο για αυτόν. Ο αναγνώστης φέρνει στο έργο τα στοιχεία της προσωπικότητάς του, μνήμες του παρελθόντος, ανάγκες του παρόντος και προβλήματα, τη συναισθηματική του διάθεση της στιγμής και τη φυσική του κατάσταση</a:t>
            </a:r>
            <a:r>
              <a:rPr lang="el-GR" dirty="0"/>
              <a:t>.» </a:t>
            </a:r>
            <a:r>
              <a:rPr lang="en-US" dirty="0"/>
              <a:t> </a:t>
            </a:r>
            <a:endParaRPr lang="en-US" dirty="0"/>
          </a:p>
          <a:p>
            <a:endParaRPr lang="el-GR" dirty="0"/>
          </a:p>
        </p:txBody>
      </p:sp>
    </p:spTree>
    <p:extLst>
      <p:ext uri="{BB962C8B-B14F-4D97-AF65-F5344CB8AC3E}">
        <p14:creationId xmlns:p14="http://schemas.microsoft.com/office/powerpoint/2010/main" val="1056285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sz="3200" dirty="0"/>
              <a:t>Για την </a:t>
            </a:r>
            <a:r>
              <a:rPr lang="el-GR" sz="3200" dirty="0" err="1"/>
              <a:t>Ρόζεμπλατ</a:t>
            </a:r>
            <a:r>
              <a:rPr lang="el-GR" sz="3200" dirty="0"/>
              <a:t>, η ανάγνωση ενός λογοτεχνικού έργου είναι ένα συμβάν στην προσωπική ζωή του κάθε αναγνώστη ειδικά. </a:t>
            </a:r>
            <a:endParaRPr lang="el-GR" sz="3200" dirty="0"/>
          </a:p>
          <a:p>
            <a:pPr algn="just"/>
            <a:r>
              <a:rPr lang="el-GR" sz="3200" b="1" dirty="0"/>
              <a:t>Κατά συνέπεια, η διδασκαλία της λογοτεχνίας θα πρέπει να είναι εξατομικευμένη: ο κάθε μαθητής βιώνει το λογοτεχνικό έργο με τον δικό του τρόπο.</a:t>
            </a:r>
          </a:p>
        </p:txBody>
      </p:sp>
    </p:spTree>
    <p:extLst>
      <p:ext uri="{BB962C8B-B14F-4D97-AF65-F5344CB8AC3E}">
        <p14:creationId xmlns:p14="http://schemas.microsoft.com/office/powerpoint/2010/main" val="3758619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8127" y="429491"/>
            <a:ext cx="8229600" cy="1143000"/>
          </a:xfrm>
        </p:spPr>
        <p:txBody>
          <a:bodyPr>
            <a:normAutofit/>
          </a:bodyPr>
          <a:lstStyle/>
          <a:p>
            <a:r>
              <a:rPr lang="el-GR" sz="3200" b="1" dirty="0"/>
              <a:t>Πώς επιλέγουμε τα κατάλληλα λογοτεχνικά βιβλία για τα παιδιά της τάξης μας;</a:t>
            </a:r>
            <a:endParaRPr lang="el-GR" sz="3200" b="1" dirty="0"/>
          </a:p>
        </p:txBody>
      </p:sp>
      <p:sp>
        <p:nvSpPr>
          <p:cNvPr id="3" name="Content Placeholder 2"/>
          <p:cNvSpPr>
            <a:spLocks noGrp="1"/>
          </p:cNvSpPr>
          <p:nvPr>
            <p:ph idx="1"/>
          </p:nvPr>
        </p:nvSpPr>
        <p:spPr/>
        <p:txBody>
          <a:bodyPr>
            <a:normAutofit fontScale="92500" lnSpcReduction="20000"/>
          </a:bodyPr>
          <a:lstStyle/>
          <a:p>
            <a:pPr algn="just"/>
            <a:r>
              <a:rPr lang="el-GR" dirty="0" smtClean="0"/>
              <a:t>Το λογοτεχνικό έργο θα πρέπει να διαθέτει σημεία σύνδεσης με το παρελθόν και το παρόν του νεαρού αναγνώστη, τις ασχολίες, τα αισθήματά του, τις αγωνίες και τις επιθυμίες του. Κατά συνέπεια δεν υπάρχει μία ιδανική ανθολογία κειμένων κατάλληλη για όλους τους μαθητές και τις μαθήτριες. </a:t>
            </a:r>
          </a:p>
          <a:p>
            <a:pPr algn="just"/>
            <a:r>
              <a:rPr lang="el-GR" dirty="0" smtClean="0"/>
              <a:t>Θα πρέπει επιλέγουμε τα λογοτεχνικά κείμενα που εντάσσουμε στην εκπαιδευτική διαδικασία με γνώμονα την ετερογένεια της κοινωνίας μας, τις διαφορές από ομάδα σε ομάδα και τις διαφορές των ατόμων μεταξύ τους. </a:t>
            </a:r>
          </a:p>
          <a:p>
            <a:pPr algn="just"/>
            <a:r>
              <a:rPr lang="el-GR" dirty="0" smtClean="0"/>
              <a:t>Θα πρέπει να καθοδηγούμαστε στις επιλογές μας του διδακτικού υλικού μέσα από την έρευνά μας σε ζητήματα όπως το γενικό υπόβαθρο του κάθε μαθητή, το επίπεδο της ωριμότητάς του, τις κοινωνικές δυσκολίες που αντιμετωπίζει και τις κλίσεις του.</a:t>
            </a:r>
            <a:r>
              <a:rPr lang="en-US" dirty="0" smtClean="0"/>
              <a:t> </a:t>
            </a:r>
            <a:endParaRPr lang="el-GR" dirty="0"/>
          </a:p>
        </p:txBody>
      </p:sp>
    </p:spTree>
    <p:extLst>
      <p:ext uri="{BB962C8B-B14F-4D97-AF65-F5344CB8AC3E}">
        <p14:creationId xmlns:p14="http://schemas.microsoft.com/office/powerpoint/2010/main" val="1906107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t>Γενικές αρχές της διδακτικής της λογοτεχνίας από την προοπτική της συναλλακτικής θεωρίας</a:t>
            </a:r>
            <a:endParaRPr lang="el-GR" sz="3200" b="1" dirty="0"/>
          </a:p>
        </p:txBody>
      </p:sp>
      <p:sp>
        <p:nvSpPr>
          <p:cNvPr id="3" name="Content Placeholder 2"/>
          <p:cNvSpPr>
            <a:spLocks noGrp="1"/>
          </p:cNvSpPr>
          <p:nvPr>
            <p:ph idx="1"/>
          </p:nvPr>
        </p:nvSpPr>
        <p:spPr/>
        <p:txBody>
          <a:bodyPr>
            <a:normAutofit/>
          </a:bodyPr>
          <a:lstStyle/>
          <a:p>
            <a:pPr marL="0" indent="0" fontAlgn="base">
              <a:buNone/>
            </a:pPr>
            <a:r>
              <a:rPr lang="el-GR" dirty="0" smtClean="0"/>
              <a:t>	</a:t>
            </a:r>
            <a:endParaRPr lang="el-GR" dirty="0"/>
          </a:p>
          <a:p>
            <a:pPr algn="just" fontAlgn="base"/>
            <a:r>
              <a:rPr lang="en-US" sz="2400" dirty="0"/>
              <a:t>1. </a:t>
            </a:r>
            <a:r>
              <a:rPr lang="el-GR" sz="2400" dirty="0"/>
              <a:t>Ο δάσκαλος κατ’ αρχήν καλεί τους μαθητές να αντιδράσουν στο κείμενο ή σε σημεία του κειμένου με ελευθερία, </a:t>
            </a:r>
            <a:r>
              <a:rPr lang="el-GR" sz="2400" b="1" dirty="0"/>
              <a:t>χωρίς να τους καθοδηγεί προς μια συγκεκριμένη κατεύθυνση για να «ανακαλύψουν» το «σωστό» νόημα του κειμένου</a:t>
            </a:r>
            <a:r>
              <a:rPr lang="el-GR" sz="2400" dirty="0"/>
              <a:t>. </a:t>
            </a:r>
            <a:r>
              <a:rPr lang="el-GR" sz="2400" dirty="0"/>
              <a:t> </a:t>
            </a:r>
            <a:r>
              <a:rPr lang="el-GR" sz="2400" dirty="0"/>
              <a:t>Οι μαθητές θα πρέπει να πειστούν ότι οι δικοί τους (ενδεχομένως διαφορετικοί μεταξύ τους) τρόποι ανταπόκρισης, συναισθηματικοί και διανοητικοί, είναι </a:t>
            </a:r>
            <a:r>
              <a:rPr lang="el-GR" sz="2400" b="1" dirty="0"/>
              <a:t>όλοι</a:t>
            </a:r>
            <a:r>
              <a:rPr lang="el-GR" sz="2400" dirty="0"/>
              <a:t> έγκυρα σημεία αφετηρίας</a:t>
            </a:r>
            <a:r>
              <a:rPr lang="en-US" sz="2400" dirty="0"/>
              <a:t> </a:t>
            </a:r>
            <a:r>
              <a:rPr lang="el-GR" sz="2400" dirty="0"/>
              <a:t>για συζήτηση και γράψιμο. </a:t>
            </a:r>
          </a:p>
          <a:p>
            <a:pPr algn="just" fontAlgn="base"/>
            <a:r>
              <a:rPr lang="en-US" sz="2400" dirty="0"/>
              <a:t>2</a:t>
            </a:r>
            <a:r>
              <a:rPr lang="en-US" sz="2400" dirty="0"/>
              <a:t>. </a:t>
            </a:r>
            <a:r>
              <a:rPr lang="el-GR" sz="2400" dirty="0"/>
              <a:t>Επιβάλλεται να δοθεί ο απαραίτητος χρόνος, έτσι ώστε οι ιδέες να σχηματιστούν. Οι μαθητές να ενθαρρύνονται να σκέφτονται πάνω στις ιδέες τους. </a:t>
            </a:r>
            <a:endParaRPr lang="el-GR" sz="2400" dirty="0"/>
          </a:p>
        </p:txBody>
      </p:sp>
    </p:spTree>
    <p:extLst>
      <p:ext uri="{BB962C8B-B14F-4D97-AF65-F5344CB8AC3E}">
        <p14:creationId xmlns:p14="http://schemas.microsoft.com/office/powerpoint/2010/main" val="1694669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rmAutofit/>
          </a:bodyPr>
          <a:lstStyle/>
          <a:p>
            <a:pPr algn="just" fontAlgn="base"/>
            <a:r>
              <a:rPr lang="en-US" sz="2400" dirty="0"/>
              <a:t>3. </a:t>
            </a:r>
            <a:r>
              <a:rPr lang="el-GR" sz="2400" dirty="0"/>
              <a:t>Ο δάσκαλος μπορεί να βρει σημεία σύγκλισης ανάμεσα στους μαθητές και να τους βοηθήσει να αναπτύξουν επαφή μεταξύ τους. Αλλά και να κατευθύνει τη συζήτηση με σκοπό την επικοινωνία και τη δυνατότητα να συζητηθούν οι διαφορετικές εντυπώσεις και προοπτικές που έχει προκαλέσει το κείμενο. </a:t>
            </a:r>
          </a:p>
          <a:p>
            <a:pPr algn="just" fontAlgn="base"/>
            <a:r>
              <a:rPr lang="en-US" sz="2400" dirty="0"/>
              <a:t>4</a:t>
            </a:r>
            <a:r>
              <a:rPr lang="en-US" sz="2400" dirty="0"/>
              <a:t>. </a:t>
            </a:r>
            <a:r>
              <a:rPr lang="el-GR" sz="2400" dirty="0"/>
              <a:t>Σιγά σιγά να ανοίξει η συζήτηση πάνω στα θέματα </a:t>
            </a:r>
            <a:r>
              <a:rPr lang="el-GR" sz="2400" b="1" dirty="0"/>
              <a:t>του εαυτού, του κειμένου και των άλλων.</a:t>
            </a:r>
            <a:r>
              <a:rPr lang="el-GR" sz="2400" dirty="0"/>
              <a:t> Η λογοτεχνική εμπειρία θα πρέπει να αποτελεί ευκαιρία μάθησης για </a:t>
            </a:r>
            <a:r>
              <a:rPr lang="el-GR" sz="2400" dirty="0"/>
              <a:t>τα τρία αυτά θέματα</a:t>
            </a:r>
            <a:r>
              <a:rPr lang="el-GR" sz="2400" dirty="0"/>
              <a:t>.</a:t>
            </a:r>
          </a:p>
          <a:p>
            <a:pPr algn="just" fontAlgn="base"/>
            <a:r>
              <a:rPr lang="en-US" sz="2400" dirty="0"/>
              <a:t>5.</a:t>
            </a:r>
            <a:r>
              <a:rPr lang="el-GR" sz="2400" dirty="0"/>
              <a:t> Η συζήτηση να αναπτυχθεί κι άλλο, χωρίς ανταγωνισμούς. Οι μαθητές θα πρέπει να νιώθουν ελεύθεροι να αλλάξουν γνώμη για κάτι. </a:t>
            </a:r>
          </a:p>
          <a:p>
            <a:endParaRPr lang="el-GR" dirty="0"/>
          </a:p>
        </p:txBody>
      </p:sp>
    </p:spTree>
    <p:extLst>
      <p:ext uri="{BB962C8B-B14F-4D97-AF65-F5344CB8AC3E}">
        <p14:creationId xmlns:p14="http://schemas.microsoft.com/office/powerpoint/2010/main" val="3447686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fontAlgn="base"/>
            <a:r>
              <a:rPr lang="en-US" sz="2400" dirty="0"/>
              <a:t>6. </a:t>
            </a:r>
            <a:r>
              <a:rPr lang="el-GR" sz="2400" dirty="0"/>
              <a:t>Η συζήτηση να οδηγήσει σε σύγκριση με προηγούμενες εμπειρίες, συζητήσεις και κείμενα που έχουν διαβαστεί. </a:t>
            </a:r>
            <a:r>
              <a:rPr lang="el-GR" sz="2400" b="1" dirty="0"/>
              <a:t>Είναι βασικό για τη συναλλακτική μέθοδο να συνδέουν οι μαθητές την ανάγνωση της λογοτεχνίας με άλλες εμπειρίες. </a:t>
            </a:r>
          </a:p>
          <a:p>
            <a:pPr algn="just"/>
            <a:r>
              <a:rPr lang="en-US" sz="2400" dirty="0"/>
              <a:t>7. </a:t>
            </a:r>
            <a:r>
              <a:rPr lang="el-GR" sz="2400" dirty="0"/>
              <a:t>Το επόμενο βήμα: τί μπορούμε να διαβάσουμε μετά; Μήπως έχει προκύψει θέμα για γράψιμο; </a:t>
            </a:r>
            <a:endParaRPr lang="el-GR" sz="2400" dirty="0"/>
          </a:p>
          <a:p>
            <a:endParaRPr lang="el-GR" sz="2400" dirty="0"/>
          </a:p>
        </p:txBody>
      </p:sp>
    </p:spTree>
    <p:extLst>
      <p:ext uri="{BB962C8B-B14F-4D97-AF65-F5344CB8AC3E}">
        <p14:creationId xmlns:p14="http://schemas.microsoft.com/office/powerpoint/2010/main" val="1975816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rmAutofit/>
          </a:bodyPr>
          <a:lstStyle/>
          <a:p>
            <a:pPr algn="just"/>
            <a:r>
              <a:rPr lang="el-GR" sz="2400" dirty="0"/>
              <a:t>Συμπερασματικά:</a:t>
            </a:r>
          </a:p>
          <a:p>
            <a:pPr algn="just"/>
            <a:r>
              <a:rPr lang="el-GR" sz="2400" dirty="0"/>
              <a:t>Η </a:t>
            </a:r>
            <a:r>
              <a:rPr lang="el-GR" sz="2400" dirty="0" err="1"/>
              <a:t>Ρόζενμπλατ</a:t>
            </a:r>
            <a:r>
              <a:rPr lang="el-GR" sz="2400" dirty="0"/>
              <a:t> έβαλε τις βάσεις για τη λεγόμενη </a:t>
            </a:r>
            <a:r>
              <a:rPr lang="el-GR" sz="2400" b="1" dirty="0"/>
              <a:t>βιωματική θεωρία της πρόσληψης </a:t>
            </a:r>
            <a:r>
              <a:rPr lang="el-GR" sz="2400" dirty="0"/>
              <a:t>που εξετάζει τον τρόπο που οι αναγνώστες κατασκευάζουν τον κόσμο του κειμένου </a:t>
            </a:r>
            <a:r>
              <a:rPr lang="el-GR" sz="2400" b="1" dirty="0"/>
              <a:t>συσχετίζοντας τις προσωπικές τους εμπειρίες με το κείμενο</a:t>
            </a:r>
            <a:r>
              <a:rPr lang="el-GR" sz="2400" dirty="0"/>
              <a:t>. Εκκινεί δηλαδή από την αρχή ότι </a:t>
            </a:r>
            <a:r>
              <a:rPr lang="el-GR" sz="2400" b="1" dirty="0"/>
              <a:t>ο αναγνώστης «κτίζει» πάνω στην εμπειρία του</a:t>
            </a:r>
            <a:r>
              <a:rPr lang="el-GR" sz="2400" dirty="0"/>
              <a:t>.</a:t>
            </a:r>
          </a:p>
          <a:p>
            <a:pPr algn="just"/>
            <a:r>
              <a:rPr lang="el-GR" sz="2400" dirty="0"/>
              <a:t> Η λογοτεχνική ή αισθητική εμπειρία συνίσταται σε αυτό που ο κάθε αναγνώστης σκέπτεται, αισθάνεται ή φαντάζεται καθώς διαβάζει ένα έργο, και, τελικά, στον τρόπο με τον οποίο </a:t>
            </a:r>
            <a:r>
              <a:rPr lang="el-GR" sz="2400" b="1" dirty="0"/>
              <a:t>το έργο τον οδηγεί να ανακατασκευάσει την εμπειρία του</a:t>
            </a:r>
            <a:r>
              <a:rPr lang="el-GR" sz="2400" dirty="0"/>
              <a:t>. (Δηλαδή;)</a:t>
            </a:r>
            <a:endParaRPr lang="el-GR" sz="2400" dirty="0"/>
          </a:p>
        </p:txBody>
      </p:sp>
    </p:spTree>
    <p:extLst>
      <p:ext uri="{BB962C8B-B14F-4D97-AF65-F5344CB8AC3E}">
        <p14:creationId xmlns:p14="http://schemas.microsoft.com/office/powerpoint/2010/main" val="3267784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Η γερμανική σχολή της Θεωρίας της Πρόσληψης της Κωσταντίας</a:t>
            </a:r>
            <a:endParaRPr lang="en-US" dirty="0"/>
          </a:p>
        </p:txBody>
      </p:sp>
      <p:sp>
        <p:nvSpPr>
          <p:cNvPr id="3" name="Content Placeholder 2"/>
          <p:cNvSpPr>
            <a:spLocks noGrp="1"/>
          </p:cNvSpPr>
          <p:nvPr>
            <p:ph idx="1"/>
          </p:nvPr>
        </p:nvSpPr>
        <p:spPr/>
        <p:txBody>
          <a:bodyPr>
            <a:normAutofit/>
          </a:bodyPr>
          <a:lstStyle/>
          <a:p>
            <a:pPr algn="just"/>
            <a:r>
              <a:rPr lang="el-GR" sz="2400" dirty="0"/>
              <a:t>Θα ασχοληθούμε τώρα με τη γερμανική σχολή της Θεωρίας ή Αισθητικής της Πρόσληψης ή σχολής της Κωσταντίας και ειδικότερα με τον </a:t>
            </a:r>
            <a:r>
              <a:rPr lang="en-US" sz="2400" b="1" dirty="0"/>
              <a:t>Wolfgang </a:t>
            </a:r>
            <a:r>
              <a:rPr lang="en-US" sz="2400" b="1" dirty="0" err="1"/>
              <a:t>Iser</a:t>
            </a:r>
            <a:r>
              <a:rPr lang="el-GR" sz="2400" b="1" dirty="0"/>
              <a:t> (1926-2007)</a:t>
            </a:r>
            <a:r>
              <a:rPr lang="en-US" sz="2400" dirty="0"/>
              <a:t>, </a:t>
            </a:r>
            <a:r>
              <a:rPr lang="el-GR" sz="2400" dirty="0"/>
              <a:t>ο οποίος έχει λειτουργήσει ως συνεκτικός κρίκος ανάμεσα στη Ευρώπη και την Αμερική και έχει αποδειχθεί, όπως και η Ρόζενμπλατ, ιδιαίτερα</a:t>
            </a:r>
            <a:r>
              <a:rPr lang="en-US" sz="2400" dirty="0"/>
              <a:t> </a:t>
            </a:r>
            <a:r>
              <a:rPr lang="el-GR" sz="2400" dirty="0"/>
              <a:t>αξιοποιήσιμος από τον χώρο της παιδαγωγικής και της εκπαίδευσης. Κυρίως έχουν αξιοποιηθεί οι θέσεις του αναφορικά με τον λεγόμενο</a:t>
            </a:r>
          </a:p>
          <a:p>
            <a:pPr algn="just"/>
            <a:r>
              <a:rPr lang="el-GR" sz="2400" dirty="0"/>
              <a:t> </a:t>
            </a:r>
            <a:r>
              <a:rPr lang="el-GR" sz="2400" b="1" dirty="0"/>
              <a:t>«εννοούμενο αναγνώστη», </a:t>
            </a:r>
          </a:p>
          <a:p>
            <a:pPr algn="just"/>
            <a:r>
              <a:rPr lang="el-GR" sz="2400" dirty="0"/>
              <a:t>τα αφηγηματικά και θεματικά </a:t>
            </a:r>
            <a:r>
              <a:rPr lang="el-GR" sz="2400" b="1" dirty="0"/>
              <a:t>«κενά»</a:t>
            </a:r>
            <a:r>
              <a:rPr lang="el-GR" sz="2400" dirty="0"/>
              <a:t> του λογοτεχνικού κειμένου, και </a:t>
            </a:r>
          </a:p>
          <a:p>
            <a:pPr algn="just"/>
            <a:r>
              <a:rPr lang="el-GR" sz="2400" dirty="0"/>
              <a:t>τα </a:t>
            </a:r>
            <a:r>
              <a:rPr lang="el-GR" sz="2400" b="1" dirty="0"/>
              <a:t>«σημεία απροσδιοριστίας»</a:t>
            </a:r>
            <a:r>
              <a:rPr lang="el-GR" sz="2400" dirty="0"/>
              <a:t> του λογοτεχνικού κειμένου.</a:t>
            </a:r>
            <a:endParaRPr lang="en-US" sz="2400" dirty="0"/>
          </a:p>
          <a:p>
            <a:pPr algn="just">
              <a:buNone/>
            </a:pPr>
            <a:r>
              <a:rPr lang="el-GR" dirty="0" smtClean="0"/>
              <a:t>	</a:t>
            </a:r>
          </a:p>
          <a:p>
            <a:pPr algn="just">
              <a:buNone/>
            </a:pPr>
            <a:endParaRPr lang="en-US" dirty="0"/>
          </a:p>
        </p:txBody>
      </p:sp>
    </p:spTree>
    <p:extLst>
      <p:ext uri="{BB962C8B-B14F-4D97-AF65-F5344CB8AC3E}">
        <p14:creationId xmlns:p14="http://schemas.microsoft.com/office/powerpoint/2010/main" val="1297642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lvl="1" algn="just"/>
            <a:r>
              <a:rPr lang="el-GR" sz="3600" dirty="0"/>
              <a:t> Ο </a:t>
            </a:r>
            <a:r>
              <a:rPr lang="el-GR" sz="3600" dirty="0" err="1"/>
              <a:t>Ίζερ</a:t>
            </a:r>
            <a:r>
              <a:rPr lang="el-GR" sz="3600" dirty="0"/>
              <a:t>, μαζί με τον </a:t>
            </a:r>
            <a:r>
              <a:rPr lang="en-US" sz="3600" b="1" dirty="0"/>
              <a:t>Hans Robert </a:t>
            </a:r>
            <a:r>
              <a:rPr lang="en-US" sz="3600" b="1" dirty="0" err="1"/>
              <a:t>Jauss</a:t>
            </a:r>
            <a:r>
              <a:rPr lang="en-US" sz="3600" b="1" dirty="0"/>
              <a:t> </a:t>
            </a:r>
            <a:r>
              <a:rPr lang="el-GR" sz="3600" dirty="0"/>
              <a:t>είναι οι δύο «</a:t>
            </a:r>
            <a:r>
              <a:rPr lang="el-GR" sz="3600" dirty="0" err="1"/>
              <a:t>διόσκουροι</a:t>
            </a:r>
            <a:r>
              <a:rPr lang="el-GR" sz="3600" dirty="0"/>
              <a:t>» θεωρητικοί της </a:t>
            </a:r>
            <a:r>
              <a:rPr lang="el-GR" sz="3600" dirty="0" err="1"/>
              <a:t>Κωσταντίας</a:t>
            </a:r>
            <a:r>
              <a:rPr lang="el-GR" sz="3600" dirty="0"/>
              <a:t>. Ο </a:t>
            </a:r>
            <a:r>
              <a:rPr lang="en-US" sz="3600" dirty="0" err="1"/>
              <a:t>Jauss</a:t>
            </a:r>
            <a:r>
              <a:rPr lang="en-US" sz="3600" dirty="0"/>
              <a:t> </a:t>
            </a:r>
            <a:r>
              <a:rPr lang="el-GR" sz="3600" dirty="0"/>
              <a:t>ασχολείται με την </a:t>
            </a:r>
            <a:r>
              <a:rPr lang="el-GR" sz="3600" i="1" dirty="0"/>
              <a:t>ιστορία</a:t>
            </a:r>
            <a:r>
              <a:rPr lang="el-GR" sz="3600" dirty="0"/>
              <a:t> της πρόσληψης της λογοτεχνίας και θα μας απασχολήσει λιγότερο. Αξίζει όμως να θυμόμαστε από τη θεωρία του τον όρο </a:t>
            </a:r>
            <a:r>
              <a:rPr lang="el-GR" sz="3600" b="1" dirty="0"/>
              <a:t>«</a:t>
            </a:r>
            <a:r>
              <a:rPr lang="el-GR" sz="3600" b="1" dirty="0"/>
              <a:t>ορίζοντας </a:t>
            </a:r>
            <a:r>
              <a:rPr lang="el-GR" sz="3600" b="1" dirty="0"/>
              <a:t>προσδοκιών</a:t>
            </a:r>
            <a:r>
              <a:rPr lang="el-GR" sz="3600" b="1" dirty="0"/>
              <a:t>».</a:t>
            </a:r>
          </a:p>
        </p:txBody>
      </p:sp>
    </p:spTree>
    <p:extLst>
      <p:ext uri="{BB962C8B-B14F-4D97-AF65-F5344CB8AC3E}">
        <p14:creationId xmlns:p14="http://schemas.microsoft.com/office/powerpoint/2010/main" val="13332361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dirty="0"/>
              <a:t>Μ</a:t>
            </a:r>
            <a:r>
              <a:rPr lang="el-GR" dirty="0"/>
              <a:t>έχρι </a:t>
            </a:r>
            <a:r>
              <a:rPr lang="el-GR" dirty="0"/>
              <a:t>τη δεκαετία του 1960, κυριαρχούσε η αντίληψη ότι η ανάγνωση της λογοτεχνίας είναι ένα είδος </a:t>
            </a:r>
            <a:r>
              <a:rPr lang="el-GR" dirty="0" err="1"/>
              <a:t>μονόδρομης</a:t>
            </a:r>
            <a:r>
              <a:rPr lang="el-GR" dirty="0"/>
              <a:t> επικοινωνίας, κατά την οποία ο πομπός-συγγραφέας μεταδίδει στον δέκτη-αναγνώστη ένα μήνυμα. </a:t>
            </a:r>
            <a:r>
              <a:rPr lang="el-GR" dirty="0"/>
              <a:t>Ο αναγνώστης προσλαμβάνει αυτό το μήνυμα άμεσα «υποτάσσοντας το νου και την καρδιά του στο βιβλίο</a:t>
            </a:r>
            <a:r>
              <a:rPr lang="el-GR" dirty="0"/>
              <a:t>» </a:t>
            </a:r>
            <a:r>
              <a:rPr lang="el-GR" dirty="0"/>
              <a:t>και δέχεται την επενέργειά του στην προσωπικότητά του και στη διαμόρφωση του ήθους του</a:t>
            </a:r>
            <a:r>
              <a:rPr lang="el-GR" dirty="0" smtClean="0"/>
              <a:t>.</a:t>
            </a:r>
          </a:p>
          <a:p>
            <a:pPr algn="just"/>
            <a:r>
              <a:rPr lang="el-GR" dirty="0" smtClean="0"/>
              <a:t>Έχουμε δει ότι υπάρχουν οι «μιμητικές» και οι «εκφραστικές» θεωρίες. Σε αυτές θα προσθέσουμε και τις θεωρίες της «πρόσληψης του λογοτεχνικού κειμένου».</a:t>
            </a:r>
            <a:endParaRPr lang="el-GR" dirty="0"/>
          </a:p>
          <a:p>
            <a:endParaRPr lang="el-GR" dirty="0"/>
          </a:p>
        </p:txBody>
      </p:sp>
    </p:spTree>
    <p:extLst>
      <p:ext uri="{BB962C8B-B14F-4D97-AF65-F5344CB8AC3E}">
        <p14:creationId xmlns:p14="http://schemas.microsoft.com/office/powerpoint/2010/main" val="300680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Autofit/>
          </a:bodyPr>
          <a:lstStyle/>
          <a:p>
            <a:pPr algn="just"/>
            <a:r>
              <a:rPr lang="el-GR" sz="2400" dirty="0"/>
              <a:t>Σύμφωνα με τον Ίζερ, </a:t>
            </a:r>
          </a:p>
          <a:p>
            <a:pPr algn="just"/>
            <a:r>
              <a:rPr lang="el-GR" sz="2400" dirty="0"/>
              <a:t>όταν διαβάζουμε επιτελούμε, ανεπίγνωστα βέβαια, μία εκπληκτικά  πολύπλοκη εργασία. Είμαστε συνέχεια απασχολημένοι με το να κάνουμε υποθέσεις για το νόημα του κειμένου. </a:t>
            </a:r>
          </a:p>
          <a:p>
            <a:pPr algn="just"/>
            <a:r>
              <a:rPr lang="el-GR" sz="2400" dirty="0"/>
              <a:t>Ο </a:t>
            </a:r>
            <a:r>
              <a:rPr lang="el-GR" sz="2400" b="1" dirty="0"/>
              <a:t>«επαρκής αναγνώστης» </a:t>
            </a:r>
            <a:r>
              <a:rPr lang="el-GR" sz="2400" dirty="0"/>
              <a:t>δημιουργεί σιωπηρές συνδέσεις, καλύπτει </a:t>
            </a:r>
            <a:r>
              <a:rPr lang="el-GR" sz="2400" b="1" dirty="0"/>
              <a:t>κενά</a:t>
            </a:r>
            <a:r>
              <a:rPr lang="el-GR" sz="2400" dirty="0"/>
              <a:t>, εξάγει συμπεράσματα και ελέγχει αυτά που διαισθάνεται στηριζόμενος στη γνώση που έχει του κόσμου (ρητή ή άρρητη), αλλά και </a:t>
            </a:r>
            <a:r>
              <a:rPr lang="el-GR" sz="2400" b="1" dirty="0"/>
              <a:t>στη γνώση του των λογοτεχνικών συμβάσεων γενικότερα. </a:t>
            </a:r>
            <a:r>
              <a:rPr lang="el-GR" sz="2400" dirty="0"/>
              <a:t>(Τι εννοούμε με τον όρο λογοτεχνικές συμβάσεις;)</a:t>
            </a:r>
          </a:p>
          <a:p>
            <a:pPr algn="just"/>
            <a:r>
              <a:rPr lang="el-GR" sz="2000" dirty="0"/>
              <a:t>Σημείωση: Θα εξετάσουμε αργότερα πιο αναλυτικά την έννοια του «επαρκούς αναγνώστη», του γνώστη, δηλαδή, των λογοτεχνικών συμβάσεων.</a:t>
            </a:r>
            <a:endParaRPr lang="en-US" sz="2000" dirty="0"/>
          </a:p>
        </p:txBody>
      </p:sp>
    </p:spTree>
    <p:extLst>
      <p:ext uri="{BB962C8B-B14F-4D97-AF65-F5344CB8AC3E}">
        <p14:creationId xmlns:p14="http://schemas.microsoft.com/office/powerpoint/2010/main" val="673036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pPr algn="just"/>
            <a:r>
              <a:rPr lang="el-GR" sz="2400" dirty="0"/>
              <a:t>Ο αναγνώστης καλείται να «ταξιδεύει» στο κείμενο, να «περιπλανάται» από οπτική γωνία σε οπτική γωνία, να «βλέπει» με διαφορετικούς τρόπους.</a:t>
            </a:r>
          </a:p>
          <a:p>
            <a:pPr algn="just"/>
            <a:r>
              <a:rPr lang="el-GR" sz="2400" dirty="0"/>
              <a:t>Επίσης, «κατασκευάζει» το κείμενο, συμπληρώνοντας και «γεμίζοντας» τα κενά στην αφήγηση και αποδίδοντας νόημα στα σημεία απροσδιοριστίας. </a:t>
            </a:r>
          </a:p>
          <a:p>
            <a:pPr algn="just"/>
            <a:r>
              <a:rPr lang="el-GR" sz="2400" dirty="0"/>
              <a:t>Στην περίπτωση της ανάγνωσης του </a:t>
            </a:r>
            <a:r>
              <a:rPr lang="el-GR" sz="2400" dirty="0" err="1"/>
              <a:t>εικονοβιβλίου</a:t>
            </a:r>
            <a:r>
              <a:rPr lang="el-GR" sz="2400" dirty="0"/>
              <a:t> η «περιπλανώμενη» οπτική του αναγνώστη μετακινείται από τις εικόνες στον λόγο και αντίστροφα. Δηλαδή το «ερμηνευτικό παιχνίδι» σε αυτή την περίπτωση απαιτεί από τον αναγνώστη να παίρνει τη θέση του «εννοούμενου αναγνώστη» και του «εννοούμενου θεατή» εναλλακτικά ή ταυτόχρονα.</a:t>
            </a:r>
            <a:endParaRPr lang="el-GR" sz="2400" dirty="0"/>
          </a:p>
        </p:txBody>
      </p:sp>
    </p:spTree>
    <p:extLst>
      <p:ext uri="{BB962C8B-B14F-4D97-AF65-F5344CB8AC3E}">
        <p14:creationId xmlns:p14="http://schemas.microsoft.com/office/powerpoint/2010/main" val="2755113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dirty="0" smtClean="0"/>
              <a:t>Γράφει </a:t>
            </a:r>
            <a:r>
              <a:rPr lang="en-US" dirty="0" smtClean="0"/>
              <a:t>o L. </a:t>
            </a:r>
            <a:r>
              <a:rPr lang="en-US" dirty="0" err="1" smtClean="0"/>
              <a:t>Sipe</a:t>
            </a:r>
            <a:r>
              <a:rPr lang="en-US" dirty="0" smtClean="0"/>
              <a:t>:</a:t>
            </a:r>
          </a:p>
          <a:p>
            <a:pPr algn="just"/>
            <a:r>
              <a:rPr lang="el-GR" sz="2400" dirty="0"/>
              <a:t>Ο αναγνώστης λειτουργεί ως συν-δημιουργός του έργου, εφοδιάζοντάς το με τα μέρη εκείνα τα οποία δεν είναι γραμμένα αλλά μόνο εννοούνται. Γεμίζει τα κενά με τον δικό του τρόπο αποδεικνύοντας ότι το κείμενο είναι ανεξάντλητο.</a:t>
            </a:r>
          </a:p>
          <a:p>
            <a:pPr algn="just"/>
            <a:r>
              <a:rPr lang="el-GR" sz="2400" dirty="0"/>
              <a:t>Στην περίπτωση του </a:t>
            </a:r>
            <a:r>
              <a:rPr lang="el-GR" sz="2400" dirty="0" err="1"/>
              <a:t>εικονοβιβλίου</a:t>
            </a:r>
            <a:r>
              <a:rPr lang="el-GR" sz="2400" dirty="0"/>
              <a:t>, κάποια κενά του λεκτικού ή «ρηματικού» κειμένου τα καλύπτει ο αναγνώστη με πληροφορίες που παίρνει από την εικονογράφηση και αντίστροφα, κάποια κενά της εικονογράφησης τα καλύπτει με πληροφορίες από τη λεκτική αφήγηση.   </a:t>
            </a:r>
            <a:endParaRPr lang="el-GR" sz="2400" dirty="0"/>
          </a:p>
        </p:txBody>
      </p:sp>
    </p:spTree>
    <p:extLst>
      <p:ext uri="{BB962C8B-B14F-4D97-AF65-F5344CB8AC3E}">
        <p14:creationId xmlns:p14="http://schemas.microsoft.com/office/powerpoint/2010/main" val="1577568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sz="2400" dirty="0"/>
              <a:t>Σύμφωνα με τον </a:t>
            </a:r>
            <a:r>
              <a:rPr lang="el-GR" sz="2400" dirty="0" err="1"/>
              <a:t>Ίζερ</a:t>
            </a:r>
            <a:r>
              <a:rPr lang="el-GR" sz="2400" dirty="0"/>
              <a:t> η «αισθητική εμπειρία» ταυτίζεται με </a:t>
            </a:r>
            <a:r>
              <a:rPr lang="el-GR" sz="2400" dirty="0"/>
              <a:t>την ικανότητα να </a:t>
            </a:r>
            <a:r>
              <a:rPr lang="el-GR" sz="2400" b="1" dirty="0"/>
              <a:t>κατανοήσει ο αναγνώστης, να αποτιμήσει και να συνθέσει </a:t>
            </a:r>
            <a:r>
              <a:rPr lang="el-GR" sz="2400" dirty="0"/>
              <a:t>τα διάφορα επίπεδα του λογοτεχνικού έργου:</a:t>
            </a:r>
          </a:p>
          <a:p>
            <a:pPr algn="just">
              <a:buNone/>
            </a:pPr>
            <a:r>
              <a:rPr lang="el-GR" sz="2400" dirty="0"/>
              <a:t>	1) Τις «λέξεις-ήχους» και τους φωνητικούς σχηματισμούς (που μεταφέρουν νοήματα αλλά όχι μόνο, παράγουν και αισθητικά αποτελέσματα, όπως ρυθμό και ομοιοκαταληξία).</a:t>
            </a:r>
          </a:p>
          <a:p>
            <a:pPr algn="just">
              <a:buNone/>
            </a:pPr>
            <a:r>
              <a:rPr lang="el-GR" sz="2400" dirty="0"/>
              <a:t>	2) Τις μονάδες </a:t>
            </a:r>
            <a:r>
              <a:rPr lang="el-GR" sz="2400" dirty="0"/>
              <a:t>σημασίας: </a:t>
            </a:r>
            <a:r>
              <a:rPr lang="el-GR" sz="2400" dirty="0"/>
              <a:t>λέξεις, προτάσεις ή μονάδες που απαρτίζονται από περισσότερες προτάσεις.</a:t>
            </a:r>
          </a:p>
          <a:p>
            <a:pPr algn="just">
              <a:buNone/>
            </a:pPr>
            <a:r>
              <a:rPr lang="el-GR" sz="2400" dirty="0"/>
              <a:t>	3) Τα αναπαριστώμενα αντικείμενα και τις σχηματικές</a:t>
            </a:r>
            <a:r>
              <a:rPr lang="en-US" sz="2400" dirty="0"/>
              <a:t>, </a:t>
            </a:r>
            <a:r>
              <a:rPr lang="el-GR" sz="2400" dirty="0"/>
              <a:t>μεταφορικές, όψεις με τις οποίες παρουσιάζονται τα αντικείμενα αυτά.</a:t>
            </a:r>
          </a:p>
          <a:p>
            <a:endParaRPr lang="el-GR" sz="2400" dirty="0"/>
          </a:p>
        </p:txBody>
      </p:sp>
    </p:spTree>
    <p:extLst>
      <p:ext uri="{BB962C8B-B14F-4D97-AF65-F5344CB8AC3E}">
        <p14:creationId xmlns:p14="http://schemas.microsoft.com/office/powerpoint/2010/main" val="1993180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sz="3200" dirty="0"/>
              <a:t>Πριν εξετάσουμε περαιτέρω την έννοια του «εννοούμενου αναγνώστη» ας δούμε ένα παράδειγμα.</a:t>
            </a:r>
            <a:endParaRPr lang="el-GR" sz="3200" dirty="0"/>
          </a:p>
        </p:txBody>
      </p:sp>
    </p:spTree>
    <p:extLst>
      <p:ext uri="{BB962C8B-B14F-4D97-AF65-F5344CB8AC3E}">
        <p14:creationId xmlns:p14="http://schemas.microsoft.com/office/powerpoint/2010/main" val="1128907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026" name="Picture 2" descr="C:\Users\Evgenia\Documents\εικονοβιβλίο και θεωρία πρόσληψης\sp02 (1).jpg"/>
          <p:cNvPicPr>
            <a:picLocks noChangeAspect="1" noChangeArrowheads="1"/>
          </p:cNvPicPr>
          <p:nvPr/>
        </p:nvPicPr>
        <p:blipFill>
          <a:blip r:embed="rId2"/>
          <a:srcRect/>
          <a:stretch>
            <a:fillRect/>
          </a:stretch>
        </p:blipFill>
        <p:spPr bwMode="auto">
          <a:xfrm>
            <a:off x="4724400" y="3429000"/>
            <a:ext cx="5715000" cy="2857500"/>
          </a:xfrm>
          <a:prstGeom prst="rect">
            <a:avLst/>
          </a:prstGeom>
          <a:noFill/>
        </p:spPr>
      </p:pic>
      <p:pic>
        <p:nvPicPr>
          <p:cNvPr id="1027" name="Picture 3" descr="C:\Users\Evgenia\Documents\εικονοβιβλίο και θεωρία πρόσληψης\images (2).jpg"/>
          <p:cNvPicPr>
            <a:picLocks noChangeAspect="1" noChangeArrowheads="1"/>
          </p:cNvPicPr>
          <p:nvPr/>
        </p:nvPicPr>
        <p:blipFill>
          <a:blip r:embed="rId3"/>
          <a:srcRect/>
          <a:stretch>
            <a:fillRect/>
          </a:stretch>
        </p:blipFill>
        <p:spPr bwMode="auto">
          <a:xfrm>
            <a:off x="2209800" y="3352801"/>
            <a:ext cx="2114550" cy="2162175"/>
          </a:xfrm>
          <a:prstGeom prst="rect">
            <a:avLst/>
          </a:prstGeom>
          <a:noFill/>
        </p:spPr>
      </p:pic>
      <p:sp>
        <p:nvSpPr>
          <p:cNvPr id="3" name="Content Placeholder 2"/>
          <p:cNvSpPr>
            <a:spLocks noGrp="1"/>
          </p:cNvSpPr>
          <p:nvPr>
            <p:ph idx="1"/>
          </p:nvPr>
        </p:nvSpPr>
        <p:spPr>
          <a:xfrm>
            <a:off x="1828800" y="1417639"/>
            <a:ext cx="8229600" cy="4525963"/>
          </a:xfrm>
        </p:spPr>
        <p:txBody>
          <a:bodyPr/>
          <a:lstStyle/>
          <a:p>
            <a:r>
              <a:rPr lang="el-GR" dirty="0" smtClean="0"/>
              <a:t>Το </a:t>
            </a:r>
            <a:r>
              <a:rPr lang="el-GR" i="1" dirty="0" smtClean="0"/>
              <a:t>Αντίο </a:t>
            </a:r>
            <a:r>
              <a:rPr lang="el-GR" i="1" dirty="0" err="1" smtClean="0"/>
              <a:t>Ποντικούλη</a:t>
            </a:r>
            <a:r>
              <a:rPr lang="el-GR" dirty="0" smtClean="0"/>
              <a:t>, της </a:t>
            </a:r>
            <a:r>
              <a:rPr lang="en-US" dirty="0" err="1" smtClean="0"/>
              <a:t>Rubie</a:t>
            </a:r>
            <a:r>
              <a:rPr lang="en-US" dirty="0" smtClean="0"/>
              <a:t> H. Harris.</a:t>
            </a:r>
            <a:endParaRPr lang="el-GR" dirty="0"/>
          </a:p>
        </p:txBody>
      </p:sp>
    </p:spTree>
    <p:extLst>
      <p:ext uri="{BB962C8B-B14F-4D97-AF65-F5344CB8AC3E}">
        <p14:creationId xmlns:p14="http://schemas.microsoft.com/office/powerpoint/2010/main" val="4245694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685800"/>
          </a:xfrm>
        </p:spPr>
        <p:txBody>
          <a:bodyPr>
            <a:normAutofit fontScale="90000"/>
          </a:bodyPr>
          <a:lstStyle/>
          <a:p>
            <a:r>
              <a:rPr lang="el-GR" dirty="0" smtClean="0"/>
              <a:t/>
            </a:r>
            <a:br>
              <a:rPr lang="el-GR" dirty="0" smtClean="0"/>
            </a:br>
            <a:r>
              <a:rPr lang="el-GR" sz="2700" b="1" dirty="0"/>
              <a:t> Τα παρακάτω είναι παράθεμα από τους Τσιλιμένη και Πανάου (2011):</a:t>
            </a:r>
            <a:endParaRPr lang="el-GR" sz="2700" dirty="0"/>
          </a:p>
        </p:txBody>
      </p:sp>
      <p:sp>
        <p:nvSpPr>
          <p:cNvPr id="3" name="Content Placeholder 2"/>
          <p:cNvSpPr>
            <a:spLocks noGrp="1"/>
          </p:cNvSpPr>
          <p:nvPr>
            <p:ph idx="1"/>
          </p:nvPr>
        </p:nvSpPr>
        <p:spPr/>
        <p:txBody>
          <a:bodyPr>
            <a:normAutofit fontScale="92500" lnSpcReduction="20000"/>
          </a:bodyPr>
          <a:lstStyle/>
          <a:p>
            <a:pPr algn="just"/>
            <a:r>
              <a:rPr lang="el-GR" dirty="0" smtClean="0"/>
              <a:t>Ένας συγγραφέας γράφει μια ιστορία από την οπτική γωνία ενός παιδιού του οποίου το κατοικίδιο έχει μόλις πεθάνει. Σ’ ένα κομβικό σημείο της ιστορίας, ο πατέρας προσπαθεί να εξηγήσει στο αγόρι την έννοια «θάνατος». Υπάρχουν δύο διαφορετικές εκδοχές αυτής της σκηνής. </a:t>
            </a:r>
          </a:p>
          <a:p>
            <a:pPr algn="just"/>
            <a:r>
              <a:rPr lang="el-GR" dirty="0" smtClean="0"/>
              <a:t>Πρώτη εκδοχή:</a:t>
            </a:r>
          </a:p>
          <a:p>
            <a:pPr algn="just"/>
            <a:r>
              <a:rPr lang="el-GR" dirty="0" smtClean="0"/>
              <a:t>«Όταν κάποιος πεθαίνει», είπε ο Μπαμπάς, «δε σημαίνει ότι κοιμάται. Σημαίνει ότι…»</a:t>
            </a:r>
          </a:p>
          <a:p>
            <a:pPr algn="just"/>
            <a:r>
              <a:rPr lang="el-GR" b="1" dirty="0" smtClean="0"/>
              <a:t>«ΔΕΝ είναι ζωντανός!», φώναξα. </a:t>
            </a:r>
            <a:endParaRPr lang="el-GR" dirty="0" smtClean="0"/>
          </a:p>
          <a:p>
            <a:pPr algn="just"/>
            <a:r>
              <a:rPr lang="el-GR" dirty="0" smtClean="0"/>
              <a:t>Δεύτερη εκδοχή:</a:t>
            </a:r>
          </a:p>
          <a:p>
            <a:pPr algn="just"/>
            <a:r>
              <a:rPr lang="el-GR" dirty="0" smtClean="0"/>
              <a:t>«Όταν κάποιος πεθαίνει», είπε ο Μπαμπάς, «δε σημαίνει ότι κοιμάται. Σημαίνει ότι…»</a:t>
            </a:r>
          </a:p>
          <a:p>
            <a:pPr algn="just"/>
            <a:r>
              <a:rPr lang="el-GR" b="1" dirty="0" smtClean="0"/>
              <a:t>«…δεν είναι ζωντανός;», ρώτησα.</a:t>
            </a:r>
            <a:endParaRPr lang="el-GR" dirty="0" smtClean="0"/>
          </a:p>
          <a:p>
            <a:endParaRPr lang="el-GR" dirty="0"/>
          </a:p>
        </p:txBody>
      </p:sp>
    </p:spTree>
    <p:extLst>
      <p:ext uri="{BB962C8B-B14F-4D97-AF65-F5344CB8AC3E}">
        <p14:creationId xmlns:p14="http://schemas.microsoft.com/office/powerpoint/2010/main" val="4035093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dirty="0"/>
              <a:t>Η πρώτη εκδοχή είναι στην αγγλική έκδοση του </a:t>
            </a:r>
            <a:r>
              <a:rPr lang="el-GR" i="1" dirty="0"/>
              <a:t>Good bye Mousie </a:t>
            </a:r>
            <a:r>
              <a:rPr lang="el-GR" dirty="0"/>
              <a:t>(Harris &amp; Ormerod, 2001) και η δεύτερη στην ελληνική μετάφρασή του, </a:t>
            </a:r>
            <a:r>
              <a:rPr lang="el-GR" i="1" dirty="0"/>
              <a:t>Αντίο Ποντικούλη</a:t>
            </a:r>
            <a:r>
              <a:rPr lang="el-GR" dirty="0"/>
              <a:t> (μετάφραση Δημητρά, 2003).</a:t>
            </a:r>
          </a:p>
          <a:p>
            <a:pPr algn="just"/>
            <a:r>
              <a:rPr lang="el-GR" dirty="0"/>
              <a:t> Δικαιολογημένα λοιπόν, μπορεί κάποιος να ισχυριστεί ότι τα δυο αυτά κείμενα </a:t>
            </a:r>
            <a:r>
              <a:rPr lang="el-GR" b="1" dirty="0"/>
              <a:t>δομούν διαφορετικούς ήρωες και διαφορετικούς εννοούμενους αναγνώστες</a:t>
            </a:r>
            <a:r>
              <a:rPr lang="el-GR" dirty="0"/>
              <a:t>.</a:t>
            </a:r>
          </a:p>
          <a:p>
            <a:endParaRPr lang="el-GR" dirty="0"/>
          </a:p>
        </p:txBody>
      </p:sp>
    </p:spTree>
    <p:extLst>
      <p:ext uri="{BB962C8B-B14F-4D97-AF65-F5344CB8AC3E}">
        <p14:creationId xmlns:p14="http://schemas.microsoft.com/office/powerpoint/2010/main" val="74476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rmAutofit lnSpcReduction="10000"/>
          </a:bodyPr>
          <a:lstStyle/>
          <a:p>
            <a:pPr algn="just"/>
            <a:r>
              <a:rPr lang="el-GR" sz="2400" dirty="0"/>
              <a:t>Ένα αγόρι-πρωταγωνιστής που φωνάζει «ΔΕΝ είναι ζωντανός!» διαφέρει αισθητά από έναν πρωταγωνιστή που ρωτά με επιφύλαξη «…δεν είναι ζωντανός;». </a:t>
            </a:r>
          </a:p>
          <a:p>
            <a:pPr algn="just"/>
            <a:r>
              <a:rPr lang="el-GR" sz="2400" dirty="0"/>
              <a:t>Η πρώτη επιλογή εκφράζει οργή, συναίσθημα που οι ψυχολόγοι μας λένε ότι αποτελεί μέρος της ακολουθίας συναισθημάτων που βιώνει ένα άτομο όταν πενθεί. </a:t>
            </a:r>
          </a:p>
          <a:p>
            <a:pPr algn="just"/>
            <a:r>
              <a:rPr lang="el-GR" sz="2400" dirty="0"/>
              <a:t>Η δεύτερη επιλογή αποφεύγει την έκφραση έντονου συναισθήματος. </a:t>
            </a:r>
          </a:p>
          <a:p>
            <a:pPr algn="just"/>
            <a:r>
              <a:rPr lang="el-GR" sz="2400" dirty="0"/>
              <a:t>Τι θα αποφασίσει ο συγγραφέας; Αν θεωρεί ότι το παιδί-αναγνώστης είναι ικανό να χειριστεί έντονα συναισθήματα που σχετίζονται με το πένθος, τότε πιθανώς να ακολουθήσει την πρώτη επιλογή. </a:t>
            </a:r>
          </a:p>
          <a:p>
            <a:pPr algn="just"/>
            <a:r>
              <a:rPr lang="el-GR" sz="2400" dirty="0"/>
              <a:t>Αν, από την άλλη, πιστεύει ότι το παιδί-αναγνώστης είναι υπερβολικά ευαίσθητο και αθώο για τέτοιου είδους συναισθήματα, τότε θα προτιμήσει τη δεύτερη.</a:t>
            </a:r>
          </a:p>
          <a:p>
            <a:endParaRPr lang="el-GR" dirty="0"/>
          </a:p>
        </p:txBody>
      </p:sp>
    </p:spTree>
    <p:extLst>
      <p:ext uri="{BB962C8B-B14F-4D97-AF65-F5344CB8AC3E}">
        <p14:creationId xmlns:p14="http://schemas.microsoft.com/office/powerpoint/2010/main" val="4057210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sz="3200" dirty="0"/>
              <a:t>Αλλά πώς θα αντιδράσει το παιδί-πραγματικός αναγνώστης στο κείμενο αυτό;</a:t>
            </a:r>
            <a:endParaRPr lang="el-GR" sz="3200" dirty="0"/>
          </a:p>
        </p:txBody>
      </p:sp>
    </p:spTree>
    <p:extLst>
      <p:ext uri="{BB962C8B-B14F-4D97-AF65-F5344CB8AC3E}">
        <p14:creationId xmlns:p14="http://schemas.microsoft.com/office/powerpoint/2010/main" val="1871033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just">
              <a:buNone/>
            </a:pPr>
            <a:r>
              <a:rPr lang="el-GR" sz="3200" dirty="0"/>
              <a:t>Η</a:t>
            </a:r>
            <a:r>
              <a:rPr lang="el-GR" sz="3200" dirty="0" smtClean="0"/>
              <a:t> </a:t>
            </a:r>
            <a:r>
              <a:rPr lang="el-GR" sz="3200" dirty="0"/>
              <a:t>περιστολή του αναγνώστη σε παθητικό δέκτη κατά τη λογοτεχνική επικοινωνία δεν αφήνει περιθώρια για την ανάπτυξη της κριτικής αντιμετώπισης της λογοτεχνίας.</a:t>
            </a:r>
          </a:p>
          <a:p>
            <a:pPr algn="just"/>
            <a:r>
              <a:rPr lang="el-GR" sz="3200" b="1" dirty="0"/>
              <a:t>Σήμερα μας ενδιαφέρει, σε όλα τα επίπεδα της εκπαίδευσης, να δημιουργήσουμε ενεργούς και κριτικούς</a:t>
            </a:r>
            <a:r>
              <a:rPr lang="en-US" sz="3200" b="1" dirty="0"/>
              <a:t>,</a:t>
            </a:r>
            <a:r>
              <a:rPr lang="el-GR" sz="3200" b="1" dirty="0"/>
              <a:t> και όχι παθητικούς</a:t>
            </a:r>
            <a:r>
              <a:rPr lang="en-US" sz="3200" b="1" dirty="0"/>
              <a:t>,</a:t>
            </a:r>
            <a:r>
              <a:rPr lang="el-GR" sz="3200" b="1" dirty="0"/>
              <a:t> αναγνώστες. </a:t>
            </a:r>
            <a:endParaRPr lang="el-GR" sz="3200" b="1" dirty="0"/>
          </a:p>
        </p:txBody>
      </p:sp>
    </p:spTree>
    <p:extLst>
      <p:ext uri="{BB962C8B-B14F-4D97-AF65-F5344CB8AC3E}">
        <p14:creationId xmlns:p14="http://schemas.microsoft.com/office/powerpoint/2010/main" val="990748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Autofit/>
          </a:bodyPr>
          <a:lstStyle/>
          <a:p>
            <a:pPr algn="just"/>
            <a:r>
              <a:rPr lang="el-GR" sz="2400" dirty="0"/>
              <a:t>Μπορούμε να θεωρήσουμε το ερώτημα : «Είναι πεθαμένος;» ως «σημείο απροσδιοριστίας»;</a:t>
            </a:r>
          </a:p>
          <a:p>
            <a:pPr algn="just"/>
            <a:r>
              <a:rPr lang="el-GR" sz="2400" dirty="0"/>
              <a:t>Ίσως και</a:t>
            </a:r>
            <a:r>
              <a:rPr lang="en-US" sz="2400" dirty="0"/>
              <a:t> </a:t>
            </a:r>
            <a:r>
              <a:rPr lang="el-GR" sz="2400" dirty="0"/>
              <a:t>σε άλλα παιδικά βιβλία να υπάρχει απροσδιοριστία αναφορικά με την έννοια ή το περιεχόμενο του θανάτου.</a:t>
            </a:r>
          </a:p>
          <a:p>
            <a:pPr algn="just"/>
            <a:r>
              <a:rPr lang="el-GR" sz="2400" dirty="0"/>
              <a:t>Σύμφωνα με τον Ίζερ, η </a:t>
            </a:r>
            <a:r>
              <a:rPr lang="el-GR" sz="2400" b="1" dirty="0"/>
              <a:t>απροσδιοριστία</a:t>
            </a:r>
            <a:r>
              <a:rPr lang="el-GR" sz="2400" dirty="0"/>
              <a:t> είναι αυτή που διασφαλίζει τη δυνατότητα του αναγνώστη να συνδέει το κείμενο με τις προσωπικές του εμπειρίες, και με τις κοσμοθεωρήσεις του. Ο αναγνώστης, δηλ., επιχειρεί να λύσει την απροσδιοριστία χρησιμοποιώντας τις γνώσεις του από προηγούμενες εμπειρίες, το ιδεολογικό και αισθητικό του ρεπερτόριο.</a:t>
            </a:r>
          </a:p>
        </p:txBody>
      </p:sp>
    </p:spTree>
    <p:extLst>
      <p:ext uri="{BB962C8B-B14F-4D97-AF65-F5344CB8AC3E}">
        <p14:creationId xmlns:p14="http://schemas.microsoft.com/office/powerpoint/2010/main" val="3966547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dirty="0"/>
              <a:t>Όταν συμβαίνει αυτό η απροσδιοριστία εξαφανίζεται, αφού η λειτουργία της έγκειται στο να διευκολύνει την προσαρμογή του κειμένου σε πολύ διαφορετικές αναγνωστικές προδιαθέσεις.</a:t>
            </a:r>
          </a:p>
          <a:p>
            <a:pPr algn="just"/>
            <a:r>
              <a:rPr lang="el-GR" dirty="0"/>
              <a:t>Αν ένα κείμενο αντιφάσκει έντονα προς τις παραστάσεις του αναγνώστη του, θα προκαλέσει διάφορες </a:t>
            </a:r>
            <a:r>
              <a:rPr lang="el-GR" dirty="0"/>
              <a:t>αντιδράσεις:</a:t>
            </a:r>
          </a:p>
          <a:p>
            <a:pPr algn="just"/>
            <a:r>
              <a:rPr lang="el-GR" dirty="0"/>
              <a:t>Μπορεί </a:t>
            </a:r>
            <a:r>
              <a:rPr lang="el-GR" dirty="0"/>
              <a:t>ο αναγνώστης να πετάξει το βιβλίο, </a:t>
            </a:r>
            <a:endParaRPr lang="el-GR" dirty="0"/>
          </a:p>
          <a:p>
            <a:pPr algn="just"/>
            <a:r>
              <a:rPr lang="el-GR" dirty="0"/>
              <a:t>ίσως </a:t>
            </a:r>
            <a:r>
              <a:rPr lang="el-GR" dirty="0"/>
              <a:t>να μείνει με απορίες και κενά που να τον ενοχλούν, </a:t>
            </a:r>
            <a:endParaRPr lang="el-GR" dirty="0"/>
          </a:p>
          <a:p>
            <a:pPr algn="just"/>
            <a:r>
              <a:rPr lang="el-GR" dirty="0"/>
              <a:t>ίσως </a:t>
            </a:r>
            <a:r>
              <a:rPr lang="el-GR" dirty="0"/>
              <a:t>να προβεί σε μια </a:t>
            </a:r>
            <a:r>
              <a:rPr lang="el-GR" dirty="0" err="1"/>
              <a:t>αναστοχαστική</a:t>
            </a:r>
            <a:r>
              <a:rPr lang="el-GR" dirty="0"/>
              <a:t> διόρθωση της δικής του θεώρησης.</a:t>
            </a:r>
          </a:p>
          <a:p>
            <a:endParaRPr lang="el-GR" dirty="0"/>
          </a:p>
        </p:txBody>
      </p:sp>
    </p:spTree>
    <p:extLst>
      <p:ext uri="{BB962C8B-B14F-4D97-AF65-F5344CB8AC3E}">
        <p14:creationId xmlns:p14="http://schemas.microsoft.com/office/powerpoint/2010/main" val="432686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algn="just"/>
            <a:r>
              <a:rPr lang="el-GR" sz="3200" dirty="0"/>
              <a:t>Το </a:t>
            </a:r>
            <a:r>
              <a:rPr lang="el-GR" sz="3200" i="1" dirty="0"/>
              <a:t>Αντίο </a:t>
            </a:r>
            <a:r>
              <a:rPr lang="el-GR" sz="3200" i="1" dirty="0" err="1"/>
              <a:t>Ποντικούλη</a:t>
            </a:r>
            <a:r>
              <a:rPr lang="el-GR" sz="3200" i="1" dirty="0"/>
              <a:t> </a:t>
            </a:r>
            <a:r>
              <a:rPr lang="el-GR" sz="3200" dirty="0"/>
              <a:t>εμπεριέχει θέσεις για την παιδικότητα, τί σημαίνει να είσαι παιδί. Εκφράζει δηλαδή μία ιδεολογία για την παιδικότητα, που την καταλαβαίνουμε όταν εντοπίσουμε τον «εννοούμενο αναγνώστη» του κειμένου, τη «θέση», δηλαδή, την οποία καλείται το παιδί αναγνώστης να πάρει μέσα στο κείμενο.</a:t>
            </a:r>
          </a:p>
          <a:p>
            <a:endParaRPr lang="el-GR" dirty="0"/>
          </a:p>
        </p:txBody>
      </p:sp>
    </p:spTree>
    <p:extLst>
      <p:ext uri="{BB962C8B-B14F-4D97-AF65-F5344CB8AC3E}">
        <p14:creationId xmlns:p14="http://schemas.microsoft.com/office/powerpoint/2010/main" val="2790181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dirty="0"/>
              <a:t>Όπως γράφει και η Σούλα Οικονομίδου, ο εντοπισμός του εννοούμενου αναγνώστη σε ένα κείμενο παιδικής λογοτεχνίας μας οδηγεί και στον εντοπισμό της ιδεολογίας που κυριαρχεί στο κείμενο. </a:t>
            </a:r>
          </a:p>
          <a:p>
            <a:pPr algn="just"/>
            <a:r>
              <a:rPr lang="el-GR" dirty="0"/>
              <a:t>Κυρίως μας οδηγεί στην κατανόηση της ιδεολογίας περί παιδιού και παιδικότητας που εμπεριέχει το κάθε κείμενο: «Οι τρέχουσες παιδαγωγικές αντιλήψεις καθορίζουν τους όρους της συζήτησης μεταξύ κειμένου και αναγνώστη.»</a:t>
            </a:r>
            <a:endParaRPr lang="el-GR" dirty="0"/>
          </a:p>
        </p:txBody>
      </p:sp>
    </p:spTree>
    <p:extLst>
      <p:ext uri="{BB962C8B-B14F-4D97-AF65-F5344CB8AC3E}">
        <p14:creationId xmlns:p14="http://schemas.microsoft.com/office/powerpoint/2010/main" val="1184751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r>
              <a:rPr lang="el-GR" dirty="0"/>
              <a:t>Σ</a:t>
            </a:r>
            <a:r>
              <a:rPr lang="el-GR" dirty="0"/>
              <a:t>ε αυτό το πλαίσιο έχει ενδιαφέρον να δούμε μία θέση που έχει διατυπώσει ο </a:t>
            </a:r>
            <a:r>
              <a:rPr lang="en-US" dirty="0"/>
              <a:t>Peter </a:t>
            </a:r>
            <a:r>
              <a:rPr lang="en-US" dirty="0" err="1"/>
              <a:t>Hollindale</a:t>
            </a:r>
            <a:r>
              <a:rPr lang="en-US" dirty="0"/>
              <a:t>:</a:t>
            </a:r>
            <a:endParaRPr lang="el-GR" dirty="0"/>
          </a:p>
          <a:p>
            <a:pPr algn="just"/>
            <a:r>
              <a:rPr lang="el-GR" dirty="0"/>
              <a:t>Τα παιδιά συγκροτούν, καθώς μεγαλώνουν, μια αίσθηση της παιδικότητάς τους: αυτή η αίσθηση συγκροτείται κάτω από την επιρροή των γονέων τους και των διάφορων μέσων ενημέρωσης και ψυχαγωγίας. Όμως, συγκροτείται επίσης και μέσω της φαντασίας. </a:t>
            </a:r>
            <a:r>
              <a:rPr lang="el-GR" b="1" dirty="0"/>
              <a:t>Η ζωή τους ως «παιδιών» επηρεάζεται από το πώς φαντάζονται τα «παιδιά». </a:t>
            </a:r>
            <a:endParaRPr lang="en-US" b="1" dirty="0"/>
          </a:p>
        </p:txBody>
      </p:sp>
    </p:spTree>
    <p:extLst>
      <p:ext uri="{BB962C8B-B14F-4D97-AF65-F5344CB8AC3E}">
        <p14:creationId xmlns:p14="http://schemas.microsoft.com/office/powerpoint/2010/main" val="1059889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algn="just"/>
            <a:r>
              <a:rPr lang="el-GR" sz="3200" dirty="0"/>
              <a:t>Όπως οι [ενήλικες] συγγραφείς κατασκευάζουν την παιδικότητα όταν γράφουν σχετικά με παιδιά για παιδιά [αναγνώστες], έτσι </a:t>
            </a:r>
          </a:p>
          <a:p>
            <a:pPr algn="just"/>
            <a:r>
              <a:rPr lang="el-GR" sz="3200" b="1" dirty="0"/>
              <a:t>και τα ίδια τα παιδιά επίσης κατασκευάζουν την παιδικότητά τους καθώς μεγαλώνουν, και αυτό το κάνουν με τη βοήθεια διάφορων μυθοπλασιών που αφορούν τη ζωή άλλων παιδιών. </a:t>
            </a:r>
          </a:p>
          <a:p>
            <a:endParaRPr lang="el-GR" dirty="0"/>
          </a:p>
        </p:txBody>
      </p:sp>
    </p:spTree>
    <p:extLst>
      <p:ext uri="{BB962C8B-B14F-4D97-AF65-F5344CB8AC3E}">
        <p14:creationId xmlns:p14="http://schemas.microsoft.com/office/powerpoint/2010/main" val="185191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sz="2400" dirty="0"/>
              <a:t>Ο </a:t>
            </a:r>
            <a:r>
              <a:rPr lang="en-US" sz="2400" dirty="0"/>
              <a:t>John Stephens (1992)</a:t>
            </a:r>
            <a:r>
              <a:rPr lang="el-GR" sz="2400" dirty="0"/>
              <a:t>,</a:t>
            </a:r>
            <a:r>
              <a:rPr lang="en-US" sz="2400" dirty="0"/>
              <a:t> </a:t>
            </a:r>
            <a:r>
              <a:rPr lang="el-GR" sz="2400" dirty="0"/>
              <a:t>σε ένα περίφημο κείμενό του, υποστηρίζει ότι η </a:t>
            </a:r>
            <a:r>
              <a:rPr lang="el-GR" sz="2400" dirty="0" err="1"/>
              <a:t>κειμενική</a:t>
            </a:r>
            <a:r>
              <a:rPr lang="el-GR" sz="2400" dirty="0"/>
              <a:t> δομή που «καλεί» το παιδί να πάρει τη θέση του εννοούμενου αναγνώστη είναι ένα είδος «ιδεολογικής έγκλησης» που το βάζει σε μία «θέση κοινωνικού υποκειμένου», τη θέση που του «αναλογεί» στην κοινωνία που ζει σύμφωνα με τις επιταγές της κυρίαρχης ιδεολογίας. </a:t>
            </a:r>
          </a:p>
          <a:p>
            <a:pPr algn="just"/>
            <a:r>
              <a:rPr lang="el-GR" sz="2400" dirty="0"/>
              <a:t>Τα αφηγηματικά και άλλα νοηματικά «κενά» του κειμένου δεν καλούν απλά τον αναγνώστη να τα καλύψει αλλά τον καθοδηγούν για να τα γεμίσει με συγκεκριμένο τρόπο και έτσι </a:t>
            </a:r>
            <a:r>
              <a:rPr lang="el-GR" sz="2400" b="1" dirty="0"/>
              <a:t>τον χειραγωγούν</a:t>
            </a:r>
            <a:r>
              <a:rPr lang="el-GR" sz="2400" dirty="0"/>
              <a:t>. </a:t>
            </a:r>
          </a:p>
          <a:p>
            <a:pPr algn="just"/>
            <a:r>
              <a:rPr lang="el-GR" sz="2400" dirty="0"/>
              <a:t>Η ιδεολογία, ρητή ή άρρητη, που υπάρχει σε κάθε λογοτεχνικό κείμενο δεν αφορά αποκλειστικά την παιδικότητα, αλλά και άλλα ζητήματα, όπως την εθνική ταυτότητα, τη θέση και τη σχέση των δύο φύλων, την οικογένεια, τις μειονότητες και τις ετερότητες, κ.ά.  </a:t>
            </a:r>
            <a:endParaRPr lang="el-GR" sz="2400" dirty="0"/>
          </a:p>
        </p:txBody>
      </p:sp>
    </p:spTree>
    <p:extLst>
      <p:ext uri="{BB962C8B-B14F-4D97-AF65-F5344CB8AC3E}">
        <p14:creationId xmlns:p14="http://schemas.microsoft.com/office/powerpoint/2010/main" val="2024519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sz="2400" dirty="0"/>
              <a:t>Άλλοι κριτικοί, ωστόσο, υπερασπίζονται τον </a:t>
            </a:r>
            <a:r>
              <a:rPr lang="el-GR" sz="2400" dirty="0" err="1"/>
              <a:t>Ίζερ</a:t>
            </a:r>
            <a:r>
              <a:rPr lang="el-GR" sz="2400" dirty="0"/>
              <a:t>. </a:t>
            </a:r>
          </a:p>
          <a:p>
            <a:pPr algn="just"/>
            <a:r>
              <a:rPr lang="el-GR" sz="2400" dirty="0"/>
              <a:t>Η Σούλα Οικονομίδου (2016, σελ. 27), για παράδειγμα, υποστηρίζει ότι «οι υποθέσεις που κάνουν οι πραγματικοί αναγνώστες και οι τρόποι που συμπληρώνουν τα κενά είναι </a:t>
            </a:r>
            <a:r>
              <a:rPr lang="el-GR" sz="2400" b="1" dirty="0"/>
              <a:t>ζήτημα επιλογών </a:t>
            </a:r>
            <a:r>
              <a:rPr lang="el-GR" sz="2400" dirty="0"/>
              <a:t>και με το να αποκλείει κάποιες πιθανότητες </a:t>
            </a:r>
            <a:r>
              <a:rPr lang="el-GR" sz="2400" b="1" dirty="0"/>
              <a:t>ένας αναγνώστης κατασκευάζει ένα νόημα το οποίο περιλαμβάνει μέρος μόνο του δυναμικού του κειμένου</a:t>
            </a:r>
            <a:r>
              <a:rPr lang="el-GR" sz="2400" dirty="0"/>
              <a:t>. Επομένως, δεν μπορούν να υπάρχουν συγκεκριμένοι [και «σωστοί»] τρόποι ανάγνωσης ενός κειμένου και κατ’ επέκταση δεν είναι πάντα εφικτή, αλλά ούτε και πάντα επιθυμητή η ταύτιση του πραγματικού, με σάρκα και οστά, αναγνώστη, με τον εννοούμενο, ο οποίος κατασκευάζεται από τις δομές του κειμένου. </a:t>
            </a:r>
            <a:endParaRPr lang="el-GR" sz="2400" dirty="0"/>
          </a:p>
        </p:txBody>
      </p:sp>
    </p:spTree>
    <p:extLst>
      <p:ext uri="{BB962C8B-B14F-4D97-AF65-F5344CB8AC3E}">
        <p14:creationId xmlns:p14="http://schemas.microsoft.com/office/powerpoint/2010/main" val="2604482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pPr algn="just"/>
            <a:r>
              <a:rPr lang="en-US" sz="2400" dirty="0"/>
              <a:t>O </a:t>
            </a:r>
            <a:r>
              <a:rPr lang="el-GR" sz="2400" dirty="0"/>
              <a:t>λόγος που υπάρχουν οι παραπάνω διαφοροποιήσεις είναι ότι η θεωρία </a:t>
            </a:r>
            <a:r>
              <a:rPr lang="el-GR" sz="2400" dirty="0"/>
              <a:t>του </a:t>
            </a:r>
            <a:r>
              <a:rPr lang="el-GR" sz="2400" dirty="0" err="1"/>
              <a:t>Ίζερ</a:t>
            </a:r>
            <a:r>
              <a:rPr lang="el-GR" sz="2400" dirty="0"/>
              <a:t> </a:t>
            </a:r>
            <a:r>
              <a:rPr lang="el-GR" sz="2400" dirty="0"/>
              <a:t>εμπεριέχει μία ασάφεια: </a:t>
            </a:r>
          </a:p>
          <a:p>
            <a:pPr algn="just"/>
            <a:r>
              <a:rPr lang="el-GR" sz="2400" dirty="0"/>
              <a:t>Κατ’ αρχήν ο εννοούμενος αναγνώστης είναι </a:t>
            </a:r>
            <a:r>
              <a:rPr lang="el-GR" sz="2400" dirty="0" err="1"/>
              <a:t>εσωκειμενικός</a:t>
            </a:r>
            <a:r>
              <a:rPr lang="el-GR" sz="2400" dirty="0"/>
              <a:t>, διαμορφώνεται δηλαδή μέσα στο κείμενο ως δομικό στοιχείο του κειμένου. </a:t>
            </a:r>
          </a:p>
          <a:p>
            <a:pPr algn="just"/>
            <a:r>
              <a:rPr lang="el-GR" sz="2400" dirty="0"/>
              <a:t>Από την άλλη μεριά, παραπέμπει και στον πραγματικό αναγνώστη, ο οποίος θα χρησιμοποιήσει τη θέση του εννοούμενου αναγνώστη ως τον τρόπο για να «εισχωρήσει» στον κόσμο του κειμένου. Οπότε </a:t>
            </a:r>
            <a:r>
              <a:rPr lang="el-GR" sz="2400" dirty="0"/>
              <a:t>υπάρχει </a:t>
            </a:r>
            <a:r>
              <a:rPr lang="el-GR" sz="2400" dirty="0"/>
              <a:t>το περιθώριο ο κάθε αναγνώστης να αντιμετωπίσει τον εννοούμενο αναγνώστη με διαφορετικό τρόπο: να ταυτιστεί μαζί </a:t>
            </a:r>
            <a:r>
              <a:rPr lang="el-GR" sz="2400" dirty="0"/>
              <a:t>του </a:t>
            </a:r>
            <a:r>
              <a:rPr lang="el-GR" sz="2400" dirty="0"/>
              <a:t>απόλυτα ή μόνο προσωρινά και υποθετικά, ή εν μέρει ή καθόλου, συναισθηματικά ή κριτικά, κλπ</a:t>
            </a:r>
            <a:r>
              <a:rPr lang="el-GR" sz="2400" dirty="0"/>
              <a:t>.</a:t>
            </a:r>
          </a:p>
        </p:txBody>
      </p:sp>
    </p:spTree>
    <p:extLst>
      <p:ext uri="{BB962C8B-B14F-4D97-AF65-F5344CB8AC3E}">
        <p14:creationId xmlns:p14="http://schemas.microsoft.com/office/powerpoint/2010/main" val="42394079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dirty="0"/>
              <a:t>Ο έμπειρος αναγνώστης πειραματίζεται, μπαίνει και βγαίνει από </a:t>
            </a:r>
            <a:r>
              <a:rPr lang="el-GR" dirty="0"/>
              <a:t>τη </a:t>
            </a:r>
            <a:r>
              <a:rPr lang="el-GR" dirty="0"/>
              <a:t>θέση του εννοούμενου αναγνώστη, κατανοεί το κείμενο ταυτιζόμενος με αυτό και κατόπιν αποστασιοποιείται για να το κρίνει. </a:t>
            </a:r>
            <a:endParaRPr lang="el-GR" dirty="0"/>
          </a:p>
          <a:p>
            <a:r>
              <a:rPr lang="el-GR" dirty="0"/>
              <a:t>Αλλά </a:t>
            </a:r>
            <a:r>
              <a:rPr lang="el-GR" dirty="0"/>
              <a:t>το μικρό παιδί;</a:t>
            </a:r>
          </a:p>
          <a:p>
            <a:endParaRPr lang="el-GR" dirty="0"/>
          </a:p>
        </p:txBody>
      </p:sp>
    </p:spTree>
    <p:extLst>
      <p:ext uri="{BB962C8B-B14F-4D97-AF65-F5344CB8AC3E}">
        <p14:creationId xmlns:p14="http://schemas.microsoft.com/office/powerpoint/2010/main" val="518939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Αναγνωστικές θεωρίες</a:t>
            </a:r>
            <a:endParaRPr lang="el-GR" b="1" dirty="0"/>
          </a:p>
        </p:txBody>
      </p:sp>
      <p:sp>
        <p:nvSpPr>
          <p:cNvPr id="3" name="Content Placeholder 2"/>
          <p:cNvSpPr>
            <a:spLocks noGrp="1"/>
          </p:cNvSpPr>
          <p:nvPr>
            <p:ph idx="1"/>
          </p:nvPr>
        </p:nvSpPr>
        <p:spPr/>
        <p:txBody>
          <a:bodyPr>
            <a:normAutofit/>
          </a:bodyPr>
          <a:lstStyle/>
          <a:p>
            <a:pPr algn="just"/>
            <a:r>
              <a:rPr lang="el-GR" sz="3200" dirty="0"/>
              <a:t>Τη δεκαετία του 1970 έγινε μία επανάσταση στον χώρο των λογοτεχνικών σπουδών (της γραμματολογίας): </a:t>
            </a:r>
          </a:p>
          <a:p>
            <a:pPr algn="just"/>
            <a:r>
              <a:rPr lang="el-GR" sz="3200" dirty="0"/>
              <a:t>Η προσοχή των μελετητών στράφηκε στον πόλο του αναγνώστη ερευνώντας τους πολλαπλούς τρόπους με τους οποίους οι </a:t>
            </a:r>
            <a:r>
              <a:rPr lang="el-GR" sz="3200" dirty="0"/>
              <a:t>αναγνώστες </a:t>
            </a:r>
            <a:r>
              <a:rPr lang="el-GR" sz="3200" dirty="0"/>
              <a:t>ανταποκρίνονται στα κείμενα. </a:t>
            </a:r>
            <a:endParaRPr lang="en-US" sz="3200" dirty="0"/>
          </a:p>
          <a:p>
            <a:pPr algn="just"/>
            <a:r>
              <a:rPr lang="el-GR" sz="3200" dirty="0"/>
              <a:t>Οι θεωρίες της πρόσληψης πρεσβεύουν ότι για </a:t>
            </a:r>
            <a:r>
              <a:rPr lang="el-GR" sz="3200" b="1" dirty="0"/>
              <a:t>να υπάρξει η λογοτεχνία ο αναγνώστης είναι σχεδόν τόσο απαραίτητος όσο και ο συγγραφέας. </a:t>
            </a:r>
          </a:p>
          <a:p>
            <a:pPr algn="just"/>
            <a:endParaRPr lang="el-GR" sz="3200" dirty="0"/>
          </a:p>
        </p:txBody>
      </p:sp>
    </p:spTree>
    <p:extLst>
      <p:ext uri="{BB962C8B-B14F-4D97-AF65-F5344CB8AC3E}">
        <p14:creationId xmlns:p14="http://schemas.microsoft.com/office/powerpoint/2010/main" val="4057328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l-GR" sz="3200" b="1" dirty="0"/>
          </a:p>
        </p:txBody>
      </p:sp>
      <p:sp>
        <p:nvSpPr>
          <p:cNvPr id="3" name="Content Placeholder 2"/>
          <p:cNvSpPr>
            <a:spLocks noGrp="1"/>
          </p:cNvSpPr>
          <p:nvPr>
            <p:ph idx="1"/>
          </p:nvPr>
        </p:nvSpPr>
        <p:spPr/>
        <p:txBody>
          <a:bodyPr>
            <a:normAutofit/>
          </a:bodyPr>
          <a:lstStyle/>
          <a:p>
            <a:pPr algn="just"/>
            <a:r>
              <a:rPr lang="el-GR" sz="3200" dirty="0"/>
              <a:t>Σύμφωνα με τον </a:t>
            </a:r>
            <a:r>
              <a:rPr lang="en-US" sz="3200" dirty="0"/>
              <a:t>Michael Benton, </a:t>
            </a:r>
            <a:r>
              <a:rPr lang="el-GR" sz="3200" dirty="0"/>
              <a:t>στον χώρο της παιδικής λογοτεχνιας, δύο είναι τα βασικά ερωτήματα: </a:t>
            </a:r>
          </a:p>
          <a:p>
            <a:pPr algn="just"/>
            <a:r>
              <a:rPr lang="el-GR" sz="3200" dirty="0"/>
              <a:t>Ποιο είναι το </a:t>
            </a:r>
            <a:r>
              <a:rPr lang="el-GR" sz="3200" b="1" dirty="0"/>
              <a:t>εν</a:t>
            </a:r>
            <a:r>
              <a:rPr lang="el-GR" sz="3200" b="1" dirty="0"/>
              <a:t>ν</a:t>
            </a:r>
            <a:r>
              <a:rPr lang="el-GR" sz="3200" b="1" dirty="0"/>
              <a:t>οούμενο</a:t>
            </a:r>
            <a:r>
              <a:rPr lang="el-GR" sz="3200" dirty="0"/>
              <a:t> </a:t>
            </a:r>
            <a:r>
              <a:rPr lang="el-GR" sz="3200" b="1" dirty="0"/>
              <a:t>παιδί-αναγνώστης</a:t>
            </a:r>
            <a:r>
              <a:rPr lang="el-GR" sz="3200" dirty="0"/>
              <a:t> που </a:t>
            </a:r>
            <a:r>
              <a:rPr lang="el-GR" sz="3200" b="1" dirty="0"/>
              <a:t>εγγράφεται</a:t>
            </a:r>
            <a:r>
              <a:rPr lang="el-GR" sz="3200" dirty="0"/>
              <a:t> στο κείμενο;</a:t>
            </a:r>
          </a:p>
          <a:p>
            <a:pPr algn="just"/>
            <a:r>
              <a:rPr lang="el-GR" sz="3200" dirty="0"/>
              <a:t>Πώς αποκρίνονται στο κείμενο τα </a:t>
            </a:r>
            <a:r>
              <a:rPr lang="el-GR" sz="3200" b="1" dirty="0"/>
              <a:t>πραγματικά</a:t>
            </a:r>
            <a:r>
              <a:rPr lang="el-GR" sz="3200" dirty="0"/>
              <a:t> </a:t>
            </a:r>
            <a:r>
              <a:rPr lang="el-GR" sz="3200" b="1" dirty="0"/>
              <a:t>παιδιά-αναγνώστες</a:t>
            </a:r>
            <a:r>
              <a:rPr lang="el-GR" sz="3200" dirty="0"/>
              <a:t> κατά τη </a:t>
            </a:r>
            <a:r>
              <a:rPr lang="el-GR" sz="3200" b="1" dirty="0"/>
              <a:t>διαδικασία</a:t>
            </a:r>
            <a:r>
              <a:rPr lang="el-GR" sz="3200" dirty="0"/>
              <a:t> της ανάγνωσης;     </a:t>
            </a:r>
            <a:endParaRPr lang="en-US" sz="3200" dirty="0"/>
          </a:p>
          <a:p>
            <a:endParaRPr lang="el-GR" dirty="0"/>
          </a:p>
        </p:txBody>
      </p:sp>
    </p:spTree>
    <p:extLst>
      <p:ext uri="{BB962C8B-B14F-4D97-AF65-F5344CB8AC3E}">
        <p14:creationId xmlns:p14="http://schemas.microsoft.com/office/powerpoint/2010/main" val="7463719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Εικονοβιβλίο και θεωρίες πρόσληψης</a:t>
            </a:r>
            <a:endParaRPr lang="el-GR" dirty="0"/>
          </a:p>
        </p:txBody>
      </p:sp>
      <p:sp>
        <p:nvSpPr>
          <p:cNvPr id="3" name="Subtitle 2"/>
          <p:cNvSpPr>
            <a:spLocks noGrp="1"/>
          </p:cNvSpPr>
          <p:nvPr>
            <p:ph type="subTitle" idx="1"/>
          </p:nvPr>
        </p:nvSpPr>
        <p:spPr/>
        <p:txBody>
          <a:bodyPr>
            <a:normAutofit/>
          </a:bodyPr>
          <a:lstStyle/>
          <a:p>
            <a:r>
              <a:rPr lang="el-GR" sz="2800" dirty="0"/>
              <a:t>Εικονογραφημένο παιδικό βιβλίο, ή «</a:t>
            </a:r>
            <a:r>
              <a:rPr lang="el-GR" sz="2800" dirty="0" err="1"/>
              <a:t>εικονοβιβλίο</a:t>
            </a:r>
            <a:r>
              <a:rPr lang="el-GR" sz="2800" dirty="0"/>
              <a:t>»;</a:t>
            </a:r>
            <a:endParaRPr lang="el-GR" sz="2800" dirty="0"/>
          </a:p>
        </p:txBody>
      </p:sp>
    </p:spTree>
    <p:extLst>
      <p:ext uri="{BB962C8B-B14F-4D97-AF65-F5344CB8AC3E}">
        <p14:creationId xmlns:p14="http://schemas.microsoft.com/office/powerpoint/2010/main" val="462243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 </a:t>
            </a:r>
            <a:r>
              <a:rPr lang="el-GR" b="1" dirty="0" smtClean="0"/>
              <a:t>Τί είναι το </a:t>
            </a:r>
            <a:r>
              <a:rPr lang="el-GR" b="1" dirty="0" err="1" smtClean="0"/>
              <a:t>εικονοβιβλίο</a:t>
            </a:r>
            <a:r>
              <a:rPr lang="el-GR" b="1" dirty="0" smtClean="0"/>
              <a:t>; Γιατί «</a:t>
            </a:r>
            <a:r>
              <a:rPr lang="el-GR" b="1" dirty="0" err="1" smtClean="0"/>
              <a:t>εικονοβιβλίο</a:t>
            </a:r>
            <a:r>
              <a:rPr lang="el-GR" b="1" dirty="0" smtClean="0"/>
              <a:t>» και όχι «εικονογραφημένο βιβλίο»;</a:t>
            </a:r>
            <a:endParaRPr lang="el-GR" b="1" dirty="0"/>
          </a:p>
        </p:txBody>
      </p:sp>
      <p:sp>
        <p:nvSpPr>
          <p:cNvPr id="3" name="Content Placeholder 2"/>
          <p:cNvSpPr>
            <a:spLocks noGrp="1"/>
          </p:cNvSpPr>
          <p:nvPr>
            <p:ph idx="1"/>
          </p:nvPr>
        </p:nvSpPr>
        <p:spPr/>
        <p:txBody>
          <a:bodyPr>
            <a:noAutofit/>
          </a:bodyPr>
          <a:lstStyle/>
          <a:p>
            <a:pPr algn="just"/>
            <a:r>
              <a:rPr lang="el-GR" sz="2400" dirty="0"/>
              <a:t>Η ουσία του εικονοβιβλίου είναι ότι συνιστά περίπλοκο συσχετισμό εικόνας και λόγου. Έχουμε δύο διαφορετικά είδη «κειμένων», το λεκτικό και αυτό που αποτελείται από εικόνες. </a:t>
            </a:r>
          </a:p>
          <a:p>
            <a:pPr algn="just"/>
            <a:r>
              <a:rPr lang="el-GR" sz="2400" dirty="0"/>
              <a:t> </a:t>
            </a:r>
            <a:r>
              <a:rPr lang="el-GR" sz="2400" dirty="0"/>
              <a:t>‘</a:t>
            </a:r>
            <a:r>
              <a:rPr lang="el-GR" sz="2400" dirty="0" err="1"/>
              <a:t>Ενα</a:t>
            </a:r>
            <a:r>
              <a:rPr lang="el-GR" sz="2400" dirty="0"/>
              <a:t> «κείμενο» </a:t>
            </a:r>
            <a:r>
              <a:rPr lang="el-GR" sz="2400" dirty="0"/>
              <a:t>μπορεί να είναι λεκτικό, μη-λεκτικό, ή και τα </a:t>
            </a:r>
            <a:r>
              <a:rPr lang="el-GR" sz="2400" dirty="0"/>
              <a:t>δύο. Κείμενο </a:t>
            </a:r>
            <a:r>
              <a:rPr lang="el-GR" sz="2400" dirty="0"/>
              <a:t>είναι μια συλλογή </a:t>
            </a:r>
            <a:r>
              <a:rPr lang="el-GR" sz="2400" i="1" dirty="0"/>
              <a:t>σημείων</a:t>
            </a:r>
            <a:r>
              <a:rPr lang="el-GR" sz="2400" dirty="0"/>
              <a:t> (όπως λέξεις, εικόνες, ήχοι ή/και χειρονομίες δημιουργημένες (και ερμηνευμένες) σύμφωνα με τις συμβάσεις που συνδέονται με ένα </a:t>
            </a:r>
            <a:r>
              <a:rPr lang="el-GR" sz="2400" dirty="0"/>
              <a:t>είδος λόγου (σήμερα μιλάμε για ένα λογοτεχνικό είδος).</a:t>
            </a:r>
            <a:endParaRPr lang="el-GR" sz="2400" dirty="0"/>
          </a:p>
        </p:txBody>
      </p:sp>
    </p:spTree>
    <p:extLst>
      <p:ext uri="{BB962C8B-B14F-4D97-AF65-F5344CB8AC3E}">
        <p14:creationId xmlns:p14="http://schemas.microsoft.com/office/powerpoint/2010/main" val="2040368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sz="2400" dirty="0"/>
              <a:t>Με τον όρο «σημείο» εννοούμε κάθε πράγμα που «αντιπροσωπεύει» κάτι άλλο (λέξεις, εικόνες, ήχους, χειρονομίες, αντικείμενα). </a:t>
            </a:r>
          </a:p>
          <a:p>
            <a:pPr algn="just"/>
            <a:r>
              <a:rPr lang="el-GR" sz="2400" dirty="0"/>
              <a:t>Αυτά </a:t>
            </a:r>
            <a:r>
              <a:rPr lang="el-GR" sz="2400" dirty="0"/>
              <a:t>τα σημεία μελετώνται όχι μεμονωμένα αλλά ως τμήμα </a:t>
            </a:r>
            <a:r>
              <a:rPr lang="el-GR" sz="2400" dirty="0"/>
              <a:t>ενός </a:t>
            </a:r>
            <a:r>
              <a:rPr lang="el-GR" sz="2400" dirty="0"/>
              <a:t>συστήματος </a:t>
            </a:r>
            <a:r>
              <a:rPr lang="el-GR" sz="2400" dirty="0"/>
              <a:t>σημείων.</a:t>
            </a:r>
          </a:p>
          <a:p>
            <a:pPr algn="just"/>
            <a:r>
              <a:rPr lang="el-GR" sz="2400" dirty="0"/>
              <a:t> Μελετάμε τους τρόπους με τους οποίους τα σημεία ερμηνεύονται και </a:t>
            </a:r>
            <a:r>
              <a:rPr lang="el-GR" sz="2400" b="1" i="1" dirty="0" err="1"/>
              <a:t>σημασιοδοτούνται</a:t>
            </a:r>
            <a:r>
              <a:rPr lang="el-GR" sz="2400" dirty="0"/>
              <a:t> </a:t>
            </a:r>
            <a:r>
              <a:rPr lang="el-GR" sz="2400" dirty="0"/>
              <a:t>από τους αναγνώστες ή θεατές, κ.λπ. </a:t>
            </a:r>
          </a:p>
          <a:p>
            <a:pPr algn="just"/>
            <a:r>
              <a:rPr lang="el-GR" sz="2400" dirty="0"/>
              <a:t>Η μελέτη των σημείων είναι η μελέτη του πώς παράγεται νόημα.</a:t>
            </a:r>
            <a:endParaRPr lang="el-GR" sz="2400" dirty="0"/>
          </a:p>
        </p:txBody>
      </p:sp>
    </p:spTree>
    <p:extLst>
      <p:ext uri="{BB962C8B-B14F-4D97-AF65-F5344CB8AC3E}">
        <p14:creationId xmlns:p14="http://schemas.microsoft.com/office/powerpoint/2010/main" val="1426639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algn="just"/>
            <a:r>
              <a:rPr lang="el-GR" sz="2400" dirty="0"/>
              <a:t>Οι διαφορετικού τύπου αναπαραστάσεις και αφηγήσεις των </a:t>
            </a:r>
            <a:r>
              <a:rPr lang="el-GR" sz="2400" dirty="0" err="1"/>
              <a:t>εικονοβιβλίων</a:t>
            </a:r>
            <a:r>
              <a:rPr lang="el-GR" sz="2400" dirty="0"/>
              <a:t> μπορεί να </a:t>
            </a:r>
          </a:p>
          <a:p>
            <a:pPr algn="just"/>
            <a:r>
              <a:rPr lang="el-GR" sz="2400" dirty="0"/>
              <a:t>αφηγούνται την ίδια ή άλλη ιστορία </a:t>
            </a:r>
          </a:p>
          <a:p>
            <a:pPr algn="just"/>
            <a:r>
              <a:rPr lang="el-GR" sz="2400" dirty="0"/>
              <a:t>συμπληρώνουν και επεξηγούν το ένα το άλλο,</a:t>
            </a:r>
          </a:p>
          <a:p>
            <a:pPr algn="just"/>
            <a:r>
              <a:rPr lang="el-GR" sz="2400" dirty="0"/>
              <a:t>οριοθετούν το ένα το άλλο,</a:t>
            </a:r>
          </a:p>
          <a:p>
            <a:pPr algn="just"/>
            <a:r>
              <a:rPr lang="el-GR" sz="2400" dirty="0"/>
              <a:t>υποσκάπτουν το ένα το άλλο με τη δημιουργία ειρωνείας, κλπ.</a:t>
            </a:r>
          </a:p>
          <a:p>
            <a:pPr algn="just"/>
            <a:r>
              <a:rPr lang="el-GR" sz="2400" dirty="0"/>
              <a:t>Η απόλαυση ενός τέτοιου κειμένου έγκειται, κατ’ αρχήν, στην ικανότητα του αναγνώστη-θεατή να αντιληφθεί και τις δύο (ή περισσότερες) ιστορίες συγχρόνως. </a:t>
            </a:r>
          </a:p>
          <a:p>
            <a:endParaRPr lang="el-GR" dirty="0"/>
          </a:p>
        </p:txBody>
      </p:sp>
    </p:spTree>
    <p:extLst>
      <p:ext uri="{BB962C8B-B14F-4D97-AF65-F5344CB8AC3E}">
        <p14:creationId xmlns:p14="http://schemas.microsoft.com/office/powerpoint/2010/main" val="2492820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sz="2400" dirty="0"/>
              <a:t>Σύμφωνα με τον </a:t>
            </a:r>
            <a:r>
              <a:rPr lang="en-US" sz="2400" dirty="0"/>
              <a:t>Perry </a:t>
            </a:r>
            <a:r>
              <a:rPr lang="en-US" sz="2400" dirty="0" err="1"/>
              <a:t>Nodelman</a:t>
            </a:r>
            <a:r>
              <a:rPr lang="en-US" sz="2400" dirty="0"/>
              <a:t>, </a:t>
            </a:r>
            <a:r>
              <a:rPr lang="el-GR" sz="2400" dirty="0"/>
              <a:t>«οι λέξεις αλλάζουν τις εικόνες και οι εικόνες αλλάζουν τις λέξεις». Η σχέση των δύο είναι δυναμική. Υπάρχει συνεχής «συναλλαγή» ή «διάδραση» μεταξύ λέξεων και εικόνων.</a:t>
            </a:r>
          </a:p>
          <a:p>
            <a:pPr algn="just"/>
            <a:r>
              <a:rPr lang="el-GR" sz="2400" dirty="0"/>
              <a:t>Ο </a:t>
            </a:r>
            <a:r>
              <a:rPr lang="en-US" sz="2400" dirty="0"/>
              <a:t>Lawrence </a:t>
            </a:r>
            <a:r>
              <a:rPr lang="en-US" sz="2400" dirty="0" err="1"/>
              <a:t>Sipe</a:t>
            </a:r>
            <a:r>
              <a:rPr lang="en-US" sz="2400" dirty="0"/>
              <a:t> </a:t>
            </a:r>
            <a:r>
              <a:rPr lang="el-GR" sz="2400" dirty="0"/>
              <a:t>χρησιμοποιεί τον όρο «συνέργεια» για να περιγράψει τη σχέση λόγου και εικόνας στο εικονοβιβλίο. Όταν έχουμε συνέργεια δύο δρώντων παραγόντων «το συνδυασμένο αποτέλεσμα της δράσης των δύο είναι άλλο και  μεγαλύτερο  από το άθροισμά τους». [</a:t>
            </a:r>
            <a:r>
              <a:rPr lang="en-US" sz="2400" dirty="0"/>
              <a:t>the combined effect is greater than the sum of their separate effects.]</a:t>
            </a:r>
            <a:r>
              <a:rPr lang="el-GR" sz="2400" dirty="0"/>
              <a:t> </a:t>
            </a:r>
          </a:p>
          <a:p>
            <a:endParaRPr lang="el-GR" dirty="0"/>
          </a:p>
        </p:txBody>
      </p:sp>
    </p:spTree>
    <p:extLst>
      <p:ext uri="{BB962C8B-B14F-4D97-AF65-F5344CB8AC3E}">
        <p14:creationId xmlns:p14="http://schemas.microsoft.com/office/powerpoint/2010/main" val="586999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dirty="0"/>
              <a:t>Πώς αντιλαμβανόμαστε, πώς προσλαμβάνουμε ένα αφηγηματικό κείμενο που συνδυάζει εικόνα και λόγο;</a:t>
            </a:r>
            <a:endParaRPr lang="el-GR" sz="2400" dirty="0"/>
          </a:p>
        </p:txBody>
      </p:sp>
      <p:sp>
        <p:nvSpPr>
          <p:cNvPr id="3" name="Content Placeholder 2"/>
          <p:cNvSpPr>
            <a:spLocks noGrp="1"/>
          </p:cNvSpPr>
          <p:nvPr>
            <p:ph idx="1"/>
          </p:nvPr>
        </p:nvSpPr>
        <p:spPr/>
        <p:txBody>
          <a:bodyPr>
            <a:noAutofit/>
          </a:bodyPr>
          <a:lstStyle/>
          <a:p>
            <a:pPr algn="just"/>
            <a:r>
              <a:rPr lang="el-GR" dirty="0"/>
              <a:t>Ο </a:t>
            </a:r>
            <a:r>
              <a:rPr lang="en-US" dirty="0" err="1"/>
              <a:t>Nodelman</a:t>
            </a:r>
            <a:r>
              <a:rPr lang="en-US" dirty="0"/>
              <a:t> </a:t>
            </a:r>
            <a:r>
              <a:rPr lang="el-GR" dirty="0"/>
              <a:t>παρατηρεί ότι οι λέξεις έχουν μεγαλύτερη δυνατότητα να εξελίσσουν μία αφήγηση στον </a:t>
            </a:r>
            <a:r>
              <a:rPr lang="el-GR" b="1" dirty="0"/>
              <a:t>χρόνο</a:t>
            </a:r>
            <a:r>
              <a:rPr lang="el-GR" dirty="0"/>
              <a:t>, να μεταδίδουν πληροφορίες με μία χρονική σειρά, τί γίνεται πρώτα, πριν, μετά, κλπ., ενώ οι εικόνες ειδικεύονται στο να μεταδίδουν πληροφορίες που διαχέονται στον </a:t>
            </a:r>
            <a:r>
              <a:rPr lang="el-GR" b="1" dirty="0"/>
              <a:t>χώρο</a:t>
            </a:r>
            <a:r>
              <a:rPr lang="el-GR" dirty="0"/>
              <a:t>. Αυτό σημαίνει ότι ως αναγνώστες και θεατές επεξεργαζόμαστε τις πληροφορίες που μας δίνει η λεκτική αφήγηση και οι εικόνες με διαφορετικό τρόπο. </a:t>
            </a:r>
          </a:p>
        </p:txBody>
      </p:sp>
    </p:spTree>
    <p:extLst>
      <p:ext uri="{BB962C8B-B14F-4D97-AF65-F5344CB8AC3E}">
        <p14:creationId xmlns:p14="http://schemas.microsoft.com/office/powerpoint/2010/main" val="2299554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dirty="0"/>
              <a:t>Τα παρακάτω παραθέματα είναι από το άρθρο του </a:t>
            </a:r>
            <a:r>
              <a:rPr lang="en-US" sz="2000" dirty="0" err="1"/>
              <a:t>Sipe</a:t>
            </a:r>
            <a:r>
              <a:rPr lang="en-US" sz="2000" dirty="0"/>
              <a:t>.</a:t>
            </a:r>
            <a:endParaRPr lang="el-GR" sz="2000" dirty="0"/>
          </a:p>
        </p:txBody>
      </p:sp>
      <p:sp>
        <p:nvSpPr>
          <p:cNvPr id="3" name="Content Placeholder 2"/>
          <p:cNvSpPr>
            <a:spLocks noGrp="1"/>
          </p:cNvSpPr>
          <p:nvPr>
            <p:ph idx="1"/>
          </p:nvPr>
        </p:nvSpPr>
        <p:spPr/>
        <p:txBody>
          <a:bodyPr>
            <a:normAutofit/>
          </a:bodyPr>
          <a:lstStyle/>
          <a:p>
            <a:pPr algn="just"/>
            <a:r>
              <a:rPr lang="el-GR" sz="2400" dirty="0"/>
              <a:t>Τα συστατικά στοιχεία ενός σύνθετου «οπτικού σημείου», π.χ. ενός πίνακα ζωγραφικής</a:t>
            </a:r>
            <a:r>
              <a:rPr lang="en-US" sz="2400" dirty="0"/>
              <a:t>,</a:t>
            </a:r>
            <a:r>
              <a:rPr lang="el-GR" sz="2400" dirty="0"/>
              <a:t>  παρουσιάζονται στον </a:t>
            </a:r>
            <a:r>
              <a:rPr lang="el-GR" sz="2400" b="1" dirty="0"/>
              <a:t>χώρο</a:t>
            </a:r>
            <a:r>
              <a:rPr lang="el-GR" sz="2400" dirty="0"/>
              <a:t> με </a:t>
            </a:r>
            <a:r>
              <a:rPr lang="el-GR" sz="2400" b="1" dirty="0"/>
              <a:t>συγχρονικότητα</a:t>
            </a:r>
            <a:r>
              <a:rPr lang="el-GR" sz="2400" dirty="0"/>
              <a:t>. Αντίθετα, ο βασικός άξονας του γραπτού λόγου είναι η </a:t>
            </a:r>
            <a:r>
              <a:rPr lang="el-GR" sz="2400" b="1" dirty="0"/>
              <a:t>χρονική διαδοχή </a:t>
            </a:r>
            <a:r>
              <a:rPr lang="el-GR" sz="2400" dirty="0"/>
              <a:t>(</a:t>
            </a:r>
            <a:r>
              <a:rPr lang="en-US" sz="2400" dirty="0"/>
              <a:t>Roman Jacobsen 1971)</a:t>
            </a:r>
            <a:r>
              <a:rPr lang="el-GR" sz="2400" dirty="0"/>
              <a:t>. Βέβαια, ούτε ο γραπτός λόγος είναι αποκλειστικά «χρονικός» και ούτε η εικόνα είναι αποκλειστικά «χωρική» (Η εικόνα στο εικονοβιβλίο «αναλύεται» σε αφηγηση).</a:t>
            </a:r>
          </a:p>
          <a:p>
            <a:pPr algn="just"/>
            <a:r>
              <a:rPr lang="el-GR" sz="2400" dirty="0"/>
              <a:t> Σίγουρα όμως «η ζωγραφική μεγενθύνει την ικανότητά μας να μετατρέπουμε μία χρονική διαδοχικότητα σε ενοποιημένες, συγχρονικές δομές»</a:t>
            </a:r>
            <a:r>
              <a:rPr lang="en-US" sz="2400" dirty="0"/>
              <a:t> (Steiner 1982)</a:t>
            </a:r>
            <a:r>
              <a:rPr lang="el-GR" sz="2400" dirty="0"/>
              <a:t>.</a:t>
            </a:r>
          </a:p>
          <a:p>
            <a:pPr algn="just"/>
            <a:r>
              <a:rPr lang="el-GR" sz="2400" dirty="0"/>
              <a:t>Προκύπτει επομένως το ερώτημα : υπάρχουν μορφές τέχνης που να βασίζονται συγχρόνως και στον χώρο και στον χρόνο, και στη συγχρονικότητα και στη διαδοχικότητα; </a:t>
            </a:r>
          </a:p>
          <a:p>
            <a:endParaRPr lang="el-GR" dirty="0"/>
          </a:p>
        </p:txBody>
      </p:sp>
    </p:spTree>
    <p:extLst>
      <p:ext uri="{BB962C8B-B14F-4D97-AF65-F5344CB8AC3E}">
        <p14:creationId xmlns:p14="http://schemas.microsoft.com/office/powerpoint/2010/main" val="1177538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normAutofit/>
          </a:bodyPr>
          <a:lstStyle/>
          <a:p>
            <a:endParaRPr lang="el-GR" sz="2400" dirty="0"/>
          </a:p>
        </p:txBody>
      </p:sp>
      <p:sp>
        <p:nvSpPr>
          <p:cNvPr id="3" name="Content Placeholder 2"/>
          <p:cNvSpPr>
            <a:spLocks noGrp="1"/>
          </p:cNvSpPr>
          <p:nvPr>
            <p:ph idx="1"/>
          </p:nvPr>
        </p:nvSpPr>
        <p:spPr/>
        <p:txBody>
          <a:bodyPr>
            <a:noAutofit/>
          </a:bodyPr>
          <a:lstStyle/>
          <a:p>
            <a:pPr algn="just"/>
            <a:r>
              <a:rPr lang="el-GR" sz="2400" dirty="0"/>
              <a:t>Η απάντηση είναι βεβαίως ναι: το θέατρο, η όπερα, ο κινηματογράφος, τα κόμικς, κλπ. Το εικονοβιβλίο είναι μια από αυτές τις «υβριδικές» μορφές τέχνης.</a:t>
            </a:r>
          </a:p>
          <a:p>
            <a:pPr algn="just"/>
            <a:r>
              <a:rPr lang="en-US" sz="2400" dirty="0"/>
              <a:t>O L. </a:t>
            </a:r>
            <a:r>
              <a:rPr lang="en-US" sz="2400" dirty="0" err="1"/>
              <a:t>Sipe</a:t>
            </a:r>
            <a:r>
              <a:rPr lang="en-US" sz="2400" dirty="0"/>
              <a:t>, </a:t>
            </a:r>
            <a:r>
              <a:rPr lang="el-GR" sz="2400" dirty="0"/>
              <a:t>εφαρμόζοντας και στοιχεία από τη θεωρία πρόσληψης του </a:t>
            </a:r>
            <a:r>
              <a:rPr lang="el-GR" sz="2400" dirty="0" err="1"/>
              <a:t>Ίζερ</a:t>
            </a:r>
            <a:r>
              <a:rPr lang="el-GR" sz="2400" dirty="0"/>
              <a:t>,</a:t>
            </a:r>
            <a:r>
              <a:rPr lang="en-US" sz="2400" dirty="0"/>
              <a:t> </a:t>
            </a:r>
            <a:r>
              <a:rPr lang="el-GR" sz="2400" dirty="0"/>
              <a:t>αξιοποιεί τα παραπάνω για να εξετάσει τον τρόπο με τον οποιο «δουλεύουν» τα εικονοβιβλία, τον τρόπο με τον οποίο</a:t>
            </a:r>
            <a:r>
              <a:rPr lang="en-US" sz="2400" dirty="0"/>
              <a:t> </a:t>
            </a:r>
            <a:r>
              <a:rPr lang="el-GR" sz="2400" dirty="0"/>
              <a:t>παράγουν νόημα και εμπλέκουν τον αναγνώστη: </a:t>
            </a:r>
          </a:p>
          <a:p>
            <a:pPr algn="just"/>
            <a:r>
              <a:rPr lang="el-GR" sz="2400" dirty="0"/>
              <a:t>Ο</a:t>
            </a:r>
            <a:r>
              <a:rPr lang="el-GR" sz="2400" dirty="0"/>
              <a:t>ι εικόνες μας καλούν να «σταθούμε» να τις μελετήσουμε, να στοχαστούμε πάνω σ΄αυτές, ενώ αντίθετα η λεκτική ή ρηματική (</a:t>
            </a:r>
            <a:r>
              <a:rPr lang="en-US" sz="2400" dirty="0"/>
              <a:t>verbal)</a:t>
            </a:r>
            <a:r>
              <a:rPr lang="el-GR" sz="2400" dirty="0"/>
              <a:t> αφήγηση, λόγω της χρονικότητάς της (τί γίνεται τώρα, πριν, μετά), μας καλεί να συνεχίσουμε την ανάγνωση, να παρασυρθούμε από τη ροή της ανάγνωσης. </a:t>
            </a:r>
          </a:p>
        </p:txBody>
      </p:sp>
    </p:spTree>
    <p:extLst>
      <p:ext uri="{BB962C8B-B14F-4D97-AF65-F5344CB8AC3E}">
        <p14:creationId xmlns:p14="http://schemas.microsoft.com/office/powerpoint/2010/main" val="2439783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sz="2400" dirty="0"/>
              <a:t>Δημιουργείται μία </a:t>
            </a:r>
            <a:r>
              <a:rPr lang="el-GR" sz="2400" b="1" dirty="0"/>
              <a:t>ένταση</a:t>
            </a:r>
            <a:r>
              <a:rPr lang="el-GR" sz="2400" dirty="0"/>
              <a:t> ανάμεσα στην τάση μας να συνεχίσουμε τη γραμμική ανάγνωση και την τάση μας να σταθούμε και να μελετήσουμε την εικόνα. </a:t>
            </a:r>
          </a:p>
          <a:p>
            <a:pPr algn="just"/>
            <a:r>
              <a:rPr lang="el-GR" sz="2400" dirty="0"/>
              <a:t>Θα </a:t>
            </a:r>
            <a:r>
              <a:rPr lang="el-GR" sz="2400" dirty="0"/>
              <a:t>πρέπει να φανταστούμε ότι αυτή η δυναμική </a:t>
            </a:r>
            <a:r>
              <a:rPr lang="el-GR" sz="2400" dirty="0" err="1"/>
              <a:t>διάδραση</a:t>
            </a:r>
            <a:r>
              <a:rPr lang="el-GR" sz="2400" dirty="0"/>
              <a:t> εικόνας και λόγου γίνεται στην πραγματικότητα γρήγορα και σε μεγάλο βαθμό </a:t>
            </a:r>
            <a:r>
              <a:rPr lang="el-GR" sz="2400" dirty="0"/>
              <a:t>ανεπίγνωστα. </a:t>
            </a:r>
          </a:p>
          <a:p>
            <a:pPr algn="just"/>
            <a:r>
              <a:rPr lang="el-GR" sz="2400" dirty="0"/>
              <a:t>Το εικονοβιβλίο προκαλεί μία επανερχόμενη ανάγνωση: σταματάμε, επιστρέφουμε σε προηγούμενη σελίδα για να επανασυνδέσουμε μία εικόνα με προηγούμενο κομμάτι αφήγησης ή με μία επόμενη εικόνα, κλπ. Δηλαδή </a:t>
            </a:r>
            <a:r>
              <a:rPr lang="el-GR" sz="2400" b="1" dirty="0"/>
              <a:t>τα εικονοβιβλία απαιτούν πολλές αναγνώσεις, συνεχές ξαναδιάβασμα</a:t>
            </a:r>
            <a:r>
              <a:rPr lang="el-GR" sz="2400" dirty="0"/>
              <a:t>.</a:t>
            </a:r>
          </a:p>
          <a:p>
            <a:endParaRPr lang="el-GR" dirty="0"/>
          </a:p>
        </p:txBody>
      </p:sp>
    </p:spTree>
    <p:extLst>
      <p:ext uri="{BB962C8B-B14F-4D97-AF65-F5344CB8AC3E}">
        <p14:creationId xmlns:p14="http://schemas.microsoft.com/office/powerpoint/2010/main" val="4246829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8229600" cy="1143000"/>
          </a:xfrm>
        </p:spPr>
        <p:txBody>
          <a:bodyPr>
            <a:noAutofit/>
          </a:bodyPr>
          <a:lstStyle/>
          <a:p>
            <a:endParaRPr lang="en-US" sz="3600" dirty="0"/>
          </a:p>
        </p:txBody>
      </p:sp>
      <p:sp>
        <p:nvSpPr>
          <p:cNvPr id="3" name="Content Placeholder 2"/>
          <p:cNvSpPr>
            <a:spLocks noGrp="1"/>
          </p:cNvSpPr>
          <p:nvPr>
            <p:ph idx="1"/>
          </p:nvPr>
        </p:nvSpPr>
        <p:spPr/>
        <p:txBody>
          <a:bodyPr>
            <a:normAutofit/>
          </a:bodyPr>
          <a:lstStyle/>
          <a:p>
            <a:pPr algn="just">
              <a:buNone/>
            </a:pPr>
            <a:r>
              <a:rPr lang="el-GR" dirty="0" smtClean="0"/>
              <a:t>	</a:t>
            </a:r>
            <a:r>
              <a:rPr lang="el-GR" dirty="0"/>
              <a:t>Π.χ. η πρωτοπόρος </a:t>
            </a:r>
            <a:r>
              <a:rPr lang="en-US" dirty="0"/>
              <a:t>Louise Rosenblatt (</a:t>
            </a:r>
            <a:r>
              <a:rPr lang="el-GR" dirty="0"/>
              <a:t>Λουίζ </a:t>
            </a:r>
            <a:r>
              <a:rPr lang="el-GR" dirty="0" err="1"/>
              <a:t>Ρόζενμπλατ</a:t>
            </a:r>
            <a:r>
              <a:rPr lang="en-US" dirty="0"/>
              <a:t>)</a:t>
            </a:r>
            <a:r>
              <a:rPr lang="el-GR" dirty="0"/>
              <a:t> γράφει: </a:t>
            </a:r>
            <a:endParaRPr lang="en-US" dirty="0"/>
          </a:p>
          <a:p>
            <a:pPr algn="just">
              <a:buNone/>
            </a:pPr>
            <a:r>
              <a:rPr lang="el-GR" dirty="0"/>
              <a:t>«Μία ιστορία ή ένα ποίημα δεν είναι παρά σημάδια από μελάνι πάνω στο χαρτί μέχρι να τα μεταμορφώσει ο αναγνώστης σε σύνολο από σύμβολα με νόημα. Μόνο όταν αυτά τα σύμβολα </a:t>
            </a:r>
            <a:r>
              <a:rPr lang="el-GR" dirty="0"/>
              <a:t>μ</a:t>
            </a:r>
            <a:r>
              <a:rPr lang="el-GR" dirty="0"/>
              <a:t>ας παρακινήσουν να βιώσουμε αισθήματα, ή να μπούμε στη θέση ενός χαρακτήρα, ή να συμμετέχουμε φαντασιακά σε μια κατάσταση ή γεγονός, τότε έχουμε </a:t>
            </a:r>
            <a:r>
              <a:rPr lang="el-GR" b="1" dirty="0"/>
              <a:t>πραγματώσει</a:t>
            </a:r>
            <a:r>
              <a:rPr lang="en-US" dirty="0"/>
              <a:t> </a:t>
            </a:r>
            <a:r>
              <a:rPr lang="el-GR" dirty="0"/>
              <a:t>ένα έργο τέχνης. Η λογοτεχνία προσφέρει ένα </a:t>
            </a:r>
            <a:r>
              <a:rPr lang="el-GR" b="1" dirty="0"/>
              <a:t>βίωμα</a:t>
            </a:r>
            <a:r>
              <a:rPr lang="el-GR" dirty="0"/>
              <a:t> και όχι απλά μια γνώση για κάτι.»</a:t>
            </a:r>
            <a:endParaRPr lang="en-US" dirty="0"/>
          </a:p>
        </p:txBody>
      </p:sp>
    </p:spTree>
    <p:extLst>
      <p:ext uri="{BB962C8B-B14F-4D97-AF65-F5344CB8AC3E}">
        <p14:creationId xmlns:p14="http://schemas.microsoft.com/office/powerpoint/2010/main" val="26910126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b="1" dirty="0"/>
              <a:t>Οι συσχετισμοί εικόνων και λόγου που προκύπτουν από αυτά τα ξαναδιαβάσματα είναι πολλαπλοί και διάφοροι</a:t>
            </a:r>
          </a:p>
          <a:p>
            <a:pPr algn="just"/>
            <a:r>
              <a:rPr lang="el-GR" b="1" dirty="0"/>
              <a:t>Το </a:t>
            </a:r>
            <a:r>
              <a:rPr lang="el-GR" b="1" dirty="0" err="1"/>
              <a:t>εικονοβιβλίο</a:t>
            </a:r>
            <a:r>
              <a:rPr lang="el-GR" b="1" dirty="0"/>
              <a:t> «χαλαρώνει την τυραννία του μονόδρομου της γραμμικής αφήγησης</a:t>
            </a:r>
            <a:r>
              <a:rPr lang="el-GR" b="1" dirty="0"/>
              <a:t>»</a:t>
            </a:r>
            <a:r>
              <a:rPr lang="en-US" dirty="0"/>
              <a:t>.</a:t>
            </a:r>
            <a:endParaRPr lang="el-GR" dirty="0"/>
          </a:p>
          <a:p>
            <a:pPr algn="just"/>
            <a:r>
              <a:rPr lang="el-GR" dirty="0"/>
              <a:t>Το </a:t>
            </a:r>
            <a:r>
              <a:rPr lang="el-GR" dirty="0" err="1"/>
              <a:t>εικονοβιβλίο</a:t>
            </a:r>
            <a:r>
              <a:rPr lang="el-GR" dirty="0"/>
              <a:t> προκαλεί «διάφορα είδη ανάγνωσης και κατά συνέπεια την </a:t>
            </a:r>
            <a:r>
              <a:rPr lang="el-GR" b="1" dirty="0"/>
              <a:t>επινόηση μιας σειράς από διαφορετικές ιστορίες</a:t>
            </a:r>
            <a:r>
              <a:rPr lang="el-GR" dirty="0"/>
              <a:t>».</a:t>
            </a:r>
            <a:endParaRPr lang="en-US" dirty="0"/>
          </a:p>
          <a:p>
            <a:endParaRPr lang="el-GR" dirty="0"/>
          </a:p>
        </p:txBody>
      </p:sp>
    </p:spTree>
    <p:extLst>
      <p:ext uri="{BB962C8B-B14F-4D97-AF65-F5344CB8AC3E}">
        <p14:creationId xmlns:p14="http://schemas.microsoft.com/office/powerpoint/2010/main" val="1485086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the Wild Things Are</a:t>
            </a:r>
            <a:endParaRPr lang="el-GR" dirty="0"/>
          </a:p>
        </p:txBody>
      </p:sp>
      <p:sp>
        <p:nvSpPr>
          <p:cNvPr id="6" name="Text Placeholder 5"/>
          <p:cNvSpPr>
            <a:spLocks noGrp="1"/>
          </p:cNvSpPr>
          <p:nvPr>
            <p:ph type="body" sz="half" idx="2"/>
          </p:nvPr>
        </p:nvSpPr>
        <p:spPr>
          <a:xfrm>
            <a:off x="2175612" y="2014040"/>
            <a:ext cx="2949178" cy="3811588"/>
          </a:xfrm>
        </p:spPr>
        <p:txBody>
          <a:bodyPr>
            <a:normAutofit/>
          </a:bodyPr>
          <a:lstStyle/>
          <a:p>
            <a:r>
              <a:rPr lang="el-GR" dirty="0" smtClean="0"/>
              <a:t>Ένα «εμβληματικό», τουλάχιστον στην Αμερική, εικονογραφημένο παιδικό βιβλίο</a:t>
            </a:r>
            <a:r>
              <a:rPr lang="en-US" dirty="0" smtClean="0"/>
              <a:t>,</a:t>
            </a:r>
            <a:r>
              <a:rPr lang="el-GR" dirty="0" smtClean="0"/>
              <a:t> που όμως είχε απαγορευτεί όταν </a:t>
            </a:r>
            <a:r>
              <a:rPr lang="el-GR" dirty="0" err="1" smtClean="0"/>
              <a:t>πρωτοδημοσιεύτηκε</a:t>
            </a:r>
            <a:r>
              <a:rPr lang="el-GR" dirty="0" smtClean="0"/>
              <a:t>, το 1963, ως υπερβολικά φιλελεύθερο και αντιπαιδαγωγικό. </a:t>
            </a:r>
          </a:p>
          <a:p>
            <a:r>
              <a:rPr lang="el-GR" dirty="0" smtClean="0"/>
              <a:t>Η ιστορία της πρόσληψης του βιβλίου αυτού μας βοηθά να καταλάβουμε την έννοια του «ορίζοντα προσδοκιών» του </a:t>
            </a:r>
            <a:r>
              <a:rPr lang="el-GR" dirty="0" err="1" smtClean="0"/>
              <a:t>Γιάους</a:t>
            </a:r>
            <a:r>
              <a:rPr lang="el-GR" dirty="0" smtClean="0"/>
              <a:t>.</a:t>
            </a:r>
            <a:endParaRPr lang="el-GR" dirty="0"/>
          </a:p>
        </p:txBody>
      </p:sp>
      <p:pic>
        <p:nvPicPr>
          <p:cNvPr id="1026" name="Picture 2" descr="http://upload.wikimedia.org/wikipedia/en/thumb/c/ca/Sendak_illustration.gif/220px-Sendak_illustration.gif"/>
          <p:cNvPicPr>
            <a:picLocks noGrp="1" noChangeAspect="1" noChangeArrowheads="1"/>
          </p:cNvPicPr>
          <p:nvPr>
            <p:ph type="pic" idx="1"/>
          </p:nvPr>
        </p:nvPicPr>
        <p:blipFill>
          <a:blip r:embed="rId2"/>
          <a:srcRect t="5645" b="5645"/>
          <a:stretch>
            <a:fillRect/>
          </a:stretch>
        </p:blipFill>
        <p:spPr bwMode="auto">
          <a:prstGeom prst="rect">
            <a:avLst/>
          </a:prstGeom>
          <a:noFill/>
        </p:spPr>
      </p:pic>
    </p:spTree>
    <p:extLst>
      <p:ext uri="{BB962C8B-B14F-4D97-AF65-F5344CB8AC3E}">
        <p14:creationId xmlns:p14="http://schemas.microsoft.com/office/powerpoint/2010/main" val="2611024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εικόνας 2"/>
          <p:cNvSpPr>
            <a:spLocks noGrp="1"/>
          </p:cNvSpPr>
          <p:nvPr>
            <p:ph type="pic" idx="1"/>
          </p:nvPr>
        </p:nvSpPr>
        <p:spPr/>
      </p:sp>
      <p:sp>
        <p:nvSpPr>
          <p:cNvPr id="4" name="Θέση κειμένου 3"/>
          <p:cNvSpPr>
            <a:spLocks noGrp="1"/>
          </p:cNvSpPr>
          <p:nvPr>
            <p:ph type="body" sz="half" idx="2"/>
          </p:nvPr>
        </p:nvSpPr>
        <p:spPr/>
        <p:txBody>
          <a:bodyPr/>
          <a:lstStyle/>
          <a:p>
            <a:endParaRPr lang="el-GR"/>
          </a:p>
        </p:txBody>
      </p:sp>
      <p:sp>
        <p:nvSpPr>
          <p:cNvPr id="5" name="Ορθογώνιο 4"/>
          <p:cNvSpPr/>
          <p:nvPr/>
        </p:nvSpPr>
        <p:spPr>
          <a:xfrm>
            <a:off x="3810000" y="3105836"/>
            <a:ext cx="4572000" cy="646331"/>
          </a:xfrm>
          <a:prstGeom prst="rect">
            <a:avLst/>
          </a:prstGeom>
        </p:spPr>
        <p:txBody>
          <a:bodyPr>
            <a:spAutoFit/>
          </a:bodyPr>
          <a:lstStyle/>
          <a:p>
            <a:r>
              <a:rPr lang="en-US" dirty="0"/>
              <a:t>https://www.youtube.com/watch?v=2bptuYPvfgk</a:t>
            </a:r>
            <a:endParaRPr lang="el-GR" dirty="0"/>
          </a:p>
        </p:txBody>
      </p:sp>
    </p:spTree>
    <p:extLst>
      <p:ext uri="{BB962C8B-B14F-4D97-AF65-F5344CB8AC3E}">
        <p14:creationId xmlns:p14="http://schemas.microsoft.com/office/powerpoint/2010/main" val="2001879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sz="2400" dirty="0"/>
              <a:t>Ο </a:t>
            </a:r>
            <a:r>
              <a:rPr lang="en-US" sz="2400" dirty="0" err="1"/>
              <a:t>Sipe</a:t>
            </a:r>
            <a:r>
              <a:rPr lang="en-US" sz="2400" dirty="0"/>
              <a:t> </a:t>
            </a:r>
            <a:r>
              <a:rPr lang="el-GR" sz="2400" dirty="0"/>
              <a:t>επιχειρεί να δείξει τη δυναμική «συνέργεια» κειμένου και εικόνας αναλύοντας τις παρακάτω δύο σελίδες από το, «κλασικό» πλέον εικονοβιβλίο </a:t>
            </a:r>
            <a:r>
              <a:rPr lang="en-US" sz="2400" i="1" dirty="0"/>
              <a:t>Where the Wild Things Are</a:t>
            </a:r>
            <a:r>
              <a:rPr lang="en-US" sz="2400" dirty="0"/>
              <a:t> </a:t>
            </a:r>
            <a:r>
              <a:rPr lang="el-GR" sz="2400" dirty="0"/>
              <a:t>του </a:t>
            </a:r>
            <a:r>
              <a:rPr lang="en-US" sz="2400" dirty="0"/>
              <a:t>Maurice </a:t>
            </a:r>
            <a:r>
              <a:rPr lang="en-US" sz="2400" dirty="0" err="1"/>
              <a:t>Sendak</a:t>
            </a:r>
            <a:r>
              <a:rPr lang="en-US" sz="2400" dirty="0"/>
              <a:t>.</a:t>
            </a:r>
            <a:r>
              <a:rPr lang="el-GR" sz="2400" dirty="0"/>
              <a:t> </a:t>
            </a:r>
            <a:endParaRPr lang="en-US" sz="2400" dirty="0"/>
          </a:p>
          <a:p>
            <a:pPr algn="just"/>
            <a:r>
              <a:rPr lang="el-GR" sz="2400" dirty="0"/>
              <a:t>Συγκεκριμένα, διαβάζει μόνο δύο σελίδες, στο σημείο που ο Μάξ φτάνει στο νησί των «άγριων πραγμάτων» και τα συναντάει για πρώτη φορά. Ο </a:t>
            </a:r>
            <a:r>
              <a:rPr lang="en-US" sz="2400" dirty="0" err="1"/>
              <a:t>Sipe</a:t>
            </a:r>
            <a:r>
              <a:rPr lang="en-US" sz="2400" dirty="0"/>
              <a:t> </a:t>
            </a:r>
            <a:r>
              <a:rPr lang="el-GR" sz="2400" dirty="0"/>
              <a:t>προτείνει να διαβάσουμε πρώτα το κείμενο χωρίς να κοιτάμε την εικόνα:</a:t>
            </a:r>
          </a:p>
          <a:p>
            <a:pPr algn="just"/>
            <a:r>
              <a:rPr lang="el-GR" sz="2400" dirty="0"/>
              <a:t> </a:t>
            </a:r>
            <a:r>
              <a:rPr lang="el-GR" sz="2400" b="1" dirty="0"/>
              <a:t>«Τα άγρια πράγματα ούρλιαξαν το τρομερό ουρλιαχτό τους, έτριξαν τα τρομερά δόντια τους, αναποδογύρισαν τα τρομερά ματια τους και έδειξαν τα τρομερά νύχια τους.»</a:t>
            </a:r>
            <a:endParaRPr lang="el-GR" sz="2400" b="1" dirty="0"/>
          </a:p>
        </p:txBody>
      </p:sp>
    </p:spTree>
    <p:extLst>
      <p:ext uri="{BB962C8B-B14F-4D97-AF65-F5344CB8AC3E}">
        <p14:creationId xmlns:p14="http://schemas.microsoft.com/office/powerpoint/2010/main" val="4018807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l-GR" sz="2400" dirty="0"/>
          </a:p>
        </p:txBody>
      </p:sp>
      <p:pic>
        <p:nvPicPr>
          <p:cNvPr id="4" name="Picture 2" descr="C:\Users\Evgenia\Documents\εικονοβιβλίο και θεωρία πρόσληψης\6a013484a82b9d970c0133f1846a12970b.jpg"/>
          <p:cNvPicPr>
            <a:picLocks noGrp="1" noChangeAspect="1" noChangeArrowheads="1"/>
          </p:cNvPicPr>
          <p:nvPr>
            <p:ph idx="1"/>
          </p:nvPr>
        </p:nvPicPr>
        <p:blipFill>
          <a:blip r:embed="rId2" cstate="print"/>
          <a:stretch>
            <a:fillRect/>
          </a:stretch>
        </p:blipFill>
        <p:spPr bwMode="auto">
          <a:xfrm>
            <a:off x="2152650" y="2137166"/>
            <a:ext cx="7886700" cy="3728257"/>
          </a:xfrm>
          <a:prstGeom prst="rect">
            <a:avLst/>
          </a:prstGeom>
          <a:noFill/>
        </p:spPr>
      </p:pic>
    </p:spTree>
    <p:extLst>
      <p:ext uri="{BB962C8B-B14F-4D97-AF65-F5344CB8AC3E}">
        <p14:creationId xmlns:p14="http://schemas.microsoft.com/office/powerpoint/2010/main" val="1267221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sz="3200" dirty="0"/>
              <a:t>Ο </a:t>
            </a:r>
            <a:r>
              <a:rPr lang="en-US" sz="3200" dirty="0"/>
              <a:t>Aidan Chambers, </a:t>
            </a:r>
            <a:r>
              <a:rPr lang="el-GR" sz="3200" dirty="0"/>
              <a:t>σε ένα κείμενο που θεωρείται σταθμός για την μεταφορά της θεωρίας του Ίσερ στο χώρο της προσέγγισης της παιδικής λογοτεχνίας, χρησιμοποιεί το </a:t>
            </a:r>
            <a:r>
              <a:rPr lang="en-US" sz="3200" i="1" dirty="0"/>
              <a:t>Where the Wild Things Are</a:t>
            </a:r>
            <a:r>
              <a:rPr lang="en-US" sz="3200" dirty="0"/>
              <a:t> </a:t>
            </a:r>
            <a:r>
              <a:rPr lang="el-GR" sz="3200" dirty="0"/>
              <a:t>για να εξηγήσει την έννοια του αφηγηματικού κενού:</a:t>
            </a:r>
            <a:endParaRPr lang="el-GR" sz="3200" dirty="0"/>
          </a:p>
        </p:txBody>
      </p:sp>
    </p:spTree>
    <p:extLst>
      <p:ext uri="{BB962C8B-B14F-4D97-AF65-F5344CB8AC3E}">
        <p14:creationId xmlns:p14="http://schemas.microsoft.com/office/powerpoint/2010/main" val="2243229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sz="2400" dirty="0"/>
              <a:t>Παραθέτω από τον </a:t>
            </a:r>
            <a:r>
              <a:rPr lang="en-US" sz="2400" dirty="0"/>
              <a:t>Chambers</a:t>
            </a:r>
            <a:r>
              <a:rPr lang="el-GR" sz="2400" dirty="0"/>
              <a:t> (σελ. 9)</a:t>
            </a:r>
            <a:r>
              <a:rPr lang="en-US" sz="2400" dirty="0"/>
              <a:t>:</a:t>
            </a:r>
          </a:p>
          <a:p>
            <a:pPr algn="just"/>
            <a:r>
              <a:rPr lang="el-GR" sz="2400" dirty="0"/>
              <a:t>Τόσο ως προς τη ζωγραφική όσο και ως προς τον λόγο, το αριστούργημα του Σέντακ είναι τόσο συνεκτικό και συμπαγές που ίσως να νομίσει κανείς ότι δεν έχει αφήσει κανένα κενό για να μπει ο αναγνώστης. Αλλά δεν είναι έτσι. Υπάρχει ένα κενό που είναι τόσο βασικό, που αν δεν το «γεμίσει» ο αναγνώστης δεν θα ανακαλύψει το βαθύ του νόημα. Είναι το κενό που απαιτεί το παιδί αναγνώστης να καταλάβει ότι ο Μαξ έχει ονειρευτεί το ταξίδι του στα Άγρια Πράγματα, ότι στην πραγματικότητα τα Άγρια Πράγματα είναι δημιουργήματα της φαντασίας του ίδιου του Μαξ..</a:t>
            </a:r>
            <a:endParaRPr lang="el-GR" sz="2400" dirty="0"/>
          </a:p>
        </p:txBody>
      </p:sp>
    </p:spTree>
    <p:extLst>
      <p:ext uri="{BB962C8B-B14F-4D97-AF65-F5344CB8AC3E}">
        <p14:creationId xmlns:p14="http://schemas.microsoft.com/office/powerpoint/2010/main" val="2975049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pPr algn="just"/>
            <a:r>
              <a:rPr lang="el-GR" sz="2400" dirty="0"/>
              <a:t>Όταν αυτό γίνει κατανοητό, τότε ανοίγονται δυνατότητες για περαιτέρω απολαυστικές αποκαλύψεις, σημεία που ήταν εκεί από την αρχή ως ίχνη του νοήματος, και το ενισχύουν. Για παράδειγμα, ο αναγνώστης βλέπει με άλλο μάτι μία κούκλα που μοιάζει με Άγριο Πράγμα και κρέμεται από μια κρεμάστρα για παλτά. Ακριβώς στην επόμενη σελίδα υπάρχει ένο πορτραίτο ενός Άγριου Πράγματος με την υπογραφή του Μαξ που το έχει ζωγραφίσει.</a:t>
            </a:r>
          </a:p>
          <a:p>
            <a:pPr algn="just"/>
            <a:r>
              <a:rPr lang="el-GR" sz="2400" dirty="0"/>
              <a:t>Ο ενήλικος αναγνώστης ίσως έχει καταλάβει αυτά τα ίχνη από την αρχή. Ο εννοούμενος αναγνώστης του κειμένου, όμως, που είναι τεσσάρων ή πέντε ή έξι ετών πρέπει να καταβάλει μεγάλη προσοχή για να συμβάλει στη παραγωγή του νοήματος.</a:t>
            </a:r>
            <a:endParaRPr lang="el-GR" sz="2400" dirty="0"/>
          </a:p>
        </p:txBody>
      </p:sp>
    </p:spTree>
    <p:extLst>
      <p:ext uri="{BB962C8B-B14F-4D97-AF65-F5344CB8AC3E}">
        <p14:creationId xmlns:p14="http://schemas.microsoft.com/office/powerpoint/2010/main" val="40271453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sz="2400" dirty="0"/>
              <a:t>Το πιο αποτελεσματικό κείμενο σύμφωνα με τον </a:t>
            </a:r>
            <a:r>
              <a:rPr lang="el-GR" sz="2400" dirty="0" err="1"/>
              <a:t>Ίζερ</a:t>
            </a:r>
            <a:r>
              <a:rPr lang="el-GR" sz="2400" dirty="0"/>
              <a:t> είναι αυτό που μας εξαναγκάζει να συνειδητοποιήσουμε εκ νέου και με κριτικό τρόπο τους συνηθισμένους κώδικες και τις προσδοκίες μας.</a:t>
            </a:r>
          </a:p>
          <a:p>
            <a:pPr algn="just"/>
            <a:r>
              <a:rPr lang="el-GR" sz="2400" dirty="0"/>
              <a:t>Το έργο «επερωτά» και μετασχηματίζει τις λανθάνουσες πεποιθήσεις που μεταφέρουμε σε αυτό, «αποσταθεροποιεί» τους τετριμμένους μας τρόπους αντίληψης.</a:t>
            </a:r>
          </a:p>
          <a:p>
            <a:pPr algn="just"/>
            <a:r>
              <a:rPr lang="el-GR" sz="2400" dirty="0"/>
              <a:t>Καθώς διαβάζουμε μεταβάλλουμε το κείμενο, αλλά και το κείμενο «μεταβάλλει» εμάς, προσφέροντας απροσδόκητες απαντήσεις στα ερωτήματά μας, και έτσι μας οδηγεί σε περισσότερο κριτική αντίληψη για την ταυτότητά μας</a:t>
            </a:r>
            <a:r>
              <a:rPr lang="en-US" sz="2400" dirty="0"/>
              <a:t>.</a:t>
            </a:r>
            <a:endParaRPr lang="el-GR" sz="2400" dirty="0"/>
          </a:p>
          <a:p>
            <a:endParaRPr lang="el-GR" dirty="0"/>
          </a:p>
        </p:txBody>
      </p:sp>
    </p:spTree>
    <p:extLst>
      <p:ext uri="{BB962C8B-B14F-4D97-AF65-F5344CB8AC3E}">
        <p14:creationId xmlns:p14="http://schemas.microsoft.com/office/powerpoint/2010/main" val="208500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sz="2400" dirty="0"/>
              <a:t>Βεβαίως ο </a:t>
            </a:r>
            <a:r>
              <a:rPr lang="el-GR" sz="2400" dirty="0" err="1"/>
              <a:t>Ίζερ</a:t>
            </a:r>
            <a:r>
              <a:rPr lang="el-GR" sz="2400" dirty="0"/>
              <a:t> αναφέρεται στον ενήλικο αναγνώστη. Αλλά και οι κριτικοί της παιδικής λογοτεχνίας υποστηρίζουν ότι ένα είδος ανατροπής των παραδοσιακών λογοτεχνικών μορφών με στόχο την αύξηση της κριτικής ικανότητας επιτελείται από τα </a:t>
            </a:r>
            <a:r>
              <a:rPr lang="el-GR" sz="2400" dirty="0" err="1"/>
              <a:t>εικονοβιβλία</a:t>
            </a:r>
            <a:r>
              <a:rPr lang="el-GR" sz="2400" dirty="0"/>
              <a:t>, και ειδικότερα εκείνα που χρησιμοποιούν τις εικόνες για να δημιουργήσουν  πολλαπλές αφηγήσεις.</a:t>
            </a:r>
          </a:p>
          <a:p>
            <a:pPr algn="just"/>
            <a:r>
              <a:rPr lang="el-GR" sz="2400" dirty="0"/>
              <a:t>Όπως ήδη είδαμε, τα εικονοβιβλία γενικά «παρεμποδίζουν» την παραδοσιακή γραμμική αφήγηση. Υπάρχουν ωστόσο </a:t>
            </a:r>
            <a:r>
              <a:rPr lang="el-GR" sz="2400" b="1" dirty="0"/>
              <a:t>κάποια εικονοβιβλία που ενισχύουν περισσότερο από άλλα τη δημιουργικότητα του αναγνώστη, και τον μετατρέπουν από απλό αναγνώστη σε συ-συγγραφέα.</a:t>
            </a:r>
          </a:p>
          <a:p>
            <a:endParaRPr lang="el-GR" dirty="0" smtClean="0"/>
          </a:p>
          <a:p>
            <a:endParaRPr lang="el-GR" dirty="0"/>
          </a:p>
        </p:txBody>
      </p:sp>
    </p:spTree>
    <p:extLst>
      <p:ext uri="{BB962C8B-B14F-4D97-AF65-F5344CB8AC3E}">
        <p14:creationId xmlns:p14="http://schemas.microsoft.com/office/powerpoint/2010/main" val="3716877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endParaRPr lang="en-US" dirty="0"/>
          </a:p>
        </p:txBody>
      </p:sp>
      <p:sp>
        <p:nvSpPr>
          <p:cNvPr id="3" name="Content Placeholder 2"/>
          <p:cNvSpPr>
            <a:spLocks noGrp="1"/>
          </p:cNvSpPr>
          <p:nvPr>
            <p:ph idx="1"/>
          </p:nvPr>
        </p:nvSpPr>
        <p:spPr/>
        <p:txBody>
          <a:bodyPr>
            <a:normAutofit fontScale="62500" lnSpcReduction="20000"/>
          </a:bodyPr>
          <a:lstStyle/>
          <a:p>
            <a:pPr algn="just"/>
            <a:r>
              <a:rPr lang="el-GR" sz="3800" dirty="0"/>
              <a:t>Η χαρτογράφηση των συναφών θεωριών έχει δυσκολίες, καθώς αναπτύχθηκαν σε διαφορετικούς χρόνους και τόπους από κριτικούς που δεν γνώριζαν ο ένας τον άλλον και δεν συνομιλούσαν.</a:t>
            </a:r>
            <a:endParaRPr lang="en-US" sz="3800" dirty="0"/>
          </a:p>
          <a:p>
            <a:pPr algn="just"/>
            <a:r>
              <a:rPr lang="el-GR" sz="3800" dirty="0"/>
              <a:t>Οι απόψεις διίστανται:</a:t>
            </a:r>
          </a:p>
          <a:p>
            <a:pPr algn="just"/>
            <a:r>
              <a:rPr lang="el-GR" sz="3800" dirty="0"/>
              <a:t>Στο ένα άκρο, οι κριτικοί πιστεύουν ότι το κείμενο κατασκευάζεται εξ ολοκλήρου από τον αναγνώστη (</a:t>
            </a:r>
            <a:r>
              <a:rPr lang="en-US" sz="3800" dirty="0"/>
              <a:t>Stanley Fish).</a:t>
            </a:r>
          </a:p>
          <a:p>
            <a:pPr algn="just"/>
            <a:r>
              <a:rPr lang="el-GR" sz="3800" dirty="0"/>
              <a:t>Στο άλλο άκρο, είναι αυτοί που πιστεύουν ότι η «ενδυνάμωση» του αναγνώστη ταυτίζεται με τη δεξιότητά του να αποκωδικοποιεί το μήνυμα που ενυπάρχει στο κείμενο.</a:t>
            </a:r>
          </a:p>
          <a:p>
            <a:pPr algn="just"/>
            <a:r>
              <a:rPr lang="el-GR" sz="3800" dirty="0"/>
              <a:t>Η ενδιάμεση θέση, που κυρίως αξιοποιείται από τη διδακτική της λογοτεχνίας είναι ότι η παραγωγή του νοήματος ενός κειμένου είναι αποτέλεσμα της </a:t>
            </a:r>
            <a:r>
              <a:rPr lang="el-GR" sz="3800" dirty="0" err="1"/>
              <a:t>διάδρασης</a:t>
            </a:r>
            <a:r>
              <a:rPr lang="el-GR" sz="3800" dirty="0"/>
              <a:t> κειμένου-αναγνώστη (</a:t>
            </a:r>
            <a:r>
              <a:rPr lang="el-GR" sz="3800" dirty="0" err="1"/>
              <a:t>Ρόζεμπλατ</a:t>
            </a:r>
            <a:r>
              <a:rPr lang="el-GR" sz="3800" dirty="0"/>
              <a:t>, </a:t>
            </a:r>
            <a:r>
              <a:rPr lang="en-US" sz="3800" dirty="0"/>
              <a:t>Wolfgang </a:t>
            </a:r>
            <a:r>
              <a:rPr lang="en-US" sz="3800" dirty="0" err="1"/>
              <a:t>Iser</a:t>
            </a:r>
            <a:r>
              <a:rPr lang="en-US" sz="3800" dirty="0"/>
              <a:t>).</a:t>
            </a:r>
            <a:r>
              <a:rPr lang="el-GR" sz="3800" dirty="0"/>
              <a:t> </a:t>
            </a:r>
          </a:p>
          <a:p>
            <a:pPr marL="0" indent="0" algn="just">
              <a:buNone/>
            </a:pPr>
            <a:r>
              <a:rPr lang="el-GR" dirty="0"/>
              <a:t>	</a:t>
            </a:r>
            <a:endParaRPr lang="en-US" dirty="0"/>
          </a:p>
        </p:txBody>
      </p:sp>
    </p:spTree>
    <p:extLst>
      <p:ext uri="{BB962C8B-B14F-4D97-AF65-F5344CB8AC3E}">
        <p14:creationId xmlns:p14="http://schemas.microsoft.com/office/powerpoint/2010/main" val="39167237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dirty="0"/>
              <a:t>Τελικά, αν θέλουμε τα παιδιά μας να γίνουν κριτικοί αναγνώστες, δε φτάνει να τα ενθαρρύνουμε να διαβάζουν τα βιβλία με τον δικό τους τρόπο, γράφουμε και βιβλία που τα καθοδηγούν έτσι ώστε να βγουν από τη θέση ενός παθητικού δέκτη νοήματος. </a:t>
            </a:r>
            <a:endParaRPr lang="el-GR" dirty="0"/>
          </a:p>
        </p:txBody>
      </p:sp>
    </p:spTree>
    <p:extLst>
      <p:ext uri="{BB962C8B-B14F-4D97-AF65-F5344CB8AC3E}">
        <p14:creationId xmlns:p14="http://schemas.microsoft.com/office/powerpoint/2010/main" val="1237525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Μπερλιόζ η Αρκούδα</a:t>
            </a:r>
            <a:endParaRPr lang="el-GR" dirty="0"/>
          </a:p>
        </p:txBody>
      </p:sp>
      <p:sp>
        <p:nvSpPr>
          <p:cNvPr id="3" name="Content Placeholder 2"/>
          <p:cNvSpPr>
            <a:spLocks noGrp="1"/>
          </p:cNvSpPr>
          <p:nvPr>
            <p:ph idx="1"/>
          </p:nvPr>
        </p:nvSpPr>
        <p:spPr/>
        <p:txBody>
          <a:bodyPr/>
          <a:lstStyle/>
          <a:p>
            <a:endParaRPr lang="el-GR" dirty="0"/>
          </a:p>
        </p:txBody>
      </p:sp>
      <p:pic>
        <p:nvPicPr>
          <p:cNvPr id="4" name="Picture 3" descr="Berlioz the Bear"/>
          <p:cNvPicPr/>
          <p:nvPr/>
        </p:nvPicPr>
        <p:blipFill>
          <a:blip r:embed="rId2"/>
          <a:srcRect/>
          <a:stretch>
            <a:fillRect/>
          </a:stretch>
        </p:blipFill>
        <p:spPr bwMode="auto">
          <a:xfrm>
            <a:off x="4191001" y="1295400"/>
            <a:ext cx="4190999" cy="5105400"/>
          </a:xfrm>
          <a:prstGeom prst="rect">
            <a:avLst/>
          </a:prstGeom>
          <a:noFill/>
          <a:ln w="9525">
            <a:noFill/>
            <a:miter lim="800000"/>
            <a:headEnd/>
            <a:tailEnd/>
          </a:ln>
        </p:spPr>
      </p:pic>
    </p:spTree>
    <p:extLst>
      <p:ext uri="{BB962C8B-B14F-4D97-AF65-F5344CB8AC3E}">
        <p14:creationId xmlns:p14="http://schemas.microsoft.com/office/powerpoint/2010/main" val="29703934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1" y="1417638"/>
            <a:ext cx="6934200" cy="4983162"/>
          </a:xfrm>
        </p:spPr>
      </p:pic>
    </p:spTree>
    <p:extLst>
      <p:ext uri="{BB962C8B-B14F-4D97-AF65-F5344CB8AC3E}">
        <p14:creationId xmlns:p14="http://schemas.microsoft.com/office/powerpoint/2010/main" val="3401098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219200"/>
            <a:ext cx="7543800" cy="5029200"/>
          </a:xfrm>
        </p:spPr>
      </p:pic>
    </p:spTree>
    <p:extLst>
      <p:ext uri="{BB962C8B-B14F-4D97-AF65-F5344CB8AC3E}">
        <p14:creationId xmlns:p14="http://schemas.microsoft.com/office/powerpoint/2010/main" val="25366637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026" name="Picture 2" descr="C:\Users\Evgenia\Documents\εικονοβιβλίο και θεωρία πρόσληψης\images.jpg"/>
          <p:cNvPicPr>
            <a:picLocks noGrp="1" noChangeAspect="1" noChangeArrowheads="1"/>
          </p:cNvPicPr>
          <p:nvPr>
            <p:ph idx="1"/>
          </p:nvPr>
        </p:nvPicPr>
        <p:blipFill>
          <a:blip r:embed="rId2"/>
          <a:srcRect/>
          <a:stretch>
            <a:fillRect/>
          </a:stretch>
        </p:blipFill>
        <p:spPr bwMode="auto">
          <a:xfrm>
            <a:off x="3078692" y="914401"/>
            <a:ext cx="6141509" cy="5211763"/>
          </a:xfrm>
          <a:prstGeom prst="rect">
            <a:avLst/>
          </a:prstGeom>
          <a:noFill/>
        </p:spPr>
      </p:pic>
    </p:spTree>
    <p:extLst>
      <p:ext uri="{BB962C8B-B14F-4D97-AF65-F5344CB8AC3E}">
        <p14:creationId xmlns:p14="http://schemas.microsoft.com/office/powerpoint/2010/main" val="1463602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838200"/>
            <a:ext cx="6248400" cy="5638800"/>
          </a:xfrm>
        </p:spPr>
      </p:pic>
    </p:spTree>
    <p:extLst>
      <p:ext uri="{BB962C8B-B14F-4D97-AF65-F5344CB8AC3E}">
        <p14:creationId xmlns:p14="http://schemas.microsoft.com/office/powerpoint/2010/main" val="1756080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2050" name="Picture 2" descr="C:\Users\Evgenia\Documents\εικονοβιβλίο και θεωρία πρόσληψης\the-donkey-is-motivated.jpg"/>
          <p:cNvPicPr>
            <a:picLocks noGrp="1" noChangeAspect="1" noChangeArrowheads="1"/>
          </p:cNvPicPr>
          <p:nvPr>
            <p:ph idx="1"/>
          </p:nvPr>
        </p:nvPicPr>
        <p:blipFill>
          <a:blip r:embed="rId2" cstate="print"/>
          <a:srcRect/>
          <a:stretch>
            <a:fillRect/>
          </a:stretch>
        </p:blipFill>
        <p:spPr bwMode="auto">
          <a:xfrm>
            <a:off x="2667001" y="1295400"/>
            <a:ext cx="6934200" cy="4953000"/>
          </a:xfrm>
          <a:prstGeom prst="rect">
            <a:avLst/>
          </a:prstGeom>
          <a:noFill/>
        </p:spPr>
      </p:pic>
    </p:spTree>
    <p:extLst>
      <p:ext uri="{BB962C8B-B14F-4D97-AF65-F5344CB8AC3E}">
        <p14:creationId xmlns:p14="http://schemas.microsoft.com/office/powerpoint/2010/main" val="14422276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295400"/>
            <a:ext cx="7315200" cy="5105400"/>
          </a:xfrm>
        </p:spPr>
      </p:pic>
    </p:spTree>
    <p:extLst>
      <p:ext uri="{BB962C8B-B14F-4D97-AF65-F5344CB8AC3E}">
        <p14:creationId xmlns:p14="http://schemas.microsoft.com/office/powerpoint/2010/main" val="2507447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sz="2400" dirty="0"/>
              <a:t>Ωστόσο όλα τα λογοτεχνικά έργα, και όχι μόνο τα πρωτοποριακά απαιτούν μία δυναμική διαδικασία ανάγνωσης. Ο αναγνώστης θα φέρει στο έργο που διαβάζει «προ-αντιλήψεις» και προσδοκίες, οι οποίες στην πορεία αναπόφευκτα θα τροποποιηθούν. Ο αναγνώστης θα προσπαθήσει να ενοποιήσει διαφορετικές προοπτικές στο κείμενο, ή να κινηθεί από προοπτική σε προοπτική, θα οργανώσει τα στοιχεία του αποκλείοντας ορισμένα και προβάλλοντας άλλα, στην προσπάθειά του να δημιουργήσει ένα συνεκτικό νόημα. Οι αρχικές εικασίες και εντυπώσεις καθοδηγούν την ανάγνωση αλλά στην πορεία μετασχηματίζονται.</a:t>
            </a:r>
            <a:endParaRPr lang="el-GR" sz="2400" dirty="0"/>
          </a:p>
        </p:txBody>
      </p:sp>
    </p:spTree>
    <p:extLst>
      <p:ext uri="{BB962C8B-B14F-4D97-AF65-F5344CB8AC3E}">
        <p14:creationId xmlns:p14="http://schemas.microsoft.com/office/powerpoint/2010/main" val="245995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dirty="0"/>
              <a:t>Πάντα σύμφωνα με τον </a:t>
            </a:r>
            <a:r>
              <a:rPr lang="el-GR" dirty="0" err="1"/>
              <a:t>Ίζερ</a:t>
            </a:r>
            <a:r>
              <a:rPr lang="el-GR" dirty="0"/>
              <a:t>, καθώς συνεχίζουμε την ανάγνωση απορρίπτουμε υποθέσεις, αναθεωρούμε απόψεις, εξάγουμε όλο και πιο σύνθετα συμπεράσματα. Κάθε πρόταση ανοίγει έναν νέο ορίζοντα που μπορεί να επιβεβαιωθεί ή να απορριφθεί. Διαβάζουμε προς τα πίσω ή προς τα μπρος συγχρόνως, προβλέποντας, ενθυμούμενοι, κάνοντας υποθέσεις. Η διαδικασία πραγματώνεται σε πολλά επίπεδα, καθώς το κείμενο έχει φόντο και προσκήνιο, διαφορετικές οπτικές γωνίες και εναλλακτικά στρώματα νοήματος μέσα στα οποία κινούμαστε διαρκώς.</a:t>
            </a:r>
            <a:r>
              <a:rPr lang="en-US" dirty="0"/>
              <a:t> </a:t>
            </a:r>
            <a:endParaRPr lang="el-GR" dirty="0"/>
          </a:p>
          <a:p>
            <a:endParaRPr lang="el-GR" dirty="0"/>
          </a:p>
        </p:txBody>
      </p:sp>
    </p:spTree>
    <p:extLst>
      <p:ext uri="{BB962C8B-B14F-4D97-AF65-F5344CB8AC3E}">
        <p14:creationId xmlns:p14="http://schemas.microsoft.com/office/powerpoint/2010/main" val="2577561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sz="2400" dirty="0"/>
              <a:t>Δεν είναι δυνατόν να παρουσιάσουμε εδώ όλες τις διαφορετικές θεωρίες</a:t>
            </a:r>
            <a:r>
              <a:rPr lang="en-US" sz="2400" dirty="0"/>
              <a:t> </a:t>
            </a:r>
            <a:r>
              <a:rPr lang="el-GR" sz="2400" dirty="0"/>
              <a:t>και όψεις της αναγνωστικής ανταπόκρισης και της αισθητικής της πρόσληψης. </a:t>
            </a:r>
          </a:p>
          <a:p>
            <a:r>
              <a:rPr lang="el-GR" sz="2400" i="1" dirty="0"/>
              <a:t>Μια καλή και σύντομη ανασκόπηση όλων των θεωριών είναι το κείμενο των </a:t>
            </a:r>
            <a:r>
              <a:rPr lang="el-GR" sz="2400" i="1" dirty="0" err="1"/>
              <a:t>Φρυδάκη</a:t>
            </a:r>
            <a:r>
              <a:rPr lang="el-GR" sz="2400" i="1" dirty="0"/>
              <a:t>, Ε. &amp; Καλούδη, Ε., «Διερευνώντας το φάσμα των δυνατών ανταποκρίσεων του αναγνώστη στην εποχή της ανάγνωσης» στο  Β. Βασιλειάδης &amp; Κ. </a:t>
            </a:r>
            <a:r>
              <a:rPr lang="el-GR" sz="2400" i="1" dirty="0"/>
              <a:t>Δημοπούλου, </a:t>
            </a:r>
            <a:r>
              <a:rPr lang="el-GR" sz="2400" i="1" dirty="0" smtClean="0"/>
              <a:t>Σελιδοδ</a:t>
            </a:r>
            <a:r>
              <a:rPr lang="el-GR" sz="2400" i="1" dirty="0"/>
              <a:t>ε</a:t>
            </a:r>
            <a:r>
              <a:rPr lang="el-GR" sz="2400" i="1" dirty="0" smtClean="0"/>
              <a:t>ίκτες </a:t>
            </a:r>
            <a:r>
              <a:rPr lang="el-GR" sz="2400" i="1" dirty="0"/>
              <a:t>(2015). </a:t>
            </a:r>
            <a:r>
              <a:rPr lang="en-US" sz="2400" dirty="0"/>
              <a:t>URL: </a:t>
            </a:r>
            <a:r>
              <a:rPr lang="en-US" sz="2400" dirty="0">
                <a:hlinkClick r:id="rId2"/>
              </a:rPr>
              <a:t>http</a:t>
            </a:r>
            <a:r>
              <a:rPr lang="en-US" sz="2400" dirty="0">
                <a:hlinkClick r:id="rId2"/>
              </a:rPr>
              <a:t>://</a:t>
            </a:r>
            <a:r>
              <a:rPr lang="en-US" sz="2400" dirty="0">
                <a:hlinkClick r:id="rId2"/>
              </a:rPr>
              <a:t>www.greeklanguage.gr/node/998</a:t>
            </a:r>
            <a:r>
              <a:rPr lang="en-US" sz="2400" dirty="0"/>
              <a:t> </a:t>
            </a:r>
            <a:r>
              <a:rPr lang="el-GR" sz="2400" dirty="0"/>
              <a:t>  </a:t>
            </a:r>
            <a:endParaRPr lang="el-GR" sz="2400" dirty="0"/>
          </a:p>
        </p:txBody>
      </p:sp>
    </p:spTree>
    <p:extLst>
      <p:ext uri="{BB962C8B-B14F-4D97-AF65-F5344CB8AC3E}">
        <p14:creationId xmlns:p14="http://schemas.microsoft.com/office/powerpoint/2010/main" val="27594479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b="1" dirty="0"/>
              <a:t>Για να μπορέσει όμως ένα άτομο να είναι αναγνώστης λογοτεχνίας, να έχει λογοτεχνική εμπειρία, να μπει στη θέση του «εννοούμενου αναγνώστη», πρέπει να είναι «επαρκής αναγνώστης», δηλαδή, να γνωρίζει τις  συμβάσεις</a:t>
            </a:r>
            <a:r>
              <a:rPr lang="en-US" sz="2800" b="1" dirty="0"/>
              <a:t>, </a:t>
            </a:r>
            <a:r>
              <a:rPr lang="el-GR" sz="2800" b="1" dirty="0"/>
              <a:t> ή κανόνες και τους «ερμηνευτικούς κώδικες» που διέπουν ένα λογοτεχνικό κείμενο.</a:t>
            </a:r>
            <a:endParaRPr lang="el-GR" sz="2800" b="1" dirty="0"/>
          </a:p>
        </p:txBody>
      </p:sp>
      <p:sp>
        <p:nvSpPr>
          <p:cNvPr id="3" name="Content Placeholder 2"/>
          <p:cNvSpPr>
            <a:spLocks noGrp="1"/>
          </p:cNvSpPr>
          <p:nvPr>
            <p:ph idx="1"/>
          </p:nvPr>
        </p:nvSpPr>
        <p:spPr/>
        <p:txBody>
          <a:bodyPr>
            <a:normAutofit lnSpcReduction="10000"/>
          </a:bodyPr>
          <a:lstStyle/>
          <a:p>
            <a:pPr algn="just"/>
            <a:endParaRPr lang="el-GR" b="1" dirty="0" smtClean="0"/>
          </a:p>
          <a:p>
            <a:pPr algn="just"/>
            <a:r>
              <a:rPr lang="el-GR" b="1" dirty="0" smtClean="0"/>
              <a:t>Η έννοια του «επαρκούς αναγνώστη» συνδέει τη θεωρία της πρόσληψης με τη σημειωτική.</a:t>
            </a:r>
          </a:p>
          <a:p>
            <a:pPr algn="just"/>
            <a:r>
              <a:rPr lang="el-GR" dirty="0" smtClean="0"/>
              <a:t>Τί είναι η σημειωτική; Παρακάτω παραθέτουμε από το Σημειωτική για αρχάριους του</a:t>
            </a:r>
            <a:r>
              <a:rPr lang="en-US" dirty="0"/>
              <a:t> </a:t>
            </a:r>
            <a:r>
              <a:rPr lang="en-US" dirty="0" smtClean="0"/>
              <a:t>Daniel Chandler, </a:t>
            </a:r>
            <a:r>
              <a:rPr lang="el-GR" dirty="0" smtClean="0"/>
              <a:t>σε μετάφραση Μ. </a:t>
            </a:r>
            <a:r>
              <a:rPr lang="el-GR" dirty="0" err="1" smtClean="0"/>
              <a:t>Κωσταντοπούλου</a:t>
            </a:r>
            <a:r>
              <a:rPr lang="el-GR" dirty="0" smtClean="0"/>
              <a:t>, </a:t>
            </a:r>
            <a:r>
              <a:rPr lang="en-US" dirty="0"/>
              <a:t>URL http://semiotics.nured.uowm.gr/wp-content/uploads/2013/05/%CE%A3%CE%97%CE%9C%CE%95%CE%99%CE%A9%CE%A4%CE%99%CE%9A%CE%97-%CE%93%CE%99%CE%91-%CE%91%CE%A1%CE%A7%CE%91%CE%A1%CE%99%CE%9F%CE%A5%CE%A3.pdf</a:t>
            </a:r>
            <a:r>
              <a:rPr lang="el-GR" dirty="0" smtClean="0"/>
              <a:t> </a:t>
            </a:r>
          </a:p>
          <a:p>
            <a:pPr marL="0" indent="0" algn="just">
              <a:buNone/>
            </a:pPr>
            <a:endParaRPr lang="el-GR" dirty="0"/>
          </a:p>
        </p:txBody>
      </p:sp>
    </p:spTree>
    <p:extLst>
      <p:ext uri="{BB962C8B-B14F-4D97-AF65-F5344CB8AC3E}">
        <p14:creationId xmlns:p14="http://schemas.microsoft.com/office/powerpoint/2010/main" val="2355173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dirty="0"/>
              <a:t>Όπως γράφει η </a:t>
            </a:r>
            <a:r>
              <a:rPr lang="en-US" dirty="0"/>
              <a:t>Maria </a:t>
            </a:r>
            <a:r>
              <a:rPr lang="en-US" dirty="0" err="1" smtClean="0"/>
              <a:t>Nikolajeva</a:t>
            </a:r>
            <a:r>
              <a:rPr lang="el-GR" dirty="0" smtClean="0"/>
              <a:t>, </a:t>
            </a:r>
            <a:r>
              <a:rPr lang="el-GR" dirty="0"/>
              <a:t>τα </a:t>
            </a:r>
            <a:r>
              <a:rPr lang="el-GR" dirty="0" err="1" smtClean="0"/>
              <a:t>τα</a:t>
            </a:r>
            <a:r>
              <a:rPr lang="el-GR" dirty="0" smtClean="0"/>
              <a:t> </a:t>
            </a:r>
            <a:r>
              <a:rPr lang="el-GR" dirty="0"/>
              <a:t>λογοτεχνικά είδη του λόγου δομούνται στη βάση </a:t>
            </a:r>
            <a:r>
              <a:rPr lang="el-GR" b="1" dirty="0"/>
              <a:t>ερμηνευτικών κωδίκων,  και </a:t>
            </a:r>
            <a:endParaRPr lang="el-GR" b="1" dirty="0" smtClean="0"/>
          </a:p>
          <a:p>
            <a:pPr algn="just"/>
            <a:r>
              <a:rPr lang="el-GR" b="1" dirty="0" smtClean="0"/>
              <a:t>προϋπόθεση </a:t>
            </a:r>
            <a:r>
              <a:rPr lang="el-GR" b="1" dirty="0"/>
              <a:t>για την ανάγνωσή τους είναι οι αναγνώστες να έχουν πρόσβαση σε αυτούς τους κώδικες, έτσι ώστε να τους ερμηνεύουν και να αποκωδικοποιούν το νόημα που παράγουν.</a:t>
            </a:r>
            <a:r>
              <a:rPr lang="el-GR" dirty="0"/>
              <a:t> </a:t>
            </a:r>
            <a:endParaRPr lang="el-GR" dirty="0" smtClean="0"/>
          </a:p>
          <a:p>
            <a:pPr algn="just"/>
            <a:r>
              <a:rPr lang="en-US" dirty="0" smtClean="0"/>
              <a:t>H </a:t>
            </a:r>
            <a:r>
              <a:rPr lang="en-US" dirty="0" err="1"/>
              <a:t>Nikolajeva</a:t>
            </a:r>
            <a:r>
              <a:rPr lang="en-US" dirty="0"/>
              <a:t> </a:t>
            </a:r>
            <a:r>
              <a:rPr lang="el-GR" dirty="0"/>
              <a:t>προσαρμόζει το παραπάνω μοντέλο για να μελετήσει τη χρησιμότητα των κωδίκων αυτών για την παιδική </a:t>
            </a:r>
            <a:r>
              <a:rPr lang="el-GR" dirty="0" smtClean="0"/>
              <a:t>λογοτεχνία στο εξαιρετικό άρθρο της </a:t>
            </a:r>
            <a:r>
              <a:rPr lang="en-US" dirty="0" smtClean="0"/>
              <a:t>“Literacy, competence and meaning-making: a human sciences approach”, </a:t>
            </a:r>
            <a:r>
              <a:rPr lang="en-US" i="1" dirty="0" smtClean="0"/>
              <a:t>Cambridge Journal of Education</a:t>
            </a:r>
            <a:r>
              <a:rPr lang="en-US" dirty="0" smtClean="0"/>
              <a:t>, 40:2, 145-159.</a:t>
            </a:r>
            <a:endParaRPr lang="el-GR" dirty="0"/>
          </a:p>
        </p:txBody>
      </p:sp>
    </p:spTree>
    <p:extLst>
      <p:ext uri="{BB962C8B-B14F-4D97-AF65-F5344CB8AC3E}">
        <p14:creationId xmlns:p14="http://schemas.microsoft.com/office/powerpoint/2010/main" val="2317267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92500" lnSpcReduction="10000"/>
          </a:bodyPr>
          <a:lstStyle/>
          <a:p>
            <a:r>
              <a:rPr lang="el-GR" dirty="0" smtClean="0"/>
              <a:t>Παραδείγματα:</a:t>
            </a:r>
          </a:p>
          <a:p>
            <a:r>
              <a:rPr lang="el-GR" b="1" dirty="0" smtClean="0"/>
              <a:t>1. Πώς θα μπορέσει ο αναγνώστης να βρει την πλοκή μιας ιστορίας; Όταν μάθει να διακρίνει τον λεγόμενο</a:t>
            </a:r>
            <a:r>
              <a:rPr lang="el-GR" b="1" i="1" dirty="0"/>
              <a:t> </a:t>
            </a:r>
            <a:r>
              <a:rPr lang="el-GR" b="1" i="1" dirty="0" smtClean="0"/>
              <a:t>προαιρετικό κώδικα.</a:t>
            </a:r>
          </a:p>
          <a:p>
            <a:r>
              <a:rPr lang="el-GR" dirty="0" smtClean="0"/>
              <a:t>  </a:t>
            </a:r>
            <a:r>
              <a:rPr lang="el-GR" i="1" dirty="0" smtClean="0"/>
              <a:t>Ο </a:t>
            </a:r>
            <a:r>
              <a:rPr lang="el-GR" i="1" dirty="0"/>
              <a:t>προαιρετικός κώδικας ή κώδικας των </a:t>
            </a:r>
            <a:r>
              <a:rPr lang="el-GR" i="1" dirty="0" smtClean="0"/>
              <a:t>πράξεων</a:t>
            </a:r>
            <a:r>
              <a:rPr lang="el-GR" dirty="0"/>
              <a:t> </a:t>
            </a:r>
            <a:r>
              <a:rPr lang="el-GR" dirty="0" smtClean="0"/>
              <a:t>είναι </a:t>
            </a:r>
            <a:r>
              <a:rPr lang="el-GR" dirty="0"/>
              <a:t>ό,τι σημειώνει ενδείξεις δράσης («το πλοίο σάλπαρε τα μεσάνυχτα», «ξεκίνησαν ξανά», κλπ.). </a:t>
            </a:r>
            <a:endParaRPr lang="el-GR" dirty="0" smtClean="0"/>
          </a:p>
          <a:p>
            <a:r>
              <a:rPr lang="el-GR" dirty="0" smtClean="0"/>
              <a:t>Η </a:t>
            </a:r>
            <a:r>
              <a:rPr lang="el-GR" dirty="0"/>
              <a:t>αναγνώριση και αποκωδικοποίηση αυτού του κώδικα είναι προϋπόθεση για την κατανόηση της πλοκής: να μπορέσει ο αναγνώστης να κάνει υποθέσεις για το μέλλον να συλλογιστεί για τα γεγονότα που διαδραματίστηκαν προηγουμένως. Η αντίληψη του χρόνου και της σχέσης αιτίας-αποτελέσματος δεν είναι αυτονόητη για τα μικρά παιδιά (γράφει η </a:t>
            </a:r>
            <a:r>
              <a:rPr lang="el-GR" dirty="0" err="1"/>
              <a:t>Νικολάγεβα</a:t>
            </a:r>
            <a:r>
              <a:rPr lang="el-GR" dirty="0" smtClean="0"/>
              <a:t>).</a:t>
            </a:r>
            <a:endParaRPr lang="el-GR" dirty="0"/>
          </a:p>
        </p:txBody>
      </p:sp>
    </p:spTree>
    <p:extLst>
      <p:ext uri="{BB962C8B-B14F-4D97-AF65-F5344CB8AC3E}">
        <p14:creationId xmlns:p14="http://schemas.microsoft.com/office/powerpoint/2010/main" val="4064961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92500" lnSpcReduction="20000"/>
          </a:bodyPr>
          <a:lstStyle/>
          <a:p>
            <a:pPr algn="just"/>
            <a:r>
              <a:rPr lang="el-GR" dirty="0"/>
              <a:t>3. </a:t>
            </a:r>
            <a:r>
              <a:rPr lang="el-GR" i="1" dirty="0"/>
              <a:t>Ο πολιτισμικός κώδικας. </a:t>
            </a:r>
            <a:r>
              <a:rPr lang="el-GR" dirty="0"/>
              <a:t>Ανακαλεί στο νου του αναγνώστη μία </a:t>
            </a:r>
            <a:r>
              <a:rPr lang="el-GR" dirty="0" err="1"/>
              <a:t>προϋπάρχουσα</a:t>
            </a:r>
            <a:r>
              <a:rPr lang="el-GR" dirty="0"/>
              <a:t> εικόνα ή στερεότυπο για το είδος του ανθρώπου στο οποίο ανήκει ένας λογοτεχνικός ήρωας ή κατάσταση. </a:t>
            </a:r>
          </a:p>
          <a:p>
            <a:pPr algn="just"/>
            <a:r>
              <a:rPr lang="el-GR" dirty="0"/>
              <a:t>4. </a:t>
            </a:r>
            <a:r>
              <a:rPr lang="el-GR" i="1" dirty="0"/>
              <a:t>Ο </a:t>
            </a:r>
            <a:r>
              <a:rPr lang="el-GR" i="1" dirty="0" err="1"/>
              <a:t>σημικός</a:t>
            </a:r>
            <a:r>
              <a:rPr lang="el-GR" i="1" dirty="0"/>
              <a:t> κώδικας</a:t>
            </a:r>
            <a:r>
              <a:rPr lang="el-GR" dirty="0"/>
              <a:t>. Ο αναγνώστης πρέπει να καταλάβει ότι άλλο πραγματικότητα άλλο </a:t>
            </a:r>
            <a:r>
              <a:rPr lang="el-GR" dirty="0" smtClean="0"/>
              <a:t>μυθοπλασία, άλλο ένας λογοτεχνικός ήρωας και άλλο ένα πραγματικό πρόσωπο. </a:t>
            </a:r>
            <a:r>
              <a:rPr lang="el-GR" dirty="0"/>
              <a:t>Το κείμενο αποτελείται από «σημεία», δηλαδή γλωσσικά σύμβολα και εικόνες, που αναφέρονται στην πραγματικότητα </a:t>
            </a:r>
            <a:r>
              <a:rPr lang="el-GR" i="1" dirty="0"/>
              <a:t>αλλά δεν είναι η πραγματικότητα.</a:t>
            </a:r>
            <a:r>
              <a:rPr lang="el-GR" dirty="0"/>
              <a:t> Επίσης σημεία που φέρνουν στο νου άλλα σημεία (συνδηλώσεις).</a:t>
            </a:r>
          </a:p>
          <a:p>
            <a:pPr algn="just"/>
            <a:r>
              <a:rPr lang="el-GR" dirty="0"/>
              <a:t>5. </a:t>
            </a:r>
            <a:r>
              <a:rPr lang="el-GR" i="1" dirty="0"/>
              <a:t>Ο συμβολικός κώδικας</a:t>
            </a:r>
            <a:r>
              <a:rPr lang="el-GR" dirty="0"/>
              <a:t>. Συνδέεται με το θέμα και τους ήρωες, αλλά σε μεγαλύτερη κλίμακα. </a:t>
            </a:r>
            <a:r>
              <a:rPr lang="el-GR" dirty="0" err="1"/>
              <a:t>Συμβολοποιεί</a:t>
            </a:r>
            <a:r>
              <a:rPr lang="el-GR" dirty="0"/>
              <a:t> βασικά δίπολα όπως καλό-κακό, αρσενικό-θηλυκό, πολιτισμός-φύση και αναφέρεται τόσο στην ψυχολογία του αναγνώστη όσο και σε βασικές αρχές του πολιτισμού στον οποίο εντάσσεται το λογοτεχνικό κείμενο.</a:t>
            </a:r>
          </a:p>
          <a:p>
            <a:endParaRPr lang="el-GR" dirty="0"/>
          </a:p>
        </p:txBody>
      </p:sp>
    </p:spTree>
    <p:extLst>
      <p:ext uri="{BB962C8B-B14F-4D97-AF65-F5344CB8AC3E}">
        <p14:creationId xmlns:p14="http://schemas.microsoft.com/office/powerpoint/2010/main" val="1351760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sz="2400" dirty="0"/>
              <a:t>Η </a:t>
            </a:r>
            <a:r>
              <a:rPr lang="el-GR" sz="2400" dirty="0" err="1"/>
              <a:t>Νικολάγεβα</a:t>
            </a:r>
            <a:r>
              <a:rPr lang="el-GR" sz="2400" dirty="0"/>
              <a:t>, όπως και η </a:t>
            </a:r>
            <a:r>
              <a:rPr lang="el-GR" sz="2400" dirty="0" err="1"/>
              <a:t>Ρόζεμπλατ</a:t>
            </a:r>
            <a:r>
              <a:rPr lang="el-GR" sz="2400" dirty="0"/>
              <a:t>, </a:t>
            </a:r>
            <a:r>
              <a:rPr lang="el-GR" sz="2400" dirty="0"/>
              <a:t>πιστεύουν ότι </a:t>
            </a:r>
            <a:r>
              <a:rPr lang="el-GR" sz="2400" dirty="0"/>
              <a:t>ή </a:t>
            </a:r>
            <a:r>
              <a:rPr lang="el-GR" sz="2400" b="1" dirty="0"/>
              <a:t>αναγνωστική επάρκεια</a:t>
            </a:r>
            <a:r>
              <a:rPr lang="el-GR" sz="2400" dirty="0"/>
              <a:t> είναι κάτι που μπορεί και πρέπει να εξηγηθεί και να ενθαρρυνθεί, μέσα από καθοδήγηση και άσκηση</a:t>
            </a:r>
            <a:r>
              <a:rPr lang="el-GR" sz="2400" dirty="0"/>
              <a:t>.</a:t>
            </a:r>
          </a:p>
          <a:p>
            <a:pPr algn="just"/>
            <a:r>
              <a:rPr lang="el-GR" sz="2400" dirty="0"/>
              <a:t>Ο </a:t>
            </a:r>
            <a:r>
              <a:rPr lang="el-GR" sz="2400" b="1" dirty="0"/>
              <a:t>επαρκής αναγνώστης </a:t>
            </a:r>
            <a:r>
              <a:rPr lang="el-GR" sz="2400" dirty="0"/>
              <a:t>είναι σε θέση να μπει στη θέση του </a:t>
            </a:r>
            <a:r>
              <a:rPr lang="el-GR" sz="2400" b="1" dirty="0"/>
              <a:t>«εννοούμενου αναγνώστη» </a:t>
            </a:r>
            <a:r>
              <a:rPr lang="el-GR" sz="2400" dirty="0"/>
              <a:t>του </a:t>
            </a:r>
            <a:r>
              <a:rPr lang="el-GR" sz="2400" dirty="0"/>
              <a:t>κειμένου. Για </a:t>
            </a:r>
            <a:r>
              <a:rPr lang="el-GR" sz="2400" dirty="0"/>
              <a:t>να κάνει ο </a:t>
            </a:r>
            <a:r>
              <a:rPr lang="el-GR" sz="2400" dirty="0" err="1"/>
              <a:t>πραγματικος</a:t>
            </a:r>
            <a:r>
              <a:rPr lang="el-GR" sz="2400" dirty="0"/>
              <a:t> αναγνώστης τη σύνδεση με τον «εννοούμενο αναγνώστη» θε πρέπει να έχει αποκτήσει την ικανότητα να </a:t>
            </a:r>
            <a:r>
              <a:rPr lang="el-GR" sz="2400" dirty="0"/>
              <a:t>ερμηνεύει (με επίγνωση ή ανεπίγνωστα) </a:t>
            </a:r>
            <a:r>
              <a:rPr lang="el-GR" sz="2400" dirty="0"/>
              <a:t>τους «κώδικες» που οργανώνουν το κείμενο και </a:t>
            </a:r>
            <a:r>
              <a:rPr lang="el-GR" sz="2400" dirty="0"/>
              <a:t>διαμορφώνουν </a:t>
            </a:r>
            <a:r>
              <a:rPr lang="el-GR" sz="2400" dirty="0"/>
              <a:t>την πλοκή, την ιστορία, τις αφηγηματικές προοπτικές, </a:t>
            </a:r>
            <a:r>
              <a:rPr lang="el-GR" sz="2400" dirty="0"/>
              <a:t>τους </a:t>
            </a:r>
            <a:r>
              <a:rPr lang="el-GR" sz="2400" dirty="0"/>
              <a:t>λογοτεχνικούς ήρωες, κλπ. </a:t>
            </a:r>
            <a:r>
              <a:rPr lang="el-GR" sz="2400" dirty="0"/>
              <a:t>Πώς όμως γίνεται αυτό;</a:t>
            </a:r>
            <a:endParaRPr lang="el-GR" sz="2400" dirty="0"/>
          </a:p>
          <a:p>
            <a:endParaRPr lang="el-GR" dirty="0" smtClean="0"/>
          </a:p>
          <a:p>
            <a:endParaRPr lang="en-US" dirty="0" smtClean="0"/>
          </a:p>
          <a:p>
            <a:endParaRPr lang="el-GR" dirty="0"/>
          </a:p>
        </p:txBody>
      </p:sp>
    </p:spTree>
    <p:extLst>
      <p:ext uri="{BB962C8B-B14F-4D97-AF65-F5344CB8AC3E}">
        <p14:creationId xmlns:p14="http://schemas.microsoft.com/office/powerpoint/2010/main" val="2230615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a:t>Τα παρακάτω επιχειρήματα είναι από το άρθρο του </a:t>
            </a:r>
            <a:r>
              <a:rPr lang="en-US" sz="2400" b="1" dirty="0"/>
              <a:t>Perry </a:t>
            </a:r>
            <a:r>
              <a:rPr lang="en-US" sz="2400" b="1" dirty="0" err="1"/>
              <a:t>Nodelman</a:t>
            </a:r>
            <a:r>
              <a:rPr lang="en-US" sz="2400" b="1" dirty="0"/>
              <a:t>, “Text as Teacher: The Beginning of Charlotte’s Web”, </a:t>
            </a:r>
            <a:r>
              <a:rPr lang="en-US" sz="2400" b="1" i="1" dirty="0"/>
              <a:t>Children’s Literature 13</a:t>
            </a:r>
            <a:r>
              <a:rPr lang="en-US" sz="2400" b="1" dirty="0"/>
              <a:t>, 1985. </a:t>
            </a:r>
            <a:endParaRPr lang="el-GR" sz="2400" b="1" dirty="0"/>
          </a:p>
        </p:txBody>
      </p:sp>
      <p:sp>
        <p:nvSpPr>
          <p:cNvPr id="3" name="Θέση περιεχομένου 2"/>
          <p:cNvSpPr>
            <a:spLocks noGrp="1"/>
          </p:cNvSpPr>
          <p:nvPr>
            <p:ph idx="1"/>
          </p:nvPr>
        </p:nvSpPr>
        <p:spPr/>
        <p:txBody>
          <a:bodyPr>
            <a:noAutofit/>
          </a:bodyPr>
          <a:lstStyle/>
          <a:p>
            <a:pPr algn="just"/>
            <a:r>
              <a:rPr lang="el-GR" sz="2400" dirty="0"/>
              <a:t>Ρωτάει ο </a:t>
            </a:r>
            <a:r>
              <a:rPr lang="en-US" sz="2400" dirty="0" err="1"/>
              <a:t>Nodelman</a:t>
            </a:r>
            <a:r>
              <a:rPr lang="en-US" sz="2400" dirty="0"/>
              <a:t>: </a:t>
            </a:r>
          </a:p>
          <a:p>
            <a:pPr algn="just"/>
            <a:r>
              <a:rPr lang="el-GR" sz="2400" dirty="0"/>
              <a:t>Πώς είναι δυνατόν να είναι σε θέση μικρά παιδιά, τεσσάρων-πέντε χρόνων, να κατανοήσουν σύνθετα βιβλία;</a:t>
            </a:r>
          </a:p>
          <a:p>
            <a:pPr algn="just"/>
            <a:r>
              <a:rPr lang="el-GR" sz="2400" dirty="0"/>
              <a:t>Μία απάντηση, που όμως σήμερα θεωρείται μάλλον ξεπερασμένη, είναι ότι οι απαραίτητες δεξιότητες για την κατανόηση της αφήγησης είναι εγγενείς. Οι περισσότεροι ειδικοί στην παιδική λογοτεχνία θεωρούν ότι τα παιδιά πρέπει να </a:t>
            </a:r>
            <a:r>
              <a:rPr lang="el-GR" sz="2400" b="1" i="1" dirty="0"/>
              <a:t>μάθουν</a:t>
            </a:r>
            <a:r>
              <a:rPr lang="el-GR" sz="2400" dirty="0"/>
              <a:t> πώς να καταλαβαίνουν ιστορίες. </a:t>
            </a:r>
          </a:p>
          <a:p>
            <a:pPr algn="just"/>
            <a:r>
              <a:rPr lang="el-GR" sz="2400" dirty="0"/>
              <a:t>Μαθαίνουν μέσα από την εμπειρία τους. Αλλά </a:t>
            </a:r>
            <a:r>
              <a:rPr lang="el-GR" sz="2400" b="1" i="1" dirty="0"/>
              <a:t>πώς</a:t>
            </a:r>
            <a:r>
              <a:rPr lang="el-GR" sz="2400" dirty="0"/>
              <a:t>; Φαίνεται ότι τα παιδιά μαθαίνουν να χειρίζονται λογοτεχνικές αφηγήσεις ασυνείδητα, κατά τη διαδικασία του χειρισμού αυτού.</a:t>
            </a:r>
          </a:p>
        </p:txBody>
      </p:sp>
    </p:spTree>
    <p:extLst>
      <p:ext uri="{BB962C8B-B14F-4D97-AF65-F5344CB8AC3E}">
        <p14:creationId xmlns:p14="http://schemas.microsoft.com/office/powerpoint/2010/main" val="140855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Autofit/>
          </a:bodyPr>
          <a:lstStyle/>
          <a:p>
            <a:pPr algn="just"/>
            <a:r>
              <a:rPr lang="el-GR" sz="2400" dirty="0"/>
              <a:t>Οι γνωστικοί ψυχολόγοι </a:t>
            </a:r>
            <a:r>
              <a:rPr lang="el-GR" sz="2400" dirty="0"/>
              <a:t>(όπως ο </a:t>
            </a:r>
            <a:r>
              <a:rPr lang="en-US" sz="2400" dirty="0"/>
              <a:t>Piaget) </a:t>
            </a:r>
            <a:r>
              <a:rPr lang="el-GR" sz="2400" dirty="0"/>
              <a:t>χρησιμοποιούν </a:t>
            </a:r>
            <a:r>
              <a:rPr lang="el-GR" sz="2400" dirty="0"/>
              <a:t>τη μεταφορά της χαρτογράφησης (</a:t>
            </a:r>
            <a:r>
              <a:rPr lang="en-US" sz="2400" dirty="0"/>
              <a:t>mapping)</a:t>
            </a:r>
            <a:r>
              <a:rPr lang="el-GR" sz="2400" dirty="0"/>
              <a:t> για να περιγράψουν την παραπάνω διαδικασία</a:t>
            </a:r>
            <a:r>
              <a:rPr lang="en-US" sz="2400" dirty="0"/>
              <a:t>. </a:t>
            </a:r>
            <a:r>
              <a:rPr lang="el-GR" sz="2400" dirty="0"/>
              <a:t>Κατανοούμε νέες εμπειρίες χρησιμοποιώντας τις παλιές εμπειρίες σαν «χάρτη», παρατηρούμε τι δεν ταιριάζει στον ήδη υπάρχοντα χάρτη και μετά συνθέτουμε έναν νέο «χάρτη», μία πιο πολύπλοκη δομή κατανόησης.</a:t>
            </a:r>
          </a:p>
          <a:p>
            <a:pPr algn="just"/>
            <a:r>
              <a:rPr lang="el-GR" sz="2400" dirty="0"/>
              <a:t>Δεν υπάρχει σωστό «επίπεδο» κατανόησης και ανάγνωσης που αντιστοιχεί με την ηλικία του παιδιού, γιατί τα παιδιά δεν κάνουν άλματα από το ένα στάδιο της </a:t>
            </a:r>
            <a:r>
              <a:rPr lang="el-GR" sz="2400" dirty="0"/>
              <a:t>ανάγνωσης </a:t>
            </a:r>
            <a:r>
              <a:rPr lang="el-GR" sz="2400" dirty="0"/>
              <a:t>στο άλλο.  </a:t>
            </a:r>
            <a:r>
              <a:rPr lang="el-GR" sz="2400" dirty="0"/>
              <a:t>(Γι' αυτό κακώς γονείς και δάσκαλοι εκπλήσσονται όταν διαπιστώνουν ότι κάποια παιδιά δεν είναι σε θέση να διαβάσουν βιβλία «κατάλληλα για την ηλικία τους». </a:t>
            </a:r>
            <a:endParaRPr lang="el-GR" sz="2400" dirty="0"/>
          </a:p>
        </p:txBody>
      </p:sp>
    </p:spTree>
    <p:extLst>
      <p:ext uri="{BB962C8B-B14F-4D97-AF65-F5344CB8AC3E}">
        <p14:creationId xmlns:p14="http://schemas.microsoft.com/office/powerpoint/2010/main" val="1308731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algn="just"/>
            <a:r>
              <a:rPr lang="el-GR" sz="2400" dirty="0"/>
              <a:t>Η αλλαγή από μία δομή κατανόησης σε μία άλλη, πιο σύνθετη, δεν γίνεται </a:t>
            </a:r>
            <a:r>
              <a:rPr lang="el-GR" sz="2400" dirty="0"/>
              <a:t>απότομα ή «μαγικά» </a:t>
            </a:r>
            <a:r>
              <a:rPr lang="el-GR" sz="2400" dirty="0"/>
              <a:t>αλλά μέσα από τη σταδιακή μετατροπή και προσαρμογή των ήδη γνωστών ενδιαφερόντων</a:t>
            </a:r>
            <a:r>
              <a:rPr lang="el-GR" sz="2400" dirty="0"/>
              <a:t>.</a:t>
            </a:r>
          </a:p>
          <a:p>
            <a:pPr algn="just"/>
            <a:r>
              <a:rPr lang="el-GR" sz="2400" dirty="0"/>
              <a:t>Πάντα αρχίζουμε με ένα τρόπο κατανόησης, έναν «γνωστικό χάρτη». Ακόμα και τα πιο μικρά παιδιά διαθέτουν τέτοιες δομές, γιατί δεν υπάρχει στιγμή που κάποιος δεν πιστεύει τίποτα, που η συνείδηση είναι αθώα από κάθε και όλες τις κατηγορίες της σκέψης, και αυτές οι κατηγορίες, όποιες λειτουργούν σε μια συγκεκριμένη στιγμή, θα δημιουργήσουν τη βάση για περαιτέρω ανάπτυξη της αναγνωστικής ικανότητας. </a:t>
            </a:r>
          </a:p>
          <a:p>
            <a:endParaRPr lang="el-GR" dirty="0"/>
          </a:p>
        </p:txBody>
      </p:sp>
    </p:spTree>
    <p:extLst>
      <p:ext uri="{BB962C8B-B14F-4D97-AF65-F5344CB8AC3E}">
        <p14:creationId xmlns:p14="http://schemas.microsoft.com/office/powerpoint/2010/main" val="3565162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l-GR" dirty="0"/>
              <a:t>Αξίζει να σταθούμε στην πρωτοπόρο του χώρου,</a:t>
            </a:r>
            <a:r>
              <a:rPr lang="en-US" dirty="0"/>
              <a:t> </a:t>
            </a:r>
            <a:r>
              <a:rPr lang="el-GR" dirty="0"/>
              <a:t>την  Αμερικανίδα </a:t>
            </a:r>
            <a:r>
              <a:rPr lang="en-US" dirty="0"/>
              <a:t>Louise Rosenblatt (1902-2005) </a:t>
            </a:r>
            <a:r>
              <a:rPr lang="el-GR" dirty="0"/>
              <a:t>της οποίας το έργο επανεκδόθηκε πρόσφατα και αποτελεί αναφορά.</a:t>
            </a:r>
          </a:p>
          <a:p>
            <a:pPr algn="just"/>
            <a:r>
              <a:rPr lang="el-GR" dirty="0"/>
              <a:t>Γράφει: «Η σχέση αναγνώστη και κειμένου μοιάζει με τη σχέση που έχει ένας ποταμός με τις όχθες του».</a:t>
            </a:r>
            <a:r>
              <a:rPr lang="en-US" dirty="0"/>
              <a:t> </a:t>
            </a:r>
            <a:endParaRPr lang="el-GR" dirty="0"/>
          </a:p>
          <a:p>
            <a:pPr algn="just"/>
            <a:r>
              <a:rPr lang="el-GR" dirty="0"/>
              <a:t>Η </a:t>
            </a:r>
            <a:r>
              <a:rPr lang="el-GR" dirty="0" err="1"/>
              <a:t>Ρόζεμπλατ</a:t>
            </a:r>
            <a:r>
              <a:rPr lang="el-GR" dirty="0"/>
              <a:t> εξετάζει θεωρητικά τη </a:t>
            </a:r>
            <a:r>
              <a:rPr lang="el-GR" i="1" dirty="0"/>
              <a:t>διαδικασία</a:t>
            </a:r>
            <a:r>
              <a:rPr lang="el-GR" dirty="0"/>
              <a:t> της ανάγνωσης, την οποία η ίδια αποκαλεί </a:t>
            </a:r>
            <a:r>
              <a:rPr lang="el-GR" i="1" dirty="0"/>
              <a:t>αισθητική εμπειρία</a:t>
            </a:r>
            <a:r>
              <a:rPr lang="el-GR" dirty="0"/>
              <a:t>. </a:t>
            </a:r>
            <a:r>
              <a:rPr lang="en-US" dirty="0"/>
              <a:t>(</a:t>
            </a:r>
            <a:r>
              <a:rPr lang="el-GR" dirty="0"/>
              <a:t>Εμείς μπορούμε να την αποκαλέσουμε «λογοτεχνική εμπειρία»). </a:t>
            </a:r>
          </a:p>
          <a:p>
            <a:endParaRPr lang="el-GR" dirty="0" smtClean="0"/>
          </a:p>
          <a:p>
            <a:endParaRPr lang="en-US" dirty="0"/>
          </a:p>
        </p:txBody>
      </p:sp>
    </p:spTree>
    <p:extLst>
      <p:ext uri="{BB962C8B-B14F-4D97-AF65-F5344CB8AC3E}">
        <p14:creationId xmlns:p14="http://schemas.microsoft.com/office/powerpoint/2010/main" val="2972802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lgn="just"/>
            <a:r>
              <a:rPr lang="el-GR" sz="2400" dirty="0"/>
              <a:t>Η </a:t>
            </a:r>
            <a:r>
              <a:rPr lang="el-GR" sz="2400" dirty="0" err="1"/>
              <a:t>Ρόζεμπλατ</a:t>
            </a:r>
            <a:r>
              <a:rPr lang="el-GR" sz="2400" dirty="0"/>
              <a:t> </a:t>
            </a:r>
            <a:r>
              <a:rPr lang="el-GR" sz="2400" dirty="0"/>
              <a:t>επινοεί τον όρο </a:t>
            </a:r>
            <a:r>
              <a:rPr lang="el-GR" sz="2400" dirty="0"/>
              <a:t>«συναλλαγή</a:t>
            </a:r>
            <a:r>
              <a:rPr lang="el-GR" sz="2400" dirty="0"/>
              <a:t>» (</a:t>
            </a:r>
            <a:r>
              <a:rPr lang="en-US" sz="2400" dirty="0"/>
              <a:t>“transaction”)</a:t>
            </a:r>
            <a:r>
              <a:rPr lang="el-GR" sz="2400" dirty="0"/>
              <a:t> για να περιγράψει τη σχέση </a:t>
            </a:r>
            <a:r>
              <a:rPr lang="el-GR" sz="2400" dirty="0"/>
              <a:t>ανάμεσα στο κείμενο και τον αναγνώστη σε συγκεκριμένα </a:t>
            </a:r>
            <a:r>
              <a:rPr lang="el-GR" sz="2400" dirty="0" err="1"/>
              <a:t>συμφραζόμενα</a:t>
            </a:r>
            <a:r>
              <a:rPr lang="el-GR" sz="2400" dirty="0"/>
              <a:t>. Η θεωρία της ονομάζεται «συναλλακτική» </a:t>
            </a:r>
            <a:r>
              <a:rPr lang="en-US" sz="2400" dirty="0"/>
              <a:t> </a:t>
            </a:r>
            <a:r>
              <a:rPr lang="el-GR" sz="2400" dirty="0"/>
              <a:t>(</a:t>
            </a:r>
            <a:r>
              <a:rPr lang="en-US" sz="2400" dirty="0"/>
              <a:t>“transactional theory”</a:t>
            </a:r>
            <a:r>
              <a:rPr lang="el-GR" sz="2400" dirty="0"/>
              <a:t>)</a:t>
            </a:r>
            <a:r>
              <a:rPr lang="en-US" sz="2400" dirty="0"/>
              <a:t> (1969)</a:t>
            </a:r>
            <a:r>
              <a:rPr lang="el-GR" sz="2400" dirty="0"/>
              <a:t>. </a:t>
            </a:r>
            <a:endParaRPr lang="en-US" sz="2400" dirty="0"/>
          </a:p>
          <a:p>
            <a:pPr algn="just"/>
            <a:r>
              <a:rPr lang="el-GR" sz="2400" dirty="0"/>
              <a:t>Σύμφωνα με τη «συναλλακτική θεωρία» </a:t>
            </a:r>
            <a:r>
              <a:rPr lang="el-GR" sz="2400" dirty="0"/>
              <a:t>το </a:t>
            </a:r>
            <a:r>
              <a:rPr lang="el-GR" sz="2400" dirty="0"/>
              <a:t>νόημα </a:t>
            </a:r>
            <a:r>
              <a:rPr lang="el-GR" sz="2400" dirty="0"/>
              <a:t>του λογοτεχνικού </a:t>
            </a:r>
            <a:r>
              <a:rPr lang="el-GR" sz="2400" dirty="0"/>
              <a:t>κειμένου «</a:t>
            </a:r>
            <a:r>
              <a:rPr lang="el-GR" sz="2400" b="1" dirty="0"/>
              <a:t>συμβαίνει</a:t>
            </a:r>
            <a:r>
              <a:rPr lang="el-GR" sz="2400" dirty="0"/>
              <a:t>» κατά τη διάρκεια της διαδικασίας της «συναλλαγής» </a:t>
            </a:r>
            <a:r>
              <a:rPr lang="el-GR" sz="2400" dirty="0"/>
              <a:t>που </a:t>
            </a:r>
            <a:r>
              <a:rPr lang="el-GR" sz="2400" dirty="0"/>
              <a:t>είναι μία διαδικασία μη-γραμμική, με πήγαινε-έλα από το κείμενο στον αναγνώστη και αντίστροφα, και αμοιβαία επίδραση του ενός πάνω στον άλλο</a:t>
            </a:r>
            <a:r>
              <a:rPr lang="el-GR" sz="2400" dirty="0"/>
              <a:t>.</a:t>
            </a:r>
            <a:r>
              <a:rPr lang="en-US" sz="2400" dirty="0"/>
              <a:t> (</a:t>
            </a:r>
            <a:r>
              <a:rPr lang="el-GR" sz="2400" dirty="0"/>
              <a:t>Η</a:t>
            </a:r>
            <a:r>
              <a:rPr lang="el-GR" sz="2400" dirty="0"/>
              <a:t> «σχέση» του ποταμού με την κοίτη ή τις όχθες του, που είδαμε παραπάνω.) </a:t>
            </a:r>
            <a:endParaRPr lang="el-GR" sz="2400" dirty="0"/>
          </a:p>
          <a:p>
            <a:endParaRPr lang="el-GR" dirty="0"/>
          </a:p>
        </p:txBody>
      </p:sp>
    </p:spTree>
    <p:extLst>
      <p:ext uri="{BB962C8B-B14F-4D97-AF65-F5344CB8AC3E}">
        <p14:creationId xmlns:p14="http://schemas.microsoft.com/office/powerpoint/2010/main" val="732966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5179</Words>
  <Application>Microsoft Office PowerPoint</Application>
  <PresentationFormat>Widescreen</PresentationFormat>
  <Paragraphs>194</Paragraphs>
  <Slides>77</Slides>
  <Notes>2</Notes>
  <HiddenSlides>46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Arial</vt:lpstr>
      <vt:lpstr>Calibri</vt:lpstr>
      <vt:lpstr>Calibri Light</vt:lpstr>
      <vt:lpstr>Office Theme</vt:lpstr>
      <vt:lpstr>H ανάγνωση της λογοτεχνίας</vt:lpstr>
      <vt:lpstr>PowerPoint Presentation</vt:lpstr>
      <vt:lpstr>PowerPoint Presentation</vt:lpstr>
      <vt:lpstr>Αναγνωστικές θεωρίες</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Πώς επιλέγουμε τα κατάλληλα λογοτεχνικά βιβλία για τα παιδιά της τάξης μας;</vt:lpstr>
      <vt:lpstr>Γενικές αρχές της διδακτικής της λογοτεχνίας από την προοπτική της συναλλακτικής θεωρίας</vt:lpstr>
      <vt:lpstr>PowerPoint Presentation</vt:lpstr>
      <vt:lpstr>PowerPoint Presentation</vt:lpstr>
      <vt:lpstr>PowerPoint Presentation</vt:lpstr>
      <vt:lpstr>Η γερμανική σχολή της Θεωρίας της Πρόσληψης της Κωσταντίας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Τα παρακάτω είναι παράθεμα από τους Τσιλιμένη και Πανάου (2011):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Εικονοβιβλίο και θεωρίες πρόσληψης</vt:lpstr>
      <vt:lpstr> Τί είναι το εικονοβιβλίο; Γιατί «εικονοβιβλίο» και όχι «εικονογραφημένο βιβλίο»;</vt:lpstr>
      <vt:lpstr>PowerPoint Presentation</vt:lpstr>
      <vt:lpstr>PowerPoint Presentation</vt:lpstr>
      <vt:lpstr>PowerPoint Presentation</vt:lpstr>
      <vt:lpstr>Πώς αντιλαμβανόμαστε, πώς προσλαμβάνουμε ένα αφηγηματικό κείμενο που συνδυάζει εικόνα και λόγο;</vt:lpstr>
      <vt:lpstr>Τα παρακάτω παραθέματα είναι από το άρθρο του Sipe.</vt:lpstr>
      <vt:lpstr>PowerPoint Presentation</vt:lpstr>
      <vt:lpstr>PowerPoint Presentation</vt:lpstr>
      <vt:lpstr>PowerPoint Presentation</vt:lpstr>
      <vt:lpstr>Where the Wild Things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Παράδειγμα: Μπερλιόζ η Αρκούδα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Για να μπορέσει όμως ένα άτομο να είναι αναγνώστης λογοτεχνίας, να έχει λογοτεχνική εμπειρία, να μπει στη θέση του «εννοούμενου αναγνώστη», πρέπει να είναι «επαρκής αναγνώστης», δηλαδή, να γνωρίζει τις  συμβάσεις,  ή κανόνες και τους «ερμηνευτικούς κώδικες» που διέπουν ένα λογοτεχνικό κείμενο.</vt:lpstr>
      <vt:lpstr>PowerPoint Presentation</vt:lpstr>
      <vt:lpstr>PowerPoint Presentation</vt:lpstr>
      <vt:lpstr>PowerPoint Presentation</vt:lpstr>
      <vt:lpstr>PowerPoint Presentation</vt:lpstr>
      <vt:lpstr>Τα παρακάτω επιχειρήματα είναι από το άρθρο του Perry Nodelman, “Text as Teacher: The Beginning of Charlotte’s Web”, Children’s Literature 13, 1985.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 ανάγνωση της λογοτεχνίας</dc:title>
  <dc:creator>masteruser</dc:creator>
  <cp:lastModifiedBy>masteruser</cp:lastModifiedBy>
  <cp:revision>4</cp:revision>
  <dcterms:created xsi:type="dcterms:W3CDTF">2016-11-06T16:52:52Z</dcterms:created>
  <dcterms:modified xsi:type="dcterms:W3CDTF">2016-11-06T17:47:18Z</dcterms:modified>
</cp:coreProperties>
</file>