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258" r:id="rId3"/>
    <p:sldId id="273" r:id="rId4"/>
    <p:sldId id="257" r:id="rId5"/>
    <p:sldId id="263" r:id="rId6"/>
    <p:sldId id="278" r:id="rId7"/>
    <p:sldId id="264" r:id="rId8"/>
    <p:sldId id="279" r:id="rId9"/>
    <p:sldId id="265" r:id="rId10"/>
    <p:sldId id="272" r:id="rId11"/>
    <p:sldId id="266" r:id="rId12"/>
    <p:sldId id="267" r:id="rId13"/>
    <p:sldId id="268" r:id="rId14"/>
    <p:sldId id="269" r:id="rId15"/>
    <p:sldId id="275" r:id="rId16"/>
    <p:sldId id="270" r:id="rId17"/>
    <p:sldId id="271" r:id="rId18"/>
    <p:sldId id="274" r:id="rId19"/>
    <p:sldId id="276" r:id="rId20"/>
    <p:sldId id="27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20" d="100"/>
          <a:sy n="120" d="100"/>
        </p:scale>
        <p:origin x="684" y="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over-TextureForeGround.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1371600" y="1796303"/>
            <a:ext cx="7086600" cy="1847850"/>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71600" y="3666565"/>
            <a:ext cx="7086600" cy="1752600"/>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988423" y="6221506"/>
            <a:ext cx="2743200" cy="365125"/>
          </a:xfrm>
        </p:spPr>
        <p:txBody>
          <a:bodyPr/>
          <a:lstStyle/>
          <a:p>
            <a:fld id="{E90C4CEC-16D5-4229-B4DE-FDE9B679D7E2}" type="datetimeFigureOut">
              <a:rPr lang="en-US" smtClean="0"/>
              <a:pPr/>
              <a:t>3/20/2019</a:t>
            </a:fld>
            <a:endParaRPr lang="en-US"/>
          </a:p>
        </p:txBody>
      </p:sp>
      <p:sp>
        <p:nvSpPr>
          <p:cNvPr id="5" name="Footer Placeholder 4"/>
          <p:cNvSpPr>
            <a:spLocks noGrp="1"/>
          </p:cNvSpPr>
          <p:nvPr>
            <p:ph type="ftr" sz="quarter" idx="11"/>
          </p:nvPr>
        </p:nvSpPr>
        <p:spPr>
          <a:xfrm>
            <a:off x="1295400" y="6221506"/>
            <a:ext cx="2743200" cy="365125"/>
          </a:xfrm>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1089025" y="3765177"/>
            <a:ext cx="7272338" cy="1098176"/>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578013" y="777240"/>
            <a:ext cx="4294363" cy="2866913"/>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089025" y="4867836"/>
            <a:ext cx="7272338" cy="1264022"/>
          </a:xfrm>
        </p:spPr>
        <p:txBody>
          <a:bodyPr vert="horz" lIns="91440" tIns="45720" rIns="91440" bIns="45720" rtlCol="0">
            <a:normAutofit/>
          </a:bodyPr>
          <a:lstStyle>
            <a:lvl1pPr marL="0" indent="0" algn="ctr">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E90C4CEC-16D5-4229-B4DE-FDE9B679D7E2}" type="datetimeFigureOut">
              <a:rPr lang="en-US" smtClean="0"/>
              <a:pPr/>
              <a:t>3/20/2019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AE4E6-4D12-4A48-9B6B-6FA0B79BEE9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90C4CEC-16D5-4229-B4DE-FDE9B679D7E2}" type="datetimeFigureOut">
              <a:rPr lang="en-US" smtClean="0"/>
              <a:pPr/>
              <a:t>3/20/2019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AE4E6-4D12-4A48-9B6B-6FA0B79BEE9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cstate="print"/>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7216588" y="609600"/>
            <a:ext cx="1524000" cy="55165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089024" y="609600"/>
            <a:ext cx="5921376" cy="55165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90C4CEC-16D5-4229-B4DE-FDE9B679D7E2}" type="datetimeFigureOut">
              <a:rPr lang="en-US" smtClean="0"/>
              <a:pPr/>
              <a:t>3/20/2019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AE4E6-4D12-4A48-9B6B-6FA0B79BEE9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90C4CEC-16D5-4229-B4DE-FDE9B679D7E2}" type="datetimeFigureOut">
              <a:rPr lang="en-US" smtClean="0"/>
              <a:pPr/>
              <a:t>3/20/2019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AE4E6-4D12-4A48-9B6B-6FA0B79BEE9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1371600" y="1792224"/>
            <a:ext cx="7086600" cy="1847088"/>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b="1"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371600" y="3666744"/>
            <a:ext cx="7086600" cy="1755648"/>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Font typeface="Wingdings" pitchFamily="2" charset="2"/>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0C4CEC-16D5-4229-B4DE-FDE9B679D7E2}" type="datetimeFigureOut">
              <a:rPr lang="en-US" smtClean="0"/>
              <a:pPr/>
              <a:t>3/20/2019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AE4E6-4D12-4A48-9B6B-6FA0B79BEE9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p>
            <a:r>
              <a:rPr lang="en-US" smtClean="0"/>
              <a:t>Click to edit Master title style</a:t>
            </a:r>
            <a:endParaRPr/>
          </a:p>
        </p:txBody>
      </p:sp>
      <p:sp>
        <p:nvSpPr>
          <p:cNvPr id="3" name="Content Placeholder 2"/>
          <p:cNvSpPr>
            <a:spLocks noGrp="1"/>
          </p:cNvSpPr>
          <p:nvPr>
            <p:ph sz="half" idx="1"/>
          </p:nvPr>
        </p:nvSpPr>
        <p:spPr>
          <a:xfrm>
            <a:off x="108902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93236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E90C4CEC-16D5-4229-B4DE-FDE9B679D7E2}" type="datetimeFigureOut">
              <a:rPr lang="en-US" smtClean="0"/>
              <a:pPr/>
              <a:t>3/20/2019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AE4E6-4D12-4A48-9B6B-6FA0B79BEE9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Interior-Overlay.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089024" y="1688679"/>
            <a:ext cx="3429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89024"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2363" y="1688679"/>
            <a:ext cx="3429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32363"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E90C4CEC-16D5-4229-B4DE-FDE9B679D7E2}" type="datetimeFigureOut">
              <a:rPr lang="en-US" smtClean="0"/>
              <a:pPr/>
              <a:t>3/20/2019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BAE4E6-4D12-4A48-9B6B-6FA0B79BEE9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Interior-Overlay.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90C4CEC-16D5-4229-B4DE-FDE9B679D7E2}" type="datetimeFigureOut">
              <a:rPr lang="en-US" smtClean="0"/>
              <a:pPr/>
              <a:t>3/20/2019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BAE4E6-4D12-4A48-9B6B-6FA0B79BEE9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Interior-Overlay.png"/>
          <p:cNvPicPr>
            <a:picLocks noChangeAspect="1"/>
          </p:cNvPicPr>
          <p:nvPr/>
        </p:nvPicPr>
        <p:blipFill>
          <a:blip r:embed="rId2" cstate="print"/>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E90C4CEC-16D5-4229-B4DE-FDE9B679D7E2}" type="datetimeFigureOut">
              <a:rPr lang="en-US" smtClean="0"/>
              <a:pPr/>
              <a:t>3/20/2019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BAE4E6-4D12-4A48-9B6B-6FA0B79BEE9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1084729" y="381000"/>
            <a:ext cx="3429000" cy="1649506"/>
          </a:xfrm>
        </p:spPr>
        <p:txBody>
          <a:bodyPr anchor="b"/>
          <a:lstStyle>
            <a:lvl1pPr algn="ctr">
              <a:lnSpc>
                <a:spcPct val="100000"/>
              </a:lnSpc>
              <a:defRPr sz="3600" b="1"/>
            </a:lvl1pPr>
          </a:lstStyle>
          <a:p>
            <a:r>
              <a:rPr lang="en-US" smtClean="0"/>
              <a:t>Click to edit Master title style</a:t>
            </a:r>
            <a:endParaRPr/>
          </a:p>
        </p:txBody>
      </p:sp>
      <p:sp>
        <p:nvSpPr>
          <p:cNvPr id="3" name="Content Placeholder 2"/>
          <p:cNvSpPr>
            <a:spLocks noGrp="1"/>
          </p:cNvSpPr>
          <p:nvPr>
            <p:ph idx="1"/>
          </p:nvPr>
        </p:nvSpPr>
        <p:spPr>
          <a:xfrm>
            <a:off x="4930588" y="381000"/>
            <a:ext cx="3429000" cy="574516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1084729" y="2057401"/>
            <a:ext cx="3429000" cy="36576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0C4CEC-16D5-4229-B4DE-FDE9B679D7E2}" type="datetimeFigureOut">
              <a:rPr lang="en-US" smtClean="0"/>
              <a:pPr/>
              <a:t>3/20/2019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AE4E6-4D12-4A48-9B6B-6FA0B79BEE9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4932363" y="739588"/>
            <a:ext cx="3429000" cy="1290380"/>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smtClean="0"/>
              <a:t>Click to edit Master title style</a:t>
            </a:r>
            <a:endParaRPr dirty="0"/>
          </a:p>
        </p:txBody>
      </p:sp>
      <p:sp>
        <p:nvSpPr>
          <p:cNvPr id="3" name="Picture Placeholder 2"/>
          <p:cNvSpPr>
            <a:spLocks noGrp="1"/>
          </p:cNvSpPr>
          <p:nvPr>
            <p:ph type="pic" idx="1"/>
          </p:nvPr>
        </p:nvSpPr>
        <p:spPr>
          <a:xfrm>
            <a:off x="1088136" y="779929"/>
            <a:ext cx="3429000" cy="4935071"/>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932363" y="2057400"/>
            <a:ext cx="3429000" cy="3657600"/>
          </a:xfrm>
        </p:spPr>
        <p:txBody>
          <a:bodyPr vert="horz" lIns="91440" tIns="45720" rIns="91440" bIns="45720" rtlCol="0">
            <a:normAutofit/>
          </a:bodyPr>
          <a:lstStyle>
            <a:lvl1pPr marL="0" indent="0" algn="ctr">
              <a:spcBef>
                <a:spcPts val="60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E90C4CEC-16D5-4229-B4DE-FDE9B679D7E2}" type="datetimeFigureOut">
              <a:rPr lang="en-US" smtClean="0"/>
              <a:pPr/>
              <a:t>3/20/2019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AE4E6-4D12-4A48-9B6B-6FA0B79BEE9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89024" y="274637"/>
            <a:ext cx="7272339" cy="1339009"/>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1089024" y="1801906"/>
            <a:ext cx="7272339" cy="432425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302187" y="6356350"/>
            <a:ext cx="2429435" cy="365125"/>
          </a:xfrm>
          <a:prstGeom prst="rect">
            <a:avLst/>
          </a:prstGeom>
        </p:spPr>
        <p:txBody>
          <a:bodyPr vert="horz" lIns="91440" tIns="45720" rIns="91440" bIns="45720" rtlCol="0" anchor="ctr"/>
          <a:lstStyle>
            <a:lvl1pPr algn="r">
              <a:defRPr sz="1200" b="1">
                <a:solidFill>
                  <a:schemeClr val="tx1">
                    <a:lumMod val="50000"/>
                    <a:lumOff val="50000"/>
                  </a:schemeClr>
                </a:solidFill>
              </a:defRPr>
            </a:lvl1pPr>
          </a:lstStyle>
          <a:p>
            <a:fld id="{E90C4CEC-16D5-4229-B4DE-FDE9B679D7E2}" type="datetimeFigureOut">
              <a:rPr lang="en-US" smtClean="0"/>
              <a:pPr/>
              <a:t>3/20/2019</a:t>
            </a:fld>
            <a:endParaRPr lang="en-US"/>
          </a:p>
        </p:txBody>
      </p:sp>
      <p:sp>
        <p:nvSpPr>
          <p:cNvPr id="5" name="Footer Placeholder 4"/>
          <p:cNvSpPr>
            <a:spLocks noGrp="1"/>
          </p:cNvSpPr>
          <p:nvPr>
            <p:ph type="ftr" sz="quarter" idx="3"/>
          </p:nvPr>
        </p:nvSpPr>
        <p:spPr>
          <a:xfrm>
            <a:off x="685800" y="6356350"/>
            <a:ext cx="2743200" cy="365125"/>
          </a:xfrm>
          <a:prstGeom prst="rect">
            <a:avLst/>
          </a:prstGeom>
        </p:spPr>
        <p:txBody>
          <a:bodyPr vert="horz" lIns="91440" tIns="45720" rIns="91440" bIns="45720" rtlCol="0" anchor="ctr"/>
          <a:lstStyle>
            <a:lvl1pPr algn="l">
              <a:defRPr sz="12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420393" y="6356350"/>
            <a:ext cx="6096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5DBAE4E6-4D12-4A48-9B6B-6FA0B79BEE9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lnSpc>
          <a:spcPts val="5200"/>
        </a:lnSpc>
        <a:spcBef>
          <a:spcPct val="0"/>
        </a:spcBef>
        <a:buNone/>
        <a:defRPr sz="4800" b="1" kern="1200">
          <a:solidFill>
            <a:schemeClr val="tx1">
              <a:lumMod val="75000"/>
              <a:lumOff val="25000"/>
            </a:schemeClr>
          </a:solidFill>
          <a:latin typeface="+mj-lt"/>
          <a:ea typeface="+mj-ea"/>
          <a:cs typeface="+mj-cs"/>
        </a:defRPr>
      </a:lvl1pPr>
    </p:titleStyle>
    <p:bodyStyle>
      <a:lvl1pPr marL="282575" indent="-282575" algn="l" defTabSz="914400" rtl="0" eaLnBrk="1" latinLnBrk="0" hangingPunct="1">
        <a:spcBef>
          <a:spcPts val="2000"/>
        </a:spcBef>
        <a:buFont typeface="Wingdings" pitchFamily="2" charset="2"/>
        <a:buChar char=""/>
        <a:defRPr sz="2400" kern="1200">
          <a:solidFill>
            <a:schemeClr val="tx1">
              <a:lumMod val="75000"/>
              <a:lumOff val="25000"/>
            </a:schemeClr>
          </a:solidFill>
          <a:latin typeface="+mn-lt"/>
          <a:ea typeface="+mn-ea"/>
          <a:cs typeface="+mn-cs"/>
        </a:defRPr>
      </a:lvl1pPr>
      <a:lvl2pPr marL="577850" indent="-295275" algn="l" defTabSz="914400" rtl="0" eaLnBrk="1" latinLnBrk="0" hangingPunct="1">
        <a:spcBef>
          <a:spcPts val="600"/>
        </a:spcBef>
        <a:buFont typeface="Wingdings" pitchFamily="2" charset="2"/>
        <a:buChar char=""/>
        <a:defRPr sz="2200" kern="1200">
          <a:solidFill>
            <a:schemeClr val="tx1">
              <a:lumMod val="75000"/>
              <a:lumOff val="25000"/>
            </a:schemeClr>
          </a:solidFill>
          <a:latin typeface="+mn-lt"/>
          <a:ea typeface="+mn-ea"/>
          <a:cs typeface="+mn-cs"/>
        </a:defRPr>
      </a:lvl2pPr>
      <a:lvl3pPr marL="860425" indent="-282575" algn="l" defTabSz="914400" rtl="0" eaLnBrk="1" latinLnBrk="0" hangingPunct="1">
        <a:spcBef>
          <a:spcPts val="600"/>
        </a:spcBef>
        <a:buFont typeface="Wingdings" pitchFamily="2" charset="2"/>
        <a:buChar char=""/>
        <a:defRPr sz="2000" kern="1200">
          <a:solidFill>
            <a:schemeClr val="tx1">
              <a:lumMod val="75000"/>
              <a:lumOff val="25000"/>
            </a:schemeClr>
          </a:solidFill>
          <a:latin typeface="+mn-lt"/>
          <a:ea typeface="+mn-ea"/>
          <a:cs typeface="+mn-cs"/>
        </a:defRPr>
      </a:lvl3pPr>
      <a:lvl4pPr marL="1143000"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4pPr>
      <a:lvl5pPr marL="1425575"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5pPr>
      <a:lvl6pPr marL="1711325"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2000250"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2290763"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571750" indent="-288925" algn="l" defTabSz="914400" rtl="0" eaLnBrk="1" latinLnBrk="0" hangingPunct="1">
        <a:spcBef>
          <a:spcPct val="20000"/>
        </a:spcBef>
        <a:buFont typeface="Wingdings" pitchFamily="2"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greek-language.gr/greekLang/modern_greek/tools/lexica/glossology/show.html?id=34"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H</a:t>
            </a:r>
            <a:r>
              <a:rPr lang="el-GR" sz="3600" dirty="0" smtClean="0"/>
              <a:t> γλώσσα ως πράξη</a:t>
            </a:r>
            <a:br>
              <a:rPr lang="el-GR" sz="3600" dirty="0" smtClean="0"/>
            </a:br>
            <a:r>
              <a:rPr lang="el-GR" sz="2400" dirty="0" smtClean="0"/>
              <a:t>(βασικά σημεία μαθήματος)</a:t>
            </a:r>
            <a:endParaRPr lang="el-GR" sz="2400" dirty="0"/>
          </a:p>
        </p:txBody>
      </p:sp>
      <p:sp>
        <p:nvSpPr>
          <p:cNvPr id="3" name="Content Placeholder 2"/>
          <p:cNvSpPr>
            <a:spLocks noGrp="1"/>
          </p:cNvSpPr>
          <p:nvPr>
            <p:ph idx="1"/>
          </p:nvPr>
        </p:nvSpPr>
        <p:spPr/>
        <p:txBody>
          <a:bodyPr numCol="2"/>
          <a:lstStyle/>
          <a:p>
            <a:r>
              <a:rPr lang="el-GR" b="1" dirty="0" smtClean="0"/>
              <a:t>η γλώσσα ως κώδικας</a:t>
            </a:r>
            <a:endParaRPr lang="el-GR" dirty="0" smtClean="0"/>
          </a:p>
          <a:p>
            <a:r>
              <a:rPr lang="el-GR" b="1" dirty="0" smtClean="0"/>
              <a:t>γλωσσικές πράξεις</a:t>
            </a:r>
          </a:p>
          <a:p>
            <a:r>
              <a:rPr lang="el-GR" b="1" dirty="0" smtClean="0"/>
              <a:t>αρχές της επικοινωνίας</a:t>
            </a:r>
          </a:p>
          <a:p>
            <a:r>
              <a:rPr lang="el-GR" b="1" dirty="0" smtClean="0"/>
              <a:t>λειτουργίες της γλώσσας</a:t>
            </a:r>
          </a:p>
          <a:p>
            <a:pPr lvl="1">
              <a:buNone/>
            </a:pPr>
            <a:endParaRPr lang="el-GR" sz="2400" i="1" dirty="0" smtClean="0"/>
          </a:p>
          <a:p>
            <a:pPr lvl="1">
              <a:buNone/>
            </a:pPr>
            <a:endParaRPr lang="el-GR" b="1" dirty="0" smtClean="0"/>
          </a:p>
          <a:p>
            <a:endParaRPr lang="el-G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200" dirty="0" smtClean="0"/>
              <a:t/>
            </a:r>
            <a:br>
              <a:rPr lang="el-GR" sz="3200" dirty="0" smtClean="0"/>
            </a:br>
            <a:r>
              <a:rPr lang="el-GR" sz="3200" dirty="0" smtClean="0"/>
              <a:t>πόσα «πράγματα μπορούμε να κάνουμε με τις λέξεις»;</a:t>
            </a:r>
            <a:br>
              <a:rPr lang="el-GR" sz="3200" dirty="0" smtClean="0"/>
            </a:br>
            <a:endParaRPr lang="el-GR" sz="3200" dirty="0"/>
          </a:p>
        </p:txBody>
      </p:sp>
      <p:sp>
        <p:nvSpPr>
          <p:cNvPr id="3" name="Content Placeholder 2"/>
          <p:cNvSpPr>
            <a:spLocks noGrp="1"/>
          </p:cNvSpPr>
          <p:nvPr>
            <p:ph idx="1"/>
          </p:nvPr>
        </p:nvSpPr>
        <p:spPr/>
        <p:txBody>
          <a:bodyPr>
            <a:normAutofit fontScale="92500" lnSpcReduction="20000"/>
          </a:bodyPr>
          <a:lstStyle/>
          <a:p>
            <a:pPr>
              <a:buNone/>
            </a:pPr>
            <a:r>
              <a:rPr lang="el-GR" dirty="0" smtClean="0"/>
              <a:t>(κατηγοριοποίηση κατά </a:t>
            </a:r>
            <a:r>
              <a:rPr lang="en-US" dirty="0" smtClean="0"/>
              <a:t>Searle</a:t>
            </a:r>
            <a:r>
              <a:rPr lang="el-GR" dirty="0" smtClean="0"/>
              <a:t> 1979)</a:t>
            </a:r>
          </a:p>
          <a:p>
            <a:r>
              <a:rPr lang="el-GR" dirty="0" smtClean="0"/>
              <a:t>λέμε στους ανθρώπους πώς είναι τα πράγματα (</a:t>
            </a:r>
            <a:r>
              <a:rPr lang="el-GR" b="1" dirty="0" smtClean="0"/>
              <a:t>βεβαιωτικές/ αποφαντικές</a:t>
            </a:r>
            <a:r>
              <a:rPr lang="el-GR" dirty="0" smtClean="0"/>
              <a:t>)</a:t>
            </a:r>
          </a:p>
          <a:p>
            <a:r>
              <a:rPr lang="el-GR" dirty="0" smtClean="0"/>
              <a:t>προσπαθούμε να τους κάνουμε να κάνουν πράγματα (</a:t>
            </a:r>
            <a:r>
              <a:rPr lang="el-GR" b="1" dirty="0" err="1" smtClean="0"/>
              <a:t>κατευθυντικές</a:t>
            </a:r>
            <a:r>
              <a:rPr lang="el-GR" dirty="0" smtClean="0"/>
              <a:t>)</a:t>
            </a:r>
          </a:p>
          <a:p>
            <a:r>
              <a:rPr lang="el-GR" dirty="0" smtClean="0"/>
              <a:t>δεσμευόμαστε οι ίδιοι να κάνουμε πράγματα (</a:t>
            </a:r>
            <a:r>
              <a:rPr lang="el-GR" b="1" dirty="0" smtClean="0"/>
              <a:t>δεσμευτικές</a:t>
            </a:r>
            <a:r>
              <a:rPr lang="el-GR" dirty="0" smtClean="0"/>
              <a:t>)</a:t>
            </a:r>
          </a:p>
          <a:p>
            <a:r>
              <a:rPr lang="el-GR" dirty="0" smtClean="0"/>
              <a:t>εκφράζουμε τα αισθήματα και τις απόψεις/ στάσεις απέναντι στα πράγματα (</a:t>
            </a:r>
            <a:r>
              <a:rPr lang="el-GR" b="1" dirty="0" smtClean="0"/>
              <a:t>εκφραστικές</a:t>
            </a:r>
            <a:r>
              <a:rPr lang="el-GR" dirty="0" smtClean="0"/>
              <a:t>)</a:t>
            </a:r>
          </a:p>
          <a:p>
            <a:r>
              <a:rPr lang="el-GR" dirty="0" smtClean="0"/>
              <a:t>επιφέρουμε αλλαγές στον κόσμο μέσω των </a:t>
            </a:r>
            <a:r>
              <a:rPr lang="el-GR" dirty="0" err="1" smtClean="0"/>
              <a:t>εκφωνημάτων</a:t>
            </a:r>
            <a:r>
              <a:rPr lang="el-GR" dirty="0" smtClean="0"/>
              <a:t> μας (</a:t>
            </a:r>
            <a:r>
              <a:rPr lang="el-GR" b="1" dirty="0" smtClean="0"/>
              <a:t>διακηρυκτικές</a:t>
            </a:r>
            <a:r>
              <a:rPr lang="el-GR" dirty="0" smtClean="0"/>
              <a:t>)</a:t>
            </a:r>
          </a:p>
          <a:p>
            <a:pPr>
              <a:buNone/>
            </a:pPr>
            <a:endParaRPr lang="el-GR" dirty="0" smtClean="0"/>
          </a:p>
          <a:p>
            <a:pPr>
              <a:buNone/>
            </a:pPr>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600" dirty="0" smtClean="0"/>
              <a:t/>
            </a:r>
            <a:br>
              <a:rPr lang="el-GR" sz="3600" dirty="0" smtClean="0"/>
            </a:br>
            <a:r>
              <a:rPr lang="el-GR" sz="3600" dirty="0" smtClean="0"/>
              <a:t>έμμεσες ή πλάγιες </a:t>
            </a:r>
            <a:br>
              <a:rPr lang="el-GR" sz="3600" dirty="0" smtClean="0"/>
            </a:br>
            <a:r>
              <a:rPr lang="el-GR" sz="3600" dirty="0" smtClean="0"/>
              <a:t>λεκτικές πράξεις</a:t>
            </a:r>
            <a:r>
              <a:rPr lang="el-GR" dirty="0" smtClean="0"/>
              <a:t/>
            </a:r>
            <a:br>
              <a:rPr lang="el-GR" dirty="0" smtClean="0"/>
            </a:br>
            <a:endParaRPr lang="el-GR" dirty="0"/>
          </a:p>
        </p:txBody>
      </p:sp>
      <p:sp>
        <p:nvSpPr>
          <p:cNvPr id="3" name="Content Placeholder 2"/>
          <p:cNvSpPr>
            <a:spLocks noGrp="1"/>
          </p:cNvSpPr>
          <p:nvPr>
            <p:ph idx="1"/>
          </p:nvPr>
        </p:nvSpPr>
        <p:spPr/>
        <p:txBody>
          <a:bodyPr>
            <a:normAutofit lnSpcReduction="10000"/>
          </a:bodyPr>
          <a:lstStyle/>
          <a:p>
            <a:pPr lvl="0"/>
            <a:r>
              <a:rPr lang="el-GR" i="1" dirty="0" smtClean="0"/>
              <a:t>πώς μπορούμε να εκφράσουμε ένα αίτημα στον συνομιλητή μας να ανοίξει ένα παράθυρο</a:t>
            </a:r>
            <a:endParaRPr lang="el-GR" dirty="0" smtClean="0"/>
          </a:p>
          <a:p>
            <a:pPr>
              <a:buNone/>
            </a:pPr>
            <a:endParaRPr lang="en-US" dirty="0" smtClean="0"/>
          </a:p>
          <a:p>
            <a:pPr>
              <a:buNone/>
            </a:pPr>
            <a:endParaRPr lang="en-US" dirty="0"/>
          </a:p>
          <a:p>
            <a:pPr>
              <a:buNone/>
            </a:pPr>
            <a:endParaRPr lang="en-US" dirty="0" smtClean="0"/>
          </a:p>
          <a:p>
            <a:pPr>
              <a:buNone/>
            </a:pPr>
            <a:endParaRPr lang="en-US" i="1" dirty="0"/>
          </a:p>
          <a:p>
            <a:pPr algn="just">
              <a:buNone/>
            </a:pPr>
            <a:r>
              <a:rPr lang="el-GR" i="1" dirty="0"/>
              <a:t>ζ</a:t>
            </a:r>
            <a:r>
              <a:rPr lang="el-GR" i="1" dirty="0" smtClean="0"/>
              <a:t>εύγη γειτνίασης</a:t>
            </a:r>
            <a:r>
              <a:rPr lang="el-GR" dirty="0" smtClean="0"/>
              <a:t>: πράξεις ομιλίας με δύο μέλη από τα οποία το πρώτο δεσμεύει για την εμφάνιση του δεύτερου</a:t>
            </a:r>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600" dirty="0" smtClean="0"/>
              <a:t>αρχές της επικοινωνίας</a:t>
            </a:r>
            <a:endParaRPr lang="el-GR" sz="3600" dirty="0"/>
          </a:p>
        </p:txBody>
      </p:sp>
      <p:sp>
        <p:nvSpPr>
          <p:cNvPr id="3" name="Content Placeholder 2"/>
          <p:cNvSpPr>
            <a:spLocks noGrp="1"/>
          </p:cNvSpPr>
          <p:nvPr>
            <p:ph idx="1"/>
          </p:nvPr>
        </p:nvSpPr>
        <p:spPr/>
        <p:txBody>
          <a:bodyPr>
            <a:normAutofit lnSpcReduction="10000"/>
          </a:bodyPr>
          <a:lstStyle/>
          <a:p>
            <a:pPr indent="0" algn="just">
              <a:buNone/>
            </a:pPr>
            <a:r>
              <a:rPr lang="el-GR" i="1" dirty="0" smtClean="0"/>
              <a:t>«Αν μπορούμε να εκφωνήσουμε τόσο πολλές γλωσσικές πράξεις με τόσο πολλούς διαφορετικούς τρόπους, τότε πώς καταφέρνουμε να επικοινωνούμε; Με άλλα λόγια, εφόσον δεν υπάρχει αμφιμονοσήμαντη σχέση ανάμεσα στη γλωσσική μορφή του εκφωνήματος και τη γλωσσική πράξη που αυτό επιτελεί, μήπως αυτό σημαίνει ότι δεν υπάρχει ελπίδα για επιτυχή επικοινωνία στην καθημερινή μας ζωή; Στην πραγματικότητα, όπως όλοι γνωρίζουμε, καταφέρνουμε να ερμηνεύουμε γλωσσικές πράξεις με αξιοθαύμαστη ακρίβεια» 		</a:t>
            </a:r>
            <a:r>
              <a:rPr lang="el-GR" dirty="0" smtClean="0"/>
              <a:t>	</a:t>
            </a:r>
          </a:p>
          <a:p>
            <a:pPr indent="0" algn="r">
              <a:buNone/>
            </a:pPr>
            <a:r>
              <a:rPr lang="el-GR" dirty="0" smtClean="0"/>
              <a:t>(Γεωργακοπούλου &amp; Γούτσος 1999:45)</a:t>
            </a:r>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600" dirty="0" smtClean="0"/>
              <a:t>αρχές της επικοινωνίας ΙΙ</a:t>
            </a:r>
            <a:endParaRPr lang="el-GR" sz="3600" dirty="0"/>
          </a:p>
        </p:txBody>
      </p:sp>
      <p:sp>
        <p:nvSpPr>
          <p:cNvPr id="3" name="Content Placeholder 2"/>
          <p:cNvSpPr>
            <a:spLocks noGrp="1"/>
          </p:cNvSpPr>
          <p:nvPr>
            <p:ph idx="1"/>
          </p:nvPr>
        </p:nvSpPr>
        <p:spPr/>
        <p:txBody>
          <a:bodyPr>
            <a:normAutofit fontScale="92500" lnSpcReduction="10000"/>
          </a:bodyPr>
          <a:lstStyle/>
          <a:p>
            <a:pPr algn="just"/>
            <a:r>
              <a:rPr lang="en-US" dirty="0" smtClean="0"/>
              <a:t>Grice</a:t>
            </a:r>
            <a:r>
              <a:rPr lang="el-GR" dirty="0" smtClean="0"/>
              <a:t> 1975: </a:t>
            </a:r>
            <a:r>
              <a:rPr lang="el-GR" b="1" u="sng" dirty="0" smtClean="0"/>
              <a:t>αρχή της συνεργασίας</a:t>
            </a:r>
            <a:r>
              <a:rPr lang="el-GR" dirty="0" smtClean="0"/>
              <a:t>: «Κάνε τη συμβολή σου στον διάλογο έτσι όπως απαιτείται, τη στιγμή που εμφανίζεται, από τον αποδεκτό σκοπό ή την κατεύθυνση της συνομιλίας στην οποία συμμετέχεις»</a:t>
            </a:r>
          </a:p>
          <a:p>
            <a:pPr algn="just"/>
            <a:r>
              <a:rPr lang="el-GR" dirty="0" smtClean="0"/>
              <a:t>Σύμφωνα με αυτή τη γενική αρχή όλοι οι συμμετέχοντες σε ένα επικοινωνιακό γεγονός συνεργάζονται γλωσσικά προκειμένου να εξυπηρετήσουν κατά τον καλύτερο και πλέον αποτελεσματικό τρόπο τους στόχους της επικοινωνιακής κατάστασης στην οποία εμπλέκονται ανά πάσα στιγμή. Από την αρχή αυτή απορρέουν τέσσερα αξιώματα, τα οποία οι συνομιλητές υποτίθεται πως πρέπει να ακολουθούν προκειμένου να επικοινωνήσουν αποτελεσματικά</a:t>
            </a:r>
          </a:p>
          <a:p>
            <a:pPr>
              <a:buNone/>
            </a:pPr>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600" dirty="0" smtClean="0"/>
              <a:t>αρχές της επικοινωνίας ΙΙΙ</a:t>
            </a:r>
            <a:endParaRPr lang="el-GR" sz="3600" dirty="0"/>
          </a:p>
        </p:txBody>
      </p:sp>
      <p:sp>
        <p:nvSpPr>
          <p:cNvPr id="3" name="Content Placeholder 2"/>
          <p:cNvSpPr>
            <a:spLocks noGrp="1"/>
          </p:cNvSpPr>
          <p:nvPr>
            <p:ph idx="1"/>
          </p:nvPr>
        </p:nvSpPr>
        <p:spPr/>
        <p:txBody>
          <a:bodyPr>
            <a:normAutofit fontScale="92500" lnSpcReduction="10000"/>
          </a:bodyPr>
          <a:lstStyle/>
          <a:p>
            <a:r>
              <a:rPr lang="el-GR" b="1" dirty="0" smtClean="0"/>
              <a:t>ποιότητα</a:t>
            </a:r>
            <a:r>
              <a:rPr lang="el-GR" dirty="0" smtClean="0"/>
              <a:t>: όσα λέει ο κάθε συνομιλητής θα πρέπει να είναι αληθή ή να μπορούν να αποδειχθούν επαρκώς</a:t>
            </a:r>
          </a:p>
          <a:p>
            <a:r>
              <a:rPr lang="el-GR" b="1" dirty="0" smtClean="0"/>
              <a:t>ποσότητα</a:t>
            </a:r>
            <a:r>
              <a:rPr lang="el-GR" dirty="0" smtClean="0"/>
              <a:t>: ο κάθε συνομιλητής θα πρέπει να δίνει τόσες πληροφορίες όσες χρειάζονται αλλά όχι περισσότερες από όσες είναι απαραίτητες</a:t>
            </a:r>
          </a:p>
          <a:p>
            <a:r>
              <a:rPr lang="el-GR" b="1" dirty="0" smtClean="0"/>
              <a:t>συνάφεια</a:t>
            </a:r>
            <a:r>
              <a:rPr lang="el-GR" dirty="0" smtClean="0"/>
              <a:t>: η συνεισφορά του κάθε συμμετέχοντος στην επικοινωνιακή κατάσταση θα πρέπει να είναι συναφής προς το επικοινωνιακό περικείμενο</a:t>
            </a:r>
          </a:p>
          <a:p>
            <a:r>
              <a:rPr lang="el-GR" b="1" dirty="0" smtClean="0"/>
              <a:t>τρόπος</a:t>
            </a:r>
            <a:r>
              <a:rPr lang="el-GR" dirty="0" smtClean="0"/>
              <a:t>: όσα λέγονται θα πρέπει να χαρακτηρίζονται από σαφήνεια (αποφυγή ασάφειας, αμφισημίας// συντομία, οργάνωση και συστηματικότητα)</a:t>
            </a:r>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600" dirty="0" smtClean="0"/>
              <a:t>αρχές της επικοινωνίας </a:t>
            </a:r>
            <a:r>
              <a:rPr lang="en-US" sz="3600" dirty="0" smtClean="0"/>
              <a:t>IV</a:t>
            </a:r>
            <a:endParaRPr lang="el-GR" sz="3600" dirty="0"/>
          </a:p>
        </p:txBody>
      </p:sp>
      <p:sp>
        <p:nvSpPr>
          <p:cNvPr id="3" name="Content Placeholder 2"/>
          <p:cNvSpPr>
            <a:spLocks noGrp="1"/>
          </p:cNvSpPr>
          <p:nvPr>
            <p:ph idx="1"/>
          </p:nvPr>
        </p:nvSpPr>
        <p:spPr/>
        <p:txBody>
          <a:bodyPr>
            <a:normAutofit/>
          </a:bodyPr>
          <a:lstStyle/>
          <a:p>
            <a:pPr algn="just"/>
            <a:r>
              <a:rPr lang="el-GR" dirty="0" smtClean="0"/>
              <a:t>Οι παραπάνω στρατηγικές μπορούν να παραβιαστούν, συνήθως με έντεχνο τρόπο και σαφή σκοπιμότητα, για να υποδηλωθούν επιπλέον σημασίες που</a:t>
            </a:r>
            <a:r>
              <a:rPr lang="en-US" dirty="0" smtClean="0"/>
              <a:t> </a:t>
            </a:r>
            <a:r>
              <a:rPr lang="el-GR" dirty="0" smtClean="0"/>
              <a:t>περιλαμβάνονται στις προθέσεις των ομιλητών</a:t>
            </a:r>
            <a:r>
              <a:rPr lang="en-US" dirty="0" smtClean="0"/>
              <a:t>.</a:t>
            </a:r>
            <a:endParaRPr lang="el-GR" dirty="0" smtClean="0"/>
          </a:p>
          <a:p>
            <a:pPr algn="just">
              <a:buNone/>
            </a:pPr>
            <a:endParaRPr lang="el-GR" dirty="0" smtClean="0"/>
          </a:p>
          <a:p>
            <a:pPr>
              <a:buNone/>
            </a:pPr>
            <a:r>
              <a:rPr lang="el-GR" dirty="0" smtClean="0">
                <a:sym typeface="Wingdings" pitchFamily="2" charset="2"/>
              </a:rPr>
              <a:t> </a:t>
            </a:r>
            <a:r>
              <a:rPr lang="el-GR" dirty="0" smtClean="0"/>
              <a:t>αποσπάσματα από παλαιότερη δημοσιογραφική έρευνα για την καθαριότητα στα νοσοκομεία (</a:t>
            </a:r>
            <a:r>
              <a:rPr lang="el-GR" dirty="0" err="1" smtClean="0"/>
              <a:t>Γεωργακοπούλου</a:t>
            </a:r>
            <a:r>
              <a:rPr lang="el-GR" dirty="0" smtClean="0"/>
              <a:t> &amp; </a:t>
            </a:r>
            <a:r>
              <a:rPr lang="el-GR" dirty="0" err="1" smtClean="0"/>
              <a:t>Γούτσος</a:t>
            </a:r>
            <a:r>
              <a:rPr lang="el-GR" dirty="0" smtClean="0"/>
              <a:t>, 1999:48-50)</a:t>
            </a:r>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200" dirty="0" smtClean="0"/>
              <a:t>αξίωμα της ποσότητας</a:t>
            </a:r>
            <a:endParaRPr lang="el-GR" sz="3200" dirty="0"/>
          </a:p>
        </p:txBody>
      </p:sp>
      <p:sp>
        <p:nvSpPr>
          <p:cNvPr id="3" name="Content Placeholder 2"/>
          <p:cNvSpPr>
            <a:spLocks noGrp="1"/>
          </p:cNvSpPr>
          <p:nvPr>
            <p:ph idx="1"/>
          </p:nvPr>
        </p:nvSpPr>
        <p:spPr/>
        <p:txBody>
          <a:bodyPr/>
          <a:lstStyle/>
          <a:p>
            <a:pPr>
              <a:buNone/>
            </a:pPr>
            <a:r>
              <a:rPr lang="el-GR" dirty="0" smtClean="0"/>
              <a:t>1α. </a:t>
            </a:r>
          </a:p>
          <a:p>
            <a:pPr>
              <a:buNone/>
            </a:pPr>
            <a:r>
              <a:rPr lang="el-GR" dirty="0" smtClean="0"/>
              <a:t>- Γιατρός είστε;</a:t>
            </a:r>
          </a:p>
          <a:p>
            <a:pPr>
              <a:buNone/>
            </a:pPr>
            <a:r>
              <a:rPr lang="el-GR" dirty="0" smtClean="0"/>
              <a:t>- Ναι, δεν μου φαίνεται;</a:t>
            </a:r>
          </a:p>
          <a:p>
            <a:pPr>
              <a:buNone/>
            </a:pPr>
            <a:r>
              <a:rPr lang="el-GR" dirty="0" smtClean="0"/>
              <a:t>1β. </a:t>
            </a:r>
          </a:p>
          <a:p>
            <a:pPr>
              <a:buNone/>
            </a:pPr>
            <a:r>
              <a:rPr lang="el-GR" dirty="0" smtClean="0"/>
              <a:t>- Εσείς έχετε δει ποντίκια;</a:t>
            </a:r>
          </a:p>
          <a:p>
            <a:pPr>
              <a:buNone/>
            </a:pPr>
            <a:r>
              <a:rPr lang="el-GR" dirty="0" smtClean="0"/>
              <a:t>- Εγώ είμαι 25 χρόνια εδώ και έχω δει πολλά.</a:t>
            </a:r>
          </a:p>
          <a:p>
            <a:pPr>
              <a:buNone/>
            </a:pPr>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200" dirty="0" smtClean="0"/>
              <a:t>αξίωμα της ποιότητας</a:t>
            </a:r>
            <a:endParaRPr lang="el-GR" sz="3200" dirty="0"/>
          </a:p>
        </p:txBody>
      </p:sp>
      <p:sp>
        <p:nvSpPr>
          <p:cNvPr id="3" name="Content Placeholder 2"/>
          <p:cNvSpPr>
            <a:spLocks noGrp="1"/>
          </p:cNvSpPr>
          <p:nvPr>
            <p:ph idx="1"/>
          </p:nvPr>
        </p:nvSpPr>
        <p:spPr/>
        <p:txBody>
          <a:bodyPr/>
          <a:lstStyle/>
          <a:p>
            <a:pPr>
              <a:buNone/>
            </a:pPr>
            <a:r>
              <a:rPr lang="el-GR" dirty="0" smtClean="0"/>
              <a:t>2α. </a:t>
            </a:r>
          </a:p>
          <a:p>
            <a:pPr>
              <a:buNone/>
            </a:pPr>
            <a:r>
              <a:rPr lang="el-GR" dirty="0" smtClean="0"/>
              <a:t>- Αυτές οι σακούλες με τα αποφάγια μπορεί να βρίσκονται δίπλα στα καζάνια με το φαγητό;</a:t>
            </a:r>
          </a:p>
          <a:p>
            <a:pPr>
              <a:buNone/>
            </a:pPr>
            <a:r>
              <a:rPr lang="el-GR" dirty="0" smtClean="0"/>
              <a:t>- Τις παίρνουν.</a:t>
            </a:r>
          </a:p>
          <a:p>
            <a:pPr>
              <a:buNone/>
            </a:pPr>
            <a:r>
              <a:rPr lang="el-GR" dirty="0" smtClean="0"/>
              <a:t>- Πώς τις παίρνουν, αφού είναι εδώ!</a:t>
            </a:r>
          </a:p>
          <a:p>
            <a:pPr>
              <a:buNone/>
            </a:pPr>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200" dirty="0" smtClean="0"/>
              <a:t>αξίωμα της συνάφειας</a:t>
            </a:r>
            <a:endParaRPr lang="el-GR" sz="3200" dirty="0"/>
          </a:p>
        </p:txBody>
      </p:sp>
      <p:sp>
        <p:nvSpPr>
          <p:cNvPr id="3" name="Content Placeholder 2"/>
          <p:cNvSpPr>
            <a:spLocks noGrp="1"/>
          </p:cNvSpPr>
          <p:nvPr>
            <p:ph idx="1"/>
          </p:nvPr>
        </p:nvSpPr>
        <p:spPr/>
        <p:txBody>
          <a:bodyPr/>
          <a:lstStyle/>
          <a:p>
            <a:pPr>
              <a:buNone/>
            </a:pPr>
            <a:r>
              <a:rPr lang="el-GR" dirty="0" smtClean="0"/>
              <a:t>3α.</a:t>
            </a:r>
            <a:r>
              <a:rPr lang="el-GR" u="sng" dirty="0" smtClean="0"/>
              <a:t> </a:t>
            </a:r>
            <a:endParaRPr lang="el-GR" dirty="0" smtClean="0"/>
          </a:p>
          <a:p>
            <a:pPr>
              <a:buNone/>
            </a:pPr>
            <a:r>
              <a:rPr lang="el-GR" dirty="0" smtClean="0"/>
              <a:t>- Είναι δυνατόν να τρώνε άνθρωποι το φαγητό που μαγειρεύεται εδώ μέσα;</a:t>
            </a:r>
          </a:p>
          <a:p>
            <a:pPr>
              <a:buNone/>
            </a:pPr>
            <a:r>
              <a:rPr lang="el-GR" dirty="0" smtClean="0"/>
              <a:t>- Το νοσοκομείο είναι παλιό.</a:t>
            </a:r>
          </a:p>
          <a:p>
            <a:pPr>
              <a:buNone/>
            </a:pPr>
            <a:r>
              <a:rPr lang="el-GR" dirty="0" smtClean="0"/>
              <a:t>- Αυτό δεν σημαίνει ότι πρέπει να λείπει από την κουζίνα η καθαριότητα.</a:t>
            </a:r>
          </a:p>
          <a:p>
            <a:pPr>
              <a:buNone/>
            </a:pPr>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600" dirty="0" smtClean="0"/>
              <a:t>λειτουργίες της γλώσσας</a:t>
            </a:r>
            <a:endParaRPr lang="en-US" sz="3600" dirty="0"/>
          </a:p>
        </p:txBody>
      </p:sp>
      <p:sp>
        <p:nvSpPr>
          <p:cNvPr id="3" name="Content Placeholder 2"/>
          <p:cNvSpPr>
            <a:spLocks noGrp="1"/>
          </p:cNvSpPr>
          <p:nvPr>
            <p:ph idx="1"/>
          </p:nvPr>
        </p:nvSpPr>
        <p:spPr/>
        <p:txBody>
          <a:bodyPr/>
          <a:lstStyle/>
          <a:p>
            <a:r>
              <a:rPr lang="el-GR" i="1" dirty="0" smtClean="0"/>
              <a:t>αναπαραστατική</a:t>
            </a:r>
            <a:r>
              <a:rPr lang="en-US" dirty="0" smtClean="0"/>
              <a:t> (</a:t>
            </a:r>
            <a:r>
              <a:rPr lang="el-GR" dirty="0" smtClean="0"/>
              <a:t>πληροφοριακές</a:t>
            </a:r>
            <a:r>
              <a:rPr lang="en-US" dirty="0" smtClean="0"/>
              <a:t>/</a:t>
            </a:r>
            <a:r>
              <a:rPr lang="el-GR" dirty="0" smtClean="0"/>
              <a:t> αναφορικές πτυχές της επικοινωνίας)</a:t>
            </a:r>
          </a:p>
          <a:p>
            <a:r>
              <a:rPr lang="el-GR" i="1" dirty="0" smtClean="0"/>
              <a:t>διαπροσωπική</a:t>
            </a:r>
            <a:r>
              <a:rPr lang="el-GR" dirty="0" smtClean="0"/>
              <a:t> (σχέση συμμετεχόντων και στάση απέναντι στο περιεχόμενο της γλωσσικής επικοινωνίας)</a:t>
            </a:r>
          </a:p>
          <a:p>
            <a:r>
              <a:rPr lang="el-GR" i="1" dirty="0" smtClean="0"/>
              <a:t>κειμενική</a:t>
            </a:r>
            <a:r>
              <a:rPr lang="el-GR" dirty="0" smtClean="0"/>
              <a:t> (οργάνωση του μηνύματος)</a:t>
            </a:r>
          </a:p>
          <a:p>
            <a:pPr marL="0" indent="0" algn="r">
              <a:buNone/>
            </a:pPr>
            <a:r>
              <a:rPr lang="el-GR" sz="2200" dirty="0" smtClean="0"/>
              <a:t>(</a:t>
            </a:r>
            <a:r>
              <a:rPr lang="en-US" sz="2200" dirty="0" err="1" smtClean="0"/>
              <a:t>Halliday</a:t>
            </a:r>
            <a:r>
              <a:rPr lang="en-US" sz="2200" dirty="0" smtClean="0"/>
              <a:t>, M</a:t>
            </a:r>
            <a:r>
              <a:rPr lang="el-GR" sz="2200" dirty="0" smtClean="0"/>
              <a:t>.</a:t>
            </a:r>
            <a:r>
              <a:rPr lang="en-US" sz="2200" dirty="0" smtClean="0"/>
              <a:t>A</a:t>
            </a:r>
            <a:r>
              <a:rPr lang="el-GR" sz="2200" dirty="0" smtClean="0"/>
              <a:t>.</a:t>
            </a:r>
            <a:r>
              <a:rPr lang="en-US" sz="2200" dirty="0" smtClean="0"/>
              <a:t>K</a:t>
            </a:r>
            <a:r>
              <a:rPr lang="el-GR" sz="2200" dirty="0" smtClean="0"/>
              <a:t>. 1994</a:t>
            </a:r>
            <a:r>
              <a:rPr lang="en-US" sz="2200" dirty="0" smtClean="0"/>
              <a:t>)</a:t>
            </a:r>
            <a:endParaRPr lang="en-US" sz="2200" dirty="0"/>
          </a:p>
        </p:txBody>
      </p:sp>
    </p:spTree>
    <p:extLst>
      <p:ext uri="{BB962C8B-B14F-4D97-AF65-F5344CB8AC3E}">
        <p14:creationId xmlns:p14="http://schemas.microsoft.com/office/powerpoint/2010/main" val="3592796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H</a:t>
            </a:r>
            <a:r>
              <a:rPr lang="el-GR" sz="3600" dirty="0" smtClean="0"/>
              <a:t> γλώσσα ως κώδικας</a:t>
            </a:r>
            <a:endParaRPr lang="el-GR" sz="3600" dirty="0"/>
          </a:p>
        </p:txBody>
      </p:sp>
      <p:sp>
        <p:nvSpPr>
          <p:cNvPr id="3" name="Content Placeholder 2"/>
          <p:cNvSpPr>
            <a:spLocks noGrp="1"/>
          </p:cNvSpPr>
          <p:nvPr>
            <p:ph idx="1"/>
          </p:nvPr>
        </p:nvSpPr>
        <p:spPr/>
        <p:txBody>
          <a:bodyPr>
            <a:normAutofit/>
          </a:bodyPr>
          <a:lstStyle/>
          <a:p>
            <a:r>
              <a:rPr lang="el-GR" dirty="0" smtClean="0"/>
              <a:t>Η γλωσσική επικοινωνία περιλαμβάνει:</a:t>
            </a:r>
          </a:p>
          <a:p>
            <a:pPr lvl="1">
              <a:buFont typeface="Wingdings 2" pitchFamily="18" charset="2"/>
              <a:buNone/>
            </a:pPr>
            <a:r>
              <a:rPr lang="el-GR" dirty="0" smtClean="0"/>
              <a:t>- </a:t>
            </a:r>
            <a:r>
              <a:rPr lang="el-GR" i="1" dirty="0" smtClean="0"/>
              <a:t>πομπό</a:t>
            </a:r>
            <a:r>
              <a:rPr lang="el-GR" dirty="0" smtClean="0"/>
              <a:t> (ομιλητή ή συγγραφέα) </a:t>
            </a:r>
          </a:p>
          <a:p>
            <a:pPr lvl="1">
              <a:buFont typeface="Wingdings 2" pitchFamily="18" charset="2"/>
              <a:buNone/>
            </a:pPr>
            <a:r>
              <a:rPr lang="el-GR" dirty="0" smtClean="0"/>
              <a:t>- </a:t>
            </a:r>
            <a:r>
              <a:rPr lang="el-GR" i="1" dirty="0" smtClean="0"/>
              <a:t>δέκτη</a:t>
            </a:r>
            <a:r>
              <a:rPr lang="el-GR" dirty="0" smtClean="0"/>
              <a:t> (ακροατή ή αναγνώστη)</a:t>
            </a:r>
          </a:p>
          <a:p>
            <a:pPr lvl="1">
              <a:buFont typeface="Wingdings 2" pitchFamily="18" charset="2"/>
              <a:buNone/>
            </a:pPr>
            <a:r>
              <a:rPr lang="el-GR" dirty="0" smtClean="0"/>
              <a:t>- </a:t>
            </a:r>
            <a:r>
              <a:rPr lang="el-GR" i="1" dirty="0" smtClean="0"/>
              <a:t>μήνυμα</a:t>
            </a:r>
            <a:r>
              <a:rPr lang="el-GR" dirty="0" smtClean="0"/>
              <a:t> </a:t>
            </a:r>
          </a:p>
          <a:p>
            <a:pPr lvl="1">
              <a:buFont typeface="Wingdings 2" pitchFamily="18" charset="2"/>
              <a:buNone/>
            </a:pPr>
            <a:r>
              <a:rPr lang="el-GR" dirty="0" smtClean="0"/>
              <a:t>- </a:t>
            </a:r>
            <a:r>
              <a:rPr lang="el-GR" i="1" dirty="0" smtClean="0"/>
              <a:t>κώδικα</a:t>
            </a:r>
            <a:r>
              <a:rPr lang="el-GR" dirty="0" smtClean="0"/>
              <a:t> </a:t>
            </a:r>
          </a:p>
          <a:p>
            <a:pPr lvl="1">
              <a:buFont typeface="Wingdings 2" pitchFamily="18" charset="2"/>
              <a:buNone/>
            </a:pPr>
            <a:r>
              <a:rPr lang="el-GR" dirty="0" smtClean="0"/>
              <a:t>- </a:t>
            </a:r>
            <a:r>
              <a:rPr lang="el-GR" i="1" dirty="0" smtClean="0"/>
              <a:t>δίαυλο</a:t>
            </a:r>
            <a:r>
              <a:rPr lang="el-GR" dirty="0" smtClean="0"/>
              <a:t> επικοινωνίας</a:t>
            </a:r>
          </a:p>
          <a:p>
            <a:pPr>
              <a:buNone/>
            </a:pPr>
            <a:endParaRPr lang="el-GR" dirty="0" smtClean="0"/>
          </a:p>
          <a:p>
            <a:pPr>
              <a:buNone/>
            </a:pPr>
            <a:endParaRPr lang="el-G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600" dirty="0" smtClean="0"/>
              <a:t>βιβλιογραφία</a:t>
            </a:r>
            <a:r>
              <a:rPr lang="en-US" sz="3600" dirty="0" smtClean="0"/>
              <a:t> </a:t>
            </a:r>
            <a:r>
              <a:rPr lang="el-GR" sz="3600" dirty="0" smtClean="0"/>
              <a:t>ενότητας</a:t>
            </a:r>
            <a:endParaRPr lang="en-US" sz="3600" dirty="0"/>
          </a:p>
        </p:txBody>
      </p:sp>
      <p:sp>
        <p:nvSpPr>
          <p:cNvPr id="3" name="Content Placeholder 2"/>
          <p:cNvSpPr>
            <a:spLocks noGrp="1"/>
          </p:cNvSpPr>
          <p:nvPr>
            <p:ph idx="1"/>
          </p:nvPr>
        </p:nvSpPr>
        <p:spPr/>
        <p:txBody>
          <a:bodyPr>
            <a:normAutofit fontScale="85000" lnSpcReduction="20000"/>
          </a:bodyPr>
          <a:lstStyle/>
          <a:p>
            <a:pPr algn="just"/>
            <a:r>
              <a:rPr lang="el-GR" dirty="0"/>
              <a:t>Γεωργακοπούλου, Α</a:t>
            </a:r>
            <a:r>
              <a:rPr lang="el-GR" dirty="0" smtClean="0"/>
              <a:t>. </a:t>
            </a:r>
            <a:r>
              <a:rPr lang="el-GR" dirty="0"/>
              <a:t>&amp; </a:t>
            </a:r>
            <a:r>
              <a:rPr lang="el-GR" dirty="0" smtClean="0"/>
              <a:t>Γούτσος, </a:t>
            </a:r>
            <a:r>
              <a:rPr lang="el-GR" dirty="0"/>
              <a:t>Δ. (1999). </a:t>
            </a:r>
            <a:r>
              <a:rPr lang="el-GR" i="1" dirty="0"/>
              <a:t>Κείμενο και Επικοινωνία</a:t>
            </a:r>
            <a:r>
              <a:rPr lang="el-GR" dirty="0"/>
              <a:t>. Αθήνα: Ελληνικά Γράμματα. </a:t>
            </a:r>
            <a:endParaRPr lang="en-US" dirty="0"/>
          </a:p>
          <a:p>
            <a:pPr algn="just"/>
            <a:r>
              <a:rPr lang="el-GR" dirty="0" smtClean="0"/>
              <a:t>Γούτσος, Δ. (2012). </a:t>
            </a:r>
            <a:r>
              <a:rPr lang="el-GR" i="1" dirty="0" smtClean="0"/>
              <a:t>Γλώσσα. Κείμενο, ποικιλία, σύστημα</a:t>
            </a:r>
            <a:r>
              <a:rPr lang="el-GR" dirty="0" smtClean="0"/>
              <a:t>. Αθήνα: Κριτική. κεφάλαιο 2, 41</a:t>
            </a:r>
            <a:r>
              <a:rPr lang="en-US" dirty="0" smtClean="0"/>
              <a:t>-</a:t>
            </a:r>
            <a:r>
              <a:rPr lang="el-GR" dirty="0" smtClean="0"/>
              <a:t>70.</a:t>
            </a:r>
            <a:endParaRPr lang="en-US" dirty="0" smtClean="0"/>
          </a:p>
          <a:p>
            <a:pPr algn="just"/>
            <a:r>
              <a:rPr lang="el-GR" dirty="0"/>
              <a:t>Φιλιππάκη-</a:t>
            </a:r>
            <a:r>
              <a:rPr lang="en-US" dirty="0"/>
              <a:t>Warburton</a:t>
            </a:r>
            <a:r>
              <a:rPr lang="el-GR" dirty="0"/>
              <a:t>, </a:t>
            </a:r>
            <a:r>
              <a:rPr lang="el-GR" dirty="0" smtClean="0"/>
              <a:t>Ει</a:t>
            </a:r>
            <a:r>
              <a:rPr lang="en-US" dirty="0" smtClean="0"/>
              <a:t>.</a:t>
            </a:r>
            <a:r>
              <a:rPr lang="en-US" dirty="0"/>
              <a:t> </a:t>
            </a:r>
            <a:r>
              <a:rPr lang="en-US" dirty="0" smtClean="0"/>
              <a:t>(</a:t>
            </a:r>
            <a:r>
              <a:rPr lang="el-GR" dirty="0" smtClean="0"/>
              <a:t>1992</a:t>
            </a:r>
            <a:r>
              <a:rPr lang="en-US" dirty="0" smtClean="0"/>
              <a:t>)</a:t>
            </a:r>
            <a:r>
              <a:rPr lang="el-GR" dirty="0" smtClean="0"/>
              <a:t>. </a:t>
            </a:r>
            <a:r>
              <a:rPr lang="el-GR" i="1" dirty="0"/>
              <a:t>Εισαγωγή στη θεωρητική γλωσσολογία</a:t>
            </a:r>
            <a:r>
              <a:rPr lang="el-GR" dirty="0"/>
              <a:t>. Αθήνα: </a:t>
            </a:r>
            <a:r>
              <a:rPr lang="el-GR" dirty="0" smtClean="0"/>
              <a:t>Νεφέλη</a:t>
            </a:r>
            <a:r>
              <a:rPr lang="en-US" dirty="0" smtClean="0"/>
              <a:t>, 299-308.</a:t>
            </a:r>
            <a:endParaRPr lang="en-US" dirty="0"/>
          </a:p>
          <a:p>
            <a:pPr algn="just"/>
            <a:r>
              <a:rPr lang="en-US" sz="2000" dirty="0">
                <a:hlinkClick r:id="rId2"/>
              </a:rPr>
              <a:t>http://www.greek-language.gr/greekLang/modern_greek/tools/lexica/glossology/show.html?id=</a:t>
            </a:r>
            <a:r>
              <a:rPr lang="en-US" sz="2000" dirty="0" smtClean="0">
                <a:hlinkClick r:id="rId2"/>
              </a:rPr>
              <a:t>34</a:t>
            </a:r>
            <a:r>
              <a:rPr lang="el-GR" sz="2000" dirty="0" smtClean="0"/>
              <a:t> </a:t>
            </a:r>
          </a:p>
          <a:p>
            <a:pPr algn="just"/>
            <a:r>
              <a:rPr lang="el-GR" sz="2000" dirty="0" smtClean="0"/>
              <a:t>Βασιλάκη, Ε. (2006). </a:t>
            </a:r>
            <a:r>
              <a:rPr lang="el-GR" sz="2000" i="1" dirty="0"/>
              <a:t>Κατευθυντικές λεκτικές πράξεις: Θεωρητική ανάλυση και εφαρμογή στη διδασκαλία της Νέας Ελληνικής ως Ξένης Γλώσσας</a:t>
            </a:r>
            <a:r>
              <a:rPr lang="el-GR" sz="2000" dirty="0"/>
              <a:t>. Αδημοσίευτη Διδακτορική Διατριβή. Τομέας Γλωσσολογίας, Τμήμα Φιλολογίας. ΕΚΠΑ.</a:t>
            </a:r>
            <a:r>
              <a:rPr lang="en-US" sz="2000" dirty="0"/>
              <a:t> </a:t>
            </a:r>
            <a:endParaRPr lang="el-GR" sz="2000" dirty="0" smtClean="0"/>
          </a:p>
          <a:p>
            <a:endParaRPr lang="en-US" sz="2000" dirty="0"/>
          </a:p>
        </p:txBody>
      </p:sp>
    </p:spTree>
    <p:extLst>
      <p:ext uri="{BB962C8B-B14F-4D97-AF65-F5344CB8AC3E}">
        <p14:creationId xmlns:p14="http://schemas.microsoft.com/office/powerpoint/2010/main" val="3132965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600" dirty="0" smtClean="0"/>
              <a:t>η γλώσσα ως κώδικας</a:t>
            </a:r>
            <a:endParaRPr lang="el-GR" sz="3600" dirty="0"/>
          </a:p>
        </p:txBody>
      </p:sp>
      <p:pic>
        <p:nvPicPr>
          <p:cNvPr id="4" name="Picture 9"/>
          <p:cNvPicPr>
            <a:picLocks noGrp="1" noChangeAspect="1" noChangeArrowheads="1"/>
          </p:cNvPicPr>
          <p:nvPr>
            <p:ph idx="1"/>
          </p:nvPr>
        </p:nvPicPr>
        <p:blipFill>
          <a:blip r:embed="rId2" cstate="print"/>
          <a:srcRect/>
          <a:stretch>
            <a:fillRect/>
          </a:stretch>
        </p:blipFill>
        <p:spPr bwMode="auto">
          <a:xfrm>
            <a:off x="1371601" y="2175641"/>
            <a:ext cx="6989762" cy="3310759"/>
          </a:xfrm>
          <a:prstGeom prst="rect">
            <a:avLst/>
          </a:prstGeom>
          <a:noFill/>
          <a:ln w="9525">
            <a:noFill/>
            <a:miter lim="800000"/>
            <a:headEnd/>
            <a:tailEnd/>
          </a:ln>
        </p:spPr>
      </p:pic>
      <p:sp>
        <p:nvSpPr>
          <p:cNvPr id="5" name="TextBox 4"/>
          <p:cNvSpPr txBox="1"/>
          <p:nvPr/>
        </p:nvSpPr>
        <p:spPr>
          <a:xfrm>
            <a:off x="4133850" y="5981700"/>
            <a:ext cx="4227513" cy="369332"/>
          </a:xfrm>
          <a:prstGeom prst="rect">
            <a:avLst/>
          </a:prstGeom>
          <a:noFill/>
        </p:spPr>
        <p:txBody>
          <a:bodyPr wrap="square" rtlCol="0">
            <a:spAutoFit/>
          </a:bodyPr>
          <a:lstStyle/>
          <a:p>
            <a:r>
              <a:rPr lang="el-GR" dirty="0" smtClean="0"/>
              <a:t>σχήμα από Γούτσος 2012:</a:t>
            </a:r>
            <a:r>
              <a:rPr lang="en-US" dirty="0" smtClean="0"/>
              <a:t>43</a:t>
            </a:r>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600" dirty="0" smtClean="0"/>
              <a:t>το πρότυπο της θεωρίας</a:t>
            </a:r>
            <a:br>
              <a:rPr lang="el-GR" sz="3600" dirty="0" smtClean="0"/>
            </a:br>
            <a:r>
              <a:rPr lang="el-GR" sz="3600" dirty="0" smtClean="0"/>
              <a:t>των πληροφοριών: κριτική</a:t>
            </a:r>
            <a:endParaRPr lang="el-GR" sz="3600" dirty="0"/>
          </a:p>
        </p:txBody>
      </p:sp>
      <p:sp>
        <p:nvSpPr>
          <p:cNvPr id="3" name="Content Placeholder 2"/>
          <p:cNvSpPr>
            <a:spLocks noGrp="1"/>
          </p:cNvSpPr>
          <p:nvPr>
            <p:ph idx="1"/>
          </p:nvPr>
        </p:nvSpPr>
        <p:spPr>
          <a:xfrm>
            <a:off x="1089024" y="1801906"/>
            <a:ext cx="7739666" cy="4324257"/>
          </a:xfrm>
        </p:spPr>
        <p:txBody>
          <a:bodyPr/>
          <a:lstStyle/>
          <a:p>
            <a:r>
              <a:rPr lang="el-GR" dirty="0" smtClean="0"/>
              <a:t>Κώδικας πομπού = Κώδικας δέκτη (?)</a:t>
            </a:r>
          </a:p>
          <a:p>
            <a:pPr>
              <a:buNone/>
            </a:pPr>
            <a:r>
              <a:rPr lang="el-GR" dirty="0" smtClean="0"/>
              <a:t>	(γνωστικές και βιωματικές πτυχές του νοήματος)</a:t>
            </a:r>
          </a:p>
          <a:p>
            <a:r>
              <a:rPr lang="el-GR" dirty="0" smtClean="0"/>
              <a:t>βιολογική διάσταση της γλώσσας</a:t>
            </a:r>
          </a:p>
          <a:p>
            <a:r>
              <a:rPr lang="el-GR" dirty="0" smtClean="0"/>
              <a:t>η γλώσσα «εκφράζει» μια σκέψη που είναι ανεξάρτητη από αυτή (?)</a:t>
            </a:r>
          </a:p>
          <a:p>
            <a:r>
              <a:rPr lang="el-GR" dirty="0" smtClean="0"/>
              <a:t>ένα </a:t>
            </a:r>
            <a:r>
              <a:rPr lang="el-GR" i="1" dirty="0" smtClean="0"/>
              <a:t>εκφώνημα</a:t>
            </a:r>
            <a:r>
              <a:rPr lang="el-GR" dirty="0" smtClean="0"/>
              <a:t> μπορεί να αντιστοιχεί σε δύο τουλάχιστον μηνύματα</a:t>
            </a:r>
            <a:endParaRPr lang="en-US" dirty="0" smtClean="0"/>
          </a:p>
          <a:p>
            <a:pPr marL="0" indent="0" algn="r">
              <a:buNone/>
            </a:pPr>
            <a:r>
              <a:rPr lang="el-GR" dirty="0" smtClean="0"/>
              <a:t>(βλ. ακόλουθο παράδειγμα, </a:t>
            </a:r>
            <a:r>
              <a:rPr lang="el-GR" dirty="0" err="1" smtClean="0"/>
              <a:t>Γούτσος</a:t>
            </a:r>
            <a:r>
              <a:rPr lang="el-GR" dirty="0" smtClean="0"/>
              <a:t> 2012:47)</a:t>
            </a:r>
          </a:p>
          <a:p>
            <a:pPr>
              <a:buNone/>
            </a:pPr>
            <a:endParaRPr lang="el-GR" dirty="0" smtClean="0"/>
          </a:p>
          <a:p>
            <a:endParaRPr lang="el-GR" dirty="0" smtClean="0"/>
          </a:p>
          <a:p>
            <a:pPr>
              <a:buNone/>
            </a:pPr>
            <a:endParaRPr lang="el-G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600" dirty="0" smtClean="0"/>
              <a:t>η γλώσσα ως πράξη</a:t>
            </a:r>
            <a:endParaRPr lang="el-GR" sz="3600" dirty="0"/>
          </a:p>
        </p:txBody>
      </p:sp>
      <p:sp>
        <p:nvSpPr>
          <p:cNvPr id="3" name="Content Placeholder 2"/>
          <p:cNvSpPr>
            <a:spLocks noGrp="1"/>
          </p:cNvSpPr>
          <p:nvPr>
            <p:ph idx="1"/>
          </p:nvPr>
        </p:nvSpPr>
        <p:spPr/>
        <p:txBody>
          <a:bodyPr/>
          <a:lstStyle/>
          <a:p>
            <a:endParaRPr lang="el-GR" dirty="0" smtClean="0"/>
          </a:p>
          <a:p>
            <a:endParaRPr lang="el-GR" dirty="0"/>
          </a:p>
        </p:txBody>
      </p:sp>
      <p:sp>
        <p:nvSpPr>
          <p:cNvPr id="4" name="Rounded Rectangle 3"/>
          <p:cNvSpPr/>
          <p:nvPr/>
        </p:nvSpPr>
        <p:spPr>
          <a:xfrm>
            <a:off x="1734208" y="2916621"/>
            <a:ext cx="5754414" cy="2254469"/>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l-GR" sz="3600" b="1" i="1" dirty="0" smtClean="0">
                <a:solidFill>
                  <a:schemeClr val="tx1"/>
                </a:solidFill>
              </a:rPr>
              <a:t>οι γλάστρες</a:t>
            </a:r>
          </a:p>
          <a:p>
            <a:pPr algn="ctr"/>
            <a:r>
              <a:rPr lang="el-GR" sz="3600" b="1" i="1" dirty="0" smtClean="0">
                <a:solidFill>
                  <a:schemeClr val="tx1"/>
                </a:solidFill>
              </a:rPr>
              <a:t>δεν είναι τασάκια</a:t>
            </a:r>
            <a:endParaRPr lang="el-GR" sz="3600" b="1" i="1"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600" dirty="0" smtClean="0"/>
              <a:t>η γλώσσα ως πράξη</a:t>
            </a:r>
            <a:endParaRPr lang="el-GR" sz="3600" dirty="0"/>
          </a:p>
        </p:txBody>
      </p:sp>
      <p:sp>
        <p:nvSpPr>
          <p:cNvPr id="3" name="Content Placeholder 2"/>
          <p:cNvSpPr>
            <a:spLocks noGrp="1"/>
          </p:cNvSpPr>
          <p:nvPr>
            <p:ph idx="1"/>
          </p:nvPr>
        </p:nvSpPr>
        <p:spPr/>
        <p:txBody>
          <a:bodyPr/>
          <a:lstStyle/>
          <a:p>
            <a:endParaRPr lang="el-GR" dirty="0" smtClean="0"/>
          </a:p>
          <a:p>
            <a:endParaRPr lang="el-GR" dirty="0"/>
          </a:p>
        </p:txBody>
      </p:sp>
      <p:sp>
        <p:nvSpPr>
          <p:cNvPr id="4" name="Rounded Rectangle 3"/>
          <p:cNvSpPr/>
          <p:nvPr/>
        </p:nvSpPr>
        <p:spPr>
          <a:xfrm>
            <a:off x="1734208" y="2916621"/>
            <a:ext cx="5754414" cy="2254469"/>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l-GR" sz="3600" b="1" i="1" dirty="0">
                <a:solidFill>
                  <a:schemeClr val="tx1"/>
                </a:solidFill>
              </a:rPr>
              <a:t>α</a:t>
            </a:r>
            <a:r>
              <a:rPr lang="el-GR" sz="3600" b="1" i="1" dirty="0" smtClean="0">
                <a:solidFill>
                  <a:schemeClr val="tx1"/>
                </a:solidFill>
              </a:rPr>
              <a:t>παγορεύεται </a:t>
            </a:r>
          </a:p>
          <a:p>
            <a:pPr algn="ctr"/>
            <a:r>
              <a:rPr lang="el-GR" sz="3600" b="1" i="1" dirty="0">
                <a:solidFill>
                  <a:schemeClr val="tx1"/>
                </a:solidFill>
              </a:rPr>
              <a:t>τ</a:t>
            </a:r>
            <a:r>
              <a:rPr lang="el-GR" sz="3600" b="1" i="1" dirty="0" smtClean="0">
                <a:solidFill>
                  <a:schemeClr val="tx1"/>
                </a:solidFill>
              </a:rPr>
              <a:t>ο κάπνισμα</a:t>
            </a:r>
            <a:endParaRPr lang="el-GR" sz="3600" b="1" i="1" dirty="0">
              <a:solidFill>
                <a:schemeClr val="tx1"/>
              </a:solidFill>
            </a:endParaRPr>
          </a:p>
        </p:txBody>
      </p:sp>
    </p:spTree>
    <p:extLst>
      <p:ext uri="{BB962C8B-B14F-4D97-AF65-F5344CB8AC3E}">
        <p14:creationId xmlns:p14="http://schemas.microsoft.com/office/powerpoint/2010/main" val="3964294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600" dirty="0" smtClean="0"/>
              <a:t>θεωρία των γλωσσικών πράξεων</a:t>
            </a:r>
            <a:endParaRPr lang="el-GR" sz="3600" dirty="0"/>
          </a:p>
        </p:txBody>
      </p:sp>
      <p:sp>
        <p:nvSpPr>
          <p:cNvPr id="3" name="Content Placeholder 2"/>
          <p:cNvSpPr>
            <a:spLocks noGrp="1"/>
          </p:cNvSpPr>
          <p:nvPr>
            <p:ph idx="1"/>
          </p:nvPr>
        </p:nvSpPr>
        <p:spPr/>
        <p:txBody>
          <a:bodyPr>
            <a:normAutofit/>
          </a:bodyPr>
          <a:lstStyle/>
          <a:p>
            <a:pPr algn="just">
              <a:buNone/>
            </a:pPr>
            <a:endParaRPr lang="el-GR" i="1" dirty="0" smtClean="0"/>
          </a:p>
          <a:p>
            <a:pPr>
              <a:buNone/>
            </a:pPr>
            <a:r>
              <a:rPr lang="el-GR" dirty="0" smtClean="0"/>
              <a:t>Το </a:t>
            </a:r>
            <a:r>
              <a:rPr lang="el-GR" dirty="0" err="1" smtClean="0"/>
              <a:t>υπονόημα</a:t>
            </a:r>
            <a:r>
              <a:rPr lang="el-GR" dirty="0" smtClean="0"/>
              <a:t> (</a:t>
            </a:r>
            <a:r>
              <a:rPr lang="en-US" dirty="0" smtClean="0"/>
              <a:t>connotation) </a:t>
            </a:r>
            <a:r>
              <a:rPr lang="el-GR" dirty="0" smtClean="0"/>
              <a:t>είναι πολλές φορές πιο σπουδαίο από το νόημα (</a:t>
            </a:r>
            <a:r>
              <a:rPr lang="en-US" dirty="0" smtClean="0"/>
              <a:t>meaning).</a:t>
            </a:r>
            <a:endParaRPr lang="el-GR" dirty="0" smtClean="0"/>
          </a:p>
          <a:p>
            <a:pPr>
              <a:buNone/>
            </a:pPr>
            <a:endParaRPr lang="el-GR" dirty="0" smtClean="0"/>
          </a:p>
          <a:p>
            <a:pPr>
              <a:buNone/>
            </a:pPr>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600" dirty="0" smtClean="0"/>
              <a:t>θεωρία των γλωσσικών πράξεων</a:t>
            </a:r>
            <a:endParaRPr lang="el-GR" sz="3600" dirty="0"/>
          </a:p>
        </p:txBody>
      </p:sp>
      <p:sp>
        <p:nvSpPr>
          <p:cNvPr id="3" name="Content Placeholder 2"/>
          <p:cNvSpPr>
            <a:spLocks noGrp="1"/>
          </p:cNvSpPr>
          <p:nvPr>
            <p:ph idx="1"/>
          </p:nvPr>
        </p:nvSpPr>
        <p:spPr/>
        <p:txBody>
          <a:bodyPr>
            <a:normAutofit fontScale="92500" lnSpcReduction="10000"/>
          </a:bodyPr>
          <a:lstStyle/>
          <a:p>
            <a:r>
              <a:rPr lang="en-GB" sz="2600" dirty="0" smtClean="0"/>
              <a:t>«</a:t>
            </a:r>
            <a:r>
              <a:rPr lang="el-GR" sz="2600" dirty="0" err="1" smtClean="0"/>
              <a:t>επιτελεστικά</a:t>
            </a:r>
            <a:r>
              <a:rPr lang="el-GR" sz="2600" dirty="0" smtClean="0"/>
              <a:t> </a:t>
            </a:r>
            <a:r>
              <a:rPr lang="el-GR" sz="2600" dirty="0" err="1" smtClean="0"/>
              <a:t>εκφωνήματα</a:t>
            </a:r>
            <a:r>
              <a:rPr lang="en-GB" sz="2600" dirty="0" smtClean="0"/>
              <a:t>» (</a:t>
            </a:r>
            <a:r>
              <a:rPr lang="en-US" sz="2600" dirty="0" smtClean="0"/>
              <a:t>Austin</a:t>
            </a:r>
            <a:r>
              <a:rPr lang="en-GB" sz="2600" dirty="0" smtClean="0"/>
              <a:t> 1962, </a:t>
            </a:r>
            <a:r>
              <a:rPr lang="en-US" sz="2600" i="1" dirty="0" smtClean="0"/>
              <a:t>How to do things with words</a:t>
            </a:r>
            <a:r>
              <a:rPr lang="en-GB" sz="2600" dirty="0" smtClean="0"/>
              <a:t>)</a:t>
            </a:r>
            <a:endParaRPr lang="el-GR" sz="2600" dirty="0" smtClean="0"/>
          </a:p>
          <a:p>
            <a:pPr lvl="1">
              <a:buNone/>
            </a:pPr>
            <a:r>
              <a:rPr lang="el-GR" sz="2600" b="1" i="1" dirty="0" smtClean="0"/>
              <a:t>Σας ονομάζω συζύγους</a:t>
            </a:r>
            <a:endParaRPr lang="el-GR" sz="2600" b="1" dirty="0" smtClean="0"/>
          </a:p>
          <a:p>
            <a:pPr lvl="1">
              <a:buNone/>
            </a:pPr>
            <a:r>
              <a:rPr lang="el-GR" sz="2600" b="1" i="1" dirty="0" smtClean="0"/>
              <a:t>Αθώος ο κατηγορούμενος</a:t>
            </a:r>
          </a:p>
          <a:p>
            <a:pPr algn="just"/>
            <a:r>
              <a:rPr lang="el-GR" i="1" dirty="0" smtClean="0"/>
              <a:t>Το κεντρικό σημείο της θεωρίας του </a:t>
            </a:r>
            <a:r>
              <a:rPr lang="en-US" i="1" dirty="0" smtClean="0"/>
              <a:t>Austin</a:t>
            </a:r>
            <a:r>
              <a:rPr lang="el-GR" i="1" dirty="0" smtClean="0"/>
              <a:t> είναι η θέση ότι χρησιμοποιώντας τη γλώσσα δεν περιγράφομε απλώς πράγματα ούτε μεταφέρομε απλές πληροφορίες αλλά εκτελούμε πράξεις που λειτουργούν ως μέσα για να επιφέρομε αλλαγές στο περιβάλλον μας και πολύ συχνά για να επηρεάσουμε τη συμπεριφορά των άλλων.</a:t>
            </a:r>
            <a:endParaRPr lang="en-US" i="1" dirty="0" smtClean="0"/>
          </a:p>
          <a:p>
            <a:pPr algn="r">
              <a:buNone/>
            </a:pPr>
            <a:r>
              <a:rPr lang="el-GR" sz="1900" dirty="0" err="1" smtClean="0"/>
              <a:t>Φιλιππάκη</a:t>
            </a:r>
            <a:r>
              <a:rPr lang="en-GB" sz="1900" dirty="0" smtClean="0"/>
              <a:t>-</a:t>
            </a:r>
            <a:r>
              <a:rPr lang="en-US" sz="1900" dirty="0" smtClean="0"/>
              <a:t>Warburton</a:t>
            </a:r>
            <a:r>
              <a:rPr lang="en-GB" sz="1900" dirty="0" smtClean="0"/>
              <a:t> 1992:301</a:t>
            </a:r>
            <a:endParaRPr lang="el-GR" sz="1900" dirty="0" smtClean="0"/>
          </a:p>
          <a:p>
            <a:pPr algn="just">
              <a:buNone/>
            </a:pPr>
            <a:endParaRPr lang="el-GR" i="1" dirty="0" smtClean="0"/>
          </a:p>
          <a:p>
            <a:pPr>
              <a:buNone/>
            </a:pPr>
            <a:endParaRPr lang="el-GR" dirty="0" smtClean="0"/>
          </a:p>
          <a:p>
            <a:pPr>
              <a:buNone/>
            </a:pPr>
            <a:endParaRPr lang="el-GR" dirty="0" smtClean="0"/>
          </a:p>
          <a:p>
            <a:pPr>
              <a:buNone/>
            </a:pPr>
            <a:endParaRPr lang="el-GR" dirty="0"/>
          </a:p>
        </p:txBody>
      </p:sp>
    </p:spTree>
    <p:extLst>
      <p:ext uri="{BB962C8B-B14F-4D97-AF65-F5344CB8AC3E}">
        <p14:creationId xmlns:p14="http://schemas.microsoft.com/office/powerpoint/2010/main" val="3967414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200" dirty="0" smtClean="0"/>
              <a:t/>
            </a:r>
            <a:br>
              <a:rPr lang="el-GR" sz="3200" dirty="0" smtClean="0"/>
            </a:br>
            <a:r>
              <a:rPr lang="el-GR" sz="3200" dirty="0" smtClean="0"/>
              <a:t>πόσα «πράγματα μπορούμε να κάνουμε με τις λέξεις»;</a:t>
            </a:r>
            <a:br>
              <a:rPr lang="el-GR" sz="3200" dirty="0" smtClean="0"/>
            </a:br>
            <a:endParaRPr lang="el-GR" sz="3200" dirty="0"/>
          </a:p>
        </p:txBody>
      </p:sp>
      <p:sp>
        <p:nvSpPr>
          <p:cNvPr id="3" name="Content Placeholder 2"/>
          <p:cNvSpPr>
            <a:spLocks noGrp="1"/>
          </p:cNvSpPr>
          <p:nvPr>
            <p:ph idx="1"/>
          </p:nvPr>
        </p:nvSpPr>
        <p:spPr/>
        <p:txBody>
          <a:bodyPr>
            <a:normAutofit/>
          </a:bodyPr>
          <a:lstStyle/>
          <a:p>
            <a:pPr>
              <a:buNone/>
            </a:pPr>
            <a:r>
              <a:rPr lang="el-GR" dirty="0" smtClean="0"/>
              <a:t>(κατηγοριοποίηση κατά </a:t>
            </a:r>
            <a:r>
              <a:rPr lang="en-US" dirty="0" smtClean="0"/>
              <a:t>Searle</a:t>
            </a:r>
            <a:r>
              <a:rPr lang="el-GR" dirty="0" smtClean="0"/>
              <a:t> 1979)</a:t>
            </a:r>
          </a:p>
          <a:p>
            <a:r>
              <a:rPr lang="el-GR" i="1" dirty="0" smtClean="0"/>
              <a:t>Η οικογένειά του τον βοήθησε όσο μπορούσε.</a:t>
            </a:r>
            <a:endParaRPr lang="el-GR" dirty="0" smtClean="0"/>
          </a:p>
          <a:p>
            <a:r>
              <a:rPr lang="el-GR" i="1" dirty="0" smtClean="0"/>
              <a:t>Βοήθησέ με λιγάκι κι εσύ</a:t>
            </a:r>
            <a:endParaRPr lang="el-GR" dirty="0" smtClean="0"/>
          </a:p>
          <a:p>
            <a:r>
              <a:rPr lang="el-GR" i="1" dirty="0" smtClean="0"/>
              <a:t>Θα σε βοηθήσω όσο μπορώ</a:t>
            </a:r>
            <a:endParaRPr lang="el-GR" dirty="0" smtClean="0"/>
          </a:p>
          <a:p>
            <a:r>
              <a:rPr lang="el-GR" i="1" dirty="0" smtClean="0"/>
              <a:t>Σε ευχαριστώ πολύ για τη βοήθειά σου!</a:t>
            </a:r>
            <a:endParaRPr lang="el-GR" dirty="0" smtClean="0"/>
          </a:p>
          <a:p>
            <a:r>
              <a:rPr lang="el-GR" i="1" dirty="0" smtClean="0"/>
              <a:t>Αθώος ο κατηγορούμενος</a:t>
            </a:r>
            <a:endParaRPr lang="el-GR" dirty="0" smtClean="0"/>
          </a:p>
          <a:p>
            <a:pPr>
              <a:buNone/>
            </a:pPr>
            <a:endParaRPr lang="el-GR" dirty="0" smtClean="0"/>
          </a:p>
          <a:p>
            <a:pPr>
              <a:buNone/>
            </a:pPr>
            <a:endParaRPr lang="el-GR" dirty="0"/>
          </a:p>
        </p:txBody>
      </p:sp>
    </p:spTree>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lossologia_2">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radition">
      <a:fillStyleLst>
        <a:solidFill>
          <a:schemeClr val="phClr"/>
        </a:solidFill>
        <a:blipFill rotWithShape="1">
          <a:blip xmlns:r="http://schemas.openxmlformats.org/officeDocument/2006/relationships" r:embed="rId1">
            <a:duotone>
              <a:schemeClr val="phClr">
                <a:shade val="10000"/>
                <a:satMod val="150000"/>
              </a:schemeClr>
              <a:schemeClr val="phClr">
                <a:tint val="90000"/>
                <a:satMod val="300000"/>
              </a:schemeClr>
            </a:duotone>
          </a:blip>
          <a:stretch/>
        </a:blipFill>
        <a:blipFill rotWithShape="1">
          <a:blip xmlns:r="http://schemas.openxmlformats.org/officeDocument/2006/relationships" r:embed="rId2">
            <a:duotone>
              <a:schemeClr val="phClr">
                <a:shade val="10000"/>
                <a:satMod val="150000"/>
              </a:schemeClr>
              <a:schemeClr val="phClr">
                <a:tint val="90000"/>
                <a:satMod val="300000"/>
              </a:schemeClr>
            </a:duotone>
          </a:blip>
          <a:stretch/>
        </a:blipFill>
      </a:fillStyleLst>
      <a:lnStyleLst>
        <a:ln w="15875" cap="flat" cmpd="sng" algn="ctr">
          <a:solidFill>
            <a:schemeClr val="phClr">
              <a:shade val="95000"/>
              <a:satMod val="105000"/>
            </a:schemeClr>
          </a:solidFill>
          <a:prstDash val="solid"/>
          <a:miter/>
        </a:ln>
        <a:ln w="38100" cap="flat" cmpd="sng" algn="ctr">
          <a:solidFill>
            <a:schemeClr val="phClr">
              <a:shade val="90000"/>
            </a:schemeClr>
          </a:solidFill>
          <a:prstDash val="solid"/>
          <a:miter/>
        </a:ln>
        <a:ln w="76200" cap="flat" cmpd="dbl" algn="ctr">
          <a:solidFill>
            <a:schemeClr val="phClr"/>
          </a:solidFill>
          <a:prstDash val="solid"/>
          <a:miter/>
        </a:ln>
      </a:lnStyleLst>
      <a:effectStyleLst>
        <a:effectStyle>
          <a:effectLst/>
        </a:effectStyle>
        <a:effectStyle>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a:effectStyle>
        <a:effectStyle>
          <a:effectLst>
            <a:outerShdw blurRad="63500" dist="25400" dir="5400000" algn="br" rotWithShape="0">
              <a:srgbClr val="000000">
                <a:alpha val="50000"/>
              </a:srgbClr>
            </a:outerShdw>
          </a:effectLst>
          <a:scene3d>
            <a:camera prst="orthographicFront">
              <a:rot lat="0" lon="0" rev="0"/>
            </a:camera>
            <a:lightRig rig="balanced" dir="t">
              <a:rot lat="0" lon="0" rev="3600000"/>
            </a:lightRig>
          </a:scene3d>
          <a:sp3d>
            <a:bevelT w="889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hade val="10000"/>
                <a:satMod val="175000"/>
              </a:schemeClr>
              <a:schemeClr val="phClr">
                <a:satMod val="3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glossologia_2</Template>
  <TotalTime>920</TotalTime>
  <Words>872</Words>
  <Application>Microsoft Office PowerPoint</Application>
  <PresentationFormat>Προβολή στην οθόνη (4:3)</PresentationFormat>
  <Paragraphs>104</Paragraphs>
  <Slides>20</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20</vt:i4>
      </vt:variant>
    </vt:vector>
  </HeadingPairs>
  <TitlesOfParts>
    <vt:vector size="21" baseType="lpstr">
      <vt:lpstr>glossologia_2</vt:lpstr>
      <vt:lpstr>H γλώσσα ως πράξη (βασικά σημεία μαθήματος)</vt:lpstr>
      <vt:lpstr>H γλώσσα ως κώδικας</vt:lpstr>
      <vt:lpstr>η γλώσσα ως κώδικας</vt:lpstr>
      <vt:lpstr>το πρότυπο της θεωρίας των πληροφοριών: κριτική</vt:lpstr>
      <vt:lpstr>η γλώσσα ως πράξη</vt:lpstr>
      <vt:lpstr>η γλώσσα ως πράξη</vt:lpstr>
      <vt:lpstr>θεωρία των γλωσσικών πράξεων</vt:lpstr>
      <vt:lpstr>θεωρία των γλωσσικών πράξεων</vt:lpstr>
      <vt:lpstr> πόσα «πράγματα μπορούμε να κάνουμε με τις λέξεις»; </vt:lpstr>
      <vt:lpstr> πόσα «πράγματα μπορούμε να κάνουμε με τις λέξεις»; </vt:lpstr>
      <vt:lpstr> έμμεσες ή πλάγιες  λεκτικές πράξεις </vt:lpstr>
      <vt:lpstr>αρχές της επικοινωνίας</vt:lpstr>
      <vt:lpstr>αρχές της επικοινωνίας ΙΙ</vt:lpstr>
      <vt:lpstr>αρχές της επικοινωνίας ΙΙΙ</vt:lpstr>
      <vt:lpstr>αρχές της επικοινωνίας IV</vt:lpstr>
      <vt:lpstr>αξίωμα της ποσότητας</vt:lpstr>
      <vt:lpstr>αξίωμα της ποιότητας</vt:lpstr>
      <vt:lpstr>αξίωμα της συνάφειας</vt:lpstr>
      <vt:lpstr>λειτουργίες της γλώσσας</vt:lpstr>
      <vt:lpstr>βιβλιογραφία ενότητας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γλωσσολογία και ελληνική γλώσσα Ι</dc:title>
  <dc:creator>Konstantinos</dc:creator>
  <cp:lastModifiedBy>user</cp:lastModifiedBy>
  <cp:revision>33</cp:revision>
  <dcterms:created xsi:type="dcterms:W3CDTF">2013-10-31T05:54:57Z</dcterms:created>
  <dcterms:modified xsi:type="dcterms:W3CDTF">2019-03-19T23:17:38Z</dcterms:modified>
</cp:coreProperties>
</file>