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Proxima Nova"/>
      <p:regular r:id="rId17"/>
      <p:bold r:id="rId18"/>
      <p:italic r:id="rId19"/>
      <p:boldItalic r:id="rId20"/>
    </p:embeddedFont>
    <p:embeddedFont>
      <p:font typeface="Caveat"/>
      <p:regular r:id="rId21"/>
      <p:bold r:id="rId22"/>
    </p:embeddedFont>
    <p:embeddedFont>
      <p:font typeface="Pacifico"/>
      <p:regular r:id="rId23"/>
    </p:embeddedFont>
    <p:embeddedFont>
      <p:font typeface="Syncopate"/>
      <p:regular r:id="rId24"/>
      <p:bold r:id="rId25"/>
    </p:embeddedFont>
    <p:embeddedFont>
      <p:font typeface="Merriweather"/>
      <p:regular r:id="rId26"/>
      <p:bold r:id="rId27"/>
      <p:italic r:id="rId28"/>
      <p:boldItalic r:id="rId29"/>
    </p:embeddedFont>
    <p:embeddedFont>
      <p:font typeface="Alfa Slab One"/>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roximaNova-boldItalic.fntdata"/><Relationship Id="rId22" Type="http://schemas.openxmlformats.org/officeDocument/2006/relationships/font" Target="fonts/Caveat-bold.fntdata"/><Relationship Id="rId21" Type="http://schemas.openxmlformats.org/officeDocument/2006/relationships/font" Target="fonts/Caveat-regular.fntdata"/><Relationship Id="rId24" Type="http://schemas.openxmlformats.org/officeDocument/2006/relationships/font" Target="fonts/Syncopate-regular.fntdata"/><Relationship Id="rId23" Type="http://schemas.openxmlformats.org/officeDocument/2006/relationships/font" Target="fonts/Pacific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erriweather-regular.fntdata"/><Relationship Id="rId25" Type="http://schemas.openxmlformats.org/officeDocument/2006/relationships/font" Target="fonts/Syncopate-bold.fntdata"/><Relationship Id="rId28" Type="http://schemas.openxmlformats.org/officeDocument/2006/relationships/font" Target="fonts/Merriweather-italic.fntdata"/><Relationship Id="rId27" Type="http://schemas.openxmlformats.org/officeDocument/2006/relationships/font" Target="fonts/Merriweather-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erriweather-bold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AlfaSlabOne-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roximaNova-regular.fntdata"/><Relationship Id="rId16" Type="http://schemas.openxmlformats.org/officeDocument/2006/relationships/slide" Target="slides/slide11.xml"/><Relationship Id="rId19" Type="http://schemas.openxmlformats.org/officeDocument/2006/relationships/font" Target="fonts/ProximaNova-italic.fntdata"/><Relationship Id="rId18" Type="http://schemas.openxmlformats.org/officeDocument/2006/relationships/font" Target="fonts/ProximaNova-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556123f782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556123f782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556123f782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556123f782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556123f782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556123f782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556123f782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556123f782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556123f782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556123f782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556123f782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556123f782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556123f782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556123f782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556123f782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556123f782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556123f782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556123f782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556123f782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556123f782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595975"/>
            <a:ext cx="8520600" cy="1957800"/>
          </a:xfrm>
          <a:prstGeom prst="rect">
            <a:avLst/>
          </a:prstGeom>
          <a:ln cap="flat" cmpd="sng" w="9525">
            <a:solidFill>
              <a:srgbClr val="B45F06"/>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en" sz="9000">
                <a:solidFill>
                  <a:srgbClr val="00FFFF"/>
                </a:solidFill>
                <a:latin typeface="Merriweather"/>
                <a:ea typeface="Merriweather"/>
                <a:cs typeface="Merriweather"/>
                <a:sym typeface="Merriweather"/>
              </a:rPr>
              <a:t>Π</a:t>
            </a:r>
            <a:r>
              <a:rPr lang="en" sz="6000">
                <a:solidFill>
                  <a:srgbClr val="00FFFF"/>
                </a:solidFill>
                <a:latin typeface="Merriweather"/>
                <a:ea typeface="Merriweather"/>
                <a:cs typeface="Merriweather"/>
                <a:sym typeface="Merriweather"/>
              </a:rPr>
              <a:t> </a:t>
            </a:r>
            <a:r>
              <a:rPr b="1" i="1" lang="en" sz="6000">
                <a:solidFill>
                  <a:srgbClr val="C27BA0"/>
                </a:solidFill>
                <a:latin typeface="Caveat"/>
                <a:ea typeface="Caveat"/>
                <a:cs typeface="Caveat"/>
                <a:sym typeface="Caveat"/>
              </a:rPr>
              <a:t>ο</a:t>
            </a:r>
            <a:r>
              <a:rPr lang="en">
                <a:latin typeface="Courier New"/>
                <a:ea typeface="Courier New"/>
                <a:cs typeface="Courier New"/>
                <a:sym typeface="Courier New"/>
              </a:rPr>
              <a:t>ι</a:t>
            </a:r>
            <a:r>
              <a:rPr lang="en" sz="7200">
                <a:solidFill>
                  <a:srgbClr val="FF0000"/>
                </a:solidFill>
              </a:rPr>
              <a:t>κ </a:t>
            </a:r>
            <a:r>
              <a:rPr b="1" i="1" lang="en">
                <a:latin typeface="Caveat"/>
                <a:ea typeface="Caveat"/>
                <a:cs typeface="Caveat"/>
                <a:sym typeface="Caveat"/>
              </a:rPr>
              <a:t>ι </a:t>
            </a:r>
            <a:r>
              <a:rPr b="1" lang="en">
                <a:solidFill>
                  <a:srgbClr val="F1C232"/>
                </a:solidFill>
                <a:latin typeface="Syncopate"/>
                <a:ea typeface="Syncopate"/>
                <a:cs typeface="Syncopate"/>
                <a:sym typeface="Syncopate"/>
              </a:rPr>
              <a:t>λ </a:t>
            </a:r>
            <a:r>
              <a:rPr lang="en"/>
              <a:t>ί </a:t>
            </a:r>
            <a:r>
              <a:rPr b="1" i="1" lang="en" sz="7200">
                <a:solidFill>
                  <a:srgbClr val="FFFF00"/>
                </a:solidFill>
                <a:latin typeface="Pacifico"/>
                <a:ea typeface="Pacifico"/>
                <a:cs typeface="Pacifico"/>
                <a:sym typeface="Pacifico"/>
              </a:rPr>
              <a:t>α</a:t>
            </a:r>
            <a:endParaRPr b="1" i="1" sz="7200">
              <a:solidFill>
                <a:srgbClr val="FFFF00"/>
              </a:solidFill>
              <a:latin typeface="Pacifico"/>
              <a:ea typeface="Pacifico"/>
              <a:cs typeface="Pacifico"/>
              <a:sym typeface="Pacific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pic>
        <p:nvPicPr>
          <p:cNvPr id="107" name="Google Shape;107;p22"/>
          <p:cNvPicPr preferRelativeResize="0"/>
          <p:nvPr/>
        </p:nvPicPr>
        <p:blipFill>
          <a:blip r:embed="rId3">
            <a:alphaModFix/>
          </a:blip>
          <a:stretch>
            <a:fillRect/>
          </a:stretch>
        </p:blipFill>
        <p:spPr>
          <a:xfrm>
            <a:off x="0" y="331470"/>
            <a:ext cx="9144000" cy="448056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pic>
        <p:nvPicPr>
          <p:cNvPr id="112" name="Google Shape;112;p23"/>
          <p:cNvPicPr preferRelativeResize="0"/>
          <p:nvPr/>
        </p:nvPicPr>
        <p:blipFill>
          <a:blip r:embed="rId3">
            <a:alphaModFix/>
          </a:blip>
          <a:stretch>
            <a:fillRect/>
          </a:stretch>
        </p:blipFill>
        <p:spPr>
          <a:xfrm>
            <a:off x="1596494" y="0"/>
            <a:ext cx="5951011" cy="51434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ph idx="1" type="body"/>
          </p:nvPr>
        </p:nvSpPr>
        <p:spPr>
          <a:xfrm>
            <a:off x="311700" y="503000"/>
            <a:ext cx="4020600" cy="4065900"/>
          </a:xfrm>
          <a:prstGeom prst="rect">
            <a:avLst/>
          </a:prstGeom>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 sz="1400">
                <a:solidFill>
                  <a:srgbClr val="000000"/>
                </a:solidFill>
                <a:latin typeface="Arial"/>
                <a:ea typeface="Arial"/>
                <a:cs typeface="Arial"/>
                <a:sym typeface="Arial"/>
              </a:rPr>
              <a:t>Η Ποικιλία είναι μία αρχή της τέχνης που προσθέτει ενδιαφέρον σε ένα έργο τέχνης.και συνδυάζει τα στοιχεία με τέτοιο τρόπο ώστε να δημιουργούνται περίπλοκοι συσχετισμοί. Συνήθως η ποικιλία επιτυγχάνεται μέσω της εναλλαγής των σχημάτων ή/και χρωμάτων μέσα στο έργο για να ενεργοποιηθούν τα οπτικά χαρακτηριστικά του.</a:t>
            </a:r>
            <a:endParaRPr sz="1400">
              <a:solidFill>
                <a:srgbClr val="000000"/>
              </a:solidFill>
              <a:latin typeface="Arial"/>
              <a:ea typeface="Arial"/>
              <a:cs typeface="Arial"/>
              <a:sym typeface="Arial"/>
            </a:endParaRPr>
          </a:p>
          <a:p>
            <a:pPr indent="0" lvl="0" marL="0" rtl="0" algn="l">
              <a:spcBef>
                <a:spcPts val="0"/>
              </a:spcBef>
              <a:spcAft>
                <a:spcPts val="1600"/>
              </a:spcAft>
              <a:buNone/>
            </a:pPr>
            <a:r>
              <a:t/>
            </a:r>
            <a:endParaRPr/>
          </a:p>
        </p:txBody>
      </p:sp>
      <p:pic>
        <p:nvPicPr>
          <p:cNvPr id="62" name="Google Shape;62;p14"/>
          <p:cNvPicPr preferRelativeResize="0"/>
          <p:nvPr/>
        </p:nvPicPr>
        <p:blipFill>
          <a:blip r:embed="rId3">
            <a:alphaModFix/>
          </a:blip>
          <a:stretch>
            <a:fillRect/>
          </a:stretch>
        </p:blipFill>
        <p:spPr>
          <a:xfrm>
            <a:off x="4484700" y="152400"/>
            <a:ext cx="3637670" cy="483870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ph idx="1" type="body"/>
          </p:nvPr>
        </p:nvSpPr>
        <p:spPr>
          <a:xfrm>
            <a:off x="311700" y="901025"/>
            <a:ext cx="3793500" cy="3416400"/>
          </a:xfrm>
          <a:prstGeom prst="rect">
            <a:avLst/>
          </a:prstGeom>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 sz="1400">
                <a:solidFill>
                  <a:srgbClr val="000000"/>
                </a:solidFill>
                <a:latin typeface="Arial"/>
                <a:ea typeface="Arial"/>
                <a:cs typeface="Arial"/>
                <a:sym typeface="Arial"/>
              </a:rPr>
              <a:t>Η ποικιλία λειτουργεί με την αντιπαράθεση και την αντίθεση. Όταν ένας καλλιτέχνης τοποθετεί διαφορετικά οπτικά στοιχεία το ένα δίπλα στο άλλο, χρησιμοποιεί ποικιλία. Ευθείες γραμμές δίπλα σε καμπυλωτές γραμμές προσθέτουν ποικιλία. Τα οργανικά σχήματα μεταξύ των γεωμετρικών σχημάτων προσδίδουν ποικιλία. Τα φωτεινά χρώματα δίπλα σε θαμπό χρώματα προσθέτουν ποικιλία.</a:t>
            </a:r>
            <a:endParaRPr sz="1400">
              <a:solidFill>
                <a:srgbClr val="000000"/>
              </a:solidFill>
              <a:latin typeface="Arial"/>
              <a:ea typeface="Arial"/>
              <a:cs typeface="Arial"/>
              <a:sym typeface="Arial"/>
            </a:endParaRPr>
          </a:p>
          <a:p>
            <a:pPr indent="0" lvl="0" marL="0" rtl="0" algn="l">
              <a:spcBef>
                <a:spcPts val="0"/>
              </a:spcBef>
              <a:spcAft>
                <a:spcPts val="1600"/>
              </a:spcAft>
              <a:buNone/>
            </a:pPr>
            <a:r>
              <a:t/>
            </a:r>
            <a:endParaRPr/>
          </a:p>
        </p:txBody>
      </p:sp>
      <p:pic>
        <p:nvPicPr>
          <p:cNvPr id="68" name="Google Shape;68;p15"/>
          <p:cNvPicPr preferRelativeResize="0"/>
          <p:nvPr/>
        </p:nvPicPr>
        <p:blipFill>
          <a:blip r:embed="rId3">
            <a:alphaModFix/>
          </a:blip>
          <a:stretch>
            <a:fillRect/>
          </a:stretch>
        </p:blipFill>
        <p:spPr>
          <a:xfrm>
            <a:off x="4257600" y="826088"/>
            <a:ext cx="4734003" cy="349132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6"/>
          <p:cNvSpPr txBox="1"/>
          <p:nvPr>
            <p:ph idx="1" type="body"/>
          </p:nvPr>
        </p:nvSpPr>
        <p:spPr>
          <a:xfrm>
            <a:off x="311700" y="487225"/>
            <a:ext cx="4260300" cy="1793700"/>
          </a:xfrm>
          <a:prstGeom prst="rect">
            <a:avLst/>
          </a:prstGeom>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 sz="1400">
                <a:solidFill>
                  <a:srgbClr val="000000"/>
                </a:solidFill>
                <a:latin typeface="Arial"/>
                <a:ea typeface="Arial"/>
                <a:cs typeface="Arial"/>
                <a:sym typeface="Arial"/>
              </a:rPr>
              <a:t>Η αρμονία και η ποικιλία είναι αντίθετες εκφράσεις  της ίδιας έννοιας. Για να τονίσουμε το ένα είναι να υποβαθμίζουμε το άλλο. Η υπερβολική αρμονία είναι βαρετή, ενώ η υπερβολική ποικιλία είναι ακατανόητη.</a:t>
            </a:r>
            <a:endParaRPr sz="1400">
              <a:solidFill>
                <a:srgbClr val="000000"/>
              </a:solidFill>
              <a:latin typeface="Arial"/>
              <a:ea typeface="Arial"/>
              <a:cs typeface="Arial"/>
              <a:sym typeface="Arial"/>
            </a:endParaRPr>
          </a:p>
          <a:p>
            <a:pPr indent="0" lvl="0" marL="0" rtl="0" algn="l">
              <a:spcBef>
                <a:spcPts val="0"/>
              </a:spcBef>
              <a:spcAft>
                <a:spcPts val="1600"/>
              </a:spcAft>
              <a:buNone/>
            </a:pPr>
            <a:r>
              <a:t/>
            </a:r>
            <a:endParaRPr sz="1400"/>
          </a:p>
        </p:txBody>
      </p:sp>
      <p:pic>
        <p:nvPicPr>
          <p:cNvPr id="74" name="Google Shape;74;p16"/>
          <p:cNvPicPr preferRelativeResize="0"/>
          <p:nvPr/>
        </p:nvPicPr>
        <p:blipFill>
          <a:blip r:embed="rId3">
            <a:alphaModFix/>
          </a:blip>
          <a:stretch>
            <a:fillRect/>
          </a:stretch>
        </p:blipFill>
        <p:spPr>
          <a:xfrm>
            <a:off x="152400" y="2433325"/>
            <a:ext cx="4503125" cy="2557775"/>
          </a:xfrm>
          <a:prstGeom prst="rect">
            <a:avLst/>
          </a:prstGeom>
          <a:noFill/>
          <a:ln>
            <a:noFill/>
          </a:ln>
        </p:spPr>
      </p:pic>
      <p:pic>
        <p:nvPicPr>
          <p:cNvPr id="75" name="Google Shape;75;p16"/>
          <p:cNvPicPr preferRelativeResize="0"/>
          <p:nvPr/>
        </p:nvPicPr>
        <p:blipFill>
          <a:blip r:embed="rId4">
            <a:alphaModFix/>
          </a:blip>
          <a:stretch>
            <a:fillRect/>
          </a:stretch>
        </p:blipFill>
        <p:spPr>
          <a:xfrm>
            <a:off x="5099975" y="152400"/>
            <a:ext cx="3424893" cy="48387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1238250" y="504825"/>
            <a:ext cx="6667500" cy="4133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pic>
        <p:nvPicPr>
          <p:cNvPr id="85" name="Google Shape;85;p18"/>
          <p:cNvPicPr preferRelativeResize="0"/>
          <p:nvPr/>
        </p:nvPicPr>
        <p:blipFill>
          <a:blip r:embed="rId3">
            <a:alphaModFix/>
          </a:blip>
          <a:stretch>
            <a:fillRect/>
          </a:stretch>
        </p:blipFill>
        <p:spPr>
          <a:xfrm>
            <a:off x="152400" y="152400"/>
            <a:ext cx="5695950" cy="4572000"/>
          </a:xfrm>
          <a:prstGeom prst="rect">
            <a:avLst/>
          </a:prstGeom>
          <a:noFill/>
          <a:ln>
            <a:noFill/>
          </a:ln>
        </p:spPr>
      </p:pic>
      <p:pic>
        <p:nvPicPr>
          <p:cNvPr id="86" name="Google Shape;86;p18"/>
          <p:cNvPicPr preferRelativeResize="0"/>
          <p:nvPr/>
        </p:nvPicPr>
        <p:blipFill>
          <a:blip r:embed="rId4">
            <a:alphaModFix/>
          </a:blip>
          <a:stretch>
            <a:fillRect/>
          </a:stretch>
        </p:blipFill>
        <p:spPr>
          <a:xfrm>
            <a:off x="6000750" y="152400"/>
            <a:ext cx="2990849" cy="1926573"/>
          </a:xfrm>
          <a:prstGeom prst="rect">
            <a:avLst/>
          </a:prstGeom>
          <a:noFill/>
          <a:ln>
            <a:noFill/>
          </a:ln>
        </p:spPr>
      </p:pic>
      <p:pic>
        <p:nvPicPr>
          <p:cNvPr id="87" name="Google Shape;87;p18"/>
          <p:cNvPicPr preferRelativeResize="0"/>
          <p:nvPr/>
        </p:nvPicPr>
        <p:blipFill>
          <a:blip r:embed="rId5">
            <a:alphaModFix/>
          </a:blip>
          <a:stretch>
            <a:fillRect/>
          </a:stretch>
        </p:blipFill>
        <p:spPr>
          <a:xfrm>
            <a:off x="6000750" y="2231373"/>
            <a:ext cx="2759727" cy="27597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pic>
        <p:nvPicPr>
          <p:cNvPr id="92" name="Google Shape;92;p19"/>
          <p:cNvPicPr preferRelativeResize="0"/>
          <p:nvPr/>
        </p:nvPicPr>
        <p:blipFill>
          <a:blip r:embed="rId3">
            <a:alphaModFix/>
          </a:blip>
          <a:stretch>
            <a:fillRect/>
          </a:stretch>
        </p:blipFill>
        <p:spPr>
          <a:xfrm>
            <a:off x="843725" y="92350"/>
            <a:ext cx="7431300" cy="4975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pic>
        <p:nvPicPr>
          <p:cNvPr id="97" name="Google Shape;97;p20"/>
          <p:cNvPicPr preferRelativeResize="0"/>
          <p:nvPr/>
        </p:nvPicPr>
        <p:blipFill>
          <a:blip r:embed="rId3">
            <a:alphaModFix/>
          </a:blip>
          <a:stretch>
            <a:fillRect/>
          </a:stretch>
        </p:blipFill>
        <p:spPr>
          <a:xfrm>
            <a:off x="1714500" y="285750"/>
            <a:ext cx="5715000" cy="4572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pic>
        <p:nvPicPr>
          <p:cNvPr id="102" name="Google Shape;102;p21"/>
          <p:cNvPicPr preferRelativeResize="0"/>
          <p:nvPr/>
        </p:nvPicPr>
        <p:blipFill>
          <a:blip r:embed="rId3">
            <a:alphaModFix/>
          </a:blip>
          <a:stretch>
            <a:fillRect/>
          </a:stretch>
        </p:blipFill>
        <p:spPr>
          <a:xfrm>
            <a:off x="1225378" y="0"/>
            <a:ext cx="6693242" cy="51434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