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2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283" r:id="rId33"/>
    <p:sldId id="282" r:id="rId34"/>
    <p:sldId id="273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B518-44FF-4051-AA9F-E6FB2AEA1373}" type="datetime1">
              <a:rPr lang="el-GR" smtClean="0"/>
              <a:t>22/10/2015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5A3-1DD0-4C66-A43E-0158117016AC}" type="datetime1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6BDA-075A-4646-96A8-9EA0B17C48B5}" type="datetime1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3EF-0D8A-4F02-A97B-5D774488B032}" type="datetime1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254-3AB0-44D9-9D97-651EC15CCDB8}" type="datetime1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B5C-B15E-41F2-8666-2AE0CCD534B6}" type="datetime1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D0D-6A4B-43E9-91ED-B5348D22583D}" type="datetime1">
              <a:rPr lang="el-GR" smtClean="0"/>
              <a:t>22/10/2015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A85B-3A91-4671-ADD2-0B143E6B2159}" type="datetime1">
              <a:rPr lang="el-GR" smtClean="0"/>
              <a:t>22/10/2015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A3F-8DD9-45B7-87A8-7EA075CD8CDB}" type="datetime1">
              <a:rPr lang="el-GR" smtClean="0"/>
              <a:t>22/10/2015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90F-598A-4D13-BCCA-CE1FECE97829}" type="datetime1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623-FABF-41B9-86B4-EA3FB9C8D3FB}" type="datetime1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A0CEFB-8D18-4FB4-A1B5-A88D7DAA73B0}" type="datetime1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neth.gr/index.php/el/monosi/jiajialy/jiajialy-tropos-leitourgias" TargetMode="External"/><Relationship Id="rId2" Type="http://schemas.openxmlformats.org/officeDocument/2006/relationships/hyperlink" Target="http://exoikonomisi.ypeka.gr/Portals/1/exikonomisi_app/exoikonomis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tee.gr/portal/page/portal/SCIENTIFIC_WORK/GR_ENERGEIAS/kenak/tee_kena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7TvEIA0Ln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bsLm3CH_-Kc" TargetMode="External"/><Relationship Id="rId3" Type="http://schemas.openxmlformats.org/officeDocument/2006/relationships/hyperlink" Target="http://www.youtube.com/watch?v=31uADzoGsLA" TargetMode="External"/><Relationship Id="rId7" Type="http://schemas.openxmlformats.org/officeDocument/2006/relationships/hyperlink" Target="http://www.youtube.com/watch?v=HiYuZ1kr3BI" TargetMode="External"/><Relationship Id="rId2" Type="http://schemas.openxmlformats.org/officeDocument/2006/relationships/hyperlink" Target="http://www.physics-chemistry-interactive-flash-animation.com/matter_change_state_measurement_mass_volume/water_states_molecul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7yb8g7f7P4" TargetMode="External"/><Relationship Id="rId5" Type="http://schemas.openxmlformats.org/officeDocument/2006/relationships/hyperlink" Target="http://www.youtube.com/watch?v=Lf1kTsT0ebc" TargetMode="External"/><Relationship Id="rId4" Type="http://schemas.openxmlformats.org/officeDocument/2006/relationships/hyperlink" Target="http://www.youtube.com/watch?NR=1&amp;v=m20rGK51J0A&amp;feature=endscreen" TargetMode="External"/><Relationship Id="rId9" Type="http://schemas.openxmlformats.org/officeDocument/2006/relationships/hyperlink" Target="http://www.youtube.com/watch?v=GO2E_IPsmy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8eTIQrclU" TargetMode="External"/><Relationship Id="rId7" Type="http://schemas.openxmlformats.org/officeDocument/2006/relationships/hyperlink" Target="http://www.youtube.com/watch?v=hdk3VdjcjT4&amp;list=PL5ucC21f2RBkdzyDAd1eZRyTYsSrF96v4" TargetMode="External"/><Relationship Id="rId2" Type="http://schemas.openxmlformats.org/officeDocument/2006/relationships/hyperlink" Target="http://www.youtube.com/watch?v=HtJEy6uoZm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aEimAxD0mw" TargetMode="External"/><Relationship Id="rId5" Type="http://schemas.openxmlformats.org/officeDocument/2006/relationships/hyperlink" Target="http://www.youtube.com/watch?v=Q1dNL5FE_fI" TargetMode="External"/><Relationship Id="rId4" Type="http://schemas.openxmlformats.org/officeDocument/2006/relationships/hyperlink" Target="http://www.youtube.com/watch?v=qKu9PvLIjd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thermo/coobod.html#c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Βασικες</a:t>
            </a:r>
            <a:r>
              <a:rPr lang="el-GR" dirty="0" smtClean="0"/>
              <a:t>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Φυσικης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Βασιλης</a:t>
            </a:r>
            <a:r>
              <a:rPr lang="el-GR" dirty="0" smtClean="0"/>
              <a:t> </a:t>
            </a:r>
            <a:r>
              <a:rPr lang="el-GR" dirty="0" err="1" smtClean="0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912768" cy="6000157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3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 Γη ακτινοβολουσα θερμότητα</a:t>
            </a:r>
            <a:br>
              <a:rPr lang="el-GR" altLang="el-GR" sz="3200"/>
            </a:br>
            <a:r>
              <a:rPr lang="el-GR" altLang="el-GR" sz="1400"/>
              <a:t>Πηγη:http://www.corbisimages.com/stock-photo/rights-managed/RR013020/earths-thermal-radiation</a:t>
            </a:r>
          </a:p>
        </p:txBody>
      </p:sp>
      <p:pic>
        <p:nvPicPr>
          <p:cNvPr id="35845" name="Picture 5" descr="Corbis-RR013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096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0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Σταση</a:t>
            </a:r>
            <a:r>
              <a:rPr lang="el-GR" dirty="0" smtClean="0"/>
              <a:t> κατανόησης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καταλαβαίνετε τώρα τη θερμότητα;</a:t>
            </a:r>
          </a:p>
          <a:p>
            <a:r>
              <a:rPr lang="el-GR" dirty="0" smtClean="0"/>
              <a:t>Πώς </a:t>
            </a:r>
            <a:r>
              <a:rPr lang="el-GR" dirty="0" err="1" smtClean="0"/>
              <a:t>σχετιζεται</a:t>
            </a:r>
            <a:r>
              <a:rPr lang="el-GR" dirty="0" smtClean="0"/>
              <a:t> αυτή η κατανόηση με το πώς την καταλαβαίνατε πριν; (πχ δεν την έχετε συνδέσει με κινήσεις μορίων;)</a:t>
            </a:r>
          </a:p>
          <a:p>
            <a:r>
              <a:rPr lang="el-GR" dirty="0" err="1" smtClean="0"/>
              <a:t>Μπορειτε</a:t>
            </a:r>
            <a:r>
              <a:rPr lang="el-GR" dirty="0" smtClean="0"/>
              <a:t> να </a:t>
            </a:r>
            <a:r>
              <a:rPr lang="el-GR" dirty="0" err="1" smtClean="0"/>
              <a:t>σκεφτειτε</a:t>
            </a:r>
            <a:r>
              <a:rPr lang="el-GR" dirty="0" smtClean="0"/>
              <a:t> δικές σας ασκήσεις που να λύνονται λογαριάζοντας τη θερμική ακτινοβολία;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5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πρακτική </a:t>
            </a:r>
            <a:r>
              <a:rPr lang="el-GR" dirty="0" err="1" smtClean="0"/>
              <a:t>πλευρα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Ενεργειακά πιστοποιητικά</a:t>
            </a:r>
          </a:p>
          <a:p>
            <a:r>
              <a:rPr lang="el-GR" dirty="0" smtClean="0"/>
              <a:t>Ενεργειακή απόδοση </a:t>
            </a:r>
            <a:r>
              <a:rPr lang="el-GR" dirty="0" err="1" smtClean="0"/>
              <a:t>σπιτιου</a:t>
            </a:r>
            <a:endParaRPr lang="el-GR" dirty="0" smtClean="0"/>
          </a:p>
          <a:p>
            <a:pPr marL="0" indent="0">
              <a:buNone/>
            </a:pPr>
            <a:r>
              <a:rPr lang="el-GR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http://exoikonomisi.ypeka.gr/Portals/1/exikonomisi_app/exoikonomisi.htm</a:t>
            </a:r>
            <a:endParaRPr lang="el-G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dirty="0" err="1" smtClean="0"/>
              <a:t>Εγγραφα</a:t>
            </a:r>
            <a:r>
              <a:rPr lang="el-GR" dirty="0" smtClean="0"/>
              <a:t> (</a:t>
            </a:r>
            <a:r>
              <a:rPr lang="el-GR" dirty="0" err="1" smtClean="0"/>
              <a:t>κατευθυνσεις</a:t>
            </a:r>
            <a:r>
              <a:rPr lang="el-GR" dirty="0" smtClean="0"/>
              <a:t> του ΤΕΕ)</a:t>
            </a:r>
          </a:p>
          <a:p>
            <a:r>
              <a:rPr lang="el-GR" dirty="0" smtClean="0"/>
              <a:t>Επιχειρήσεις μας </a:t>
            </a:r>
            <a:r>
              <a:rPr lang="el-GR" dirty="0" err="1" smtClean="0"/>
              <a:t>εκπαιδευουν</a:t>
            </a:r>
            <a:r>
              <a:rPr lang="el-GR" dirty="0" smtClean="0"/>
              <a:t>: </a:t>
            </a:r>
          </a:p>
          <a:p>
            <a:r>
              <a:rPr lang="en-US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paneth.gr/index.php/el/monosi/jiajialy/jiajialy-tropos-leitourgias</a:t>
            </a:r>
            <a:r>
              <a:rPr lang="el-GR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</a:t>
            </a:r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http://www.isonem.com/home</a:t>
            </a:r>
            <a:r>
              <a:rPr lang="el-GR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dirty="0" smtClean="0"/>
              <a:t>Πώς </a:t>
            </a:r>
            <a:r>
              <a:rPr lang="el-GR" dirty="0" err="1" smtClean="0"/>
              <a:t>γινονται</a:t>
            </a:r>
            <a:r>
              <a:rPr lang="el-GR" dirty="0" smtClean="0"/>
              <a:t> </a:t>
            </a:r>
            <a:r>
              <a:rPr lang="el-GR" dirty="0" err="1" smtClean="0"/>
              <a:t>συνηθως</a:t>
            </a:r>
            <a:r>
              <a:rPr lang="el-GR" dirty="0" smtClean="0"/>
              <a:t> οι </a:t>
            </a:r>
            <a:r>
              <a:rPr lang="el-GR" dirty="0" err="1" smtClean="0"/>
              <a:t>υπολογισμοι</a:t>
            </a:r>
            <a:r>
              <a:rPr lang="el-GR" dirty="0" smtClean="0"/>
              <a:t> σε εμάς</a:t>
            </a:r>
          </a:p>
          <a:p>
            <a:pPr marL="0" indent="0">
              <a:buNone/>
            </a:pPr>
            <a:r>
              <a:rPr lang="el-GR" u="sng" dirty="0">
                <a:hlinkClick r:id="rId4"/>
              </a:rPr>
              <a:t>http://</a:t>
            </a:r>
            <a:r>
              <a:rPr lang="el-GR" u="sng" dirty="0" smtClean="0">
                <a:hlinkClick r:id="rId4"/>
              </a:rPr>
              <a:t>portal.tee.gr/portal/page/portal/SCIENTIFIC_WORK/GR_ENERGEIAS/kenak/tee_kenak</a:t>
            </a:r>
            <a:r>
              <a:rPr lang="el-GR" u="sng" dirty="0" smtClean="0"/>
              <a:t> (δεν </a:t>
            </a:r>
            <a:r>
              <a:rPr lang="el-GR" u="sng" dirty="0" err="1" smtClean="0"/>
              <a:t>περιμενω</a:t>
            </a:r>
            <a:r>
              <a:rPr lang="el-GR" u="sng" dirty="0" smtClean="0"/>
              <a:t> </a:t>
            </a:r>
            <a:r>
              <a:rPr lang="el-GR" u="sng" dirty="0" err="1" smtClean="0"/>
              <a:t>απο</a:t>
            </a:r>
            <a:r>
              <a:rPr lang="el-GR" u="sng" dirty="0" smtClean="0"/>
              <a:t> </a:t>
            </a:r>
            <a:r>
              <a:rPr lang="el-GR" u="sng" dirty="0" err="1" smtClean="0"/>
              <a:t>εσας</a:t>
            </a:r>
            <a:r>
              <a:rPr lang="el-GR" u="sng" dirty="0" smtClean="0"/>
              <a:t> κάτι </a:t>
            </a:r>
            <a:r>
              <a:rPr lang="el-GR" u="sng" dirty="0" err="1" smtClean="0"/>
              <a:t>τετοιο</a:t>
            </a:r>
            <a:r>
              <a:rPr lang="el-GR" u="sng" smtClean="0"/>
              <a:t>!!!)</a:t>
            </a:r>
            <a:endParaRPr lang="el-GR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0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Τι </a:t>
            </a:r>
            <a:r>
              <a:rPr lang="el-GR" altLang="el-GR" sz="3200" dirty="0"/>
              <a:t>θέλω για εσάς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 dirty="0"/>
              <a:t>Να </a:t>
            </a:r>
            <a:r>
              <a:rPr lang="el-GR" altLang="el-GR" sz="2000" dirty="0" err="1"/>
              <a:t>διακρινετε</a:t>
            </a:r>
            <a:r>
              <a:rPr lang="el-GR" altLang="el-GR" sz="2000" dirty="0"/>
              <a:t> την </a:t>
            </a:r>
            <a:r>
              <a:rPr lang="el-GR" altLang="el-GR" sz="2000" dirty="0" err="1"/>
              <a:t>χρηση</a:t>
            </a:r>
            <a:r>
              <a:rPr lang="el-GR" altLang="el-GR" sz="2000" dirty="0"/>
              <a:t> των λέξεων θερμότητα, θερμοκρασία στην καθημερινή ζωή από τη χρήση τους στη Φυσική</a:t>
            </a:r>
          </a:p>
          <a:p>
            <a:pPr>
              <a:lnSpc>
                <a:spcPct val="80000"/>
              </a:lnSpc>
            </a:pPr>
            <a:r>
              <a:rPr lang="el-GR" altLang="el-GR" sz="2000" dirty="0"/>
              <a:t>Να </a:t>
            </a:r>
            <a:r>
              <a:rPr lang="el-GR" altLang="el-GR" sz="2000" dirty="0" err="1"/>
              <a:t>μπορειτε</a:t>
            </a:r>
            <a:r>
              <a:rPr lang="el-GR" altLang="el-GR" sz="2000" dirty="0"/>
              <a:t> να </a:t>
            </a:r>
            <a:r>
              <a:rPr lang="el-GR" altLang="el-GR" sz="2000" dirty="0" err="1"/>
              <a:t>εξηγειτε</a:t>
            </a:r>
            <a:r>
              <a:rPr lang="el-GR" altLang="el-GR" sz="2000" dirty="0"/>
              <a:t> «</a:t>
            </a:r>
            <a:r>
              <a:rPr lang="el-GR" altLang="el-GR" sz="2000" dirty="0" err="1"/>
              <a:t>λυσεις</a:t>
            </a:r>
            <a:r>
              <a:rPr lang="el-GR" altLang="el-GR" sz="2000" dirty="0"/>
              <a:t>» της καθημερινής ζωής (</a:t>
            </a:r>
            <a:r>
              <a:rPr lang="el-GR" altLang="el-GR" sz="2000" dirty="0" err="1"/>
              <a:t>ιδιαιτερα</a:t>
            </a:r>
            <a:r>
              <a:rPr lang="el-GR" altLang="el-GR" sz="2000" dirty="0"/>
              <a:t> αρκετά συνδεδεμένα με τις τροφές, την παρασκευή και τη συντήρησή τους, με την ένδυση, με την κατοικία) και να </a:t>
            </a:r>
            <a:r>
              <a:rPr lang="el-GR" altLang="el-GR" sz="2000" dirty="0" err="1"/>
              <a:t>μπορειτε</a:t>
            </a:r>
            <a:r>
              <a:rPr lang="el-GR" altLang="el-GR" sz="2000" dirty="0"/>
              <a:t> </a:t>
            </a:r>
            <a:r>
              <a:rPr lang="el-GR" altLang="el-GR" sz="2000" dirty="0" err="1"/>
              <a:t>επισης</a:t>
            </a:r>
            <a:r>
              <a:rPr lang="el-GR" altLang="el-GR" sz="2000" dirty="0"/>
              <a:t> να επινοήσετε σχετικές </a:t>
            </a:r>
            <a:r>
              <a:rPr lang="el-GR" altLang="el-GR" sz="2000" dirty="0" err="1"/>
              <a:t>λυσεις</a:t>
            </a: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Να </a:t>
            </a:r>
            <a:r>
              <a:rPr lang="el-GR" altLang="el-GR" sz="2000" dirty="0" err="1"/>
              <a:t>μπορειτε</a:t>
            </a:r>
            <a:r>
              <a:rPr lang="el-GR" altLang="el-GR" sz="2000" dirty="0"/>
              <a:t> να </a:t>
            </a:r>
            <a:r>
              <a:rPr lang="el-GR" altLang="el-GR" sz="2000" dirty="0" err="1"/>
              <a:t>σχεδιαζετε</a:t>
            </a:r>
            <a:r>
              <a:rPr lang="el-GR" altLang="el-GR" sz="2000" dirty="0"/>
              <a:t> μια απλή «αποθήκη» όπου να </a:t>
            </a:r>
            <a:r>
              <a:rPr lang="el-GR" altLang="el-GR" sz="2000" dirty="0" err="1"/>
              <a:t>εμποδιζεται</a:t>
            </a:r>
            <a:r>
              <a:rPr lang="el-GR" altLang="el-GR" sz="2000" dirty="0"/>
              <a:t> η θερμότητα να μπει και να βγει</a:t>
            </a:r>
          </a:p>
          <a:p>
            <a:pPr>
              <a:lnSpc>
                <a:spcPct val="80000"/>
              </a:lnSpc>
            </a:pPr>
            <a:r>
              <a:rPr lang="el-GR" altLang="el-GR" sz="2000" dirty="0"/>
              <a:t>Να προβλέπετε τις θερμοκρασίες που θα προκύψουν από την ανάμειξη διαφορετικών ποσοτήτων υγρών σε διαφορετικές θερμοκρασίες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 err="1">
                <a:solidFill>
                  <a:srgbClr val="FF0066"/>
                </a:solidFill>
              </a:rPr>
              <a:t>Γιατι</a:t>
            </a:r>
            <a:r>
              <a:rPr lang="el-GR" altLang="el-GR" sz="2000" dirty="0">
                <a:solidFill>
                  <a:srgbClr val="FF0066"/>
                </a:solidFill>
              </a:rPr>
              <a:t> τα θέλω αυτά;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4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Ποιοι είναι οι εχθροι μου;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>
                <a:solidFill>
                  <a:srgbClr val="CC3300"/>
                </a:solidFill>
              </a:rPr>
              <a:t>Λανθασμενες</a:t>
            </a:r>
            <a:r>
              <a:rPr lang="el-GR" altLang="el-GR"/>
              <a:t> (</a:t>
            </a:r>
            <a:r>
              <a:rPr lang="el-GR" altLang="el-GR" sz="1800"/>
              <a:t>από τη σκοπιά της Φυσικής</a:t>
            </a:r>
            <a:r>
              <a:rPr lang="el-GR" altLang="el-GR"/>
              <a:t>) πεποιθήσεις όπως: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l-GR"/>
              <a:t>Η θερμοτητα είναι μια ουσία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l-GR"/>
              <a:t>Η θερμοκρασία μετράει τη θερμότητα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l-GR" altLang="el-GR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>
                <a:solidFill>
                  <a:srgbClr val="CC3300"/>
                </a:solidFill>
              </a:rPr>
              <a:t>Έλλειψη ευχέρειας</a:t>
            </a:r>
            <a:r>
              <a:rPr lang="el-GR" altLang="el-GR"/>
              <a:t> με οπτικά μοντέλα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Ιδιαιτερα </a:t>
            </a:r>
            <a:r>
              <a:rPr lang="el-GR" altLang="el-GR">
                <a:solidFill>
                  <a:srgbClr val="CC3300"/>
                </a:solidFill>
              </a:rPr>
              <a:t>με το σωματιδιακο μοντέλο</a:t>
            </a:r>
            <a:r>
              <a:rPr lang="el-GR" altLang="el-GR"/>
              <a:t> που χρησιμοποιείται στη Φυσική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2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Αρχικη δραστηριότητα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Σκεφτειτε μονοι σας: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Ποιες λέξεις χρησιμοποιουνται με άλλο νοημα στην καθημερινή ζωή; Μηπως καποιες καθημερινές έννοιες είναι «απαγορευμένες» σε εξηγήσεις φυσικής;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Μπορειτε να προβλέψετε μια φράση της καθημερινής ζωής που δεν έχει νοημα στη Φυσική;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Σαν τι μπορει να είναι μια απλη αφήγηση που χρησιμοποιεί τις έννοιες αυτές και την αιτιότητα;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Τι μπορει να μετρηθει και πώς;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400">
              <a:solidFill>
                <a:srgbClr val="FF660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0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</a:t>
            </a:r>
            <a:r>
              <a:rPr lang="el-GR" altLang="el-GR" baseline="30000"/>
              <a:t>ο</a:t>
            </a:r>
            <a:r>
              <a:rPr lang="el-GR" altLang="el-GR"/>
              <a:t> Σημαντικο σημείο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/>
              <a:t>Στη Φυσική δεν χρησιμοποιούμε 2 διαφορετικά πράγματα: τη θερμότητα και την «κρυότητα». Αλλά ένα μόνο: τη θερμότητα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/>
              <a:t>Η θερμότητα στη Φυσική είναι ενέργεια που περνάει ταξιδευει, εκπέμπεται, αποροφιέται ΑΛΛΑ ΔΕΝ αποθηκεύεται. (Εχουμε ξεχωριστό ονομα για την τελευταία: Εσωτερική Ενέργεια).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/>
              <a:t>Η θερμότητα ΔΕΝ είναι ειδος ενέργειας, αλλα ένας ΤΡΟΠΟΣ με τον οποιο η ενέργεια ταξιδευει (όπως πχ λέμε «ταξιδεύω </a:t>
            </a:r>
            <a:r>
              <a:rPr lang="en-US" altLang="el-GR" sz="2400"/>
              <a:t>incognito</a:t>
            </a:r>
            <a:r>
              <a:rPr lang="el-GR" altLang="el-GR" sz="2400"/>
              <a:t>»). Αλλοι τροποι είναι: με σωματίδια, με έργο.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2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Τι μας ξεγελάει και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Έχουμε την τάση να μιλάμε για «ζεστασιά» και «κρυο» σαν διαφορετικές ουσιες που περνουν από εδώ κι από εκει;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Ας δοκιμάσουμε να βρουμε λογους: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Α) εκφράσεις στις οποιος κοινωνικοποιουμαστε (μπηκε κρυο όταν άνοιξες)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Β) τα αισθητήριά μας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Γ)???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7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Τα αισθητηριά μας (1/3)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Οι αισθητήρες των χρωμάτων</a:t>
            </a:r>
          </a:p>
        </p:txBody>
      </p:sp>
      <p:pic>
        <p:nvPicPr>
          <p:cNvPr id="37892" name="Picture 4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49688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0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Την προηγουμενη φορα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Σκεφτήκαμε για το φως, την </a:t>
            </a:r>
            <a:r>
              <a:rPr lang="el-GR" altLang="el-GR" dirty="0" err="1"/>
              <a:t>οραση</a:t>
            </a:r>
            <a:r>
              <a:rPr lang="el-GR" altLang="el-GR" dirty="0"/>
              <a:t>, τις </a:t>
            </a:r>
            <a:r>
              <a:rPr lang="el-GR" altLang="el-GR" dirty="0" err="1"/>
              <a:t>ακτινες</a:t>
            </a:r>
            <a:r>
              <a:rPr lang="el-GR" altLang="el-GR" dirty="0"/>
              <a:t>, τα </a:t>
            </a:r>
            <a:r>
              <a:rPr lang="el-GR" altLang="el-GR" dirty="0" err="1"/>
              <a:t>χρωματα</a:t>
            </a:r>
            <a:r>
              <a:rPr lang="el-GR" altLang="el-GR" dirty="0"/>
              <a:t>, τους </a:t>
            </a:r>
            <a:r>
              <a:rPr lang="el-GR" altLang="el-GR" dirty="0" err="1"/>
              <a:t>φακους</a:t>
            </a:r>
            <a:r>
              <a:rPr lang="el-GR" altLang="el-GR" dirty="0"/>
              <a:t>, τα κάτοπτρα …</a:t>
            </a:r>
          </a:p>
          <a:p>
            <a:r>
              <a:rPr lang="el-GR" altLang="el-GR" dirty="0" err="1"/>
              <a:t>Ερμηνεια</a:t>
            </a:r>
            <a:r>
              <a:rPr lang="el-GR" altLang="el-GR" dirty="0"/>
              <a:t> των εποχών</a:t>
            </a:r>
          </a:p>
          <a:p>
            <a:r>
              <a:rPr lang="el-GR" altLang="el-GR" sz="2000" dirty="0"/>
              <a:t>Ερμηνεία της </a:t>
            </a:r>
            <a:r>
              <a:rPr lang="el-GR" altLang="el-GR" sz="2000" dirty="0" err="1"/>
              <a:t>συνθεσης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χρωμάτων</a:t>
            </a:r>
            <a:r>
              <a:rPr lang="en-US" altLang="el-GR" sz="2000" dirty="0" smtClean="0"/>
              <a:t> (</a:t>
            </a:r>
            <a:r>
              <a:rPr lang="el-GR" altLang="el-GR" sz="2000" dirty="0" smtClean="0">
                <a:solidFill>
                  <a:srgbClr val="FF0000"/>
                </a:solidFill>
              </a:rPr>
              <a:t>δεν το δουλέψαμε αλλά θα επιστρέψουμε σε αυτό</a:t>
            </a:r>
            <a:r>
              <a:rPr lang="el-GR" altLang="el-GR" sz="2000" dirty="0" smtClean="0"/>
              <a:t>)</a:t>
            </a:r>
            <a:endParaRPr lang="el-GR" altLang="el-GR" sz="20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6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αισθητήριά μας (2/3)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Οι αισθητήρες του «Ζεσταίνομαι-Κρυωνω»</a:t>
            </a:r>
          </a:p>
          <a:p>
            <a:pPr>
              <a:buFont typeface="Wingdings" pitchFamily="2" charset="2"/>
              <a:buNone/>
            </a:pPr>
            <a:r>
              <a:rPr lang="el-GR" altLang="el-GR" sz="2000"/>
              <a:t>Πηγη: </a:t>
            </a:r>
            <a:r>
              <a:rPr lang="en-US" altLang="el-GR" sz="2000"/>
              <a:t>Perception, Great Courses</a:t>
            </a:r>
            <a:endParaRPr lang="el-GR" altLang="el-GR" sz="2000"/>
          </a:p>
        </p:txBody>
      </p:sp>
      <p:pic>
        <p:nvPicPr>
          <p:cNvPr id="39940" name="Picture 4" descr="DSC_02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84538"/>
            <a:ext cx="49688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αισθητήριά μας (3/3)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Πώς και δεν βιώνουμε την αισθηση του θερμου ως ένα «χρωματικο συνεχές» με «χρωματα της ίριδας»;</a:t>
            </a:r>
          </a:p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(αλλά ουτε το βιώνουμε και σαν τον ήχο!) Τοπική αισθηση αλλά όχι φασμα χρωματικο.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3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</a:t>
            </a:r>
            <a:r>
              <a:rPr lang="el-GR" altLang="el-GR" baseline="30000"/>
              <a:t>ο</a:t>
            </a:r>
            <a:r>
              <a:rPr lang="el-GR" altLang="el-GR"/>
              <a:t> Σημαντικο σημείο (συνεπειες)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/>
              <a:t>Η θερμοτητα είναι κατι πολύ διαφορετικό από τη θερμοκρασία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l-GR" altLang="el-GR"/>
              <a:t>Μπορει να μπαινει ενέργεια με τον τρόπο της θερμότητας και όμως η θερμοκρασία να μην αυξάνει! (πχ βρασμός)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l-GR" altLang="el-GR"/>
              <a:t>Μπορει να ΜΗΝ μπαινει ενέργεια με τον τροπο της θερμότητας ή και να μπαινει ακομα ΑΛΛΑ η θερμοκρασια να ΠΕΦΤΕΙ! </a:t>
            </a:r>
            <a:r>
              <a:rPr lang="el-GR" altLang="el-GR">
                <a:hlinkClick r:id="rId2"/>
              </a:rPr>
              <a:t>http://www.youtube.com/watch?v=O7TvEIA0Ln4</a:t>
            </a:r>
            <a:endParaRPr lang="el-GR" altLang="el-GR"/>
          </a:p>
          <a:p>
            <a:pPr marL="533400" indent="-533400">
              <a:buFont typeface="Wingdings" pitchFamily="2" charset="2"/>
              <a:buNone/>
            </a:pPr>
            <a:endParaRPr lang="el-GR" altLang="el-GR"/>
          </a:p>
          <a:p>
            <a:pPr marL="914400" lvl="1" indent="-457200">
              <a:buFont typeface="Wingdings" pitchFamily="2" charset="2"/>
              <a:buAutoNum type="arabicPeriod"/>
            </a:pPr>
            <a:endParaRPr lang="el-GR" alt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0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Ναι αλλά πολλοί λένε: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Θερμοκρασια είναι το ποσο ζεστο είναι κάτι και Θερμοτητα είναι η ζεστασιά (ενέργεια) που δινει κάτι το ζεστο.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Αυτά είναι ΟΚ για την καθημερινή ζωή!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Στη Φυσικη: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Α) οι οροι αυτοι εχουν νοημα πέρα από τα ορια των αισθήσεών μας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Β) ένα «κρυο σωμα» ακτινοβολει επισης ενέργεια με τον τρόπο της θερμότητας. Και μπορει να είναι «καυτο» για κάτι ακομα πιο κρυο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3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Αν λοιπον θέλετε να σκεφτειτε τη θερμοτητα και τη θερμοκρασία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Χωρις να παμε στο μικροκοσμο,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Να τα «τουβλάκια» που σας προτεινω (στην ειδική περιπτωση σωμάτων που ακουμπουν το ένα το άλλο):</a:t>
            </a:r>
          </a:p>
          <a:p>
            <a:pPr marL="533400" indent="-533400">
              <a:lnSpc>
                <a:spcPct val="90000"/>
              </a:lnSpc>
            </a:pPr>
            <a:r>
              <a:rPr lang="el-GR" altLang="el-GR" sz="2000"/>
              <a:t>Η θερμοκρασια ενός σωματος μας δειχνει την τάση που έχει να δωσει ενέργεια «με επαφή» (αγωγη) όταν έλθει σε επαφη με ένα άλλο σωμα</a:t>
            </a:r>
          </a:p>
          <a:p>
            <a:pPr marL="533400" indent="-533400">
              <a:lnSpc>
                <a:spcPct val="90000"/>
              </a:lnSpc>
            </a:pPr>
            <a:r>
              <a:rPr lang="el-GR" altLang="el-GR" sz="2000"/>
              <a:t>Όταν δυο σωματα έρχονται σε επαφη έχουμε δυο ροές ενέργειας «με αγωγη» (με αντιθετες κατευθυνσεις). Η διαφορά τους είναι παντα από το θερμοτερο προς το ψυχροτερο και ονομάζεται «θερμοτητα».</a:t>
            </a:r>
          </a:p>
          <a:p>
            <a:pPr marL="533400" indent="-533400">
              <a:lnSpc>
                <a:spcPct val="90000"/>
              </a:lnSpc>
            </a:pPr>
            <a:r>
              <a:rPr lang="el-GR" altLang="el-GR" sz="2000"/>
              <a:t>Αν αυτό συνεχισει τα δυο σωματα που βρισκονται σε επαφη φτανουν στην ιδια θερμοκρασια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5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1</a:t>
            </a:r>
            <a:r>
              <a:rPr lang="el-GR" altLang="el-GR" sz="3200" baseline="30000"/>
              <a:t>ο</a:t>
            </a:r>
            <a:r>
              <a:rPr lang="el-GR" altLang="el-GR" sz="3200"/>
              <a:t> Σημαντικο σημείο (πρακτικά μέσα)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l-GR" altLang="el-GR"/>
              <a:t>΄Πώς δενει η θερμοτητα με τη θερμοκρασία;</a:t>
            </a:r>
          </a:p>
          <a:p>
            <a:pPr marL="533400" indent="-533400"/>
            <a:r>
              <a:rPr lang="el-GR" altLang="el-GR"/>
              <a:t>Η βασική σχέση της θερμοχωρητικοτητας</a:t>
            </a:r>
          </a:p>
          <a:p>
            <a:pPr marL="533400" indent="-533400"/>
            <a:r>
              <a:rPr lang="el-GR" altLang="el-GR"/>
              <a:t>Πρακτικες εφαρμογες </a:t>
            </a:r>
            <a:endParaRPr lang="el-GR" altLang="el-GR">
              <a:solidFill>
                <a:srgbClr val="FF0066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3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Αν εμεις δεν νοιώθαμε το θερμο και το κρυο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042988" y="2852738"/>
            <a:ext cx="70580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/>
              <a:t>Αλλά κατά τα άλλα ο κοσμος ήταν όπως τον γνωρίζουμε,</a:t>
            </a:r>
          </a:p>
          <a:p>
            <a:pPr>
              <a:spcBef>
                <a:spcPct val="50000"/>
              </a:spcBef>
            </a:pPr>
            <a:endParaRPr lang="el-GR" altLang="el-GR"/>
          </a:p>
          <a:p>
            <a:pPr>
              <a:spcBef>
                <a:spcPct val="50000"/>
              </a:spcBef>
            </a:pPr>
            <a:r>
              <a:rPr lang="el-GR" altLang="el-GR"/>
              <a:t>Θα ειχε νοημα να εισάγουμε τις έννοιες της θερμοτητας και της θερμοκρασίας;</a:t>
            </a:r>
          </a:p>
          <a:p>
            <a:pPr>
              <a:spcBef>
                <a:spcPct val="50000"/>
              </a:spcBef>
            </a:pPr>
            <a:endParaRPr lang="el-GR" alt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7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2</a:t>
            </a:r>
            <a:r>
              <a:rPr lang="el-GR" altLang="el-GR" sz="3200" baseline="30000"/>
              <a:t>ο</a:t>
            </a:r>
            <a:r>
              <a:rPr lang="el-GR" altLang="el-GR" sz="3200"/>
              <a:t> Σημαντικο Σημείο: Θερμοτητα, θερμοκρασία και μικρόκοσμος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92375"/>
            <a:ext cx="7693025" cy="37242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Μυστηριο: τι είναι η θερμοκρασία;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Αφου το κυριο κριτήριό μας είναι το τι νοιώθουμε, τι θα μπορούσε να είναι; Κατι που έχει να κάνει με ροή ενέργειας και επιρεάζει να νευρα μας.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Αν σκεφτουμε σε αναλογια με την εξάτμιση;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(οσο πιο έντονη θερμοκρασία τοσο πιο πολύ «υλικό»φευγει)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(οσο πιο έντονη θερμοκρασία τοσο πιο πολλά ηλεκτρικά σηματα φεύγουν)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Κάτι σαν το γαργάλημα;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5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Αν λοιπον θέλετε να σκεφτειτε τη θερμοτητα και τη θερμοκρασία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 err="1"/>
              <a:t>Πηγαινοντας</a:t>
            </a:r>
            <a:r>
              <a:rPr lang="el-GR" altLang="el-GR" sz="1800" dirty="0"/>
              <a:t> στο μικρόκοσμο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2"/>
              </a:rPr>
              <a:t>http://www.physics-chemistry-interactive-flash-animation.com/matter_change_state_measurement_mass_volume/water_states_molecules.htm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3"/>
              </a:rPr>
              <a:t>http://www.youtube.com/watch?v=31uADzoGsLA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4"/>
              </a:rPr>
              <a:t>http://www.youtube.com/watch?NR=1&amp;v=m20rGK51J0A&amp;feature=endscreen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5"/>
              </a:rPr>
              <a:t>http://www.youtube.com/watch?v=Lf1kTsT0ebc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6"/>
              </a:rPr>
              <a:t>http://www.youtube.com/watch?v=B7yb8g7f7P4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7"/>
              </a:rPr>
              <a:t>http://www.youtube.com/watch?v=HiYuZ1kr3BI</a:t>
            </a:r>
            <a:r>
              <a:rPr lang="el-GR" altLang="el-GR" sz="1800" dirty="0"/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8"/>
              </a:rPr>
              <a:t>http://www.youtube.com/watch?v=bsLm3CH_-Kc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9"/>
              </a:rPr>
              <a:t>http://www.youtube.com/watch?v=GO2E_IPsmys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7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ΑΣΚΗΣΗ!!!!!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Πειθαρχήστε τον εαυτο σας και σκεφτειτε θερμικά φαινομενα από τη μικροσκοπική πλευρα!</a:t>
            </a:r>
          </a:p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(ένα φαινομενο τη φορά)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8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Πώς </a:t>
            </a:r>
            <a:r>
              <a:rPr lang="el-GR" altLang="el-GR" sz="3200" dirty="0" err="1" smtClean="0"/>
              <a:t>μπορειτε</a:t>
            </a:r>
            <a:r>
              <a:rPr lang="el-GR" altLang="el-GR" sz="3200" dirty="0" smtClean="0"/>
              <a:t> να εξετάσετε το πόσο </a:t>
            </a:r>
            <a:r>
              <a:rPr lang="el-GR" altLang="el-GR" sz="3200" dirty="0" err="1" smtClean="0"/>
              <a:t>καλα</a:t>
            </a:r>
            <a:r>
              <a:rPr lang="el-GR" altLang="el-GR" sz="3200" dirty="0" smtClean="0"/>
              <a:t> τα καταλάβατε….</a:t>
            </a:r>
            <a:endParaRPr lang="el-GR" altLang="el-GR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>
                <a:solidFill>
                  <a:srgbClr val="FF0066"/>
                </a:solidFill>
              </a:rPr>
              <a:t>Πώς θα </a:t>
            </a:r>
            <a:r>
              <a:rPr lang="el-GR" altLang="el-GR" sz="2000" dirty="0" err="1">
                <a:solidFill>
                  <a:srgbClr val="FF0066"/>
                </a:solidFill>
              </a:rPr>
              <a:t>δουμε</a:t>
            </a:r>
            <a:r>
              <a:rPr lang="el-GR" altLang="el-GR" sz="2000" dirty="0">
                <a:solidFill>
                  <a:srgbClr val="FF0066"/>
                </a:solidFill>
              </a:rPr>
              <a:t> τον </a:t>
            </a:r>
            <a:r>
              <a:rPr lang="el-GR" altLang="el-GR" sz="2000" dirty="0" err="1">
                <a:solidFill>
                  <a:srgbClr val="FF0066"/>
                </a:solidFill>
              </a:rPr>
              <a:t>εαυτο</a:t>
            </a:r>
            <a:r>
              <a:rPr lang="el-GR" altLang="el-GR" sz="2000" dirty="0">
                <a:solidFill>
                  <a:srgbClr val="FF0066"/>
                </a:solidFill>
              </a:rPr>
              <a:t> μας πλησιάζοντας ένα κουτάλι;</a:t>
            </a:r>
          </a:p>
          <a:p>
            <a:pPr>
              <a:lnSpc>
                <a:spcPct val="80000"/>
              </a:lnSpc>
            </a:pPr>
            <a:r>
              <a:rPr lang="el-GR" altLang="el-GR" sz="2000" dirty="0">
                <a:hlinkClick r:id="rId2"/>
              </a:rPr>
              <a:t>http://www.youtube.com/watch?v=HtJEy6uoZmc</a:t>
            </a:r>
            <a:r>
              <a:rPr lang="el-GR" altLang="el-GR" sz="2000" dirty="0"/>
              <a:t> (τι </a:t>
            </a:r>
            <a:r>
              <a:rPr lang="el-GR" altLang="el-GR" sz="2000" dirty="0" err="1"/>
              <a:t>βλεπουμε</a:t>
            </a:r>
            <a:r>
              <a:rPr lang="el-GR" altLang="el-GR" sz="2000" dirty="0"/>
              <a:t>)</a:t>
            </a:r>
          </a:p>
          <a:p>
            <a:pPr>
              <a:lnSpc>
                <a:spcPct val="80000"/>
              </a:lnSpc>
            </a:pPr>
            <a:r>
              <a:rPr lang="el-GR" altLang="el-GR" sz="2000" dirty="0">
                <a:hlinkClick r:id="rId3"/>
              </a:rPr>
              <a:t>http://www.youtube.com/watch?v=Pd8eTIQrclU</a:t>
            </a:r>
            <a:r>
              <a:rPr lang="el-GR" altLang="el-GR" sz="2000" dirty="0"/>
              <a:t> (</a:t>
            </a:r>
            <a:r>
              <a:rPr lang="el-GR" altLang="el-GR" sz="2000" dirty="0" err="1"/>
              <a:t>φυσικη</a:t>
            </a:r>
            <a:r>
              <a:rPr lang="el-GR" altLang="el-GR" sz="2000" dirty="0"/>
              <a:t>)</a:t>
            </a:r>
          </a:p>
          <a:p>
            <a:pPr>
              <a:lnSpc>
                <a:spcPct val="80000"/>
              </a:lnSpc>
            </a:pPr>
            <a:r>
              <a:rPr lang="el-GR" altLang="el-GR" sz="2000" dirty="0">
                <a:hlinkClick r:id="rId4"/>
              </a:rPr>
              <a:t>http://www.youtube.com/watch?v=qKu9PvLIjd4</a:t>
            </a:r>
            <a:r>
              <a:rPr lang="el-GR" altLang="el-GR" sz="2000" dirty="0"/>
              <a:t> (</a:t>
            </a:r>
            <a:r>
              <a:rPr lang="en-US" altLang="el-GR" sz="2000" dirty="0"/>
              <a:t>animation)</a:t>
            </a:r>
            <a:endParaRPr lang="el-GR" altLang="el-GR" sz="2000" dirty="0"/>
          </a:p>
          <a:p>
            <a:pPr>
              <a:lnSpc>
                <a:spcPct val="80000"/>
              </a:lnSpc>
            </a:pPr>
            <a:endParaRPr lang="el-GR" altLang="el-GR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 err="1">
                <a:solidFill>
                  <a:srgbClr val="FF0066"/>
                </a:solidFill>
              </a:rPr>
              <a:t>Γιατι</a:t>
            </a:r>
            <a:r>
              <a:rPr lang="el-GR" altLang="el-GR" sz="2000" dirty="0">
                <a:solidFill>
                  <a:srgbClr val="FF0066"/>
                </a:solidFill>
              </a:rPr>
              <a:t> </a:t>
            </a:r>
            <a:r>
              <a:rPr lang="el-GR" altLang="el-GR" sz="2000" dirty="0" err="1">
                <a:solidFill>
                  <a:srgbClr val="FF0066"/>
                </a:solidFill>
              </a:rPr>
              <a:t>χρησιμοποιουμε</a:t>
            </a:r>
            <a:r>
              <a:rPr lang="el-GR" altLang="el-GR" sz="2000" dirty="0">
                <a:solidFill>
                  <a:srgbClr val="FF0066"/>
                </a:solidFill>
              </a:rPr>
              <a:t> </a:t>
            </a:r>
            <a:r>
              <a:rPr lang="el-GR" altLang="el-GR" sz="2000" dirty="0" err="1">
                <a:solidFill>
                  <a:srgbClr val="FF0066"/>
                </a:solidFill>
              </a:rPr>
              <a:t>κυρτους</a:t>
            </a:r>
            <a:r>
              <a:rPr lang="el-GR" altLang="el-GR" sz="2000" dirty="0">
                <a:solidFill>
                  <a:srgbClr val="FF0066"/>
                </a:solidFill>
              </a:rPr>
              <a:t> </a:t>
            </a:r>
            <a:r>
              <a:rPr lang="el-GR" altLang="el-GR" sz="2000" dirty="0" err="1">
                <a:solidFill>
                  <a:srgbClr val="FF0066"/>
                </a:solidFill>
              </a:rPr>
              <a:t>φακους</a:t>
            </a:r>
            <a:r>
              <a:rPr lang="el-GR" altLang="el-GR" sz="2000" dirty="0">
                <a:solidFill>
                  <a:srgbClr val="FF0066"/>
                </a:solidFill>
              </a:rPr>
              <a:t> για καθρέφτες στα αυτοκίνητα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>
                <a:hlinkClick r:id="rId5"/>
              </a:rPr>
              <a:t>http://www.youtube.com/watch?v=Q1dNL5FE_fI</a:t>
            </a:r>
            <a:r>
              <a:rPr lang="el-GR" altLang="el-GR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/>
              <a:t>Και </a:t>
            </a:r>
            <a:r>
              <a:rPr lang="el-GR" altLang="el-GR" sz="2000" dirty="0" err="1"/>
              <a:t>σχετικο</a:t>
            </a:r>
            <a:r>
              <a:rPr lang="el-GR" altLang="el-GR" sz="2000" dirty="0"/>
              <a:t> τραγούδι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>
                <a:hlinkClick r:id="rId6"/>
              </a:rPr>
              <a:t>http://www.youtube.com/watch?v=naEimAxD0mw</a:t>
            </a:r>
            <a:r>
              <a:rPr lang="el-GR" altLang="el-GR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>
                <a:hlinkClick r:id="rId7"/>
              </a:rPr>
              <a:t>http://www.youtube.com/watch?v=hdk3VdjcjT4&amp;list=PL5ucC21f2RBkdzyDAd1eZRyTYsSrF96v4</a:t>
            </a:r>
            <a:r>
              <a:rPr lang="el-GR" altLang="el-GR" sz="2000" dirty="0"/>
              <a:t>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2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Και τι άλλο μπορει να γινει με την ενεργεια;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Η ενέργεια μπορει να χρησιμοποιηθεί για να «λυσει δεσμά» (για να απελευθερώσει δομές από τους δεσμους που τις κρατουν)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5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Πρακτικές εφαρμογές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Α) ανακατευουμε συμπυκνωμένο γάλα (από το ψυγειο) με νερο σε αναλογια 1 προς 1. Ποσο ζεστο πρέπει να είναι το νερο για να έχει το μιγμα 36 βαθμους θερμοκρασια; (υποθέστε ότι τα δυο υγρά έχουν την ιδια θερμοχωρητικότητα)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Β) Ποσο ψηλά μπορώ να σηκώσω ένα αυτοκινητο ενός τονου με την ενέργεια που χρειάζομαι για να ψήσω ένα ελληνικο καφε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Γ) Ριχνω ένα ποτηρι νερο 20 βαθμων Κελσιου σε μια κατσαρολα με νερο που βράζει. Αν το νερο στην κατσαρολα είναι 1 κιλο και στο ποτηρι 200 γραμμαρια τοτε ποσο θα πεσει η θερμοκρασια του νερου (συνολικά)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4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426"/>
            <a:ext cx="8229600" cy="358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Που θα μάθετε να κάνετε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τετοιου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ειδους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εξηγήσεις;</a:t>
            </a:r>
            <a: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b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48" y="3212974"/>
            <a:ext cx="5238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Αυτή τη φορά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ΦΩΣ </a:t>
            </a:r>
            <a:r>
              <a:rPr lang="el-GR" altLang="el-GR" sz="2400" dirty="0" smtClean="0"/>
              <a:t>είναι ακτινοβολία την οποία νοιώθουμε με τα μάτια μας, είναι </a:t>
            </a:r>
            <a:endParaRPr lang="el-GR" altLang="el-G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«</a:t>
            </a:r>
            <a:r>
              <a:rPr lang="el-GR" altLang="el-GR" sz="2400" dirty="0" err="1"/>
              <a:t>ορατη</a:t>
            </a:r>
            <a:r>
              <a:rPr lang="el-GR" altLang="el-GR" sz="2400" dirty="0"/>
              <a:t> ηλεκτρομαγνητική ακτινοβολία»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/>
              <a:t>Που είναι κομμάτι της «ηλεκτρομαγνητικής </a:t>
            </a:r>
            <a:r>
              <a:rPr lang="el-GR" altLang="el-GR" sz="2400" dirty="0" err="1"/>
              <a:t>ακτινοβολιας</a:t>
            </a:r>
            <a:r>
              <a:rPr lang="el-GR" altLang="el-GR" sz="2400" dirty="0"/>
              <a:t>» εν </a:t>
            </a:r>
            <a:r>
              <a:rPr lang="el-GR" altLang="el-GR" sz="2400" dirty="0" err="1" smtClean="0"/>
              <a:t>γενει</a:t>
            </a:r>
            <a:endParaRPr lang="el-GR" altLang="el-GR" sz="2400" dirty="0" smtClean="0"/>
          </a:p>
          <a:p>
            <a:pPr>
              <a:lnSpc>
                <a:spcPct val="90000"/>
              </a:lnSpc>
              <a:buNone/>
            </a:pPr>
            <a:r>
              <a:rPr lang="el-GR" altLang="el-GR" sz="2400" dirty="0" smtClean="0">
                <a:solidFill>
                  <a:srgbClr val="FF0066"/>
                </a:solidFill>
              </a:rPr>
              <a:t>Επέλεξα</a:t>
            </a:r>
            <a:r>
              <a:rPr lang="el-GR" altLang="el-GR" sz="2400" dirty="0" smtClean="0"/>
              <a:t> να </a:t>
            </a:r>
            <a:r>
              <a:rPr lang="el-GR" altLang="el-GR" sz="2400" dirty="0" err="1" smtClean="0"/>
              <a:t>κινηθω</a:t>
            </a:r>
            <a:r>
              <a:rPr lang="el-GR" altLang="el-GR" sz="2400" dirty="0" smtClean="0"/>
              <a:t> με συνειρμική λογική γι αυτό το μάθημα και να περάσουμε σε μια άλλη «ηλεκτρομαγνητική ακτινοβολία», αυτή που συνδέεται με τη ΘΕΡΜΑΝΣΗ ή ΨΥΞΗ των αντικειμένων και τελικά με τα </a:t>
            </a:r>
            <a:r>
              <a:rPr lang="el-GR" altLang="el-GR" sz="2400" b="1" dirty="0" smtClean="0"/>
              <a:t>ΦΑΙΝΟΜΕΝΑ ΘΕΡΜΑΝΣΗΣ ΚΑΙ ΨΥΞΗΣ (</a:t>
            </a:r>
            <a:r>
              <a:rPr lang="el-GR" altLang="el-GR" sz="2400" b="1" dirty="0" err="1" smtClean="0"/>
              <a:t>σχετικο</a:t>
            </a:r>
            <a:r>
              <a:rPr lang="el-GR" altLang="el-GR" sz="2400" b="1" dirty="0" smtClean="0"/>
              <a:t> παραμύθι)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3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Θα </a:t>
            </a:r>
            <a:r>
              <a:rPr lang="el-GR" dirty="0" err="1" smtClean="0"/>
              <a:t>μπουμε</a:t>
            </a:r>
            <a:r>
              <a:rPr lang="el-GR" dirty="0" smtClean="0"/>
              <a:t> στα </a:t>
            </a:r>
            <a:r>
              <a:rPr lang="el-GR" dirty="0" err="1" smtClean="0"/>
              <a:t>φαινομενα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Της θερμότητας μέσα από το μονοπάτι της θερμικής ακτινοβολίας</a:t>
            </a:r>
            <a:r>
              <a:rPr lang="el-GR" dirty="0"/>
              <a:t> </a:t>
            </a:r>
            <a:r>
              <a:rPr lang="el-GR" dirty="0" smtClean="0"/>
              <a:t>και μέσα από την πρακτική ζωή.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8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Θερμικη ακτινοβολία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(</a:t>
            </a:r>
            <a:r>
              <a:rPr lang="el-GR" altLang="el-GR" dirty="0" err="1" smtClean="0"/>
              <a:t>Συνδεσμοι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e-class)</a:t>
            </a:r>
            <a:endParaRPr lang="el-GR" altLang="el-GR" dirty="0" smtClean="0"/>
          </a:p>
          <a:p>
            <a:r>
              <a:rPr lang="el-GR" altLang="el-GR" dirty="0" err="1" smtClean="0"/>
              <a:t>Βιντεο</a:t>
            </a:r>
            <a:r>
              <a:rPr lang="el-GR" altLang="el-GR" dirty="0" smtClean="0"/>
              <a:t> </a:t>
            </a:r>
            <a:r>
              <a:rPr lang="el-GR" altLang="el-GR" dirty="0"/>
              <a:t>1 (¨0:56  -&gt;)</a:t>
            </a:r>
          </a:p>
          <a:p>
            <a:r>
              <a:rPr lang="el-GR" altLang="el-GR" dirty="0" err="1"/>
              <a:t>Βιντεο</a:t>
            </a:r>
            <a:r>
              <a:rPr lang="el-GR" altLang="el-GR" dirty="0"/>
              <a:t> 2, </a:t>
            </a:r>
            <a:r>
              <a:rPr lang="el-GR" altLang="el-GR" dirty="0" err="1"/>
              <a:t>χρηση</a:t>
            </a:r>
            <a:r>
              <a:rPr lang="el-GR" altLang="el-GR" dirty="0"/>
              <a:t> για να </a:t>
            </a:r>
            <a:r>
              <a:rPr lang="el-GR" altLang="el-GR" dirty="0" err="1"/>
              <a:t>βρεθουν</a:t>
            </a:r>
            <a:r>
              <a:rPr lang="el-GR" altLang="el-GR" dirty="0"/>
              <a:t> </a:t>
            </a:r>
            <a:r>
              <a:rPr lang="el-GR" altLang="el-GR" dirty="0" err="1"/>
              <a:t>ατελειες</a:t>
            </a:r>
            <a:r>
              <a:rPr lang="el-GR" altLang="el-GR" dirty="0"/>
              <a:t> σε </a:t>
            </a:r>
            <a:r>
              <a:rPr lang="el-GR" altLang="el-GR" dirty="0" err="1"/>
              <a:t>σπιτια</a:t>
            </a:r>
            <a:endParaRPr lang="el-GR" altLang="el-GR" dirty="0"/>
          </a:p>
          <a:p>
            <a:r>
              <a:rPr lang="el-GR" altLang="el-GR" dirty="0" err="1"/>
              <a:t>Βιντεο</a:t>
            </a:r>
            <a:r>
              <a:rPr lang="el-GR" altLang="el-GR" dirty="0"/>
              <a:t> 3,4 (2 </a:t>
            </a:r>
            <a:r>
              <a:rPr lang="el-GR" altLang="el-GR" dirty="0" err="1"/>
              <a:t>εταιρειες</a:t>
            </a:r>
            <a:r>
              <a:rPr lang="el-GR" altLang="el-GR" dirty="0"/>
              <a:t> </a:t>
            </a:r>
            <a:r>
              <a:rPr lang="el-GR" altLang="el-GR" dirty="0" err="1"/>
              <a:t>εξηγουν</a:t>
            </a:r>
            <a:r>
              <a:rPr lang="el-GR" altLang="el-GR" dirty="0"/>
              <a:t> τη </a:t>
            </a:r>
            <a:r>
              <a:rPr lang="el-GR" altLang="el-GR" dirty="0" err="1"/>
              <a:t>χρηση</a:t>
            </a:r>
            <a:r>
              <a:rPr lang="el-GR" altLang="el-GR" dirty="0"/>
              <a:t> υλικών που </a:t>
            </a:r>
            <a:r>
              <a:rPr lang="el-GR" altLang="el-GR" dirty="0" err="1"/>
              <a:t>ανακλουν</a:t>
            </a:r>
            <a:r>
              <a:rPr lang="el-GR" altLang="el-GR" dirty="0"/>
              <a:t> τη </a:t>
            </a:r>
            <a:r>
              <a:rPr lang="el-GR" altLang="el-GR" dirty="0" err="1"/>
              <a:t>θερμικη</a:t>
            </a:r>
            <a:r>
              <a:rPr lang="el-GR" altLang="el-GR" dirty="0"/>
              <a:t> ακτινοβολία) 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0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Οψεις της θερμικής ακτινοβολιας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/>
              <a:t>ΔΕΝ είναι κάτι </a:t>
            </a:r>
            <a:r>
              <a:rPr lang="el-GR" altLang="el-GR" sz="2400" dirty="0" err="1"/>
              <a:t>εξωτικο</a:t>
            </a:r>
            <a:endParaRPr lang="el-GR" altLang="el-GR" sz="24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 err="1"/>
              <a:t>Αρα</a:t>
            </a:r>
            <a:r>
              <a:rPr lang="el-GR" altLang="el-GR" sz="2400" dirty="0"/>
              <a:t> είναι </a:t>
            </a:r>
            <a:r>
              <a:rPr lang="el-GR" altLang="el-GR" sz="2400" dirty="0" err="1"/>
              <a:t>χρησιμο</a:t>
            </a:r>
            <a:r>
              <a:rPr lang="el-GR" altLang="el-GR" sz="2400" dirty="0"/>
              <a:t> να </a:t>
            </a:r>
            <a:r>
              <a:rPr lang="el-GR" altLang="el-GR" sz="2400" dirty="0" err="1"/>
              <a:t>μπορουμε</a:t>
            </a:r>
            <a:r>
              <a:rPr lang="el-GR" altLang="el-GR" sz="2400" dirty="0"/>
              <a:t> να </a:t>
            </a:r>
            <a:r>
              <a:rPr lang="el-GR" altLang="el-GR" sz="2400" dirty="0" err="1"/>
              <a:t>σκεφτουμε</a:t>
            </a:r>
            <a:r>
              <a:rPr lang="el-GR" altLang="el-GR" sz="2400" dirty="0"/>
              <a:t> σε σχέση με </a:t>
            </a:r>
            <a:r>
              <a:rPr lang="el-GR" altLang="el-GR" sz="2400" dirty="0" err="1"/>
              <a:t>αυτη</a:t>
            </a:r>
            <a:r>
              <a:rPr lang="el-GR" altLang="el-GR" sz="2400" dirty="0"/>
              <a:t>! (ας </a:t>
            </a:r>
            <a:r>
              <a:rPr lang="el-GR" altLang="el-GR" sz="2400" dirty="0" err="1"/>
              <a:t>σκεφτουμε</a:t>
            </a:r>
            <a:r>
              <a:rPr lang="el-GR" altLang="el-GR" sz="2400" dirty="0"/>
              <a:t> περιπτώσεις)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/>
              <a:t>Εξαιρετικά σημαντική για το σώμα μας</a:t>
            </a:r>
          </a:p>
          <a:p>
            <a:pPr marL="533400" indent="-533400">
              <a:buFont typeface="Wingdings" pitchFamily="2" charset="2"/>
              <a:buNone/>
            </a:pPr>
            <a:r>
              <a:rPr lang="el-GR" altLang="el-GR" sz="2400" dirty="0">
                <a:hlinkClick r:id="rId2"/>
              </a:rPr>
              <a:t>http://hyperphysics.phy-astr.gsu.edu/hbase/thermo/coobod.html#c1</a:t>
            </a:r>
            <a:endParaRPr lang="el-GR" altLang="el-GR" sz="2400" dirty="0"/>
          </a:p>
          <a:p>
            <a:pPr marL="533400" indent="-533400">
              <a:buFont typeface="Wingdings" pitchFamily="2" charset="2"/>
              <a:buNone/>
            </a:pPr>
            <a:r>
              <a:rPr lang="el-GR" altLang="el-GR" sz="2400" dirty="0"/>
              <a:t>4. Εξαιρετικά σημαντική και για τη Γη (πιο πολύ </a:t>
            </a:r>
            <a:r>
              <a:rPr lang="el-GR" altLang="el-GR" sz="2400" dirty="0" err="1"/>
              <a:t>γνωστο</a:t>
            </a:r>
            <a:r>
              <a:rPr lang="el-GR" altLang="el-GR" sz="2400" dirty="0"/>
              <a:t> </a:t>
            </a:r>
            <a:r>
              <a:rPr lang="el-GR" altLang="el-GR" sz="2400" dirty="0" err="1"/>
              <a:t>φαινομενο</a:t>
            </a:r>
            <a:r>
              <a:rPr lang="el-GR" altLang="el-GR" sz="2400" dirty="0"/>
              <a:t> σας θυμίζει;)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6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ηλιος</a:t>
            </a:r>
            <a:r>
              <a:rPr lang="el-GR" dirty="0" smtClean="0"/>
              <a:t> και οι </a:t>
            </a:r>
            <a:r>
              <a:rPr lang="el-GR" dirty="0" err="1" smtClean="0"/>
              <a:t>εποχες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632848" cy="4986795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2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Μηνιαία ηλιακή ακτινοβολία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639852" cy="3210373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9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1017</TotalTime>
  <Words>1615</Words>
  <Application>Microsoft Office PowerPoint</Application>
  <PresentationFormat>Προβολή στην οθόνη (4:3)</PresentationFormat>
  <Paragraphs>180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Επιχειρηματικό</vt:lpstr>
      <vt:lpstr>Βασικες Εννοιες Φυσικης</vt:lpstr>
      <vt:lpstr>Την προηγουμενη φορα</vt:lpstr>
      <vt:lpstr>Πώς μπορειτε να εξετάσετε το πόσο καλα τα καταλάβατε….</vt:lpstr>
      <vt:lpstr>Αυτή τη φορά</vt:lpstr>
      <vt:lpstr>Θα μπουμε στα φαινομενα</vt:lpstr>
      <vt:lpstr>Θερμικη ακτινοβολία</vt:lpstr>
      <vt:lpstr>Οψεις της θερμικής ακτινοβολιας</vt:lpstr>
      <vt:lpstr>Ο ηλιος και οι εποχες</vt:lpstr>
      <vt:lpstr>Μηνιαία ηλιακή ακτινοβολία</vt:lpstr>
      <vt:lpstr>Παρουσίαση του PowerPoint</vt:lpstr>
      <vt:lpstr>Η Γη ακτινοβολουσα θερμότητα Πηγη:http://www.corbisimages.com/stock-photo/rights-managed/RR013020/earths-thermal-radiation</vt:lpstr>
      <vt:lpstr>Σταση κατανόησης</vt:lpstr>
      <vt:lpstr>Η πρακτική πλευρα</vt:lpstr>
      <vt:lpstr>Τι θέλω για εσάς</vt:lpstr>
      <vt:lpstr>Ποιοι είναι οι εχθροι μου;</vt:lpstr>
      <vt:lpstr>Αρχικη δραστηριότητα</vt:lpstr>
      <vt:lpstr>1ο Σημαντικο σημείο</vt:lpstr>
      <vt:lpstr>Τι μας ξεγελάει και</vt:lpstr>
      <vt:lpstr> Τα αισθητηριά μας (1/3)</vt:lpstr>
      <vt:lpstr>Τα αισθητήριά μας (2/3)</vt:lpstr>
      <vt:lpstr>Τα αισθητήριά μας (3/3)</vt:lpstr>
      <vt:lpstr>1ο Σημαντικο σημείο (συνεπειες)</vt:lpstr>
      <vt:lpstr>Ναι αλλά πολλοί λένε:</vt:lpstr>
      <vt:lpstr>Αν λοιπον θέλετε να σκεφτειτε τη θερμοτητα και τη θερμοκρασία</vt:lpstr>
      <vt:lpstr>1ο Σημαντικο σημείο (πρακτικά μέσα)</vt:lpstr>
      <vt:lpstr>Αν εμεις δεν νοιώθαμε το θερμο και το κρυο</vt:lpstr>
      <vt:lpstr>2ο Σημαντικο Σημείο: Θερμοτητα, θερμοκρασία και μικρόκοσμος</vt:lpstr>
      <vt:lpstr>Αν λοιπον θέλετε να σκεφτειτε τη θερμοτητα και τη θερμοκρασία</vt:lpstr>
      <vt:lpstr>ΑΣΚΗΣΗ!!!!!</vt:lpstr>
      <vt:lpstr>Και τι άλλο μπορει να γινει με την ενεργεια;</vt:lpstr>
      <vt:lpstr>Πρακτικές εφαρμογές</vt:lpstr>
      <vt:lpstr>Όλα μοιαζουν ωραια</vt:lpstr>
      <vt:lpstr>Όλα μοιαζουν ωραια;</vt:lpstr>
      <vt:lpstr>Που θα μάθετε να κάνετε τετοιου ειδους εξηγήσεις;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36</cp:revision>
  <dcterms:created xsi:type="dcterms:W3CDTF">2015-09-24T08:39:26Z</dcterms:created>
  <dcterms:modified xsi:type="dcterms:W3CDTF">2015-10-22T14:01:36Z</dcterms:modified>
</cp:coreProperties>
</file>