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7" r:id="rId2"/>
    <p:sldId id="258" r:id="rId3"/>
    <p:sldId id="259" r:id="rId4"/>
    <p:sldId id="260" r:id="rId5"/>
    <p:sldId id="262" r:id="rId6"/>
    <p:sldId id="263" r:id="rId7"/>
    <p:sldId id="271" r:id="rId8"/>
    <p:sldId id="272" r:id="rId9"/>
    <p:sldId id="273" r:id="rId10"/>
    <p:sldId id="274" r:id="rId11"/>
    <p:sldId id="265" r:id="rId12"/>
    <p:sldId id="275" r:id="rId13"/>
    <p:sldId id="266" r:id="rId14"/>
    <p:sldId id="276" r:id="rId15"/>
    <p:sldId id="277" r:id="rId16"/>
    <p:sldId id="268" r:id="rId17"/>
    <p:sldId id="269" r:id="rId18"/>
    <p:sldId id="270" r:id="rId19"/>
    <p:sldId id="279" r:id="rId2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89911" autoAdjust="0"/>
  </p:normalViewPr>
  <p:slideViewPr>
    <p:cSldViewPr snapToGrid="0">
      <p:cViewPr>
        <p:scale>
          <a:sx n="80" d="100"/>
          <a:sy n="80" d="100"/>
        </p:scale>
        <p:origin x="60" y="-102"/>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2" d="100"/>
          <a:sy n="72"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4CE4DA-22AE-442E-AC9C-92F214E4916F}" type="datetime1">
              <a:rPr lang="el-GR" smtClean="0"/>
              <a:t>18/3/2019</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l-GR" smtClean="0"/>
              <a:t>‹#›</a:t>
            </a:fld>
            <a:endParaRPr lang="el-G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1765FF-9287-4A7A-B1E0-3A22CE3F062E}" type="datetime1">
              <a:rPr lang="el-GR" noProof="0" smtClean="0"/>
              <a:t>18/3/2019</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l-GR" noProof="0" smtClean="0"/>
              <a:t>‹#›</a:t>
            </a:fld>
            <a:endParaRPr lang="el-G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32674CE4-FBD8-4481-AEFB-CA53E599A745}" type="slidenum">
              <a:rPr lang="el-GR" smtClean="0"/>
              <a:t>1</a:t>
            </a:fld>
            <a:endParaRPr lang="el-GR"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17</a:t>
            </a:fld>
            <a:endParaRPr lang="el-GR" dirty="0"/>
          </a:p>
        </p:txBody>
      </p:sp>
    </p:spTree>
    <p:extLst>
      <p:ext uri="{BB962C8B-B14F-4D97-AF65-F5344CB8AC3E}">
        <p14:creationId xmlns:p14="http://schemas.microsoft.com/office/powerpoint/2010/main" val="4273206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18</a:t>
            </a:fld>
            <a:endParaRPr lang="el-GR" dirty="0"/>
          </a:p>
        </p:txBody>
      </p:sp>
    </p:spTree>
    <p:extLst>
      <p:ext uri="{BB962C8B-B14F-4D97-AF65-F5344CB8AC3E}">
        <p14:creationId xmlns:p14="http://schemas.microsoft.com/office/powerpoint/2010/main" val="900292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171450" indent="-171450" rtl="0">
              <a:buFont typeface="Arial" panose="020B0604020202020204" pitchFamily="34" charset="0"/>
              <a:buChar char="•"/>
            </a:pPr>
            <a:r>
              <a:rPr lang="el-GR" dirty="0"/>
              <a:t>Με ποιο τρόπο η παρουσίαση θα ωφελήσει το ακροατήριο: Οι ενήλικες εκπαιδευόμενοι ενδιαφέρονται περισσότερο για ένα θέμα εάν γνωρίζουν με ποιο τρόπο ή γιατί αυτό είναι σημαντικό για τους ίδιους.</a:t>
            </a:r>
          </a:p>
          <a:p>
            <a:pPr marL="171450" indent="-171450" rtl="0">
              <a:buFont typeface="Arial" panose="020B0604020202020204" pitchFamily="34" charset="0"/>
              <a:buChar char="•"/>
            </a:pPr>
            <a:r>
              <a:rPr lang="el-GR" dirty="0"/>
              <a:t>Το επίπεδο εξειδίκευσης του παρουσιαστή σε σχέση με το θέμα. Αναφέρετε εν συντομία τα διαπιστευτήριά σας στον τομέα ή εξηγήστε στους συμμετέχοντες γιατί πρέπει να σας ακούσουν.</a:t>
            </a:r>
          </a:p>
        </p:txBody>
      </p:sp>
      <p:sp>
        <p:nvSpPr>
          <p:cNvPr id="4" name="Θέση αριθμού διαφάνειας 3"/>
          <p:cNvSpPr>
            <a:spLocks noGrp="1"/>
          </p:cNvSpPr>
          <p:nvPr>
            <p:ph type="sldNum" sz="quarter" idx="10"/>
          </p:nvPr>
        </p:nvSpPr>
        <p:spPr/>
        <p:txBody>
          <a:bodyPr rtlCol="0"/>
          <a:lstStyle/>
          <a:p>
            <a:pPr rtl="0"/>
            <a:fld id="{CF2FD335-6D8E-486A-8F5F-DFC7325903FF}" type="slidenum">
              <a:rPr lang="el-GR" smtClean="0"/>
              <a:t>2</a:t>
            </a:fld>
            <a:endParaRPr lang="el-GR"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dirty="0"/>
              <a:t>Οι περιγραφές των μαθημάτων πρέπει να είναι σύντομες.</a:t>
            </a:r>
          </a:p>
          <a:p>
            <a:pPr rtl="0"/>
            <a:endParaRPr lang="el-GR" dirty="0"/>
          </a:p>
        </p:txBody>
      </p:sp>
      <p:sp>
        <p:nvSpPr>
          <p:cNvPr id="4" name="Θέση αριθμού διαφάνειας 3"/>
          <p:cNvSpPr>
            <a:spLocks noGrp="1"/>
          </p:cNvSpPr>
          <p:nvPr>
            <p:ph type="sldNum" sz="quarter" idx="10"/>
          </p:nvPr>
        </p:nvSpPr>
        <p:spPr/>
        <p:txBody>
          <a:bodyPr rtlCol="0"/>
          <a:lstStyle/>
          <a:p>
            <a:pPr rtl="0"/>
            <a:fld id="{CF2FD335-6D8E-486A-8F5F-DFC7325903FF}" type="slidenum">
              <a:rPr lang="el-GR" smtClean="0"/>
              <a:t>3</a:t>
            </a:fld>
            <a:endParaRPr lang="el-GR" dirty="0"/>
          </a:p>
        </p:txBody>
      </p:sp>
    </p:spTree>
    <p:extLst>
      <p:ext uri="{BB962C8B-B14F-4D97-AF65-F5344CB8AC3E}">
        <p14:creationId xmlns:p14="http://schemas.microsoft.com/office/powerpoint/2010/main" val="95587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b="1" dirty="0"/>
              <a:t>Παραδείγματα στόχων</a:t>
            </a:r>
          </a:p>
          <a:p>
            <a:pPr marL="0" indent="0" rtl="0">
              <a:buFont typeface="Arial" panose="020B0604020202020204" pitchFamily="34" charset="0"/>
              <a:buNone/>
            </a:pPr>
            <a:r>
              <a:rPr lang="el-GR" dirty="0"/>
              <a:t>Στο τέλος αυτού του μαθήματος, θα μπορείτε να:</a:t>
            </a:r>
          </a:p>
          <a:p>
            <a:pPr marL="171450" indent="-171450" rtl="0">
              <a:buFont typeface="Arial" panose="020B0604020202020204" pitchFamily="34" charset="0"/>
              <a:buChar char="•"/>
            </a:pPr>
            <a:r>
              <a:rPr lang="el-GR" dirty="0"/>
              <a:t>Αποθηκεύετε αρχεία στο διακομιστή Web ομάδας.</a:t>
            </a:r>
          </a:p>
          <a:p>
            <a:pPr marL="171450" indent="-171450" rtl="0">
              <a:buFont typeface="Arial" panose="020B0604020202020204" pitchFamily="34" charset="0"/>
              <a:buChar char="•"/>
            </a:pPr>
            <a:r>
              <a:rPr lang="el-GR" dirty="0"/>
              <a:t>Μεταφέρετε αρχεία σε διαφορετικές θέσεις στο διακομιστή Web ομάδας.</a:t>
            </a:r>
          </a:p>
          <a:p>
            <a:pPr marL="171450" indent="-171450" rtl="0">
              <a:buFont typeface="Arial" panose="020B0604020202020204" pitchFamily="34" charset="0"/>
              <a:buChar char="•"/>
            </a:pPr>
            <a:r>
              <a:rPr lang="el-GR" dirty="0"/>
              <a:t>Κάνετε κοινή χρήση αρχείων στο διακομιστή Web ομάδας.</a:t>
            </a:r>
          </a:p>
          <a:p>
            <a:pPr rtl="0"/>
            <a:endParaRPr lang="el-GR" dirty="0"/>
          </a:p>
          <a:p>
            <a:pPr rtl="0"/>
            <a:endParaRPr lang="el-GR" dirty="0"/>
          </a:p>
        </p:txBody>
      </p:sp>
      <p:sp>
        <p:nvSpPr>
          <p:cNvPr id="4" name="Θέση αριθμού διαφάνειας 3"/>
          <p:cNvSpPr>
            <a:spLocks noGrp="1"/>
          </p:cNvSpPr>
          <p:nvPr>
            <p:ph type="sldNum" sz="quarter" idx="10"/>
          </p:nvPr>
        </p:nvSpPr>
        <p:spPr/>
        <p:txBody>
          <a:bodyPr rtlCol="0"/>
          <a:lstStyle/>
          <a:p>
            <a:pPr rtl="0"/>
            <a:fld id="{CF2FD335-6D8E-486A-8F5F-DFC7325903FF}" type="slidenum">
              <a:rPr lang="el-GR" smtClean="0"/>
              <a:t>4</a:t>
            </a:fld>
            <a:endParaRPr lang="el-GR" dirty="0"/>
          </a:p>
        </p:txBody>
      </p:sp>
    </p:spTree>
    <p:extLst>
      <p:ext uri="{BB962C8B-B14F-4D97-AF65-F5344CB8AC3E}">
        <p14:creationId xmlns:p14="http://schemas.microsoft.com/office/powerpoint/2010/main" val="306944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5</a:t>
            </a:fld>
            <a:endParaRPr lang="el-GR" dirty="0"/>
          </a:p>
        </p:txBody>
      </p:sp>
    </p:spTree>
    <p:extLst>
      <p:ext uri="{BB962C8B-B14F-4D97-AF65-F5344CB8AC3E}">
        <p14:creationId xmlns:p14="http://schemas.microsoft.com/office/powerpoint/2010/main" val="392939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5800B302-F4DC-4547-9C74-CF794137D166}" type="slidenum">
              <a:rPr lang="el-GR" smtClean="0"/>
              <a:t>6</a:t>
            </a:fld>
            <a:endParaRPr lang="el-GR" dirty="0"/>
          </a:p>
        </p:txBody>
      </p:sp>
    </p:spTree>
    <p:extLst>
      <p:ext uri="{BB962C8B-B14F-4D97-AF65-F5344CB8AC3E}">
        <p14:creationId xmlns:p14="http://schemas.microsoft.com/office/powerpoint/2010/main" val="908655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11</a:t>
            </a:fld>
            <a:endParaRPr lang="el-GR" dirty="0"/>
          </a:p>
        </p:txBody>
      </p:sp>
    </p:spTree>
    <p:extLst>
      <p:ext uri="{BB962C8B-B14F-4D97-AF65-F5344CB8AC3E}">
        <p14:creationId xmlns:p14="http://schemas.microsoft.com/office/powerpoint/2010/main" val="298747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13</a:t>
            </a:fld>
            <a:endParaRPr lang="el-GR" dirty="0"/>
          </a:p>
        </p:txBody>
      </p:sp>
    </p:spTree>
    <p:extLst>
      <p:ext uri="{BB962C8B-B14F-4D97-AF65-F5344CB8AC3E}">
        <p14:creationId xmlns:p14="http://schemas.microsoft.com/office/powerpoint/2010/main" val="94210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32674CE4-FBD8-4481-AEFB-CA53E599A745}" type="slidenum">
              <a:rPr lang="el-GR" smtClean="0"/>
              <a:t>16</a:t>
            </a:fld>
            <a:endParaRPr lang="el-GR" dirty="0"/>
          </a:p>
        </p:txBody>
      </p:sp>
    </p:spTree>
    <p:extLst>
      <p:ext uri="{BB962C8B-B14F-4D97-AF65-F5344CB8AC3E}">
        <p14:creationId xmlns:p14="http://schemas.microsoft.com/office/powerpoint/2010/main" val="106167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9" name="Ορθογώνιο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3" name="Ορθογώνιο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4" name="Ορθογώνιο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5" name="Ορθογώνιο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6" name="Ορθογώνιο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7" name="Ορθογώνιο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0" name="Στρογγυλεμένο ορθογώνιο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1" name="Στρογγυλεμένο ορθογώνιο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7" name="Ορθογώνιο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0" name="Ορθογώνιο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1" name="Ορθογώνιο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8" name="Τίτλος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l-GR" noProof="0" dirty="0"/>
              <a:t>Προσθήκη υποσέλιδου</a:t>
            </a:r>
          </a:p>
        </p:txBody>
      </p:sp>
      <p:sp>
        <p:nvSpPr>
          <p:cNvPr id="28" name="Θέση ημερομηνίας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fld id="{8AFCCDD6-6E69-4DAB-AA9C-FB54F783E5B5}" type="datetime1">
              <a:rPr lang="el-GR" noProof="0" smtClean="0"/>
              <a:t>18/3/2019</a:t>
            </a:fld>
            <a:endParaRPr lang="el-GR" noProof="0" dirty="0"/>
          </a:p>
        </p:txBody>
      </p:sp>
      <p:sp>
        <p:nvSpPr>
          <p:cNvPr id="29" name="Θέση αριθμού διαφάνειας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0B05E136-2F10-47AC-8682-8F7CB1AACCE2}" type="datetime1">
              <a:rPr lang="el-GR" noProof="0" smtClean="0"/>
              <a:t>18/3/2019</a:t>
            </a:fld>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042400" y="1143000"/>
            <a:ext cx="2540000" cy="5448300"/>
          </a:xfrm>
        </p:spPr>
        <p:txBody>
          <a:bodyPr vert="eaVert" rtlCol="0"/>
          <a:lstStyle>
            <a:lvl1pPr>
              <a:defRPr/>
            </a:lvl1pPr>
          </a:lstStyle>
          <a:p>
            <a:pPr rtl="0"/>
            <a:r>
              <a:rPr lang="el-GR" noProof="0" dirty="0"/>
              <a:t>Επεξεργασία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EBDBA1BE-D632-4B0C-BCAC-F358D3723F44}" type="datetime1">
              <a:rPr lang="el-GR" noProof="0" smtClean="0"/>
              <a:t>18/3/2019</a:t>
            </a:fld>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1pPr>
              <a:defRPr/>
            </a:lvl1pPr>
            <a:lvl5pPr>
              <a:defRPr/>
            </a:lvl5pPr>
            <a:lvl6pPr>
              <a:defRPr/>
            </a:lvl6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64E987BD-D86C-4F90-840D-029B5B0D5166}" type="datetime1">
              <a:rPr lang="el-GR" noProof="0" smtClean="0"/>
              <a:t>18/3/2019</a:t>
            </a:fld>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l-GR" noProof="0" smtClean="0"/>
              <a:t>Στυλ κύριου τίτλου</a:t>
            </a:r>
            <a:endParaRPr kumimoji="0" lang="el-GR" noProof="0" dirty="0"/>
          </a:p>
        </p:txBody>
      </p:sp>
      <p:sp>
        <p:nvSpPr>
          <p:cNvPr id="3" name="Θέση κειμένου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smtClean="0"/>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7D08FD8B-C90A-4814-933D-82CA745BBBCB}" type="datetime1">
              <a:rPr lang="el-GR" noProof="0" smtClean="0"/>
              <a:t>18/3/2019</a:t>
            </a:fld>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περιεχομένου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fld id="{EF718ADF-E857-4F21-A81D-97F68CD96C68}" type="datetime1">
              <a:rPr lang="el-GR" noProof="0" smtClean="0"/>
              <a:t>18/3/2019</a:t>
            </a:fld>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κειμένου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28" name="Θέση υποσέλιδου 27"/>
          <p:cNvSpPr>
            <a:spLocks noGrp="1"/>
          </p:cNvSpPr>
          <p:nvPr>
            <p:ph type="ftr" sz="quarter" idx="12"/>
          </p:nvPr>
        </p:nvSpPr>
        <p:spPr/>
        <p:txBody>
          <a:bodyPr rtlCol="0"/>
          <a:lstStyle/>
          <a:p>
            <a:pPr rtl="0"/>
            <a:r>
              <a:rPr lang="el-GR" noProof="0" dirty="0"/>
              <a:t>Προσθήκη υποσέλιδου</a:t>
            </a:r>
          </a:p>
        </p:txBody>
      </p:sp>
      <p:sp>
        <p:nvSpPr>
          <p:cNvPr id="26" name="Θέση ημερομηνίας 25"/>
          <p:cNvSpPr>
            <a:spLocks noGrp="1"/>
          </p:cNvSpPr>
          <p:nvPr>
            <p:ph type="dt" sz="half" idx="10"/>
          </p:nvPr>
        </p:nvSpPr>
        <p:spPr/>
        <p:txBody>
          <a:bodyPr rtlCol="0"/>
          <a:lstStyle/>
          <a:p>
            <a:pPr rtl="0"/>
            <a:fld id="{E523F185-359C-4B85-9499-787CBA1D5A75}" type="datetime1">
              <a:rPr lang="el-GR" noProof="0" smtClean="0"/>
              <a:t>18/3/2019</a:t>
            </a:fld>
            <a:endParaRPr lang="el-GR" noProof="0" dirty="0"/>
          </a:p>
        </p:txBody>
      </p:sp>
      <p:sp>
        <p:nvSpPr>
          <p:cNvPr id="27" name="Θέση αριθμού διαφάνειας 26"/>
          <p:cNvSpPr>
            <a:spLocks noGrp="1"/>
          </p:cNvSpPr>
          <p:nvPr>
            <p:ph type="sldNum" sz="quarter" idx="11"/>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l-GR" noProof="0" smtClean="0"/>
              <a:t>Στυλ κύριου τίτλου</a:t>
            </a:r>
            <a:endParaRPr lang="el-GR" noProof="0" dirty="0"/>
          </a:p>
        </p:txBody>
      </p:sp>
      <p:sp>
        <p:nvSpPr>
          <p:cNvPr id="4" name="Θέση υποσέλιδου 3"/>
          <p:cNvSpPr>
            <a:spLocks noGrp="1"/>
          </p:cNvSpPr>
          <p:nvPr>
            <p:ph type="ftr" sz="quarter" idx="11"/>
          </p:nvPr>
        </p:nvSpPr>
        <p:spPr>
          <a:xfrm>
            <a:off x="7010400" y="612648"/>
            <a:ext cx="1767840" cy="457200"/>
          </a:xfrm>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a:xfrm>
            <a:off x="8778240" y="612648"/>
            <a:ext cx="1276352" cy="457200"/>
          </a:xfrm>
        </p:spPr>
        <p:txBody>
          <a:bodyPr rtlCol="0"/>
          <a:lstStyle/>
          <a:p>
            <a:pPr rtl="0"/>
            <a:fld id="{092AA6E9-5537-4F6B-AF24-CE87CFABB2FE}" type="datetime1">
              <a:rPr lang="el-GR" noProof="0" smtClean="0"/>
              <a:t>18/3/2019</a:t>
            </a:fld>
            <a:endParaRPr lang="el-GR" noProof="0" dirty="0"/>
          </a:p>
        </p:txBody>
      </p:sp>
      <p:sp>
        <p:nvSpPr>
          <p:cNvPr id="5" name="Θέση αριθμού διαφάνειας 4"/>
          <p:cNvSpPr>
            <a:spLocks noGrp="1"/>
          </p:cNvSpPr>
          <p:nvPr>
            <p:ph type="sldNum" sz="quarter" idx="12"/>
          </p:nvPr>
        </p:nvSpPr>
        <p:spPr>
          <a:xfrm>
            <a:off x="10899648" y="2272"/>
            <a:ext cx="1016000" cy="365760"/>
          </a:xfrm>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2" name="Θέση ημερομηνίας 1"/>
          <p:cNvSpPr>
            <a:spLocks noGrp="1"/>
          </p:cNvSpPr>
          <p:nvPr>
            <p:ph type="dt" sz="half" idx="10"/>
          </p:nvPr>
        </p:nvSpPr>
        <p:spPr/>
        <p:txBody>
          <a:bodyPr rtlCol="0"/>
          <a:lstStyle/>
          <a:p>
            <a:pPr rtl="0"/>
            <a:fld id="{2A96F4DC-7CA3-4BB1-A0B7-D6BFD97F0CE4}" type="datetime1">
              <a:rPr lang="el-GR" noProof="0" smtClean="0"/>
              <a:t>18/3/2019</a:t>
            </a:fld>
            <a:endParaRPr lang="el-GR" noProof="0" dirty="0"/>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l-GR" noProof="0" dirty="0"/>
              <a:t>Επεξεργασία στυλ κύριου τίτλου</a:t>
            </a:r>
          </a:p>
        </p:txBody>
      </p:sp>
      <p:sp>
        <p:nvSpPr>
          <p:cNvPr id="4" name="Θέση περιεχομένου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3" name="Θέση κειμένου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fld id="{7AEEF394-60AA-42E5-BBA6-785914B12B3E}" type="datetime1">
              <a:rPr lang="el-GR" noProof="0" smtClean="0"/>
              <a:t>18/3/2019</a:t>
            </a:fld>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l-GR" noProof="0" smtClean="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fld id="{FBF9933F-5606-408E-9CA3-40EE5E1D4EDD}" type="datetime1">
              <a:rPr lang="el-GR" noProof="0" smtClean="0"/>
              <a:t>18/3/2019</a:t>
            </a:fld>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9" name="Ορθογώνιο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0" name="Ορθογώνιο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1" name="Ορθογώνιο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2" name="Ορθογώνιο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3" name="Στρογγυλεμένο ορθογώνιο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4" name="Στρογγυλεμένο ορθογώνιο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5" name="Ορθογώνιο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6" name="Ορθογώνιο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7" name="Ορθογώνιο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8" name="Ορθογώνιο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9" name="Ορθογώνιο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40" name="Ορθογώνιο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2" name="Θέση τίτλου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l-GR" noProof="0" dirty="0"/>
              <a:t>Κάντε κλικ για να επεξεργαστείτε το Στυλ κύριου τίτλου</a:t>
            </a:r>
          </a:p>
        </p:txBody>
      </p:sp>
      <p:sp>
        <p:nvSpPr>
          <p:cNvPr id="13" name="Θέση κειμένου 12"/>
          <p:cNvSpPr>
            <a:spLocks noGrp="1"/>
          </p:cNvSpPr>
          <p:nvPr>
            <p:ph type="body" idx="1"/>
          </p:nvPr>
        </p:nvSpPr>
        <p:spPr>
          <a:xfrm>
            <a:off x="609600" y="2249424"/>
            <a:ext cx="10972800" cy="4325112"/>
          </a:xfrm>
          <a:prstGeom prst="rect">
            <a:avLst/>
          </a:prstGeom>
        </p:spPr>
        <p:txBody>
          <a:bodyPr vert="horz"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3" name="Θέση υποσέλιδου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l-GR" noProof="0" dirty="0"/>
              <a:t>Προσθήκη υποσέλιδου</a:t>
            </a:r>
          </a:p>
        </p:txBody>
      </p:sp>
      <p:sp>
        <p:nvSpPr>
          <p:cNvPr id="14" name="Θέση ημερομηνίας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fld id="{8765B0B5-24AB-4F94-A830-10E885314E42}" type="datetime1">
              <a:rPr lang="el-GR" noProof="0" smtClean="0"/>
              <a:t>18/3/2019</a:t>
            </a:fld>
            <a:endParaRPr lang="el-GR" noProof="0" dirty="0"/>
          </a:p>
        </p:txBody>
      </p:sp>
      <p:sp>
        <p:nvSpPr>
          <p:cNvPr id="23" name="Θέση αριθμού διαφάνειας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algn="ctr"/>
            <a:r>
              <a:rPr lang="en-US" b="1" dirty="0" err="1" smtClean="0"/>
              <a:t>WebQuest</a:t>
            </a:r>
            <a:r>
              <a:rPr lang="en-US" b="1" dirty="0" smtClean="0"/>
              <a:t> - </a:t>
            </a:r>
            <a:r>
              <a:rPr lang="en-US" b="1" dirty="0" err="1" smtClean="0"/>
              <a:t>OpenWebQuest</a:t>
            </a:r>
            <a:endParaRPr lang="en-US" b="1"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Τύποι </a:t>
            </a:r>
            <a:r>
              <a:rPr lang="el-GR" b="1" dirty="0" err="1" smtClean="0"/>
              <a:t>WebQuest</a:t>
            </a:r>
            <a:r>
              <a:rPr lang="el-GR" b="1" dirty="0" smtClean="0"/>
              <a:t> 2/2</a:t>
            </a:r>
            <a:endParaRPr lang="el-GR" dirty="0"/>
          </a:p>
        </p:txBody>
      </p:sp>
      <p:sp>
        <p:nvSpPr>
          <p:cNvPr id="3" name="Θέση περιεχομένου 2"/>
          <p:cNvSpPr>
            <a:spLocks noGrp="1"/>
          </p:cNvSpPr>
          <p:nvPr>
            <p:ph idx="1"/>
          </p:nvPr>
        </p:nvSpPr>
        <p:spPr/>
        <p:txBody>
          <a:bodyPr/>
          <a:lstStyle/>
          <a:p>
            <a:pPr algn="just"/>
            <a:r>
              <a:rPr lang="el-GR" b="1" dirty="0"/>
              <a:t>Μεγάλης διάρκειας</a:t>
            </a:r>
            <a:r>
              <a:rPr lang="el-GR" dirty="0"/>
              <a:t>: Οι δραστηριότητες αυτές έχουν τη μορφή σχεδίου εργασίας (</a:t>
            </a:r>
            <a:r>
              <a:rPr lang="el-GR" dirty="0" err="1"/>
              <a:t>project</a:t>
            </a:r>
            <a:r>
              <a:rPr lang="el-GR" dirty="0"/>
              <a:t>) και μπορούν να επεκταθούν μέχρι 8 ή περισσότερες εβδομάδες. Οι μαθητές επικεντρώνονται στην αυθεντική διερεύνηση και μελέτη προβλημάτων (</a:t>
            </a:r>
            <a:r>
              <a:rPr lang="el-GR" dirty="0" err="1"/>
              <a:t>Herrington</a:t>
            </a:r>
            <a:r>
              <a:rPr lang="el-GR" dirty="0"/>
              <a:t> &amp; </a:t>
            </a:r>
            <a:r>
              <a:rPr lang="el-GR" dirty="0" err="1"/>
              <a:t>Kervin</a:t>
            </a:r>
            <a:r>
              <a:rPr lang="el-GR" dirty="0"/>
              <a:t>, 2007) από τα σχολικά μαθήματα και την ευρύτερη κοινωνική ζωή, χρησιμοποιώντας ποικίλες πηγές, μεθόδους και προσεγγίσεις, ενώ έχουν τη δυνατότητα να εμβαθύνουν και να προτείνουν καινοτόμες ιδέες και λύσεις.</a:t>
            </a:r>
          </a:p>
          <a:p>
            <a:endParaRPr lang="el-GR" dirty="0"/>
          </a:p>
        </p:txBody>
      </p:sp>
    </p:spTree>
    <p:extLst>
      <p:ext uri="{BB962C8B-B14F-4D97-AF65-F5344CB8AC3E}">
        <p14:creationId xmlns:p14="http://schemas.microsoft.com/office/powerpoint/2010/main" val="13171360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r>
              <a:rPr lang="el-GR" b="1" dirty="0" smtClean="0"/>
              <a:t>Παιδαγωγικά χαρακτηριστικά </a:t>
            </a:r>
            <a:r>
              <a:rPr lang="el-GR" b="1" dirty="0" err="1" smtClean="0"/>
              <a:t>ιστοεξερευνήσεων</a:t>
            </a:r>
            <a:r>
              <a:rPr lang="el-GR" b="1" dirty="0" smtClean="0"/>
              <a:t> 1/2</a:t>
            </a:r>
            <a:endParaRPr lang="el-GR" dirty="0"/>
          </a:p>
        </p:txBody>
      </p:sp>
      <p:sp>
        <p:nvSpPr>
          <p:cNvPr id="3" name="Θέση κειμένου 2"/>
          <p:cNvSpPr>
            <a:spLocks noGrp="1"/>
          </p:cNvSpPr>
          <p:nvPr>
            <p:ph idx="1"/>
          </p:nvPr>
        </p:nvSpPr>
        <p:spPr/>
        <p:txBody>
          <a:bodyPr rtlCol="0">
            <a:normAutofit lnSpcReduction="10000"/>
          </a:bodyPr>
          <a:lstStyle/>
          <a:p>
            <a:pPr algn="just"/>
            <a:r>
              <a:rPr lang="el-GR" dirty="0"/>
              <a:t>Υποστηρίζουν την ενεργοποίηση των μαθητών και τη </a:t>
            </a:r>
            <a:r>
              <a:rPr lang="el-GR" dirty="0" err="1"/>
              <a:t>μαθητοκεντρική</a:t>
            </a:r>
            <a:r>
              <a:rPr lang="el-GR" dirty="0"/>
              <a:t> μάθηση. Ο ρόλος του εκπαιδευτικού είναι καθοδηγητικός και υποστηρικτικός.</a:t>
            </a:r>
          </a:p>
          <a:p>
            <a:pPr algn="just"/>
            <a:r>
              <a:rPr lang="el-GR" dirty="0"/>
              <a:t>Εστιάζουν στην αξιοποίηση και εφαρμογή των πληροφοριών με στόχο την επίλυση προβλήματος και όχι την απλή αναζήτηση πληροφοριών στον Ιστό.</a:t>
            </a:r>
          </a:p>
          <a:p>
            <a:pPr algn="just"/>
            <a:r>
              <a:rPr lang="el-GR" dirty="0"/>
              <a:t>Υποστηρίζουν την κριτική σκέψη και την ανάπτυξη δεξιοτήτων υψηλού επιπέδου (όπως ανάλυση, σύνθεση, μετασχηματισμός, οργάνωση και αξιολόγηση πληροφοριών, εμβάθυνση και εφαρμογή γνώσεων, εξαγωγή συμπερασμάτων κ.λπ</a:t>
            </a:r>
            <a:r>
              <a:rPr lang="el-GR" dirty="0" smtClean="0"/>
              <a:t>.).</a:t>
            </a:r>
            <a:endParaRPr lang="el-GR" dirty="0"/>
          </a:p>
        </p:txBody>
      </p:sp>
    </p:spTree>
    <p:extLst>
      <p:ext uri="{BB962C8B-B14F-4D97-AF65-F5344CB8AC3E}">
        <p14:creationId xmlns:p14="http://schemas.microsoft.com/office/powerpoint/2010/main" val="282259896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Παιδαγωγικά </a:t>
            </a:r>
            <a:r>
              <a:rPr lang="el-GR" b="1" dirty="0"/>
              <a:t>χαρακτηριστικά </a:t>
            </a:r>
            <a:r>
              <a:rPr lang="el-GR" b="1" dirty="0" err="1" smtClean="0"/>
              <a:t>ιστοεξερευνήσεων</a:t>
            </a:r>
            <a:r>
              <a:rPr lang="el-GR" b="1" dirty="0" smtClean="0"/>
              <a:t> 2/2</a:t>
            </a:r>
            <a:endParaRPr lang="el-GR" dirty="0"/>
          </a:p>
        </p:txBody>
      </p:sp>
      <p:sp>
        <p:nvSpPr>
          <p:cNvPr id="3" name="Θέση περιεχομένου 2"/>
          <p:cNvSpPr>
            <a:spLocks noGrp="1"/>
          </p:cNvSpPr>
          <p:nvPr>
            <p:ph idx="1"/>
          </p:nvPr>
        </p:nvSpPr>
        <p:spPr/>
        <p:txBody>
          <a:bodyPr>
            <a:normAutofit lnSpcReduction="10000"/>
          </a:bodyPr>
          <a:lstStyle/>
          <a:p>
            <a:pPr algn="just"/>
            <a:r>
              <a:rPr lang="el-GR" dirty="0"/>
              <a:t>Προωθούν την οικοδόμηση γνώσεων, την εννοιολογική και </a:t>
            </a:r>
            <a:r>
              <a:rPr lang="el-GR" dirty="0" err="1"/>
              <a:t>νοηματοδοτούμενη</a:t>
            </a:r>
            <a:r>
              <a:rPr lang="el-GR" dirty="0"/>
              <a:t> μάθηση, μέσω διαθεματικών προσεγγίσεων του υπό μελέτη περιεχομένου.</a:t>
            </a:r>
          </a:p>
          <a:p>
            <a:pPr algn="just"/>
            <a:r>
              <a:rPr lang="el-GR" dirty="0"/>
              <a:t>Υποστηρίζουν τη δημιουργικότητα των μαθητών.</a:t>
            </a:r>
          </a:p>
          <a:p>
            <a:pPr algn="just"/>
            <a:r>
              <a:rPr lang="el-GR" dirty="0"/>
              <a:t>Υποστηρίζουν τη συνεργατική και αλληλεπιδραστική μάθηση, μέσα από τη διαμοίραση ιδεών, την ανταλλαγή απόψεων και επιχειρημάτων, την αλληλεπίδραση με τους συμμαθητές και την παρουσίαση της εργασίας τους στην τάξη.</a:t>
            </a:r>
          </a:p>
          <a:p>
            <a:pPr algn="just"/>
            <a:r>
              <a:rPr lang="el-GR" dirty="0"/>
              <a:t>Αναπτύσσουν την ψηφιακή επάρκεια των μαθητών και την ανάπτυξη ικανοτήτων, μέσα από τη χρήση εργαλείων και περιβαλλόντων ΤΠΕ </a:t>
            </a:r>
            <a:r>
              <a:rPr lang="el-GR" dirty="0" smtClean="0"/>
              <a:t>(</a:t>
            </a:r>
            <a:endParaRPr lang="el-GR" dirty="0"/>
          </a:p>
        </p:txBody>
      </p:sp>
    </p:spTree>
    <p:extLst>
      <p:ext uri="{BB962C8B-B14F-4D97-AF65-F5344CB8AC3E}">
        <p14:creationId xmlns:p14="http://schemas.microsoft.com/office/powerpoint/2010/main" val="247886821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smtClean="0"/>
              <a:t>Οι διακριτές φάσεις στην </a:t>
            </a:r>
            <a:r>
              <a:rPr lang="el-GR" b="1" dirty="0" err="1" smtClean="0"/>
              <a:t>ιστοεξερεύνηση</a:t>
            </a:r>
            <a:r>
              <a:rPr lang="el-GR" b="1" dirty="0" smtClean="0"/>
              <a:t> 1/3</a:t>
            </a:r>
            <a:endParaRPr lang="el-GR" b="1" dirty="0"/>
          </a:p>
        </p:txBody>
      </p:sp>
      <p:sp>
        <p:nvSpPr>
          <p:cNvPr id="3" name="Θέση περιεχομένου 2"/>
          <p:cNvSpPr>
            <a:spLocks noGrp="1"/>
          </p:cNvSpPr>
          <p:nvPr>
            <p:ph idx="1"/>
          </p:nvPr>
        </p:nvSpPr>
        <p:spPr/>
        <p:txBody>
          <a:bodyPr rtlCol="0">
            <a:normAutofit fontScale="92500"/>
          </a:bodyPr>
          <a:lstStyle/>
          <a:p>
            <a:pPr algn="just"/>
            <a:r>
              <a:rPr lang="el-GR" b="1" dirty="0"/>
              <a:t>Εισαγωγή (</a:t>
            </a:r>
            <a:r>
              <a:rPr lang="el-GR" b="1" dirty="0" err="1"/>
              <a:t>introduction</a:t>
            </a:r>
            <a:r>
              <a:rPr lang="el-GR" b="1" dirty="0"/>
              <a:t>):</a:t>
            </a:r>
            <a:r>
              <a:rPr lang="el-GR" dirty="0"/>
              <a:t> Οι μαθητές μυούνται στη δραστηριότητα, κατανοούν την κεντρική ιδέα, το αντικείμενο και τους στόχους της και προετοιμάζονται για την υλοποίησή της. </a:t>
            </a:r>
            <a:endParaRPr lang="el-GR" dirty="0" smtClean="0"/>
          </a:p>
          <a:p>
            <a:pPr algn="just"/>
            <a:r>
              <a:rPr lang="el-GR" b="1" dirty="0" smtClean="0"/>
              <a:t>Δραστηριότητα </a:t>
            </a:r>
            <a:r>
              <a:rPr lang="el-GR" b="1" dirty="0"/>
              <a:t>(</a:t>
            </a:r>
            <a:r>
              <a:rPr lang="el-GR" b="1" dirty="0" err="1"/>
              <a:t>task</a:t>
            </a:r>
            <a:r>
              <a:rPr lang="el-GR" b="1" dirty="0"/>
              <a:t>):</a:t>
            </a:r>
            <a:r>
              <a:rPr lang="el-GR" dirty="0"/>
              <a:t> Περιγράφεται το τελικό προϊόν (παραδοτέο) της δραστηριότητας, που μπορεί να είναι φύλλο απάντησης, γραπτή έκθεση, </a:t>
            </a:r>
            <a:r>
              <a:rPr lang="el-GR" dirty="0" err="1"/>
              <a:t>πολυμεσική</a:t>
            </a:r>
            <a:r>
              <a:rPr lang="el-GR" dirty="0"/>
              <a:t> παρουσίαση ή εφαρμογή. Εναλλακτικά, θα μπορούσαν να χρησιμοποιηθούν εργαλεία δεύτερης γενιάς (Web </a:t>
            </a:r>
            <a:r>
              <a:rPr lang="el-GR" dirty="0" smtClean="0"/>
              <a:t>2.0). Οι </a:t>
            </a:r>
            <a:r>
              <a:rPr lang="el-GR" dirty="0"/>
              <a:t>δραστηριότητες πρέπει να είναι αυθεντικές (</a:t>
            </a:r>
            <a:r>
              <a:rPr lang="el-GR" dirty="0" err="1"/>
              <a:t>Herrington</a:t>
            </a:r>
            <a:r>
              <a:rPr lang="el-GR" dirty="0"/>
              <a:t> &amp; </a:t>
            </a:r>
            <a:r>
              <a:rPr lang="el-GR" dirty="0" err="1"/>
              <a:t>Kervin</a:t>
            </a:r>
            <a:r>
              <a:rPr lang="el-GR" dirty="0"/>
              <a:t>, 2007), να αφορούν σε προβλήματα του πραγματικού κόσμου και να μη περιορίζονται στο στενό πλαίσιο του αντικειμένου, ενώ προτείνεται να προσεγγίζονται διαθεματικά</a:t>
            </a:r>
            <a:r>
              <a:rPr lang="el-GR" dirty="0" smtClean="0"/>
              <a:t>.</a:t>
            </a:r>
            <a:endParaRPr lang="el-GR" dirty="0"/>
          </a:p>
        </p:txBody>
      </p:sp>
    </p:spTree>
    <p:extLst>
      <p:ext uri="{BB962C8B-B14F-4D97-AF65-F5344CB8AC3E}">
        <p14:creationId xmlns:p14="http://schemas.microsoft.com/office/powerpoint/2010/main" val="415534886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Οι διακριτές φάσεις στην </a:t>
            </a:r>
            <a:r>
              <a:rPr lang="el-GR" b="1" dirty="0" err="1"/>
              <a:t>ιστοεξερεύνηση</a:t>
            </a:r>
            <a:r>
              <a:rPr lang="el-GR" b="1" dirty="0"/>
              <a:t> </a:t>
            </a:r>
            <a:r>
              <a:rPr lang="el-GR" b="1" dirty="0" smtClean="0"/>
              <a:t>2/3</a:t>
            </a:r>
            <a:endParaRPr lang="el-GR" dirty="0"/>
          </a:p>
        </p:txBody>
      </p:sp>
      <p:sp>
        <p:nvSpPr>
          <p:cNvPr id="3" name="Θέση περιεχομένου 2"/>
          <p:cNvSpPr>
            <a:spLocks noGrp="1"/>
          </p:cNvSpPr>
          <p:nvPr>
            <p:ph idx="1"/>
          </p:nvPr>
        </p:nvSpPr>
        <p:spPr/>
        <p:txBody>
          <a:bodyPr>
            <a:normAutofit lnSpcReduction="10000"/>
          </a:bodyPr>
          <a:lstStyle/>
          <a:p>
            <a:pPr algn="just"/>
            <a:r>
              <a:rPr lang="el-GR" b="1" dirty="0"/>
              <a:t>Διαδικασία (</a:t>
            </a:r>
            <a:r>
              <a:rPr lang="el-GR" b="1" dirty="0" err="1"/>
              <a:t>process</a:t>
            </a:r>
            <a:r>
              <a:rPr lang="el-GR" b="1" dirty="0"/>
              <a:t>):</a:t>
            </a:r>
            <a:r>
              <a:rPr lang="el-GR" dirty="0"/>
              <a:t> Περιγράφεται η προτεινόμενη μεθοδολογία. Μπορεί να περιλαμβάνει στρατηγικές διαχωρισμού του έργου σε </a:t>
            </a:r>
            <a:r>
              <a:rPr lang="el-GR" dirty="0" err="1"/>
              <a:t>υποέργα</a:t>
            </a:r>
            <a:r>
              <a:rPr lang="el-GR" dirty="0"/>
              <a:t>, περιγραφή των ρόλων που θα αναλάβει κάθε μαθητής ή </a:t>
            </a:r>
            <a:r>
              <a:rPr lang="el-GR" dirty="0" smtClean="0"/>
              <a:t>ομάδα, κ.λπ</a:t>
            </a:r>
            <a:r>
              <a:rPr lang="el-GR" dirty="0"/>
              <a:t>.</a:t>
            </a:r>
          </a:p>
          <a:p>
            <a:pPr algn="just"/>
            <a:r>
              <a:rPr lang="el-GR" b="1" dirty="0"/>
              <a:t>Πηγές-Μέσα (</a:t>
            </a:r>
            <a:r>
              <a:rPr lang="el-GR" b="1" dirty="0" err="1"/>
              <a:t>resources</a:t>
            </a:r>
            <a:r>
              <a:rPr lang="el-GR" b="1" dirty="0"/>
              <a:t>):</a:t>
            </a:r>
            <a:r>
              <a:rPr lang="el-GR" dirty="0"/>
              <a:t> Περιγράφονται τα βήματα, τα μέσα και τα εργαλεία που πρέπει να χρησιμοποιηθούν για την αναζήτηση και οργάνωση των πληροφοριών. Περιλαμβάνεται επίσης λίστα με σημαντικούς δικτυακούς τόπους. Μπορεί να περιλαμβάνονται και άλλα μέσα, όπως βιβλία, βίντεο, λογισμικά, συνεργασία με ειδικούς εκτός σχολικής μονάδας (π.χ. ειδικούς επιστήμονες, δημοσιογράφους κ.λπ</a:t>
            </a:r>
            <a:r>
              <a:rPr lang="el-GR" dirty="0" smtClean="0"/>
              <a:t>.).</a:t>
            </a:r>
            <a:endParaRPr lang="el-GR" dirty="0"/>
          </a:p>
        </p:txBody>
      </p:sp>
    </p:spTree>
    <p:extLst>
      <p:ext uri="{BB962C8B-B14F-4D97-AF65-F5344CB8AC3E}">
        <p14:creationId xmlns:p14="http://schemas.microsoft.com/office/powerpoint/2010/main" val="27138124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Οι διακριτές φάσεις στην </a:t>
            </a:r>
            <a:r>
              <a:rPr lang="el-GR" b="1" dirty="0" err="1"/>
              <a:t>ιστοεξερεύνηση</a:t>
            </a:r>
            <a:r>
              <a:rPr lang="el-GR" b="1" dirty="0"/>
              <a:t> </a:t>
            </a:r>
            <a:r>
              <a:rPr lang="el-GR" b="1" dirty="0" smtClean="0"/>
              <a:t>3/3</a:t>
            </a:r>
            <a:endParaRPr lang="el-GR" dirty="0"/>
          </a:p>
        </p:txBody>
      </p:sp>
      <p:sp>
        <p:nvSpPr>
          <p:cNvPr id="3" name="Θέση περιεχομένου 2"/>
          <p:cNvSpPr>
            <a:spLocks noGrp="1"/>
          </p:cNvSpPr>
          <p:nvPr>
            <p:ph idx="1"/>
          </p:nvPr>
        </p:nvSpPr>
        <p:spPr>
          <a:xfrm>
            <a:off x="609600" y="2054267"/>
            <a:ext cx="10972800" cy="4659683"/>
          </a:xfrm>
        </p:spPr>
        <p:txBody>
          <a:bodyPr>
            <a:normAutofit fontScale="92500" lnSpcReduction="10000"/>
          </a:bodyPr>
          <a:lstStyle/>
          <a:p>
            <a:pPr algn="just"/>
            <a:r>
              <a:rPr lang="el-GR" b="1" dirty="0"/>
              <a:t>Αξιολόγηση (</a:t>
            </a:r>
            <a:r>
              <a:rPr lang="el-GR" b="1" dirty="0" err="1"/>
              <a:t>evaluation</a:t>
            </a:r>
            <a:r>
              <a:rPr lang="el-GR" b="1" dirty="0"/>
              <a:t>):</a:t>
            </a:r>
            <a:r>
              <a:rPr lang="el-GR" dirty="0"/>
              <a:t> Αναλύεται ο τρόπος και τα μέσα αξιολόγησης του τελικού αποτελέσματος </a:t>
            </a:r>
            <a:r>
              <a:rPr lang="el-GR" dirty="0" smtClean="0"/>
              <a:t>Η </a:t>
            </a:r>
            <a:r>
              <a:rPr lang="el-GR" dirty="0"/>
              <a:t>περιγραφή πρέπει να είναι λεπτομερής και σαφής. </a:t>
            </a:r>
            <a:r>
              <a:rPr lang="el-GR" dirty="0" smtClean="0"/>
              <a:t>Αυτό </a:t>
            </a:r>
            <a:r>
              <a:rPr lang="el-GR" dirty="0"/>
              <a:t>επιτυγχάνεται με συγκεκριμένες κλίμακες αξιολόγησης (ρουμπρίκες) που περιλαμβάνουν ειδικά κριτήρια και δείκτες επιτυχίας.</a:t>
            </a:r>
          </a:p>
          <a:p>
            <a:pPr algn="just"/>
            <a:r>
              <a:rPr lang="el-GR" b="1" dirty="0"/>
              <a:t>Συμπέρασμα (</a:t>
            </a:r>
            <a:r>
              <a:rPr lang="el-GR" b="1" dirty="0" err="1"/>
              <a:t>conclusion</a:t>
            </a:r>
            <a:r>
              <a:rPr lang="el-GR" b="1" dirty="0"/>
              <a:t>):</a:t>
            </a:r>
            <a:r>
              <a:rPr lang="el-GR" dirty="0"/>
              <a:t> Συνοψίζεται η δραστηριότητα και η εργασία των μαθητών. Γίνεται ανασκόπηση των μαθησιακών στόχων και του τι θα πρέπει να έχουν επιτύχει οι μαθητές. Παράλληλα, ενθαρρύνονται να αξιολογήσουν οι ίδιοι τη διαδικασία που ακολούθησαν, τη συνεργασία μεταξύ τους, τις δυσκολίες που αντιμετώπισαν κ.λπ. Μπορεί να γίνει παρουσίαση των αποτελεσμάτων της </a:t>
            </a:r>
            <a:r>
              <a:rPr lang="el-GR" dirty="0" err="1"/>
              <a:t>ιστοεξερεύνησης</a:t>
            </a:r>
            <a:r>
              <a:rPr lang="el-GR" dirty="0"/>
              <a:t> σε επίπεδο τάξης ή σχολείου με διάφορους τρόπους, όπως παρουσιάσεις, αφίσες, ημερίδες, δημιουργία </a:t>
            </a:r>
            <a:r>
              <a:rPr lang="el-GR" dirty="0" err="1"/>
              <a:t>πολυμεσικού</a:t>
            </a:r>
            <a:r>
              <a:rPr lang="el-GR" dirty="0"/>
              <a:t> έργου, δικτυακού τόπου ή </a:t>
            </a:r>
            <a:r>
              <a:rPr lang="el-GR" dirty="0" err="1"/>
              <a:t>ιστολογίου</a:t>
            </a:r>
            <a:r>
              <a:rPr lang="el-GR" dirty="0"/>
              <a:t> </a:t>
            </a:r>
            <a:r>
              <a:rPr lang="el-GR" dirty="0" err="1" smtClean="0"/>
              <a:t>κ.λπ</a:t>
            </a:r>
            <a:endParaRPr lang="el-GR" dirty="0"/>
          </a:p>
          <a:p>
            <a:endParaRPr lang="el-GR" dirty="0"/>
          </a:p>
          <a:p>
            <a:endParaRPr lang="el-GR" dirty="0"/>
          </a:p>
        </p:txBody>
      </p:sp>
    </p:spTree>
    <p:extLst>
      <p:ext uri="{BB962C8B-B14F-4D97-AF65-F5344CB8AC3E}">
        <p14:creationId xmlns:p14="http://schemas.microsoft.com/office/powerpoint/2010/main" val="18770901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algn="just"/>
            <a:r>
              <a:rPr lang="el-GR" b="1" dirty="0" smtClean="0"/>
              <a:t>Δημοφιλείς </a:t>
            </a:r>
            <a:r>
              <a:rPr lang="el-GR" b="1" dirty="0"/>
              <a:t>πλατφόρμες για ανάπτυξη και διανομή </a:t>
            </a:r>
            <a:r>
              <a:rPr lang="el-GR" b="1" dirty="0" err="1"/>
              <a:t>ιστοεξερευνήσεων</a:t>
            </a:r>
            <a:endParaRPr lang="el-GR" b="1" dirty="0"/>
          </a:p>
        </p:txBody>
      </p:sp>
      <p:sp>
        <p:nvSpPr>
          <p:cNvPr id="3" name="Θέση κειμένου 2"/>
          <p:cNvSpPr>
            <a:spLocks noGrp="1"/>
          </p:cNvSpPr>
          <p:nvPr>
            <p:ph idx="1"/>
          </p:nvPr>
        </p:nvSpPr>
        <p:spPr/>
        <p:txBody>
          <a:bodyPr rtlCol="0">
            <a:normAutofit fontScale="92500" lnSpcReduction="10000"/>
          </a:bodyPr>
          <a:lstStyle/>
          <a:p>
            <a:pPr algn="just"/>
            <a:r>
              <a:rPr lang="el-GR" b="1" dirty="0" err="1" smtClean="0"/>
              <a:t>Zunal</a:t>
            </a:r>
            <a:r>
              <a:rPr lang="el-GR" dirty="0" smtClean="0"/>
              <a:t> </a:t>
            </a:r>
            <a:r>
              <a:rPr lang="el-GR" dirty="0"/>
              <a:t>(http://zunal.com): Αποτελεί το πιο δημοφιλές εργαλείο </a:t>
            </a:r>
            <a:r>
              <a:rPr lang="el-GR" dirty="0" err="1"/>
              <a:t>ιστοεξερευνήσεων</a:t>
            </a:r>
            <a:r>
              <a:rPr lang="el-GR" dirty="0"/>
              <a:t> </a:t>
            </a:r>
            <a:r>
              <a:rPr lang="el-GR" dirty="0" smtClean="0"/>
              <a:t>διεθνώς</a:t>
            </a:r>
          </a:p>
          <a:p>
            <a:pPr algn="just"/>
            <a:r>
              <a:rPr lang="el-GR" b="1" dirty="0" smtClean="0"/>
              <a:t>PHP</a:t>
            </a:r>
            <a:r>
              <a:rPr lang="el-GR" dirty="0" smtClean="0"/>
              <a:t> </a:t>
            </a:r>
            <a:r>
              <a:rPr lang="el-GR" b="1" dirty="0" err="1"/>
              <a:t>Webquest</a:t>
            </a:r>
            <a:r>
              <a:rPr lang="el-GR" dirty="0"/>
              <a:t> (http://www.phpwebquest.org)</a:t>
            </a:r>
            <a:r>
              <a:rPr lang="el-GR" b="1" dirty="0"/>
              <a:t>: </a:t>
            </a:r>
            <a:r>
              <a:rPr lang="el-GR" dirty="0"/>
              <a:t>Έχει αναπτυχθεί και διατίθεται σύμφωνα ως λογισμικό ανοικτού κώδικα (</a:t>
            </a:r>
            <a:r>
              <a:rPr lang="el-GR" dirty="0" err="1"/>
              <a:t>php</a:t>
            </a:r>
            <a:r>
              <a:rPr lang="el-GR" dirty="0"/>
              <a:t>, </a:t>
            </a:r>
            <a:r>
              <a:rPr lang="el-GR" dirty="0" err="1"/>
              <a:t>mysql</a:t>
            </a:r>
            <a:r>
              <a:rPr lang="el-GR" dirty="0" smtClean="0"/>
              <a:t>). </a:t>
            </a:r>
            <a:r>
              <a:rPr lang="el-GR" dirty="0"/>
              <a:t>Η μετάφραση στην Ελληνική γλώσσα έχει πραγματοποιηθεί από την Ομάδα Ηλεκτρονικής Μάθησης του Τμήματος Κοινωνικής και Εκπαιδευτικής Πολιτικής (ΤΚΕΠ) του Πανεπιστημίου </a:t>
            </a:r>
            <a:r>
              <a:rPr lang="el-GR" dirty="0" smtClean="0"/>
              <a:t>Πελοποννήσου στη </a:t>
            </a:r>
            <a:r>
              <a:rPr lang="el-GR" dirty="0"/>
              <a:t>διεύθυνση http://eprl.korinthos.uop.gr/phpwq2.6.</a:t>
            </a:r>
          </a:p>
          <a:p>
            <a:pPr algn="just"/>
            <a:r>
              <a:rPr lang="el-GR" b="1" dirty="0"/>
              <a:t>Webquest.gr</a:t>
            </a:r>
            <a:r>
              <a:rPr lang="el-GR" dirty="0"/>
              <a:t> (http://www.webquest.gr): Δημιουργήθηκε από ομάδα εκπαιδευτικών με αφορμή την επιμόρφωση για την αξιοποίηση των ΤΠΕ στην εκπαιδευτική </a:t>
            </a:r>
            <a:r>
              <a:rPr lang="el-GR" dirty="0" smtClean="0"/>
              <a:t>διαδικασία.</a:t>
            </a:r>
            <a:endParaRPr lang="el-GR" dirty="0"/>
          </a:p>
        </p:txBody>
      </p:sp>
    </p:spTree>
    <p:extLst>
      <p:ext uri="{BB962C8B-B14F-4D97-AF65-F5344CB8AC3E}">
        <p14:creationId xmlns:p14="http://schemas.microsoft.com/office/powerpoint/2010/main" val="15315281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a:t>Η πλατφόρμα </a:t>
            </a:r>
            <a:r>
              <a:rPr lang="el-GR" b="1" dirty="0" err="1"/>
              <a:t>ιστοεξερευνήσεων</a:t>
            </a:r>
            <a:r>
              <a:rPr lang="el-GR" b="1" dirty="0"/>
              <a:t> </a:t>
            </a:r>
            <a:r>
              <a:rPr lang="en-US" b="1" u="sng" dirty="0" err="1"/>
              <a:t>Open</a:t>
            </a:r>
            <a:r>
              <a:rPr lang="en-US" b="1" dirty="0" err="1"/>
              <a:t>WebQuest</a:t>
            </a:r>
            <a:endParaRPr lang="el-GR" dirty="0"/>
          </a:p>
        </p:txBody>
      </p:sp>
      <p:sp>
        <p:nvSpPr>
          <p:cNvPr id="3" name="Θέση περιεχομένου 2"/>
          <p:cNvSpPr>
            <a:spLocks noGrp="1"/>
          </p:cNvSpPr>
          <p:nvPr>
            <p:ph idx="1"/>
          </p:nvPr>
        </p:nvSpPr>
        <p:spPr/>
        <p:txBody>
          <a:bodyPr rtlCol="0"/>
          <a:lstStyle/>
          <a:p>
            <a:pPr algn="just"/>
            <a:r>
              <a:rPr lang="el-GR" dirty="0" smtClean="0"/>
              <a:t>Οι </a:t>
            </a:r>
            <a:r>
              <a:rPr lang="el-GR" dirty="0"/>
              <a:t>σημαντικότερες πλατφόρμες </a:t>
            </a:r>
            <a:r>
              <a:rPr lang="el-GR" dirty="0" err="1"/>
              <a:t>ιστοεξερευνήσεων</a:t>
            </a:r>
            <a:r>
              <a:rPr lang="el-GR" dirty="0"/>
              <a:t> ουσιαστικά είναι συνδρομητικές. </a:t>
            </a:r>
            <a:r>
              <a:rPr lang="el-GR" dirty="0" smtClean="0"/>
              <a:t>Μια ερευνητική ομάδα αποφάσισε </a:t>
            </a:r>
            <a:r>
              <a:rPr lang="el-GR" dirty="0"/>
              <a:t>την επέκταση και προσαρμογή του PHP </a:t>
            </a:r>
            <a:r>
              <a:rPr lang="el-GR" dirty="0" err="1"/>
              <a:t>Webquest</a:t>
            </a:r>
            <a:r>
              <a:rPr lang="el-GR" dirty="0"/>
              <a:t> στα δεδομένα της ελληνικής πραγματικότητας, ως λογισμικό ανοικτού κώδικα</a:t>
            </a:r>
            <a:r>
              <a:rPr lang="el-GR" dirty="0" smtClean="0"/>
              <a:t>.</a:t>
            </a:r>
          </a:p>
          <a:p>
            <a:pPr algn="just"/>
            <a:r>
              <a:rPr lang="el-GR" dirty="0"/>
              <a:t>Δόθηκε έμφαση σε παράγοντες όπως η λειτουργικότητα και η ευχρηστία, ώστε να βοηθηθεί ο μέσος χρήστης-εκπαιδευτικός που ενδέχεται να μην είναι εξοικειωμένος εφαρμογές του τύπου αυτού.</a:t>
            </a:r>
            <a:endParaRPr lang="el-GR" dirty="0"/>
          </a:p>
        </p:txBody>
      </p:sp>
    </p:spTree>
    <p:extLst>
      <p:ext uri="{BB962C8B-B14F-4D97-AF65-F5344CB8AC3E}">
        <p14:creationId xmlns:p14="http://schemas.microsoft.com/office/powerpoint/2010/main" val="38095128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a:t>Η αρχιτεκτονική του </a:t>
            </a:r>
            <a:r>
              <a:rPr lang="en-US" b="1" dirty="0" err="1"/>
              <a:t>OpenWebQuest</a:t>
            </a:r>
            <a:endParaRPr lang="el-GR" b="1" dirty="0"/>
          </a:p>
        </p:txBody>
      </p:sp>
      <p:pic>
        <p:nvPicPr>
          <p:cNvPr id="4" name="Θέση περιεχομένου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3644" y="1895981"/>
            <a:ext cx="8074517" cy="4677857"/>
          </a:xfrm>
        </p:spPr>
      </p:pic>
    </p:spTree>
    <p:extLst>
      <p:ext uri="{BB962C8B-B14F-4D97-AF65-F5344CB8AC3E}">
        <p14:creationId xmlns:p14="http://schemas.microsoft.com/office/powerpoint/2010/main" val="6876548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Μελλοντικά </a:t>
            </a:r>
            <a:r>
              <a:rPr lang="el-GR" b="1" dirty="0" smtClean="0"/>
              <a:t>σχέδια </a:t>
            </a:r>
            <a:r>
              <a:rPr lang="el-GR" b="1" dirty="0"/>
              <a:t>του </a:t>
            </a:r>
            <a:r>
              <a:rPr lang="en-US" b="1" dirty="0" err="1"/>
              <a:t>OpenWebQuest</a:t>
            </a:r>
            <a:endParaRPr lang="el-GR" dirty="0"/>
          </a:p>
        </p:txBody>
      </p:sp>
      <p:sp>
        <p:nvSpPr>
          <p:cNvPr id="3" name="Θέση περιεχομένου 2"/>
          <p:cNvSpPr>
            <a:spLocks noGrp="1"/>
          </p:cNvSpPr>
          <p:nvPr>
            <p:ph idx="1"/>
          </p:nvPr>
        </p:nvSpPr>
        <p:spPr/>
        <p:txBody>
          <a:bodyPr>
            <a:normAutofit/>
          </a:bodyPr>
          <a:lstStyle/>
          <a:p>
            <a:pPr algn="just"/>
            <a:r>
              <a:rPr lang="el-GR" dirty="0" smtClean="0"/>
              <a:t>Η </a:t>
            </a:r>
            <a:r>
              <a:rPr lang="el-GR" dirty="0"/>
              <a:t>Ομάδα Ηλεκτρονικής Μάθησης </a:t>
            </a:r>
            <a:r>
              <a:rPr lang="el-GR" dirty="0" smtClean="0"/>
              <a:t>θα </a:t>
            </a:r>
            <a:r>
              <a:rPr lang="el-GR" dirty="0"/>
              <a:t>συνεχίσει την εξέλιξη της πλατφόρμας, ενσωματώνοντας νέες λειτουργίες και επιλογές, οι οποίες θα προκύψουν ύστερα από αξιολόγηση και προτάσεις-ιδέες των εκπαιδευτικών. </a:t>
            </a:r>
            <a:endParaRPr lang="el-GR" dirty="0" smtClean="0"/>
          </a:p>
          <a:p>
            <a:pPr algn="just"/>
            <a:r>
              <a:rPr lang="el-GR" dirty="0" smtClean="0"/>
              <a:t>Απώτερος </a:t>
            </a:r>
            <a:r>
              <a:rPr lang="el-GR" dirty="0"/>
              <a:t>σκοπός μας είναι το </a:t>
            </a:r>
            <a:r>
              <a:rPr lang="el-GR" dirty="0" err="1"/>
              <a:t>OpenWebQuest</a:t>
            </a:r>
            <a:r>
              <a:rPr lang="el-GR" dirty="0"/>
              <a:t>, εκτός από μια πλατφόρμα δημιουργίας και φιλοξενίας </a:t>
            </a:r>
            <a:r>
              <a:rPr lang="el-GR" dirty="0" err="1"/>
              <a:t>ιστοεξερευνήσεων</a:t>
            </a:r>
            <a:r>
              <a:rPr lang="el-GR" dirty="0"/>
              <a:t>, να αναδειχθεί σε εργαλείο κοινότητας εκπαιδευτικών, τόπο συνάντησης, επικοινωνίας και αλληλεπίδρασης με επίκεντρο τη χρήση δραστηριοτήτων </a:t>
            </a:r>
            <a:r>
              <a:rPr lang="el-GR" dirty="0" err="1"/>
              <a:t>ιστοεξερεύνησης</a:t>
            </a:r>
            <a:r>
              <a:rPr lang="el-GR" dirty="0"/>
              <a:t> στην εκπαιδευτική πρακτική.</a:t>
            </a:r>
          </a:p>
          <a:p>
            <a:endParaRPr lang="el-GR" dirty="0"/>
          </a:p>
        </p:txBody>
      </p:sp>
    </p:spTree>
    <p:extLst>
      <p:ext uri="{BB962C8B-B14F-4D97-AF65-F5344CB8AC3E}">
        <p14:creationId xmlns:p14="http://schemas.microsoft.com/office/powerpoint/2010/main" val="31707136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1" dirty="0" smtClean="0"/>
              <a:t>Το γεγονός</a:t>
            </a:r>
            <a:endParaRPr lang="el-GR" b="1" dirty="0"/>
          </a:p>
        </p:txBody>
      </p:sp>
      <p:sp>
        <p:nvSpPr>
          <p:cNvPr id="3" name="Θέση περιεχομένου 2"/>
          <p:cNvSpPr>
            <a:spLocks noGrp="1"/>
          </p:cNvSpPr>
          <p:nvPr>
            <p:ph idx="1"/>
          </p:nvPr>
        </p:nvSpPr>
        <p:spPr/>
        <p:txBody>
          <a:bodyPr rtlCol="0"/>
          <a:lstStyle/>
          <a:p>
            <a:pPr algn="just"/>
            <a:r>
              <a:rPr lang="el-GR" dirty="0" smtClean="0"/>
              <a:t>Η </a:t>
            </a:r>
            <a:r>
              <a:rPr lang="el-GR" dirty="0"/>
              <a:t>ταχύτατη ανάπτυξη και διάδοση των υπηρεσιών του Διαδικτύου, ο τεράστιος όγκος και η πολλαπλότητα της διαθέσιμης σήμερα ψηφιακής πληροφορίας, σε συνδυασμό με την ταχύτατη παραγωγή νέας γνώσης, διαμορφώνουν ένα νέο κοινωνικό, πολιτισμικό και εκπαιδευτικό περιβάλλον (</a:t>
            </a:r>
            <a:r>
              <a:rPr lang="el-GR" dirty="0" err="1"/>
              <a:t>Τζιμογιάννης</a:t>
            </a:r>
            <a:r>
              <a:rPr lang="el-GR" dirty="0"/>
              <a:t>, 2007).</a:t>
            </a:r>
            <a:endParaRPr lang="el-GR"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smtClean="0"/>
              <a:t>Το πρόβλημα </a:t>
            </a:r>
            <a:endParaRPr lang="el-GR" b="1" dirty="0"/>
          </a:p>
        </p:txBody>
      </p:sp>
      <p:sp>
        <p:nvSpPr>
          <p:cNvPr id="3" name="Θέση περιεχομένου 2"/>
          <p:cNvSpPr>
            <a:spLocks noGrp="1"/>
          </p:cNvSpPr>
          <p:nvPr>
            <p:ph idx="1"/>
          </p:nvPr>
        </p:nvSpPr>
        <p:spPr/>
        <p:txBody>
          <a:bodyPr rtlCol="0">
            <a:normAutofit/>
          </a:bodyPr>
          <a:lstStyle/>
          <a:p>
            <a:pPr algn="just"/>
            <a:r>
              <a:rPr lang="el-GR" dirty="0"/>
              <a:t>Πολλές έρευνες έχουν αναδείξει σημαντικά προβλήματα που συνδέονται με τη μάθηση μέσω του Διαδικτύου και περιλαμβάνουν δυσκολίες πλοήγησης, τον αποπροσανατολισμό, την υπερφόρτωση πληροφοριών, και την απόσπαση της προσοχής των μαθητών από το στόχο αναζήτησης (</a:t>
            </a:r>
            <a:r>
              <a:rPr lang="el-GR" dirty="0" err="1"/>
              <a:t>Bradshaw</a:t>
            </a:r>
            <a:r>
              <a:rPr lang="el-GR" dirty="0"/>
              <a:t> </a:t>
            </a:r>
            <a:r>
              <a:rPr lang="el-GR" dirty="0" err="1"/>
              <a:t>et</a:t>
            </a:r>
            <a:r>
              <a:rPr lang="el-GR" dirty="0"/>
              <a:t> </a:t>
            </a:r>
            <a:r>
              <a:rPr lang="el-GR" dirty="0" err="1"/>
              <a:t>al</a:t>
            </a:r>
            <a:r>
              <a:rPr lang="el-GR" dirty="0"/>
              <a:t>., 2002; </a:t>
            </a:r>
            <a:r>
              <a:rPr lang="el-GR" dirty="0" err="1"/>
              <a:t>Puerta</a:t>
            </a:r>
            <a:r>
              <a:rPr lang="el-GR" dirty="0"/>
              <a:t> </a:t>
            </a:r>
            <a:r>
              <a:rPr lang="el-GR" dirty="0" err="1"/>
              <a:t>Melguizo</a:t>
            </a:r>
            <a:r>
              <a:rPr lang="el-GR" dirty="0"/>
              <a:t> </a:t>
            </a:r>
            <a:r>
              <a:rPr lang="el-GR" dirty="0" err="1"/>
              <a:t>et</a:t>
            </a:r>
            <a:r>
              <a:rPr lang="el-GR" dirty="0"/>
              <a:t> </a:t>
            </a:r>
            <a:r>
              <a:rPr lang="el-GR" dirty="0" err="1"/>
              <a:t>al</a:t>
            </a:r>
            <a:r>
              <a:rPr lang="el-GR" dirty="0"/>
              <a:t>., 2012</a:t>
            </a:r>
            <a:r>
              <a:rPr lang="el-GR" dirty="0" smtClean="0"/>
              <a:t>)</a:t>
            </a:r>
            <a:endParaRPr lang="en-US" dirty="0" smtClean="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smtClean="0"/>
              <a:t>Το επιπλέον πρόβλημα </a:t>
            </a:r>
            <a:endParaRPr lang="el-GR" b="1" dirty="0"/>
          </a:p>
        </p:txBody>
      </p:sp>
      <p:sp>
        <p:nvSpPr>
          <p:cNvPr id="3" name="Θέση περιεχομένου 2"/>
          <p:cNvSpPr>
            <a:spLocks noGrp="1"/>
          </p:cNvSpPr>
          <p:nvPr>
            <p:ph idx="1"/>
          </p:nvPr>
        </p:nvSpPr>
        <p:spPr/>
        <p:txBody>
          <a:bodyPr rtlCol="0"/>
          <a:lstStyle/>
          <a:p>
            <a:pPr algn="just"/>
            <a:r>
              <a:rPr lang="el-GR" dirty="0"/>
              <a:t>Τα προβλήματα αυτά ενισχύονται από τα τεχνολογικά χαρακτηριστικά του Παγκόσμιου Ιστού και το μεγάλο όγκο πληροφοριών που είναι σήμερα διαθέσιμος, με αποτέλεσμα τη μη παραγωγική αξιοποίηση του πληροφορικού υλικού από τους μαθητές, με κριτικό τρόπο, για την επίλυση προβλημάτων και, τελικά, τη μάθηση.</a:t>
            </a:r>
            <a:endParaRPr lang="el-GR" dirty="0"/>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err="1" smtClean="0"/>
              <a:t>WebQuests</a:t>
            </a:r>
            <a:r>
              <a:rPr lang="el-GR" b="1" dirty="0" smtClean="0"/>
              <a:t>, Η </a:t>
            </a:r>
            <a:r>
              <a:rPr lang="el-GR" b="1" dirty="0"/>
              <a:t>λύση; </a:t>
            </a:r>
            <a:endParaRPr lang="el-GR" b="1" dirty="0"/>
          </a:p>
        </p:txBody>
      </p:sp>
      <p:sp>
        <p:nvSpPr>
          <p:cNvPr id="3" name="Θέση περιεχομένου 2"/>
          <p:cNvSpPr>
            <a:spLocks noGrp="1"/>
          </p:cNvSpPr>
          <p:nvPr>
            <p:ph idx="1"/>
          </p:nvPr>
        </p:nvSpPr>
        <p:spPr/>
        <p:txBody>
          <a:bodyPr rtlCol="0"/>
          <a:lstStyle/>
          <a:p>
            <a:pPr algn="just"/>
            <a:r>
              <a:rPr lang="el-GR" dirty="0"/>
              <a:t>Οι </a:t>
            </a:r>
            <a:r>
              <a:rPr lang="el-GR" dirty="0" err="1"/>
              <a:t>ιστοεξερευνήσεις</a:t>
            </a:r>
            <a:r>
              <a:rPr lang="el-GR" dirty="0"/>
              <a:t> (</a:t>
            </a:r>
            <a:r>
              <a:rPr lang="el-GR" dirty="0" err="1"/>
              <a:t>WebQuests</a:t>
            </a:r>
            <a:r>
              <a:rPr lang="el-GR" dirty="0"/>
              <a:t>) αποτελούν μια εναλλακτική και αποτελεσματική διδακτική επιλογή για τους εκπαιδευτικούς, καθώς εμπλέκουν τους μαθητές σε καλά σχεδιασμένες δραστηριότητες με σαφείς και </a:t>
            </a:r>
            <a:r>
              <a:rPr lang="el-GR" dirty="0" err="1"/>
              <a:t>νοηματοδοτούμενους</a:t>
            </a:r>
            <a:r>
              <a:rPr lang="el-GR" dirty="0"/>
              <a:t> στόχους για την αναζήτηση πληροφοριών, όπως είναι η επίλυση ενός προβλήματος, η κριτική αξιολόγηση και ανταλλαγή επιχειρημάτων, η διαμόρφωση απόψεων και η οικοδόμηση νέων ερμηνειών (</a:t>
            </a:r>
            <a:r>
              <a:rPr lang="el-GR" dirty="0" err="1"/>
              <a:t>Τζιμογιάννης</a:t>
            </a:r>
            <a:r>
              <a:rPr lang="el-GR" dirty="0"/>
              <a:t> &amp; </a:t>
            </a:r>
            <a:r>
              <a:rPr lang="el-GR" dirty="0" err="1"/>
              <a:t>Σιόρεντα</a:t>
            </a:r>
            <a:r>
              <a:rPr lang="el-GR" dirty="0"/>
              <a:t>, 2007</a:t>
            </a:r>
            <a:r>
              <a:rPr lang="el-GR" dirty="0" smtClean="0"/>
              <a:t>).</a:t>
            </a:r>
            <a:endParaRPr lang="el-GR" dirty="0"/>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r>
              <a:rPr lang="el-GR" b="1" dirty="0" err="1" smtClean="0"/>
              <a:t>WebQuest</a:t>
            </a:r>
            <a:r>
              <a:rPr lang="el-GR" b="1" dirty="0" smtClean="0"/>
              <a:t> 1</a:t>
            </a:r>
            <a:endParaRPr lang="el-GR" b="1" dirty="0"/>
          </a:p>
        </p:txBody>
      </p:sp>
      <p:sp>
        <p:nvSpPr>
          <p:cNvPr id="3" name="Θέση περιεχομένου 2"/>
          <p:cNvSpPr>
            <a:spLocks noGrp="1"/>
          </p:cNvSpPr>
          <p:nvPr>
            <p:ph idx="1"/>
          </p:nvPr>
        </p:nvSpPr>
        <p:spPr/>
        <p:txBody>
          <a:bodyPr rtlCol="0"/>
          <a:lstStyle/>
          <a:p>
            <a:pPr algn="just"/>
            <a:r>
              <a:rPr lang="el-GR" dirty="0"/>
              <a:t>Ο όρος </a:t>
            </a:r>
            <a:r>
              <a:rPr lang="el-GR" dirty="0" err="1"/>
              <a:t>ιστοεξερεύνηση</a:t>
            </a:r>
            <a:r>
              <a:rPr lang="el-GR" dirty="0"/>
              <a:t> (</a:t>
            </a:r>
            <a:r>
              <a:rPr lang="el-GR" dirty="0" err="1"/>
              <a:t>WebQuest</a:t>
            </a:r>
            <a:r>
              <a:rPr lang="el-GR" dirty="0"/>
              <a:t>) εισήχθη για πρώτη φορά το 1995 από τον </a:t>
            </a:r>
            <a:r>
              <a:rPr lang="el-GR" dirty="0" err="1"/>
              <a:t>Bernie</a:t>
            </a:r>
            <a:r>
              <a:rPr lang="el-GR" dirty="0"/>
              <a:t> Dodge (1995) για να περιγράψει μία δομημένη μαθησιακή δραστηριότητα, η οποία είναι προσανατολισμένη στη διερεύνηση (</a:t>
            </a:r>
            <a:r>
              <a:rPr lang="el-GR" dirty="0" err="1"/>
              <a:t>inquiry</a:t>
            </a:r>
            <a:r>
              <a:rPr lang="el-GR" dirty="0"/>
              <a:t>) με στόχο την επίλυση προβλημάτων, μέσω της αξιοποίησης πληροφοριών που αντλούνται, κατά βάση, από πηγές του Παγκόσμιου Ιστού (Web</a:t>
            </a:r>
            <a:r>
              <a:rPr lang="el-GR" dirty="0" smtClean="0"/>
              <a:t>).</a:t>
            </a:r>
            <a:endParaRPr lang="el-GR" dirty="0"/>
          </a:p>
        </p:txBody>
      </p:sp>
    </p:spTree>
    <p:extLst>
      <p:ext uri="{BB962C8B-B14F-4D97-AF65-F5344CB8AC3E}">
        <p14:creationId xmlns:p14="http://schemas.microsoft.com/office/powerpoint/2010/main" val="30460858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WebQuest</a:t>
            </a:r>
            <a:r>
              <a:rPr lang="el-GR" b="1" dirty="0"/>
              <a:t> </a:t>
            </a:r>
            <a:r>
              <a:rPr lang="el-GR" b="1" dirty="0" smtClean="0"/>
              <a:t>2</a:t>
            </a:r>
            <a:endParaRPr lang="el-GR" dirty="0"/>
          </a:p>
        </p:txBody>
      </p:sp>
      <p:sp>
        <p:nvSpPr>
          <p:cNvPr id="3" name="Θέση περιεχομένου 2"/>
          <p:cNvSpPr>
            <a:spLocks noGrp="1"/>
          </p:cNvSpPr>
          <p:nvPr>
            <p:ph idx="1"/>
          </p:nvPr>
        </p:nvSpPr>
        <p:spPr/>
        <p:txBody>
          <a:bodyPr/>
          <a:lstStyle/>
          <a:p>
            <a:pPr algn="just"/>
            <a:r>
              <a:rPr lang="el-GR" dirty="0"/>
              <a:t>Πρόκειται για ένα εκπαιδευτικό σενάριο, μια δραστηριότητα τύπου </a:t>
            </a:r>
            <a:r>
              <a:rPr lang="el-GR" dirty="0" err="1"/>
              <a:t>project</a:t>
            </a:r>
            <a:r>
              <a:rPr lang="el-GR" dirty="0"/>
              <a:t> (σχέδιο εργασίας) που στοχεύει στην ενεργοποίηση όλων των μαθητών και στη συνεργασία μεταξύ τους, ώστε να διαπραγματευτούν ένα θέμα, ένα πρόβλημα ή μια ομαδική εργασία που αναθέτει ο εκπαιδευτικός.</a:t>
            </a:r>
          </a:p>
        </p:txBody>
      </p:sp>
    </p:spTree>
    <p:extLst>
      <p:ext uri="{BB962C8B-B14F-4D97-AF65-F5344CB8AC3E}">
        <p14:creationId xmlns:p14="http://schemas.microsoft.com/office/powerpoint/2010/main" val="161048599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WebQuest</a:t>
            </a:r>
            <a:r>
              <a:rPr lang="el-GR" b="1" dirty="0"/>
              <a:t> </a:t>
            </a:r>
            <a:r>
              <a:rPr lang="el-GR" b="1" dirty="0" smtClean="0"/>
              <a:t>3</a:t>
            </a:r>
            <a:endParaRPr lang="el-GR" dirty="0"/>
          </a:p>
        </p:txBody>
      </p:sp>
      <p:sp>
        <p:nvSpPr>
          <p:cNvPr id="3" name="Θέση περιεχομένου 2"/>
          <p:cNvSpPr>
            <a:spLocks noGrp="1"/>
          </p:cNvSpPr>
          <p:nvPr>
            <p:ph idx="1"/>
          </p:nvPr>
        </p:nvSpPr>
        <p:spPr/>
        <p:txBody>
          <a:bodyPr/>
          <a:lstStyle/>
          <a:p>
            <a:pPr marL="109728" indent="0" algn="just">
              <a:buNone/>
            </a:pPr>
            <a:r>
              <a:rPr lang="el-GR" dirty="0"/>
              <a:t>Έχουν ως στόχο να συμβάλλουν ουσιαστικά στην </a:t>
            </a:r>
            <a:r>
              <a:rPr lang="el-GR" dirty="0" smtClean="0"/>
              <a:t>ανάπτυξη:</a:t>
            </a:r>
          </a:p>
          <a:p>
            <a:pPr marL="109728" indent="0" algn="just">
              <a:buNone/>
            </a:pPr>
            <a:endParaRPr lang="el-GR" dirty="0"/>
          </a:p>
          <a:p>
            <a:pPr algn="just"/>
            <a:r>
              <a:rPr lang="el-GR" dirty="0"/>
              <a:t>δεξιοτήτων αποτελεσματικής και </a:t>
            </a:r>
            <a:r>
              <a:rPr lang="el-GR" dirty="0" err="1"/>
              <a:t>στοχοκεντρικής</a:t>
            </a:r>
            <a:r>
              <a:rPr lang="el-GR" dirty="0"/>
              <a:t> (για την επίλυση προβλημάτων) αναζήτησης πληροφοριών από πολλαπλές πηγές</a:t>
            </a:r>
          </a:p>
          <a:p>
            <a:pPr algn="just"/>
            <a:r>
              <a:rPr lang="el-GR" dirty="0"/>
              <a:t>δεξιοτήτων αξιολόγησης πληροφοριών</a:t>
            </a:r>
          </a:p>
          <a:p>
            <a:pPr algn="just"/>
            <a:r>
              <a:rPr lang="el-GR" dirty="0"/>
              <a:t>στάσεων αυτορρύθμισης κατά την πλοήγηση στον Ιστό</a:t>
            </a:r>
          </a:p>
          <a:p>
            <a:pPr algn="just"/>
            <a:r>
              <a:rPr lang="el-GR" dirty="0"/>
              <a:t>της κριτικής σκέψης και της δημιουργικότητας των μαθητών.</a:t>
            </a:r>
          </a:p>
        </p:txBody>
      </p:sp>
    </p:spTree>
    <p:extLst>
      <p:ext uri="{BB962C8B-B14F-4D97-AF65-F5344CB8AC3E}">
        <p14:creationId xmlns:p14="http://schemas.microsoft.com/office/powerpoint/2010/main" val="26872619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Τύποι </a:t>
            </a:r>
            <a:r>
              <a:rPr lang="el-GR" b="1" dirty="0" err="1" smtClean="0"/>
              <a:t>WebQuest</a:t>
            </a:r>
            <a:r>
              <a:rPr lang="el-GR" b="1" dirty="0" smtClean="0"/>
              <a:t> 1/2</a:t>
            </a:r>
            <a:endParaRPr lang="el-GR" dirty="0"/>
          </a:p>
        </p:txBody>
      </p:sp>
      <p:sp>
        <p:nvSpPr>
          <p:cNvPr id="3" name="Θέση περιεχομένου 2"/>
          <p:cNvSpPr>
            <a:spLocks noGrp="1"/>
          </p:cNvSpPr>
          <p:nvPr>
            <p:ph idx="1"/>
          </p:nvPr>
        </p:nvSpPr>
        <p:spPr/>
        <p:txBody>
          <a:bodyPr>
            <a:normAutofit/>
          </a:bodyPr>
          <a:lstStyle/>
          <a:p>
            <a:pPr algn="just"/>
            <a:r>
              <a:rPr lang="el-GR" b="1" dirty="0" smtClean="0"/>
              <a:t>Μικρής </a:t>
            </a:r>
            <a:r>
              <a:rPr lang="el-GR" b="1" dirty="0"/>
              <a:t>διάρκειας</a:t>
            </a:r>
            <a:r>
              <a:rPr lang="el-GR" dirty="0"/>
              <a:t>: Σχεδιάζονται με στόχο να καλύψουν 2-4 διδακτικές ώρες πλαίσια ενός μαθησιακού αντικειμένου ή μιας διδακτικής ενότητας. Οι μαθητές αναζητούν, συλλέγουν, αναλύουν και ανασυνθέτουν πληροφορίες και εκπαιδευτικό υλικό, με στόχο να κατανοήσουν βασικές έννοιες και να διαμορφώσουν μια ευρύτερη εικόνα για το υπό μελέτη θέμα.</a:t>
            </a:r>
          </a:p>
          <a:p>
            <a:endParaRPr lang="el-GR" dirty="0"/>
          </a:p>
        </p:txBody>
      </p:sp>
    </p:spTree>
    <p:extLst>
      <p:ext uri="{BB962C8B-B14F-4D97-AF65-F5344CB8AC3E}">
        <p14:creationId xmlns:p14="http://schemas.microsoft.com/office/powerpoint/2010/main" val="28990389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2.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Παρουσίαση εκπαίδευσης</Template>
  <TotalTime>98</TotalTime>
  <Words>1358</Words>
  <Application>Microsoft Office PowerPoint</Application>
  <PresentationFormat>Ευρεία οθόνη</PresentationFormat>
  <Paragraphs>72</Paragraphs>
  <Slides>19</Slides>
  <Notes>11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Georgia</vt:lpstr>
      <vt:lpstr>Wingdings 2</vt:lpstr>
      <vt:lpstr>Παρουσίαση εκπαίδευσης</vt:lpstr>
      <vt:lpstr>WebQuest - OpenWebQuest</vt:lpstr>
      <vt:lpstr>Το γεγονός</vt:lpstr>
      <vt:lpstr>Το πρόβλημα </vt:lpstr>
      <vt:lpstr>Το επιπλέον πρόβλημα </vt:lpstr>
      <vt:lpstr>WebQuests, Η λύση; </vt:lpstr>
      <vt:lpstr>WebQuest 1</vt:lpstr>
      <vt:lpstr>WebQuest 2</vt:lpstr>
      <vt:lpstr>WebQuest 3</vt:lpstr>
      <vt:lpstr>Τύποι WebQuest 1/2</vt:lpstr>
      <vt:lpstr>Τύποι WebQuest 2/2</vt:lpstr>
      <vt:lpstr>Παιδαγωγικά χαρακτηριστικά ιστοεξερευνήσεων 1/2</vt:lpstr>
      <vt:lpstr>Παιδαγωγικά χαρακτηριστικά ιστοεξερευνήσεων 2/2</vt:lpstr>
      <vt:lpstr>Οι διακριτές φάσεις στην ιστοεξερεύνηση 1/3</vt:lpstr>
      <vt:lpstr>Οι διακριτές φάσεις στην ιστοεξερεύνηση 2/3</vt:lpstr>
      <vt:lpstr>Οι διακριτές φάσεις στην ιστοεξερεύνηση 3/3</vt:lpstr>
      <vt:lpstr>Δημοφιλείς πλατφόρμες για ανάπτυξη και διανομή ιστοεξερευνήσεων</vt:lpstr>
      <vt:lpstr>Η πλατφόρμα ιστοεξερευνήσεων OpenWebQuest</vt:lpstr>
      <vt:lpstr>Η αρχιτεκτονική του OpenWebQuest</vt:lpstr>
      <vt:lpstr>Μελλοντικά σχέδια του OpenWebQuest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WebQuest - OpenWebQuest</dc:title>
  <dc:creator>Χρήστης των Windows</dc:creator>
  <cp:lastModifiedBy>Χρήστης των Windows</cp:lastModifiedBy>
  <cp:revision>13</cp:revision>
  <dcterms:created xsi:type="dcterms:W3CDTF">2019-03-18T19:09:37Z</dcterms:created>
  <dcterms:modified xsi:type="dcterms:W3CDTF">2019-03-18T20:48:29Z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