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33" r:id="rId2"/>
    <p:sldId id="257" r:id="rId3"/>
    <p:sldId id="319" r:id="rId4"/>
    <p:sldId id="329" r:id="rId5"/>
    <p:sldId id="298" r:id="rId6"/>
    <p:sldId id="330" r:id="rId7"/>
    <p:sldId id="331" r:id="rId8"/>
    <p:sldId id="332" r:id="rId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3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550917-3D5D-4FCB-86C8-C29280A03437}" type="datetimeFigureOut">
              <a:rPr lang="el-GR" smtClean="0"/>
              <a:t>18/6/2015</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5FFC49-A98E-4B9B-BAA6-9A4EFF629801}" type="slidenum">
              <a:rPr lang="el-GR" smtClean="0"/>
              <a:t>‹#›</a:t>
            </a:fld>
            <a:endParaRPr lang="el-GR"/>
          </a:p>
        </p:txBody>
      </p:sp>
    </p:spTree>
    <p:extLst>
      <p:ext uri="{BB962C8B-B14F-4D97-AF65-F5344CB8AC3E}">
        <p14:creationId xmlns:p14="http://schemas.microsoft.com/office/powerpoint/2010/main" val="41639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C8DBDB17-52A6-4430-87CA-2A127961F88D}" type="datetime1">
              <a:rPr lang="el-GR" smtClean="0"/>
              <a:t>18/6/2015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61808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6A05092B-1EBC-4A4D-887B-1DE82E68A7DE}" type="datetime1">
              <a:rPr lang="el-GR" smtClean="0"/>
              <a:t>18/6/2015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3329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ADD17992-74AD-4695-90CA-6C60E7E7E6B0}" type="datetime1">
              <a:rPr lang="el-GR" smtClean="0"/>
              <a:t>18/6/2015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60046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5FB1B83C-BE0E-4B23-84D0-1E21CAFC107B}" type="datetime1">
              <a:rPr lang="el-GR" smtClean="0"/>
              <a:t>18/6/2015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3366175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77446D-5481-4F43-9CCB-D55AD71E7BDA}" type="datetime1">
              <a:rPr lang="el-GR" smtClean="0"/>
              <a:t>18/6/2015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597220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3168E55-F146-4313-AE2C-D790D29B2DEA}" type="datetime1">
              <a:rPr lang="el-GR" smtClean="0"/>
              <a:t>18/6/2015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696569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51CB9421-9780-4B79-AE3C-22456461B46F}" type="datetime1">
              <a:rPr lang="el-GR" smtClean="0"/>
              <a:t>18/6/2015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339682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74130EEF-2472-4C77-86B6-DF385FE41B0E}" type="datetime1">
              <a:rPr lang="el-GR" smtClean="0"/>
              <a:t>18/6/2015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05208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3A5475-195A-42F5-B605-5FBC97850B16}" type="datetime1">
              <a:rPr lang="el-GR" smtClean="0"/>
              <a:t>18/6/2015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720046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0E2BC-ED2D-4069-B096-0527AE10DD36}" type="datetime1">
              <a:rPr lang="el-GR" smtClean="0"/>
              <a:t>18/6/2015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1493954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BAEF58-E338-465E-BCF6-A98F9F38D369}" type="datetime1">
              <a:rPr lang="el-GR" smtClean="0"/>
              <a:t>18/6/2015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53BB423-234F-4104-8070-014A5F326CB9}" type="slidenum">
              <a:rPr lang="el-GR" smtClean="0"/>
              <a:t>‹#›</a:t>
            </a:fld>
            <a:endParaRPr lang="el-GR"/>
          </a:p>
        </p:txBody>
      </p:sp>
    </p:spTree>
    <p:extLst>
      <p:ext uri="{BB962C8B-B14F-4D97-AF65-F5344CB8AC3E}">
        <p14:creationId xmlns:p14="http://schemas.microsoft.com/office/powerpoint/2010/main" val="224663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601CBB-9CFF-43D8-AD69-75A5C33E89C2}" type="datetime1">
              <a:rPr lang="el-GR" smtClean="0"/>
              <a:t>18/6/2015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BB423-234F-4104-8070-014A5F326CB9}" type="slidenum">
              <a:rPr lang="el-GR" smtClean="0"/>
              <a:t>‹#›</a:t>
            </a:fld>
            <a:endParaRPr lang="el-GR"/>
          </a:p>
        </p:txBody>
      </p:sp>
    </p:spTree>
    <p:extLst>
      <p:ext uri="{BB962C8B-B14F-4D97-AF65-F5344CB8AC3E}">
        <p14:creationId xmlns:p14="http://schemas.microsoft.com/office/powerpoint/2010/main" val="28866433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42393"/>
            <a:ext cx="7772400" cy="794519"/>
          </a:xfrm>
          <a:solidFill>
            <a:schemeClr val="accent5">
              <a:lumMod val="75000"/>
            </a:schemeClr>
          </a:solidFill>
        </p:spPr>
        <p:txBody>
          <a:bodyPr/>
          <a:lstStyle/>
          <a:p>
            <a:r>
              <a:rPr lang="el-GR" b="1" dirty="0" smtClean="0">
                <a:solidFill>
                  <a:schemeClr val="bg1"/>
                </a:solidFill>
              </a:rPr>
              <a:t>ΣΤΑΤΙΚΗ Ι</a:t>
            </a:r>
            <a:endParaRPr lang="el-GR" b="1" dirty="0">
              <a:solidFill>
                <a:schemeClr val="bg1"/>
              </a:solidFill>
            </a:endParaRPr>
          </a:p>
        </p:txBody>
      </p:sp>
      <p:sp>
        <p:nvSpPr>
          <p:cNvPr id="3" name="Subtitle 2"/>
          <p:cNvSpPr>
            <a:spLocks noGrp="1"/>
          </p:cNvSpPr>
          <p:nvPr>
            <p:ph type="subTitle" idx="1"/>
          </p:nvPr>
        </p:nvSpPr>
        <p:spPr>
          <a:xfrm>
            <a:off x="0" y="2684512"/>
            <a:ext cx="9144000" cy="672480"/>
          </a:xfrm>
        </p:spPr>
        <p:txBody>
          <a:bodyPr>
            <a:normAutofit/>
          </a:bodyPr>
          <a:lstStyle/>
          <a:p>
            <a:r>
              <a:rPr lang="el-GR" b="1" dirty="0" smtClean="0">
                <a:solidFill>
                  <a:schemeClr val="accent5">
                    <a:lumMod val="75000"/>
                  </a:schemeClr>
                </a:solidFill>
              </a:rPr>
              <a:t>Ενότητα </a:t>
            </a:r>
            <a:r>
              <a:rPr lang="en-US" b="1" dirty="0" smtClean="0">
                <a:solidFill>
                  <a:schemeClr val="accent5">
                    <a:lumMod val="75000"/>
                  </a:schemeClr>
                </a:solidFill>
              </a:rPr>
              <a:t>3</a:t>
            </a:r>
            <a:r>
              <a:rPr lang="el-GR" b="1" baseline="30000" dirty="0" smtClean="0">
                <a:solidFill>
                  <a:schemeClr val="accent5">
                    <a:lumMod val="75000"/>
                  </a:schemeClr>
                </a:solidFill>
              </a:rPr>
              <a:t>η</a:t>
            </a:r>
            <a:r>
              <a:rPr lang="el-GR" b="1" dirty="0" smtClean="0">
                <a:solidFill>
                  <a:schemeClr val="accent5">
                    <a:lumMod val="75000"/>
                  </a:schemeClr>
                </a:solidFill>
              </a:rPr>
              <a:t>: ΟΙ ΣΥΝΗΘΙΣΜΕΝΟΙ ΣΥΝΘΕΤΟΙ ΦΟΡΕΙΣ</a:t>
            </a:r>
          </a:p>
        </p:txBody>
      </p:sp>
      <p:sp>
        <p:nvSpPr>
          <p:cNvPr id="6" name="Subtitle 2"/>
          <p:cNvSpPr txBox="1">
            <a:spLocks/>
          </p:cNvSpPr>
          <p:nvPr/>
        </p:nvSpPr>
        <p:spPr>
          <a:xfrm>
            <a:off x="107504" y="3356992"/>
            <a:ext cx="8892480" cy="936104"/>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400" b="1" dirty="0" smtClean="0">
                <a:solidFill>
                  <a:schemeClr val="tx1"/>
                </a:solidFill>
              </a:rPr>
              <a:t>Διάλεξη: Σύνθετοι φορείς – δοκός </a:t>
            </a:r>
            <a:r>
              <a:rPr lang="en-US" sz="2400" b="1" dirty="0" smtClean="0">
                <a:solidFill>
                  <a:schemeClr val="tx1"/>
                </a:solidFill>
              </a:rPr>
              <a:t>Gerber </a:t>
            </a:r>
            <a:r>
              <a:rPr lang="el-GR" sz="2400" b="1" dirty="0" smtClean="0">
                <a:solidFill>
                  <a:schemeClr val="tx1"/>
                </a:solidFill>
              </a:rPr>
              <a:t>– τριαρθρωτό τόξο – νόμοι μόρφωσης.</a:t>
            </a:r>
            <a:endParaRPr lang="el-GR" sz="2400" b="1" dirty="0">
              <a:solidFill>
                <a:schemeClr val="tx1"/>
              </a:solidFill>
            </a:endParaRPr>
          </a:p>
        </p:txBody>
      </p:sp>
      <p:sp>
        <p:nvSpPr>
          <p:cNvPr id="7" name="Subtitle 2"/>
          <p:cNvSpPr txBox="1">
            <a:spLocks/>
          </p:cNvSpPr>
          <p:nvPr/>
        </p:nvSpPr>
        <p:spPr>
          <a:xfrm>
            <a:off x="144016" y="4437112"/>
            <a:ext cx="8892480" cy="100811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l-GR" sz="2600" dirty="0" smtClean="0">
                <a:solidFill>
                  <a:schemeClr val="tx1"/>
                </a:solidFill>
              </a:rPr>
              <a:t>Καθηγητής Ε. Μυστακίδης</a:t>
            </a:r>
          </a:p>
          <a:p>
            <a:r>
              <a:rPr lang="el-GR" sz="2600" dirty="0" smtClean="0">
                <a:solidFill>
                  <a:schemeClr val="tx1"/>
                </a:solidFill>
              </a:rPr>
              <a:t>Τμήμα Πολιτικών Μηχανικών Π.Θ.</a:t>
            </a:r>
            <a:endParaRPr lang="el-GR" sz="2600" dirty="0">
              <a:solidFill>
                <a:schemeClr val="tx1"/>
              </a:solidFill>
            </a:endParaRPr>
          </a:p>
        </p:txBody>
      </p:sp>
      <p:pic>
        <p:nvPicPr>
          <p:cNvPr id="9" name="Picture 10" descr="Λογότυπο Πανεπιστήμιο Θεσσαλία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88800"/>
            <a:ext cx="1472164"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Subtitle 2"/>
          <p:cNvSpPr txBox="1">
            <a:spLocks/>
          </p:cNvSpPr>
          <p:nvPr/>
        </p:nvSpPr>
        <p:spPr>
          <a:xfrm>
            <a:off x="2195737" y="404664"/>
            <a:ext cx="2664296" cy="1008112"/>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el-GR" sz="2800" b="1" dirty="0" smtClean="0">
                <a:solidFill>
                  <a:schemeClr val="tx1"/>
                </a:solidFill>
              </a:rPr>
              <a:t>ΠΑΝΕΠΙΣΤΗΜΙΟ ΘΕΣΣΑΛΙΑΣ</a:t>
            </a:r>
            <a:endParaRPr lang="el-GR" sz="2800" b="1" dirty="0">
              <a:solidFill>
                <a:schemeClr val="tx1"/>
              </a:solidFill>
            </a:endParaRPr>
          </a:p>
        </p:txBody>
      </p:sp>
      <p:pic>
        <p:nvPicPr>
          <p:cNvPr id="22533" name="Picture 5" descr="Λογότυπο ανοιχτά ακαδημαϊκά μαθήματ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8353"/>
            <a:ext cx="2235695" cy="1816471"/>
          </a:xfrm>
          <a:prstGeom prst="rect">
            <a:avLst/>
          </a:prstGeom>
          <a:noFill/>
          <a:extLst>
            <a:ext uri="{909E8E84-426E-40DD-AFC4-6F175D3DCCD1}">
              <a14:hiddenFill xmlns:a14="http://schemas.microsoft.com/office/drawing/2010/main">
                <a:solidFill>
                  <a:srgbClr val="FFFFFF"/>
                </a:solidFill>
              </a14:hiddenFill>
            </a:ext>
          </a:extLst>
        </p:spPr>
      </p:pic>
      <p:pic>
        <p:nvPicPr>
          <p:cNvPr id="22530" name="Εικόνα 3" descr="Λογότυπο ΕΣΠΑ 2007-20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5661248"/>
            <a:ext cx="4797921" cy="11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4829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Σύνθετοι φορείς</a:t>
            </a:r>
            <a:endParaRPr lang="el-GR" sz="2800" b="1" dirty="0"/>
          </a:p>
        </p:txBody>
      </p:sp>
      <p:sp>
        <p:nvSpPr>
          <p:cNvPr id="3" name="Content Placeholder 2"/>
          <p:cNvSpPr>
            <a:spLocks noGrp="1"/>
          </p:cNvSpPr>
          <p:nvPr>
            <p:ph idx="1"/>
          </p:nvPr>
        </p:nvSpPr>
        <p:spPr>
          <a:xfrm>
            <a:off x="107504" y="908720"/>
            <a:ext cx="8928992" cy="5832648"/>
          </a:xfrm>
        </p:spPr>
        <p:txBody>
          <a:bodyPr>
            <a:normAutofit/>
          </a:bodyPr>
          <a:lstStyle/>
          <a:p>
            <a:pPr marL="0" indent="0">
              <a:buNone/>
            </a:pPr>
            <a:r>
              <a:rPr lang="el-GR" sz="2400" b="1" u="sng" dirty="0" smtClean="0">
                <a:solidFill>
                  <a:schemeClr val="accent5">
                    <a:lumMod val="75000"/>
                  </a:schemeClr>
                </a:solidFill>
              </a:rPr>
              <a:t>Σύνθετοι φορείς</a:t>
            </a:r>
            <a:r>
              <a:rPr lang="el-GR" sz="2400" dirty="0" smtClean="0"/>
              <a:t>: οι φορείς που αποτελούνται από δύο ή περισσότερους απλούς φορείς (δίσκους), που συνδέονται </a:t>
            </a:r>
            <a:r>
              <a:rPr lang="el-GR" sz="2400" b="1" dirty="0" smtClean="0"/>
              <a:t>μεταξύ τους </a:t>
            </a:r>
            <a:r>
              <a:rPr lang="el-GR" sz="2400" dirty="0" smtClean="0"/>
              <a:t>και με το </a:t>
            </a:r>
            <a:r>
              <a:rPr lang="el-GR" sz="2400" b="1" dirty="0" smtClean="0"/>
              <a:t>έδαφος</a:t>
            </a:r>
            <a:r>
              <a:rPr lang="el-GR" sz="2400" dirty="0" smtClean="0"/>
              <a:t> με διάφορα είδη συνδέσμων. Οι σύνδεσμοι με τους οποίους συνδέονται οι δίσκοι μεταξύ τους ονομάζονται </a:t>
            </a:r>
            <a:r>
              <a:rPr lang="el-GR" sz="2400" b="1" dirty="0" smtClean="0">
                <a:solidFill>
                  <a:schemeClr val="accent5">
                    <a:lumMod val="75000"/>
                  </a:schemeClr>
                </a:solidFill>
              </a:rPr>
              <a:t>εσωτερικοί</a:t>
            </a:r>
            <a:r>
              <a:rPr lang="el-GR" sz="2400" dirty="0" smtClean="0"/>
              <a:t>, ενώ εκείνοι με τους οποίους συνδέονται με το έδαφος ονομάζονται </a:t>
            </a:r>
            <a:r>
              <a:rPr lang="el-GR" sz="2400" b="1" dirty="0" smtClean="0">
                <a:solidFill>
                  <a:schemeClr val="accent5">
                    <a:lumMod val="75000"/>
                  </a:schemeClr>
                </a:solidFill>
              </a:rPr>
              <a:t>εξωτερικοί</a:t>
            </a:r>
            <a:r>
              <a:rPr lang="el-GR" sz="2400" dirty="0" smtClean="0"/>
              <a:t>.</a:t>
            </a:r>
          </a:p>
          <a:p>
            <a:pPr marL="0" indent="0">
              <a:buNone/>
            </a:pPr>
            <a:endParaRPr lang="el-GR" sz="2400" dirty="0" smtClean="0"/>
          </a:p>
          <a:p>
            <a:pPr marL="0" indent="0">
              <a:buNone/>
            </a:pPr>
            <a:r>
              <a:rPr lang="el-GR" sz="2400" b="1" u="sng" dirty="0" smtClean="0">
                <a:solidFill>
                  <a:schemeClr val="accent5">
                    <a:lumMod val="75000"/>
                  </a:schemeClr>
                </a:solidFill>
              </a:rPr>
              <a:t>Εσωτερική άρθρωση</a:t>
            </a:r>
            <a:r>
              <a:rPr lang="el-GR" sz="2400" dirty="0" smtClean="0"/>
              <a:t>: αποτελεί εσωτερικό σύνδεσμο ανάμεσα σε δύο δίσκους και αντιστοιχεί σε δύο τεμνόμενες δεσμικές ράβδους (δ.ρ.).</a:t>
            </a:r>
            <a:endParaRPr lang="el-GR" sz="2400" b="1" u="sng" dirty="0">
              <a:solidFill>
                <a:schemeClr val="accent5">
                  <a:lumMod val="75000"/>
                </a:schemeClr>
              </a:solidFill>
            </a:endParaRPr>
          </a:p>
          <a:p>
            <a:pPr marL="0" indent="0">
              <a:buNone/>
            </a:pPr>
            <a:endParaRPr lang="el-GR" sz="2400" dirty="0"/>
          </a:p>
          <a:p>
            <a:pPr marL="0" indent="0">
              <a:buNone/>
            </a:pPr>
            <a:r>
              <a:rPr lang="el-GR" sz="2400" b="1" u="sng" dirty="0" smtClean="0">
                <a:solidFill>
                  <a:schemeClr val="accent5">
                    <a:lumMod val="75000"/>
                  </a:schemeClr>
                </a:solidFill>
              </a:rPr>
              <a:t>Νόμοι μόρφωσης σύνθετων φορέων</a:t>
            </a:r>
            <a:r>
              <a:rPr lang="el-GR" sz="2400" dirty="0" smtClean="0"/>
              <a:t>: μέθοδοι σύνθεσης των φορέων έτσι ώστε να εξασφαλίζεται η στερεότητα και η ισοστατικότητά τους. Οι βασικοί νόμοι μόρφωσης που θα περιγραφθούν στη συνέχεια είναι δύο.</a:t>
            </a:r>
          </a:p>
          <a:p>
            <a:pPr marL="0" indent="0">
              <a:buNone/>
            </a:pPr>
            <a:endParaRPr lang="el-GR" sz="2400" dirty="0"/>
          </a:p>
        </p:txBody>
      </p:sp>
      <p:sp>
        <p:nvSpPr>
          <p:cNvPr id="5" name="Slide Number Placeholder 4"/>
          <p:cNvSpPr>
            <a:spLocks noGrp="1"/>
          </p:cNvSpPr>
          <p:nvPr>
            <p:ph type="sldNum" sz="quarter" idx="12"/>
          </p:nvPr>
        </p:nvSpPr>
        <p:spPr/>
        <p:txBody>
          <a:bodyPr/>
          <a:lstStyle/>
          <a:p>
            <a:fld id="{E53BB423-234F-4104-8070-014A5F326CB9}" type="slidenum">
              <a:rPr lang="el-GR" smtClean="0"/>
              <a:t>2</a:t>
            </a:fld>
            <a:endParaRPr lang="el-GR"/>
          </a:p>
        </p:txBody>
      </p:sp>
    </p:spTree>
    <p:extLst>
      <p:ext uri="{BB962C8B-B14F-4D97-AF65-F5344CB8AC3E}">
        <p14:creationId xmlns:p14="http://schemas.microsoft.com/office/powerpoint/2010/main" val="3693725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1</a:t>
            </a:r>
            <a:r>
              <a:rPr lang="el-GR" sz="2800" b="1" baseline="30000" dirty="0" smtClean="0"/>
              <a:t>ος</a:t>
            </a:r>
            <a:r>
              <a:rPr lang="el-GR" sz="2800" b="1" dirty="0" smtClean="0"/>
              <a:t> νόμος μόρφωσης</a:t>
            </a:r>
            <a:endParaRPr lang="el-GR" sz="2800" b="1" dirty="0"/>
          </a:p>
        </p:txBody>
      </p:sp>
      <p:graphicFrame>
        <p:nvGraphicFramePr>
          <p:cNvPr id="4" name="Object 3" descr="Εικόνα που περιγράφει τον πρώτο νόμο μόρφωσης σύνθετων φορέων."/>
          <p:cNvGraphicFramePr>
            <a:graphicFrameLocks noChangeAspect="1"/>
          </p:cNvGraphicFramePr>
          <p:nvPr>
            <p:extLst>
              <p:ext uri="{D42A27DB-BD31-4B8C-83A1-F6EECF244321}">
                <p14:modId xmlns:p14="http://schemas.microsoft.com/office/powerpoint/2010/main" val="3519316711"/>
              </p:ext>
            </p:extLst>
          </p:nvPr>
        </p:nvGraphicFramePr>
        <p:xfrm>
          <a:off x="899592" y="1129060"/>
          <a:ext cx="6709238" cy="2515964"/>
        </p:xfrm>
        <a:graphic>
          <a:graphicData uri="http://schemas.openxmlformats.org/presentationml/2006/ole">
            <mc:AlternateContent xmlns:mc="http://schemas.openxmlformats.org/markup-compatibility/2006">
              <mc:Choice xmlns:v="urn:schemas-microsoft-com:vml" Requires="v">
                <p:oleObj spid="_x0000_s56374" name="Picture (32-bit)" r:id="rId3" imgW="3352680" imgH="1257480" progId="MetafileCompanion32.Picture.1">
                  <p:embed/>
                </p:oleObj>
              </mc:Choice>
              <mc:Fallback>
                <p:oleObj name="Picture (32-bit)" r:id="rId3" imgW="3352680" imgH="1257480" progId="MetafileCompanion32.Picture.1">
                  <p:embed/>
                  <p:pic>
                    <p:nvPicPr>
                      <p:cNvPr id="0" name=""/>
                      <p:cNvPicPr/>
                      <p:nvPr/>
                    </p:nvPicPr>
                    <p:blipFill>
                      <a:blip r:embed="rId4"/>
                      <a:stretch>
                        <a:fillRect/>
                      </a:stretch>
                    </p:blipFill>
                    <p:spPr>
                      <a:xfrm>
                        <a:off x="899592" y="1129060"/>
                        <a:ext cx="6709238" cy="2515964"/>
                      </a:xfrm>
                      <a:prstGeom prst="rect">
                        <a:avLst/>
                      </a:prstGeom>
                    </p:spPr>
                  </p:pic>
                </p:oleObj>
              </mc:Fallback>
            </mc:AlternateContent>
          </a:graphicData>
        </a:graphic>
      </p:graphicFrame>
      <p:sp>
        <p:nvSpPr>
          <p:cNvPr id="8" name="Content Placeholder 2"/>
          <p:cNvSpPr txBox="1">
            <a:spLocks/>
          </p:cNvSpPr>
          <p:nvPr/>
        </p:nvSpPr>
        <p:spPr>
          <a:xfrm>
            <a:off x="192088" y="4005064"/>
            <a:ext cx="8856984" cy="2664296"/>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b="1" u="sng" dirty="0" smtClean="0">
                <a:solidFill>
                  <a:schemeClr val="accent5">
                    <a:lumMod val="75000"/>
                  </a:schemeClr>
                </a:solidFill>
              </a:rPr>
              <a:t>ΠΕΡΙΓΡΑΦΗ: </a:t>
            </a:r>
            <a:r>
              <a:rPr lang="el-GR" sz="2200" dirty="0"/>
              <a:t>Α</a:t>
            </a:r>
            <a:r>
              <a:rPr lang="el-GR" sz="2200" dirty="0" smtClean="0"/>
              <a:t>ρχικά, υπάρχει στο σύστημα ένας δίσκος, ο </a:t>
            </a:r>
            <a:r>
              <a:rPr lang="en-US" sz="2200" dirty="0"/>
              <a:t>I</a:t>
            </a:r>
            <a:r>
              <a:rPr lang="el-GR" sz="2200" dirty="0" smtClean="0"/>
              <a:t>, που στηρίζεται στερεά και ισοστατικά με το έδαφος. Προστίθεται στο σύστημα, ο επόμενος δίσκος </a:t>
            </a:r>
            <a:r>
              <a:rPr lang="en-US" sz="2200" dirty="0" smtClean="0"/>
              <a:t>II</a:t>
            </a:r>
            <a:r>
              <a:rPr lang="el-GR" sz="2200" dirty="0" smtClean="0"/>
              <a:t>, και συνδέεται με τον </a:t>
            </a:r>
            <a:r>
              <a:rPr lang="en-US" sz="2200" dirty="0"/>
              <a:t>I</a:t>
            </a:r>
            <a:r>
              <a:rPr lang="el-GR" sz="2200" dirty="0" smtClean="0"/>
              <a:t> (ή ταυτόχρονα με τον </a:t>
            </a:r>
            <a:r>
              <a:rPr lang="en-US" sz="2200" dirty="0"/>
              <a:t>I</a:t>
            </a:r>
            <a:r>
              <a:rPr lang="el-GR" sz="2200" dirty="0" smtClean="0"/>
              <a:t> και το έδαφος) στερεά και ισοστατικά (δηλαδή μέσω τριών δ.ρ.) σχηματίζοντας έτσι ένα σύνθετο φορέα. Κάθε επόμενος δίσκος (</a:t>
            </a:r>
            <a:r>
              <a:rPr lang="en-US" sz="2200" dirty="0" smtClean="0"/>
              <a:t>III, IV</a:t>
            </a:r>
            <a:r>
              <a:rPr lang="el-GR" sz="2200" dirty="0" smtClean="0"/>
              <a:t>....κ.λ.π.) συνδέεται με τους προηγούμενους (ή/και με το έδαφος) με τρεις δεσμικές ράβδους ή με μια άρθρωση και μια κύλιση κ.λ.π. έτσι ώστε να εξασφαλίζεται η στερεή και ισοστατική στήριξή του.  </a:t>
            </a:r>
          </a:p>
        </p:txBody>
      </p:sp>
      <p:sp>
        <p:nvSpPr>
          <p:cNvPr id="5" name="Slide Number Placeholder 4"/>
          <p:cNvSpPr>
            <a:spLocks noGrp="1"/>
          </p:cNvSpPr>
          <p:nvPr>
            <p:ph type="sldNum" sz="quarter" idx="12"/>
          </p:nvPr>
        </p:nvSpPr>
        <p:spPr/>
        <p:txBody>
          <a:bodyPr/>
          <a:lstStyle/>
          <a:p>
            <a:fld id="{E53BB423-234F-4104-8070-014A5F326CB9}" type="slidenum">
              <a:rPr lang="el-GR" smtClean="0"/>
              <a:t>3</a:t>
            </a:fld>
            <a:endParaRPr lang="el-GR"/>
          </a:p>
        </p:txBody>
      </p:sp>
    </p:spTree>
    <p:extLst>
      <p:ext uri="{BB962C8B-B14F-4D97-AF65-F5344CB8AC3E}">
        <p14:creationId xmlns:p14="http://schemas.microsoft.com/office/powerpoint/2010/main" val="3075953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2</a:t>
            </a:r>
            <a:r>
              <a:rPr lang="el-GR" sz="2800" b="1" baseline="30000" dirty="0" smtClean="0"/>
              <a:t>ος</a:t>
            </a:r>
            <a:r>
              <a:rPr lang="el-GR" sz="2800" b="1" dirty="0" smtClean="0"/>
              <a:t> νόμος μόρφωσης</a:t>
            </a:r>
            <a:endParaRPr lang="el-GR" sz="2800" b="1" dirty="0"/>
          </a:p>
        </p:txBody>
      </p:sp>
      <p:graphicFrame>
        <p:nvGraphicFramePr>
          <p:cNvPr id="6" name="Object 5" descr="Εικόνα που περιγράφει το δεύτερο νόμο μόρφωσης σύνθετων φορέων."/>
          <p:cNvGraphicFramePr>
            <a:graphicFrameLocks noChangeAspect="1"/>
          </p:cNvGraphicFramePr>
          <p:nvPr>
            <p:extLst>
              <p:ext uri="{D42A27DB-BD31-4B8C-83A1-F6EECF244321}">
                <p14:modId xmlns:p14="http://schemas.microsoft.com/office/powerpoint/2010/main" val="4240385517"/>
              </p:ext>
            </p:extLst>
          </p:nvPr>
        </p:nvGraphicFramePr>
        <p:xfrm>
          <a:off x="1979712" y="980728"/>
          <a:ext cx="5020278" cy="3118657"/>
        </p:xfrm>
        <a:graphic>
          <a:graphicData uri="http://schemas.openxmlformats.org/presentationml/2006/ole">
            <mc:AlternateContent xmlns:mc="http://schemas.openxmlformats.org/markup-compatibility/2006">
              <mc:Choice xmlns:v="urn:schemas-microsoft-com:vml" Requires="v">
                <p:oleObj spid="_x0000_s57396" name="Picture (32-bit)" r:id="rId3" imgW="3772080" imgH="2343240" progId="MetafileCompanion32.Picture.1">
                  <p:embed/>
                </p:oleObj>
              </mc:Choice>
              <mc:Fallback>
                <p:oleObj name="Picture (32-bit)" r:id="rId3" imgW="3772080" imgH="2343240" progId="MetafileCompanion32.Picture.1">
                  <p:embed/>
                  <p:pic>
                    <p:nvPicPr>
                      <p:cNvPr id="0" name=""/>
                      <p:cNvPicPr/>
                      <p:nvPr/>
                    </p:nvPicPr>
                    <p:blipFill>
                      <a:blip r:embed="rId4"/>
                      <a:stretch>
                        <a:fillRect/>
                      </a:stretch>
                    </p:blipFill>
                    <p:spPr>
                      <a:xfrm>
                        <a:off x="1979712" y="980728"/>
                        <a:ext cx="5020278" cy="3118657"/>
                      </a:xfrm>
                      <a:prstGeom prst="rect">
                        <a:avLst/>
                      </a:prstGeom>
                    </p:spPr>
                  </p:pic>
                </p:oleObj>
              </mc:Fallback>
            </mc:AlternateContent>
          </a:graphicData>
        </a:graphic>
      </p:graphicFrame>
      <p:sp>
        <p:nvSpPr>
          <p:cNvPr id="8" name="Content Placeholder 2"/>
          <p:cNvSpPr txBox="1">
            <a:spLocks/>
          </p:cNvSpPr>
          <p:nvPr/>
        </p:nvSpPr>
        <p:spPr>
          <a:xfrm>
            <a:off x="192088" y="4149080"/>
            <a:ext cx="8951912"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200" b="1" u="sng" dirty="0" smtClean="0">
                <a:solidFill>
                  <a:schemeClr val="accent5">
                    <a:lumMod val="75000"/>
                  </a:schemeClr>
                </a:solidFill>
              </a:rPr>
              <a:t>ΠΕΡΙΓΡΑΦΗ: </a:t>
            </a:r>
            <a:r>
              <a:rPr lang="el-GR" sz="2200" dirty="0"/>
              <a:t>Α</a:t>
            </a:r>
            <a:r>
              <a:rPr lang="el-GR" sz="2200" dirty="0" smtClean="0"/>
              <a:t>ρχικά, υπάρχει στο σύστημα ένας δίσκος, ο </a:t>
            </a:r>
            <a:r>
              <a:rPr lang="en-US" sz="2200" dirty="0" smtClean="0"/>
              <a:t>I</a:t>
            </a:r>
            <a:r>
              <a:rPr lang="el-GR" sz="2200" dirty="0" smtClean="0"/>
              <a:t>, στον οποίο σύνδέεται με μια άρθρωση και μια δεσμική ράβδο ο </a:t>
            </a:r>
            <a:r>
              <a:rPr lang="en-US" sz="2200" dirty="0" smtClean="0"/>
              <a:t>II</a:t>
            </a:r>
            <a:r>
              <a:rPr lang="el-GR" sz="2200" dirty="0" smtClean="0"/>
              <a:t>. Έτσι, ο </a:t>
            </a:r>
            <a:r>
              <a:rPr lang="en-US" sz="2200" dirty="0" smtClean="0"/>
              <a:t>II</a:t>
            </a:r>
            <a:r>
              <a:rPr lang="el-GR" sz="2200" dirty="0" smtClean="0"/>
              <a:t> συνδέεται στερεά και ισοστατικά με τον </a:t>
            </a:r>
            <a:r>
              <a:rPr lang="en-US" sz="2200" dirty="0"/>
              <a:t>I</a:t>
            </a:r>
            <a:r>
              <a:rPr lang="el-GR" sz="2200" dirty="0" smtClean="0"/>
              <a:t> και μαζί αποτελούν έναν μεγαλύτερο (σύνθετο) στερεό δίσκο. Κάθε επόμενος δίσκος (</a:t>
            </a:r>
            <a:r>
              <a:rPr lang="en-US" sz="2200" dirty="0" smtClean="0"/>
              <a:t>III, IV</a:t>
            </a:r>
            <a:r>
              <a:rPr lang="el-GR" sz="2200" dirty="0" smtClean="0"/>
              <a:t>....κ.λ.π.) συνδέεται με τους προηγούμενους στερεά και ισοστατικά, σχηματίζοντας έναν ολοένα και μεγαλύτερο στερεό δίσκο. Τέλος, το σύστημα των δίσκων που έχει δημιουργηθεί συνδέεται στερεά και ισοστατικά (δηλαδή με τρεις δ.ρ.) με το έδαφος δημιουργώντας έναν </a:t>
            </a:r>
            <a:r>
              <a:rPr lang="el-GR" sz="2200" b="1" dirty="0" smtClean="0"/>
              <a:t>σύνθετο</a:t>
            </a:r>
            <a:r>
              <a:rPr lang="el-GR" sz="2200" dirty="0" smtClean="0"/>
              <a:t> </a:t>
            </a:r>
            <a:r>
              <a:rPr lang="el-GR" sz="2200" b="1" dirty="0" smtClean="0"/>
              <a:t>στερεό</a:t>
            </a:r>
            <a:r>
              <a:rPr lang="el-GR" sz="2200" dirty="0" smtClean="0"/>
              <a:t> και </a:t>
            </a:r>
            <a:r>
              <a:rPr lang="el-GR" sz="2200" b="1" dirty="0" smtClean="0"/>
              <a:t>ισοστατικό</a:t>
            </a:r>
            <a:r>
              <a:rPr lang="el-GR" sz="2200" dirty="0" smtClean="0"/>
              <a:t> φορέα.  </a:t>
            </a:r>
          </a:p>
        </p:txBody>
      </p:sp>
      <p:sp>
        <p:nvSpPr>
          <p:cNvPr id="5" name="Slide Number Placeholder 4"/>
          <p:cNvSpPr>
            <a:spLocks noGrp="1"/>
          </p:cNvSpPr>
          <p:nvPr>
            <p:ph type="sldNum" sz="quarter" idx="12"/>
          </p:nvPr>
        </p:nvSpPr>
        <p:spPr/>
        <p:txBody>
          <a:bodyPr/>
          <a:lstStyle/>
          <a:p>
            <a:fld id="{E53BB423-234F-4104-8070-014A5F326CB9}" type="slidenum">
              <a:rPr lang="el-GR" smtClean="0"/>
              <a:t>4</a:t>
            </a:fld>
            <a:endParaRPr lang="el-GR"/>
          </a:p>
        </p:txBody>
      </p:sp>
    </p:spTree>
    <p:extLst>
      <p:ext uri="{BB962C8B-B14F-4D97-AF65-F5344CB8AC3E}">
        <p14:creationId xmlns:p14="http://schemas.microsoft.com/office/powerpoint/2010/main" val="2435469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Δοκός </a:t>
            </a:r>
            <a:r>
              <a:rPr lang="en-US" sz="2800" b="1" dirty="0" smtClean="0"/>
              <a:t>Gerber</a:t>
            </a:r>
            <a:endParaRPr lang="el-GR" sz="2800" dirty="0"/>
          </a:p>
        </p:txBody>
      </p:sp>
      <p:sp>
        <p:nvSpPr>
          <p:cNvPr id="11" name="Content Placeholder 2"/>
          <p:cNvSpPr txBox="1">
            <a:spLocks/>
          </p:cNvSpPr>
          <p:nvPr/>
        </p:nvSpPr>
        <p:spPr>
          <a:xfrm>
            <a:off x="107504" y="980728"/>
            <a:ext cx="9036496" cy="1296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Η αρθρωτή δοκός ή δοκός </a:t>
            </a:r>
            <a:r>
              <a:rPr lang="en-US" sz="2400" b="1" dirty="0" smtClean="0">
                <a:solidFill>
                  <a:schemeClr val="accent5">
                    <a:lumMod val="75000"/>
                  </a:schemeClr>
                </a:solidFill>
              </a:rPr>
              <a:t>Gerber </a:t>
            </a:r>
            <a:r>
              <a:rPr lang="el-GR" sz="2400" dirty="0" smtClean="0"/>
              <a:t>είναι ένας πολύ συνηθισμένος σύνθετος φορέας που βρίσκει μεγάλη εφαρμογή στη γεφυροποιία και συντίθεται ακολουθώντας τον 1</a:t>
            </a:r>
            <a:r>
              <a:rPr lang="el-GR" sz="2400" baseline="30000" dirty="0" smtClean="0"/>
              <a:t>ο</a:t>
            </a:r>
            <a:r>
              <a:rPr lang="el-GR" sz="2400" dirty="0" smtClean="0"/>
              <a:t> νόμο μόρφωσης.</a:t>
            </a:r>
          </a:p>
        </p:txBody>
      </p:sp>
      <p:graphicFrame>
        <p:nvGraphicFramePr>
          <p:cNvPr id="5" name="Object 4" descr="Εικόνα που περιγράφει τη διαδικασία μόρφωσης της δοκού Gerber."/>
          <p:cNvGraphicFramePr>
            <a:graphicFrameLocks noChangeAspect="1"/>
          </p:cNvGraphicFramePr>
          <p:nvPr>
            <p:extLst>
              <p:ext uri="{D42A27DB-BD31-4B8C-83A1-F6EECF244321}">
                <p14:modId xmlns:p14="http://schemas.microsoft.com/office/powerpoint/2010/main" val="3064021311"/>
              </p:ext>
            </p:extLst>
          </p:nvPr>
        </p:nvGraphicFramePr>
        <p:xfrm>
          <a:off x="899592" y="2348880"/>
          <a:ext cx="7056783" cy="1189345"/>
        </p:xfrm>
        <a:graphic>
          <a:graphicData uri="http://schemas.openxmlformats.org/presentationml/2006/ole">
            <mc:AlternateContent xmlns:mc="http://schemas.openxmlformats.org/markup-compatibility/2006">
              <mc:Choice xmlns:v="urn:schemas-microsoft-com:vml" Requires="v">
                <p:oleObj spid="_x0000_s46206" name="Picture (32-bit)" r:id="rId3" imgW="4238640" imgH="714240" progId="MetafileCompanion32.Picture.1">
                  <p:embed/>
                </p:oleObj>
              </mc:Choice>
              <mc:Fallback>
                <p:oleObj name="Picture (32-bit)" r:id="rId3" imgW="4238640" imgH="714240" progId="MetafileCompanion32.Picture.1">
                  <p:embed/>
                  <p:pic>
                    <p:nvPicPr>
                      <p:cNvPr id="0" name=""/>
                      <p:cNvPicPr/>
                      <p:nvPr/>
                    </p:nvPicPr>
                    <p:blipFill>
                      <a:blip r:embed="rId4"/>
                      <a:stretch>
                        <a:fillRect/>
                      </a:stretch>
                    </p:blipFill>
                    <p:spPr>
                      <a:xfrm>
                        <a:off x="899592" y="2348880"/>
                        <a:ext cx="7056783" cy="1189345"/>
                      </a:xfrm>
                      <a:prstGeom prst="rect">
                        <a:avLst/>
                      </a:prstGeom>
                    </p:spPr>
                  </p:pic>
                </p:oleObj>
              </mc:Fallback>
            </mc:AlternateContent>
          </a:graphicData>
        </a:graphic>
      </p:graphicFrame>
      <p:sp>
        <p:nvSpPr>
          <p:cNvPr id="9" name="Content Placeholder 2"/>
          <p:cNvSpPr txBox="1">
            <a:spLocks/>
          </p:cNvSpPr>
          <p:nvPr/>
        </p:nvSpPr>
        <p:spPr>
          <a:xfrm>
            <a:off x="35496" y="3933056"/>
            <a:ext cx="9036496" cy="208823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Κύριο χαρακτηριστικό της δοκού </a:t>
            </a:r>
            <a:r>
              <a:rPr lang="en-US" sz="2400" dirty="0" smtClean="0"/>
              <a:t>Gerber</a:t>
            </a:r>
            <a:r>
              <a:rPr lang="el-GR" sz="2400" dirty="0" smtClean="0"/>
              <a:t> είναι ότι αρχικά υπάρχει ένας δίσκος, ο </a:t>
            </a:r>
            <a:r>
              <a:rPr lang="en-US" sz="2400" dirty="0" smtClean="0"/>
              <a:t>I</a:t>
            </a:r>
            <a:r>
              <a:rPr lang="el-GR" sz="2400" dirty="0" smtClean="0"/>
              <a:t>, που στηρίζεται στερεά και ισοστατικά με το έδαφος και καθένας από τους επόμενους δίσκους συνδέεται μέσω </a:t>
            </a:r>
            <a:r>
              <a:rPr lang="el-GR" sz="2400" b="1" dirty="0" smtClean="0"/>
              <a:t>εσωτερικής άρθρωσης</a:t>
            </a:r>
            <a:r>
              <a:rPr lang="el-GR" sz="2400" dirty="0" smtClean="0"/>
              <a:t> με ένα και μόνο προηγούμενο δίσκο και μέσω μιας </a:t>
            </a:r>
            <a:r>
              <a:rPr lang="el-GR" sz="2400" b="1" dirty="0" smtClean="0"/>
              <a:t>κύλισης</a:t>
            </a:r>
            <a:r>
              <a:rPr lang="el-GR" sz="2400" dirty="0" smtClean="0"/>
              <a:t> με το έδαφος, όπως φαίνεται και στο σχήμα.</a:t>
            </a:r>
          </a:p>
        </p:txBody>
      </p:sp>
      <p:sp>
        <p:nvSpPr>
          <p:cNvPr id="2" name="Slide Number Placeholder 1"/>
          <p:cNvSpPr>
            <a:spLocks noGrp="1"/>
          </p:cNvSpPr>
          <p:nvPr>
            <p:ph type="sldNum" sz="quarter" idx="12"/>
          </p:nvPr>
        </p:nvSpPr>
        <p:spPr/>
        <p:txBody>
          <a:bodyPr/>
          <a:lstStyle/>
          <a:p>
            <a:fld id="{E53BB423-234F-4104-8070-014A5F326CB9}" type="slidenum">
              <a:rPr lang="el-GR" smtClean="0"/>
              <a:t>5</a:t>
            </a:fld>
            <a:endParaRPr lang="el-GR" dirty="0"/>
          </a:p>
        </p:txBody>
      </p:sp>
    </p:spTree>
    <p:extLst>
      <p:ext uri="{BB962C8B-B14F-4D97-AF65-F5344CB8AC3E}">
        <p14:creationId xmlns:p14="http://schemas.microsoft.com/office/powerpoint/2010/main" val="4135869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Δοκός </a:t>
            </a:r>
            <a:r>
              <a:rPr lang="en-US" sz="2800" b="1" dirty="0" smtClean="0"/>
              <a:t>Gerber</a:t>
            </a:r>
            <a:r>
              <a:rPr lang="el-GR" sz="2800" b="1" dirty="0" smtClean="0"/>
              <a:t> - παραλλαγές</a:t>
            </a:r>
            <a:endParaRPr lang="el-GR" sz="2800" dirty="0"/>
          </a:p>
        </p:txBody>
      </p:sp>
      <p:sp>
        <p:nvSpPr>
          <p:cNvPr id="11" name="Content Placeholder 2"/>
          <p:cNvSpPr txBox="1">
            <a:spLocks/>
          </p:cNvSpPr>
          <p:nvPr/>
        </p:nvSpPr>
        <p:spPr>
          <a:xfrm>
            <a:off x="107504" y="980728"/>
            <a:ext cx="9036496" cy="266429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Η δοκός </a:t>
            </a:r>
            <a:r>
              <a:rPr lang="en-US" sz="2400" dirty="0" smtClean="0"/>
              <a:t>Gerber</a:t>
            </a:r>
            <a:r>
              <a:rPr lang="el-GR" sz="2400" dirty="0" smtClean="0"/>
              <a:t> μπορεί να παρουσιαστεί </a:t>
            </a:r>
            <a:r>
              <a:rPr lang="en-US" sz="2400" dirty="0" smtClean="0"/>
              <a:t> </a:t>
            </a:r>
            <a:r>
              <a:rPr lang="el-GR" sz="2400" dirty="0" smtClean="0"/>
              <a:t>και με διάφορες παραλλαγές. Για παράδειγμα, μπορεί δύο, τρεις ή και περισσότεροι δίσκοι να συνδέονται αρχικά με το έδαφος μέσω άρθρωσης και κύλισης ή/και δύο κυλίσεων, ή ο αρχικός δίσκος να συνδέεται με το έδαφος μέσω πάκτωσης. Στα σχήματα που ακολουθούν φαίνονται δύο τέτοιες περιπτώσεις.</a:t>
            </a:r>
          </a:p>
        </p:txBody>
      </p:sp>
      <p:graphicFrame>
        <p:nvGraphicFramePr>
          <p:cNvPr id="7" name="Object 6" descr="Εικόνα που δείχνει μια παραλλαγή της κλασικής δοκού Gerber."/>
          <p:cNvGraphicFramePr>
            <a:graphicFrameLocks noChangeAspect="1"/>
          </p:cNvGraphicFramePr>
          <p:nvPr>
            <p:extLst>
              <p:ext uri="{D42A27DB-BD31-4B8C-83A1-F6EECF244321}">
                <p14:modId xmlns:p14="http://schemas.microsoft.com/office/powerpoint/2010/main" val="235056850"/>
              </p:ext>
            </p:extLst>
          </p:nvPr>
        </p:nvGraphicFramePr>
        <p:xfrm>
          <a:off x="1835696" y="3499498"/>
          <a:ext cx="5112568" cy="1136126"/>
        </p:xfrm>
        <a:graphic>
          <a:graphicData uri="http://schemas.openxmlformats.org/presentationml/2006/ole">
            <mc:AlternateContent xmlns:mc="http://schemas.openxmlformats.org/markup-compatibility/2006">
              <mc:Choice xmlns:v="urn:schemas-microsoft-com:vml" Requires="v">
                <p:oleObj spid="_x0000_s58443" name="Picture (32-bit)" r:id="rId3" imgW="4457880" imgH="990720" progId="MetafileCompanion32.Picture.1">
                  <p:embed/>
                </p:oleObj>
              </mc:Choice>
              <mc:Fallback>
                <p:oleObj name="Picture (32-bit)" r:id="rId3" imgW="4457880" imgH="990720" progId="MetafileCompanion32.Picture.1">
                  <p:embed/>
                  <p:pic>
                    <p:nvPicPr>
                      <p:cNvPr id="0" name=""/>
                      <p:cNvPicPr/>
                      <p:nvPr/>
                    </p:nvPicPr>
                    <p:blipFill>
                      <a:blip r:embed="rId4"/>
                      <a:stretch>
                        <a:fillRect/>
                      </a:stretch>
                    </p:blipFill>
                    <p:spPr>
                      <a:xfrm>
                        <a:off x="1835696" y="3499498"/>
                        <a:ext cx="5112568" cy="1136126"/>
                      </a:xfrm>
                      <a:prstGeom prst="rect">
                        <a:avLst/>
                      </a:prstGeom>
                    </p:spPr>
                  </p:pic>
                </p:oleObj>
              </mc:Fallback>
            </mc:AlternateContent>
          </a:graphicData>
        </a:graphic>
      </p:graphicFrame>
      <p:graphicFrame>
        <p:nvGraphicFramePr>
          <p:cNvPr id="8" name="Object 7" descr="Εικόνα που δείχνει μια δεύτερη παραλλαγή της κλασικής δοκού Gerber με πακτωμένο τον αρχικό δίσκο."/>
          <p:cNvGraphicFramePr>
            <a:graphicFrameLocks noChangeAspect="1"/>
          </p:cNvGraphicFramePr>
          <p:nvPr>
            <p:extLst>
              <p:ext uri="{D42A27DB-BD31-4B8C-83A1-F6EECF244321}">
                <p14:modId xmlns:p14="http://schemas.microsoft.com/office/powerpoint/2010/main" val="307353015"/>
              </p:ext>
            </p:extLst>
          </p:nvPr>
        </p:nvGraphicFramePr>
        <p:xfrm>
          <a:off x="1792263" y="5138953"/>
          <a:ext cx="5300018" cy="1098359"/>
        </p:xfrm>
        <a:graphic>
          <a:graphicData uri="http://schemas.openxmlformats.org/presentationml/2006/ole">
            <mc:AlternateContent xmlns:mc="http://schemas.openxmlformats.org/markup-compatibility/2006">
              <mc:Choice xmlns:v="urn:schemas-microsoft-com:vml" Requires="v">
                <p:oleObj spid="_x0000_s58444" name="Picture (32-bit)" r:id="rId5" imgW="2895480" imgH="600120" progId="MetafileCompanion32.Picture.1">
                  <p:embed/>
                </p:oleObj>
              </mc:Choice>
              <mc:Fallback>
                <p:oleObj name="Picture (32-bit)" r:id="rId5" imgW="2895480" imgH="600120" progId="MetafileCompanion32.Picture.1">
                  <p:embed/>
                  <p:pic>
                    <p:nvPicPr>
                      <p:cNvPr id="0" name=""/>
                      <p:cNvPicPr/>
                      <p:nvPr/>
                    </p:nvPicPr>
                    <p:blipFill>
                      <a:blip r:embed="rId6"/>
                      <a:stretch>
                        <a:fillRect/>
                      </a:stretch>
                    </p:blipFill>
                    <p:spPr>
                      <a:xfrm>
                        <a:off x="1792263" y="5138953"/>
                        <a:ext cx="5300018" cy="1098359"/>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6</a:t>
            </a:fld>
            <a:endParaRPr lang="el-GR"/>
          </a:p>
        </p:txBody>
      </p:sp>
    </p:spTree>
    <p:extLst>
      <p:ext uri="{BB962C8B-B14F-4D97-AF65-F5344CB8AC3E}">
        <p14:creationId xmlns:p14="http://schemas.microsoft.com/office/powerpoint/2010/main" val="11321233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Τριαρθρωτό τόξο</a:t>
            </a:r>
            <a:endParaRPr lang="el-GR" sz="2800" dirty="0"/>
          </a:p>
        </p:txBody>
      </p:sp>
      <p:sp>
        <p:nvSpPr>
          <p:cNvPr id="11" name="Content Placeholder 2"/>
          <p:cNvSpPr txBox="1">
            <a:spLocks/>
          </p:cNvSpPr>
          <p:nvPr/>
        </p:nvSpPr>
        <p:spPr>
          <a:xfrm>
            <a:off x="35496" y="908720"/>
            <a:ext cx="9036496" cy="144016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dirty="0" smtClean="0">
                <a:solidFill>
                  <a:schemeClr val="accent5">
                    <a:lumMod val="75000"/>
                  </a:schemeClr>
                </a:solidFill>
              </a:rPr>
              <a:t>Το τριαρθρωτό τόξο </a:t>
            </a:r>
            <a:r>
              <a:rPr lang="el-GR" sz="2400" dirty="0" smtClean="0"/>
              <a:t>είναι ακόμη ένας συνηθισμένος ισοστατικός σύνθετος φορέας, ο οποίος μορφώνεται από δύο απλούς φορείς που συνδέονται, τόσο μεταξύ τους, όσο και με το έδαφος με τρεις συνολικά αρθρώσεις. </a:t>
            </a:r>
          </a:p>
        </p:txBody>
      </p:sp>
      <p:graphicFrame>
        <p:nvGraphicFramePr>
          <p:cNvPr id="6" name="Object 5" descr="Εικόνα που περιγράφει τη διαδικασία μόρφωσης του τριαρθρωτού τόξου."/>
          <p:cNvGraphicFramePr>
            <a:graphicFrameLocks noChangeAspect="1"/>
          </p:cNvGraphicFramePr>
          <p:nvPr>
            <p:extLst>
              <p:ext uri="{D42A27DB-BD31-4B8C-83A1-F6EECF244321}">
                <p14:modId xmlns:p14="http://schemas.microsoft.com/office/powerpoint/2010/main" val="44410980"/>
              </p:ext>
            </p:extLst>
          </p:nvPr>
        </p:nvGraphicFramePr>
        <p:xfrm>
          <a:off x="2595563" y="2132856"/>
          <a:ext cx="3632622" cy="1479309"/>
        </p:xfrm>
        <a:graphic>
          <a:graphicData uri="http://schemas.openxmlformats.org/presentationml/2006/ole">
            <mc:AlternateContent xmlns:mc="http://schemas.openxmlformats.org/markup-compatibility/2006">
              <mc:Choice xmlns:v="urn:schemas-microsoft-com:vml" Requires="v">
                <p:oleObj spid="_x0000_s59457" name="Picture (32-bit)" r:id="rId3" imgW="3952800" imgH="1609560" progId="MetafileCompanion32.Picture.1">
                  <p:embed/>
                </p:oleObj>
              </mc:Choice>
              <mc:Fallback>
                <p:oleObj name="Picture (32-bit)" r:id="rId3" imgW="3952800" imgH="1609560" progId="MetafileCompanion32.Picture.1">
                  <p:embed/>
                  <p:pic>
                    <p:nvPicPr>
                      <p:cNvPr id="0" name=""/>
                      <p:cNvPicPr/>
                      <p:nvPr/>
                    </p:nvPicPr>
                    <p:blipFill>
                      <a:blip r:embed="rId4"/>
                      <a:stretch>
                        <a:fillRect/>
                      </a:stretch>
                    </p:blipFill>
                    <p:spPr>
                      <a:xfrm>
                        <a:off x="2595563" y="2132856"/>
                        <a:ext cx="3632622" cy="1479309"/>
                      </a:xfrm>
                      <a:prstGeom prst="rect">
                        <a:avLst/>
                      </a:prstGeom>
                    </p:spPr>
                  </p:pic>
                </p:oleObj>
              </mc:Fallback>
            </mc:AlternateContent>
          </a:graphicData>
        </a:graphic>
      </p:graphicFrame>
      <p:sp>
        <p:nvSpPr>
          <p:cNvPr id="9" name="Content Placeholder 2"/>
          <p:cNvSpPr txBox="1">
            <a:spLocks/>
          </p:cNvSpPr>
          <p:nvPr/>
        </p:nvSpPr>
        <p:spPr>
          <a:xfrm>
            <a:off x="35496" y="3861048"/>
            <a:ext cx="9036496" cy="165618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b="1" u="sng" dirty="0" smtClean="0">
                <a:solidFill>
                  <a:schemeClr val="accent5">
                    <a:lumMod val="75000"/>
                  </a:schemeClr>
                </a:solidFill>
              </a:rPr>
              <a:t>ΠΡΟΣΟΧΗ</a:t>
            </a:r>
            <a:r>
              <a:rPr lang="el-GR" sz="2400" dirty="0" smtClean="0"/>
              <a:t>: Το τριαρθρωτό τόξο αποδεικνύεται ότι είναι στερεός φορέας μόνο όταν τα σημεία των τριών αρθρώσεων Α, Β</a:t>
            </a:r>
            <a:r>
              <a:rPr lang="en-US" sz="2400" dirty="0" smtClean="0"/>
              <a:t>, </a:t>
            </a:r>
            <a:r>
              <a:rPr lang="el-GR" sz="2400" dirty="0" smtClean="0"/>
              <a:t>και Γ </a:t>
            </a:r>
            <a:r>
              <a:rPr lang="el-GR" sz="2400" b="1" u="sng" dirty="0" smtClean="0"/>
              <a:t>δεν</a:t>
            </a:r>
            <a:r>
              <a:rPr lang="el-GR" sz="2400" dirty="0" smtClean="0"/>
              <a:t> βρίσκονται πάνω στην ίδια ευθεία. Στην αντίθετη περίπτωση αποτελεί μια κατασκευή που παρουσιάζει απειροστή κινητότητα.</a:t>
            </a:r>
          </a:p>
        </p:txBody>
      </p:sp>
      <p:graphicFrame>
        <p:nvGraphicFramePr>
          <p:cNvPr id="7" name="Object 6" descr="Εικόνα τριαρθρωτού τόξου, οι τρεις αρθρώσεις του οποίου βρίσκονται στην ίδια ευθεία."/>
          <p:cNvGraphicFramePr>
            <a:graphicFrameLocks noChangeAspect="1"/>
          </p:cNvGraphicFramePr>
          <p:nvPr>
            <p:extLst>
              <p:ext uri="{D42A27DB-BD31-4B8C-83A1-F6EECF244321}">
                <p14:modId xmlns:p14="http://schemas.microsoft.com/office/powerpoint/2010/main" val="4192603652"/>
              </p:ext>
            </p:extLst>
          </p:nvPr>
        </p:nvGraphicFramePr>
        <p:xfrm>
          <a:off x="2195736" y="5589240"/>
          <a:ext cx="4824536" cy="882201"/>
        </p:xfrm>
        <a:graphic>
          <a:graphicData uri="http://schemas.openxmlformats.org/presentationml/2006/ole">
            <mc:AlternateContent xmlns:mc="http://schemas.openxmlformats.org/markup-compatibility/2006">
              <mc:Choice xmlns:v="urn:schemas-microsoft-com:vml" Requires="v">
                <p:oleObj spid="_x0000_s59458" name="Picture (32-bit)" r:id="rId5" imgW="5000760" imgH="914400" progId="MetafileCompanion32.Picture.1">
                  <p:embed/>
                </p:oleObj>
              </mc:Choice>
              <mc:Fallback>
                <p:oleObj name="Picture (32-bit)" r:id="rId5" imgW="5000760" imgH="914400" progId="MetafileCompanion32.Picture.1">
                  <p:embed/>
                  <p:pic>
                    <p:nvPicPr>
                      <p:cNvPr id="0" name=""/>
                      <p:cNvPicPr/>
                      <p:nvPr/>
                    </p:nvPicPr>
                    <p:blipFill>
                      <a:blip r:embed="rId6"/>
                      <a:stretch>
                        <a:fillRect/>
                      </a:stretch>
                    </p:blipFill>
                    <p:spPr>
                      <a:xfrm>
                        <a:off x="2195736" y="5589240"/>
                        <a:ext cx="4824536" cy="882201"/>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7</a:t>
            </a:fld>
            <a:endParaRPr lang="el-GR"/>
          </a:p>
        </p:txBody>
      </p:sp>
    </p:spTree>
    <p:extLst>
      <p:ext uri="{BB962C8B-B14F-4D97-AF65-F5344CB8AC3E}">
        <p14:creationId xmlns:p14="http://schemas.microsoft.com/office/powerpoint/2010/main" val="4600621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a:xfrm>
            <a:off x="0" y="188640"/>
            <a:ext cx="9144000" cy="634082"/>
          </a:xfrm>
          <a:solidFill>
            <a:schemeClr val="accent5">
              <a:lumMod val="40000"/>
              <a:lumOff val="60000"/>
            </a:schemeClr>
          </a:solidFill>
        </p:spPr>
        <p:txBody>
          <a:bodyPr>
            <a:normAutofit/>
          </a:bodyPr>
          <a:lstStyle/>
          <a:p>
            <a:r>
              <a:rPr lang="el-GR" sz="2800" b="1" dirty="0" smtClean="0"/>
              <a:t>Νόμος μόρφωσης τριαρθρωτού τόξου</a:t>
            </a:r>
            <a:endParaRPr lang="el-GR" sz="2800" dirty="0"/>
          </a:p>
        </p:txBody>
      </p:sp>
      <p:sp>
        <p:nvSpPr>
          <p:cNvPr id="11" name="Content Placeholder 2"/>
          <p:cNvSpPr txBox="1">
            <a:spLocks/>
          </p:cNvSpPr>
          <p:nvPr/>
        </p:nvSpPr>
        <p:spPr>
          <a:xfrm>
            <a:off x="35496" y="908720"/>
            <a:ext cx="9036496" cy="41044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l-GR" sz="2400" dirty="0" smtClean="0"/>
              <a:t>Ουσιαστικά, ο νόμος μόρφωσης του τριαρθρωτού τόξου υποδεικνύει και τον τρόπο με τον οποίο πρέπει να συνδέονται τρεις δίσκοι ώστε να αποτελούν στερεό σχηματισμό. </a:t>
            </a:r>
          </a:p>
          <a:p>
            <a:pPr marL="0" indent="0">
              <a:buFont typeface="Arial" pitchFamily="34" charset="0"/>
              <a:buNone/>
            </a:pPr>
            <a:r>
              <a:rPr lang="el-GR" sz="2400" dirty="0" smtClean="0"/>
              <a:t>Έτσι, εάν το έδαφος θεωρηθεί ένας τρίτος δίσκος, τότε οι τρεις δίσκοι θα πρέπει να συνδέονται ανά δύο μεταξύ τους με μια άρθρωση και οι τρεις αρθρώσεις να μη βρίσκονται στην ίδια ευθεία.</a:t>
            </a:r>
          </a:p>
          <a:p>
            <a:pPr marL="0" indent="0">
              <a:buFont typeface="Arial" pitchFamily="34" charset="0"/>
              <a:buNone/>
            </a:pPr>
            <a:r>
              <a:rPr lang="el-GR" sz="2400" dirty="0" smtClean="0"/>
              <a:t>Επίσης, καθώς η κάθε εσωτερική άρθρωση αντιστοιχεί σε δύο τεμνόμενες δ.ρ., μπορούν οι τρεις δίσκοι να ενώνονται ανά δύο μεταξύ τους με ένα ζεύγος τεμνόμενων δ.ρ. και θα πρέπει τα σημεία τομής των ράβδων αυτών να μη βρίσκονται στην ίδια ευθεία.</a:t>
            </a:r>
          </a:p>
        </p:txBody>
      </p:sp>
      <p:graphicFrame>
        <p:nvGraphicFramePr>
          <p:cNvPr id="5" name="Object 4" descr="Εικόνα τριών δίσκων που αποτελούν ένα στερεό σχηματισμό, συνδεόμενοι μεταξύ τους ανά δύο μέσω εσωτερικής άρθρωσης."/>
          <p:cNvGraphicFramePr>
            <a:graphicFrameLocks noChangeAspect="1"/>
          </p:cNvGraphicFramePr>
          <p:nvPr>
            <p:extLst>
              <p:ext uri="{D42A27DB-BD31-4B8C-83A1-F6EECF244321}">
                <p14:modId xmlns:p14="http://schemas.microsoft.com/office/powerpoint/2010/main" val="895631203"/>
              </p:ext>
            </p:extLst>
          </p:nvPr>
        </p:nvGraphicFramePr>
        <p:xfrm>
          <a:off x="1043608" y="5039444"/>
          <a:ext cx="2771775" cy="1485900"/>
        </p:xfrm>
        <a:graphic>
          <a:graphicData uri="http://schemas.openxmlformats.org/presentationml/2006/ole">
            <mc:AlternateContent xmlns:mc="http://schemas.openxmlformats.org/markup-compatibility/2006">
              <mc:Choice xmlns:v="urn:schemas-microsoft-com:vml" Requires="v">
                <p:oleObj spid="_x0000_s60473" name="Picture (32-bit)" r:id="rId3" imgW="2771640" imgH="1486080" progId="MetafileCompanion32.Picture.1">
                  <p:embed/>
                </p:oleObj>
              </mc:Choice>
              <mc:Fallback>
                <p:oleObj name="Picture (32-bit)" r:id="rId3" imgW="2771640" imgH="1486080" progId="MetafileCompanion32.Picture.1">
                  <p:embed/>
                  <p:pic>
                    <p:nvPicPr>
                      <p:cNvPr id="0" name=""/>
                      <p:cNvPicPr/>
                      <p:nvPr/>
                    </p:nvPicPr>
                    <p:blipFill>
                      <a:blip r:embed="rId4"/>
                      <a:stretch>
                        <a:fillRect/>
                      </a:stretch>
                    </p:blipFill>
                    <p:spPr>
                      <a:xfrm>
                        <a:off x="1043608" y="5039444"/>
                        <a:ext cx="2771775" cy="1485900"/>
                      </a:xfrm>
                      <a:prstGeom prst="rect">
                        <a:avLst/>
                      </a:prstGeom>
                    </p:spPr>
                  </p:pic>
                </p:oleObj>
              </mc:Fallback>
            </mc:AlternateContent>
          </a:graphicData>
        </a:graphic>
      </p:graphicFrame>
      <p:graphicFrame>
        <p:nvGraphicFramePr>
          <p:cNvPr id="7" name="Object 6" descr="Εικόνα τριών δίσκων που αποτελούν ένα στερεό σχηματισμό, συνδεόμενοι μεταξύ τους ανά δύο μέσω ζεύγους τεμνόμενων δεσμικών ράβδων."/>
          <p:cNvGraphicFramePr>
            <a:graphicFrameLocks noChangeAspect="1"/>
          </p:cNvGraphicFramePr>
          <p:nvPr>
            <p:extLst>
              <p:ext uri="{D42A27DB-BD31-4B8C-83A1-F6EECF244321}">
                <p14:modId xmlns:p14="http://schemas.microsoft.com/office/powerpoint/2010/main" val="916626068"/>
              </p:ext>
            </p:extLst>
          </p:nvPr>
        </p:nvGraphicFramePr>
        <p:xfrm>
          <a:off x="4572000" y="4941168"/>
          <a:ext cx="3086100" cy="1638300"/>
        </p:xfrm>
        <a:graphic>
          <a:graphicData uri="http://schemas.openxmlformats.org/presentationml/2006/ole">
            <mc:AlternateContent xmlns:mc="http://schemas.openxmlformats.org/markup-compatibility/2006">
              <mc:Choice xmlns:v="urn:schemas-microsoft-com:vml" Requires="v">
                <p:oleObj spid="_x0000_s60474" name="Picture (32-bit)" r:id="rId5" imgW="3086280" imgH="1638360" progId="MetafileCompanion32.Picture.1">
                  <p:embed/>
                </p:oleObj>
              </mc:Choice>
              <mc:Fallback>
                <p:oleObj name="Picture (32-bit)" r:id="rId5" imgW="3086280" imgH="1638360" progId="MetafileCompanion32.Picture.1">
                  <p:embed/>
                  <p:pic>
                    <p:nvPicPr>
                      <p:cNvPr id="0" name=""/>
                      <p:cNvPicPr/>
                      <p:nvPr/>
                    </p:nvPicPr>
                    <p:blipFill>
                      <a:blip r:embed="rId6"/>
                      <a:stretch>
                        <a:fillRect/>
                      </a:stretch>
                    </p:blipFill>
                    <p:spPr>
                      <a:xfrm>
                        <a:off x="4572000" y="4941168"/>
                        <a:ext cx="3086100" cy="1638300"/>
                      </a:xfrm>
                      <a:prstGeom prst="rect">
                        <a:avLst/>
                      </a:prstGeom>
                    </p:spPr>
                  </p:pic>
                </p:oleObj>
              </mc:Fallback>
            </mc:AlternateContent>
          </a:graphicData>
        </a:graphic>
      </p:graphicFrame>
      <p:sp>
        <p:nvSpPr>
          <p:cNvPr id="2" name="Slide Number Placeholder 1"/>
          <p:cNvSpPr>
            <a:spLocks noGrp="1"/>
          </p:cNvSpPr>
          <p:nvPr>
            <p:ph type="sldNum" sz="quarter" idx="12"/>
          </p:nvPr>
        </p:nvSpPr>
        <p:spPr/>
        <p:txBody>
          <a:bodyPr/>
          <a:lstStyle/>
          <a:p>
            <a:fld id="{E53BB423-234F-4104-8070-014A5F326CB9}" type="slidenum">
              <a:rPr lang="el-GR" smtClean="0"/>
              <a:t>8</a:t>
            </a:fld>
            <a:endParaRPr lang="el-GR"/>
          </a:p>
        </p:txBody>
      </p:sp>
    </p:spTree>
    <p:extLst>
      <p:ext uri="{BB962C8B-B14F-4D97-AF65-F5344CB8AC3E}">
        <p14:creationId xmlns:p14="http://schemas.microsoft.com/office/powerpoint/2010/main" val="240621169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5970</TotalTime>
  <Words>696</Words>
  <Application>Microsoft Office PowerPoint</Application>
  <PresentationFormat>On-screen Show (4:3)</PresentationFormat>
  <Paragraphs>35</Paragraphs>
  <Slides>8</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Picture (32-bit)</vt:lpstr>
      <vt:lpstr>ΣΤΑΤΙΚΗ Ι</vt:lpstr>
      <vt:lpstr>Σύνθετοι φορείς</vt:lpstr>
      <vt:lpstr>1ος νόμος μόρφωσης</vt:lpstr>
      <vt:lpstr>2ος νόμος μόρφωσης</vt:lpstr>
      <vt:lpstr>Δοκός Gerber</vt:lpstr>
      <vt:lpstr>Δοκός Gerber - παραλλαγές</vt:lpstr>
      <vt:lpstr>Τριαρθρωτό τόξο</vt:lpstr>
      <vt:lpstr>Νόμος μόρφωσης τριαρθρωτού τόξου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Georgiadi-Stefanidi</dc:creator>
  <cp:lastModifiedBy>kelly</cp:lastModifiedBy>
  <cp:revision>267</cp:revision>
  <dcterms:created xsi:type="dcterms:W3CDTF">2013-03-08T16:01:01Z</dcterms:created>
  <dcterms:modified xsi:type="dcterms:W3CDTF">2015-06-18T08:57:30Z</dcterms:modified>
</cp:coreProperties>
</file>