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83"/>
  </p:notesMasterIdLst>
  <p:sldIdLst>
    <p:sldId id="411" r:id="rId3"/>
    <p:sldId id="384" r:id="rId4"/>
    <p:sldId id="385" r:id="rId5"/>
    <p:sldId id="386" r:id="rId6"/>
    <p:sldId id="387" r:id="rId7"/>
    <p:sldId id="388" r:id="rId8"/>
    <p:sldId id="389" r:id="rId9"/>
    <p:sldId id="390" r:id="rId10"/>
    <p:sldId id="391" r:id="rId11"/>
    <p:sldId id="392" r:id="rId12"/>
    <p:sldId id="393" r:id="rId13"/>
    <p:sldId id="336" r:id="rId14"/>
    <p:sldId id="337" r:id="rId15"/>
    <p:sldId id="394" r:id="rId16"/>
    <p:sldId id="339" r:id="rId17"/>
    <p:sldId id="340" r:id="rId18"/>
    <p:sldId id="341" r:id="rId19"/>
    <p:sldId id="342" r:id="rId20"/>
    <p:sldId id="343" r:id="rId21"/>
    <p:sldId id="395" r:id="rId22"/>
    <p:sldId id="396" r:id="rId23"/>
    <p:sldId id="397" r:id="rId24"/>
    <p:sldId id="398" r:id="rId25"/>
    <p:sldId id="399" r:id="rId26"/>
    <p:sldId id="400" r:id="rId27"/>
    <p:sldId id="401" r:id="rId28"/>
    <p:sldId id="403" r:id="rId29"/>
    <p:sldId id="402" r:id="rId30"/>
    <p:sldId id="404" r:id="rId31"/>
    <p:sldId id="354" r:id="rId32"/>
    <p:sldId id="355" r:id="rId33"/>
    <p:sldId id="405" r:id="rId34"/>
    <p:sldId id="406" r:id="rId35"/>
    <p:sldId id="407" r:id="rId36"/>
    <p:sldId id="409" r:id="rId37"/>
    <p:sldId id="359" r:id="rId38"/>
    <p:sldId id="360" r:id="rId39"/>
    <p:sldId id="410" r:id="rId40"/>
    <p:sldId id="412" r:id="rId41"/>
    <p:sldId id="413" r:id="rId42"/>
    <p:sldId id="414" r:id="rId43"/>
    <p:sldId id="415" r:id="rId44"/>
    <p:sldId id="366" r:id="rId45"/>
    <p:sldId id="418" r:id="rId46"/>
    <p:sldId id="416" r:id="rId47"/>
    <p:sldId id="417" r:id="rId48"/>
    <p:sldId id="369" r:id="rId49"/>
    <p:sldId id="370" r:id="rId50"/>
    <p:sldId id="419" r:id="rId51"/>
    <p:sldId id="420" r:id="rId52"/>
    <p:sldId id="421" r:id="rId53"/>
    <p:sldId id="422" r:id="rId54"/>
    <p:sldId id="423" r:id="rId55"/>
    <p:sldId id="375" r:id="rId56"/>
    <p:sldId id="424" r:id="rId57"/>
    <p:sldId id="377" r:id="rId58"/>
    <p:sldId id="425" r:id="rId59"/>
    <p:sldId id="426" r:id="rId60"/>
    <p:sldId id="427" r:id="rId61"/>
    <p:sldId id="428" r:id="rId62"/>
    <p:sldId id="429" r:id="rId63"/>
    <p:sldId id="430" r:id="rId64"/>
    <p:sldId id="431" r:id="rId65"/>
    <p:sldId id="432" r:id="rId66"/>
    <p:sldId id="258" r:id="rId67"/>
    <p:sldId id="434" r:id="rId68"/>
    <p:sldId id="435" r:id="rId69"/>
    <p:sldId id="436" r:id="rId70"/>
    <p:sldId id="437" r:id="rId71"/>
    <p:sldId id="262" r:id="rId72"/>
    <p:sldId id="438" r:id="rId73"/>
    <p:sldId id="439" r:id="rId74"/>
    <p:sldId id="440" r:id="rId75"/>
    <p:sldId id="441" r:id="rId76"/>
    <p:sldId id="265" r:id="rId77"/>
    <p:sldId id="266" r:id="rId78"/>
    <p:sldId id="442" r:id="rId79"/>
    <p:sldId id="443" r:id="rId80"/>
    <p:sldId id="444" r:id="rId81"/>
    <p:sldId id="445" r:id="rId8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Papoutsis_CERTH" initials="CERT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9" autoAdjust="0"/>
    <p:restoredTop sz="93381" autoAdjust="0"/>
  </p:normalViewPr>
  <p:slideViewPr>
    <p:cSldViewPr>
      <p:cViewPr>
        <p:scale>
          <a:sx n="80" d="100"/>
          <a:sy n="80" d="100"/>
        </p:scale>
        <p:origin x="-1620"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1F1B2D-695D-41EA-BDE1-4583ECD2C54F}" type="datetimeFigureOut">
              <a:rPr lang="en-GB" smtClean="0"/>
              <a:pPr/>
              <a:t>06/09/2015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E2D39A-66CC-4582-ABCC-8FF8909D2561}" type="slidenum">
              <a:rPr lang="en-GB" smtClean="0"/>
              <a:pPr/>
              <a:t>‹#›</a:t>
            </a:fld>
            <a:endParaRPr lang="en-GB"/>
          </a:p>
        </p:txBody>
      </p:sp>
    </p:spTree>
    <p:extLst>
      <p:ext uri="{BB962C8B-B14F-4D97-AF65-F5344CB8AC3E}">
        <p14:creationId xmlns:p14="http://schemas.microsoft.com/office/powerpoint/2010/main" val="350374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solidFill>
                <a:srgbClr val="FF0000"/>
              </a:solidFill>
            </a:endParaRPr>
          </a:p>
        </p:txBody>
      </p:sp>
      <p:sp>
        <p:nvSpPr>
          <p:cNvPr id="5837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571FDA8-F04E-4585-875B-10B934D9B143}" type="slidenum">
              <a:rPr lang="el-GR">
                <a:solidFill>
                  <a:srgbClr val="000000"/>
                </a:solidFill>
                <a:latin typeface="Calibri" pitchFamily="34" charset="0"/>
              </a:rPr>
              <a:pPr eaLnBrk="1" hangingPunct="1"/>
              <a:t>1</a:t>
            </a:fld>
            <a:endParaRPr lang="el-GR">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1E2D39A-66CC-4582-ABCC-8FF8909D2561}" type="slidenum">
              <a:rPr lang="en-GB" smtClean="0"/>
              <a:pPr/>
              <a:t>19</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Κάτι</a:t>
            </a:r>
            <a:r>
              <a:rPr lang="el-GR" baseline="0" dirty="0" smtClean="0"/>
              <a:t> που πρέπει να τονισθεί είναι ότι οι δείκτες δεν είναι ως επί το πλείστον κοινοί όπως μεταξύ των πρώτων δύο επιπέδων. Εδώ είναι τελείως διαφορετικοί λόγω των διαφορετικών δραστηριοτήτων που περιγράφουμε. Η μόνη ομοιότητα αφορά δείκτες σχετικούς με χωρητικότητες και όγκος μεταφορικός. Όσον αφορά το </a:t>
            </a:r>
            <a:r>
              <a:rPr lang="en-US" baseline="0" dirty="0" smtClean="0"/>
              <a:t>operational </a:t>
            </a:r>
            <a:r>
              <a:rPr lang="el-GR" baseline="0" dirty="0" smtClean="0"/>
              <a:t>κομμάτι εκεί υπάρχει διαφοροποίηση.</a:t>
            </a:r>
          </a:p>
          <a:p>
            <a:endParaRPr lang="el-GR" baseline="0" dirty="0" smtClean="0"/>
          </a:p>
          <a:p>
            <a:r>
              <a:rPr lang="el-GR" baseline="0" dirty="0" smtClean="0"/>
              <a:t>Ο όρος συμβατότητα αναφέρεται στην πιθανότητα οι υποδομές και ο εξοπλισμός της μεταφοράς να μπορείνα υποστηρίξει διατροπικότητα μέσων.</a:t>
            </a:r>
          </a:p>
          <a:p>
            <a:endParaRPr lang="el-GR" baseline="0" dirty="0" smtClean="0"/>
          </a:p>
          <a:p>
            <a:r>
              <a:rPr lang="el-GR" baseline="0" dirty="0" smtClean="0"/>
              <a:t>Τα συννεφάκια είναι ο εναλλακτικός τρόπος έκφρασης των δεικτών στους οποίους αναφέρονται.</a:t>
            </a:r>
            <a:endParaRPr lang="en-GB" dirty="0"/>
          </a:p>
        </p:txBody>
      </p:sp>
      <p:sp>
        <p:nvSpPr>
          <p:cNvPr id="4" name="Slide Number Placeholder 3"/>
          <p:cNvSpPr>
            <a:spLocks noGrp="1"/>
          </p:cNvSpPr>
          <p:nvPr>
            <p:ph type="sldNum" sz="quarter" idx="10"/>
          </p:nvPr>
        </p:nvSpPr>
        <p:spPr/>
        <p:txBody>
          <a:bodyPr/>
          <a:lstStyle/>
          <a:p>
            <a:fld id="{51E2D39A-66CC-4582-ABCC-8FF8909D2561}" type="slidenum">
              <a:rPr lang="en-GB" smtClean="0"/>
              <a:pPr/>
              <a:t>30</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1E2D39A-66CC-4582-ABCC-8FF8909D2561}" type="slidenum">
              <a:rPr lang="en-GB" smtClean="0"/>
              <a:pPr/>
              <a:t>31</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1E2D39A-66CC-4582-ABCC-8FF8909D2561}" type="slidenum">
              <a:rPr lang="en-GB" smtClean="0"/>
              <a:pPr/>
              <a:t>36</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1E2D39A-66CC-4582-ABCC-8FF8909D2561}" type="slidenum">
              <a:rPr lang="en-GB" smtClean="0"/>
              <a:pPr/>
              <a:t>37</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1E2D39A-66CC-4582-ABCC-8FF8909D2561}" type="slidenum">
              <a:rPr lang="en-GB" smtClean="0"/>
              <a:pPr/>
              <a:t>43</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1E2D39A-66CC-4582-ABCC-8FF8909D2561}" type="slidenum">
              <a:rPr lang="en-GB" smtClean="0"/>
              <a:pPr/>
              <a:t>47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1E2D39A-66CC-4582-ABCC-8FF8909D2561}" type="slidenum">
              <a:rPr lang="en-GB" smtClean="0"/>
              <a:pPr/>
              <a:t>48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1E2D39A-66CC-4582-ABCC-8FF8909D2561}" type="slidenum">
              <a:rPr lang="en-GB" smtClean="0"/>
              <a:pPr/>
              <a:t>54</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1E2D39A-66CC-4582-ABCC-8FF8909D2561}" type="slidenum">
              <a:rPr lang="en-GB" smtClean="0"/>
              <a:pPr/>
              <a:t>56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8499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5FECE5D-0839-494F-BAC2-42A6D59BC656}" type="slidenum">
              <a:rPr lang="el-GR">
                <a:solidFill>
                  <a:srgbClr val="000000"/>
                </a:solidFill>
              </a:rPr>
              <a:pPr/>
              <a:t>2</a:t>
            </a:fld>
            <a:endParaRPr lang="el-GR">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Η</a:t>
            </a:r>
            <a:r>
              <a:rPr lang="el-GR" baseline="0" dirty="0" smtClean="0"/>
              <a:t> έννοια του πίνακα εν ταχει είναι η εξής: πρώτον δημιουργούνται στοχευμένα προγράμματα οδικής ασφαλείας για μεσοπρόθεσμο και μακροπρόθεσμο ορίζοντα. Η τήρηση αυτών των προγραμμάτων απαιτεί την εφαρμογή κάποιων μέτρων (υποδομής, αγορά εξοπλισμού, σήμανση, εκστρατείες, κλπ). Η εφαρμογή αυτών των μέτρων δημιουργεί σε βραχύ και μέσο χρονικό ορίζοντα κάποιες συγκεκριμένες λειτουργικές συνθήκες στις οδούς η οποίες εκτιμώνται με τη χρήση δεικτών αξιολόγησης. Οι συνέπειες των συνθηκών αυτών απομετρώνται σε ατυχήματα, κοινωνικό κόστος, κλπ. Και επίσης μπορούν να εκτιμηθούν με δείκτες (</a:t>
            </a:r>
            <a:r>
              <a:rPr lang="en-US" baseline="0" dirty="0" smtClean="0"/>
              <a:t>impact analysis). </a:t>
            </a:r>
            <a:r>
              <a:rPr lang="el-GR" baseline="0" dirty="0" smtClean="0"/>
              <a:t>Μετά από την ποσοτικοποίηση αυτών των επιπτώσεων (δείκτες), συγκρίνονται τα αποτελέσματα με τους στόχους για να εκτιμηθεί η κάλυψή τους με βάση τις πραγματικές συνθήκες. Οι στόχοι και τα προγράμματα συνδέονται μεταξύ τους με την έννοια ότι τα προγράμματα περιέχουν εκείνα τα μέτρα τα οποία πραγματοποιούν τους στόχους που έχουν τεθεί. Από την άλλη οι στόχοι συγκρίνονται με το κόστος που προκάλεσε η εφαρμογή τους.</a:t>
            </a:r>
            <a:endParaRPr lang="en-GB" dirty="0"/>
          </a:p>
        </p:txBody>
      </p:sp>
      <p:sp>
        <p:nvSpPr>
          <p:cNvPr id="4" name="Slide Number Placeholder 3"/>
          <p:cNvSpPr>
            <a:spLocks noGrp="1"/>
          </p:cNvSpPr>
          <p:nvPr>
            <p:ph type="sldNum" sz="quarter" idx="10"/>
          </p:nvPr>
        </p:nvSpPr>
        <p:spPr/>
        <p:txBody>
          <a:bodyPr/>
          <a:lstStyle/>
          <a:p>
            <a:fld id="{51E2D39A-66CC-4582-ABCC-8FF8909D2561}" type="slidenum">
              <a:rPr lang="en-GB" smtClean="0"/>
              <a:pPr/>
              <a:t>70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smtClean="0"/>
          </a:p>
        </p:txBody>
      </p:sp>
      <p:sp>
        <p:nvSpPr>
          <p:cNvPr id="4" name="Slide Number Placeholder 3"/>
          <p:cNvSpPr>
            <a:spLocks noGrp="1"/>
          </p:cNvSpPr>
          <p:nvPr>
            <p:ph type="sldNum" sz="quarter" idx="10"/>
          </p:nvPr>
        </p:nvSpPr>
        <p:spPr/>
        <p:txBody>
          <a:bodyPr/>
          <a:lstStyle/>
          <a:p>
            <a:fld id="{51E2D39A-66CC-4582-ABCC-8FF8909D2561}" type="slidenum">
              <a:rPr lang="en-GB" smtClean="0"/>
              <a:pPr/>
              <a:t>75</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Εδώ</a:t>
            </a:r>
            <a:r>
              <a:rPr lang="el-GR" baseline="0" dirty="0" smtClean="0"/>
              <a:t> παρουσιάζεται μια πρόταση του Ε</a:t>
            </a:r>
            <a:r>
              <a:rPr lang="en-US" baseline="0" dirty="0" smtClean="0"/>
              <a:t>TSC </a:t>
            </a:r>
            <a:r>
              <a:rPr lang="el-GR" baseline="0" dirty="0" smtClean="0"/>
              <a:t>για ένα ομοιογενές πλαίσιο αξιολόγησης της οδικής ασφαλείας σε όσο το δυνατόν μεγαλύτερο αριθμό κρατών ανά την ΕΕ.</a:t>
            </a:r>
            <a:endParaRPr lang="el-GR" dirty="0" smtClean="0"/>
          </a:p>
        </p:txBody>
      </p:sp>
      <p:sp>
        <p:nvSpPr>
          <p:cNvPr id="4" name="Slide Number Placeholder 3"/>
          <p:cNvSpPr>
            <a:spLocks noGrp="1"/>
          </p:cNvSpPr>
          <p:nvPr>
            <p:ph type="sldNum" sz="quarter" idx="10"/>
          </p:nvPr>
        </p:nvSpPr>
        <p:spPr/>
        <p:txBody>
          <a:bodyPr/>
          <a:lstStyle/>
          <a:p>
            <a:fld id="{51E2D39A-66CC-4582-ABCC-8FF8909D2561}" type="slidenum">
              <a:rPr lang="en-GB" smtClean="0"/>
              <a:pPr/>
              <a:t>76</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99332" name="Θέση αριθμού διαφάνειας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1354A33A-E66B-43D8-8869-3EEE3E39E54F}" type="slidenum">
              <a:rPr lang="el-GR" sz="1200" smtClean="0">
                <a:solidFill>
                  <a:srgbClr val="000000"/>
                </a:solidFill>
                <a:latin typeface="Calibri" pitchFamily="34" charset="0"/>
              </a:rPr>
              <a:pPr algn="r" eaLnBrk="1" fontAlgn="base" hangingPunct="1">
                <a:spcBef>
                  <a:spcPct val="0"/>
                </a:spcBef>
                <a:spcAft>
                  <a:spcPct val="0"/>
                </a:spcAft>
              </a:pPr>
              <a:t>77</a:t>
            </a:fld>
            <a:endParaRPr lang="el-GR" sz="1200" smtClean="0">
              <a:solidFill>
                <a:srgbClr val="000000"/>
              </a:solidFill>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99332" name="Θέση αριθμού διαφάνειας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1354A33A-E66B-43D8-8869-3EEE3E39E54F}" type="slidenum">
              <a:rPr lang="el-GR" sz="1200" smtClean="0">
                <a:solidFill>
                  <a:srgbClr val="000000"/>
                </a:solidFill>
                <a:latin typeface="Calibri" pitchFamily="34" charset="0"/>
              </a:rPr>
              <a:pPr algn="r" eaLnBrk="1" fontAlgn="base" hangingPunct="1">
                <a:spcBef>
                  <a:spcPct val="0"/>
                </a:spcBef>
                <a:spcAft>
                  <a:spcPct val="0"/>
                </a:spcAft>
              </a:pPr>
              <a:t>78</a:t>
            </a:fld>
            <a:endParaRPr lang="el-GR" sz="1200" smtClean="0">
              <a:solidFill>
                <a:srgbClr val="000000"/>
              </a:solidFill>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99332" name="Θέση αριθμού διαφάνειας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1354A33A-E66B-43D8-8869-3EEE3E39E54F}" type="slidenum">
              <a:rPr lang="el-GR" sz="1200" smtClean="0">
                <a:solidFill>
                  <a:srgbClr val="000000"/>
                </a:solidFill>
                <a:latin typeface="Calibri" pitchFamily="34" charset="0"/>
              </a:rPr>
              <a:pPr algn="r" eaLnBrk="1" fontAlgn="base" hangingPunct="1">
                <a:spcBef>
                  <a:spcPct val="0"/>
                </a:spcBef>
                <a:spcAft>
                  <a:spcPct val="0"/>
                </a:spcAft>
              </a:pPr>
              <a:t>79</a:t>
            </a:fld>
            <a:endParaRPr lang="el-GR" sz="1200" smtClean="0">
              <a:solidFill>
                <a:srgbClr val="000000"/>
              </a:solidFill>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99332" name="Θέση αριθμού διαφάνειας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1354A33A-E66B-43D8-8869-3EEE3E39E54F}" type="slidenum">
              <a:rPr lang="el-GR" sz="1200" smtClean="0">
                <a:solidFill>
                  <a:srgbClr val="000000"/>
                </a:solidFill>
                <a:latin typeface="Calibri" pitchFamily="34" charset="0"/>
              </a:rPr>
              <a:pPr algn="r" eaLnBrk="1" fontAlgn="base" hangingPunct="1">
                <a:spcBef>
                  <a:spcPct val="0"/>
                </a:spcBef>
                <a:spcAft>
                  <a:spcPct val="0"/>
                </a:spcAft>
              </a:pPr>
              <a:t>80</a:t>
            </a:fld>
            <a:endParaRPr lang="el-GR" sz="1200" smtClean="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8499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5FECE5D-0839-494F-BAC2-42A6D59BC656}" type="slidenum">
              <a:rPr lang="el-GR">
                <a:solidFill>
                  <a:srgbClr val="000000"/>
                </a:solidFill>
              </a:rPr>
              <a:pPr/>
              <a:t>3</a:t>
            </a:fld>
            <a:endParaRPr lang="el-G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Εδώ</a:t>
            </a:r>
            <a:r>
              <a:rPr lang="el-GR" baseline="0" dirty="0" smtClean="0"/>
              <a:t> κατά τη διάρκεια της παρουσίασης μπορεί να γίνει και μια επεξήγηση για το ρόλο του </a:t>
            </a:r>
            <a:r>
              <a:rPr lang="en-US" baseline="0" dirty="0" smtClean="0"/>
              <a:t>PAG.</a:t>
            </a:r>
            <a:endParaRPr lang="en-GB" dirty="0"/>
          </a:p>
        </p:txBody>
      </p:sp>
      <p:sp>
        <p:nvSpPr>
          <p:cNvPr id="4" name="Slide Number Placeholder 3"/>
          <p:cNvSpPr>
            <a:spLocks noGrp="1"/>
          </p:cNvSpPr>
          <p:nvPr>
            <p:ph type="sldNum" sz="quarter" idx="10"/>
          </p:nvPr>
        </p:nvSpPr>
        <p:spPr/>
        <p:txBody>
          <a:bodyPr/>
          <a:lstStyle/>
          <a:p>
            <a:fld id="{51E2D39A-66CC-4582-ABCC-8FF8909D2561}" type="slidenum">
              <a:rPr lang="en-GB" smtClean="0"/>
              <a:pPr/>
              <a:t>12</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1E2D39A-66CC-4582-ABCC-8FF8909D2561}" type="slidenum">
              <a:rPr lang="en-GB" smtClean="0"/>
              <a:pPr/>
              <a:t>13</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1E2D39A-66CC-4582-ABCC-8FF8909D2561}" type="slidenum">
              <a:rPr lang="en-GB" smtClean="0"/>
              <a:pPr/>
              <a:t>15</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1E2D39A-66CC-4582-ABCC-8FF8909D2561}" type="slidenum">
              <a:rPr lang="en-GB" smtClean="0"/>
              <a:pPr/>
              <a:t>16</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1E2D39A-66CC-4582-ABCC-8FF8909D2561}" type="slidenum">
              <a:rPr lang="en-GB" smtClean="0"/>
              <a:pPr/>
              <a:t>17</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1E2D39A-66CC-4582-ABCC-8FF8909D2561}" type="slidenum">
              <a:rPr lang="en-GB" smtClean="0"/>
              <a:pPr/>
              <a:t>18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4CE97E4E-4D1E-4467-AE6D-755410D01C0B}"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FB8FC0-597F-4328-BA84-87A2EB3FF48B}" type="slidenum">
              <a:rPr lang="el-GR" smtClean="0"/>
              <a:t>‹#›</a:t>
            </a:fld>
            <a:endParaRPr lang="el-GR"/>
          </a:p>
        </p:txBody>
      </p:sp>
    </p:spTree>
    <p:extLst>
      <p:ext uri="{BB962C8B-B14F-4D97-AF65-F5344CB8AC3E}">
        <p14:creationId xmlns:p14="http://schemas.microsoft.com/office/powerpoint/2010/main" val="28258928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CE97E4E-4D1E-4467-AE6D-755410D01C0B}"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FB8FC0-597F-4328-BA84-87A2EB3FF48B}" type="slidenum">
              <a:rPr lang="el-GR" smtClean="0"/>
              <a:t>‹#›</a:t>
            </a:fld>
            <a:endParaRPr lang="el-GR"/>
          </a:p>
        </p:txBody>
      </p:sp>
      <p:sp>
        <p:nvSpPr>
          <p:cNvPr id="7"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AD9A6A0-9E70-4F3E-B3F8-E20B6E2F2E46}" type="slidenum">
              <a:rPr lang="el-GR" smtClean="0">
                <a:solidFill>
                  <a:srgbClr val="5075BC"/>
                </a:solidFill>
              </a:rPr>
              <a:pPr algn="ctr">
                <a:defRPr/>
              </a:pPr>
              <a:t>‹#›</a:t>
            </a:fld>
            <a:endParaRPr lang="el-GR" dirty="0">
              <a:solidFill>
                <a:srgbClr val="5075BC"/>
              </a:solidFill>
            </a:endParaRPr>
          </a:p>
        </p:txBody>
      </p:sp>
      <p:sp>
        <p:nvSpPr>
          <p:cNvPr id="8"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spTree>
    <p:extLst>
      <p:ext uri="{BB962C8B-B14F-4D97-AF65-F5344CB8AC3E}">
        <p14:creationId xmlns:p14="http://schemas.microsoft.com/office/powerpoint/2010/main" val="2072146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CE97E4E-4D1E-4467-AE6D-755410D01C0B}"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FB8FC0-597F-4328-BA84-87A2EB3FF48B}" type="slidenum">
              <a:rPr lang="el-GR" smtClean="0"/>
              <a:t>‹#›</a:t>
            </a:fld>
            <a:endParaRPr lang="el-GR"/>
          </a:p>
        </p:txBody>
      </p:sp>
    </p:spTree>
    <p:extLst>
      <p:ext uri="{BB962C8B-B14F-4D97-AF65-F5344CB8AC3E}">
        <p14:creationId xmlns:p14="http://schemas.microsoft.com/office/powerpoint/2010/main" val="771980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Περιεχόμενο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63D49F91-A94C-4CF3-A024-1524980E18BF}" type="slidenum">
              <a:rPr lang="el-GR" smtClean="0">
                <a:solidFill>
                  <a:srgbClr val="5075BC"/>
                </a:solidFill>
              </a:rPr>
              <a:pPr algn="ctr">
                <a:defRPr/>
              </a:pPr>
              <a:t>‹#›</a:t>
            </a:fld>
            <a:endParaRPr lang="el-GR" dirty="0">
              <a:solidFill>
                <a:srgbClr val="5075BC"/>
              </a:solidFill>
            </a:endParaRPr>
          </a:p>
        </p:txBody>
      </p:sp>
      <p:sp>
        <p:nvSpPr>
          <p:cNvPr id="7"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8" name="8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4275"/>
            <a:ext cx="611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378317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Εικόνα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EA7E41D6-41A8-4D3E-9566-B3D815E29BF3}" type="slidenum">
              <a:rPr lang="el-GR" smtClean="0">
                <a:solidFill>
                  <a:srgbClr val="5075BC"/>
                </a:solidFill>
              </a:rPr>
              <a:pPr algn="ctr">
                <a:defRPr/>
              </a:pPr>
              <a:t>‹#›</a:t>
            </a:fld>
            <a:endParaRPr lang="el-GR" dirty="0">
              <a:solidFill>
                <a:srgbClr val="5075BC"/>
              </a:solidFill>
            </a:endParaRPr>
          </a:p>
        </p:txBody>
      </p:sp>
      <p:sp>
        <p:nvSpPr>
          <p:cNvPr id="6"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7" name="7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4275"/>
            <a:ext cx="611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24725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Περιεχόμενο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ABA1180F-7518-45C3-9557-EB1F85F5E31E}" type="slidenum">
              <a:rPr lang="el-GR" smtClean="0">
                <a:solidFill>
                  <a:srgbClr val="5075BC"/>
                </a:solidFill>
              </a:rPr>
              <a:pPr algn="ctr">
                <a:defRPr/>
              </a:pPr>
              <a:t>‹#›</a:t>
            </a:fld>
            <a:endParaRPr lang="el-GR" dirty="0">
              <a:solidFill>
                <a:srgbClr val="5075BC"/>
              </a:solidFill>
            </a:endParaRPr>
          </a:p>
        </p:txBody>
      </p:sp>
      <p:sp>
        <p:nvSpPr>
          <p:cNvPr id="7"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cs typeface="Arial" charset="0"/>
              </a:rPr>
              <a:t>Τίτλος Ενότητας</a:t>
            </a:r>
            <a:endParaRPr lang="en-US" sz="1000" dirty="0">
              <a:solidFill>
                <a:srgbClr val="5075BC"/>
              </a:solidFill>
              <a:ea typeface="ＭＳ Ｐゴシック" pitchFamily="34" charset="-128"/>
              <a:cs typeface="Arial" charset="0"/>
            </a:endParaRPr>
          </a:p>
        </p:txBody>
      </p:sp>
      <p:pic>
        <p:nvPicPr>
          <p:cNvPr id="8" name="8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4275"/>
            <a:ext cx="611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121708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Εικόνα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940114-5AA3-4BED-91CD-7E2931CE3DFF}" type="slidenum">
              <a:rPr lang="el-GR" smtClean="0">
                <a:solidFill>
                  <a:srgbClr val="5075BC"/>
                </a:solidFill>
              </a:rPr>
              <a:pPr algn="ctr">
                <a:defRPr/>
              </a:pPr>
              <a:t>‹#›</a:t>
            </a:fld>
            <a:endParaRPr lang="el-GR" dirty="0">
              <a:solidFill>
                <a:srgbClr val="5075BC"/>
              </a:solidFill>
            </a:endParaRPr>
          </a:p>
        </p:txBody>
      </p:sp>
      <p:sp>
        <p:nvSpPr>
          <p:cNvPr id="6"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cs typeface="Arial" charset="0"/>
              </a:rPr>
              <a:t>Τίτλος Ενότητας</a:t>
            </a:r>
            <a:endParaRPr lang="en-US" sz="1000" dirty="0">
              <a:solidFill>
                <a:srgbClr val="5075BC"/>
              </a:solidFill>
              <a:ea typeface="ＭＳ Ｐゴシック" pitchFamily="34" charset="-128"/>
              <a:cs typeface="Arial" charset="0"/>
            </a:endParaRPr>
          </a:p>
        </p:txBody>
      </p:sp>
      <p:pic>
        <p:nvPicPr>
          <p:cNvPr id="7" name="7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4275"/>
            <a:ext cx="611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2049575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00463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4C41F995-3DC2-4EDD-BFC3-18EC5B060634}" type="slidenum">
              <a:rPr lang="el-GR" smtClean="0">
                <a:solidFill>
                  <a:srgbClr val="5075BC"/>
                </a:solidFill>
              </a:rPr>
              <a:pPr algn="ctr">
                <a:defRPr/>
              </a:pPr>
              <a:t>‹#›</a:t>
            </a:fld>
            <a:endParaRPr lang="el-GR" dirty="0">
              <a:solidFill>
                <a:srgbClr val="5075BC"/>
              </a:solidFill>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cs typeface="Arial" charset="0"/>
              </a:rPr>
              <a:t>Στατιστική ανάλυση αποτελεσμάτων. Χρήση </a:t>
            </a:r>
            <a:r>
              <a:rPr lang="en-US" sz="1000" dirty="0">
                <a:solidFill>
                  <a:srgbClr val="5075BC"/>
                </a:solidFill>
                <a:cs typeface="Arial" charset="0"/>
              </a:rPr>
              <a:t>SPSS.</a:t>
            </a:r>
            <a:endParaRPr lang="en-US" sz="1000" dirty="0">
              <a:solidFill>
                <a:srgbClr val="5075BC"/>
              </a:solidFill>
              <a:ea typeface="ＭＳ Ｐゴシック" pitchFamily="34" charset="-128"/>
              <a:cs typeface="Arial" charset="0"/>
            </a:endParaRPr>
          </a:p>
        </p:txBody>
      </p:sp>
      <p:pic>
        <p:nvPicPr>
          <p:cNvPr id="6" name="6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4275"/>
            <a:ext cx="611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p14="http://schemas.microsoft.com/office/powerpoint/2010/main" val="2471475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612055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F20D1CB-2221-4CF2-AD5C-4AFAA94AFDFB}" type="slidenum">
              <a:rPr lang="el-GR" smtClean="0">
                <a:solidFill>
                  <a:srgbClr val="5075BC"/>
                </a:solidFill>
              </a:rPr>
              <a:pPr algn="ctr">
                <a:defRPr/>
              </a:pPr>
              <a:t>‹#›</a:t>
            </a:fld>
            <a:endParaRPr lang="el-GR" dirty="0">
              <a:solidFill>
                <a:srgbClr val="5075BC"/>
              </a:solidFill>
            </a:endParaRPr>
          </a:p>
        </p:txBody>
      </p:sp>
      <p:sp>
        <p:nvSpPr>
          <p:cNvPr id="6"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cs typeface="Arial" charset="0"/>
              </a:rPr>
              <a:t>Τίτλος Ενότητας</a:t>
            </a:r>
            <a:endParaRPr lang="en-US" sz="1000" dirty="0">
              <a:solidFill>
                <a:srgbClr val="5075BC"/>
              </a:solidFill>
              <a:ea typeface="ＭＳ Ｐゴシック" pitchFamily="34" charset="-128"/>
              <a:cs typeface="Arial" charset="0"/>
            </a:endParaRPr>
          </a:p>
        </p:txBody>
      </p:sp>
      <p:pic>
        <p:nvPicPr>
          <p:cNvPr id="7" name="7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4275"/>
            <a:ext cx="611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814795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CE97E4E-4D1E-4467-AE6D-755410D01C0B}"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7"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0EB73595-738C-418D-A2D1-BF9D98870551}" type="slidenum">
              <a:rPr lang="el-GR" smtClean="0">
                <a:solidFill>
                  <a:srgbClr val="5075BC"/>
                </a:solidFill>
              </a:rPr>
              <a:pPr algn="ctr">
                <a:defRPr/>
              </a:pPr>
              <a:t>‹#›</a:t>
            </a:fld>
            <a:endParaRPr lang="el-GR" dirty="0">
              <a:solidFill>
                <a:srgbClr val="5075BC"/>
              </a:solidFill>
            </a:endParaRPr>
          </a:p>
        </p:txBody>
      </p:sp>
      <p:sp>
        <p:nvSpPr>
          <p:cNvPr id="8"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Αξιολόγηση επιπτώσεων βάσει δεικτών – </a:t>
            </a:r>
            <a:r>
              <a:rPr lang="en-US" sz="1000" dirty="0" smtClean="0">
                <a:solidFill>
                  <a:srgbClr val="5075BC"/>
                </a:solidFill>
              </a:rPr>
              <a:t>Impact</a:t>
            </a:r>
            <a:r>
              <a:rPr lang="en-US" sz="1000" baseline="0" dirty="0" smtClean="0">
                <a:solidFill>
                  <a:srgbClr val="5075BC"/>
                </a:solidFill>
              </a:rPr>
              <a:t> analysis</a:t>
            </a:r>
            <a:endParaRPr lang="en-US" sz="1000" dirty="0">
              <a:solidFill>
                <a:srgbClr val="5075BC"/>
              </a:solidFill>
              <a:ea typeface="ＭＳ Ｐゴシック" pitchFamily="34" charset="-128"/>
            </a:endParaRPr>
          </a:p>
        </p:txBody>
      </p:sp>
      <p:pic>
        <p:nvPicPr>
          <p:cNvPr id="9" name="6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4275"/>
            <a:ext cx="611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3215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638F0E2-6BD7-47B4-9BF7-8E704C4FD3E1}" type="slidenum">
              <a:rPr lang="el-GR" smtClean="0">
                <a:solidFill>
                  <a:srgbClr val="5075BC"/>
                </a:solidFill>
              </a:rPr>
              <a:pPr algn="ctr">
                <a:defRPr/>
              </a:pPr>
              <a:t>‹#›</a:t>
            </a:fld>
            <a:endParaRPr lang="el-GR" dirty="0">
              <a:solidFill>
                <a:srgbClr val="5075BC"/>
              </a:solidFill>
            </a:endParaRPr>
          </a:p>
        </p:txBody>
      </p:sp>
      <p:sp>
        <p:nvSpPr>
          <p:cNvPr id="8"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cs typeface="Arial" charset="0"/>
              </a:rPr>
              <a:t>Τίτλος Ενότητας</a:t>
            </a:r>
            <a:endParaRPr lang="en-US" sz="1000" dirty="0">
              <a:solidFill>
                <a:srgbClr val="5075BC"/>
              </a:solidFill>
              <a:ea typeface="ＭＳ Ｐゴシック" pitchFamily="34" charset="-128"/>
              <a:cs typeface="Arial" charset="0"/>
            </a:endParaRPr>
          </a:p>
        </p:txBody>
      </p:sp>
      <p:pic>
        <p:nvPicPr>
          <p:cNvPr id="9" name="9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4275"/>
            <a:ext cx="611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586927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8AB3ACF2-DE53-499A-8775-EC9B10F22BCB}" type="slidenum">
              <a:rPr lang="el-GR" smtClean="0">
                <a:solidFill>
                  <a:srgbClr val="5075BC"/>
                </a:solidFill>
              </a:rPr>
              <a:pPr algn="ctr">
                <a:defRPr/>
              </a:pPr>
              <a:t>‹#›</a:t>
            </a:fld>
            <a:endParaRPr lang="el-GR" dirty="0">
              <a:solidFill>
                <a:srgbClr val="5075BC"/>
              </a:solidFill>
            </a:endParaRPr>
          </a:p>
        </p:txBody>
      </p:sp>
      <p:sp>
        <p:nvSpPr>
          <p:cNvPr id="4"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cs typeface="Arial" charset="0"/>
              </a:rPr>
              <a:t>Τίτλος Ενότητας</a:t>
            </a:r>
            <a:endParaRPr lang="en-US" sz="1000" dirty="0">
              <a:solidFill>
                <a:srgbClr val="5075BC"/>
              </a:solidFill>
              <a:ea typeface="ＭＳ Ｐゴシック" pitchFamily="34" charset="-128"/>
              <a:cs typeface="Arial" charset="0"/>
            </a:endParaRPr>
          </a:p>
        </p:txBody>
      </p:sp>
      <p:pic>
        <p:nvPicPr>
          <p:cNvPr id="5" name="5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4275"/>
            <a:ext cx="611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Tree>
    <p:extLst>
      <p:ext uri="{BB962C8B-B14F-4D97-AF65-F5344CB8AC3E}">
        <p14:creationId xmlns:p14="http://schemas.microsoft.com/office/powerpoint/2010/main" val="2050252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474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C6EE7B0F-0989-40E8-9C75-92D9707C49C1}" type="slidenum">
              <a:rPr lang="el-GR" smtClean="0">
                <a:solidFill>
                  <a:srgbClr val="5075BC"/>
                </a:solidFill>
              </a:rPr>
              <a:pPr algn="ctr">
                <a:defRPr/>
              </a:pPr>
              <a:t>‹#›</a:t>
            </a:fld>
            <a:endParaRPr lang="el-GR" dirty="0">
              <a:solidFill>
                <a:srgbClr val="5075BC"/>
              </a:solidFill>
            </a:endParaRPr>
          </a:p>
        </p:txBody>
      </p:sp>
      <p:sp>
        <p:nvSpPr>
          <p:cNvPr id="7"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cs typeface="Arial" charset="0"/>
              </a:rPr>
              <a:t>Τίτλος Ενότητας</a:t>
            </a:r>
            <a:endParaRPr lang="en-US" sz="1000" dirty="0">
              <a:solidFill>
                <a:srgbClr val="5075BC"/>
              </a:solidFill>
              <a:ea typeface="ＭＳ Ｐゴシック" pitchFamily="34" charset="-128"/>
              <a:cs typeface="Arial" charset="0"/>
            </a:endParaRPr>
          </a:p>
        </p:txBody>
      </p:sp>
      <p:pic>
        <p:nvPicPr>
          <p:cNvPr id="8" name="8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4275"/>
            <a:ext cx="611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583306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5D6DB99-255F-4605-859C-A0D8BE32EFB5}" type="slidenum">
              <a:rPr lang="el-GR" smtClean="0">
                <a:solidFill>
                  <a:srgbClr val="5075BC"/>
                </a:solidFill>
              </a:rPr>
              <a:pPr algn="ctr">
                <a:defRPr/>
              </a:pPr>
              <a:t>‹#›</a:t>
            </a:fld>
            <a:endParaRPr lang="el-GR" dirty="0">
              <a:solidFill>
                <a:srgbClr val="5075BC"/>
              </a:solidFill>
            </a:endParaRPr>
          </a:p>
        </p:txBody>
      </p:sp>
      <p:sp>
        <p:nvSpPr>
          <p:cNvPr id="6"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cs typeface="Arial" charset="0"/>
              </a:rPr>
              <a:t>Τίτλος Ενότητας</a:t>
            </a:r>
            <a:endParaRPr lang="en-US" sz="1000" dirty="0">
              <a:solidFill>
                <a:srgbClr val="5075BC"/>
              </a:solidFill>
              <a:ea typeface="ＭＳ Ｐゴシック" pitchFamily="34" charset="-128"/>
              <a:cs typeface="Arial" charset="0"/>
            </a:endParaRPr>
          </a:p>
        </p:txBody>
      </p:sp>
      <p:pic>
        <p:nvPicPr>
          <p:cNvPr id="7" name="7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4275"/>
            <a:ext cx="611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12298813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6EF7E36-EC88-4B5E-90F8-BB2889704AC0}" type="slidenum">
              <a:rPr lang="el-GR" smtClean="0">
                <a:solidFill>
                  <a:srgbClr val="5075BC"/>
                </a:solidFill>
              </a:rPr>
              <a:pPr algn="ctr">
                <a:defRPr/>
              </a:pPr>
              <a:t>‹#›</a:t>
            </a:fld>
            <a:endParaRPr lang="el-GR" dirty="0">
              <a:solidFill>
                <a:srgbClr val="5075BC"/>
              </a:solidFill>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cs typeface="Arial" charset="0"/>
              </a:rPr>
              <a:t>Τίτλος Ενότητας</a:t>
            </a:r>
            <a:endParaRPr lang="en-US" sz="1000" dirty="0">
              <a:solidFill>
                <a:srgbClr val="5075BC"/>
              </a:solidFill>
              <a:ea typeface="ＭＳ Ｐゴシック" pitchFamily="34" charset="-128"/>
              <a:cs typeface="Arial" charset="0"/>
            </a:endParaRPr>
          </a:p>
        </p:txBody>
      </p:sp>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60949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84665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4CE97E4E-4D1E-4467-AE6D-755410D01C0B}" type="datetimeFigureOut">
              <a:rPr lang="el-GR" smtClean="0"/>
              <a:t>6/9/2015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FB8FC0-597F-4328-BA84-87A2EB3FF48B}" type="slidenum">
              <a:rPr lang="el-GR" smtClean="0"/>
              <a:t>‹#›</a:t>
            </a:fld>
            <a:endParaRPr lang="el-GR"/>
          </a:p>
        </p:txBody>
      </p:sp>
    </p:spTree>
    <p:extLst>
      <p:ext uri="{BB962C8B-B14F-4D97-AF65-F5344CB8AC3E}">
        <p14:creationId xmlns:p14="http://schemas.microsoft.com/office/powerpoint/2010/main" val="66109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4CE97E4E-4D1E-4467-AE6D-755410D01C0B}"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8"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1A60E9B-5AD8-4DAA-9CF7-77FC0E513D62}" type="slidenum">
              <a:rPr lang="el-GR" smtClean="0">
                <a:solidFill>
                  <a:srgbClr val="5075BC"/>
                </a:solidFill>
              </a:rPr>
              <a:pPr algn="ctr">
                <a:defRPr/>
              </a:pPr>
              <a:t>‹#›</a:t>
            </a:fld>
            <a:endParaRPr lang="el-GR" dirty="0">
              <a:solidFill>
                <a:srgbClr val="5075BC"/>
              </a:solidFill>
            </a:endParaRPr>
          </a:p>
        </p:txBody>
      </p:sp>
      <p:sp>
        <p:nvSpPr>
          <p:cNvPr id="9"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10" name="7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4275"/>
            <a:ext cx="611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75112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4CE97E4E-4D1E-4467-AE6D-755410D01C0B}" type="datetimeFigureOut">
              <a:rPr lang="el-GR" smtClean="0"/>
              <a:t>6/9/2015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1FB8FC0-597F-4328-BA84-87A2EB3FF48B}" type="slidenum">
              <a:rPr lang="el-GR" smtClean="0"/>
              <a:t>‹#›</a:t>
            </a:fld>
            <a:endParaRPr lang="el-GR"/>
          </a:p>
        </p:txBody>
      </p:sp>
      <p:sp>
        <p:nvSpPr>
          <p:cNvPr id="10"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7DC2D5F-EFAC-42A3-AAE6-F2CF76E3CD79}" type="slidenum">
              <a:rPr lang="el-GR" smtClean="0">
                <a:solidFill>
                  <a:srgbClr val="5075BC"/>
                </a:solidFill>
              </a:rPr>
              <a:pPr algn="ctr">
                <a:defRPr/>
              </a:pPr>
              <a:t>‹#›</a:t>
            </a:fld>
            <a:endParaRPr lang="el-GR" dirty="0">
              <a:solidFill>
                <a:srgbClr val="5075BC"/>
              </a:solidFill>
            </a:endParaRPr>
          </a:p>
        </p:txBody>
      </p:sp>
      <p:sp>
        <p:nvSpPr>
          <p:cNvPr id="11"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12" name="9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4275"/>
            <a:ext cx="611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6890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4CE97E4E-4D1E-4467-AE6D-755410D01C0B}" type="datetimeFigureOut">
              <a:rPr lang="el-GR" smtClean="0"/>
              <a:t>6/9/2015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1FB8FC0-597F-4328-BA84-87A2EB3FF48B}" type="slidenum">
              <a:rPr lang="el-GR" smtClean="0"/>
              <a:t>‹#›</a:t>
            </a:fld>
            <a:endParaRPr lang="el-GR"/>
          </a:p>
        </p:txBody>
      </p:sp>
      <p:sp>
        <p:nvSpPr>
          <p:cNvPr id="6"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7927BEAA-C67D-41D3-88B0-B5A22BCD0F18}" type="slidenum">
              <a:rPr lang="el-GR" smtClean="0">
                <a:solidFill>
                  <a:srgbClr val="5075BC"/>
                </a:solidFill>
              </a:rPr>
              <a:pPr algn="ctr">
                <a:defRPr/>
              </a:pPr>
              <a:t>‹#›</a:t>
            </a:fld>
            <a:endParaRPr lang="el-GR" dirty="0">
              <a:solidFill>
                <a:srgbClr val="5075BC"/>
              </a:solidFill>
            </a:endParaRPr>
          </a:p>
        </p:txBody>
      </p:sp>
      <p:sp>
        <p:nvSpPr>
          <p:cNvPr id="7"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8" name="5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4275"/>
            <a:ext cx="611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4655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4CE97E4E-4D1E-4467-AE6D-755410D01C0B}" type="datetimeFigureOut">
              <a:rPr lang="el-GR" smtClean="0"/>
              <a:t>6/9/2015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1FB8FC0-597F-4328-BA84-87A2EB3FF48B}" type="slidenum">
              <a:rPr lang="el-GR" smtClean="0"/>
              <a:t>‹#›</a:t>
            </a:fld>
            <a:endParaRPr lang="el-GR"/>
          </a:p>
        </p:txBody>
      </p:sp>
    </p:spTree>
    <p:extLst>
      <p:ext uri="{BB962C8B-B14F-4D97-AF65-F5344CB8AC3E}">
        <p14:creationId xmlns:p14="http://schemas.microsoft.com/office/powerpoint/2010/main" val="4285752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CE97E4E-4D1E-4467-AE6D-755410D01C0B}"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FB8FC0-597F-4328-BA84-87A2EB3FF48B}" type="slidenum">
              <a:rPr lang="el-GR" smtClean="0"/>
              <a:t>‹#›</a:t>
            </a:fld>
            <a:endParaRPr lang="el-GR"/>
          </a:p>
        </p:txBody>
      </p:sp>
      <p:sp>
        <p:nvSpPr>
          <p:cNvPr id="8"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63D49F91-A94C-4CF3-A024-1524980E18BF}" type="slidenum">
              <a:rPr lang="el-GR" smtClean="0">
                <a:solidFill>
                  <a:srgbClr val="5075BC"/>
                </a:solidFill>
              </a:rPr>
              <a:pPr algn="ctr">
                <a:defRPr/>
              </a:pPr>
              <a:t>‹#›</a:t>
            </a:fld>
            <a:endParaRPr lang="el-GR" dirty="0">
              <a:solidFill>
                <a:srgbClr val="5075BC"/>
              </a:solidFill>
            </a:endParaRPr>
          </a:p>
        </p:txBody>
      </p:sp>
      <p:sp>
        <p:nvSpPr>
          <p:cNvPr id="9"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10" name="8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4275"/>
            <a:ext cx="611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736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CE97E4E-4D1E-4467-AE6D-755410D01C0B}" type="datetimeFigureOut">
              <a:rPr lang="el-GR" smtClean="0"/>
              <a:t>6/9/2015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FB8FC0-597F-4328-BA84-87A2EB3FF48B}" type="slidenum">
              <a:rPr lang="el-GR" smtClean="0"/>
              <a:t>‹#›</a:t>
            </a:fld>
            <a:endParaRPr lang="el-GR"/>
          </a:p>
        </p:txBody>
      </p:sp>
      <p:sp>
        <p:nvSpPr>
          <p:cNvPr id="8"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EA7E41D6-41A8-4D3E-9566-B3D815E29BF3}" type="slidenum">
              <a:rPr lang="el-GR" smtClean="0">
                <a:solidFill>
                  <a:srgbClr val="5075BC"/>
                </a:solidFill>
              </a:rPr>
              <a:pPr algn="ctr">
                <a:defRPr/>
              </a:pPr>
              <a:t>‹#›</a:t>
            </a:fld>
            <a:endParaRPr lang="el-GR" dirty="0">
              <a:solidFill>
                <a:srgbClr val="5075BC"/>
              </a:solidFill>
            </a:endParaRPr>
          </a:p>
        </p:txBody>
      </p:sp>
      <p:sp>
        <p:nvSpPr>
          <p:cNvPr id="9"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10" name="7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4275"/>
            <a:ext cx="611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4734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97E4E-4D1E-4467-AE6D-755410D01C0B}" type="datetimeFigureOut">
              <a:rPr lang="el-GR" smtClean="0"/>
              <a:t>6/9/2015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B8FC0-597F-4328-BA84-87A2EB3FF48B}" type="slidenum">
              <a:rPr lang="el-GR" smtClean="0"/>
              <a:t>‹#›</a:t>
            </a:fld>
            <a:endParaRPr lang="el-GR"/>
          </a:p>
        </p:txBody>
      </p:sp>
    </p:spTree>
    <p:extLst>
      <p:ext uri="{BB962C8B-B14F-4D97-AF65-F5344CB8AC3E}">
        <p14:creationId xmlns:p14="http://schemas.microsoft.com/office/powerpoint/2010/main" val="2647414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8" r:id="rId12"/>
    <p:sldLayoutId id="2147483669" r:id="rId13"/>
    <p:sldLayoutId id="2147483704" r:id="rId14"/>
    <p:sldLayoutId id="2147483705"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Tree>
    <p:extLst>
      <p:ext uri="{BB962C8B-B14F-4D97-AF65-F5344CB8AC3E}">
        <p14:creationId xmlns:p14="http://schemas.microsoft.com/office/powerpoint/2010/main" val="24877205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Calibri" pitchFamily="34" charset="0"/>
        </a:defRPr>
      </a:lvl2pPr>
      <a:lvl3pPr algn="ctr" rtl="0" eaLnBrk="0" fontAlgn="base" hangingPunct="0">
        <a:spcBef>
          <a:spcPct val="0"/>
        </a:spcBef>
        <a:spcAft>
          <a:spcPct val="0"/>
        </a:spcAft>
        <a:defRPr sz="4400">
          <a:solidFill>
            <a:schemeClr val="accent1"/>
          </a:solidFill>
          <a:latin typeface="Calibri" pitchFamily="34" charset="0"/>
        </a:defRPr>
      </a:lvl3pPr>
      <a:lvl4pPr algn="ctr" rtl="0" eaLnBrk="0" fontAlgn="base" hangingPunct="0">
        <a:spcBef>
          <a:spcPct val="0"/>
        </a:spcBef>
        <a:spcAft>
          <a:spcPct val="0"/>
        </a:spcAft>
        <a:defRPr sz="4400">
          <a:solidFill>
            <a:schemeClr val="accent1"/>
          </a:solidFill>
          <a:latin typeface="Calibri" pitchFamily="34" charset="0"/>
        </a:defRPr>
      </a:lvl4pPr>
      <a:lvl5pPr algn="ctr" rtl="0" eaLnBrk="0" fontAlgn="base" hangingPunct="0">
        <a:spcBef>
          <a:spcPct val="0"/>
        </a:spcBef>
        <a:spcAft>
          <a:spcPct val="0"/>
        </a:spcAft>
        <a:defRPr sz="4400">
          <a:solidFill>
            <a:schemeClr val="accent1"/>
          </a:solidFill>
          <a:latin typeface="Calibri" pitchFamily="34" charset="0"/>
        </a:defRPr>
      </a:lvl5pPr>
      <a:lvl6pPr marL="457200" algn="ctr" rtl="0" fontAlgn="base">
        <a:spcBef>
          <a:spcPct val="0"/>
        </a:spcBef>
        <a:spcAft>
          <a:spcPct val="0"/>
        </a:spcAft>
        <a:defRPr sz="4400">
          <a:solidFill>
            <a:schemeClr val="accent1"/>
          </a:solidFill>
          <a:latin typeface="Calibri" pitchFamily="34" charset="0"/>
        </a:defRPr>
      </a:lvl6pPr>
      <a:lvl7pPr marL="914400" algn="ctr" rtl="0" fontAlgn="base">
        <a:spcBef>
          <a:spcPct val="0"/>
        </a:spcBef>
        <a:spcAft>
          <a:spcPct val="0"/>
        </a:spcAft>
        <a:defRPr sz="4400">
          <a:solidFill>
            <a:schemeClr val="accent1"/>
          </a:solidFill>
          <a:latin typeface="Calibri" pitchFamily="34" charset="0"/>
        </a:defRPr>
      </a:lvl7pPr>
      <a:lvl8pPr marL="1371600" algn="ctr" rtl="0" fontAlgn="base">
        <a:spcBef>
          <a:spcPct val="0"/>
        </a:spcBef>
        <a:spcAft>
          <a:spcPct val="0"/>
        </a:spcAft>
        <a:defRPr sz="4400">
          <a:solidFill>
            <a:schemeClr val="accent1"/>
          </a:solidFill>
          <a:latin typeface="Calibri" pitchFamily="34" charset="0"/>
        </a:defRPr>
      </a:lvl8pPr>
      <a:lvl9pPr marL="1828800" algn="ctr" rtl="0" fontAlgn="base">
        <a:spcBef>
          <a:spcPct val="0"/>
        </a:spcBef>
        <a:spcAft>
          <a:spcPct val="0"/>
        </a:spcAft>
        <a:defRPr sz="4400">
          <a:solidFill>
            <a:schemeClr val="accent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7.xml"/><Relationship Id="rId7" Type="http://schemas.openxmlformats.org/officeDocument/2006/relationships/image" Target="../media/image24.gi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oleObject" Target="../embeddings/oleObject2.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oleObject" Target="../embeddings/oleObject3.bin"/></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p:cNvSpPr>
            <a:spLocks noGrp="1"/>
          </p:cNvSpPr>
          <p:nvPr>
            <p:ph type="ctrTitle"/>
          </p:nvPr>
        </p:nvSpPr>
        <p:spPr>
          <a:xfrm>
            <a:off x="539750" y="1341438"/>
            <a:ext cx="8064500" cy="2016125"/>
          </a:xfrm>
        </p:spPr>
        <p:txBody>
          <a:bodyPr/>
          <a:lstStyle/>
          <a:p>
            <a:pPr eaLnBrk="1" hangingPunct="1"/>
            <a:r>
              <a:rPr lang="el-GR" smtClean="0">
                <a:solidFill>
                  <a:srgbClr val="5075BC"/>
                </a:solidFill>
              </a:rPr>
              <a:t>Σχεδιασμός, Ανάλυση και Αξιολόγηση Συστημάτων Μεταφορών</a:t>
            </a:r>
          </a:p>
        </p:txBody>
      </p:sp>
      <p:sp>
        <p:nvSpPr>
          <p:cNvPr id="3" name="Υπότιτλος 2"/>
          <p:cNvSpPr>
            <a:spLocks noGrp="1"/>
          </p:cNvSpPr>
          <p:nvPr>
            <p:ph type="subTitle" idx="1"/>
          </p:nvPr>
        </p:nvSpPr>
        <p:spPr>
          <a:xfrm>
            <a:off x="684213" y="3384550"/>
            <a:ext cx="7775575" cy="1752600"/>
          </a:xfrm>
        </p:spPr>
        <p:txBody>
          <a:bodyPr rtlCol="0">
            <a:noAutofit/>
          </a:bodyPr>
          <a:lstStyle/>
          <a:p>
            <a:pPr eaLnBrk="1" fontAlgn="auto" hangingPunct="1">
              <a:spcAft>
                <a:spcPts val="0"/>
              </a:spcAft>
              <a:defRPr/>
            </a:pPr>
            <a:r>
              <a:rPr lang="el-GR" sz="2800" dirty="0">
                <a:solidFill>
                  <a:srgbClr val="5075BC"/>
                </a:solidFill>
                <a:latin typeface="+mj-lt"/>
                <a:ea typeface="+mj-ea"/>
                <a:cs typeface="+mj-cs"/>
              </a:rPr>
              <a:t>Ενότητα </a:t>
            </a:r>
            <a:r>
              <a:rPr lang="en-US" sz="2800" dirty="0" smtClean="0">
                <a:solidFill>
                  <a:srgbClr val="5075BC"/>
                </a:solidFill>
                <a:latin typeface="+mj-lt"/>
                <a:ea typeface="+mj-ea"/>
                <a:cs typeface="+mj-cs"/>
              </a:rPr>
              <a:t>#</a:t>
            </a:r>
            <a:r>
              <a:rPr lang="el-GR" sz="2800" dirty="0" smtClean="0">
                <a:solidFill>
                  <a:srgbClr val="5075BC"/>
                </a:solidFill>
                <a:latin typeface="+mj-lt"/>
                <a:ea typeface="+mj-ea"/>
                <a:cs typeface="+mj-cs"/>
              </a:rPr>
              <a:t>8:</a:t>
            </a:r>
            <a:r>
              <a:rPr lang="en-US" sz="2800" dirty="0" smtClean="0">
                <a:solidFill>
                  <a:srgbClr val="5075BC"/>
                </a:solidFill>
                <a:latin typeface="+mj-lt"/>
                <a:ea typeface="+mj-ea"/>
                <a:cs typeface="+mj-cs"/>
              </a:rPr>
              <a:t> </a:t>
            </a:r>
            <a:r>
              <a:rPr lang="el-GR" sz="2800" dirty="0"/>
              <a:t>Αξιολόγηση επιπτώσεων βάσει </a:t>
            </a:r>
            <a:r>
              <a:rPr lang="el-GR" sz="2800" dirty="0" smtClean="0"/>
              <a:t>δεικτών </a:t>
            </a:r>
            <a:r>
              <a:rPr lang="el-GR" sz="2800" dirty="0" err="1"/>
              <a:t>Impact</a:t>
            </a:r>
            <a:r>
              <a:rPr lang="el-GR" sz="2800" dirty="0"/>
              <a:t> </a:t>
            </a:r>
            <a:r>
              <a:rPr lang="el-GR" sz="2800" dirty="0" err="1" smtClean="0"/>
              <a:t>analysis</a:t>
            </a:r>
            <a:endParaRPr lang="el-GR" sz="2800" dirty="0" smtClean="0"/>
          </a:p>
          <a:p>
            <a:pPr eaLnBrk="1" fontAlgn="auto" hangingPunct="1">
              <a:spcAft>
                <a:spcPts val="0"/>
              </a:spcAft>
              <a:defRPr/>
            </a:pPr>
            <a:endParaRPr lang="en-US" sz="2800" dirty="0" smtClean="0"/>
          </a:p>
          <a:p>
            <a:pPr eaLnBrk="1" fontAlgn="auto" hangingPunct="1">
              <a:spcAft>
                <a:spcPts val="0"/>
              </a:spcAft>
              <a:buFont typeface="Arial" pitchFamily="34" charset="0"/>
              <a:buNone/>
              <a:defRPr/>
            </a:pPr>
            <a:r>
              <a:rPr lang="el-GR" sz="2800" dirty="0" smtClean="0"/>
              <a:t>Δρ. Ναθαναήλ Ευτυχία</a:t>
            </a:r>
          </a:p>
          <a:p>
            <a:pPr eaLnBrk="1" fontAlgn="auto" hangingPunct="1">
              <a:spcAft>
                <a:spcPts val="0"/>
              </a:spcAft>
              <a:buFont typeface="Arial" pitchFamily="34" charset="0"/>
              <a:buNone/>
              <a:defRPr/>
            </a:pPr>
            <a:r>
              <a:rPr lang="el-GR" sz="2800" dirty="0" smtClean="0"/>
              <a:t>Πολυτεχνική Σχολή</a:t>
            </a:r>
          </a:p>
          <a:p>
            <a:pPr eaLnBrk="1" fontAlgn="auto" hangingPunct="1">
              <a:spcAft>
                <a:spcPts val="0"/>
              </a:spcAft>
              <a:buFont typeface="Arial" pitchFamily="34" charset="0"/>
              <a:buNone/>
              <a:defRPr/>
            </a:pPr>
            <a:r>
              <a:rPr lang="el-GR" sz="2800" dirty="0" smtClean="0"/>
              <a:t>Τμήμα Πολιτικών Μηχανικών</a:t>
            </a:r>
            <a:endParaRPr lang="en-US" sz="2800" dirty="0" smtClean="0"/>
          </a:p>
          <a:p>
            <a:pPr eaLnBrk="1" fontAlgn="auto" hangingPunct="1">
              <a:spcAft>
                <a:spcPts val="0"/>
              </a:spcAft>
              <a:buFont typeface="Arial" pitchFamily="34" charset="0"/>
              <a:buNone/>
              <a:defRPr/>
            </a:pPr>
            <a:endParaRPr lang="el-GR" sz="2800" dirty="0" smtClean="0"/>
          </a:p>
        </p:txBody>
      </p:sp>
      <p:graphicFrame>
        <p:nvGraphicFramePr>
          <p:cNvPr id="9220" name="Object 84"/>
          <p:cNvGraphicFramePr>
            <a:graphicFrameLocks noChangeAspect="1"/>
          </p:cNvGraphicFramePr>
          <p:nvPr/>
        </p:nvGraphicFramePr>
        <p:xfrm>
          <a:off x="7500938" y="142875"/>
          <a:ext cx="1524000" cy="609600"/>
        </p:xfrm>
        <a:graphic>
          <a:graphicData uri="http://schemas.openxmlformats.org/presentationml/2006/ole">
            <mc:AlternateContent xmlns:mc="http://schemas.openxmlformats.org/markup-compatibility/2006">
              <mc:Choice xmlns:v="urn:schemas-microsoft-com:vml" Requires="v">
                <p:oleObj spid="_x0000_s317455" name="Φωτογραφία του Photo Editor" r:id="rId4" imgW="1333333" imgH="476316" progId="">
                  <p:embed/>
                </p:oleObj>
              </mc:Choice>
              <mc:Fallback>
                <p:oleObj name="Φωτογραφία του Photo Editor" r:id="rId4" imgW="1333333" imgH="476316" progId="">
                  <p:embed/>
                  <p:pic>
                    <p:nvPicPr>
                      <p:cNvPr id="0" name=""/>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7500938" y="142875"/>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221" name="Picture 7" descr="logo-es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214313"/>
            <a:ext cx="171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276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pPr eaLnBrk="1" hangingPunct="1"/>
            <a:r>
              <a:rPr lang="en-US" dirty="0" smtClean="0">
                <a:solidFill>
                  <a:schemeClr val="accent1"/>
                </a:solidFill>
              </a:rPr>
              <a:t>CLOSER</a:t>
            </a:r>
            <a:endParaRPr lang="el-GR" dirty="0" smtClean="0">
              <a:solidFill>
                <a:schemeClr val="accent1"/>
              </a:solidFill>
            </a:endParaRPr>
          </a:p>
        </p:txBody>
      </p:sp>
      <p:sp>
        <p:nvSpPr>
          <p:cNvPr id="3" name="Θέση περιεχομένου 2"/>
          <p:cNvSpPr>
            <a:spLocks noGrp="1"/>
          </p:cNvSpPr>
          <p:nvPr>
            <p:ph idx="1"/>
          </p:nvPr>
        </p:nvSpPr>
        <p:spPr>
          <a:xfrm>
            <a:off x="457200" y="1124744"/>
            <a:ext cx="8229600" cy="5328592"/>
          </a:xfrm>
        </p:spPr>
        <p:txBody>
          <a:bodyPr>
            <a:normAutofit/>
          </a:bodyPr>
          <a:lstStyle/>
          <a:p>
            <a:pPr marL="0" indent="0">
              <a:buNone/>
            </a:pPr>
            <a:r>
              <a:rPr lang="el-GR" b="1" dirty="0" smtClean="0"/>
              <a:t>Κριτήρια επιλογής δεικτών:</a:t>
            </a:r>
            <a:endParaRPr lang="en-US" b="1" dirty="0" smtClean="0"/>
          </a:p>
          <a:p>
            <a:pPr marL="0" lvl="0" indent="0">
              <a:spcBef>
                <a:spcPts val="0"/>
              </a:spcBef>
              <a:buNone/>
            </a:pPr>
            <a:r>
              <a:rPr lang="el-GR" sz="2200" dirty="0">
                <a:solidFill>
                  <a:prstClr val="black"/>
                </a:solidFill>
                <a:sym typeface="Wingdings" pitchFamily="2" charset="2"/>
              </a:rPr>
              <a:t>Οι δείκτες που αφορούν επίπεδο εξυπηρέτησης σε επιβατικές και εμπορευματικές μεταφορές θα πρέπει (ΤΟOLQIT, 2007):</a:t>
            </a:r>
          </a:p>
          <a:p>
            <a:pPr marL="912813">
              <a:spcBef>
                <a:spcPts val="0"/>
              </a:spcBef>
              <a:buFont typeface="Wingdings" pitchFamily="2" charset="2"/>
              <a:buChar char="§"/>
            </a:pPr>
            <a:r>
              <a:rPr lang="el-GR" sz="2000" dirty="0">
                <a:solidFill>
                  <a:prstClr val="black"/>
                </a:solidFill>
                <a:sym typeface="Wingdings" pitchFamily="2" charset="2"/>
              </a:rPr>
              <a:t>Να είναι ενδεικτικοί της συνέπειας μεταξύ διαφορετικών επιπέδων </a:t>
            </a:r>
            <a:r>
              <a:rPr lang="el-GR" sz="2000" dirty="0" smtClean="0">
                <a:solidFill>
                  <a:prstClr val="black"/>
                </a:solidFill>
                <a:sym typeface="Wingdings" pitchFamily="2" charset="2"/>
              </a:rPr>
              <a:t>αποφάσεων.</a:t>
            </a:r>
            <a:endParaRPr lang="el-GR" sz="2000" dirty="0">
              <a:solidFill>
                <a:prstClr val="black"/>
              </a:solidFill>
              <a:sym typeface="Wingdings" pitchFamily="2" charset="2"/>
            </a:endParaRPr>
          </a:p>
          <a:p>
            <a:pPr marL="912813">
              <a:spcBef>
                <a:spcPts val="0"/>
              </a:spcBef>
              <a:buFont typeface="Wingdings" pitchFamily="2" charset="2"/>
              <a:buChar char="§"/>
            </a:pPr>
            <a:r>
              <a:rPr lang="el-GR" sz="2000" dirty="0">
                <a:solidFill>
                  <a:prstClr val="black"/>
                </a:solidFill>
                <a:sym typeface="Wingdings" pitchFamily="2" charset="2"/>
              </a:rPr>
              <a:t>Να καλύπτουν στρατηγικά, τακτικά, και επιχειρησιακά επίπεδα λήψης </a:t>
            </a:r>
            <a:r>
              <a:rPr lang="el-GR" sz="2000" dirty="0" smtClean="0">
                <a:solidFill>
                  <a:prstClr val="black"/>
                </a:solidFill>
                <a:sym typeface="Wingdings" pitchFamily="2" charset="2"/>
              </a:rPr>
              <a:t>αποφάσεων.</a:t>
            </a:r>
            <a:endParaRPr lang="el-GR" sz="2000" dirty="0">
              <a:solidFill>
                <a:prstClr val="black"/>
              </a:solidFill>
              <a:sym typeface="Wingdings" pitchFamily="2" charset="2"/>
            </a:endParaRPr>
          </a:p>
          <a:p>
            <a:pPr marL="912813">
              <a:spcBef>
                <a:spcPts val="0"/>
              </a:spcBef>
              <a:buFont typeface="Wingdings" pitchFamily="2" charset="2"/>
              <a:buChar char="§"/>
            </a:pPr>
            <a:r>
              <a:rPr lang="el-GR" sz="2000" dirty="0">
                <a:solidFill>
                  <a:prstClr val="black"/>
                </a:solidFill>
                <a:sym typeface="Wingdings" pitchFamily="2" charset="2"/>
              </a:rPr>
              <a:t>Όλες οι παράμετροι να είναι σαφώς </a:t>
            </a:r>
            <a:r>
              <a:rPr lang="el-GR" sz="2000" dirty="0" smtClean="0">
                <a:solidFill>
                  <a:prstClr val="black"/>
                </a:solidFill>
                <a:sym typeface="Wingdings" pitchFamily="2" charset="2"/>
              </a:rPr>
              <a:t>καθορισμένοι.</a:t>
            </a:r>
            <a:endParaRPr lang="el-GR" sz="2000" dirty="0">
              <a:solidFill>
                <a:prstClr val="black"/>
              </a:solidFill>
              <a:sym typeface="Wingdings" pitchFamily="2" charset="2"/>
            </a:endParaRPr>
          </a:p>
          <a:p>
            <a:pPr marL="912813">
              <a:spcBef>
                <a:spcPts val="0"/>
              </a:spcBef>
              <a:buFont typeface="Wingdings" pitchFamily="2" charset="2"/>
              <a:buChar char="§"/>
            </a:pPr>
            <a:r>
              <a:rPr lang="el-GR" sz="2000" dirty="0">
                <a:solidFill>
                  <a:prstClr val="black"/>
                </a:solidFill>
                <a:sym typeface="Wingdings" pitchFamily="2" charset="2"/>
              </a:rPr>
              <a:t>Να αντιπροσωπεύουν κάθε είδους </a:t>
            </a:r>
            <a:r>
              <a:rPr lang="el-GR" sz="2000" dirty="0" err="1">
                <a:solidFill>
                  <a:prstClr val="black"/>
                </a:solidFill>
                <a:sym typeface="Wingdings" pitchFamily="2" charset="2"/>
              </a:rPr>
              <a:t>προσβάσιμης</a:t>
            </a:r>
            <a:r>
              <a:rPr lang="el-GR" sz="2000" dirty="0">
                <a:solidFill>
                  <a:prstClr val="black"/>
                </a:solidFill>
                <a:sym typeface="Wingdings" pitchFamily="2" charset="2"/>
              </a:rPr>
              <a:t> πληροφορίας όσον αφορά τις </a:t>
            </a:r>
            <a:r>
              <a:rPr lang="el-GR" sz="2000" dirty="0" smtClean="0">
                <a:solidFill>
                  <a:prstClr val="black"/>
                </a:solidFill>
                <a:sym typeface="Wingdings" pitchFamily="2" charset="2"/>
              </a:rPr>
              <a:t>μεταφορές.</a:t>
            </a:r>
            <a:endParaRPr lang="el-GR" sz="2000" dirty="0">
              <a:solidFill>
                <a:prstClr val="black"/>
              </a:solidFill>
              <a:sym typeface="Wingdings" pitchFamily="2" charset="2"/>
            </a:endParaRPr>
          </a:p>
          <a:p>
            <a:pPr marL="912813">
              <a:spcBef>
                <a:spcPts val="0"/>
              </a:spcBef>
              <a:buFont typeface="Wingdings" pitchFamily="2" charset="2"/>
              <a:buChar char="§"/>
            </a:pPr>
            <a:r>
              <a:rPr lang="el-GR" sz="2000" dirty="0">
                <a:solidFill>
                  <a:prstClr val="black"/>
                </a:solidFill>
                <a:sym typeface="Wingdings" pitchFamily="2" charset="2"/>
              </a:rPr>
              <a:t>Να λαμβάνουν υπόψη τις διαφορές </a:t>
            </a:r>
            <a:r>
              <a:rPr lang="el-GR" sz="2000" dirty="0" err="1">
                <a:solidFill>
                  <a:prstClr val="black"/>
                </a:solidFill>
                <a:sym typeface="Wingdings" pitchFamily="2" charset="2"/>
              </a:rPr>
              <a:t>ανα</a:t>
            </a:r>
            <a:r>
              <a:rPr lang="el-GR" sz="2000" dirty="0">
                <a:solidFill>
                  <a:prstClr val="black"/>
                </a:solidFill>
                <a:sym typeface="Wingdings" pitchFamily="2" charset="2"/>
              </a:rPr>
              <a:t> </a:t>
            </a:r>
            <a:r>
              <a:rPr lang="el-GR" sz="2000" dirty="0" smtClean="0">
                <a:solidFill>
                  <a:prstClr val="black"/>
                </a:solidFill>
                <a:sym typeface="Wingdings" pitchFamily="2" charset="2"/>
              </a:rPr>
              <a:t>περιοχή.</a:t>
            </a:r>
            <a:endParaRPr lang="el-GR" sz="2000" dirty="0">
              <a:solidFill>
                <a:prstClr val="black"/>
              </a:solidFill>
              <a:sym typeface="Wingdings" pitchFamily="2" charset="2"/>
            </a:endParaRPr>
          </a:p>
          <a:p>
            <a:pPr marL="912813">
              <a:spcBef>
                <a:spcPts val="0"/>
              </a:spcBef>
              <a:buFont typeface="Wingdings" pitchFamily="2" charset="2"/>
              <a:buChar char="§"/>
            </a:pPr>
            <a:r>
              <a:rPr lang="el-GR" sz="2000" dirty="0">
                <a:solidFill>
                  <a:prstClr val="black"/>
                </a:solidFill>
                <a:sym typeface="Wingdings" pitchFamily="2" charset="2"/>
              </a:rPr>
              <a:t>Να είναι χρήσιμοι να αξιολογούν μεταβλητές σε σχέση με συγκεκριμένες </a:t>
            </a:r>
            <a:r>
              <a:rPr lang="el-GR" sz="2000" dirty="0" smtClean="0">
                <a:solidFill>
                  <a:prstClr val="black"/>
                </a:solidFill>
                <a:sym typeface="Wingdings" pitchFamily="2" charset="2"/>
              </a:rPr>
              <a:t>πολιτικές.</a:t>
            </a:r>
            <a:endParaRPr lang="el-GR" sz="2000" dirty="0">
              <a:solidFill>
                <a:prstClr val="black"/>
              </a:solidFill>
              <a:sym typeface="Wingdings" pitchFamily="2" charset="2"/>
            </a:endParaRPr>
          </a:p>
          <a:p>
            <a:pPr marL="912813">
              <a:spcBef>
                <a:spcPts val="0"/>
              </a:spcBef>
              <a:buFont typeface="Wingdings" pitchFamily="2" charset="2"/>
              <a:buChar char="§"/>
            </a:pPr>
            <a:r>
              <a:rPr lang="el-GR" sz="2000" dirty="0">
                <a:solidFill>
                  <a:prstClr val="black"/>
                </a:solidFill>
                <a:sym typeface="Wingdings" pitchFamily="2" charset="2"/>
              </a:rPr>
              <a:t>Να μπορούν να χρησιμοποιηθούν και σε μοντέλα </a:t>
            </a:r>
            <a:r>
              <a:rPr lang="el-GR" sz="2000" dirty="0" smtClean="0">
                <a:solidFill>
                  <a:prstClr val="black"/>
                </a:solidFill>
                <a:sym typeface="Wingdings" pitchFamily="2" charset="2"/>
              </a:rPr>
              <a:t>μεταφορών.</a:t>
            </a:r>
            <a:endParaRPr lang="el-GR" sz="2000" dirty="0">
              <a:solidFill>
                <a:prstClr val="black"/>
              </a:solidFill>
              <a:sym typeface="Wingdings" pitchFamily="2" charset="2"/>
            </a:endParaRPr>
          </a:p>
        </p:txBody>
      </p:sp>
    </p:spTree>
    <p:extLst>
      <p:ext uri="{BB962C8B-B14F-4D97-AF65-F5344CB8AC3E}">
        <p14:creationId xmlns:p14="http://schemas.microsoft.com/office/powerpoint/2010/main" val="1213655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pPr eaLnBrk="1" hangingPunct="1"/>
            <a:r>
              <a:rPr lang="en-US" dirty="0" smtClean="0">
                <a:solidFill>
                  <a:schemeClr val="accent1"/>
                </a:solidFill>
              </a:rPr>
              <a:t>CLOSER</a:t>
            </a:r>
            <a:endParaRPr lang="el-GR" dirty="0" smtClean="0">
              <a:solidFill>
                <a:schemeClr val="accent1"/>
              </a:solidFill>
            </a:endParaRPr>
          </a:p>
        </p:txBody>
      </p:sp>
      <p:sp>
        <p:nvSpPr>
          <p:cNvPr id="3" name="Θέση περιεχομένου 2"/>
          <p:cNvSpPr>
            <a:spLocks noGrp="1"/>
          </p:cNvSpPr>
          <p:nvPr>
            <p:ph idx="1"/>
          </p:nvPr>
        </p:nvSpPr>
        <p:spPr>
          <a:xfrm>
            <a:off x="457200" y="1124744"/>
            <a:ext cx="8229600" cy="5328592"/>
          </a:xfrm>
        </p:spPr>
        <p:txBody>
          <a:bodyPr>
            <a:normAutofit/>
          </a:bodyPr>
          <a:lstStyle/>
          <a:p>
            <a:pPr marL="0" indent="0">
              <a:buNone/>
            </a:pPr>
            <a:r>
              <a:rPr lang="el-GR" b="1" dirty="0" smtClean="0"/>
              <a:t>Κριτήρια επιλογής δεικτών:</a:t>
            </a:r>
            <a:endParaRPr lang="en-US" b="1" dirty="0" smtClean="0"/>
          </a:p>
          <a:p>
            <a:pPr marL="0" lvl="0" indent="0">
              <a:spcBef>
                <a:spcPts val="0"/>
              </a:spcBef>
              <a:buNone/>
            </a:pPr>
            <a:r>
              <a:rPr lang="el-GR" sz="2200" dirty="0">
                <a:solidFill>
                  <a:prstClr val="black"/>
                </a:solidFill>
                <a:sym typeface="Wingdings" pitchFamily="2" charset="2"/>
              </a:rPr>
              <a:t>Οι δείκτες που αφορούν επίπεδο εξυπηρέτησης σε επιβατικές και εμπορευματικές μεταφορές θα πρέπει (ΤΟOLQIT, 2007):</a:t>
            </a:r>
          </a:p>
          <a:p>
            <a:pPr marL="912813">
              <a:spcBef>
                <a:spcPts val="0"/>
              </a:spcBef>
              <a:buFont typeface="Wingdings" pitchFamily="2" charset="2"/>
              <a:buChar char="§"/>
            </a:pPr>
            <a:r>
              <a:rPr lang="el-GR" sz="2000" dirty="0">
                <a:solidFill>
                  <a:prstClr val="black"/>
                </a:solidFill>
                <a:sym typeface="Wingdings" pitchFamily="2" charset="2"/>
              </a:rPr>
              <a:t>Λόγω του γεγονότος ότι η πρόσβαση σε πληροφορίες μπορεί να αλλάξει με το χρόνο, δε πρέπει να υπάρχει περιορισμός στη συλλογή των δεικτών λόγω της  (προσωρινής) έλλειψης </a:t>
            </a:r>
            <a:r>
              <a:rPr lang="el-GR" sz="2000" dirty="0" smtClean="0">
                <a:solidFill>
                  <a:prstClr val="black"/>
                </a:solidFill>
                <a:sym typeface="Wingdings" pitchFamily="2" charset="2"/>
              </a:rPr>
              <a:t>δεδομένων.</a:t>
            </a:r>
            <a:endParaRPr lang="el-GR" sz="2000" dirty="0">
              <a:solidFill>
                <a:prstClr val="black"/>
              </a:solidFill>
              <a:sym typeface="Wingdings" pitchFamily="2" charset="2"/>
            </a:endParaRPr>
          </a:p>
          <a:p>
            <a:pPr marL="912813">
              <a:spcBef>
                <a:spcPts val="0"/>
              </a:spcBef>
              <a:buFont typeface="Wingdings" pitchFamily="2" charset="2"/>
              <a:buChar char="§"/>
            </a:pPr>
            <a:r>
              <a:rPr lang="el-GR" sz="2000" dirty="0">
                <a:solidFill>
                  <a:prstClr val="black"/>
                </a:solidFill>
                <a:sym typeface="Wingdings" pitchFamily="2" charset="2"/>
              </a:rPr>
              <a:t>Αυτό εξαρτάται από το περιεχόμενο, τον χρονικό ορίζοντα χρήσης των δεικτών, και των προτεραιοτήτων που θέτουν οι φορείς ανάπτυξης των πλαισίων αξιολόγησης με </a:t>
            </a:r>
            <a:r>
              <a:rPr lang="el-GR" sz="2000" dirty="0" smtClean="0">
                <a:solidFill>
                  <a:prstClr val="black"/>
                </a:solidFill>
                <a:sym typeface="Wingdings" pitchFamily="2" charset="2"/>
              </a:rPr>
              <a:t>δείκτες.</a:t>
            </a:r>
          </a:p>
          <a:p>
            <a:pPr marL="0" indent="0">
              <a:spcBef>
                <a:spcPts val="0"/>
              </a:spcBef>
              <a:buNone/>
            </a:pPr>
            <a:r>
              <a:rPr lang="el-GR" sz="2200" dirty="0">
                <a:solidFill>
                  <a:prstClr val="black"/>
                </a:solidFill>
                <a:sym typeface="Wingdings" pitchFamily="2" charset="2"/>
              </a:rPr>
              <a:t>Κριτήρια που καθορίστηκαν στο WP3 </a:t>
            </a:r>
            <a:r>
              <a:rPr lang="el-GR" sz="2200" dirty="0" err="1">
                <a:solidFill>
                  <a:prstClr val="black"/>
                </a:solidFill>
                <a:sym typeface="Wingdings" pitchFamily="2" charset="2"/>
              </a:rPr>
              <a:t>workshop</a:t>
            </a:r>
            <a:r>
              <a:rPr lang="el-GR" sz="2200" dirty="0">
                <a:solidFill>
                  <a:prstClr val="black"/>
                </a:solidFill>
                <a:sym typeface="Wingdings" pitchFamily="2" charset="2"/>
              </a:rPr>
              <a:t> του CLOSER:</a:t>
            </a:r>
          </a:p>
          <a:p>
            <a:pPr marL="0" indent="0">
              <a:spcBef>
                <a:spcPts val="0"/>
              </a:spcBef>
              <a:buNone/>
            </a:pPr>
            <a:r>
              <a:rPr lang="el-GR" sz="2000" dirty="0">
                <a:solidFill>
                  <a:prstClr val="black"/>
                </a:solidFill>
                <a:sym typeface="Wingdings" pitchFamily="2" charset="2"/>
              </a:rPr>
              <a:t>Οι δείκτες πρέπει να </a:t>
            </a:r>
            <a:r>
              <a:rPr lang="el-GR" sz="2000" dirty="0" smtClean="0">
                <a:solidFill>
                  <a:prstClr val="black"/>
                </a:solidFill>
                <a:sym typeface="Wingdings" pitchFamily="2" charset="2"/>
              </a:rPr>
              <a:t>είναι μετρήσιμοι, κατανοητοί</a:t>
            </a:r>
            <a:r>
              <a:rPr lang="el-GR" sz="2000" dirty="0">
                <a:solidFill>
                  <a:prstClr val="black"/>
                </a:solidFill>
                <a:sym typeface="Wingdings" pitchFamily="2" charset="2"/>
              </a:rPr>
              <a:t>, </a:t>
            </a:r>
            <a:r>
              <a:rPr lang="el-GR" sz="2000" dirty="0" smtClean="0">
                <a:solidFill>
                  <a:prstClr val="black"/>
                </a:solidFill>
                <a:sym typeface="Wingdings" pitchFamily="2" charset="2"/>
              </a:rPr>
              <a:t>(σαφείς και μονοδιάστατοι), να </a:t>
            </a:r>
            <a:r>
              <a:rPr lang="el-GR" sz="2000" dirty="0">
                <a:solidFill>
                  <a:prstClr val="black"/>
                </a:solidFill>
                <a:sym typeface="Wingdings" pitchFamily="2" charset="2"/>
              </a:rPr>
              <a:t>μπορούν να εισαχθούν σε σενάρια πρόβλεψης, σε μορφή που διευκολύνει τη συγκριτική αξιολόγηση, να έχουν συσχετισθεί με συγκεκριμένες πολιτικές, να μπορεί η διαχρονική εξέλιξή τους να είναι «</a:t>
            </a:r>
            <a:r>
              <a:rPr lang="el-GR" sz="2000" dirty="0" err="1">
                <a:solidFill>
                  <a:prstClr val="black"/>
                </a:solidFill>
                <a:sym typeface="Wingdings" pitchFamily="2" charset="2"/>
              </a:rPr>
              <a:t>παρακολουθήσιμη</a:t>
            </a:r>
            <a:r>
              <a:rPr lang="el-GR" sz="2000" dirty="0">
                <a:solidFill>
                  <a:prstClr val="black"/>
                </a:solidFill>
                <a:sym typeface="Wingdings" pitchFamily="2" charset="2"/>
              </a:rPr>
              <a:t>» και να καλύπτει στρατηγικές, </a:t>
            </a:r>
            <a:r>
              <a:rPr lang="el-GR" sz="2000" dirty="0" smtClean="0">
                <a:solidFill>
                  <a:prstClr val="black"/>
                </a:solidFill>
                <a:sym typeface="Wingdings" pitchFamily="2" charset="2"/>
              </a:rPr>
              <a:t>τακτικές </a:t>
            </a:r>
            <a:r>
              <a:rPr lang="el-GR" sz="2000" dirty="0">
                <a:solidFill>
                  <a:prstClr val="black"/>
                </a:solidFill>
                <a:sym typeface="Wingdings" pitchFamily="2" charset="2"/>
              </a:rPr>
              <a:t>και επιχειρησιακές αποφάσεις</a:t>
            </a:r>
          </a:p>
          <a:p>
            <a:pPr marL="0" indent="0">
              <a:spcBef>
                <a:spcPts val="0"/>
              </a:spcBef>
              <a:buNone/>
            </a:pPr>
            <a:endParaRPr lang="el-GR" sz="2000" dirty="0">
              <a:solidFill>
                <a:prstClr val="black"/>
              </a:solidFill>
              <a:sym typeface="Wingdings" pitchFamily="2" charset="2"/>
            </a:endParaRPr>
          </a:p>
        </p:txBody>
      </p:sp>
    </p:spTree>
    <p:extLst>
      <p:ext uri="{BB962C8B-B14F-4D97-AF65-F5344CB8AC3E}">
        <p14:creationId xmlns:p14="http://schemas.microsoft.com/office/powerpoint/2010/main" val="197020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23528" y="1033592"/>
            <a:ext cx="8640960" cy="830997"/>
          </a:xfrm>
          <a:prstGeom prst="rect">
            <a:avLst/>
          </a:prstGeom>
          <a:noFill/>
        </p:spPr>
        <p:txBody>
          <a:bodyPr wrap="square" rtlCol="0">
            <a:spAutoFit/>
          </a:bodyPr>
          <a:lstStyle/>
          <a:p>
            <a:pPr>
              <a:buFont typeface="Wingdings" pitchFamily="2" charset="2"/>
              <a:buChar char="q"/>
            </a:pPr>
            <a:r>
              <a:rPr lang="el-GR" sz="2400" b="1" dirty="0" smtClean="0"/>
              <a:t> Διαδικασία επιλογής των δεικτών αξιολόγησης για την ανάλυση επιπτώσεων</a:t>
            </a:r>
            <a:endParaRPr lang="el-GR" sz="2400" dirty="0" smtClean="0"/>
          </a:p>
        </p:txBody>
      </p:sp>
      <p:pic>
        <p:nvPicPr>
          <p:cNvPr id="248835" name="Picture 3"/>
          <p:cNvPicPr>
            <a:picLocks noChangeAspect="1" noChangeArrowheads="1"/>
          </p:cNvPicPr>
          <p:nvPr/>
        </p:nvPicPr>
        <p:blipFill>
          <a:blip r:embed="rId3" cstate="print"/>
          <a:srcRect/>
          <a:stretch>
            <a:fillRect/>
          </a:stretch>
        </p:blipFill>
        <p:spPr bwMode="auto">
          <a:xfrm>
            <a:off x="2051720" y="2294334"/>
            <a:ext cx="4824536" cy="3726954"/>
          </a:xfrm>
          <a:prstGeom prst="rect">
            <a:avLst/>
          </a:prstGeom>
          <a:noFill/>
          <a:ln w="9525">
            <a:noFill/>
            <a:miter lim="800000"/>
            <a:headEnd/>
            <a:tailEnd/>
          </a:ln>
        </p:spPr>
      </p:pic>
      <p:sp>
        <p:nvSpPr>
          <p:cNvPr id="12" name="Cloud Callout 11"/>
          <p:cNvSpPr/>
          <p:nvPr/>
        </p:nvSpPr>
        <p:spPr>
          <a:xfrm rot="11327478">
            <a:off x="73406" y="3241309"/>
            <a:ext cx="2343022" cy="1140686"/>
          </a:xfrm>
          <a:prstGeom prst="cloudCallout">
            <a:avLst>
              <a:gd name="adj1" fmla="val -39055"/>
              <a:gd name="adj2" fmla="val 1005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323528" y="3625860"/>
            <a:ext cx="1872208" cy="461665"/>
          </a:xfrm>
          <a:prstGeom prst="rect">
            <a:avLst/>
          </a:prstGeom>
          <a:noFill/>
        </p:spPr>
        <p:txBody>
          <a:bodyPr wrap="square" rtlCol="0">
            <a:spAutoFit/>
          </a:bodyPr>
          <a:lstStyle/>
          <a:p>
            <a:r>
              <a:rPr lang="el-GR" sz="1200" dirty="0" smtClean="0"/>
              <a:t>Όπως παρουσιάστηκαν σε προηγούμενες διαφάνειες</a:t>
            </a:r>
            <a:endParaRPr lang="en-GB" sz="1200" dirty="0"/>
          </a:p>
        </p:txBody>
      </p:sp>
      <p:sp>
        <p:nvSpPr>
          <p:cNvPr id="15" name="Line Callout 3 (Accent Bar) 14"/>
          <p:cNvSpPr/>
          <p:nvPr/>
        </p:nvSpPr>
        <p:spPr>
          <a:xfrm>
            <a:off x="7020272" y="1916832"/>
            <a:ext cx="1512168" cy="1728192"/>
          </a:xfrm>
          <a:prstGeom prst="accentCallout3">
            <a:avLst>
              <a:gd name="adj1" fmla="val 18750"/>
              <a:gd name="adj2" fmla="val -8333"/>
              <a:gd name="adj3" fmla="val 252382"/>
              <a:gd name="adj4" fmla="val -7950"/>
              <a:gd name="adj5" fmla="val 251632"/>
              <a:gd name="adj6" fmla="val -202905"/>
              <a:gd name="adj7" fmla="val 227947"/>
              <a:gd name="adj8" fmla="val -20285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7020272" y="1844824"/>
            <a:ext cx="2016224" cy="2893100"/>
          </a:xfrm>
          <a:prstGeom prst="rect">
            <a:avLst/>
          </a:prstGeom>
          <a:noFill/>
          <a:ln>
            <a:solidFill>
              <a:schemeClr val="tx1"/>
            </a:solidFill>
          </a:ln>
        </p:spPr>
        <p:txBody>
          <a:bodyPr wrap="square" rtlCol="0">
            <a:spAutoFit/>
          </a:bodyPr>
          <a:lstStyle/>
          <a:p>
            <a:r>
              <a:rPr lang="el-GR" sz="1400" dirty="0" smtClean="0"/>
              <a:t>Η επιλογή έγινε από βιβλιογραφική έρευνα και αξιολόγηση των δεικτών ανάλογα με τους συγκεκριμένους κόμβους οι οποίοι επελέγησαν για την αξιολόγηση. Επίσης ελήφθη υπόψην και η ετυμηγορία των μελών </a:t>
            </a:r>
            <a:r>
              <a:rPr lang="en-US" sz="1400" dirty="0" smtClean="0"/>
              <a:t>PAG.</a:t>
            </a:r>
            <a:r>
              <a:rPr lang="el-GR" sz="1400" dirty="0" smtClean="0"/>
              <a:t>Οι δείκτες κάλυπταν ένα ευρύ φάσμα θεμάτων.</a:t>
            </a:r>
            <a:endParaRPr lang="en-GB" sz="1400" dirty="0"/>
          </a:p>
        </p:txBody>
      </p:sp>
      <p:sp>
        <p:nvSpPr>
          <p:cNvPr id="17" name="Line Callout 3 16"/>
          <p:cNvSpPr/>
          <p:nvPr/>
        </p:nvSpPr>
        <p:spPr>
          <a:xfrm>
            <a:off x="251520" y="3933056"/>
            <a:ext cx="2088232" cy="2664296"/>
          </a:xfrm>
          <a:prstGeom prst="borderCallout3">
            <a:avLst>
              <a:gd name="adj1" fmla="val -57219"/>
              <a:gd name="adj2" fmla="val 179035"/>
              <a:gd name="adj3" fmla="val -71366"/>
              <a:gd name="adj4" fmla="val 179528"/>
              <a:gd name="adj5" fmla="val -71380"/>
              <a:gd name="adj6" fmla="val -5294"/>
              <a:gd name="adj7" fmla="val 62540"/>
              <a:gd name="adj8" fmla="val -628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51520" y="3933056"/>
            <a:ext cx="2088232" cy="2677656"/>
          </a:xfrm>
          <a:prstGeom prst="rect">
            <a:avLst/>
          </a:prstGeom>
          <a:noFill/>
        </p:spPr>
        <p:txBody>
          <a:bodyPr wrap="square" rtlCol="0">
            <a:spAutoFit/>
          </a:bodyPr>
          <a:lstStyle/>
          <a:p>
            <a:r>
              <a:rPr lang="el-GR" sz="1400" dirty="0" smtClean="0"/>
              <a:t>Η διαδικασία δοκιμής των δεικτών σε σχέση με τα κριτήρια καταλληλότητας έγινε από τους συνεργάτες στο </a:t>
            </a:r>
            <a:r>
              <a:rPr lang="en-US" sz="1400" dirty="0" smtClean="0"/>
              <a:t>CLOSER, </a:t>
            </a:r>
            <a:r>
              <a:rPr lang="el-GR" sz="1400" dirty="0" smtClean="0"/>
              <a:t>με επιτόπου συνεντεύξεις στους κόμβους. Τα βασικά κριτήρια ήταν η σαφήνεια και η χρησιμότητα των δεικτών στους κόμβους που εξετάζονται.</a:t>
            </a:r>
            <a:endParaRPr lang="en-GB" sz="1400" dirty="0"/>
          </a:p>
        </p:txBody>
      </p:sp>
      <p:sp>
        <p:nvSpPr>
          <p:cNvPr id="19" name="Line Callout 2 18"/>
          <p:cNvSpPr/>
          <p:nvPr/>
        </p:nvSpPr>
        <p:spPr>
          <a:xfrm>
            <a:off x="5940152" y="5085184"/>
            <a:ext cx="2808312" cy="1368152"/>
          </a:xfrm>
          <a:prstGeom prst="borderCallout2">
            <a:avLst>
              <a:gd name="adj1" fmla="val -11984"/>
              <a:gd name="adj2" fmla="val 31326"/>
              <a:gd name="adj3" fmla="val -159660"/>
              <a:gd name="adj4" fmla="val 31237"/>
              <a:gd name="adj5" fmla="val -159612"/>
              <a:gd name="adj6" fmla="val 398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5940152" y="5085184"/>
            <a:ext cx="2880320" cy="1384995"/>
          </a:xfrm>
          <a:prstGeom prst="rect">
            <a:avLst/>
          </a:prstGeom>
          <a:noFill/>
        </p:spPr>
        <p:txBody>
          <a:bodyPr wrap="square" rtlCol="0">
            <a:spAutoFit/>
          </a:bodyPr>
          <a:lstStyle/>
          <a:p>
            <a:r>
              <a:rPr lang="el-GR" sz="1400" dirty="0" smtClean="0"/>
              <a:t>Εστάλη στους </a:t>
            </a:r>
            <a:r>
              <a:rPr lang="en-US" sz="1400" dirty="0" smtClean="0"/>
              <a:t>PAG members </a:t>
            </a:r>
            <a:r>
              <a:rPr lang="el-GR" sz="1400" dirty="0" smtClean="0"/>
              <a:t>μια λίστα με δείκτες. Με βάση την εμπειρία τους οι </a:t>
            </a:r>
            <a:r>
              <a:rPr lang="en-US" sz="1400" dirty="0" smtClean="0"/>
              <a:t>PAG members </a:t>
            </a:r>
            <a:r>
              <a:rPr lang="el-GR" sz="1400" dirty="0" smtClean="0"/>
              <a:t>επέλεξαν τους πιο χρήσιμους με σειρά κατάταξης, προσθέτοντας και κάποιους επιπλέον.</a:t>
            </a:r>
            <a:endParaRPr lang="en-GB" sz="1400" dirty="0"/>
          </a:p>
        </p:txBody>
      </p:sp>
      <p:sp>
        <p:nvSpPr>
          <p:cNvPr id="21" name="Title 1"/>
          <p:cNvSpPr txBox="1">
            <a:spLocks/>
          </p:cNvSpPr>
          <p:nvPr/>
        </p:nvSpPr>
        <p:spPr>
          <a:xfrm>
            <a:off x="468313" y="333375"/>
            <a:ext cx="8229600" cy="7048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solidFill>
                  <a:schemeClr val="accent1"/>
                </a:solidFill>
              </a:rPr>
              <a:t>CLOSER</a:t>
            </a:r>
            <a:endParaRPr lang="el-GR"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9" presetClass="exit" presetSubtype="0" fill="hold" grpId="1" nodeType="withEffect">
                                  <p:stCondLst>
                                    <p:cond delay="0"/>
                                  </p:stCondLst>
                                  <p:childTnLst>
                                    <p:animEffect transition="out" filter="dissolv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20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2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18"/>
                                        </p:tgtEl>
                                        <p:attrNameLst>
                                          <p:attrName>ppt_x</p:attrName>
                                        </p:attrNameLst>
                                      </p:cBhvr>
                                      <p:tavLst>
                                        <p:tav tm="0">
                                          <p:val>
                                            <p:strVal val="ppt_x"/>
                                          </p:val>
                                        </p:tav>
                                        <p:tav tm="100000">
                                          <p:val>
                                            <p:strVal val="ppt_x"/>
                                          </p:val>
                                        </p:tav>
                                      </p:tavLst>
                                    </p:anim>
                                    <p:anim calcmode="lin" valueType="num">
                                      <p:cBhvr additive="base">
                                        <p:cTn id="31" dur="500"/>
                                        <p:tgtEl>
                                          <p:spTgt spid="18"/>
                                        </p:tgtEl>
                                        <p:attrNameLst>
                                          <p:attrName>ppt_y</p:attrName>
                                        </p:attrNameLst>
                                      </p:cBhvr>
                                      <p:tavLst>
                                        <p:tav tm="0">
                                          <p:val>
                                            <p:strVal val="ppt_y"/>
                                          </p:val>
                                        </p:tav>
                                        <p:tav tm="100000">
                                          <p:val>
                                            <p:strVal val="1+ppt_h/2"/>
                                          </p:val>
                                        </p:tav>
                                      </p:tavLst>
                                    </p:anim>
                                    <p:set>
                                      <p:cBhvr>
                                        <p:cTn id="32" dur="1" fill="hold">
                                          <p:stCondLst>
                                            <p:cond delay="499"/>
                                          </p:stCondLst>
                                        </p:cTn>
                                        <p:tgtEl>
                                          <p:spTgt spid="18"/>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17"/>
                                        </p:tgtEl>
                                        <p:attrNameLst>
                                          <p:attrName>ppt_x</p:attrName>
                                        </p:attrNameLst>
                                      </p:cBhvr>
                                      <p:tavLst>
                                        <p:tav tm="0">
                                          <p:val>
                                            <p:strVal val="ppt_x"/>
                                          </p:val>
                                        </p:tav>
                                        <p:tav tm="100000">
                                          <p:val>
                                            <p:strVal val="ppt_x"/>
                                          </p:val>
                                        </p:tav>
                                      </p:tavLst>
                                    </p:anim>
                                    <p:anim calcmode="lin" valueType="num">
                                      <p:cBhvr additive="base">
                                        <p:cTn id="35" dur="500"/>
                                        <p:tgtEl>
                                          <p:spTgt spid="17"/>
                                        </p:tgtEl>
                                        <p:attrNameLst>
                                          <p:attrName>ppt_y</p:attrName>
                                        </p:attrNameLst>
                                      </p:cBhvr>
                                      <p:tavLst>
                                        <p:tav tm="0">
                                          <p:val>
                                            <p:strVal val="ppt_y"/>
                                          </p:val>
                                        </p:tav>
                                        <p:tav tm="100000">
                                          <p:val>
                                            <p:strVal val="1+ppt_h/2"/>
                                          </p:val>
                                        </p:tav>
                                      </p:tavLst>
                                    </p:anim>
                                    <p:set>
                                      <p:cBhvr>
                                        <p:cTn id="36" dur="1" fill="hold">
                                          <p:stCondLst>
                                            <p:cond delay="499"/>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900" decel="100000" fill="hold"/>
                                        <p:tgtEl>
                                          <p:spTgt spid="1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2000"/>
                                        <p:tgtEl>
                                          <p:spTgt spid="19"/>
                                        </p:tgtEl>
                                      </p:cBhvr>
                                    </p:animEffect>
                                    <p:set>
                                      <p:cBhvr>
                                        <p:cTn id="55" dur="1" fill="hold">
                                          <p:stCondLst>
                                            <p:cond delay="1999"/>
                                          </p:stCondLst>
                                        </p:cTn>
                                        <p:tgtEl>
                                          <p:spTgt spid="19"/>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2000"/>
                                        <p:tgtEl>
                                          <p:spTgt spid="20"/>
                                        </p:tgtEl>
                                      </p:cBhvr>
                                    </p:animEffect>
                                    <p:set>
                                      <p:cBhvr>
                                        <p:cTn id="58" dur="1" fill="hold">
                                          <p:stCondLst>
                                            <p:cond delay="1999"/>
                                          </p:stCondLst>
                                        </p:cTn>
                                        <p:tgtEl>
                                          <p:spTgt spid="2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dissolve">
                                      <p:cBhvr>
                                        <p:cTn id="63" dur="500"/>
                                        <p:tgtEl>
                                          <p:spTgt spid="16"/>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dissolve">
                                      <p:cBhvr>
                                        <p:cTn id="66" dur="5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xit" presetSubtype="0" fill="hold" grpId="1" nodeType="clickEffect">
                                  <p:stCondLst>
                                    <p:cond delay="0"/>
                                  </p:stCondLst>
                                  <p:childTnLst>
                                    <p:animEffect transition="out" filter="dissolve">
                                      <p:cBhvr>
                                        <p:cTn id="70" dur="500"/>
                                        <p:tgtEl>
                                          <p:spTgt spid="16"/>
                                        </p:tgtEl>
                                      </p:cBhvr>
                                    </p:animEffect>
                                    <p:set>
                                      <p:cBhvr>
                                        <p:cTn id="71" dur="1" fill="hold">
                                          <p:stCondLst>
                                            <p:cond delay="499"/>
                                          </p:stCondLst>
                                        </p:cTn>
                                        <p:tgtEl>
                                          <p:spTgt spid="16"/>
                                        </p:tgtEl>
                                        <p:attrNameLst>
                                          <p:attrName>style.visibility</p:attrName>
                                        </p:attrNameLst>
                                      </p:cBhvr>
                                      <p:to>
                                        <p:strVal val="hidden"/>
                                      </p:to>
                                    </p:set>
                                  </p:childTnLst>
                                </p:cTn>
                              </p:par>
                              <p:par>
                                <p:cTn id="72" presetID="9" presetClass="exit" presetSubtype="0" fill="hold" grpId="1" nodeType="withEffect">
                                  <p:stCondLst>
                                    <p:cond delay="0"/>
                                  </p:stCondLst>
                                  <p:childTnLst>
                                    <p:animEffect transition="out" filter="dissolve">
                                      <p:cBhvr>
                                        <p:cTn id="73" dur="500"/>
                                        <p:tgtEl>
                                          <p:spTgt spid="15"/>
                                        </p:tgtEl>
                                      </p:cBhvr>
                                    </p:animEffect>
                                    <p:set>
                                      <p:cBhvr>
                                        <p:cTn id="74"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p:bldP spid="13" grpId="1"/>
      <p:bldP spid="15" grpId="0" animBg="1"/>
      <p:bldP spid="15" grpId="1" animBg="1"/>
      <p:bldP spid="16" grpId="0" animBg="1"/>
      <p:bldP spid="16" grpId="1" animBg="1"/>
      <p:bldP spid="17" grpId="0" animBg="1"/>
      <p:bldP spid="17" grpId="1" animBg="1"/>
      <p:bldP spid="18" grpId="0"/>
      <p:bldP spid="18" grpId="1"/>
      <p:bldP spid="19" grpId="0" animBg="1"/>
      <p:bldP spid="19" grpId="1" animBg="1"/>
      <p:bldP spid="20" grpId="0"/>
      <p:bldP spid="2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txBox="1">
            <a:spLocks/>
          </p:cNvSpPr>
          <p:nvPr/>
        </p:nvSpPr>
        <p:spPr>
          <a:xfrm>
            <a:off x="179512" y="764704"/>
            <a:ext cx="8964488" cy="648071"/>
          </a:xfrm>
          <a:prstGeom prst="rect">
            <a:avLst/>
          </a:prstGeom>
        </p:spPr>
        <p:txBody>
          <a:bodyPr vert="horz" lIns="91440" tIns="45720" rIns="91440" bIns="45720" rtlCol="0" anchor="t" anchorCtr="0">
            <a:noAutofit/>
          </a:bodyPr>
          <a:lstStyle/>
          <a:p>
            <a:pPr marL="4763" marR="0" lvl="0" indent="-4763"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accent1"/>
                </a:solidFill>
                <a:latin typeface="+mj-lt"/>
                <a:ea typeface="+mj-ea"/>
                <a:cs typeface="+mj-cs"/>
              </a:rPr>
              <a:t>CLOSER</a:t>
            </a:r>
          </a:p>
          <a:p>
            <a:pPr marL="4763" marR="0" lvl="0" indent="-4763" algn="l" defTabSz="914400" rtl="0" eaLnBrk="1" fontAlgn="auto" latinLnBrk="0" hangingPunct="1">
              <a:lnSpc>
                <a:spcPct val="100000"/>
              </a:lnSpc>
              <a:spcBef>
                <a:spcPct val="0"/>
              </a:spcBef>
              <a:spcAft>
                <a:spcPts val="0"/>
              </a:spcAft>
              <a:buClrTx/>
              <a:buSzTx/>
              <a:buFontTx/>
              <a:buNone/>
              <a:tabLst/>
              <a:defRPr/>
            </a:pPr>
            <a:r>
              <a:rPr lang="el-GR" sz="2600" b="1" noProof="0" dirty="0" smtClean="0">
                <a:latin typeface="+mj-lt"/>
                <a:ea typeface="+mj-ea"/>
                <a:cs typeface="+mj-cs"/>
              </a:rPr>
              <a:t>Δείκτες αξιολόγησης για ανάλυση επιπτώσεων</a:t>
            </a:r>
            <a:endParaRPr kumimoji="0" lang="el-GR" sz="2600" b="1" i="0" u="none" strike="noStrike" kern="1200" cap="none" spc="0" normalizeH="0" baseline="0" noProof="0" dirty="0">
              <a:ln>
                <a:noFill/>
              </a:ln>
              <a:solidFill>
                <a:schemeClr val="tx1"/>
              </a:solidFill>
              <a:effectLst/>
              <a:uLnTx/>
              <a:uFillTx/>
              <a:latin typeface="+mj-lt"/>
              <a:ea typeface="+mj-ea"/>
              <a:cs typeface="+mj-cs"/>
            </a:endParaRPr>
          </a:p>
        </p:txBody>
      </p:sp>
      <p:sp>
        <p:nvSpPr>
          <p:cNvPr id="14" name="TextBox 13"/>
          <p:cNvSpPr txBox="1"/>
          <p:nvPr/>
        </p:nvSpPr>
        <p:spPr>
          <a:xfrm>
            <a:off x="251520" y="3284984"/>
            <a:ext cx="8640960" cy="461665"/>
          </a:xfrm>
          <a:prstGeom prst="rect">
            <a:avLst/>
          </a:prstGeom>
          <a:noFill/>
        </p:spPr>
        <p:txBody>
          <a:bodyPr wrap="square" rtlCol="0">
            <a:spAutoFit/>
          </a:bodyPr>
          <a:lstStyle/>
          <a:p>
            <a:pPr>
              <a:buFont typeface="Wingdings" pitchFamily="2" charset="2"/>
              <a:buChar char="q"/>
            </a:pPr>
            <a:r>
              <a:rPr lang="el-GR" sz="2400" b="1" dirty="0" smtClean="0"/>
              <a:t> Δομή για την οργάνωση των δεικτών</a:t>
            </a:r>
            <a:endParaRPr lang="el-GR" sz="2400" dirty="0" smtClean="0"/>
          </a:p>
        </p:txBody>
      </p:sp>
      <p:pic>
        <p:nvPicPr>
          <p:cNvPr id="228356" name="Picture 4"/>
          <p:cNvPicPr>
            <a:picLocks noChangeAspect="1" noChangeArrowheads="1"/>
          </p:cNvPicPr>
          <p:nvPr/>
        </p:nvPicPr>
        <p:blipFill>
          <a:blip r:embed="rId3" cstate="print"/>
          <a:srcRect/>
          <a:stretch>
            <a:fillRect/>
          </a:stretch>
        </p:blipFill>
        <p:spPr bwMode="auto">
          <a:xfrm>
            <a:off x="2339752" y="-1158"/>
            <a:ext cx="4856128" cy="685915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28356"/>
                                        </p:tgtEl>
                                        <p:attrNameLst>
                                          <p:attrName>style.visibility</p:attrName>
                                        </p:attrNameLst>
                                      </p:cBhvr>
                                      <p:to>
                                        <p:strVal val="visible"/>
                                      </p:to>
                                    </p:set>
                                    <p:animEffect transition="in" filter="wipe(down)">
                                      <p:cBhvr>
                                        <p:cTn id="7" dur="580">
                                          <p:stCondLst>
                                            <p:cond delay="0"/>
                                          </p:stCondLst>
                                        </p:cTn>
                                        <p:tgtEl>
                                          <p:spTgt spid="228356"/>
                                        </p:tgtEl>
                                      </p:cBhvr>
                                    </p:animEffect>
                                    <p:anim calcmode="lin" valueType="num">
                                      <p:cBhvr>
                                        <p:cTn id="8" dur="1822" tmFilter="0,0; 0.14,0.36; 0.43,0.73; 0.71,0.91; 1.0,1.0">
                                          <p:stCondLst>
                                            <p:cond delay="0"/>
                                          </p:stCondLst>
                                        </p:cTn>
                                        <p:tgtEl>
                                          <p:spTgt spid="22835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835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835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835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8356"/>
                                        </p:tgtEl>
                                        <p:attrNameLst>
                                          <p:attrName>ppt_y</p:attrName>
                                        </p:attrNameLst>
                                      </p:cBhvr>
                                      <p:tavLst>
                                        <p:tav tm="0" fmla="#ppt_y-sin(pi*$)/81">
                                          <p:val>
                                            <p:fltVal val="0"/>
                                          </p:val>
                                        </p:tav>
                                        <p:tav tm="100000">
                                          <p:val>
                                            <p:fltVal val="1"/>
                                          </p:val>
                                        </p:tav>
                                      </p:tavLst>
                                    </p:anim>
                                    <p:animScale>
                                      <p:cBhvr>
                                        <p:cTn id="13" dur="26">
                                          <p:stCondLst>
                                            <p:cond delay="650"/>
                                          </p:stCondLst>
                                        </p:cTn>
                                        <p:tgtEl>
                                          <p:spTgt spid="228356"/>
                                        </p:tgtEl>
                                      </p:cBhvr>
                                      <p:to x="100000" y="60000"/>
                                    </p:animScale>
                                    <p:animScale>
                                      <p:cBhvr>
                                        <p:cTn id="14" dur="166" decel="50000">
                                          <p:stCondLst>
                                            <p:cond delay="676"/>
                                          </p:stCondLst>
                                        </p:cTn>
                                        <p:tgtEl>
                                          <p:spTgt spid="228356"/>
                                        </p:tgtEl>
                                      </p:cBhvr>
                                      <p:to x="100000" y="100000"/>
                                    </p:animScale>
                                    <p:animScale>
                                      <p:cBhvr>
                                        <p:cTn id="15" dur="26">
                                          <p:stCondLst>
                                            <p:cond delay="1312"/>
                                          </p:stCondLst>
                                        </p:cTn>
                                        <p:tgtEl>
                                          <p:spTgt spid="228356"/>
                                        </p:tgtEl>
                                      </p:cBhvr>
                                      <p:to x="100000" y="80000"/>
                                    </p:animScale>
                                    <p:animScale>
                                      <p:cBhvr>
                                        <p:cTn id="16" dur="166" decel="50000">
                                          <p:stCondLst>
                                            <p:cond delay="1338"/>
                                          </p:stCondLst>
                                        </p:cTn>
                                        <p:tgtEl>
                                          <p:spTgt spid="228356"/>
                                        </p:tgtEl>
                                      </p:cBhvr>
                                      <p:to x="100000" y="100000"/>
                                    </p:animScale>
                                    <p:animScale>
                                      <p:cBhvr>
                                        <p:cTn id="17" dur="26">
                                          <p:stCondLst>
                                            <p:cond delay="1642"/>
                                          </p:stCondLst>
                                        </p:cTn>
                                        <p:tgtEl>
                                          <p:spTgt spid="228356"/>
                                        </p:tgtEl>
                                      </p:cBhvr>
                                      <p:to x="100000" y="90000"/>
                                    </p:animScale>
                                    <p:animScale>
                                      <p:cBhvr>
                                        <p:cTn id="18" dur="166" decel="50000">
                                          <p:stCondLst>
                                            <p:cond delay="1668"/>
                                          </p:stCondLst>
                                        </p:cTn>
                                        <p:tgtEl>
                                          <p:spTgt spid="228356"/>
                                        </p:tgtEl>
                                      </p:cBhvr>
                                      <p:to x="100000" y="100000"/>
                                    </p:animScale>
                                    <p:animScale>
                                      <p:cBhvr>
                                        <p:cTn id="19" dur="26">
                                          <p:stCondLst>
                                            <p:cond delay="1808"/>
                                          </p:stCondLst>
                                        </p:cTn>
                                        <p:tgtEl>
                                          <p:spTgt spid="228356"/>
                                        </p:tgtEl>
                                      </p:cBhvr>
                                      <p:to x="100000" y="95000"/>
                                    </p:animScale>
                                    <p:animScale>
                                      <p:cBhvr>
                                        <p:cTn id="20" dur="166" decel="50000">
                                          <p:stCondLst>
                                            <p:cond delay="1834"/>
                                          </p:stCondLst>
                                        </p:cTn>
                                        <p:tgtEl>
                                          <p:spTgt spid="228356"/>
                                        </p:tgtEl>
                                      </p:cBhvr>
                                      <p:to x="100000" y="100000"/>
                                    </p:animScale>
                                  </p:childTnLst>
                                </p:cTn>
                              </p:par>
                              <p:par>
                                <p:cTn id="21" presetID="1" presetClass="exit"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pPr eaLnBrk="1" hangingPunct="1"/>
            <a:r>
              <a:rPr lang="en-US" dirty="0" smtClean="0">
                <a:solidFill>
                  <a:schemeClr val="accent1"/>
                </a:solidFill>
              </a:rPr>
              <a:t>CLOSER</a:t>
            </a:r>
            <a:endParaRPr lang="el-GR" dirty="0" smtClean="0">
              <a:solidFill>
                <a:schemeClr val="accent1"/>
              </a:solidFill>
            </a:endParaRPr>
          </a:p>
        </p:txBody>
      </p:sp>
      <p:sp>
        <p:nvSpPr>
          <p:cNvPr id="3" name="Θέση περιεχομένου 2"/>
          <p:cNvSpPr>
            <a:spLocks noGrp="1"/>
          </p:cNvSpPr>
          <p:nvPr>
            <p:ph idx="1"/>
          </p:nvPr>
        </p:nvSpPr>
        <p:spPr>
          <a:xfrm>
            <a:off x="457200" y="1124744"/>
            <a:ext cx="8229600" cy="5328592"/>
          </a:xfrm>
        </p:spPr>
        <p:txBody>
          <a:bodyPr>
            <a:normAutofit/>
          </a:bodyPr>
          <a:lstStyle/>
          <a:p>
            <a:pPr marL="0" indent="0">
              <a:buNone/>
            </a:pPr>
            <a:r>
              <a:rPr lang="el-GR" b="1" dirty="0" smtClean="0"/>
              <a:t>Αρχική λίστα δεικτών:</a:t>
            </a:r>
            <a:endParaRPr lang="en-US" b="1" dirty="0" smtClean="0"/>
          </a:p>
          <a:p>
            <a:pPr marL="0" lvl="0" indent="0">
              <a:spcBef>
                <a:spcPts val="0"/>
              </a:spcBef>
              <a:buFont typeface="Wingdings" pitchFamily="2" charset="2"/>
              <a:buChar char="v"/>
            </a:pPr>
            <a:endParaRPr lang="el-GR" sz="2200" dirty="0" smtClean="0">
              <a:solidFill>
                <a:prstClr val="black"/>
              </a:solidFill>
              <a:sym typeface="Wingdings" pitchFamily="2" charset="2"/>
            </a:endParaRPr>
          </a:p>
          <a:p>
            <a:pPr>
              <a:spcBef>
                <a:spcPts val="0"/>
              </a:spcBef>
              <a:buFont typeface="Wingdings" pitchFamily="2" charset="2"/>
              <a:buChar char="q"/>
            </a:pPr>
            <a:r>
              <a:rPr lang="el-GR" sz="2200" dirty="0" smtClean="0">
                <a:solidFill>
                  <a:prstClr val="black"/>
                </a:solidFill>
                <a:sym typeface="Wingdings" pitchFamily="2" charset="2"/>
              </a:rPr>
              <a:t>Καταρτίσθηκαν </a:t>
            </a:r>
            <a:r>
              <a:rPr lang="el-GR" sz="2200" dirty="0">
                <a:solidFill>
                  <a:prstClr val="black"/>
                </a:solidFill>
                <a:sym typeface="Wingdings" pitchFamily="2" charset="2"/>
              </a:rPr>
              <a:t>3 λίστες:</a:t>
            </a:r>
          </a:p>
          <a:p>
            <a:pPr marL="0" lvl="0" indent="0">
              <a:spcBef>
                <a:spcPts val="0"/>
              </a:spcBef>
              <a:buFont typeface="Wingdings" pitchFamily="2" charset="2"/>
              <a:buChar char="ü"/>
            </a:pPr>
            <a:endParaRPr lang="el-GR" sz="2200" dirty="0" smtClean="0">
              <a:solidFill>
                <a:prstClr val="black"/>
              </a:solidFill>
              <a:sym typeface="Wingdings" pitchFamily="2" charset="2"/>
            </a:endParaRPr>
          </a:p>
          <a:p>
            <a:pPr marL="514350" indent="-514350">
              <a:spcBef>
                <a:spcPts val="0"/>
              </a:spcBef>
              <a:buFont typeface="+mj-lt"/>
              <a:buAutoNum type="romanLcPeriod"/>
            </a:pPr>
            <a:r>
              <a:rPr lang="el-GR" sz="2200" dirty="0" smtClean="0">
                <a:solidFill>
                  <a:prstClr val="black"/>
                </a:solidFill>
                <a:sym typeface="Wingdings" pitchFamily="2" charset="2"/>
              </a:rPr>
              <a:t>Δείκτες </a:t>
            </a:r>
            <a:r>
              <a:rPr lang="el-GR" sz="2200" dirty="0">
                <a:solidFill>
                  <a:prstClr val="black"/>
                </a:solidFill>
                <a:sym typeface="Wingdings" pitchFamily="2" charset="2"/>
              </a:rPr>
              <a:t>που απευθύνονται σε </a:t>
            </a:r>
            <a:r>
              <a:rPr lang="el-GR" sz="2200" b="1" dirty="0">
                <a:solidFill>
                  <a:prstClr val="black"/>
                </a:solidFill>
                <a:sym typeface="Wingdings" pitchFamily="2" charset="2"/>
              </a:rPr>
              <a:t>κόμβους εμπορευματικών </a:t>
            </a:r>
            <a:r>
              <a:rPr lang="el-GR" sz="2200" b="1" dirty="0" smtClean="0">
                <a:solidFill>
                  <a:prstClr val="black"/>
                </a:solidFill>
                <a:sym typeface="Wingdings" pitchFamily="2" charset="2"/>
              </a:rPr>
              <a:t>μεταφορών</a:t>
            </a:r>
            <a:r>
              <a:rPr lang="el-GR" sz="2200" dirty="0" smtClean="0">
                <a:solidFill>
                  <a:prstClr val="black"/>
                </a:solidFill>
                <a:sym typeface="Wingdings" pitchFamily="2" charset="2"/>
              </a:rPr>
              <a:t>.</a:t>
            </a:r>
            <a:endParaRPr lang="el-GR" sz="2200" dirty="0">
              <a:solidFill>
                <a:prstClr val="black"/>
              </a:solidFill>
              <a:sym typeface="Wingdings" pitchFamily="2" charset="2"/>
            </a:endParaRPr>
          </a:p>
          <a:p>
            <a:pPr marL="514350" indent="-514350">
              <a:spcBef>
                <a:spcPts val="0"/>
              </a:spcBef>
              <a:buFont typeface="+mj-lt"/>
              <a:buAutoNum type="romanLcPeriod"/>
            </a:pPr>
            <a:r>
              <a:rPr lang="el-GR" sz="2200" dirty="0">
                <a:solidFill>
                  <a:prstClr val="black"/>
                </a:solidFill>
                <a:sym typeface="Wingdings" pitchFamily="2" charset="2"/>
              </a:rPr>
              <a:t>Δείκτες με έμφαση σε </a:t>
            </a:r>
            <a:r>
              <a:rPr lang="el-GR" sz="2200" b="1" dirty="0" smtClean="0">
                <a:solidFill>
                  <a:prstClr val="black"/>
                </a:solidFill>
                <a:sym typeface="Wingdings" pitchFamily="2" charset="2"/>
              </a:rPr>
              <a:t>αεροδρόμια</a:t>
            </a:r>
            <a:r>
              <a:rPr lang="el-GR" sz="2200" dirty="0" smtClean="0">
                <a:solidFill>
                  <a:prstClr val="black"/>
                </a:solidFill>
                <a:sym typeface="Wingdings" pitchFamily="2" charset="2"/>
              </a:rPr>
              <a:t>.</a:t>
            </a:r>
            <a:endParaRPr lang="el-GR" sz="2200" dirty="0">
              <a:solidFill>
                <a:prstClr val="black"/>
              </a:solidFill>
              <a:sym typeface="Wingdings" pitchFamily="2" charset="2"/>
            </a:endParaRPr>
          </a:p>
          <a:p>
            <a:pPr marL="514350" indent="-514350">
              <a:spcBef>
                <a:spcPts val="0"/>
              </a:spcBef>
              <a:buFont typeface="+mj-lt"/>
              <a:buAutoNum type="romanLcPeriod"/>
            </a:pPr>
            <a:r>
              <a:rPr lang="el-GR" sz="2200" dirty="0">
                <a:solidFill>
                  <a:prstClr val="black"/>
                </a:solidFill>
                <a:sym typeface="Wingdings" pitchFamily="2" charset="2"/>
              </a:rPr>
              <a:t>Δείκτες που απευθύνονται σε </a:t>
            </a:r>
            <a:r>
              <a:rPr lang="el-GR" sz="2200" b="1" dirty="0">
                <a:solidFill>
                  <a:prstClr val="black"/>
                </a:solidFill>
                <a:sym typeface="Wingdings" pitchFamily="2" charset="2"/>
              </a:rPr>
              <a:t>κόμβους επιβατικών μεταφορών </a:t>
            </a:r>
            <a:r>
              <a:rPr lang="el-GR" sz="2200" dirty="0">
                <a:solidFill>
                  <a:prstClr val="black"/>
                </a:solidFill>
                <a:sym typeface="Wingdings" pitchFamily="2" charset="2"/>
              </a:rPr>
              <a:t>(εκτός αεροδρομίων</a:t>
            </a:r>
            <a:r>
              <a:rPr lang="el-GR" sz="2200" dirty="0" smtClean="0">
                <a:solidFill>
                  <a:prstClr val="black"/>
                </a:solidFill>
                <a:sym typeface="Wingdings" pitchFamily="2" charset="2"/>
              </a:rPr>
              <a:t>).</a:t>
            </a:r>
            <a:endParaRPr lang="el-GR" sz="2200" dirty="0">
              <a:solidFill>
                <a:prstClr val="black"/>
              </a:solidFill>
              <a:sym typeface="Wingdings" pitchFamily="2" charset="2"/>
            </a:endParaRPr>
          </a:p>
          <a:p>
            <a:pPr marL="0" lvl="0" indent="0">
              <a:spcBef>
                <a:spcPts val="0"/>
              </a:spcBef>
              <a:buNone/>
            </a:pPr>
            <a:endParaRPr lang="el-GR" sz="2200" dirty="0" smtClean="0">
              <a:solidFill>
                <a:prstClr val="black"/>
              </a:solidFill>
              <a:sym typeface="Wingdings" pitchFamily="2" charset="2"/>
            </a:endParaRPr>
          </a:p>
          <a:p>
            <a:pPr marL="0" lvl="0" indent="0">
              <a:spcBef>
                <a:spcPts val="0"/>
              </a:spcBef>
              <a:buNone/>
            </a:pPr>
            <a:r>
              <a:rPr lang="el-GR" sz="2200" dirty="0" smtClean="0">
                <a:solidFill>
                  <a:prstClr val="black"/>
                </a:solidFill>
                <a:sym typeface="Wingdings" pitchFamily="2" charset="2"/>
              </a:rPr>
              <a:t>Ο </a:t>
            </a:r>
            <a:r>
              <a:rPr lang="el-GR" sz="2200" dirty="0">
                <a:solidFill>
                  <a:prstClr val="black"/>
                </a:solidFill>
                <a:sym typeface="Wingdings" pitchFamily="2" charset="2"/>
              </a:rPr>
              <a:t>διαχωρισμός αυτός έγινε για να υπάρχει </a:t>
            </a:r>
            <a:r>
              <a:rPr lang="el-GR" sz="2200" dirty="0" err="1">
                <a:solidFill>
                  <a:prstClr val="black"/>
                </a:solidFill>
                <a:sym typeface="Wingdings" pitchFamily="2" charset="2"/>
              </a:rPr>
              <a:t>στοχευμένη</a:t>
            </a:r>
            <a:r>
              <a:rPr lang="el-GR" sz="2200" dirty="0">
                <a:solidFill>
                  <a:prstClr val="black"/>
                </a:solidFill>
                <a:sym typeface="Wingdings" pitchFamily="2" charset="2"/>
              </a:rPr>
              <a:t> εστίαση στα αεροδρόμια και λόγω της </a:t>
            </a:r>
            <a:r>
              <a:rPr lang="el-GR" sz="2200" dirty="0" err="1">
                <a:solidFill>
                  <a:prstClr val="black"/>
                </a:solidFill>
                <a:sym typeface="Wingdings" pitchFamily="2" charset="2"/>
              </a:rPr>
              <a:t>ευχέριας</a:t>
            </a:r>
            <a:r>
              <a:rPr lang="el-GR" sz="2200" dirty="0">
                <a:solidFill>
                  <a:prstClr val="black"/>
                </a:solidFill>
                <a:sym typeface="Wingdings" pitchFamily="2" charset="2"/>
              </a:rPr>
              <a:t> στη συλλογή δεδομένων που αφορούσε τις αεροπορικές </a:t>
            </a:r>
            <a:r>
              <a:rPr lang="el-GR" sz="2200" dirty="0" smtClean="0">
                <a:solidFill>
                  <a:prstClr val="black"/>
                </a:solidFill>
                <a:sym typeface="Wingdings" pitchFamily="2" charset="2"/>
              </a:rPr>
              <a:t>μεταφορές.</a:t>
            </a:r>
            <a:endParaRPr lang="el-GR" sz="2200" dirty="0">
              <a:solidFill>
                <a:prstClr val="black"/>
              </a:solidFill>
              <a:sym typeface="Wingdings" pitchFamily="2" charset="2"/>
            </a:endParaRPr>
          </a:p>
          <a:p>
            <a:pPr marL="0" indent="0">
              <a:spcBef>
                <a:spcPts val="0"/>
              </a:spcBef>
              <a:buNone/>
            </a:pPr>
            <a:endParaRPr lang="el-GR" sz="2000" dirty="0">
              <a:solidFill>
                <a:prstClr val="black"/>
              </a:solidFill>
              <a:sym typeface="Wingdings" pitchFamily="2" charset="2"/>
            </a:endParaRPr>
          </a:p>
        </p:txBody>
      </p:sp>
    </p:spTree>
    <p:extLst>
      <p:ext uri="{BB962C8B-B14F-4D97-AF65-F5344CB8AC3E}">
        <p14:creationId xmlns:p14="http://schemas.microsoft.com/office/powerpoint/2010/main" val="2056889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txBox="1">
            <a:spLocks/>
          </p:cNvSpPr>
          <p:nvPr/>
        </p:nvSpPr>
        <p:spPr>
          <a:xfrm>
            <a:off x="155253" y="116632"/>
            <a:ext cx="8799341" cy="648071"/>
          </a:xfrm>
          <a:prstGeom prst="rect">
            <a:avLst/>
          </a:prstGeom>
        </p:spPr>
        <p:txBody>
          <a:bodyPr vert="horz" lIns="91440" tIns="45720" rIns="91440" bIns="45720" rtlCol="0" anchor="t" anchorCtr="0">
            <a:noAutofit/>
          </a:bodyPr>
          <a:lstStyle/>
          <a:p>
            <a:pPr marL="4763" marR="0" lvl="0" indent="-4763" algn="ctr" defTabSz="914400" rtl="0" eaLnBrk="1" fontAlgn="auto" latinLnBrk="0" hangingPunct="1">
              <a:lnSpc>
                <a:spcPct val="100000"/>
              </a:lnSpc>
              <a:spcBef>
                <a:spcPct val="0"/>
              </a:spcBef>
              <a:spcAft>
                <a:spcPts val="0"/>
              </a:spcAft>
              <a:buClrTx/>
              <a:buSzTx/>
              <a:buFontTx/>
              <a:buNone/>
              <a:tabLst/>
              <a:defRPr/>
            </a:pPr>
            <a:r>
              <a:rPr lang="en-US" sz="4400" b="1" noProof="0" dirty="0" smtClean="0">
                <a:solidFill>
                  <a:schemeClr val="accent1"/>
                </a:solidFill>
                <a:latin typeface="+mj-lt"/>
                <a:ea typeface="+mj-ea"/>
                <a:cs typeface="+mj-cs"/>
              </a:rPr>
              <a:t>CLOSER</a:t>
            </a:r>
            <a:endParaRPr lang="el-GR" sz="4400" b="1" noProof="0" dirty="0" smtClean="0">
              <a:solidFill>
                <a:schemeClr val="accent1"/>
              </a:solidFill>
              <a:latin typeface="+mj-lt"/>
              <a:ea typeface="+mj-ea"/>
              <a:cs typeface="+mj-cs"/>
            </a:endParaRPr>
          </a:p>
          <a:p>
            <a:pPr marL="4763" marR="0" lvl="0" indent="-4763" algn="l" defTabSz="914400" rtl="0" eaLnBrk="1" fontAlgn="auto" latinLnBrk="0" hangingPunct="1">
              <a:lnSpc>
                <a:spcPct val="100000"/>
              </a:lnSpc>
              <a:spcBef>
                <a:spcPct val="0"/>
              </a:spcBef>
              <a:spcAft>
                <a:spcPts val="0"/>
              </a:spcAft>
              <a:buClrTx/>
              <a:buSzTx/>
              <a:buFontTx/>
              <a:buNone/>
              <a:tabLst/>
              <a:defRPr/>
            </a:pPr>
            <a:r>
              <a:rPr lang="el-GR" sz="2600" b="1" noProof="0" dirty="0" smtClean="0">
                <a:latin typeface="+mj-lt"/>
                <a:ea typeface="+mj-ea"/>
                <a:cs typeface="+mj-cs"/>
              </a:rPr>
              <a:t>Δείκτες αξιολόγησης για ανάλυση επιπτώσεων</a:t>
            </a:r>
            <a:endParaRPr kumimoji="0" lang="el-GR" sz="2600" b="1" i="0" u="none" strike="noStrike" kern="1200" cap="none" spc="0" normalizeH="0" baseline="0" noProof="0" dirty="0">
              <a:ln>
                <a:noFill/>
              </a:ln>
              <a:solidFill>
                <a:schemeClr val="tx1"/>
              </a:solidFill>
              <a:effectLst/>
              <a:uLnTx/>
              <a:uFillTx/>
              <a:latin typeface="+mj-lt"/>
              <a:ea typeface="+mj-ea"/>
              <a:cs typeface="+mj-cs"/>
            </a:endParaRPr>
          </a:p>
        </p:txBody>
      </p:sp>
      <p:sp>
        <p:nvSpPr>
          <p:cNvPr id="14" name="TextBox 13"/>
          <p:cNvSpPr txBox="1"/>
          <p:nvPr/>
        </p:nvSpPr>
        <p:spPr>
          <a:xfrm>
            <a:off x="251520" y="3327375"/>
            <a:ext cx="8640960" cy="461665"/>
          </a:xfrm>
          <a:prstGeom prst="rect">
            <a:avLst/>
          </a:prstGeom>
          <a:noFill/>
        </p:spPr>
        <p:txBody>
          <a:bodyPr wrap="square" rtlCol="0">
            <a:spAutoFit/>
          </a:bodyPr>
          <a:lstStyle/>
          <a:p>
            <a:pPr algn="ctr"/>
            <a:r>
              <a:rPr lang="el-GR" sz="2400" b="1" dirty="0" smtClean="0"/>
              <a:t>Εμπορευματικές μεταφορές</a:t>
            </a:r>
            <a:endParaRPr lang="el-GR" sz="2400" dirty="0" smtClean="0"/>
          </a:p>
        </p:txBody>
      </p:sp>
      <p:pic>
        <p:nvPicPr>
          <p:cNvPr id="251908" name="Picture 4"/>
          <p:cNvPicPr>
            <a:picLocks noChangeAspect="1" noChangeArrowheads="1"/>
          </p:cNvPicPr>
          <p:nvPr/>
        </p:nvPicPr>
        <p:blipFill>
          <a:blip r:embed="rId3" cstate="print"/>
          <a:srcRect/>
          <a:stretch>
            <a:fillRect/>
          </a:stretch>
        </p:blipFill>
        <p:spPr bwMode="auto">
          <a:xfrm>
            <a:off x="995363" y="1230585"/>
            <a:ext cx="7153275" cy="5438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1908"/>
                                        </p:tgtEl>
                                        <p:attrNameLst>
                                          <p:attrName>style.visibility</p:attrName>
                                        </p:attrNameLst>
                                      </p:cBhvr>
                                      <p:to>
                                        <p:strVal val="visible"/>
                                      </p:to>
                                    </p:set>
                                    <p:animEffect transition="in" filter="dissolve">
                                      <p:cBhvr>
                                        <p:cTn id="7" dur="500"/>
                                        <p:tgtEl>
                                          <p:spTgt spid="251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txBox="1">
            <a:spLocks/>
          </p:cNvSpPr>
          <p:nvPr/>
        </p:nvSpPr>
        <p:spPr>
          <a:xfrm>
            <a:off x="149048" y="188640"/>
            <a:ext cx="8784976" cy="648071"/>
          </a:xfrm>
          <a:prstGeom prst="rect">
            <a:avLst/>
          </a:prstGeom>
        </p:spPr>
        <p:txBody>
          <a:bodyPr vert="horz" lIns="91440" tIns="45720" rIns="91440" bIns="45720" rtlCol="0" anchor="t" anchorCtr="0">
            <a:noAutofit/>
          </a:bodyPr>
          <a:lstStyle/>
          <a:p>
            <a:pPr marL="4763" marR="0" lvl="0" indent="-4763" algn="ctr" defTabSz="914400" rtl="0" eaLnBrk="1" fontAlgn="auto" latinLnBrk="0" hangingPunct="1">
              <a:lnSpc>
                <a:spcPct val="100000"/>
              </a:lnSpc>
              <a:spcBef>
                <a:spcPct val="0"/>
              </a:spcBef>
              <a:spcAft>
                <a:spcPts val="0"/>
              </a:spcAft>
              <a:buClrTx/>
              <a:buSzTx/>
              <a:buFontTx/>
              <a:buNone/>
              <a:tabLst/>
              <a:defRPr/>
            </a:pPr>
            <a:r>
              <a:rPr lang="en-US" sz="4400" b="1" noProof="0" dirty="0" smtClean="0">
                <a:solidFill>
                  <a:schemeClr val="accent1"/>
                </a:solidFill>
                <a:latin typeface="+mj-lt"/>
                <a:ea typeface="+mj-ea"/>
                <a:cs typeface="+mj-cs"/>
              </a:rPr>
              <a:t>CLOSER</a:t>
            </a:r>
          </a:p>
          <a:p>
            <a:pPr marL="4763" marR="0" lvl="0" indent="-4763" algn="l" defTabSz="914400" rtl="0" eaLnBrk="1" fontAlgn="auto" latinLnBrk="0" hangingPunct="1">
              <a:lnSpc>
                <a:spcPct val="100000"/>
              </a:lnSpc>
              <a:spcBef>
                <a:spcPct val="0"/>
              </a:spcBef>
              <a:spcAft>
                <a:spcPts val="0"/>
              </a:spcAft>
              <a:buClrTx/>
              <a:buSzTx/>
              <a:buFontTx/>
              <a:buNone/>
              <a:tabLst/>
              <a:defRPr/>
            </a:pPr>
            <a:r>
              <a:rPr lang="el-GR" sz="2600" b="1" noProof="0" dirty="0" smtClean="0">
                <a:latin typeface="+mj-lt"/>
                <a:ea typeface="+mj-ea"/>
                <a:cs typeface="+mj-cs"/>
              </a:rPr>
              <a:t>Δείκτες αξιολόγησης για ανάλυση επιπτώσεων</a:t>
            </a:r>
            <a:r>
              <a:rPr kumimoji="0" lang="en-US" sz="2600" b="1" i="0" u="none" strike="noStrike" kern="1200" cap="none" spc="0" normalizeH="0" baseline="0" noProof="0" dirty="0" smtClean="0">
                <a:ln>
                  <a:noFill/>
                </a:ln>
                <a:solidFill>
                  <a:schemeClr val="tx1"/>
                </a:solidFill>
                <a:effectLst/>
                <a:uLnTx/>
                <a:uFillTx/>
                <a:latin typeface="+mj-lt"/>
                <a:ea typeface="+mj-ea"/>
                <a:cs typeface="+mj-cs"/>
              </a:rPr>
              <a:t/>
            </a:r>
            <a:br>
              <a:rPr kumimoji="0" lang="en-US" sz="2600" b="1" i="0" u="none" strike="noStrike" kern="1200" cap="none" spc="0" normalizeH="0" baseline="0" noProof="0" dirty="0" smtClean="0">
                <a:ln>
                  <a:noFill/>
                </a:ln>
                <a:solidFill>
                  <a:schemeClr val="tx1"/>
                </a:solidFill>
                <a:effectLst/>
                <a:uLnTx/>
                <a:uFillTx/>
                <a:latin typeface="+mj-lt"/>
                <a:ea typeface="+mj-ea"/>
                <a:cs typeface="+mj-cs"/>
              </a:rPr>
            </a:br>
            <a:endParaRPr kumimoji="0" lang="el-GR" sz="2600" b="1" i="0" u="none" strike="noStrike" kern="1200" cap="none" spc="0" normalizeH="0" baseline="0" noProof="0" dirty="0">
              <a:ln>
                <a:noFill/>
              </a:ln>
              <a:solidFill>
                <a:schemeClr val="tx1"/>
              </a:solidFill>
              <a:effectLst/>
              <a:uLnTx/>
              <a:uFillTx/>
              <a:latin typeface="+mj-lt"/>
              <a:ea typeface="+mj-ea"/>
              <a:cs typeface="+mj-cs"/>
            </a:endParaRPr>
          </a:p>
        </p:txBody>
      </p:sp>
      <p:sp>
        <p:nvSpPr>
          <p:cNvPr id="14" name="TextBox 13"/>
          <p:cNvSpPr txBox="1"/>
          <p:nvPr/>
        </p:nvSpPr>
        <p:spPr>
          <a:xfrm>
            <a:off x="251520" y="3327375"/>
            <a:ext cx="8640960" cy="461665"/>
          </a:xfrm>
          <a:prstGeom prst="rect">
            <a:avLst/>
          </a:prstGeom>
          <a:noFill/>
        </p:spPr>
        <p:txBody>
          <a:bodyPr wrap="square" rtlCol="0">
            <a:spAutoFit/>
          </a:bodyPr>
          <a:lstStyle/>
          <a:p>
            <a:pPr algn="ctr"/>
            <a:r>
              <a:rPr lang="el-GR" sz="2400" b="1" dirty="0" smtClean="0"/>
              <a:t>Αεροδρόμια</a:t>
            </a:r>
            <a:endParaRPr lang="el-GR" sz="2400" dirty="0" smtClean="0"/>
          </a:p>
        </p:txBody>
      </p:sp>
      <p:pic>
        <p:nvPicPr>
          <p:cNvPr id="252931" name="Picture 3"/>
          <p:cNvPicPr>
            <a:picLocks noChangeAspect="1" noChangeArrowheads="1"/>
          </p:cNvPicPr>
          <p:nvPr/>
        </p:nvPicPr>
        <p:blipFill>
          <a:blip r:embed="rId3" cstate="print"/>
          <a:srcRect/>
          <a:stretch>
            <a:fillRect/>
          </a:stretch>
        </p:blipFill>
        <p:spPr bwMode="auto">
          <a:xfrm>
            <a:off x="755576" y="1556792"/>
            <a:ext cx="7172325" cy="3667125"/>
          </a:xfrm>
          <a:prstGeom prst="rect">
            <a:avLst/>
          </a:prstGeom>
          <a:noFill/>
          <a:ln w="9525">
            <a:noFill/>
            <a:miter lim="800000"/>
            <a:headEnd/>
            <a:tailEnd/>
          </a:ln>
        </p:spPr>
      </p:pic>
      <p:pic>
        <p:nvPicPr>
          <p:cNvPr id="252932" name="Picture 4"/>
          <p:cNvPicPr>
            <a:picLocks noChangeAspect="1" noChangeArrowheads="1"/>
          </p:cNvPicPr>
          <p:nvPr/>
        </p:nvPicPr>
        <p:blipFill>
          <a:blip r:embed="rId4" cstate="print"/>
          <a:srcRect/>
          <a:stretch>
            <a:fillRect/>
          </a:stretch>
        </p:blipFill>
        <p:spPr bwMode="auto">
          <a:xfrm>
            <a:off x="755576" y="1700808"/>
            <a:ext cx="7172325" cy="4743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52931"/>
                                        </p:tgtEl>
                                        <p:attrNameLst>
                                          <p:attrName>style.visibility</p:attrName>
                                        </p:attrNameLst>
                                      </p:cBhvr>
                                      <p:to>
                                        <p:strVal val="visible"/>
                                      </p:to>
                                    </p:set>
                                    <p:animEffect transition="in" filter="fade">
                                      <p:cBhvr>
                                        <p:cTn id="7" dur="1000"/>
                                        <p:tgtEl>
                                          <p:spTgt spid="252931"/>
                                        </p:tgtEl>
                                      </p:cBhvr>
                                    </p:animEffect>
                                    <p:anim calcmode="lin" valueType="num">
                                      <p:cBhvr>
                                        <p:cTn id="8" dur="1000" fill="hold"/>
                                        <p:tgtEl>
                                          <p:spTgt spid="252931"/>
                                        </p:tgtEl>
                                        <p:attrNameLst>
                                          <p:attrName>ppt_x</p:attrName>
                                        </p:attrNameLst>
                                      </p:cBhvr>
                                      <p:tavLst>
                                        <p:tav tm="0">
                                          <p:val>
                                            <p:strVal val="#ppt_x"/>
                                          </p:val>
                                        </p:tav>
                                        <p:tav tm="100000">
                                          <p:val>
                                            <p:strVal val="#ppt_x"/>
                                          </p:val>
                                        </p:tav>
                                      </p:tavLst>
                                    </p:anim>
                                    <p:anim calcmode="lin" valueType="num">
                                      <p:cBhvr>
                                        <p:cTn id="9" dur="900" decel="100000" fill="hold"/>
                                        <p:tgtEl>
                                          <p:spTgt spid="25293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5293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52931"/>
                                        </p:tgtEl>
                                        <p:attrNameLst>
                                          <p:attrName>style.visibility</p:attrName>
                                        </p:attrNameLst>
                                      </p:cBhvr>
                                      <p:to>
                                        <p:strVal val="hidden"/>
                                      </p:to>
                                    </p:set>
                                  </p:childTnLst>
                                </p:cTn>
                              </p:par>
                            </p:childTnLst>
                          </p:cTn>
                        </p:par>
                        <p:par>
                          <p:cTn id="15" fill="hold">
                            <p:stCondLst>
                              <p:cond delay="0"/>
                            </p:stCondLst>
                            <p:childTnLst>
                              <p:par>
                                <p:cTn id="16" presetID="37" presetClass="entr" presetSubtype="0" fill="hold" nodeType="afterEffect">
                                  <p:stCondLst>
                                    <p:cond delay="0"/>
                                  </p:stCondLst>
                                  <p:childTnLst>
                                    <p:set>
                                      <p:cBhvr>
                                        <p:cTn id="17" dur="1" fill="hold">
                                          <p:stCondLst>
                                            <p:cond delay="0"/>
                                          </p:stCondLst>
                                        </p:cTn>
                                        <p:tgtEl>
                                          <p:spTgt spid="252932"/>
                                        </p:tgtEl>
                                        <p:attrNameLst>
                                          <p:attrName>style.visibility</p:attrName>
                                        </p:attrNameLst>
                                      </p:cBhvr>
                                      <p:to>
                                        <p:strVal val="visible"/>
                                      </p:to>
                                    </p:set>
                                    <p:animEffect transition="in" filter="fade">
                                      <p:cBhvr>
                                        <p:cTn id="18" dur="1000"/>
                                        <p:tgtEl>
                                          <p:spTgt spid="252932"/>
                                        </p:tgtEl>
                                      </p:cBhvr>
                                    </p:animEffect>
                                    <p:anim calcmode="lin" valueType="num">
                                      <p:cBhvr>
                                        <p:cTn id="19" dur="1000" fill="hold"/>
                                        <p:tgtEl>
                                          <p:spTgt spid="252932"/>
                                        </p:tgtEl>
                                        <p:attrNameLst>
                                          <p:attrName>ppt_x</p:attrName>
                                        </p:attrNameLst>
                                      </p:cBhvr>
                                      <p:tavLst>
                                        <p:tav tm="0">
                                          <p:val>
                                            <p:strVal val="#ppt_x"/>
                                          </p:val>
                                        </p:tav>
                                        <p:tav tm="100000">
                                          <p:val>
                                            <p:strVal val="#ppt_x"/>
                                          </p:val>
                                        </p:tav>
                                      </p:tavLst>
                                    </p:anim>
                                    <p:anim calcmode="lin" valueType="num">
                                      <p:cBhvr>
                                        <p:cTn id="20" dur="900" decel="100000" fill="hold"/>
                                        <p:tgtEl>
                                          <p:spTgt spid="252932"/>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5293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txBox="1">
            <a:spLocks/>
          </p:cNvSpPr>
          <p:nvPr/>
        </p:nvSpPr>
        <p:spPr>
          <a:xfrm>
            <a:off x="203576" y="188640"/>
            <a:ext cx="8964488" cy="648071"/>
          </a:xfrm>
          <a:prstGeom prst="rect">
            <a:avLst/>
          </a:prstGeom>
        </p:spPr>
        <p:txBody>
          <a:bodyPr vert="horz" lIns="91440" tIns="45720" rIns="91440" bIns="45720" rtlCol="0" anchor="t" anchorCtr="0">
            <a:noAutofit/>
          </a:bodyPr>
          <a:lstStyle/>
          <a:p>
            <a:pPr marL="4763" marR="0" lvl="0" indent="-4763" algn="ctr" defTabSz="914400" rtl="0" eaLnBrk="1" fontAlgn="auto" latinLnBrk="0" hangingPunct="1">
              <a:lnSpc>
                <a:spcPct val="100000"/>
              </a:lnSpc>
              <a:spcBef>
                <a:spcPct val="0"/>
              </a:spcBef>
              <a:spcAft>
                <a:spcPts val="0"/>
              </a:spcAft>
              <a:buClrTx/>
              <a:buSzTx/>
              <a:buFontTx/>
              <a:buNone/>
              <a:tabLst/>
              <a:defRPr/>
            </a:pPr>
            <a:r>
              <a:rPr lang="en-US" sz="4400" b="1" noProof="0" dirty="0" smtClean="0">
                <a:solidFill>
                  <a:schemeClr val="accent1"/>
                </a:solidFill>
                <a:latin typeface="+mj-lt"/>
                <a:ea typeface="+mj-ea"/>
                <a:cs typeface="+mj-cs"/>
              </a:rPr>
              <a:t>CLOSER</a:t>
            </a:r>
          </a:p>
          <a:p>
            <a:pPr marL="4763" marR="0" lvl="0" indent="-4763" algn="l" defTabSz="914400" rtl="0" eaLnBrk="1" fontAlgn="auto" latinLnBrk="0" hangingPunct="1">
              <a:lnSpc>
                <a:spcPct val="100000"/>
              </a:lnSpc>
              <a:spcBef>
                <a:spcPct val="0"/>
              </a:spcBef>
              <a:spcAft>
                <a:spcPts val="0"/>
              </a:spcAft>
              <a:buClrTx/>
              <a:buSzTx/>
              <a:buFontTx/>
              <a:buNone/>
              <a:tabLst/>
              <a:defRPr/>
            </a:pPr>
            <a:r>
              <a:rPr lang="el-GR" sz="2600" b="1" noProof="0" dirty="0" smtClean="0">
                <a:latin typeface="+mj-lt"/>
                <a:ea typeface="+mj-ea"/>
                <a:cs typeface="+mj-cs"/>
              </a:rPr>
              <a:t>Δείκτες αξιολόγησης για ανάλυση επιπτώσεων</a:t>
            </a:r>
            <a:r>
              <a:rPr kumimoji="0" lang="en-US" sz="2600" b="1" i="0" u="none" strike="noStrike" kern="1200" cap="none" spc="0" normalizeH="0" baseline="0" noProof="0" dirty="0" smtClean="0">
                <a:ln>
                  <a:noFill/>
                </a:ln>
                <a:solidFill>
                  <a:schemeClr val="tx1"/>
                </a:solidFill>
                <a:effectLst/>
                <a:uLnTx/>
                <a:uFillTx/>
                <a:latin typeface="+mj-lt"/>
                <a:ea typeface="+mj-ea"/>
                <a:cs typeface="+mj-cs"/>
              </a:rPr>
              <a:t/>
            </a:r>
            <a:br>
              <a:rPr kumimoji="0" lang="en-US" sz="2600" b="1" i="0" u="none" strike="noStrike" kern="1200" cap="none" spc="0" normalizeH="0" baseline="0" noProof="0" dirty="0" smtClean="0">
                <a:ln>
                  <a:noFill/>
                </a:ln>
                <a:solidFill>
                  <a:schemeClr val="tx1"/>
                </a:solidFill>
                <a:effectLst/>
                <a:uLnTx/>
                <a:uFillTx/>
                <a:latin typeface="+mj-lt"/>
                <a:ea typeface="+mj-ea"/>
                <a:cs typeface="+mj-cs"/>
              </a:rPr>
            </a:br>
            <a:endParaRPr kumimoji="0" lang="el-GR" sz="2600" b="1" i="0" u="none" strike="noStrike" kern="1200" cap="none" spc="0" normalizeH="0" baseline="0" noProof="0" dirty="0">
              <a:ln>
                <a:noFill/>
              </a:ln>
              <a:solidFill>
                <a:schemeClr val="tx1"/>
              </a:solidFill>
              <a:effectLst/>
              <a:uLnTx/>
              <a:uFillTx/>
              <a:latin typeface="+mj-lt"/>
              <a:ea typeface="+mj-ea"/>
              <a:cs typeface="+mj-cs"/>
            </a:endParaRPr>
          </a:p>
        </p:txBody>
      </p:sp>
      <p:sp>
        <p:nvSpPr>
          <p:cNvPr id="14" name="TextBox 13"/>
          <p:cNvSpPr txBox="1"/>
          <p:nvPr/>
        </p:nvSpPr>
        <p:spPr>
          <a:xfrm>
            <a:off x="251520" y="3327375"/>
            <a:ext cx="8640960" cy="461665"/>
          </a:xfrm>
          <a:prstGeom prst="rect">
            <a:avLst/>
          </a:prstGeom>
          <a:noFill/>
        </p:spPr>
        <p:txBody>
          <a:bodyPr wrap="square" rtlCol="0">
            <a:spAutoFit/>
          </a:bodyPr>
          <a:lstStyle/>
          <a:p>
            <a:pPr algn="ctr"/>
            <a:r>
              <a:rPr lang="el-GR" sz="2400" b="1" dirty="0" smtClean="0"/>
              <a:t>Επιβατικές μεταφορές (πλήν αεροδρομίων)</a:t>
            </a:r>
            <a:endParaRPr lang="el-GR" sz="2400" dirty="0" smtClean="0"/>
          </a:p>
        </p:txBody>
      </p:sp>
      <p:pic>
        <p:nvPicPr>
          <p:cNvPr id="253955" name="Picture 3"/>
          <p:cNvPicPr>
            <a:picLocks noChangeAspect="1" noChangeArrowheads="1"/>
          </p:cNvPicPr>
          <p:nvPr/>
        </p:nvPicPr>
        <p:blipFill>
          <a:blip r:embed="rId3" cstate="print"/>
          <a:srcRect/>
          <a:stretch>
            <a:fillRect/>
          </a:stretch>
        </p:blipFill>
        <p:spPr bwMode="auto">
          <a:xfrm>
            <a:off x="899592" y="2033588"/>
            <a:ext cx="7239000" cy="2790825"/>
          </a:xfrm>
          <a:prstGeom prst="rect">
            <a:avLst/>
          </a:prstGeom>
          <a:noFill/>
          <a:ln w="9525">
            <a:noFill/>
            <a:miter lim="800000"/>
            <a:headEnd/>
            <a:tailEnd/>
          </a:ln>
        </p:spPr>
      </p:pic>
      <p:pic>
        <p:nvPicPr>
          <p:cNvPr id="253956" name="Picture 4"/>
          <p:cNvPicPr>
            <a:picLocks noChangeAspect="1" noChangeArrowheads="1"/>
          </p:cNvPicPr>
          <p:nvPr/>
        </p:nvPicPr>
        <p:blipFill>
          <a:blip r:embed="rId4" cstate="print"/>
          <a:srcRect/>
          <a:stretch>
            <a:fillRect/>
          </a:stretch>
        </p:blipFill>
        <p:spPr bwMode="auto">
          <a:xfrm>
            <a:off x="842442" y="1388233"/>
            <a:ext cx="7296150" cy="5448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3955"/>
                                        </p:tgtEl>
                                        <p:attrNameLst>
                                          <p:attrName>style.visibility</p:attrName>
                                        </p:attrNameLst>
                                      </p:cBhvr>
                                      <p:to>
                                        <p:strVal val="visible"/>
                                      </p:to>
                                    </p:set>
                                    <p:animEffect transition="in" filter="wipe(down)">
                                      <p:cBhvr>
                                        <p:cTn id="7" dur="500"/>
                                        <p:tgtEl>
                                          <p:spTgt spid="2539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53955"/>
                                        </p:tgtEl>
                                      </p:cBhvr>
                                    </p:animEffect>
                                    <p:set>
                                      <p:cBhvr>
                                        <p:cTn id="12" dur="1" fill="hold">
                                          <p:stCondLst>
                                            <p:cond delay="1999"/>
                                          </p:stCondLst>
                                        </p:cTn>
                                        <p:tgtEl>
                                          <p:spTgt spid="253955"/>
                                        </p:tgtEl>
                                        <p:attrNameLst>
                                          <p:attrName>style.visibility</p:attrName>
                                        </p:attrNameLst>
                                      </p:cBhvr>
                                      <p:to>
                                        <p:strVal val="hidden"/>
                                      </p:to>
                                    </p:set>
                                  </p:childTnLst>
                                </p:cTn>
                              </p:par>
                              <p:par>
                                <p:cTn id="13" presetID="18" presetClass="entr" presetSubtype="12" fill="hold" nodeType="withEffect">
                                  <p:stCondLst>
                                    <p:cond delay="0"/>
                                  </p:stCondLst>
                                  <p:childTnLst>
                                    <p:set>
                                      <p:cBhvr>
                                        <p:cTn id="14" dur="1" fill="hold">
                                          <p:stCondLst>
                                            <p:cond delay="0"/>
                                          </p:stCondLst>
                                        </p:cTn>
                                        <p:tgtEl>
                                          <p:spTgt spid="253956"/>
                                        </p:tgtEl>
                                        <p:attrNameLst>
                                          <p:attrName>style.visibility</p:attrName>
                                        </p:attrNameLst>
                                      </p:cBhvr>
                                      <p:to>
                                        <p:strVal val="visible"/>
                                      </p:to>
                                    </p:set>
                                    <p:animEffect transition="in" filter="strips(downLeft)">
                                      <p:cBhvr>
                                        <p:cTn id="15" dur="500"/>
                                        <p:tgtEl>
                                          <p:spTgt spid="253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txBox="1">
            <a:spLocks/>
          </p:cNvSpPr>
          <p:nvPr/>
        </p:nvSpPr>
        <p:spPr>
          <a:xfrm>
            <a:off x="89756" y="548680"/>
            <a:ext cx="8964488" cy="648071"/>
          </a:xfrm>
          <a:prstGeom prst="rect">
            <a:avLst/>
          </a:prstGeom>
        </p:spPr>
        <p:txBody>
          <a:bodyPr vert="horz" lIns="91440" tIns="45720" rIns="91440" bIns="45720" rtlCol="0" anchor="t" anchorCtr="0">
            <a:noAutofit/>
          </a:bodyPr>
          <a:lstStyle/>
          <a:p>
            <a:pPr marL="4763" marR="0" lvl="0" indent="-4763" algn="ctr" defTabSz="914400" rtl="0" eaLnBrk="1" fontAlgn="auto" latinLnBrk="0" hangingPunct="1">
              <a:lnSpc>
                <a:spcPct val="100000"/>
              </a:lnSpc>
              <a:spcBef>
                <a:spcPct val="0"/>
              </a:spcBef>
              <a:spcAft>
                <a:spcPts val="0"/>
              </a:spcAft>
              <a:buClrTx/>
              <a:buSzTx/>
              <a:buFontTx/>
              <a:buNone/>
              <a:tabLst/>
              <a:defRPr/>
            </a:pPr>
            <a:r>
              <a:rPr lang="en-US" sz="4400" b="1" noProof="0" dirty="0" smtClean="0">
                <a:solidFill>
                  <a:schemeClr val="accent1"/>
                </a:solidFill>
                <a:latin typeface="+mj-lt"/>
                <a:ea typeface="+mj-ea"/>
                <a:cs typeface="+mj-cs"/>
              </a:rPr>
              <a:t>CLOSER</a:t>
            </a:r>
          </a:p>
          <a:p>
            <a:pPr marL="4763" marR="0" lvl="0" indent="-4763" algn="l" defTabSz="914400" rtl="0" eaLnBrk="1" fontAlgn="auto" latinLnBrk="0" hangingPunct="1">
              <a:lnSpc>
                <a:spcPct val="100000"/>
              </a:lnSpc>
              <a:spcBef>
                <a:spcPct val="0"/>
              </a:spcBef>
              <a:spcAft>
                <a:spcPts val="0"/>
              </a:spcAft>
              <a:buClrTx/>
              <a:buSzTx/>
              <a:buFontTx/>
              <a:buNone/>
              <a:tabLst/>
              <a:defRPr/>
            </a:pPr>
            <a:r>
              <a:rPr lang="el-GR" sz="2600" b="1" noProof="0" dirty="0" smtClean="0">
                <a:latin typeface="+mj-lt"/>
                <a:ea typeface="+mj-ea"/>
                <a:cs typeface="+mj-cs"/>
              </a:rPr>
              <a:t>Δείκτες αξιολόγησης για ανάλυση επιπτώσεων</a:t>
            </a:r>
            <a:r>
              <a:rPr kumimoji="0" lang="en-US" sz="2600" b="1" i="0" u="none" strike="noStrike" kern="1200" cap="none" spc="0" normalizeH="0" baseline="0" noProof="0" dirty="0" smtClean="0">
                <a:ln>
                  <a:noFill/>
                </a:ln>
                <a:solidFill>
                  <a:schemeClr val="tx1"/>
                </a:solidFill>
                <a:effectLst/>
                <a:uLnTx/>
                <a:uFillTx/>
                <a:latin typeface="+mj-lt"/>
                <a:ea typeface="+mj-ea"/>
                <a:cs typeface="+mj-cs"/>
              </a:rPr>
              <a:t/>
            </a:r>
            <a:br>
              <a:rPr kumimoji="0" lang="en-US" sz="2600" b="1" i="0" u="none" strike="noStrike" kern="1200" cap="none" spc="0" normalizeH="0" baseline="0" noProof="0" dirty="0" smtClean="0">
                <a:ln>
                  <a:noFill/>
                </a:ln>
                <a:solidFill>
                  <a:schemeClr val="tx1"/>
                </a:solidFill>
                <a:effectLst/>
                <a:uLnTx/>
                <a:uFillTx/>
                <a:latin typeface="+mj-lt"/>
                <a:ea typeface="+mj-ea"/>
                <a:cs typeface="+mj-cs"/>
              </a:rPr>
            </a:br>
            <a:endParaRPr kumimoji="0" lang="el-GR" sz="2600" b="1" i="0" u="none" strike="noStrike" kern="1200" cap="none" spc="0" normalizeH="0" baseline="0" noProof="0" dirty="0">
              <a:ln>
                <a:noFill/>
              </a:ln>
              <a:solidFill>
                <a:schemeClr val="tx1"/>
              </a:solidFill>
              <a:effectLst/>
              <a:uLnTx/>
              <a:uFillTx/>
              <a:latin typeface="+mj-lt"/>
              <a:ea typeface="+mj-ea"/>
              <a:cs typeface="+mj-cs"/>
            </a:endParaRPr>
          </a:p>
        </p:txBody>
      </p:sp>
      <p:sp>
        <p:nvSpPr>
          <p:cNvPr id="14" name="TextBox 13"/>
          <p:cNvSpPr txBox="1"/>
          <p:nvPr/>
        </p:nvSpPr>
        <p:spPr>
          <a:xfrm>
            <a:off x="251520" y="3327375"/>
            <a:ext cx="8640960" cy="461665"/>
          </a:xfrm>
          <a:prstGeom prst="rect">
            <a:avLst/>
          </a:prstGeom>
          <a:noFill/>
        </p:spPr>
        <p:txBody>
          <a:bodyPr wrap="square" rtlCol="0">
            <a:spAutoFit/>
          </a:bodyPr>
          <a:lstStyle/>
          <a:p>
            <a:pPr algn="ctr"/>
            <a:r>
              <a:rPr lang="el-GR" sz="2400" b="1" dirty="0" smtClean="0"/>
              <a:t>Προτάσεις </a:t>
            </a:r>
            <a:r>
              <a:rPr lang="en-US" sz="2400" b="1" dirty="0" smtClean="0"/>
              <a:t>PAG members</a:t>
            </a:r>
            <a:endParaRPr lang="el-GR" sz="2400" dirty="0" smtClean="0"/>
          </a:p>
        </p:txBody>
      </p:sp>
      <p:pic>
        <p:nvPicPr>
          <p:cNvPr id="256003" name="Picture 3"/>
          <p:cNvPicPr>
            <a:picLocks noChangeAspect="1" noChangeArrowheads="1"/>
          </p:cNvPicPr>
          <p:nvPr/>
        </p:nvPicPr>
        <p:blipFill>
          <a:blip r:embed="rId3" cstate="print"/>
          <a:srcRect/>
          <a:stretch>
            <a:fillRect/>
          </a:stretch>
        </p:blipFill>
        <p:spPr bwMode="auto">
          <a:xfrm>
            <a:off x="179512" y="260648"/>
            <a:ext cx="4556772" cy="6348412"/>
          </a:xfrm>
          <a:prstGeom prst="rect">
            <a:avLst/>
          </a:prstGeom>
          <a:noFill/>
          <a:ln w="9525">
            <a:noFill/>
            <a:miter lim="800000"/>
            <a:headEnd/>
            <a:tailEnd/>
          </a:ln>
        </p:spPr>
      </p:pic>
      <p:pic>
        <p:nvPicPr>
          <p:cNvPr id="256004" name="Picture 4"/>
          <p:cNvPicPr>
            <a:picLocks noChangeAspect="1" noChangeArrowheads="1"/>
          </p:cNvPicPr>
          <p:nvPr/>
        </p:nvPicPr>
        <p:blipFill>
          <a:blip r:embed="rId4" cstate="print"/>
          <a:srcRect/>
          <a:stretch>
            <a:fillRect/>
          </a:stretch>
        </p:blipFill>
        <p:spPr bwMode="auto">
          <a:xfrm>
            <a:off x="4860032" y="764704"/>
            <a:ext cx="4181475" cy="1847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6003"/>
                                        </p:tgtEl>
                                        <p:attrNameLst>
                                          <p:attrName>style.visibility</p:attrName>
                                        </p:attrNameLst>
                                      </p:cBhvr>
                                      <p:to>
                                        <p:strVal val="visible"/>
                                      </p:to>
                                    </p:set>
                                    <p:animEffect transition="in" filter="dissolve">
                                      <p:cBhvr>
                                        <p:cTn id="7" dur="500"/>
                                        <p:tgtEl>
                                          <p:spTgt spid="256003"/>
                                        </p:tgtEl>
                                      </p:cBhvr>
                                    </p:animEffect>
                                  </p:childTnLst>
                                </p:cTn>
                              </p:par>
                              <p:par>
                                <p:cTn id="8" presetID="9" presetClass="entr" presetSubtype="0" fill="hold" nodeType="withEffect">
                                  <p:stCondLst>
                                    <p:cond delay="0"/>
                                  </p:stCondLst>
                                  <p:childTnLst>
                                    <p:set>
                                      <p:cBhvr>
                                        <p:cTn id="9" dur="1" fill="hold">
                                          <p:stCondLst>
                                            <p:cond delay="0"/>
                                          </p:stCondLst>
                                        </p:cTn>
                                        <p:tgtEl>
                                          <p:spTgt spid="256004"/>
                                        </p:tgtEl>
                                        <p:attrNameLst>
                                          <p:attrName>style.visibility</p:attrName>
                                        </p:attrNameLst>
                                      </p:cBhvr>
                                      <p:to>
                                        <p:strVal val="visible"/>
                                      </p:to>
                                    </p:set>
                                    <p:animEffect transition="in" filter="dissolve">
                                      <p:cBhvr>
                                        <p:cTn id="10" dur="500"/>
                                        <p:tgtEl>
                                          <p:spTgt spid="256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txBox="1">
            <a:spLocks/>
          </p:cNvSpPr>
          <p:nvPr/>
        </p:nvSpPr>
        <p:spPr>
          <a:xfrm>
            <a:off x="89756" y="331292"/>
            <a:ext cx="8964488" cy="648071"/>
          </a:xfrm>
          <a:prstGeom prst="rect">
            <a:avLst/>
          </a:prstGeom>
        </p:spPr>
        <p:txBody>
          <a:bodyPr vert="horz" lIns="91440" tIns="45720" rIns="91440" bIns="45720" rtlCol="0" anchor="t" anchorCtr="0">
            <a:noAutofit/>
          </a:bodyPr>
          <a:lstStyle/>
          <a:p>
            <a:pPr marL="4763" lvl="0" indent="-4763" algn="ctr">
              <a:spcBef>
                <a:spcPct val="0"/>
              </a:spcBef>
              <a:defRPr/>
            </a:pPr>
            <a:r>
              <a:rPr lang="en-US" sz="4400" b="1" dirty="0">
                <a:solidFill>
                  <a:schemeClr val="accent1"/>
                </a:solidFill>
              </a:rPr>
              <a:t>CLOSER</a:t>
            </a:r>
            <a:endParaRPr lang="en-US" sz="4400" b="1" noProof="0" dirty="0" smtClean="0">
              <a:solidFill>
                <a:schemeClr val="accent1"/>
              </a:solidFill>
              <a:latin typeface="+mj-lt"/>
              <a:ea typeface="+mj-ea"/>
              <a:cs typeface="+mj-cs"/>
            </a:endParaRPr>
          </a:p>
          <a:p>
            <a:pPr marL="4763" marR="0" lvl="0" indent="-4763" algn="l" defTabSz="914400" rtl="0" eaLnBrk="1" fontAlgn="auto" latinLnBrk="0" hangingPunct="1">
              <a:lnSpc>
                <a:spcPct val="100000"/>
              </a:lnSpc>
              <a:spcBef>
                <a:spcPct val="0"/>
              </a:spcBef>
              <a:spcAft>
                <a:spcPts val="0"/>
              </a:spcAft>
              <a:buClrTx/>
              <a:buSzTx/>
              <a:buFontTx/>
              <a:buNone/>
              <a:tabLst/>
              <a:defRPr/>
            </a:pPr>
            <a:r>
              <a:rPr lang="el-GR" sz="2600" b="1" noProof="0" dirty="0" smtClean="0">
                <a:latin typeface="+mj-lt"/>
                <a:ea typeface="+mj-ea"/>
                <a:cs typeface="+mj-cs"/>
              </a:rPr>
              <a:t>Δείκτες αξιολόγησης για ανάλυση επιπτώσεων</a:t>
            </a:r>
            <a:r>
              <a:rPr kumimoji="0" lang="en-US" sz="2600" b="1" i="0" u="none" strike="noStrike" kern="1200" cap="none" spc="0" normalizeH="0" baseline="0" noProof="0" dirty="0" smtClean="0">
                <a:ln>
                  <a:noFill/>
                </a:ln>
                <a:solidFill>
                  <a:schemeClr val="tx1"/>
                </a:solidFill>
                <a:effectLst/>
                <a:uLnTx/>
                <a:uFillTx/>
                <a:latin typeface="+mj-lt"/>
                <a:ea typeface="+mj-ea"/>
                <a:cs typeface="+mj-cs"/>
              </a:rPr>
              <a:t/>
            </a:r>
            <a:br>
              <a:rPr kumimoji="0" lang="en-US" sz="2600" b="1" i="0" u="none" strike="noStrike" kern="1200" cap="none" spc="0" normalizeH="0" baseline="0" noProof="0" dirty="0" smtClean="0">
                <a:ln>
                  <a:noFill/>
                </a:ln>
                <a:solidFill>
                  <a:schemeClr val="tx1"/>
                </a:solidFill>
                <a:effectLst/>
                <a:uLnTx/>
                <a:uFillTx/>
                <a:latin typeface="+mj-lt"/>
                <a:ea typeface="+mj-ea"/>
                <a:cs typeface="+mj-cs"/>
              </a:rPr>
            </a:br>
            <a:endParaRPr kumimoji="0" lang="el-GR" sz="2600" b="1" i="0" u="none" strike="noStrike" kern="1200" cap="none" spc="0" normalizeH="0" baseline="0" noProof="0" dirty="0">
              <a:ln>
                <a:noFill/>
              </a:ln>
              <a:solidFill>
                <a:schemeClr val="tx1"/>
              </a:solidFill>
              <a:effectLst/>
              <a:uLnTx/>
              <a:uFillTx/>
              <a:latin typeface="+mj-lt"/>
              <a:ea typeface="+mj-ea"/>
              <a:cs typeface="+mj-cs"/>
            </a:endParaRPr>
          </a:p>
        </p:txBody>
      </p:sp>
      <p:sp>
        <p:nvSpPr>
          <p:cNvPr id="14" name="TextBox 13"/>
          <p:cNvSpPr txBox="1"/>
          <p:nvPr/>
        </p:nvSpPr>
        <p:spPr>
          <a:xfrm>
            <a:off x="251520" y="3327375"/>
            <a:ext cx="8640960" cy="461665"/>
          </a:xfrm>
          <a:prstGeom prst="rect">
            <a:avLst/>
          </a:prstGeom>
          <a:noFill/>
        </p:spPr>
        <p:txBody>
          <a:bodyPr wrap="square" rtlCol="0">
            <a:spAutoFit/>
          </a:bodyPr>
          <a:lstStyle/>
          <a:p>
            <a:pPr algn="ctr"/>
            <a:r>
              <a:rPr lang="el-GR" sz="2400" b="1" dirty="0" smtClean="0"/>
              <a:t>Λίστα των δεικτών που χρησιμοποιήθηκαν</a:t>
            </a:r>
            <a:endParaRPr lang="el-GR" sz="2400" dirty="0" smtClean="0"/>
          </a:p>
        </p:txBody>
      </p:sp>
      <p:pic>
        <p:nvPicPr>
          <p:cNvPr id="257027" name="Picture 3"/>
          <p:cNvPicPr>
            <a:picLocks noChangeAspect="1" noChangeArrowheads="1"/>
          </p:cNvPicPr>
          <p:nvPr/>
        </p:nvPicPr>
        <p:blipFill>
          <a:blip r:embed="rId3" cstate="print"/>
          <a:srcRect r="9274"/>
          <a:stretch>
            <a:fillRect/>
          </a:stretch>
        </p:blipFill>
        <p:spPr bwMode="auto">
          <a:xfrm>
            <a:off x="152829" y="64428"/>
            <a:ext cx="4464496" cy="6696075"/>
          </a:xfrm>
          <a:prstGeom prst="rect">
            <a:avLst/>
          </a:prstGeom>
          <a:noFill/>
          <a:ln w="9525">
            <a:noFill/>
            <a:miter lim="800000"/>
            <a:headEnd/>
            <a:tailEnd/>
          </a:ln>
        </p:spPr>
      </p:pic>
      <p:pic>
        <p:nvPicPr>
          <p:cNvPr id="257028" name="Picture 4"/>
          <p:cNvPicPr>
            <a:picLocks noChangeAspect="1" noChangeArrowheads="1"/>
          </p:cNvPicPr>
          <p:nvPr/>
        </p:nvPicPr>
        <p:blipFill>
          <a:blip r:embed="rId4" cstate="print"/>
          <a:srcRect r="8550"/>
          <a:stretch>
            <a:fillRect/>
          </a:stretch>
        </p:blipFill>
        <p:spPr bwMode="auto">
          <a:xfrm>
            <a:off x="4572000" y="44624"/>
            <a:ext cx="4392488" cy="6696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7027"/>
                                        </p:tgtEl>
                                        <p:attrNameLst>
                                          <p:attrName>style.visibility</p:attrName>
                                        </p:attrNameLst>
                                      </p:cBhvr>
                                      <p:to>
                                        <p:strVal val="visible"/>
                                      </p:to>
                                    </p:set>
                                    <p:animEffect transition="in" filter="dissolve">
                                      <p:cBhvr>
                                        <p:cTn id="7" dur="500"/>
                                        <p:tgtEl>
                                          <p:spTgt spid="257027"/>
                                        </p:tgtEl>
                                      </p:cBhvr>
                                    </p:animEffect>
                                  </p:childTnLst>
                                </p:cTn>
                              </p:par>
                              <p:par>
                                <p:cTn id="8" presetID="9" presetClass="entr" presetSubtype="0" fill="hold" nodeType="withEffect">
                                  <p:stCondLst>
                                    <p:cond delay="0"/>
                                  </p:stCondLst>
                                  <p:childTnLst>
                                    <p:set>
                                      <p:cBhvr>
                                        <p:cTn id="9" dur="1" fill="hold">
                                          <p:stCondLst>
                                            <p:cond delay="0"/>
                                          </p:stCondLst>
                                        </p:cTn>
                                        <p:tgtEl>
                                          <p:spTgt spid="257028"/>
                                        </p:tgtEl>
                                        <p:attrNameLst>
                                          <p:attrName>style.visibility</p:attrName>
                                        </p:attrNameLst>
                                      </p:cBhvr>
                                      <p:to>
                                        <p:strVal val="visible"/>
                                      </p:to>
                                    </p:set>
                                    <p:animEffect transition="in" filter="dissolve">
                                      <p:cBhvr>
                                        <p:cTn id="10" dur="500"/>
                                        <p:tgtEl>
                                          <p:spTgt spid="257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pPr eaLnBrk="1" hangingPunct="1"/>
            <a:r>
              <a:rPr lang="el-GR" dirty="0" smtClean="0">
                <a:solidFill>
                  <a:schemeClr val="accent1"/>
                </a:solidFill>
              </a:rPr>
              <a:t>Περιεχόμενα ενότητας</a:t>
            </a:r>
          </a:p>
        </p:txBody>
      </p:sp>
      <p:sp>
        <p:nvSpPr>
          <p:cNvPr id="18435" name="Θέση περιεχομένου 3"/>
          <p:cNvSpPr>
            <a:spLocks noGrp="1"/>
          </p:cNvSpPr>
          <p:nvPr>
            <p:ph idx="1"/>
          </p:nvPr>
        </p:nvSpPr>
        <p:spPr>
          <a:xfrm>
            <a:off x="463550" y="1341438"/>
            <a:ext cx="8229600" cy="4895850"/>
          </a:xfrm>
        </p:spPr>
        <p:txBody>
          <a:bodyPr/>
          <a:lstStyle/>
          <a:p>
            <a:pPr lvl="0">
              <a:spcBef>
                <a:spcPts val="0"/>
              </a:spcBef>
              <a:buFont typeface="Wingdings" pitchFamily="2" charset="2"/>
              <a:buChar char="q"/>
            </a:pPr>
            <a:r>
              <a:rPr lang="el-GR" sz="2400" u="sng" dirty="0">
                <a:solidFill>
                  <a:prstClr val="black"/>
                </a:solidFill>
              </a:rPr>
              <a:t>Χρήση δεικτών αξιολόγησης για ανάλυση επιπτώσεων: </a:t>
            </a:r>
            <a:endParaRPr lang="en-US" sz="2400" u="sng" dirty="0">
              <a:solidFill>
                <a:prstClr val="black"/>
              </a:solidFill>
            </a:endParaRPr>
          </a:p>
          <a:p>
            <a:pPr lvl="0">
              <a:spcBef>
                <a:spcPts val="0"/>
              </a:spcBef>
              <a:buNone/>
            </a:pPr>
            <a:endParaRPr lang="en-US" sz="2000" dirty="0">
              <a:solidFill>
                <a:prstClr val="black"/>
              </a:solidFill>
            </a:endParaRPr>
          </a:p>
          <a:p>
            <a:pPr marL="457200" lvl="0" indent="-457200">
              <a:spcBef>
                <a:spcPts val="0"/>
              </a:spcBef>
              <a:buAutoNum type="arabicPeriod"/>
            </a:pPr>
            <a:r>
              <a:rPr lang="el-GR" sz="2000" dirty="0" smtClean="0">
                <a:solidFill>
                  <a:prstClr val="black"/>
                </a:solidFill>
              </a:rPr>
              <a:t>Εμπειρία από τ</a:t>
            </a:r>
            <a:r>
              <a:rPr lang="el-GR" sz="2000" dirty="0" smtClean="0">
                <a:solidFill>
                  <a:prstClr val="black"/>
                </a:solidFill>
              </a:rPr>
              <a:t>ο </a:t>
            </a:r>
            <a:r>
              <a:rPr lang="el-GR" sz="2000" dirty="0">
                <a:solidFill>
                  <a:prstClr val="black"/>
                </a:solidFill>
              </a:rPr>
              <a:t>ερευνητικό έργο </a:t>
            </a:r>
            <a:r>
              <a:rPr lang="en-US" sz="2000" dirty="0" smtClean="0">
                <a:solidFill>
                  <a:prstClr val="black"/>
                </a:solidFill>
              </a:rPr>
              <a:t>CLOSER</a:t>
            </a:r>
            <a:r>
              <a:rPr lang="el-GR" sz="2000" dirty="0" smtClean="0">
                <a:solidFill>
                  <a:prstClr val="black"/>
                </a:solidFill>
              </a:rPr>
              <a:t>.</a:t>
            </a:r>
            <a:endParaRPr lang="el-GR" sz="2000" dirty="0">
              <a:solidFill>
                <a:prstClr val="black"/>
              </a:solidFill>
            </a:endParaRPr>
          </a:p>
          <a:p>
            <a:pPr marL="457200" lvl="0" indent="-457200">
              <a:spcBef>
                <a:spcPts val="0"/>
              </a:spcBef>
              <a:buAutoNum type="arabicPeriod"/>
            </a:pPr>
            <a:r>
              <a:rPr lang="el-GR" sz="2000" dirty="0" smtClean="0">
                <a:solidFill>
                  <a:prstClr val="black"/>
                </a:solidFill>
              </a:rPr>
              <a:t>Η περίπτωση του ερευνητικού έργου </a:t>
            </a:r>
            <a:r>
              <a:rPr lang="en-US" sz="2000" dirty="0" smtClean="0">
                <a:solidFill>
                  <a:prstClr val="black"/>
                </a:solidFill>
              </a:rPr>
              <a:t>PROMIT – </a:t>
            </a:r>
            <a:r>
              <a:rPr lang="el-GR" sz="2000" dirty="0" smtClean="0">
                <a:solidFill>
                  <a:prstClr val="black"/>
                </a:solidFill>
              </a:rPr>
              <a:t>Συγκριτική αξιολόγηση </a:t>
            </a:r>
            <a:r>
              <a:rPr lang="en-US" sz="2000" dirty="0" smtClean="0">
                <a:solidFill>
                  <a:prstClr val="black"/>
                </a:solidFill>
              </a:rPr>
              <a:t>(benchmarking) </a:t>
            </a:r>
            <a:r>
              <a:rPr lang="el-GR" sz="2000" dirty="0" smtClean="0">
                <a:solidFill>
                  <a:prstClr val="black"/>
                </a:solidFill>
              </a:rPr>
              <a:t>με χρήση δεικτών στις </a:t>
            </a:r>
            <a:r>
              <a:rPr lang="el-GR" sz="2000" dirty="0" err="1" smtClean="0">
                <a:solidFill>
                  <a:prstClr val="black"/>
                </a:solidFill>
              </a:rPr>
              <a:t>διατροπικές</a:t>
            </a:r>
            <a:r>
              <a:rPr lang="el-GR" sz="2000" dirty="0" smtClean="0">
                <a:solidFill>
                  <a:prstClr val="black"/>
                </a:solidFill>
              </a:rPr>
              <a:t> μεταφορές .</a:t>
            </a:r>
            <a:endParaRPr lang="el-GR" sz="2000" dirty="0">
              <a:solidFill>
                <a:prstClr val="black"/>
              </a:solidFill>
            </a:endParaRPr>
          </a:p>
          <a:p>
            <a:pPr marL="457200" lvl="0" indent="-457200">
              <a:spcBef>
                <a:spcPts val="0"/>
              </a:spcBef>
              <a:buAutoNum type="arabicPeriod"/>
            </a:pPr>
            <a:r>
              <a:rPr lang="el-GR" sz="2000" dirty="0" smtClean="0">
                <a:solidFill>
                  <a:prstClr val="black"/>
                </a:solidFill>
              </a:rPr>
              <a:t>Η </a:t>
            </a:r>
            <a:r>
              <a:rPr lang="el-GR" sz="2000" dirty="0">
                <a:solidFill>
                  <a:prstClr val="black"/>
                </a:solidFill>
              </a:rPr>
              <a:t>περίπτωση ΕΕΑ</a:t>
            </a:r>
            <a:r>
              <a:rPr lang="en-US" sz="2000" dirty="0" smtClean="0">
                <a:solidFill>
                  <a:prstClr val="black"/>
                </a:solidFill>
              </a:rPr>
              <a:t>/TERM</a:t>
            </a:r>
            <a:r>
              <a:rPr lang="el-GR" sz="2000" dirty="0" smtClean="0">
                <a:solidFill>
                  <a:prstClr val="black"/>
                </a:solidFill>
              </a:rPr>
              <a:t>.</a:t>
            </a:r>
            <a:endParaRPr lang="el-GR" sz="2000" dirty="0">
              <a:solidFill>
                <a:prstClr val="black"/>
              </a:solidFill>
            </a:endParaRPr>
          </a:p>
          <a:p>
            <a:pPr marL="457200" lvl="0" indent="-457200">
              <a:spcBef>
                <a:spcPts val="0"/>
              </a:spcBef>
              <a:buAutoNum type="arabicPeriod"/>
            </a:pPr>
            <a:r>
              <a:rPr lang="el-GR" sz="2000" dirty="0" smtClean="0">
                <a:solidFill>
                  <a:prstClr val="black"/>
                </a:solidFill>
              </a:rPr>
              <a:t>Δείκτες </a:t>
            </a:r>
            <a:r>
              <a:rPr lang="el-GR" sz="2000" dirty="0">
                <a:solidFill>
                  <a:prstClr val="black"/>
                </a:solidFill>
              </a:rPr>
              <a:t>και μέτρα για τις μεταφορές, το περιβάλλον και τη βιωσιμότητα στη Βόρεια </a:t>
            </a:r>
            <a:r>
              <a:rPr lang="el-GR" sz="2000" dirty="0" smtClean="0">
                <a:solidFill>
                  <a:prstClr val="black"/>
                </a:solidFill>
              </a:rPr>
              <a:t>Αμερική.</a:t>
            </a:r>
            <a:endParaRPr lang="el-GR" sz="2000" dirty="0">
              <a:solidFill>
                <a:prstClr val="black"/>
              </a:solidFill>
            </a:endParaRPr>
          </a:p>
          <a:p>
            <a:pPr marL="457200" lvl="0" indent="-457200">
              <a:spcBef>
                <a:spcPts val="0"/>
              </a:spcBef>
              <a:buAutoNum type="arabicPeriod"/>
            </a:pPr>
            <a:r>
              <a:rPr lang="el-GR" sz="2000" dirty="0" smtClean="0">
                <a:solidFill>
                  <a:prstClr val="black"/>
                </a:solidFill>
              </a:rPr>
              <a:t>Αποτελέσματα </a:t>
            </a:r>
            <a:r>
              <a:rPr lang="el-GR" sz="2000" dirty="0">
                <a:solidFill>
                  <a:prstClr val="black"/>
                </a:solidFill>
              </a:rPr>
              <a:t>από την </a:t>
            </a:r>
            <a:r>
              <a:rPr lang="el-GR" sz="2000" dirty="0" err="1">
                <a:solidFill>
                  <a:prstClr val="black"/>
                </a:solidFill>
              </a:rPr>
              <a:t>Ευρωπαική</a:t>
            </a:r>
            <a:r>
              <a:rPr lang="el-GR" sz="2000" dirty="0">
                <a:solidFill>
                  <a:prstClr val="black"/>
                </a:solidFill>
              </a:rPr>
              <a:t> Δράση </a:t>
            </a:r>
            <a:r>
              <a:rPr lang="en-US" sz="2000" dirty="0">
                <a:solidFill>
                  <a:prstClr val="black"/>
                </a:solidFill>
              </a:rPr>
              <a:t>COST – 356</a:t>
            </a:r>
            <a:r>
              <a:rPr lang="el-GR" sz="2000" dirty="0">
                <a:solidFill>
                  <a:prstClr val="black"/>
                </a:solidFill>
              </a:rPr>
              <a:t>: Δείκτες για περιβαλλοντικά βιώσιμες μεταφορές </a:t>
            </a:r>
            <a:r>
              <a:rPr lang="el-GR" sz="2000" dirty="0" smtClean="0">
                <a:solidFill>
                  <a:prstClr val="black"/>
                </a:solidFill>
              </a:rPr>
              <a:t>.</a:t>
            </a:r>
            <a:endParaRPr lang="el-GR" sz="2000" dirty="0">
              <a:solidFill>
                <a:prstClr val="black"/>
              </a:solidFill>
            </a:endParaRPr>
          </a:p>
          <a:p>
            <a:pPr marL="457200" lvl="0" indent="-457200">
              <a:spcBef>
                <a:spcPts val="0"/>
              </a:spcBef>
              <a:buAutoNum type="arabicPeriod"/>
            </a:pPr>
            <a:r>
              <a:rPr lang="el-GR" sz="2000" dirty="0" smtClean="0">
                <a:solidFill>
                  <a:prstClr val="black"/>
                </a:solidFill>
              </a:rPr>
              <a:t>Η </a:t>
            </a:r>
            <a:r>
              <a:rPr lang="el-GR" sz="2000" dirty="0">
                <a:solidFill>
                  <a:prstClr val="black"/>
                </a:solidFill>
              </a:rPr>
              <a:t>περίπτωση του Ευρωπαϊκού Συμβουλίου Ασφάλειας των Μεταφορών </a:t>
            </a:r>
            <a:r>
              <a:rPr lang="en-US" sz="2000" dirty="0">
                <a:solidFill>
                  <a:prstClr val="black"/>
                </a:solidFill>
              </a:rPr>
              <a:t>(ETSC</a:t>
            </a:r>
            <a:r>
              <a:rPr lang="en-US" sz="2000" dirty="0" smtClean="0">
                <a:solidFill>
                  <a:prstClr val="black"/>
                </a:solidFill>
              </a:rPr>
              <a:t>)</a:t>
            </a:r>
            <a:r>
              <a:rPr lang="el-GR" sz="2000" dirty="0" smtClean="0">
                <a:solidFill>
                  <a:prstClr val="black"/>
                </a:solidFill>
              </a:rPr>
              <a:t>.</a:t>
            </a:r>
            <a:endParaRPr lang="el-GR" sz="2000" dirty="0">
              <a:solidFill>
                <a:prstClr val="black"/>
              </a:solidFill>
            </a:endParaRPr>
          </a:p>
          <a:p>
            <a:pPr marL="457200" lvl="0" indent="-457200">
              <a:spcBef>
                <a:spcPts val="0"/>
              </a:spcBef>
              <a:buAutoNum type="arabicPeriod"/>
            </a:pPr>
            <a:r>
              <a:rPr lang="el-GR" sz="2000" dirty="0" smtClean="0">
                <a:solidFill>
                  <a:prstClr val="black"/>
                </a:solidFill>
              </a:rPr>
              <a:t>Βιβλιογραφία</a:t>
            </a:r>
            <a:endParaRPr lang="el-GR" sz="2000" dirty="0">
              <a:solidFill>
                <a:prstClr val="black"/>
              </a:solidFill>
            </a:endParaRPr>
          </a:p>
        </p:txBody>
      </p:sp>
    </p:spTree>
    <p:extLst>
      <p:ext uri="{BB962C8B-B14F-4D97-AF65-F5344CB8AC3E}">
        <p14:creationId xmlns:p14="http://schemas.microsoft.com/office/powerpoint/2010/main" val="1216185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pPr eaLnBrk="1" hangingPunct="1"/>
            <a:r>
              <a:rPr lang="en-US" dirty="0" smtClean="0">
                <a:solidFill>
                  <a:schemeClr val="accent1"/>
                </a:solidFill>
              </a:rPr>
              <a:t>CLOSER</a:t>
            </a:r>
            <a:endParaRPr lang="el-GR" dirty="0" smtClean="0">
              <a:solidFill>
                <a:schemeClr val="accent1"/>
              </a:solidFill>
            </a:endParaRPr>
          </a:p>
        </p:txBody>
      </p:sp>
      <p:sp>
        <p:nvSpPr>
          <p:cNvPr id="3" name="Θέση περιεχομένου 2"/>
          <p:cNvSpPr>
            <a:spLocks noGrp="1"/>
          </p:cNvSpPr>
          <p:nvPr>
            <p:ph idx="1"/>
          </p:nvPr>
        </p:nvSpPr>
        <p:spPr>
          <a:xfrm>
            <a:off x="457200" y="1124744"/>
            <a:ext cx="8229600" cy="5328592"/>
          </a:xfrm>
        </p:spPr>
        <p:txBody>
          <a:bodyPr>
            <a:normAutofit fontScale="92500"/>
          </a:bodyPr>
          <a:lstStyle/>
          <a:p>
            <a:pPr marL="0" indent="0">
              <a:buNone/>
            </a:pPr>
            <a:r>
              <a:rPr lang="el-GR" b="1" dirty="0" smtClean="0"/>
              <a:t>Αρχική λίστα δεικτών:</a:t>
            </a:r>
            <a:endParaRPr lang="en-US" b="1" dirty="0" smtClean="0"/>
          </a:p>
          <a:p>
            <a:pPr marL="0" lvl="0" indent="0">
              <a:spcBef>
                <a:spcPts val="0"/>
              </a:spcBef>
              <a:buFont typeface="Wingdings" pitchFamily="2" charset="2"/>
              <a:buChar char="v"/>
            </a:pPr>
            <a:endParaRPr lang="el-GR" sz="2200" dirty="0" smtClean="0">
              <a:solidFill>
                <a:prstClr val="black"/>
              </a:solidFill>
              <a:sym typeface="Wingdings" pitchFamily="2" charset="2"/>
            </a:endParaRPr>
          </a:p>
          <a:p>
            <a:pPr>
              <a:spcBef>
                <a:spcPts val="0"/>
              </a:spcBef>
              <a:buFont typeface="Wingdings" pitchFamily="2" charset="2"/>
              <a:buChar char="q"/>
            </a:pPr>
            <a:r>
              <a:rPr lang="el-GR" sz="2600" dirty="0" smtClean="0">
                <a:solidFill>
                  <a:prstClr val="black"/>
                </a:solidFill>
                <a:sym typeface="Wingdings" pitchFamily="2" charset="2"/>
              </a:rPr>
              <a:t>Συμπεράσματα (1 από 3):</a:t>
            </a:r>
            <a:endParaRPr lang="el-GR" sz="2600" dirty="0">
              <a:solidFill>
                <a:prstClr val="black"/>
              </a:solidFill>
              <a:sym typeface="Wingdings" pitchFamily="2" charset="2"/>
            </a:endParaRPr>
          </a:p>
          <a:p>
            <a:pPr marL="0" lvl="0" indent="0">
              <a:spcBef>
                <a:spcPts val="0"/>
              </a:spcBef>
              <a:buFont typeface="Wingdings" pitchFamily="2" charset="2"/>
              <a:buChar char="ü"/>
            </a:pPr>
            <a:endParaRPr lang="el-GR" sz="2200" dirty="0" smtClean="0">
              <a:solidFill>
                <a:prstClr val="black"/>
              </a:solidFill>
              <a:sym typeface="Wingdings" pitchFamily="2" charset="2"/>
            </a:endParaRPr>
          </a:p>
          <a:p>
            <a:pPr>
              <a:spcBef>
                <a:spcPts val="0"/>
              </a:spcBef>
              <a:buFont typeface="Wingdings" pitchFamily="2" charset="2"/>
              <a:buChar char="Ø"/>
            </a:pPr>
            <a:r>
              <a:rPr lang="el-GR" sz="2200" dirty="0">
                <a:solidFill>
                  <a:prstClr val="black"/>
                </a:solidFill>
                <a:sym typeface="Wingdings" pitchFamily="2" charset="2"/>
              </a:rPr>
              <a:t>Υπάρχει μεγάλη διαφοροποίηση στο κατά πόσο κάποιες θεματικές ενότητες καλύπτονται με δείκτες. Μερικές ενότητες είναι περισσότερο πολύπλοκες απ’ ότι άλλες.</a:t>
            </a:r>
          </a:p>
          <a:p>
            <a:pPr>
              <a:spcBef>
                <a:spcPts val="0"/>
              </a:spcBef>
              <a:buFont typeface="Wingdings" pitchFamily="2" charset="2"/>
              <a:buChar char="Ø"/>
            </a:pPr>
            <a:r>
              <a:rPr lang="el-GR" sz="2200" dirty="0">
                <a:solidFill>
                  <a:prstClr val="black"/>
                </a:solidFill>
                <a:sym typeface="Wingdings" pitchFamily="2" charset="2"/>
              </a:rPr>
              <a:t>Δείκτες που εντάσσονται στην ευρύτερη θεματική κατηγορία του επιπέδου εξυπηρέτησης είθισται να περιλαμβάνουν περισσότερους δείκτες απ’ ότι ενότητες τύπου οργανωτικών και θεσμικών δομών.</a:t>
            </a:r>
          </a:p>
          <a:p>
            <a:pPr>
              <a:spcBef>
                <a:spcPts val="0"/>
              </a:spcBef>
              <a:buFont typeface="Wingdings" pitchFamily="2" charset="2"/>
              <a:buChar char="Ø"/>
            </a:pPr>
            <a:r>
              <a:rPr lang="el-GR" sz="2200" dirty="0">
                <a:solidFill>
                  <a:prstClr val="black"/>
                </a:solidFill>
                <a:sym typeface="Wingdings" pitchFamily="2" charset="2"/>
              </a:rPr>
              <a:t>Επίσης υπήρχε μικρή διαθεσιμότητα σε δεδομένα, κυρίως στο θέμα της ποσοτικοποίησης «ποιοτικών» δεδομένων.</a:t>
            </a:r>
          </a:p>
          <a:p>
            <a:pPr>
              <a:spcBef>
                <a:spcPts val="0"/>
              </a:spcBef>
              <a:buFont typeface="Wingdings" pitchFamily="2" charset="2"/>
              <a:buChar char="Ø"/>
            </a:pPr>
            <a:r>
              <a:rPr lang="el-GR" sz="2200" dirty="0">
                <a:solidFill>
                  <a:prstClr val="black"/>
                </a:solidFill>
                <a:sym typeface="Wingdings" pitchFamily="2" charset="2"/>
              </a:rPr>
              <a:t>Επίσης, ζητήματα εμπιστευτικότητας και έλλειψη ενδιαφέροντος καταγραφής ορισμένων δεικτών ανέκυψαν.</a:t>
            </a:r>
          </a:p>
          <a:p>
            <a:pPr>
              <a:spcBef>
                <a:spcPts val="0"/>
              </a:spcBef>
              <a:buFont typeface="Wingdings" pitchFamily="2" charset="2"/>
              <a:buChar char="Ø"/>
            </a:pPr>
            <a:r>
              <a:rPr lang="el-GR" sz="2200" dirty="0">
                <a:solidFill>
                  <a:prstClr val="black"/>
                </a:solidFill>
                <a:sym typeface="Wingdings" pitchFamily="2" charset="2"/>
              </a:rPr>
              <a:t>Μεγάλη διαθεσιμότητα στοιχείων κυρίως για τις αεροπορικές μεταφορές και αφ’ ετέρου για τις επιβατικές (έναντι των εμπορευματικών</a:t>
            </a:r>
            <a:r>
              <a:rPr lang="el-GR" sz="2200" dirty="0" smtClean="0">
                <a:solidFill>
                  <a:prstClr val="black"/>
                </a:solidFill>
                <a:sym typeface="Wingdings" pitchFamily="2" charset="2"/>
              </a:rPr>
              <a:t>).</a:t>
            </a:r>
            <a:endParaRPr lang="el-GR" sz="2000" dirty="0">
              <a:solidFill>
                <a:prstClr val="black"/>
              </a:solidFill>
              <a:sym typeface="Wingdings" pitchFamily="2" charset="2"/>
            </a:endParaRPr>
          </a:p>
        </p:txBody>
      </p:sp>
    </p:spTree>
    <p:extLst>
      <p:ext uri="{BB962C8B-B14F-4D97-AF65-F5344CB8AC3E}">
        <p14:creationId xmlns:p14="http://schemas.microsoft.com/office/powerpoint/2010/main" val="38197367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pPr eaLnBrk="1" hangingPunct="1"/>
            <a:r>
              <a:rPr lang="en-US" dirty="0" smtClean="0">
                <a:solidFill>
                  <a:schemeClr val="accent1"/>
                </a:solidFill>
              </a:rPr>
              <a:t>CLOSER</a:t>
            </a:r>
            <a:endParaRPr lang="el-GR" dirty="0" smtClean="0">
              <a:solidFill>
                <a:schemeClr val="accent1"/>
              </a:solidFill>
            </a:endParaRPr>
          </a:p>
        </p:txBody>
      </p:sp>
      <p:sp>
        <p:nvSpPr>
          <p:cNvPr id="3" name="Θέση περιεχομένου 2"/>
          <p:cNvSpPr>
            <a:spLocks noGrp="1"/>
          </p:cNvSpPr>
          <p:nvPr>
            <p:ph idx="1"/>
          </p:nvPr>
        </p:nvSpPr>
        <p:spPr>
          <a:xfrm>
            <a:off x="457200" y="1124744"/>
            <a:ext cx="8229600" cy="5328592"/>
          </a:xfrm>
        </p:spPr>
        <p:txBody>
          <a:bodyPr>
            <a:normAutofit fontScale="92500" lnSpcReduction="20000"/>
          </a:bodyPr>
          <a:lstStyle/>
          <a:p>
            <a:pPr marL="0" indent="0">
              <a:buNone/>
            </a:pPr>
            <a:r>
              <a:rPr lang="el-GR" b="1" dirty="0" smtClean="0"/>
              <a:t>Αρχική λίστα δεικτών:</a:t>
            </a:r>
            <a:endParaRPr lang="en-US" b="1" dirty="0" smtClean="0"/>
          </a:p>
          <a:p>
            <a:pPr marL="0" lvl="0" indent="0">
              <a:spcBef>
                <a:spcPts val="0"/>
              </a:spcBef>
              <a:buFont typeface="Wingdings" pitchFamily="2" charset="2"/>
              <a:buChar char="v"/>
            </a:pPr>
            <a:endParaRPr lang="el-GR" sz="2200" dirty="0" smtClean="0">
              <a:solidFill>
                <a:prstClr val="black"/>
              </a:solidFill>
              <a:sym typeface="Wingdings" pitchFamily="2" charset="2"/>
            </a:endParaRPr>
          </a:p>
          <a:p>
            <a:pPr>
              <a:spcBef>
                <a:spcPts val="0"/>
              </a:spcBef>
              <a:buFont typeface="Wingdings" pitchFamily="2" charset="2"/>
              <a:buChar char="q"/>
            </a:pPr>
            <a:r>
              <a:rPr lang="el-GR" sz="2600" dirty="0" smtClean="0">
                <a:solidFill>
                  <a:prstClr val="black"/>
                </a:solidFill>
                <a:sym typeface="Wingdings" pitchFamily="2" charset="2"/>
              </a:rPr>
              <a:t>Συμπεράσματα (2 από 3):</a:t>
            </a:r>
            <a:endParaRPr lang="el-GR" sz="2600" dirty="0">
              <a:solidFill>
                <a:prstClr val="black"/>
              </a:solidFill>
              <a:sym typeface="Wingdings" pitchFamily="2" charset="2"/>
            </a:endParaRPr>
          </a:p>
          <a:p>
            <a:pPr marL="0" lvl="0" indent="0">
              <a:spcBef>
                <a:spcPts val="0"/>
              </a:spcBef>
              <a:buFont typeface="Wingdings" pitchFamily="2" charset="2"/>
              <a:buChar char="ü"/>
            </a:pPr>
            <a:endParaRPr lang="el-GR" sz="2200" dirty="0" smtClean="0">
              <a:solidFill>
                <a:prstClr val="black"/>
              </a:solidFill>
              <a:sym typeface="Wingdings" pitchFamily="2" charset="2"/>
            </a:endParaRPr>
          </a:p>
          <a:p>
            <a:pPr>
              <a:spcBef>
                <a:spcPts val="0"/>
              </a:spcBef>
              <a:buFont typeface="Wingdings" pitchFamily="2" charset="2"/>
              <a:buChar char="Ø"/>
            </a:pPr>
            <a:r>
              <a:rPr lang="el-GR" sz="2200" dirty="0">
                <a:solidFill>
                  <a:prstClr val="black"/>
                </a:solidFill>
                <a:sym typeface="Wingdings" pitchFamily="2" charset="2"/>
              </a:rPr>
              <a:t>Μια βασική διαφορά που αποτυπώνεται και στους δείκτες είναι ότι οι νοούμενοι «πελάτες» στις εμπορευματικές μεταφορές (προμηθευτές) εάν εξαιρέσουμε την περίπτωση καταστροφών και απωλειών, δεν ενδιαφέρονται τι συμβαίνει μεταξύ προέλευσης και προορισμού, ούτε το μέσο ή τη διαδρομή της </a:t>
            </a:r>
            <a:r>
              <a:rPr lang="el-GR" sz="2200" dirty="0" smtClean="0">
                <a:solidFill>
                  <a:prstClr val="black"/>
                </a:solidFill>
                <a:sym typeface="Wingdings" pitchFamily="2" charset="2"/>
              </a:rPr>
              <a:t>μεταφοράς.</a:t>
            </a:r>
            <a:endParaRPr lang="el-GR" sz="2200" dirty="0">
              <a:solidFill>
                <a:prstClr val="black"/>
              </a:solidFill>
              <a:sym typeface="Wingdings" pitchFamily="2" charset="2"/>
            </a:endParaRPr>
          </a:p>
          <a:p>
            <a:pPr>
              <a:spcBef>
                <a:spcPts val="0"/>
              </a:spcBef>
              <a:buFont typeface="Wingdings" pitchFamily="2" charset="2"/>
              <a:buChar char="Ø"/>
            </a:pPr>
            <a:r>
              <a:rPr lang="el-GR" sz="2200" dirty="0">
                <a:solidFill>
                  <a:prstClr val="black"/>
                </a:solidFill>
                <a:sym typeface="Wingdings" pitchFamily="2" charset="2"/>
              </a:rPr>
              <a:t>Όσον αφορά την συλλογή δεδομένων για περιβαλλοντικούς δείκτες αξιολόγησης των κόμβων διασύνδεσης, δεν υπήρξε μεγάλη ποικιλία από εφαρμόσιμους και χρήσιμους δείκτες στη βιβλιογραφία. Κάποιοι δείκτες δε, που αφορούσαν </a:t>
            </a:r>
            <a:r>
              <a:rPr lang="el-GR" sz="2200" dirty="0" err="1">
                <a:solidFill>
                  <a:prstClr val="black"/>
                </a:solidFill>
                <a:sym typeface="Wingdings" pitchFamily="2" charset="2"/>
              </a:rPr>
              <a:t>διατροπικότητα</a:t>
            </a:r>
            <a:r>
              <a:rPr lang="el-GR" sz="2200" dirty="0">
                <a:solidFill>
                  <a:prstClr val="black"/>
                </a:solidFill>
                <a:sym typeface="Wingdings" pitchFamily="2" charset="2"/>
              </a:rPr>
              <a:t> και κατανομή κατά μέσο μπορούν να θεωρηθούν ως έμμεσα συσχετιζόμενοι με το λεγόμενο “‘</a:t>
            </a:r>
            <a:r>
              <a:rPr lang="el-GR" sz="2200" dirty="0" err="1">
                <a:solidFill>
                  <a:prstClr val="black"/>
                </a:solidFill>
                <a:sym typeface="Wingdings" pitchFamily="2" charset="2"/>
              </a:rPr>
              <a:t>greening</a:t>
            </a:r>
            <a:r>
              <a:rPr lang="el-GR" sz="2200" dirty="0">
                <a:solidFill>
                  <a:prstClr val="black"/>
                </a:solidFill>
                <a:sym typeface="Wingdings" pitchFamily="2" charset="2"/>
              </a:rPr>
              <a:t>’ </a:t>
            </a:r>
            <a:r>
              <a:rPr lang="el-GR" sz="2200" dirty="0" err="1">
                <a:solidFill>
                  <a:prstClr val="black"/>
                </a:solidFill>
                <a:sym typeface="Wingdings" pitchFamily="2" charset="2"/>
              </a:rPr>
              <a:t>of</a:t>
            </a:r>
            <a:r>
              <a:rPr lang="el-GR" sz="2200" dirty="0">
                <a:solidFill>
                  <a:prstClr val="black"/>
                </a:solidFill>
                <a:sym typeface="Wingdings" pitchFamily="2" charset="2"/>
              </a:rPr>
              <a:t> </a:t>
            </a:r>
            <a:r>
              <a:rPr lang="el-GR" sz="2200" dirty="0" err="1">
                <a:solidFill>
                  <a:prstClr val="black"/>
                </a:solidFill>
                <a:sym typeface="Wingdings" pitchFamily="2" charset="2"/>
              </a:rPr>
              <a:t>transport</a:t>
            </a:r>
            <a:r>
              <a:rPr lang="el-GR" sz="2200" dirty="0" smtClean="0">
                <a:solidFill>
                  <a:prstClr val="black"/>
                </a:solidFill>
                <a:sym typeface="Wingdings" pitchFamily="2" charset="2"/>
              </a:rPr>
              <a:t>”.</a:t>
            </a:r>
            <a:endParaRPr lang="el-GR" sz="2200" dirty="0">
              <a:solidFill>
                <a:prstClr val="black"/>
              </a:solidFill>
              <a:sym typeface="Wingdings" pitchFamily="2" charset="2"/>
            </a:endParaRPr>
          </a:p>
          <a:p>
            <a:pPr>
              <a:spcBef>
                <a:spcPts val="0"/>
              </a:spcBef>
              <a:buFont typeface="Wingdings" pitchFamily="2" charset="2"/>
              <a:buChar char="Ø"/>
            </a:pPr>
            <a:r>
              <a:rPr lang="el-GR" sz="2200" dirty="0">
                <a:solidFill>
                  <a:prstClr val="black"/>
                </a:solidFill>
                <a:sym typeface="Wingdings" pitchFamily="2" charset="2"/>
              </a:rPr>
              <a:t>Η απελευθέρωση της αγοράς στους τομείς παροχής υπηρεσιών μεταφορών με πούλμαν και σιδηροδρομικών παροχών υπηρεσιών έχει αυξήσει την ιδιωτική πρωτοβουλία σε τέτοιο βαθμό που η ύπαρξη του ανταγωνισμού καθιστά δυσκολότερη την παροχή πληροφοριών, λόγω εμπιστευτικότητας.</a:t>
            </a:r>
          </a:p>
        </p:txBody>
      </p:sp>
    </p:spTree>
    <p:extLst>
      <p:ext uri="{BB962C8B-B14F-4D97-AF65-F5344CB8AC3E}">
        <p14:creationId xmlns:p14="http://schemas.microsoft.com/office/powerpoint/2010/main" val="3696371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pPr eaLnBrk="1" hangingPunct="1"/>
            <a:r>
              <a:rPr lang="en-US" dirty="0" smtClean="0">
                <a:solidFill>
                  <a:schemeClr val="accent1"/>
                </a:solidFill>
              </a:rPr>
              <a:t>CLOSER</a:t>
            </a:r>
            <a:endParaRPr lang="el-GR" dirty="0" smtClean="0">
              <a:solidFill>
                <a:schemeClr val="accent1"/>
              </a:solidFill>
            </a:endParaRPr>
          </a:p>
        </p:txBody>
      </p:sp>
      <p:sp>
        <p:nvSpPr>
          <p:cNvPr id="3" name="Θέση περιεχομένου 2"/>
          <p:cNvSpPr>
            <a:spLocks noGrp="1"/>
          </p:cNvSpPr>
          <p:nvPr>
            <p:ph idx="1"/>
          </p:nvPr>
        </p:nvSpPr>
        <p:spPr>
          <a:xfrm>
            <a:off x="457200" y="1124744"/>
            <a:ext cx="8229600" cy="5328592"/>
          </a:xfrm>
        </p:spPr>
        <p:txBody>
          <a:bodyPr>
            <a:normAutofit/>
          </a:bodyPr>
          <a:lstStyle/>
          <a:p>
            <a:pPr marL="0" indent="0">
              <a:buNone/>
            </a:pPr>
            <a:r>
              <a:rPr lang="el-GR" b="1" dirty="0" smtClean="0"/>
              <a:t>Αρχική λίστα δεικτών:</a:t>
            </a:r>
            <a:endParaRPr lang="en-US" b="1" dirty="0" smtClean="0"/>
          </a:p>
          <a:p>
            <a:pPr marL="0" lvl="0" indent="0">
              <a:spcBef>
                <a:spcPts val="0"/>
              </a:spcBef>
              <a:buFont typeface="Wingdings" pitchFamily="2" charset="2"/>
              <a:buChar char="v"/>
            </a:pPr>
            <a:endParaRPr lang="el-GR" sz="2200" dirty="0" smtClean="0">
              <a:solidFill>
                <a:prstClr val="black"/>
              </a:solidFill>
              <a:sym typeface="Wingdings" pitchFamily="2" charset="2"/>
            </a:endParaRPr>
          </a:p>
          <a:p>
            <a:pPr>
              <a:spcBef>
                <a:spcPts val="0"/>
              </a:spcBef>
              <a:buFont typeface="Wingdings" pitchFamily="2" charset="2"/>
              <a:buChar char="q"/>
            </a:pPr>
            <a:r>
              <a:rPr lang="el-GR" sz="2600" dirty="0" smtClean="0">
                <a:solidFill>
                  <a:prstClr val="black"/>
                </a:solidFill>
                <a:sym typeface="Wingdings" pitchFamily="2" charset="2"/>
              </a:rPr>
              <a:t>Συμπεράσματα (3 από 3):</a:t>
            </a:r>
            <a:endParaRPr lang="el-GR" sz="2600" dirty="0">
              <a:solidFill>
                <a:prstClr val="black"/>
              </a:solidFill>
              <a:sym typeface="Wingdings" pitchFamily="2" charset="2"/>
            </a:endParaRPr>
          </a:p>
          <a:p>
            <a:pPr marL="0" lvl="0" indent="0">
              <a:spcBef>
                <a:spcPts val="0"/>
              </a:spcBef>
              <a:buFont typeface="Wingdings" pitchFamily="2" charset="2"/>
              <a:buChar char="ü"/>
            </a:pPr>
            <a:endParaRPr lang="el-GR" sz="2200" dirty="0" smtClean="0">
              <a:solidFill>
                <a:prstClr val="black"/>
              </a:solidFill>
              <a:sym typeface="Wingdings" pitchFamily="2" charset="2"/>
            </a:endParaRPr>
          </a:p>
          <a:p>
            <a:pPr>
              <a:spcBef>
                <a:spcPts val="0"/>
              </a:spcBef>
              <a:buFont typeface="Wingdings" pitchFamily="2" charset="2"/>
              <a:buChar char="Ø"/>
            </a:pPr>
            <a:r>
              <a:rPr lang="el-GR" sz="2000" dirty="0">
                <a:solidFill>
                  <a:prstClr val="black"/>
                </a:solidFill>
                <a:sym typeface="Wingdings" pitchFamily="2" charset="2"/>
              </a:rPr>
              <a:t>Όταν οι δείκτες εφαρμόζονται σε επίπεδου κόμβου διαμετακόμισης είναι περίπλοκο όταν ένα αεροδρόμιο (</a:t>
            </a:r>
            <a:r>
              <a:rPr lang="el-GR" sz="2000" dirty="0" err="1">
                <a:solidFill>
                  <a:prstClr val="black"/>
                </a:solidFill>
                <a:sym typeface="Wingdings" pitchFamily="2" charset="2"/>
              </a:rPr>
              <a:t>airport</a:t>
            </a:r>
            <a:r>
              <a:rPr lang="el-GR" sz="2000" dirty="0">
                <a:solidFill>
                  <a:prstClr val="black"/>
                </a:solidFill>
                <a:sym typeface="Wingdings" pitchFamily="2" charset="2"/>
              </a:rPr>
              <a:t> </a:t>
            </a:r>
            <a:r>
              <a:rPr lang="el-GR" sz="2000" dirty="0" err="1">
                <a:solidFill>
                  <a:prstClr val="black"/>
                </a:solidFill>
                <a:sym typeface="Wingdings" pitchFamily="2" charset="2"/>
              </a:rPr>
              <a:t>terminal</a:t>
            </a:r>
            <a:r>
              <a:rPr lang="el-GR" sz="2000" dirty="0">
                <a:solidFill>
                  <a:prstClr val="black"/>
                </a:solidFill>
                <a:sym typeface="Wingdings" pitchFamily="2" charset="2"/>
              </a:rPr>
              <a:t>) λειτουργεί παράλληλα και ένα σιδηροδρομικό σταθμό ή ένα τερματικό σταθμό ΚΤΕΛ (δύο αμιγώς επιβατικούς κόμβους). Έτσι κάθε δείκτης που αναφέρεται σε επίπεδο κόμβου διασύνδεσης καλό είναι να είναι όσο περισσότερο ευρύς γίνεται, σε ότι αφορά το σκοπό του.</a:t>
            </a:r>
          </a:p>
          <a:p>
            <a:pPr>
              <a:spcBef>
                <a:spcPts val="0"/>
              </a:spcBef>
              <a:buFont typeface="Wingdings" pitchFamily="2" charset="2"/>
              <a:buChar char="Ø"/>
            </a:pPr>
            <a:r>
              <a:rPr lang="el-GR" sz="2000" dirty="0">
                <a:solidFill>
                  <a:prstClr val="black"/>
                </a:solidFill>
                <a:sym typeface="Wingdings" pitchFamily="2" charset="2"/>
              </a:rPr>
              <a:t>Σε άμεση συνάρτηση με το παραπάνω στοιχείο, είναι πιο συνετό να έχουμε ομοιογενείς δείκτες και πλήρεις στην έννοια τους, για οποιοδήποτε είδους κόμβο διασύνδεσης.</a:t>
            </a:r>
          </a:p>
        </p:txBody>
      </p:sp>
    </p:spTree>
    <p:extLst>
      <p:ext uri="{BB962C8B-B14F-4D97-AF65-F5344CB8AC3E}">
        <p14:creationId xmlns:p14="http://schemas.microsoft.com/office/powerpoint/2010/main" val="3696371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pPr eaLnBrk="1" hangingPunct="1"/>
            <a:r>
              <a:rPr lang="en-US" dirty="0" smtClean="0">
                <a:solidFill>
                  <a:schemeClr val="accent1"/>
                </a:solidFill>
              </a:rPr>
              <a:t>PROMIT</a:t>
            </a:r>
            <a:endParaRPr lang="el-GR" dirty="0" smtClean="0">
              <a:solidFill>
                <a:schemeClr val="accent1"/>
              </a:solidFill>
            </a:endParaRPr>
          </a:p>
        </p:txBody>
      </p:sp>
      <p:sp>
        <p:nvSpPr>
          <p:cNvPr id="3" name="Θέση περιεχομένου 2"/>
          <p:cNvSpPr>
            <a:spLocks noGrp="1"/>
          </p:cNvSpPr>
          <p:nvPr>
            <p:ph idx="1"/>
          </p:nvPr>
        </p:nvSpPr>
        <p:spPr>
          <a:xfrm>
            <a:off x="457200" y="1124744"/>
            <a:ext cx="8229600" cy="5328592"/>
          </a:xfrm>
        </p:spPr>
        <p:txBody>
          <a:bodyPr>
            <a:normAutofit lnSpcReduction="10000"/>
          </a:bodyPr>
          <a:lstStyle/>
          <a:p>
            <a:pPr marL="0" indent="0">
              <a:buNone/>
            </a:pPr>
            <a:r>
              <a:rPr lang="el-GR" b="1" dirty="0" smtClean="0"/>
              <a:t>Δείκτες αξιολόγησης για ανάλυση επιπτώσεων: </a:t>
            </a:r>
          </a:p>
          <a:p>
            <a:pPr marL="0" indent="0">
              <a:buNone/>
            </a:pPr>
            <a:r>
              <a:rPr lang="en-US" b="1" dirty="0" smtClean="0"/>
              <a:t>H </a:t>
            </a:r>
            <a:r>
              <a:rPr lang="el-GR" b="1" dirty="0" smtClean="0"/>
              <a:t>περίπτωση του ερευνητικού έργου PROMIT</a:t>
            </a:r>
            <a:r>
              <a:rPr lang="en-US" b="1" dirty="0" smtClean="0"/>
              <a:t>.</a:t>
            </a:r>
            <a:r>
              <a:rPr lang="el-GR" b="1" dirty="0" smtClean="0"/>
              <a:t> Συγκριτική αξιολόγηση (</a:t>
            </a:r>
            <a:r>
              <a:rPr lang="el-GR" b="1" dirty="0" err="1" smtClean="0"/>
              <a:t>benchmarking</a:t>
            </a:r>
            <a:r>
              <a:rPr lang="el-GR" b="1" dirty="0" smtClean="0"/>
              <a:t>) με χρήση δεικτών στις </a:t>
            </a:r>
            <a:r>
              <a:rPr lang="el-GR" b="1" dirty="0" err="1" smtClean="0"/>
              <a:t>διατροπικές</a:t>
            </a:r>
            <a:r>
              <a:rPr lang="el-GR" b="1" dirty="0" smtClean="0"/>
              <a:t> μεταφορές:</a:t>
            </a:r>
            <a:endParaRPr lang="en-US" b="1" dirty="0" smtClean="0"/>
          </a:p>
          <a:p>
            <a:pPr marL="0" lvl="0" indent="0">
              <a:spcBef>
                <a:spcPts val="0"/>
              </a:spcBef>
              <a:buFont typeface="Wingdings" pitchFamily="2" charset="2"/>
              <a:buChar char="v"/>
            </a:pPr>
            <a:endParaRPr lang="el-GR" sz="2200" dirty="0" smtClean="0">
              <a:solidFill>
                <a:prstClr val="black"/>
              </a:solidFill>
              <a:sym typeface="Wingdings" pitchFamily="2" charset="2"/>
            </a:endParaRPr>
          </a:p>
          <a:p>
            <a:pPr lvl="0">
              <a:spcBef>
                <a:spcPts val="0"/>
              </a:spcBef>
              <a:buFont typeface="Wingdings" pitchFamily="2" charset="2"/>
              <a:buChar char="q"/>
            </a:pPr>
            <a:r>
              <a:rPr lang="el-GR" sz="2400" b="1" dirty="0">
                <a:solidFill>
                  <a:prstClr val="black"/>
                </a:solidFill>
              </a:rPr>
              <a:t>Σημασία της συγκριτικής </a:t>
            </a:r>
            <a:r>
              <a:rPr lang="el-GR" sz="2400" b="1" dirty="0" smtClean="0">
                <a:solidFill>
                  <a:prstClr val="black"/>
                </a:solidFill>
              </a:rPr>
              <a:t>αξιολόγησης</a:t>
            </a:r>
            <a:r>
              <a:rPr lang="el-GR" sz="2600" dirty="0" smtClean="0">
                <a:solidFill>
                  <a:prstClr val="black"/>
                </a:solidFill>
                <a:sym typeface="Wingdings" pitchFamily="2" charset="2"/>
              </a:rPr>
              <a:t>:</a:t>
            </a:r>
            <a:endParaRPr lang="el-GR" sz="2600" dirty="0">
              <a:solidFill>
                <a:prstClr val="black"/>
              </a:solidFill>
              <a:sym typeface="Wingdings" pitchFamily="2" charset="2"/>
            </a:endParaRPr>
          </a:p>
          <a:p>
            <a:pPr marL="0" lvl="0" indent="0">
              <a:spcBef>
                <a:spcPts val="0"/>
              </a:spcBef>
              <a:buFont typeface="Wingdings" pitchFamily="2" charset="2"/>
              <a:buChar char="ü"/>
            </a:pPr>
            <a:endParaRPr lang="el-GR" sz="2200" dirty="0" smtClean="0">
              <a:solidFill>
                <a:prstClr val="black"/>
              </a:solidFill>
              <a:sym typeface="Wingdings" pitchFamily="2" charset="2"/>
            </a:endParaRPr>
          </a:p>
          <a:p>
            <a:pPr>
              <a:spcBef>
                <a:spcPts val="0"/>
              </a:spcBef>
              <a:buFont typeface="Wingdings" pitchFamily="2" charset="2"/>
              <a:buChar char="§"/>
            </a:pPr>
            <a:r>
              <a:rPr lang="el-GR" sz="2000" dirty="0">
                <a:solidFill>
                  <a:prstClr val="black"/>
                </a:solidFill>
                <a:sym typeface="Wingdings" pitchFamily="2" charset="2"/>
              </a:rPr>
              <a:t>Οι ιδιωτικές εταιρείες στα πλαίσια του ανταγωνισμού πρέπει να μετρούν την απόδοσή </a:t>
            </a:r>
            <a:r>
              <a:rPr lang="el-GR" sz="2000" dirty="0" smtClean="0">
                <a:solidFill>
                  <a:prstClr val="black"/>
                </a:solidFill>
                <a:sym typeface="Wingdings" pitchFamily="2" charset="2"/>
              </a:rPr>
              <a:t>τους</a:t>
            </a:r>
            <a:r>
              <a:rPr lang="en-US" sz="2000" dirty="0" smtClean="0">
                <a:solidFill>
                  <a:prstClr val="black"/>
                </a:solidFill>
                <a:sym typeface="Wingdings" pitchFamily="2" charset="2"/>
              </a:rPr>
              <a:t>.</a:t>
            </a:r>
            <a:endParaRPr lang="el-GR" sz="2000" dirty="0">
              <a:solidFill>
                <a:prstClr val="black"/>
              </a:solidFill>
              <a:sym typeface="Wingdings" pitchFamily="2" charset="2"/>
            </a:endParaRPr>
          </a:p>
          <a:p>
            <a:pPr>
              <a:spcBef>
                <a:spcPts val="0"/>
              </a:spcBef>
              <a:buFont typeface="Wingdings" pitchFamily="2" charset="2"/>
              <a:buChar char="§"/>
            </a:pPr>
            <a:r>
              <a:rPr lang="el-GR" sz="2000" dirty="0">
                <a:solidFill>
                  <a:prstClr val="black"/>
                </a:solidFill>
                <a:sym typeface="Wingdings" pitchFamily="2" charset="2"/>
              </a:rPr>
              <a:t>Οφείλουν να αναγνωρίζουν και να υιοθετούν καλές πρακτικές από την ευρύτερη </a:t>
            </a:r>
            <a:r>
              <a:rPr lang="el-GR" sz="2000" dirty="0" smtClean="0">
                <a:solidFill>
                  <a:prstClr val="black"/>
                </a:solidFill>
                <a:sym typeface="Wingdings" pitchFamily="2" charset="2"/>
              </a:rPr>
              <a:t>αγορά</a:t>
            </a:r>
            <a:r>
              <a:rPr lang="en-US" sz="2000" dirty="0" smtClean="0">
                <a:solidFill>
                  <a:prstClr val="black"/>
                </a:solidFill>
                <a:sym typeface="Wingdings" pitchFamily="2" charset="2"/>
              </a:rPr>
              <a:t>.</a:t>
            </a:r>
            <a:endParaRPr lang="el-GR" sz="2000" dirty="0">
              <a:solidFill>
                <a:prstClr val="black"/>
              </a:solidFill>
              <a:sym typeface="Wingdings" pitchFamily="2" charset="2"/>
            </a:endParaRPr>
          </a:p>
          <a:p>
            <a:pPr>
              <a:spcBef>
                <a:spcPts val="0"/>
              </a:spcBef>
              <a:buFont typeface="Wingdings" pitchFamily="2" charset="2"/>
              <a:buChar char="§"/>
            </a:pPr>
            <a:r>
              <a:rPr lang="el-GR" sz="2000" dirty="0">
                <a:solidFill>
                  <a:prstClr val="black"/>
                </a:solidFill>
                <a:sym typeface="Wingdings" pitchFamily="2" charset="2"/>
              </a:rPr>
              <a:t>Αυτό τις βοηθά να </a:t>
            </a:r>
            <a:r>
              <a:rPr lang="el-GR" sz="2000" dirty="0" smtClean="0">
                <a:solidFill>
                  <a:prstClr val="black"/>
                </a:solidFill>
                <a:sym typeface="Wingdings" pitchFamily="2" charset="2"/>
              </a:rPr>
              <a:t>συγκ</a:t>
            </a:r>
            <a:r>
              <a:rPr lang="el-GR" sz="2000" dirty="0">
                <a:solidFill>
                  <a:prstClr val="black"/>
                </a:solidFill>
                <a:sym typeface="Wingdings" pitchFamily="2" charset="2"/>
              </a:rPr>
              <a:t>ρ</a:t>
            </a:r>
            <a:r>
              <a:rPr lang="el-GR" sz="2000" dirty="0" smtClean="0">
                <a:solidFill>
                  <a:prstClr val="black"/>
                </a:solidFill>
                <a:sym typeface="Wingdings" pitchFamily="2" charset="2"/>
              </a:rPr>
              <a:t>ίνονται </a:t>
            </a:r>
            <a:r>
              <a:rPr lang="el-GR" sz="2000" dirty="0">
                <a:solidFill>
                  <a:prstClr val="black"/>
                </a:solidFill>
                <a:sym typeface="Wingdings" pitchFamily="2" charset="2"/>
              </a:rPr>
              <a:t>με το καλύτερο στην ίδια κατηγορία και να αναγνωρίζουν στοιχεία, διαδικασίες και δραστηριότητες που είναι προς </a:t>
            </a:r>
            <a:r>
              <a:rPr lang="el-GR" sz="2000" dirty="0" smtClean="0">
                <a:solidFill>
                  <a:prstClr val="black"/>
                </a:solidFill>
                <a:sym typeface="Wingdings" pitchFamily="2" charset="2"/>
              </a:rPr>
              <a:t>βελτίωση</a:t>
            </a:r>
            <a:r>
              <a:rPr lang="en-US" sz="2000" dirty="0" smtClean="0">
                <a:solidFill>
                  <a:prstClr val="black"/>
                </a:solidFill>
                <a:sym typeface="Wingdings" pitchFamily="2" charset="2"/>
              </a:rPr>
              <a:t>.</a:t>
            </a:r>
            <a:endParaRPr lang="el-GR" sz="2000" dirty="0">
              <a:solidFill>
                <a:prstClr val="black"/>
              </a:solidFill>
              <a:sym typeface="Wingdings" pitchFamily="2" charset="2"/>
            </a:endParaRPr>
          </a:p>
        </p:txBody>
      </p:sp>
    </p:spTree>
    <p:extLst>
      <p:ext uri="{BB962C8B-B14F-4D97-AF65-F5344CB8AC3E}">
        <p14:creationId xmlns:p14="http://schemas.microsoft.com/office/powerpoint/2010/main" val="1994058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pPr eaLnBrk="1" hangingPunct="1"/>
            <a:r>
              <a:rPr lang="en-US" dirty="0" smtClean="0">
                <a:solidFill>
                  <a:schemeClr val="accent1"/>
                </a:solidFill>
              </a:rPr>
              <a:t>PROMIT</a:t>
            </a:r>
            <a:endParaRPr lang="el-GR" dirty="0" smtClean="0">
              <a:solidFill>
                <a:schemeClr val="accent1"/>
              </a:solidFill>
            </a:endParaRPr>
          </a:p>
        </p:txBody>
      </p:sp>
      <p:sp>
        <p:nvSpPr>
          <p:cNvPr id="3" name="Θέση περιεχομένου 2"/>
          <p:cNvSpPr>
            <a:spLocks noGrp="1"/>
          </p:cNvSpPr>
          <p:nvPr>
            <p:ph idx="1"/>
          </p:nvPr>
        </p:nvSpPr>
        <p:spPr>
          <a:xfrm>
            <a:off x="457200" y="1124744"/>
            <a:ext cx="8229600" cy="5328592"/>
          </a:xfrm>
        </p:spPr>
        <p:txBody>
          <a:bodyPr>
            <a:normAutofit/>
          </a:bodyPr>
          <a:lstStyle/>
          <a:p>
            <a:pPr lvl="0">
              <a:spcBef>
                <a:spcPts val="0"/>
              </a:spcBef>
              <a:buFont typeface="Wingdings" pitchFamily="2" charset="2"/>
              <a:buChar char="q"/>
            </a:pPr>
            <a:r>
              <a:rPr lang="el-GR" sz="2400" b="1" dirty="0" smtClean="0">
                <a:solidFill>
                  <a:prstClr val="black"/>
                </a:solidFill>
              </a:rPr>
              <a:t>Το ερευνητικό </a:t>
            </a:r>
            <a:r>
              <a:rPr lang="el-GR" sz="2400" b="1" dirty="0">
                <a:solidFill>
                  <a:prstClr val="black"/>
                </a:solidFill>
              </a:rPr>
              <a:t>έργο </a:t>
            </a:r>
            <a:r>
              <a:rPr lang="en-US" sz="2400" b="1" dirty="0" smtClean="0">
                <a:solidFill>
                  <a:prstClr val="black"/>
                </a:solidFill>
              </a:rPr>
              <a:t>PROMIT</a:t>
            </a:r>
            <a:r>
              <a:rPr lang="el-GR" sz="2600" dirty="0" smtClean="0">
                <a:solidFill>
                  <a:prstClr val="black"/>
                </a:solidFill>
                <a:sym typeface="Wingdings" pitchFamily="2" charset="2"/>
              </a:rPr>
              <a:t>:</a:t>
            </a:r>
            <a:endParaRPr lang="el-GR" sz="2600" dirty="0">
              <a:solidFill>
                <a:prstClr val="black"/>
              </a:solidFill>
              <a:sym typeface="Wingdings" pitchFamily="2" charset="2"/>
            </a:endParaRPr>
          </a:p>
          <a:p>
            <a:pPr marL="0" lvl="0" indent="0">
              <a:spcBef>
                <a:spcPts val="0"/>
              </a:spcBef>
              <a:buFont typeface="Wingdings" pitchFamily="2" charset="2"/>
              <a:buChar char="ü"/>
            </a:pPr>
            <a:endParaRPr lang="el-GR" sz="2200" dirty="0" smtClean="0">
              <a:solidFill>
                <a:prstClr val="black"/>
              </a:solidFill>
              <a:sym typeface="Wingdings" pitchFamily="2" charset="2"/>
            </a:endParaRPr>
          </a:p>
          <a:p>
            <a:pPr marL="3175" lvl="0" indent="-3175" algn="just">
              <a:spcBef>
                <a:spcPts val="0"/>
              </a:spcBef>
              <a:buBlip>
                <a:blip r:embed="rId2"/>
              </a:buBlip>
            </a:pPr>
            <a:r>
              <a:rPr lang="el-GR" sz="2000" b="1" dirty="0">
                <a:solidFill>
                  <a:prstClr val="black"/>
                </a:solidFill>
              </a:rPr>
              <a:t>Στόχος</a:t>
            </a:r>
            <a:r>
              <a:rPr lang="el-GR" sz="2000" dirty="0">
                <a:solidFill>
                  <a:prstClr val="black"/>
                </a:solidFill>
              </a:rPr>
              <a:t>: συνεισφορά στην ταχύτερη βελτίωση και εφαρμογή των τεχνολογιών και διαδικασιών για τις </a:t>
            </a:r>
            <a:r>
              <a:rPr lang="el-GR" sz="2000" dirty="0" err="1">
                <a:solidFill>
                  <a:prstClr val="black"/>
                </a:solidFill>
              </a:rPr>
              <a:t>διατροπικές</a:t>
            </a:r>
            <a:r>
              <a:rPr lang="el-GR" sz="2000" dirty="0">
                <a:solidFill>
                  <a:prstClr val="black"/>
                </a:solidFill>
              </a:rPr>
              <a:t> μεταφορές και στην προώθηση </a:t>
            </a:r>
            <a:r>
              <a:rPr lang="el-GR" sz="2000" dirty="0" err="1">
                <a:solidFill>
                  <a:prstClr val="black"/>
                </a:solidFill>
              </a:rPr>
              <a:t>διατροπικών</a:t>
            </a:r>
            <a:r>
              <a:rPr lang="el-GR" sz="2000" dirty="0">
                <a:solidFill>
                  <a:prstClr val="black"/>
                </a:solidFill>
              </a:rPr>
              <a:t> </a:t>
            </a:r>
            <a:r>
              <a:rPr lang="en-US" sz="2000" dirty="0">
                <a:solidFill>
                  <a:prstClr val="black"/>
                </a:solidFill>
              </a:rPr>
              <a:t>logistics</a:t>
            </a:r>
            <a:r>
              <a:rPr lang="el-GR" sz="2000" dirty="0">
                <a:solidFill>
                  <a:prstClr val="black"/>
                </a:solidFill>
              </a:rPr>
              <a:t> και στην μετάβαση σε καλύτερη χρήση των μέσων μεταφοράς, επικοινωνώντας καλές πρακτικές, καινοτομίες και ευκαιρίες στον τομέα αυτόν</a:t>
            </a:r>
            <a:r>
              <a:rPr lang="el-GR" sz="2000" dirty="0" smtClean="0">
                <a:solidFill>
                  <a:prstClr val="black"/>
                </a:solidFill>
              </a:rPr>
              <a:t>.</a:t>
            </a:r>
          </a:p>
          <a:p>
            <a:pPr marL="3175" lvl="0" indent="-3175" algn="just">
              <a:spcBef>
                <a:spcPts val="0"/>
              </a:spcBef>
              <a:buBlip>
                <a:blip r:embed="rId2"/>
              </a:buBlip>
            </a:pPr>
            <a:endParaRPr lang="el-GR" sz="2000" dirty="0">
              <a:solidFill>
                <a:prstClr val="black"/>
              </a:solidFill>
            </a:endParaRPr>
          </a:p>
          <a:p>
            <a:pPr marL="0" lvl="0" indent="0" algn="ctr">
              <a:spcBef>
                <a:spcPts val="0"/>
              </a:spcBef>
              <a:buNone/>
            </a:pPr>
            <a:r>
              <a:rPr lang="el-GR" sz="2000" b="1" dirty="0" smtClean="0">
                <a:solidFill>
                  <a:prstClr val="black"/>
                </a:solidFill>
              </a:rPr>
              <a:t>Πηγή </a:t>
            </a:r>
            <a:r>
              <a:rPr lang="el-GR" sz="2000" b="1" dirty="0">
                <a:solidFill>
                  <a:prstClr val="black"/>
                </a:solidFill>
              </a:rPr>
              <a:t>χρηματοδότησης</a:t>
            </a:r>
            <a:r>
              <a:rPr lang="el-GR" sz="2000" dirty="0">
                <a:solidFill>
                  <a:prstClr val="black"/>
                </a:solidFill>
              </a:rPr>
              <a:t>: 6ο Πρόγραμμα </a:t>
            </a:r>
            <a:r>
              <a:rPr lang="el-GR" sz="2000" dirty="0" smtClean="0">
                <a:solidFill>
                  <a:prstClr val="black"/>
                </a:solidFill>
              </a:rPr>
              <a:t>Πλαίσιο</a:t>
            </a:r>
          </a:p>
          <a:p>
            <a:pPr marL="0" lvl="0" indent="0" algn="ctr">
              <a:spcBef>
                <a:spcPts val="0"/>
              </a:spcBef>
              <a:buNone/>
            </a:pPr>
            <a:endParaRPr lang="el-GR" sz="2000" dirty="0" smtClean="0">
              <a:solidFill>
                <a:prstClr val="black"/>
              </a:solidFill>
            </a:endParaRPr>
          </a:p>
          <a:p>
            <a:pPr marL="0" lvl="0" indent="0" algn="ctr">
              <a:spcBef>
                <a:spcPts val="0"/>
              </a:spcBef>
              <a:buNone/>
            </a:pPr>
            <a:r>
              <a:rPr lang="el-GR" sz="2000" b="1" dirty="0" smtClean="0">
                <a:solidFill>
                  <a:prstClr val="black"/>
                </a:solidFill>
              </a:rPr>
              <a:t>Διάρκεια</a:t>
            </a:r>
            <a:r>
              <a:rPr lang="el-GR" sz="2000" dirty="0">
                <a:solidFill>
                  <a:prstClr val="black"/>
                </a:solidFill>
              </a:rPr>
              <a:t>: Μάρτιος 2006 – Φεβρουάριος 2009</a:t>
            </a:r>
          </a:p>
        </p:txBody>
      </p:sp>
      <p:pic>
        <p:nvPicPr>
          <p:cNvPr id="4" name="Picture 4" descr="https://encrypted-tbn1.gstatic.com/images?q=tbn:ANd9GcRX2ta-PHnSRqzulPu5QQh6Af_6tRpPhV8D1hpVJpQzKIp9yl4BEg"/>
          <p:cNvPicPr>
            <a:picLocks noChangeAspect="1" noChangeArrowheads="1"/>
          </p:cNvPicPr>
          <p:nvPr/>
        </p:nvPicPr>
        <p:blipFill>
          <a:blip r:embed="rId3" cstate="print"/>
          <a:srcRect/>
          <a:stretch>
            <a:fillRect/>
          </a:stretch>
        </p:blipFill>
        <p:spPr bwMode="auto">
          <a:xfrm>
            <a:off x="1619672" y="4407590"/>
            <a:ext cx="288032" cy="288032"/>
          </a:xfrm>
          <a:prstGeom prst="rect">
            <a:avLst/>
          </a:prstGeom>
          <a:noFill/>
        </p:spPr>
      </p:pic>
      <p:pic>
        <p:nvPicPr>
          <p:cNvPr id="6" name="Picture 10" descr="http://2.bp.blogspot.com/-Ixg-tvgj44Q/Tt-dx-lRRDI/AAAAAAAACLk/2HW8wQDwnZg/s1600/EURO_SYMBOL.png"/>
          <p:cNvPicPr>
            <a:picLocks noChangeAspect="1" noChangeArrowheads="1"/>
          </p:cNvPicPr>
          <p:nvPr/>
        </p:nvPicPr>
        <p:blipFill>
          <a:blip r:embed="rId4" cstate="print"/>
          <a:srcRect/>
          <a:stretch>
            <a:fillRect/>
          </a:stretch>
        </p:blipFill>
        <p:spPr bwMode="auto">
          <a:xfrm>
            <a:off x="1619672" y="3789040"/>
            <a:ext cx="286547" cy="288032"/>
          </a:xfrm>
          <a:prstGeom prst="rect">
            <a:avLst/>
          </a:prstGeom>
          <a:noFill/>
          <a:effectLst>
            <a:glow rad="139700">
              <a:schemeClr val="accent2">
                <a:satMod val="175000"/>
                <a:alpha val="40000"/>
              </a:schemeClr>
            </a:glow>
          </a:effectLst>
        </p:spPr>
      </p:pic>
    </p:spTree>
    <p:extLst>
      <p:ext uri="{BB962C8B-B14F-4D97-AF65-F5344CB8AC3E}">
        <p14:creationId xmlns:p14="http://schemas.microsoft.com/office/powerpoint/2010/main" val="41094581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pPr eaLnBrk="1" hangingPunct="1"/>
            <a:r>
              <a:rPr lang="en-US" dirty="0" smtClean="0">
                <a:solidFill>
                  <a:schemeClr val="accent1"/>
                </a:solidFill>
              </a:rPr>
              <a:t>PROMIT</a:t>
            </a:r>
            <a:endParaRPr lang="el-GR" dirty="0" smtClean="0">
              <a:solidFill>
                <a:schemeClr val="accent1"/>
              </a:solidFill>
            </a:endParaRPr>
          </a:p>
        </p:txBody>
      </p:sp>
      <p:sp>
        <p:nvSpPr>
          <p:cNvPr id="3" name="Θέση περιεχομένου 2"/>
          <p:cNvSpPr>
            <a:spLocks noGrp="1"/>
          </p:cNvSpPr>
          <p:nvPr>
            <p:ph idx="1"/>
          </p:nvPr>
        </p:nvSpPr>
        <p:spPr>
          <a:xfrm>
            <a:off x="457200" y="1124744"/>
            <a:ext cx="8229600" cy="5328592"/>
          </a:xfrm>
        </p:spPr>
        <p:txBody>
          <a:bodyPr>
            <a:normAutofit/>
          </a:bodyPr>
          <a:lstStyle/>
          <a:p>
            <a:pPr lvl="0">
              <a:spcBef>
                <a:spcPts val="0"/>
              </a:spcBef>
              <a:buFont typeface="Wingdings" pitchFamily="2" charset="2"/>
              <a:buChar char="q"/>
            </a:pPr>
            <a:r>
              <a:rPr lang="el-GR" sz="2400" b="1" dirty="0" smtClean="0">
                <a:solidFill>
                  <a:prstClr val="black"/>
                </a:solidFill>
              </a:rPr>
              <a:t>Το ερευνητικό </a:t>
            </a:r>
            <a:r>
              <a:rPr lang="el-GR" sz="2400" b="1" dirty="0">
                <a:solidFill>
                  <a:prstClr val="black"/>
                </a:solidFill>
              </a:rPr>
              <a:t>έργο </a:t>
            </a:r>
            <a:r>
              <a:rPr lang="en-US" sz="2400" b="1" dirty="0" smtClean="0">
                <a:solidFill>
                  <a:prstClr val="black"/>
                </a:solidFill>
              </a:rPr>
              <a:t>PROMIT</a:t>
            </a:r>
            <a:r>
              <a:rPr lang="el-GR" sz="2600" dirty="0" smtClean="0">
                <a:solidFill>
                  <a:prstClr val="black"/>
                </a:solidFill>
                <a:sym typeface="Wingdings" pitchFamily="2" charset="2"/>
              </a:rPr>
              <a:t>: Μεθοδολογική προσέγγιση.</a:t>
            </a:r>
            <a:endParaRPr lang="el-GR" sz="2600" dirty="0">
              <a:solidFill>
                <a:prstClr val="black"/>
              </a:solidFill>
              <a:sym typeface="Wingdings" pitchFamily="2" charset="2"/>
            </a:endParaRPr>
          </a:p>
          <a:p>
            <a:pPr marL="0" lvl="0" indent="0">
              <a:spcBef>
                <a:spcPts val="0"/>
              </a:spcBef>
              <a:buFont typeface="Wingdings" pitchFamily="2" charset="2"/>
              <a:buChar char="ü"/>
            </a:pPr>
            <a:endParaRPr lang="el-GR" sz="2200" dirty="0" smtClean="0">
              <a:solidFill>
                <a:prstClr val="black"/>
              </a:solidFill>
              <a:sym typeface="Wingdings" pitchFamily="2" charset="2"/>
            </a:endParaRPr>
          </a:p>
          <a:p>
            <a:pPr>
              <a:spcBef>
                <a:spcPts val="0"/>
              </a:spcBef>
              <a:buFont typeface="Wingdings" pitchFamily="2" charset="2"/>
              <a:buChar char="§"/>
            </a:pPr>
            <a:r>
              <a:rPr lang="el-GR" sz="2200" dirty="0" err="1" smtClean="0">
                <a:solidFill>
                  <a:prstClr val="black"/>
                </a:solidFill>
                <a:sym typeface="Wingdings" pitchFamily="2" charset="2"/>
              </a:rPr>
              <a:t>Διατροπικές</a:t>
            </a:r>
            <a:r>
              <a:rPr lang="el-GR" sz="2200" dirty="0" smtClean="0">
                <a:solidFill>
                  <a:prstClr val="black"/>
                </a:solidFill>
                <a:sym typeface="Wingdings" pitchFamily="2" charset="2"/>
              </a:rPr>
              <a:t> μεταφορές – Προσέγγιση σε 3 επίπεδα:</a:t>
            </a:r>
          </a:p>
          <a:p>
            <a:pPr marL="0" indent="0">
              <a:spcBef>
                <a:spcPts val="0"/>
              </a:spcBef>
              <a:buNone/>
            </a:pPr>
            <a:endParaRPr lang="el-GR" sz="2200" dirty="0" smtClean="0">
              <a:solidFill>
                <a:prstClr val="black"/>
              </a:solidFill>
              <a:sym typeface="Wingdings" pitchFamily="2" charset="2"/>
            </a:endParaRPr>
          </a:p>
          <a:p>
            <a:pPr marL="514350" indent="-514350" algn="just">
              <a:spcBef>
                <a:spcPts val="0"/>
              </a:spcBef>
              <a:buFont typeface="+mj-lt"/>
              <a:buAutoNum type="romanLcPeriod"/>
            </a:pPr>
            <a:r>
              <a:rPr lang="el-GR" sz="2000" dirty="0">
                <a:solidFill>
                  <a:prstClr val="black"/>
                </a:solidFill>
              </a:rPr>
              <a:t>Θεώρηση της μεταφοράς από προέλευση σε προορισμό – Συνολική </a:t>
            </a:r>
            <a:r>
              <a:rPr lang="el-GR" sz="2000" dirty="0" smtClean="0">
                <a:solidFill>
                  <a:prstClr val="black"/>
                </a:solidFill>
              </a:rPr>
              <a:t>θεώρηση.</a:t>
            </a:r>
            <a:endParaRPr lang="el-GR" sz="2000" dirty="0">
              <a:solidFill>
                <a:prstClr val="black"/>
              </a:solidFill>
            </a:endParaRPr>
          </a:p>
          <a:p>
            <a:pPr marL="514350" indent="-514350" algn="just">
              <a:spcBef>
                <a:spcPts val="0"/>
              </a:spcBef>
              <a:buFont typeface="+mj-lt"/>
              <a:buAutoNum type="romanLcPeriod"/>
            </a:pPr>
            <a:endParaRPr lang="el-GR" sz="2000" dirty="0" smtClean="0">
              <a:solidFill>
                <a:prstClr val="black"/>
              </a:solidFill>
            </a:endParaRPr>
          </a:p>
          <a:p>
            <a:pPr marL="514350" indent="-514350" algn="just">
              <a:spcBef>
                <a:spcPts val="0"/>
              </a:spcBef>
              <a:buFont typeface="+mj-lt"/>
              <a:buAutoNum type="romanLcPeriod"/>
            </a:pPr>
            <a:r>
              <a:rPr lang="el-GR" sz="2000" dirty="0" smtClean="0">
                <a:solidFill>
                  <a:prstClr val="black"/>
                </a:solidFill>
              </a:rPr>
              <a:t>Θεώρηση </a:t>
            </a:r>
            <a:r>
              <a:rPr lang="el-GR" sz="2000" dirty="0">
                <a:solidFill>
                  <a:prstClr val="black"/>
                </a:solidFill>
              </a:rPr>
              <a:t>της μεταφοράς από προέλευση σε προορισμό – Η μεταφορά λογίζεται ως ένα σύνολο από ενδιάμεσες γενικές </a:t>
            </a:r>
            <a:r>
              <a:rPr lang="el-GR" sz="2000" dirty="0" smtClean="0">
                <a:solidFill>
                  <a:prstClr val="black"/>
                </a:solidFill>
              </a:rPr>
              <a:t>δραστηριότητες.</a:t>
            </a:r>
            <a:endParaRPr lang="el-GR" sz="2000" dirty="0">
              <a:solidFill>
                <a:prstClr val="black"/>
              </a:solidFill>
            </a:endParaRPr>
          </a:p>
          <a:p>
            <a:pPr marL="514350" indent="-514350" algn="just">
              <a:spcBef>
                <a:spcPts val="0"/>
              </a:spcBef>
              <a:buFont typeface="+mj-lt"/>
              <a:buAutoNum type="romanLcPeriod"/>
            </a:pPr>
            <a:endParaRPr lang="el-GR" sz="2000" dirty="0" smtClean="0">
              <a:solidFill>
                <a:prstClr val="black"/>
              </a:solidFill>
            </a:endParaRPr>
          </a:p>
          <a:p>
            <a:pPr marL="514350" indent="-514350" algn="just">
              <a:spcBef>
                <a:spcPts val="0"/>
              </a:spcBef>
              <a:buFont typeface="+mj-lt"/>
              <a:buAutoNum type="romanLcPeriod"/>
            </a:pPr>
            <a:r>
              <a:rPr lang="el-GR" sz="2000" dirty="0" smtClean="0">
                <a:solidFill>
                  <a:prstClr val="black"/>
                </a:solidFill>
              </a:rPr>
              <a:t>Θεώρηση </a:t>
            </a:r>
            <a:r>
              <a:rPr lang="el-GR" sz="2000" dirty="0">
                <a:solidFill>
                  <a:prstClr val="black"/>
                </a:solidFill>
              </a:rPr>
              <a:t>της μεταφοράς σε μικροσκοπικό (λεπτομερές) επίπεδο – Η μεταφορά λογίζεται ως ένα σύνολο από οποιαδήποτε λειτουργία την </a:t>
            </a:r>
            <a:r>
              <a:rPr lang="el-GR" sz="2000" dirty="0" smtClean="0">
                <a:solidFill>
                  <a:prstClr val="black"/>
                </a:solidFill>
              </a:rPr>
              <a:t>ορίζει.</a:t>
            </a:r>
            <a:endParaRPr lang="el-GR" sz="2000" dirty="0">
              <a:solidFill>
                <a:prstClr val="black"/>
              </a:solidFill>
            </a:endParaRPr>
          </a:p>
        </p:txBody>
      </p:sp>
    </p:spTree>
    <p:extLst>
      <p:ext uri="{BB962C8B-B14F-4D97-AF65-F5344CB8AC3E}">
        <p14:creationId xmlns:p14="http://schemas.microsoft.com/office/powerpoint/2010/main" val="142040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pPr eaLnBrk="1" hangingPunct="1"/>
            <a:r>
              <a:rPr lang="en-US" dirty="0" smtClean="0">
                <a:solidFill>
                  <a:schemeClr val="accent1"/>
                </a:solidFill>
              </a:rPr>
              <a:t>PROMIT</a:t>
            </a:r>
            <a:endParaRPr lang="el-GR" dirty="0" smtClean="0">
              <a:solidFill>
                <a:schemeClr val="accent1"/>
              </a:solidFill>
            </a:endParaRPr>
          </a:p>
        </p:txBody>
      </p:sp>
      <p:sp>
        <p:nvSpPr>
          <p:cNvPr id="3" name="Θέση περιεχομένου 2"/>
          <p:cNvSpPr>
            <a:spLocks noGrp="1"/>
          </p:cNvSpPr>
          <p:nvPr>
            <p:ph idx="1"/>
          </p:nvPr>
        </p:nvSpPr>
        <p:spPr>
          <a:xfrm>
            <a:off x="457200" y="1124744"/>
            <a:ext cx="8229600" cy="1152128"/>
          </a:xfrm>
        </p:spPr>
        <p:txBody>
          <a:bodyPr>
            <a:normAutofit lnSpcReduction="10000"/>
          </a:bodyPr>
          <a:lstStyle/>
          <a:p>
            <a:pPr lvl="0">
              <a:spcBef>
                <a:spcPts val="0"/>
              </a:spcBef>
              <a:buFont typeface="Wingdings" pitchFamily="2" charset="2"/>
              <a:buChar char="q"/>
            </a:pPr>
            <a:r>
              <a:rPr lang="el-GR" sz="2400" b="1" dirty="0" smtClean="0">
                <a:solidFill>
                  <a:prstClr val="black"/>
                </a:solidFill>
              </a:rPr>
              <a:t>Το ερευνητικό </a:t>
            </a:r>
            <a:r>
              <a:rPr lang="el-GR" sz="2400" b="1" dirty="0">
                <a:solidFill>
                  <a:prstClr val="black"/>
                </a:solidFill>
              </a:rPr>
              <a:t>έργο </a:t>
            </a:r>
            <a:r>
              <a:rPr lang="en-US" sz="2400" b="1" dirty="0" smtClean="0">
                <a:solidFill>
                  <a:prstClr val="black"/>
                </a:solidFill>
              </a:rPr>
              <a:t>PROMIT</a:t>
            </a:r>
            <a:r>
              <a:rPr lang="el-GR" sz="2600" dirty="0" smtClean="0">
                <a:solidFill>
                  <a:prstClr val="black"/>
                </a:solidFill>
                <a:sym typeface="Wingdings" pitchFamily="2" charset="2"/>
              </a:rPr>
              <a:t>: Μεθοδολογική προσέγγιση.</a:t>
            </a:r>
            <a:endParaRPr lang="el-GR" sz="2600" dirty="0">
              <a:solidFill>
                <a:prstClr val="black"/>
              </a:solidFill>
              <a:sym typeface="Wingdings" pitchFamily="2" charset="2"/>
            </a:endParaRPr>
          </a:p>
          <a:p>
            <a:pPr marL="0" lvl="0" indent="0">
              <a:spcBef>
                <a:spcPts val="0"/>
              </a:spcBef>
              <a:buFont typeface="Wingdings" pitchFamily="2" charset="2"/>
              <a:buChar char="ü"/>
            </a:pPr>
            <a:endParaRPr lang="el-GR" sz="2200" dirty="0" smtClean="0">
              <a:solidFill>
                <a:prstClr val="black"/>
              </a:solidFill>
              <a:sym typeface="Wingdings" pitchFamily="2" charset="2"/>
            </a:endParaRPr>
          </a:p>
          <a:p>
            <a:pPr>
              <a:spcBef>
                <a:spcPts val="0"/>
              </a:spcBef>
              <a:buFont typeface="Wingdings" pitchFamily="2" charset="2"/>
              <a:buChar char="§"/>
            </a:pPr>
            <a:r>
              <a:rPr lang="el-GR" sz="2200" dirty="0" err="1" smtClean="0">
                <a:solidFill>
                  <a:prstClr val="black"/>
                </a:solidFill>
                <a:sym typeface="Wingdings" pitchFamily="2" charset="2"/>
              </a:rPr>
              <a:t>Διατροπικές</a:t>
            </a:r>
            <a:r>
              <a:rPr lang="el-GR" sz="2200" dirty="0" smtClean="0">
                <a:solidFill>
                  <a:prstClr val="black"/>
                </a:solidFill>
                <a:sym typeface="Wingdings" pitchFamily="2" charset="2"/>
              </a:rPr>
              <a:t> μεταφορές – Προσέγγιση σε 3 επίπεδα.</a:t>
            </a:r>
          </a:p>
        </p:txBody>
      </p:sp>
      <p:pic>
        <p:nvPicPr>
          <p:cNvPr id="4" name="Picture 11"/>
          <p:cNvPicPr/>
          <p:nvPr/>
        </p:nvPicPr>
        <p:blipFill>
          <a:blip r:embed="rId2" cstate="print"/>
          <a:srcRect l="3330" t="23496" r="1396" b="14040"/>
          <a:stretch>
            <a:fillRect/>
          </a:stretch>
        </p:blipFill>
        <p:spPr bwMode="auto">
          <a:xfrm>
            <a:off x="611560" y="2276872"/>
            <a:ext cx="7992888" cy="3888432"/>
          </a:xfrm>
          <a:prstGeom prst="rect">
            <a:avLst/>
          </a:prstGeom>
          <a:noFill/>
          <a:ln w="9525">
            <a:noFill/>
            <a:miter lim="800000"/>
            <a:headEnd/>
            <a:tailEnd/>
          </a:ln>
        </p:spPr>
      </p:pic>
    </p:spTree>
    <p:extLst>
      <p:ext uri="{BB962C8B-B14F-4D97-AF65-F5344CB8AC3E}">
        <p14:creationId xmlns:p14="http://schemas.microsoft.com/office/powerpoint/2010/main" val="2866452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pPr eaLnBrk="1" hangingPunct="1"/>
            <a:r>
              <a:rPr lang="en-US" dirty="0" smtClean="0">
                <a:solidFill>
                  <a:schemeClr val="accent1"/>
                </a:solidFill>
              </a:rPr>
              <a:t>PROMIT</a:t>
            </a:r>
            <a:endParaRPr lang="el-GR" dirty="0" smtClean="0">
              <a:solidFill>
                <a:schemeClr val="accent1"/>
              </a:solidFill>
            </a:endParaRPr>
          </a:p>
        </p:txBody>
      </p:sp>
      <p:sp>
        <p:nvSpPr>
          <p:cNvPr id="3" name="Θέση περιεχομένου 2"/>
          <p:cNvSpPr>
            <a:spLocks noGrp="1"/>
          </p:cNvSpPr>
          <p:nvPr>
            <p:ph idx="1"/>
          </p:nvPr>
        </p:nvSpPr>
        <p:spPr>
          <a:xfrm>
            <a:off x="457200" y="1124744"/>
            <a:ext cx="8229600" cy="5328592"/>
          </a:xfrm>
        </p:spPr>
        <p:txBody>
          <a:bodyPr>
            <a:normAutofit/>
          </a:bodyPr>
          <a:lstStyle/>
          <a:p>
            <a:pPr lvl="0">
              <a:spcBef>
                <a:spcPts val="0"/>
              </a:spcBef>
              <a:buFont typeface="Wingdings" pitchFamily="2" charset="2"/>
              <a:buChar char="q"/>
            </a:pPr>
            <a:r>
              <a:rPr lang="el-GR" sz="2400" b="1" dirty="0" smtClean="0">
                <a:solidFill>
                  <a:prstClr val="black"/>
                </a:solidFill>
              </a:rPr>
              <a:t>Το ερευνητικό </a:t>
            </a:r>
            <a:r>
              <a:rPr lang="el-GR" sz="2400" b="1" dirty="0">
                <a:solidFill>
                  <a:prstClr val="black"/>
                </a:solidFill>
              </a:rPr>
              <a:t>έργο </a:t>
            </a:r>
            <a:r>
              <a:rPr lang="en-US" sz="2400" b="1" dirty="0" smtClean="0">
                <a:solidFill>
                  <a:prstClr val="black"/>
                </a:solidFill>
              </a:rPr>
              <a:t>PROMIT</a:t>
            </a:r>
            <a:r>
              <a:rPr lang="el-GR" sz="2600" dirty="0" smtClean="0">
                <a:solidFill>
                  <a:prstClr val="black"/>
                </a:solidFill>
                <a:sym typeface="Wingdings" pitchFamily="2" charset="2"/>
              </a:rPr>
              <a:t>: Μεθοδολογική προσέγγιση.</a:t>
            </a:r>
            <a:endParaRPr lang="el-GR" sz="2600" dirty="0">
              <a:solidFill>
                <a:prstClr val="black"/>
              </a:solidFill>
              <a:sym typeface="Wingdings" pitchFamily="2" charset="2"/>
            </a:endParaRPr>
          </a:p>
          <a:p>
            <a:pPr marL="0" lvl="0" indent="0">
              <a:spcBef>
                <a:spcPts val="0"/>
              </a:spcBef>
              <a:buFont typeface="Wingdings" pitchFamily="2" charset="2"/>
              <a:buChar char="ü"/>
            </a:pPr>
            <a:endParaRPr lang="el-GR" sz="2200" dirty="0" smtClean="0">
              <a:solidFill>
                <a:prstClr val="black"/>
              </a:solidFill>
              <a:sym typeface="Wingdings" pitchFamily="2" charset="2"/>
            </a:endParaRPr>
          </a:p>
          <a:p>
            <a:pPr>
              <a:spcBef>
                <a:spcPts val="0"/>
              </a:spcBef>
              <a:buFont typeface="Wingdings" pitchFamily="2" charset="2"/>
              <a:buChar char="§"/>
            </a:pPr>
            <a:r>
              <a:rPr lang="el-GR" sz="2200" dirty="0" err="1" smtClean="0">
                <a:solidFill>
                  <a:prstClr val="black"/>
                </a:solidFill>
                <a:sym typeface="Wingdings" pitchFamily="2" charset="2"/>
              </a:rPr>
              <a:t>Διατροπικές</a:t>
            </a:r>
            <a:r>
              <a:rPr lang="el-GR" sz="2200" dirty="0" smtClean="0">
                <a:solidFill>
                  <a:prstClr val="black"/>
                </a:solidFill>
                <a:sym typeface="Wingdings" pitchFamily="2" charset="2"/>
              </a:rPr>
              <a:t> μεταφορές – Προσέγγιση σε 3 επίπεδα:</a:t>
            </a:r>
          </a:p>
          <a:p>
            <a:pPr marL="0" indent="0">
              <a:spcBef>
                <a:spcPts val="0"/>
              </a:spcBef>
              <a:buNone/>
            </a:pPr>
            <a:endParaRPr lang="el-GR" sz="2200" dirty="0" smtClean="0">
              <a:solidFill>
                <a:prstClr val="black"/>
              </a:solidFill>
              <a:sym typeface="Wingdings" pitchFamily="2" charset="2"/>
            </a:endParaRPr>
          </a:p>
          <a:p>
            <a:pPr lvl="0" algn="just">
              <a:spcBef>
                <a:spcPts val="0"/>
              </a:spcBef>
              <a:buNone/>
            </a:pPr>
            <a:r>
              <a:rPr lang="el-GR" sz="2000" dirty="0">
                <a:solidFill>
                  <a:prstClr val="black"/>
                </a:solidFill>
              </a:rPr>
              <a:t>1</a:t>
            </a:r>
            <a:r>
              <a:rPr lang="el-GR" sz="2000" baseline="30000" dirty="0">
                <a:solidFill>
                  <a:prstClr val="black"/>
                </a:solidFill>
              </a:rPr>
              <a:t>ο</a:t>
            </a:r>
            <a:r>
              <a:rPr lang="el-GR" sz="2000" dirty="0">
                <a:solidFill>
                  <a:prstClr val="black"/>
                </a:solidFill>
              </a:rPr>
              <a:t> </a:t>
            </a:r>
            <a:r>
              <a:rPr lang="el-GR" sz="2000" dirty="0" smtClean="0">
                <a:solidFill>
                  <a:prstClr val="black"/>
                </a:solidFill>
              </a:rPr>
              <a:t>επίπεδο: Οι </a:t>
            </a:r>
            <a:r>
              <a:rPr lang="el-GR" sz="2000" dirty="0">
                <a:solidFill>
                  <a:prstClr val="black"/>
                </a:solidFill>
              </a:rPr>
              <a:t>δείκτες αξιολόγησης λόγω του χαμηλού επιπέδου λεπτομέρειας της μεταφοράς, θα αποτελούνται από ενότητες που είναι αντιληπτές στον </a:t>
            </a:r>
            <a:r>
              <a:rPr lang="el-GR" sz="2000" b="1" dirty="0">
                <a:solidFill>
                  <a:prstClr val="black"/>
                </a:solidFill>
              </a:rPr>
              <a:t>τελικό πελάτη</a:t>
            </a:r>
            <a:r>
              <a:rPr lang="el-GR" sz="2000" b="1" dirty="0" smtClean="0">
                <a:solidFill>
                  <a:prstClr val="black"/>
                </a:solidFill>
              </a:rPr>
              <a:t>:</a:t>
            </a:r>
          </a:p>
          <a:p>
            <a:pPr lvl="0" algn="just">
              <a:spcBef>
                <a:spcPts val="0"/>
              </a:spcBef>
              <a:buNone/>
            </a:pPr>
            <a:endParaRPr lang="el-GR" sz="2000" dirty="0">
              <a:solidFill>
                <a:prstClr val="black"/>
              </a:solidFill>
            </a:endParaRPr>
          </a:p>
          <a:p>
            <a:pPr marL="630238" lvl="0" algn="just">
              <a:spcBef>
                <a:spcPts val="0"/>
              </a:spcBef>
              <a:buFont typeface="Wingdings" pitchFamily="2" charset="2"/>
              <a:buChar char="§"/>
            </a:pPr>
            <a:r>
              <a:rPr lang="el-GR" sz="2000" dirty="0">
                <a:solidFill>
                  <a:prstClr val="black"/>
                </a:solidFill>
              </a:rPr>
              <a:t>Σκοπός </a:t>
            </a:r>
            <a:r>
              <a:rPr lang="el-GR" sz="2000" dirty="0" smtClean="0">
                <a:solidFill>
                  <a:prstClr val="black"/>
                </a:solidFill>
              </a:rPr>
              <a:t>μεταφοράς.</a:t>
            </a:r>
            <a:endParaRPr lang="el-GR" sz="2000" dirty="0">
              <a:solidFill>
                <a:prstClr val="black"/>
              </a:solidFill>
            </a:endParaRPr>
          </a:p>
          <a:p>
            <a:pPr marL="630238" lvl="0" algn="just">
              <a:spcBef>
                <a:spcPts val="0"/>
              </a:spcBef>
              <a:buFont typeface="Wingdings" pitchFamily="2" charset="2"/>
              <a:buChar char="§"/>
            </a:pPr>
            <a:endParaRPr lang="el-GR" sz="2000" dirty="0" smtClean="0">
              <a:solidFill>
                <a:prstClr val="black"/>
              </a:solidFill>
            </a:endParaRPr>
          </a:p>
          <a:p>
            <a:pPr marL="630238" lvl="0" algn="just">
              <a:spcBef>
                <a:spcPts val="0"/>
              </a:spcBef>
              <a:buFont typeface="Wingdings" pitchFamily="2" charset="2"/>
              <a:buChar char="§"/>
            </a:pPr>
            <a:r>
              <a:rPr lang="el-GR" sz="2000" dirty="0" smtClean="0">
                <a:solidFill>
                  <a:prstClr val="black"/>
                </a:solidFill>
              </a:rPr>
              <a:t>Κόστος </a:t>
            </a:r>
            <a:r>
              <a:rPr lang="el-GR" sz="2000" dirty="0">
                <a:solidFill>
                  <a:prstClr val="black"/>
                </a:solidFill>
              </a:rPr>
              <a:t>μεταφοράς (τιμή/</a:t>
            </a:r>
            <a:r>
              <a:rPr lang="el-GR" sz="2000" dirty="0" err="1">
                <a:solidFill>
                  <a:prstClr val="black"/>
                </a:solidFill>
              </a:rPr>
              <a:t>ποιότητ</a:t>
            </a:r>
            <a:r>
              <a:rPr lang="el-GR" sz="2000" dirty="0">
                <a:solidFill>
                  <a:prstClr val="black"/>
                </a:solidFill>
              </a:rPr>
              <a:t>α</a:t>
            </a:r>
            <a:r>
              <a:rPr lang="el-GR" sz="2000" dirty="0" smtClean="0">
                <a:solidFill>
                  <a:prstClr val="black"/>
                </a:solidFill>
              </a:rPr>
              <a:t>).</a:t>
            </a:r>
            <a:endParaRPr lang="el-GR" sz="2000" dirty="0">
              <a:solidFill>
                <a:prstClr val="black"/>
              </a:solidFill>
            </a:endParaRPr>
          </a:p>
          <a:p>
            <a:pPr marL="630238" lvl="0" algn="just">
              <a:spcBef>
                <a:spcPts val="0"/>
              </a:spcBef>
              <a:buFont typeface="Wingdings" pitchFamily="2" charset="2"/>
              <a:buChar char="§"/>
            </a:pPr>
            <a:endParaRPr lang="el-GR" sz="2000" dirty="0" smtClean="0">
              <a:solidFill>
                <a:prstClr val="black"/>
              </a:solidFill>
            </a:endParaRPr>
          </a:p>
          <a:p>
            <a:pPr marL="630238" lvl="0" algn="just">
              <a:spcBef>
                <a:spcPts val="0"/>
              </a:spcBef>
              <a:buFont typeface="Wingdings" pitchFamily="2" charset="2"/>
              <a:buChar char="§"/>
            </a:pPr>
            <a:r>
              <a:rPr lang="el-GR" sz="2000" dirty="0" smtClean="0">
                <a:solidFill>
                  <a:prstClr val="black"/>
                </a:solidFill>
              </a:rPr>
              <a:t>Χρόνος μεταφοράς.</a:t>
            </a:r>
            <a:endParaRPr lang="el-GR" sz="2000" dirty="0">
              <a:solidFill>
                <a:prstClr val="black"/>
              </a:solidFill>
            </a:endParaRPr>
          </a:p>
          <a:p>
            <a:pPr marL="630238" lvl="0" algn="just">
              <a:spcBef>
                <a:spcPts val="0"/>
              </a:spcBef>
              <a:buFont typeface="Wingdings" pitchFamily="2" charset="2"/>
              <a:buChar char="§"/>
            </a:pPr>
            <a:endParaRPr lang="el-GR" sz="2000" dirty="0" smtClean="0">
              <a:solidFill>
                <a:prstClr val="black"/>
              </a:solidFill>
            </a:endParaRPr>
          </a:p>
          <a:p>
            <a:pPr marL="630238" lvl="0" algn="just">
              <a:spcBef>
                <a:spcPts val="0"/>
              </a:spcBef>
              <a:buFont typeface="Wingdings" pitchFamily="2" charset="2"/>
              <a:buChar char="§"/>
            </a:pPr>
            <a:r>
              <a:rPr lang="el-GR" sz="2000" dirty="0" smtClean="0">
                <a:solidFill>
                  <a:prstClr val="black"/>
                </a:solidFill>
              </a:rPr>
              <a:t>Χρονική </a:t>
            </a:r>
            <a:r>
              <a:rPr lang="el-GR" sz="2000" dirty="0">
                <a:solidFill>
                  <a:prstClr val="black"/>
                </a:solidFill>
              </a:rPr>
              <a:t>αξιοπιστία της μεταφοράς (συχνότητα των υπηρεσιών,  </a:t>
            </a:r>
            <a:r>
              <a:rPr lang="el-GR" sz="2000" dirty="0" err="1">
                <a:solidFill>
                  <a:prstClr val="black"/>
                </a:solidFill>
              </a:rPr>
              <a:t>κλόπές</a:t>
            </a:r>
            <a:r>
              <a:rPr lang="el-GR" sz="2000" dirty="0">
                <a:solidFill>
                  <a:prstClr val="black"/>
                </a:solidFill>
              </a:rPr>
              <a:t> ή φθορές εμπορευμάτων</a:t>
            </a:r>
            <a:r>
              <a:rPr lang="el-GR" sz="2000" dirty="0" smtClean="0">
                <a:solidFill>
                  <a:prstClr val="black"/>
                </a:solidFill>
              </a:rPr>
              <a:t>).</a:t>
            </a:r>
            <a:endParaRPr lang="el-GR" sz="2000" dirty="0">
              <a:solidFill>
                <a:prstClr val="black"/>
              </a:solidFill>
            </a:endParaRPr>
          </a:p>
        </p:txBody>
      </p:sp>
    </p:spTree>
    <p:extLst>
      <p:ext uri="{BB962C8B-B14F-4D97-AF65-F5344CB8AC3E}">
        <p14:creationId xmlns:p14="http://schemas.microsoft.com/office/powerpoint/2010/main" val="13727889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pPr eaLnBrk="1" hangingPunct="1"/>
            <a:r>
              <a:rPr lang="en-US" dirty="0" smtClean="0">
                <a:solidFill>
                  <a:schemeClr val="accent1"/>
                </a:solidFill>
              </a:rPr>
              <a:t>PROMIT</a:t>
            </a:r>
            <a:endParaRPr lang="el-GR" dirty="0" smtClean="0">
              <a:solidFill>
                <a:schemeClr val="accent1"/>
              </a:solidFill>
            </a:endParaRPr>
          </a:p>
        </p:txBody>
      </p:sp>
      <p:sp>
        <p:nvSpPr>
          <p:cNvPr id="3" name="Θέση περιεχομένου 2"/>
          <p:cNvSpPr>
            <a:spLocks noGrp="1"/>
          </p:cNvSpPr>
          <p:nvPr>
            <p:ph idx="1"/>
          </p:nvPr>
        </p:nvSpPr>
        <p:spPr>
          <a:xfrm>
            <a:off x="457200" y="1124744"/>
            <a:ext cx="8229600" cy="5328592"/>
          </a:xfrm>
        </p:spPr>
        <p:txBody>
          <a:bodyPr>
            <a:normAutofit/>
          </a:bodyPr>
          <a:lstStyle/>
          <a:p>
            <a:pPr lvl="0">
              <a:spcBef>
                <a:spcPts val="0"/>
              </a:spcBef>
              <a:buFont typeface="Wingdings" pitchFamily="2" charset="2"/>
              <a:buChar char="q"/>
            </a:pPr>
            <a:r>
              <a:rPr lang="el-GR" sz="2400" b="1" dirty="0" smtClean="0">
                <a:solidFill>
                  <a:prstClr val="black"/>
                </a:solidFill>
              </a:rPr>
              <a:t>Το ερευνητικό </a:t>
            </a:r>
            <a:r>
              <a:rPr lang="el-GR" sz="2400" b="1" dirty="0">
                <a:solidFill>
                  <a:prstClr val="black"/>
                </a:solidFill>
              </a:rPr>
              <a:t>έργο </a:t>
            </a:r>
            <a:r>
              <a:rPr lang="en-US" sz="2400" b="1" dirty="0" smtClean="0">
                <a:solidFill>
                  <a:prstClr val="black"/>
                </a:solidFill>
              </a:rPr>
              <a:t>PROMIT</a:t>
            </a:r>
            <a:r>
              <a:rPr lang="el-GR" sz="2600" dirty="0" smtClean="0">
                <a:solidFill>
                  <a:prstClr val="black"/>
                </a:solidFill>
                <a:sym typeface="Wingdings" pitchFamily="2" charset="2"/>
              </a:rPr>
              <a:t>: Μεθοδολογική προσέγγιση.</a:t>
            </a:r>
            <a:endParaRPr lang="el-GR" sz="2600" dirty="0">
              <a:solidFill>
                <a:prstClr val="black"/>
              </a:solidFill>
              <a:sym typeface="Wingdings" pitchFamily="2" charset="2"/>
            </a:endParaRPr>
          </a:p>
          <a:p>
            <a:pPr marL="0" lvl="0" indent="0">
              <a:spcBef>
                <a:spcPts val="0"/>
              </a:spcBef>
              <a:buFont typeface="Wingdings" pitchFamily="2" charset="2"/>
              <a:buChar char="ü"/>
            </a:pPr>
            <a:endParaRPr lang="el-GR" sz="2200" dirty="0" smtClean="0">
              <a:solidFill>
                <a:prstClr val="black"/>
              </a:solidFill>
              <a:sym typeface="Wingdings" pitchFamily="2" charset="2"/>
            </a:endParaRPr>
          </a:p>
          <a:p>
            <a:pPr>
              <a:spcBef>
                <a:spcPts val="0"/>
              </a:spcBef>
              <a:buFont typeface="Wingdings" pitchFamily="2" charset="2"/>
              <a:buChar char="§"/>
            </a:pPr>
            <a:r>
              <a:rPr lang="el-GR" sz="2200" dirty="0" err="1" smtClean="0">
                <a:solidFill>
                  <a:prstClr val="black"/>
                </a:solidFill>
                <a:sym typeface="Wingdings" pitchFamily="2" charset="2"/>
              </a:rPr>
              <a:t>Διατροπικές</a:t>
            </a:r>
            <a:r>
              <a:rPr lang="el-GR" sz="2200" dirty="0" smtClean="0">
                <a:solidFill>
                  <a:prstClr val="black"/>
                </a:solidFill>
                <a:sym typeface="Wingdings" pitchFamily="2" charset="2"/>
              </a:rPr>
              <a:t> μεταφορές – Προσέγγιση σε 3 επίπεδα:</a:t>
            </a:r>
          </a:p>
          <a:p>
            <a:pPr marL="0" indent="0">
              <a:spcBef>
                <a:spcPts val="0"/>
              </a:spcBef>
              <a:buNone/>
            </a:pPr>
            <a:endParaRPr lang="el-GR" sz="2200" dirty="0" smtClean="0">
              <a:solidFill>
                <a:prstClr val="black"/>
              </a:solidFill>
              <a:sym typeface="Wingdings" pitchFamily="2" charset="2"/>
            </a:endParaRPr>
          </a:p>
          <a:p>
            <a:pPr lvl="0" algn="just">
              <a:spcBef>
                <a:spcPts val="0"/>
              </a:spcBef>
              <a:buNone/>
            </a:pPr>
            <a:r>
              <a:rPr lang="el-GR" sz="2000" dirty="0">
                <a:solidFill>
                  <a:prstClr val="black"/>
                </a:solidFill>
              </a:rPr>
              <a:t>2</a:t>
            </a:r>
            <a:r>
              <a:rPr lang="el-GR" sz="2000" baseline="30000" dirty="0">
                <a:solidFill>
                  <a:prstClr val="black"/>
                </a:solidFill>
              </a:rPr>
              <a:t>ο</a:t>
            </a:r>
            <a:r>
              <a:rPr lang="el-GR" sz="2000" dirty="0">
                <a:solidFill>
                  <a:prstClr val="black"/>
                </a:solidFill>
              </a:rPr>
              <a:t> επίπεδο</a:t>
            </a:r>
            <a:r>
              <a:rPr lang="el-GR" sz="2000" dirty="0" smtClean="0">
                <a:solidFill>
                  <a:prstClr val="black"/>
                </a:solidFill>
              </a:rPr>
              <a:t>: Οι </a:t>
            </a:r>
            <a:r>
              <a:rPr lang="el-GR" sz="2000" dirty="0">
                <a:solidFill>
                  <a:prstClr val="black"/>
                </a:solidFill>
              </a:rPr>
              <a:t>δείκτες αξιολόγησης λόγω του μεσαίου επιπέδου λεπτομέρειας της μεταφοράς, θα αποτελούνται από ενότητες που αφορούν τον </a:t>
            </a:r>
            <a:r>
              <a:rPr lang="el-GR" sz="2000" b="1" dirty="0" err="1">
                <a:solidFill>
                  <a:prstClr val="black"/>
                </a:solidFill>
              </a:rPr>
              <a:t>παροχέα</a:t>
            </a:r>
            <a:r>
              <a:rPr lang="el-GR" sz="2000" b="1" dirty="0">
                <a:solidFill>
                  <a:prstClr val="black"/>
                </a:solidFill>
              </a:rPr>
              <a:t> υπηρεσιών </a:t>
            </a:r>
            <a:r>
              <a:rPr lang="en-US" sz="2000" b="1" dirty="0">
                <a:solidFill>
                  <a:prstClr val="black"/>
                </a:solidFill>
              </a:rPr>
              <a:t>logistics</a:t>
            </a:r>
            <a:r>
              <a:rPr lang="el-GR" sz="2000" b="1" dirty="0">
                <a:solidFill>
                  <a:prstClr val="black"/>
                </a:solidFill>
              </a:rPr>
              <a:t> (ή </a:t>
            </a:r>
            <a:r>
              <a:rPr lang="en-US" sz="2000" b="1" dirty="0">
                <a:solidFill>
                  <a:prstClr val="black"/>
                </a:solidFill>
              </a:rPr>
              <a:t>4PL</a:t>
            </a:r>
            <a:r>
              <a:rPr lang="el-GR" sz="2000" b="1" dirty="0" smtClean="0">
                <a:solidFill>
                  <a:prstClr val="black"/>
                </a:solidFill>
              </a:rPr>
              <a:t>)</a:t>
            </a:r>
            <a:r>
              <a:rPr lang="el-GR" sz="2000" dirty="0" smtClean="0">
                <a:solidFill>
                  <a:prstClr val="black"/>
                </a:solidFill>
              </a:rPr>
              <a:t>:</a:t>
            </a:r>
          </a:p>
          <a:p>
            <a:pPr lvl="0" algn="just">
              <a:spcBef>
                <a:spcPts val="0"/>
              </a:spcBef>
              <a:buNone/>
            </a:pPr>
            <a:endParaRPr lang="el-GR" sz="2000" dirty="0">
              <a:solidFill>
                <a:prstClr val="black"/>
              </a:solidFill>
            </a:endParaRPr>
          </a:p>
          <a:p>
            <a:pPr marL="630238" lvl="0" algn="just">
              <a:spcBef>
                <a:spcPts val="0"/>
              </a:spcBef>
              <a:buFont typeface="Wingdings" pitchFamily="2" charset="2"/>
              <a:buChar char="§"/>
            </a:pPr>
            <a:r>
              <a:rPr lang="el-GR" sz="2000" dirty="0">
                <a:solidFill>
                  <a:prstClr val="black"/>
                </a:solidFill>
              </a:rPr>
              <a:t>Κόστος υπηρεσίας που </a:t>
            </a:r>
            <a:r>
              <a:rPr lang="el-GR" sz="2000" dirty="0" smtClean="0">
                <a:solidFill>
                  <a:prstClr val="black"/>
                </a:solidFill>
              </a:rPr>
              <a:t>παρέχεται.</a:t>
            </a:r>
            <a:endParaRPr lang="el-GR" sz="2000" dirty="0">
              <a:solidFill>
                <a:prstClr val="black"/>
              </a:solidFill>
            </a:endParaRPr>
          </a:p>
          <a:p>
            <a:pPr marL="630238" lvl="0" algn="just">
              <a:spcBef>
                <a:spcPts val="0"/>
              </a:spcBef>
              <a:buFont typeface="Wingdings" pitchFamily="2" charset="2"/>
              <a:buChar char="§"/>
            </a:pPr>
            <a:endParaRPr lang="el-GR" sz="2000" dirty="0" smtClean="0">
              <a:solidFill>
                <a:prstClr val="black"/>
              </a:solidFill>
            </a:endParaRPr>
          </a:p>
          <a:p>
            <a:pPr marL="630238" lvl="0" algn="just">
              <a:spcBef>
                <a:spcPts val="0"/>
              </a:spcBef>
              <a:buFont typeface="Wingdings" pitchFamily="2" charset="2"/>
              <a:buChar char="§"/>
            </a:pPr>
            <a:r>
              <a:rPr lang="el-GR" sz="2000" dirty="0" smtClean="0">
                <a:solidFill>
                  <a:prstClr val="black"/>
                </a:solidFill>
              </a:rPr>
              <a:t>Χρόνος </a:t>
            </a:r>
            <a:r>
              <a:rPr lang="el-GR" sz="2000" dirty="0">
                <a:solidFill>
                  <a:prstClr val="black"/>
                </a:solidFill>
              </a:rPr>
              <a:t>εκτέλεσης της </a:t>
            </a:r>
            <a:r>
              <a:rPr lang="el-GR" sz="2000" dirty="0" smtClean="0">
                <a:solidFill>
                  <a:prstClr val="black"/>
                </a:solidFill>
              </a:rPr>
              <a:t>υπηρεσίας.</a:t>
            </a:r>
            <a:endParaRPr lang="el-GR" sz="2000" dirty="0">
              <a:solidFill>
                <a:prstClr val="black"/>
              </a:solidFill>
            </a:endParaRPr>
          </a:p>
          <a:p>
            <a:pPr marL="630238" lvl="0" algn="just">
              <a:spcBef>
                <a:spcPts val="0"/>
              </a:spcBef>
              <a:buFont typeface="Wingdings" pitchFamily="2" charset="2"/>
              <a:buChar char="§"/>
            </a:pPr>
            <a:endParaRPr lang="el-GR" sz="2000" dirty="0" smtClean="0">
              <a:solidFill>
                <a:prstClr val="black"/>
              </a:solidFill>
            </a:endParaRPr>
          </a:p>
          <a:p>
            <a:pPr marL="630238" lvl="0" algn="just">
              <a:spcBef>
                <a:spcPts val="0"/>
              </a:spcBef>
              <a:buFont typeface="Wingdings" pitchFamily="2" charset="2"/>
              <a:buChar char="§"/>
            </a:pPr>
            <a:r>
              <a:rPr lang="el-GR" sz="2000" dirty="0" smtClean="0">
                <a:solidFill>
                  <a:prstClr val="black"/>
                </a:solidFill>
              </a:rPr>
              <a:t>Χρονική </a:t>
            </a:r>
            <a:r>
              <a:rPr lang="el-GR" sz="2000" dirty="0">
                <a:solidFill>
                  <a:prstClr val="black"/>
                </a:solidFill>
              </a:rPr>
              <a:t>αξιοπιστία της μεταφορικής </a:t>
            </a:r>
            <a:r>
              <a:rPr lang="el-GR" sz="2000" dirty="0" smtClean="0">
                <a:solidFill>
                  <a:prstClr val="black"/>
                </a:solidFill>
              </a:rPr>
              <a:t>υπηρεσίας.</a:t>
            </a:r>
            <a:endParaRPr lang="el-GR" sz="2000" dirty="0">
              <a:solidFill>
                <a:prstClr val="black"/>
              </a:solidFill>
            </a:endParaRPr>
          </a:p>
        </p:txBody>
      </p:sp>
    </p:spTree>
    <p:extLst>
      <p:ext uri="{BB962C8B-B14F-4D97-AF65-F5344CB8AC3E}">
        <p14:creationId xmlns:p14="http://schemas.microsoft.com/office/powerpoint/2010/main" val="36915403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pPr eaLnBrk="1" hangingPunct="1"/>
            <a:r>
              <a:rPr lang="en-US" dirty="0" smtClean="0">
                <a:solidFill>
                  <a:schemeClr val="accent1"/>
                </a:solidFill>
              </a:rPr>
              <a:t>PROMIT</a:t>
            </a:r>
            <a:endParaRPr lang="el-GR" dirty="0" smtClean="0">
              <a:solidFill>
                <a:schemeClr val="accent1"/>
              </a:solidFill>
            </a:endParaRPr>
          </a:p>
        </p:txBody>
      </p:sp>
      <p:sp>
        <p:nvSpPr>
          <p:cNvPr id="3" name="Θέση περιεχομένου 2"/>
          <p:cNvSpPr>
            <a:spLocks noGrp="1"/>
          </p:cNvSpPr>
          <p:nvPr>
            <p:ph idx="1"/>
          </p:nvPr>
        </p:nvSpPr>
        <p:spPr>
          <a:xfrm>
            <a:off x="457200" y="1124744"/>
            <a:ext cx="8229600" cy="5328592"/>
          </a:xfrm>
        </p:spPr>
        <p:txBody>
          <a:bodyPr>
            <a:normAutofit/>
          </a:bodyPr>
          <a:lstStyle/>
          <a:p>
            <a:pPr lvl="0">
              <a:spcBef>
                <a:spcPts val="0"/>
              </a:spcBef>
              <a:buFont typeface="Wingdings" pitchFamily="2" charset="2"/>
              <a:buChar char="q"/>
            </a:pPr>
            <a:r>
              <a:rPr lang="el-GR" sz="2400" b="1" dirty="0" smtClean="0">
                <a:solidFill>
                  <a:prstClr val="black"/>
                </a:solidFill>
              </a:rPr>
              <a:t>Το ερευνητικό </a:t>
            </a:r>
            <a:r>
              <a:rPr lang="el-GR" sz="2400" b="1" dirty="0">
                <a:solidFill>
                  <a:prstClr val="black"/>
                </a:solidFill>
              </a:rPr>
              <a:t>έργο </a:t>
            </a:r>
            <a:r>
              <a:rPr lang="en-US" sz="2400" b="1" dirty="0" smtClean="0">
                <a:solidFill>
                  <a:prstClr val="black"/>
                </a:solidFill>
              </a:rPr>
              <a:t>PROMIT</a:t>
            </a:r>
            <a:r>
              <a:rPr lang="el-GR" sz="2600" dirty="0" smtClean="0">
                <a:solidFill>
                  <a:prstClr val="black"/>
                </a:solidFill>
                <a:sym typeface="Wingdings" pitchFamily="2" charset="2"/>
              </a:rPr>
              <a:t>: Μεθοδολογική προσέγγιση.</a:t>
            </a:r>
            <a:endParaRPr lang="el-GR" sz="2600" dirty="0">
              <a:solidFill>
                <a:prstClr val="black"/>
              </a:solidFill>
              <a:sym typeface="Wingdings" pitchFamily="2" charset="2"/>
            </a:endParaRPr>
          </a:p>
          <a:p>
            <a:pPr marL="0" lvl="0" indent="0">
              <a:spcBef>
                <a:spcPts val="0"/>
              </a:spcBef>
              <a:buFont typeface="Wingdings" pitchFamily="2" charset="2"/>
              <a:buChar char="ü"/>
            </a:pPr>
            <a:endParaRPr lang="el-GR" sz="2200" dirty="0" smtClean="0">
              <a:solidFill>
                <a:prstClr val="black"/>
              </a:solidFill>
              <a:sym typeface="Wingdings" pitchFamily="2" charset="2"/>
            </a:endParaRPr>
          </a:p>
          <a:p>
            <a:pPr>
              <a:spcBef>
                <a:spcPts val="0"/>
              </a:spcBef>
              <a:buFont typeface="Wingdings" pitchFamily="2" charset="2"/>
              <a:buChar char="§"/>
            </a:pPr>
            <a:r>
              <a:rPr lang="el-GR" sz="2200" dirty="0" err="1" smtClean="0">
                <a:solidFill>
                  <a:prstClr val="black"/>
                </a:solidFill>
                <a:sym typeface="Wingdings" pitchFamily="2" charset="2"/>
              </a:rPr>
              <a:t>Διατροπικές</a:t>
            </a:r>
            <a:r>
              <a:rPr lang="el-GR" sz="2200" dirty="0" smtClean="0">
                <a:solidFill>
                  <a:prstClr val="black"/>
                </a:solidFill>
                <a:sym typeface="Wingdings" pitchFamily="2" charset="2"/>
              </a:rPr>
              <a:t> μεταφορές – Προσέγγιση σε 3 επίπεδα:</a:t>
            </a:r>
          </a:p>
          <a:p>
            <a:pPr marL="0" indent="0">
              <a:spcBef>
                <a:spcPts val="0"/>
              </a:spcBef>
              <a:buNone/>
            </a:pPr>
            <a:endParaRPr lang="el-GR" sz="2200" dirty="0" smtClean="0">
              <a:solidFill>
                <a:prstClr val="black"/>
              </a:solidFill>
              <a:sym typeface="Wingdings" pitchFamily="2" charset="2"/>
            </a:endParaRPr>
          </a:p>
          <a:p>
            <a:pPr lvl="0" algn="just">
              <a:spcBef>
                <a:spcPts val="0"/>
              </a:spcBef>
              <a:buNone/>
            </a:pPr>
            <a:r>
              <a:rPr lang="el-GR" sz="2000" dirty="0">
                <a:solidFill>
                  <a:prstClr val="black"/>
                </a:solidFill>
              </a:rPr>
              <a:t>3</a:t>
            </a:r>
            <a:r>
              <a:rPr lang="el-GR" sz="2000" baseline="30000" dirty="0">
                <a:solidFill>
                  <a:prstClr val="black"/>
                </a:solidFill>
              </a:rPr>
              <a:t>ο</a:t>
            </a:r>
            <a:r>
              <a:rPr lang="el-GR" sz="2000" dirty="0">
                <a:solidFill>
                  <a:prstClr val="black"/>
                </a:solidFill>
              </a:rPr>
              <a:t> επίπεδο</a:t>
            </a:r>
            <a:r>
              <a:rPr lang="el-GR" sz="2000" dirty="0" smtClean="0">
                <a:solidFill>
                  <a:prstClr val="black"/>
                </a:solidFill>
              </a:rPr>
              <a:t>: Οι </a:t>
            </a:r>
            <a:r>
              <a:rPr lang="el-GR" sz="2000" dirty="0">
                <a:solidFill>
                  <a:prstClr val="black"/>
                </a:solidFill>
              </a:rPr>
              <a:t>δείκτες αξιολόγησης λόγω του υψηλού επιπέδου λεπτομέρειας της μεταφοράς, θα αποτελούνται από ενότητες που αφορούν τους </a:t>
            </a:r>
            <a:r>
              <a:rPr lang="el-GR" sz="2000" b="1" dirty="0">
                <a:solidFill>
                  <a:prstClr val="black"/>
                </a:solidFill>
              </a:rPr>
              <a:t>επιμέρους </a:t>
            </a:r>
            <a:r>
              <a:rPr lang="el-GR" sz="2000" b="1" dirty="0" err="1">
                <a:solidFill>
                  <a:prstClr val="black"/>
                </a:solidFill>
              </a:rPr>
              <a:t>παροχείς</a:t>
            </a:r>
            <a:r>
              <a:rPr lang="el-GR" sz="2000" b="1" dirty="0">
                <a:solidFill>
                  <a:prstClr val="black"/>
                </a:solidFill>
              </a:rPr>
              <a:t> υπηρεσιών σε μικροσκοπικό επίπεδο (Οδική μεταφορά, τερματικούς κόμβους, ποτάμιες μεταφορές, σιδηροδρομικές μεταφορές, κλπ</a:t>
            </a:r>
            <a:r>
              <a:rPr lang="el-GR" sz="2000" b="1" dirty="0" smtClean="0">
                <a:solidFill>
                  <a:prstClr val="black"/>
                </a:solidFill>
              </a:rPr>
              <a:t>)</a:t>
            </a:r>
            <a:r>
              <a:rPr lang="el-GR" sz="2000" dirty="0" smtClean="0">
                <a:solidFill>
                  <a:prstClr val="black"/>
                </a:solidFill>
              </a:rPr>
              <a:t>:</a:t>
            </a:r>
          </a:p>
          <a:p>
            <a:pPr lvl="0" algn="just">
              <a:spcBef>
                <a:spcPts val="0"/>
              </a:spcBef>
              <a:buNone/>
            </a:pPr>
            <a:endParaRPr lang="el-GR" sz="2000" dirty="0">
              <a:solidFill>
                <a:prstClr val="black"/>
              </a:solidFill>
            </a:endParaRPr>
          </a:p>
          <a:p>
            <a:pPr marL="630238" lvl="0" algn="just">
              <a:spcBef>
                <a:spcPts val="0"/>
              </a:spcBef>
              <a:buFont typeface="Wingdings" pitchFamily="2" charset="2"/>
              <a:buChar char="§"/>
            </a:pPr>
            <a:r>
              <a:rPr lang="el-GR" sz="2000" dirty="0">
                <a:solidFill>
                  <a:prstClr val="black"/>
                </a:solidFill>
              </a:rPr>
              <a:t>Χρονική αξιοπιστία της μεταφορικής υπηρεσίας (συνολική μέση ταχύτητα του τρένου (</a:t>
            </a:r>
            <a:r>
              <a:rPr lang="el-GR" sz="2000" dirty="0" err="1">
                <a:solidFill>
                  <a:prstClr val="black"/>
                </a:solidFill>
              </a:rPr>
              <a:t>σιδηρ</a:t>
            </a:r>
            <a:r>
              <a:rPr lang="el-GR" sz="2000" dirty="0">
                <a:solidFill>
                  <a:prstClr val="black"/>
                </a:solidFill>
              </a:rPr>
              <a:t>/</a:t>
            </a:r>
            <a:r>
              <a:rPr lang="el-GR" sz="2000" dirty="0" err="1">
                <a:solidFill>
                  <a:prstClr val="black"/>
                </a:solidFill>
              </a:rPr>
              <a:t>κο</a:t>
            </a:r>
            <a:r>
              <a:rPr lang="el-GR" sz="2000" dirty="0">
                <a:solidFill>
                  <a:prstClr val="black"/>
                </a:solidFill>
              </a:rPr>
              <a:t> κομμάτι), μέση ταχύτητα κίνησης οδικώς, μέσος χρόνος φορτοεκφορτώσεων, απόσταση μεταξύ πλατφόρμας και χώρου φορτοεκφορτώσεων (τερματικοί σταθμοί), κλπ.</a:t>
            </a:r>
          </a:p>
        </p:txBody>
      </p:sp>
    </p:spTree>
    <p:extLst>
      <p:ext uri="{BB962C8B-B14F-4D97-AF65-F5344CB8AC3E}">
        <p14:creationId xmlns:p14="http://schemas.microsoft.com/office/powerpoint/2010/main" val="3987907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pPr eaLnBrk="1" hangingPunct="1"/>
            <a:r>
              <a:rPr lang="en-US" dirty="0" smtClean="0">
                <a:solidFill>
                  <a:schemeClr val="accent1"/>
                </a:solidFill>
              </a:rPr>
              <a:t>CLOSER</a:t>
            </a:r>
            <a:endParaRPr lang="el-GR" dirty="0" smtClean="0">
              <a:solidFill>
                <a:schemeClr val="accent1"/>
              </a:solidFill>
            </a:endParaRPr>
          </a:p>
        </p:txBody>
      </p:sp>
      <p:sp>
        <p:nvSpPr>
          <p:cNvPr id="6" name="TextBox 5"/>
          <p:cNvSpPr txBox="1"/>
          <p:nvPr/>
        </p:nvSpPr>
        <p:spPr>
          <a:xfrm>
            <a:off x="323528" y="1599183"/>
            <a:ext cx="8640960" cy="830997"/>
          </a:xfrm>
          <a:prstGeom prst="rect">
            <a:avLst/>
          </a:prstGeom>
          <a:noFill/>
        </p:spPr>
        <p:txBody>
          <a:bodyPr wrap="square" rtlCol="0">
            <a:spAutoFit/>
          </a:bodyPr>
          <a:lstStyle/>
          <a:p>
            <a:pPr>
              <a:buFont typeface="Wingdings" pitchFamily="2" charset="2"/>
              <a:buChar char="q"/>
            </a:pPr>
            <a:r>
              <a:rPr lang="en-US" sz="2400" b="1" dirty="0" smtClean="0"/>
              <a:t> CLOSER</a:t>
            </a:r>
            <a:r>
              <a:rPr lang="el-GR" sz="2400" b="1" dirty="0" smtClean="0"/>
              <a:t> - </a:t>
            </a:r>
            <a:r>
              <a:rPr lang="en-US" sz="2400" b="1" dirty="0" smtClean="0"/>
              <a:t>Connecting </a:t>
            </a:r>
            <a:r>
              <a:rPr lang="en-US" sz="2400" b="1" dirty="0" err="1" smtClean="0"/>
              <a:t>LOng</a:t>
            </a:r>
            <a:r>
              <a:rPr lang="en-US" sz="2400" b="1" dirty="0" smtClean="0"/>
              <a:t> and Short-distance networks for Efficient </a:t>
            </a:r>
            <a:r>
              <a:rPr lang="en-US" sz="2400" b="1" dirty="0" err="1" smtClean="0"/>
              <a:t>tRansport</a:t>
            </a:r>
            <a:endParaRPr lang="el-GR" sz="2400" dirty="0" smtClean="0"/>
          </a:p>
        </p:txBody>
      </p:sp>
      <p:sp>
        <p:nvSpPr>
          <p:cNvPr id="7" name="TextBox 6"/>
          <p:cNvSpPr txBox="1"/>
          <p:nvPr/>
        </p:nvSpPr>
        <p:spPr>
          <a:xfrm>
            <a:off x="323528" y="2422629"/>
            <a:ext cx="8424936" cy="3816429"/>
          </a:xfrm>
          <a:prstGeom prst="rect">
            <a:avLst/>
          </a:prstGeom>
          <a:noFill/>
        </p:spPr>
        <p:txBody>
          <a:bodyPr wrap="square" rtlCol="0">
            <a:spAutoFit/>
          </a:bodyPr>
          <a:lstStyle/>
          <a:p>
            <a:r>
              <a:rPr lang="el-GR" sz="2200" dirty="0" smtClean="0"/>
              <a:t>	</a:t>
            </a:r>
            <a:endParaRPr lang="en-US" sz="2200" dirty="0" smtClean="0"/>
          </a:p>
          <a:p>
            <a:r>
              <a:rPr lang="en-US" sz="2200" dirty="0" smtClean="0"/>
              <a:t>              </a:t>
            </a:r>
            <a:r>
              <a:rPr lang="el-GR" sz="2200" dirty="0" smtClean="0"/>
              <a:t>Χρηματοδότηση</a:t>
            </a:r>
            <a:r>
              <a:rPr lang="en-US" sz="2200" dirty="0" smtClean="0"/>
              <a:t>: </a:t>
            </a:r>
            <a:r>
              <a:rPr lang="el-GR" sz="2200" dirty="0" smtClean="0"/>
              <a:t>7</a:t>
            </a:r>
            <a:r>
              <a:rPr lang="el-GR" sz="2200" baseline="30000" dirty="0" smtClean="0"/>
              <a:t>ο</a:t>
            </a:r>
            <a:r>
              <a:rPr lang="el-GR" sz="2200" dirty="0" smtClean="0"/>
              <a:t> Πρόγραμμα Πλαίσιο</a:t>
            </a:r>
          </a:p>
          <a:p>
            <a:r>
              <a:rPr lang="el-GR" sz="2200" dirty="0" smtClean="0"/>
              <a:t>	Διάρκεια: Ιανουάριος 2010 – Δεκέμβριος 2012</a:t>
            </a:r>
          </a:p>
          <a:p>
            <a:endParaRPr lang="en-US" sz="2200" u="sng" dirty="0" smtClean="0"/>
          </a:p>
          <a:p>
            <a:endParaRPr lang="en-US" sz="2200" u="sng" dirty="0"/>
          </a:p>
          <a:p>
            <a:r>
              <a:rPr lang="el-GR" sz="2200" u="sng" dirty="0" smtClean="0"/>
              <a:t>Στόχος:</a:t>
            </a:r>
          </a:p>
          <a:p>
            <a:pPr>
              <a:buBlip>
                <a:blip r:embed="rId3"/>
              </a:buBlip>
            </a:pPr>
            <a:r>
              <a:rPr lang="el-GR" sz="2200" dirty="0" smtClean="0"/>
              <a:t>Η ανάπτυξη καινοτόμων εργαλείων για την ανάλυση των μεταφορικών κόμβων διασύνδεσης διαφορετικών μέσων, η εξέταση των εργαλείων αυτών σε περιπτώσεις κόμβων ανά την Ευρώπη και εξαγωγή συμπερασμάτων και προτάσεων σε στοχευμένους εμπλεκόμενους φορείς </a:t>
            </a:r>
          </a:p>
        </p:txBody>
      </p:sp>
      <p:pic>
        <p:nvPicPr>
          <p:cNvPr id="8" name="Picture 4" descr="https://encrypted-tbn1.gstatic.com/images?q=tbn:ANd9GcRX2ta-PHnSRqzulPu5QQh6Af_6tRpPhV8D1hpVJpQzKIp9yl4BEg"/>
          <p:cNvPicPr>
            <a:picLocks noChangeAspect="1" noChangeArrowheads="1"/>
          </p:cNvPicPr>
          <p:nvPr/>
        </p:nvPicPr>
        <p:blipFill>
          <a:blip r:embed="rId4" cstate="print"/>
          <a:srcRect/>
          <a:stretch>
            <a:fillRect/>
          </a:stretch>
        </p:blipFill>
        <p:spPr bwMode="auto">
          <a:xfrm>
            <a:off x="846903" y="3169089"/>
            <a:ext cx="288032" cy="288032"/>
          </a:xfrm>
          <a:prstGeom prst="rect">
            <a:avLst/>
          </a:prstGeom>
          <a:noFill/>
        </p:spPr>
      </p:pic>
      <p:pic>
        <p:nvPicPr>
          <p:cNvPr id="9" name="Picture 10" descr="http://2.bp.blogspot.com/-Ixg-tvgj44Q/Tt-dx-lRRDI/AAAAAAAACLk/2HW8wQDwnZg/s1600/EURO_SYMBOL.png"/>
          <p:cNvPicPr>
            <a:picLocks noChangeAspect="1" noChangeArrowheads="1"/>
          </p:cNvPicPr>
          <p:nvPr/>
        </p:nvPicPr>
        <p:blipFill>
          <a:blip r:embed="rId5" cstate="print"/>
          <a:srcRect/>
          <a:stretch>
            <a:fillRect/>
          </a:stretch>
        </p:blipFill>
        <p:spPr bwMode="auto">
          <a:xfrm>
            <a:off x="846903" y="2809049"/>
            <a:ext cx="286547" cy="288032"/>
          </a:xfrm>
          <a:prstGeom prst="rect">
            <a:avLst/>
          </a:prstGeom>
          <a:noFill/>
          <a:effectLst>
            <a:glow rad="139700">
              <a:schemeClr val="accent2">
                <a:satMod val="175000"/>
                <a:alpha val="40000"/>
              </a:schemeClr>
            </a:glow>
          </a:effectLst>
        </p:spPr>
      </p:pic>
    </p:spTree>
    <p:extLst>
      <p:ext uri="{BB962C8B-B14F-4D97-AF65-F5344CB8AC3E}">
        <p14:creationId xmlns:p14="http://schemas.microsoft.com/office/powerpoint/2010/main" val="592915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txBox="1">
            <a:spLocks/>
          </p:cNvSpPr>
          <p:nvPr/>
        </p:nvSpPr>
        <p:spPr>
          <a:xfrm>
            <a:off x="179512" y="764704"/>
            <a:ext cx="8964488" cy="648071"/>
          </a:xfrm>
          <a:prstGeom prst="rect">
            <a:avLst/>
          </a:prstGeom>
        </p:spPr>
        <p:txBody>
          <a:bodyPr vert="horz" lIns="91440" tIns="45720" rIns="91440" bIns="45720" rtlCol="0" anchor="t" anchorCtr="0">
            <a:noAutofit/>
          </a:bodyPr>
          <a:lstStyle/>
          <a:p>
            <a:pPr marL="4763" marR="0" lvl="0" indent="-4763" algn="l" defTabSz="914400" rtl="0" eaLnBrk="1" fontAlgn="auto" latinLnBrk="0" hangingPunct="1">
              <a:lnSpc>
                <a:spcPct val="100000"/>
              </a:lnSpc>
              <a:spcBef>
                <a:spcPct val="0"/>
              </a:spcBef>
              <a:spcAft>
                <a:spcPts val="0"/>
              </a:spcAft>
              <a:buClrTx/>
              <a:buSzTx/>
              <a:buFontTx/>
              <a:buNone/>
              <a:tabLst/>
              <a:defRPr/>
            </a:pPr>
            <a:r>
              <a:rPr lang="el-GR" sz="2600" b="1" noProof="0" dirty="0" smtClean="0">
                <a:latin typeface="+mj-lt"/>
                <a:ea typeface="+mj-ea"/>
                <a:cs typeface="+mj-cs"/>
              </a:rPr>
              <a:t>Δείκτες αξιολόγησης για ανάλυση επιπτώσεων: </a:t>
            </a:r>
          </a:p>
          <a:p>
            <a:pPr marL="4763" marR="0" lvl="0" indent="-4763" algn="l" defTabSz="914400" rtl="0" eaLnBrk="1" fontAlgn="auto" latinLnBrk="0" hangingPunct="1">
              <a:lnSpc>
                <a:spcPct val="100000"/>
              </a:lnSpc>
              <a:spcBef>
                <a:spcPct val="0"/>
              </a:spcBef>
              <a:spcAft>
                <a:spcPts val="0"/>
              </a:spcAft>
              <a:buClrTx/>
              <a:buSzTx/>
              <a:buFontTx/>
              <a:buNone/>
              <a:tabLst/>
              <a:defRPr/>
            </a:pPr>
            <a:r>
              <a:rPr lang="el-GR" sz="2600" b="1" noProof="0" dirty="0" smtClean="0">
                <a:latin typeface="+mj-lt"/>
                <a:ea typeface="+mj-ea"/>
                <a:cs typeface="+mj-cs"/>
              </a:rPr>
              <a:t>η περίπτωση του ερευνητικού έργου </a:t>
            </a:r>
            <a:r>
              <a:rPr lang="en-US" sz="2600" b="1" noProof="0" dirty="0" smtClean="0">
                <a:latin typeface="+mj-lt"/>
                <a:ea typeface="+mj-ea"/>
                <a:cs typeface="+mj-cs"/>
              </a:rPr>
              <a:t>PROMIT – </a:t>
            </a:r>
            <a:r>
              <a:rPr lang="el-GR" sz="2600" b="1" noProof="0" dirty="0" smtClean="0">
                <a:latin typeface="+mj-lt"/>
                <a:ea typeface="+mj-ea"/>
                <a:cs typeface="+mj-cs"/>
              </a:rPr>
              <a:t>Συγκριτική αξιολόγηση </a:t>
            </a:r>
            <a:r>
              <a:rPr lang="en-US" sz="2600" b="1" noProof="0" dirty="0" smtClean="0">
                <a:latin typeface="+mj-lt"/>
                <a:ea typeface="+mj-ea"/>
                <a:cs typeface="+mj-cs"/>
              </a:rPr>
              <a:t>(benchmarking) </a:t>
            </a:r>
            <a:r>
              <a:rPr lang="el-GR" sz="2600" b="1" noProof="0" dirty="0" smtClean="0">
                <a:latin typeface="+mj-lt"/>
                <a:ea typeface="+mj-ea"/>
                <a:cs typeface="+mj-cs"/>
              </a:rPr>
              <a:t>με χρήση δεικτών στις διατροπικές μεταφορές</a:t>
            </a:r>
            <a:r>
              <a:rPr kumimoji="0" lang="en-US" sz="2600" b="1" i="0" u="none" strike="noStrike" kern="1200" cap="none" spc="0" normalizeH="0" baseline="0" noProof="0" dirty="0" smtClean="0">
                <a:ln>
                  <a:noFill/>
                </a:ln>
                <a:solidFill>
                  <a:schemeClr val="tx1"/>
                </a:solidFill>
                <a:effectLst/>
                <a:uLnTx/>
                <a:uFillTx/>
                <a:latin typeface="+mj-lt"/>
                <a:ea typeface="+mj-ea"/>
                <a:cs typeface="+mj-cs"/>
              </a:rPr>
              <a:t/>
            </a:r>
            <a:br>
              <a:rPr kumimoji="0" lang="en-US" sz="2600" b="1" i="0" u="none" strike="noStrike" kern="1200" cap="none" spc="0" normalizeH="0" baseline="0" noProof="0" dirty="0" smtClean="0">
                <a:ln>
                  <a:noFill/>
                </a:ln>
                <a:solidFill>
                  <a:schemeClr val="tx1"/>
                </a:solidFill>
                <a:effectLst/>
                <a:uLnTx/>
                <a:uFillTx/>
                <a:latin typeface="+mj-lt"/>
                <a:ea typeface="+mj-ea"/>
                <a:cs typeface="+mj-cs"/>
              </a:rPr>
            </a:br>
            <a:endParaRPr kumimoji="0" lang="el-GR" sz="2600" b="1" i="0" u="none" strike="noStrike" kern="1200" cap="none" spc="0" normalizeH="0" baseline="0" noProof="0" dirty="0">
              <a:ln>
                <a:noFill/>
              </a:ln>
              <a:solidFill>
                <a:schemeClr val="tx1"/>
              </a:solidFill>
              <a:effectLst/>
              <a:uLnTx/>
              <a:uFillTx/>
              <a:latin typeface="+mj-lt"/>
              <a:ea typeface="+mj-ea"/>
              <a:cs typeface="+mj-cs"/>
            </a:endParaRPr>
          </a:p>
        </p:txBody>
      </p:sp>
      <p:sp>
        <p:nvSpPr>
          <p:cNvPr id="10" name="TextBox 9"/>
          <p:cNvSpPr txBox="1"/>
          <p:nvPr/>
        </p:nvSpPr>
        <p:spPr>
          <a:xfrm>
            <a:off x="467544" y="2463279"/>
            <a:ext cx="8280920" cy="461665"/>
          </a:xfrm>
          <a:prstGeom prst="rect">
            <a:avLst/>
          </a:prstGeom>
          <a:noFill/>
        </p:spPr>
        <p:txBody>
          <a:bodyPr wrap="square" rtlCol="0">
            <a:spAutoFit/>
          </a:bodyPr>
          <a:lstStyle/>
          <a:p>
            <a:pPr marL="342900" indent="-342900">
              <a:buFont typeface="Wingdings" pitchFamily="2" charset="2"/>
              <a:buChar char="q"/>
            </a:pPr>
            <a:r>
              <a:rPr lang="el-GR" sz="2400" b="1" dirty="0" smtClean="0"/>
              <a:t>Ερευνητικό έργο </a:t>
            </a:r>
            <a:r>
              <a:rPr lang="en-US" sz="2400" b="1" dirty="0" smtClean="0"/>
              <a:t>PROMIT</a:t>
            </a:r>
            <a:endParaRPr lang="el-GR" sz="2400" b="1" dirty="0" smtClean="0"/>
          </a:p>
        </p:txBody>
      </p:sp>
      <p:sp>
        <p:nvSpPr>
          <p:cNvPr id="7" name="TextBox 6"/>
          <p:cNvSpPr txBox="1"/>
          <p:nvPr/>
        </p:nvSpPr>
        <p:spPr>
          <a:xfrm>
            <a:off x="360040" y="2915652"/>
            <a:ext cx="8892480" cy="461665"/>
          </a:xfrm>
          <a:prstGeom prst="rect">
            <a:avLst/>
          </a:prstGeom>
          <a:noFill/>
        </p:spPr>
        <p:txBody>
          <a:bodyPr wrap="square" rtlCol="0">
            <a:spAutoFit/>
          </a:bodyPr>
          <a:lstStyle/>
          <a:p>
            <a:pPr marL="457200" indent="-457200"/>
            <a:r>
              <a:rPr lang="el-GR" sz="2400" dirty="0" smtClean="0">
                <a:solidFill>
                  <a:srgbClr val="FF0000"/>
                </a:solidFill>
              </a:rPr>
              <a:t>Βασικοί Δείκτες Απόδοσης:</a:t>
            </a:r>
          </a:p>
        </p:txBody>
      </p:sp>
      <p:sp>
        <p:nvSpPr>
          <p:cNvPr id="11" name="TextBox 10"/>
          <p:cNvSpPr txBox="1"/>
          <p:nvPr/>
        </p:nvSpPr>
        <p:spPr>
          <a:xfrm>
            <a:off x="323528" y="3356992"/>
            <a:ext cx="8352928" cy="1631216"/>
          </a:xfrm>
          <a:prstGeom prst="rect">
            <a:avLst/>
          </a:prstGeom>
          <a:noFill/>
        </p:spPr>
        <p:txBody>
          <a:bodyPr wrap="square" rtlCol="0">
            <a:spAutoFit/>
          </a:bodyPr>
          <a:lstStyle/>
          <a:p>
            <a:pPr marL="342900" indent="-342900" algn="just"/>
            <a:r>
              <a:rPr lang="el-GR" sz="2000" dirty="0" smtClean="0"/>
              <a:t>Στα πλαίσια του </a:t>
            </a:r>
            <a:r>
              <a:rPr lang="en-US" sz="2000" dirty="0" smtClean="0"/>
              <a:t>PROMIT </a:t>
            </a:r>
            <a:r>
              <a:rPr lang="el-GR" sz="2000" dirty="0" smtClean="0"/>
              <a:t>ακολουθήθηκαν οι παρακάτω αρχές για τους δείκτες:</a:t>
            </a:r>
          </a:p>
          <a:p>
            <a:pPr marL="342900" indent="-342900" algn="just">
              <a:buFont typeface="Wingdings" pitchFamily="2" charset="2"/>
              <a:buChar char="ü"/>
            </a:pPr>
            <a:r>
              <a:rPr lang="el-GR" sz="2000" dirty="0" smtClean="0"/>
              <a:t>Πρέπει να μην αλληλοαναιρούνται</a:t>
            </a:r>
          </a:p>
          <a:p>
            <a:pPr marL="342900" indent="-342900" algn="just">
              <a:buFont typeface="Wingdings" pitchFamily="2" charset="2"/>
              <a:buChar char="ü"/>
            </a:pPr>
            <a:r>
              <a:rPr lang="el-GR" sz="2000" dirty="0" smtClean="0"/>
              <a:t>Κατηγοριοποιούνται σε βασικούς και επιπρόσθετους δείκτες. Οι δεύτεροι ορισμένες φορές είναι εξίσου σημαντικοί</a:t>
            </a:r>
          </a:p>
          <a:p>
            <a:pPr marL="342900" indent="-342900" algn="just">
              <a:buFont typeface="Wingdings" pitchFamily="2" charset="2"/>
              <a:buChar char="ü"/>
            </a:pPr>
            <a:r>
              <a:rPr lang="el-GR" sz="2000" dirty="0" smtClean="0"/>
              <a:t> Επίσης , κατηγοριοποίηση σε </a:t>
            </a:r>
            <a:r>
              <a:rPr lang="el-GR" sz="2000" dirty="0" smtClean="0">
                <a:solidFill>
                  <a:srgbClr val="FF0000"/>
                </a:solidFill>
              </a:rPr>
              <a:t>«σκληρούς» </a:t>
            </a:r>
            <a:r>
              <a:rPr lang="el-GR" sz="2000" dirty="0" smtClean="0"/>
              <a:t>και </a:t>
            </a:r>
            <a:r>
              <a:rPr lang="el-GR" sz="2000" dirty="0" smtClean="0">
                <a:solidFill>
                  <a:srgbClr val="FF0000"/>
                </a:solidFill>
              </a:rPr>
              <a:t>«μαλακούς» </a:t>
            </a:r>
            <a:r>
              <a:rPr lang="el-GR" sz="2000" dirty="0" smtClean="0"/>
              <a:t>δείκτες</a:t>
            </a:r>
          </a:p>
        </p:txBody>
      </p:sp>
      <p:sp>
        <p:nvSpPr>
          <p:cNvPr id="12" name="Rounded Rectangular Callout 11"/>
          <p:cNvSpPr/>
          <p:nvPr/>
        </p:nvSpPr>
        <p:spPr>
          <a:xfrm rot="10800000">
            <a:off x="2627784" y="5085184"/>
            <a:ext cx="2376264" cy="1224136"/>
          </a:xfrm>
          <a:prstGeom prst="wedgeRoundRect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Rounded Rectangular Callout 12"/>
          <p:cNvSpPr/>
          <p:nvPr/>
        </p:nvSpPr>
        <p:spPr>
          <a:xfrm rot="10800000">
            <a:off x="5436096" y="5085184"/>
            <a:ext cx="2376264" cy="1224136"/>
          </a:xfrm>
          <a:prstGeom prst="wedgeRoundRectCallout">
            <a:avLst>
              <a:gd name="adj1" fmla="val 19437"/>
              <a:gd name="adj2" fmla="val 62500"/>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TextBox 13"/>
          <p:cNvSpPr txBox="1"/>
          <p:nvPr/>
        </p:nvSpPr>
        <p:spPr>
          <a:xfrm>
            <a:off x="2699792" y="5241974"/>
            <a:ext cx="2160240" cy="738664"/>
          </a:xfrm>
          <a:prstGeom prst="rect">
            <a:avLst/>
          </a:prstGeom>
          <a:noFill/>
        </p:spPr>
        <p:txBody>
          <a:bodyPr wrap="square" rtlCol="0">
            <a:spAutoFit/>
          </a:bodyPr>
          <a:lstStyle/>
          <a:p>
            <a:r>
              <a:rPr lang="el-GR" sz="1400" dirty="0" smtClean="0"/>
              <a:t>Έυκολα μπορούν να μετρηθούν και να συγκριθούν</a:t>
            </a:r>
            <a:endParaRPr lang="en-GB" sz="1400" dirty="0"/>
          </a:p>
        </p:txBody>
      </p:sp>
      <p:sp>
        <p:nvSpPr>
          <p:cNvPr id="15" name="TextBox 14"/>
          <p:cNvSpPr txBox="1"/>
          <p:nvPr/>
        </p:nvSpPr>
        <p:spPr>
          <a:xfrm>
            <a:off x="5436096" y="5211197"/>
            <a:ext cx="2376264" cy="954107"/>
          </a:xfrm>
          <a:prstGeom prst="rect">
            <a:avLst/>
          </a:prstGeom>
          <a:noFill/>
        </p:spPr>
        <p:txBody>
          <a:bodyPr wrap="square" rtlCol="0">
            <a:spAutoFit/>
          </a:bodyPr>
          <a:lstStyle/>
          <a:p>
            <a:r>
              <a:rPr lang="el-GR" sz="1400" dirty="0" smtClean="0"/>
              <a:t>Μη ποσοτικοποιήσιμοι, και μετρήσιμοι παράμετροι (ευγένεια προσωπικού, ευελιξία, κλπ)</a:t>
            </a:r>
            <a:endParaRPr lang="en-GB" sz="1400" dirty="0"/>
          </a:p>
        </p:txBody>
      </p:sp>
      <p:graphicFrame>
        <p:nvGraphicFramePr>
          <p:cNvPr id="17" name="Table 16"/>
          <p:cNvGraphicFramePr>
            <a:graphicFrameLocks noGrp="1"/>
          </p:cNvGraphicFramePr>
          <p:nvPr>
            <p:extLst>
              <p:ext uri="{D42A27DB-BD31-4B8C-83A1-F6EECF244321}">
                <p14:modId xmlns:p14="http://schemas.microsoft.com/office/powerpoint/2010/main" val="3578415098"/>
              </p:ext>
            </p:extLst>
          </p:nvPr>
        </p:nvGraphicFramePr>
        <p:xfrm>
          <a:off x="107504" y="836712"/>
          <a:ext cx="8964488" cy="4744633"/>
        </p:xfrm>
        <a:graphic>
          <a:graphicData uri="http://schemas.openxmlformats.org/drawingml/2006/table">
            <a:tbl>
              <a:tblPr/>
              <a:tblGrid>
                <a:gridCol w="2357666"/>
                <a:gridCol w="3407898"/>
                <a:gridCol w="3198924"/>
              </a:tblGrid>
              <a:tr h="156022">
                <a:tc gridSpan="3">
                  <a:txBody>
                    <a:bodyPr/>
                    <a:lstStyle/>
                    <a:p>
                      <a:pPr algn="ctr" fontAlgn="t"/>
                      <a:r>
                        <a:rPr lang="el-GR" sz="1200" b="1" i="0" u="none" strike="noStrike" dirty="0">
                          <a:solidFill>
                            <a:srgbClr val="000000"/>
                          </a:solidFill>
                          <a:latin typeface="Calibri"/>
                        </a:rPr>
                        <a:t>Βασικοί Δείκτες Απόδοσης</a:t>
                      </a:r>
                    </a:p>
                  </a:txBody>
                  <a:tcPr marL="7430" marR="7430" marT="7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GB"/>
                    </a:p>
                  </a:txBody>
                  <a:tcPr/>
                </a:tc>
                <a:tc hMerge="1">
                  <a:txBody>
                    <a:bodyPr/>
                    <a:lstStyle/>
                    <a:p>
                      <a:endParaRPr lang="en-GB"/>
                    </a:p>
                  </a:txBody>
                  <a:tcPr/>
                </a:tc>
              </a:tr>
              <a:tr h="312044">
                <a:tc>
                  <a:txBody>
                    <a:bodyPr/>
                    <a:lstStyle/>
                    <a:p>
                      <a:pPr algn="l" fontAlgn="t"/>
                      <a:r>
                        <a:rPr lang="el-GR" sz="1200" b="0" i="1" u="none" strike="noStrike">
                          <a:solidFill>
                            <a:srgbClr val="000000"/>
                          </a:solidFill>
                          <a:latin typeface="Calibri"/>
                        </a:rPr>
                        <a:t>Επίπεδο 1: Πελάτης</a:t>
                      </a:r>
                    </a:p>
                  </a:txBody>
                  <a:tcPr marL="7430" marR="7430" marT="743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t"/>
                      <a:r>
                        <a:rPr lang="el-GR" sz="1200" b="0" i="1" u="none" strike="noStrike">
                          <a:solidFill>
                            <a:srgbClr val="000000"/>
                          </a:solidFill>
                          <a:latin typeface="Calibri"/>
                        </a:rPr>
                        <a:t>Επίπεδο 2: Παροχέας υπηρεσιών logistics</a:t>
                      </a:r>
                    </a:p>
                  </a:txBody>
                  <a:tcPr marL="7430" marR="7430" marT="74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t"/>
                      <a:r>
                        <a:rPr lang="el-GR" sz="1200" b="0" i="1" u="none" strike="noStrike">
                          <a:solidFill>
                            <a:srgbClr val="000000"/>
                          </a:solidFill>
                          <a:latin typeface="Calibri"/>
                        </a:rPr>
                        <a:t>Επίπεδο 3: Φορέας παροχής επιμέρους υπηρεσιών</a:t>
                      </a:r>
                    </a:p>
                  </a:txBody>
                  <a:tcPr marL="7430" marR="7430" marT="743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148592">
                <a:tc>
                  <a:txBody>
                    <a:bodyPr/>
                    <a:lstStyle/>
                    <a:p>
                      <a:pPr algn="l" fontAlgn="t"/>
                      <a:r>
                        <a:rPr lang="el-GR" sz="1200" b="1" i="0" u="none" strike="noStrike">
                          <a:solidFill>
                            <a:srgbClr val="000000"/>
                          </a:solidFill>
                          <a:latin typeface="Calibri"/>
                        </a:rPr>
                        <a:t>Τιμή</a:t>
                      </a:r>
                    </a:p>
                  </a:txBody>
                  <a:tcPr marL="7430" marR="7430" marT="743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1" i="0" u="none" strike="noStrike">
                          <a:solidFill>
                            <a:srgbClr val="000000"/>
                          </a:solidFill>
                          <a:latin typeface="Calibri"/>
                        </a:rPr>
                        <a:t>Τιμή</a:t>
                      </a:r>
                    </a:p>
                  </a:txBody>
                  <a:tcPr marL="7430" marR="7430" marT="74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1" i="0" u="none" strike="noStrike" dirty="0">
                          <a:solidFill>
                            <a:srgbClr val="000000"/>
                          </a:solidFill>
                          <a:latin typeface="Calibri"/>
                        </a:rPr>
                        <a:t>Τιμή</a:t>
                      </a:r>
                    </a:p>
                  </a:txBody>
                  <a:tcPr marL="7430" marR="7430" marT="743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5777">
                <a:tc>
                  <a:txBody>
                    <a:bodyPr/>
                    <a:lstStyle/>
                    <a:p>
                      <a:pPr algn="l" fontAlgn="t"/>
                      <a:r>
                        <a:rPr lang="el-GR" sz="1200" b="1" i="0" u="none" strike="noStrike" dirty="0">
                          <a:solidFill>
                            <a:srgbClr val="000000"/>
                          </a:solidFill>
                          <a:latin typeface="Calibri"/>
                        </a:rPr>
                        <a:t>Συνολικός χρόνος εκτέλεσης της </a:t>
                      </a:r>
                      <a:r>
                        <a:rPr lang="el-GR" sz="1200" b="1" i="0" u="none" strike="noStrike" dirty="0" smtClean="0">
                          <a:solidFill>
                            <a:srgbClr val="000000"/>
                          </a:solidFill>
                          <a:latin typeface="Calibri"/>
                        </a:rPr>
                        <a:t>αποστολής (συνολικός χρόνος παράδοσης)</a:t>
                      </a:r>
                      <a:endParaRPr lang="el-GR" sz="1200" b="1" i="0" u="none" strike="noStrike" dirty="0">
                        <a:solidFill>
                          <a:srgbClr val="000000"/>
                        </a:solidFill>
                        <a:latin typeface="Calibri"/>
                      </a:endParaRPr>
                    </a:p>
                  </a:txBody>
                  <a:tcPr marL="7430" marR="7430" marT="743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1" i="0" u="none" strike="noStrike">
                          <a:solidFill>
                            <a:srgbClr val="000000"/>
                          </a:solidFill>
                          <a:latin typeface="Calibri"/>
                        </a:rPr>
                        <a:t>Συνολικός χρόνος εκτέλεσης της αποστολής</a:t>
                      </a:r>
                    </a:p>
                  </a:txBody>
                  <a:tcPr marL="7430" marR="7430" marT="74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1" i="0" u="none" strike="noStrike" dirty="0">
                          <a:solidFill>
                            <a:srgbClr val="000000"/>
                          </a:solidFill>
                          <a:latin typeface="Calibri"/>
                        </a:rPr>
                        <a:t>Συνολικός χρόνος εκτέλεσης της αποστολής</a:t>
                      </a:r>
                    </a:p>
                  </a:txBody>
                  <a:tcPr marL="7430" marR="7430" marT="743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7185">
                <a:tc>
                  <a:txBody>
                    <a:bodyPr/>
                    <a:lstStyle/>
                    <a:p>
                      <a:pPr algn="l" fontAlgn="t"/>
                      <a:r>
                        <a:rPr lang="el-GR" sz="1200" b="1" i="0" u="none" strike="noStrike">
                          <a:solidFill>
                            <a:srgbClr val="000000"/>
                          </a:solidFill>
                          <a:latin typeface="Calibri"/>
                        </a:rPr>
                        <a:t>Συχνότητα της υπηρεσίας</a:t>
                      </a:r>
                    </a:p>
                  </a:txBody>
                  <a:tcPr marL="7430" marR="7430" marT="743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1" i="0" u="none" strike="noStrike">
                          <a:solidFill>
                            <a:srgbClr val="000000"/>
                          </a:solidFill>
                          <a:latin typeface="Calibri"/>
                        </a:rPr>
                        <a:t>Συχνότητα της υπηρεσίας</a:t>
                      </a:r>
                    </a:p>
                  </a:txBody>
                  <a:tcPr marL="7430" marR="7430" marT="74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1" i="0" u="none" strike="noStrike" dirty="0">
                          <a:solidFill>
                            <a:srgbClr val="000000"/>
                          </a:solidFill>
                          <a:latin typeface="Calibri"/>
                        </a:rPr>
                        <a:t>Χωρητικότητα</a:t>
                      </a:r>
                    </a:p>
                  </a:txBody>
                  <a:tcPr marL="7430" marR="7430" marT="743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7185">
                <a:tc>
                  <a:txBody>
                    <a:bodyPr/>
                    <a:lstStyle/>
                    <a:p>
                      <a:pPr algn="l" fontAlgn="t"/>
                      <a:r>
                        <a:rPr lang="el-GR" sz="1200" b="1" i="0" u="none" strike="noStrike">
                          <a:solidFill>
                            <a:srgbClr val="000000"/>
                          </a:solidFill>
                          <a:latin typeface="Calibri"/>
                        </a:rPr>
                        <a:t>Συμβατότητα της μεταφοράς</a:t>
                      </a:r>
                    </a:p>
                  </a:txBody>
                  <a:tcPr marL="7430" marR="7430" marT="743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1" i="0" u="none" strike="noStrike" dirty="0">
                          <a:solidFill>
                            <a:srgbClr val="000000"/>
                          </a:solidFill>
                          <a:latin typeface="Calibri"/>
                        </a:rPr>
                        <a:t>Συμβατότητα της μεταφοράς</a:t>
                      </a:r>
                    </a:p>
                  </a:txBody>
                  <a:tcPr marL="7430" marR="7430" marT="74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1" i="0" u="none" strike="noStrike" dirty="0">
                          <a:solidFill>
                            <a:srgbClr val="000000"/>
                          </a:solidFill>
                          <a:latin typeface="Calibri"/>
                        </a:rPr>
                        <a:t>Αξιοποίηση της χωρητικότητας</a:t>
                      </a:r>
                    </a:p>
                  </a:txBody>
                  <a:tcPr marL="7430" marR="7430" marT="743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8592">
                <a:tc>
                  <a:txBody>
                    <a:bodyPr/>
                    <a:lstStyle/>
                    <a:p>
                      <a:pPr algn="l" fontAlgn="t"/>
                      <a:r>
                        <a:rPr lang="el-GR" sz="1200" b="1" i="0" u="none" strike="noStrike" dirty="0">
                          <a:solidFill>
                            <a:srgbClr val="000000"/>
                          </a:solidFill>
                          <a:latin typeface="Calibri"/>
                        </a:rPr>
                        <a:t>Φθορές</a:t>
                      </a:r>
                    </a:p>
                  </a:txBody>
                  <a:tcPr marL="7430" marR="7430" marT="743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1" i="0" u="none" strike="noStrike">
                          <a:solidFill>
                            <a:srgbClr val="000000"/>
                          </a:solidFill>
                          <a:latin typeface="Calibri"/>
                        </a:rPr>
                        <a:t>Φθορές</a:t>
                      </a:r>
                    </a:p>
                  </a:txBody>
                  <a:tcPr marL="7430" marR="7430" marT="74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1" i="0" u="none" strike="noStrike" dirty="0">
                          <a:solidFill>
                            <a:srgbClr val="000000"/>
                          </a:solidFill>
                          <a:latin typeface="Calibri"/>
                        </a:rPr>
                        <a:t>Αξιοπιστία</a:t>
                      </a:r>
                    </a:p>
                  </a:txBody>
                  <a:tcPr marL="7430" marR="7430" marT="743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8592">
                <a:tc>
                  <a:txBody>
                    <a:bodyPr/>
                    <a:lstStyle/>
                    <a:p>
                      <a:pPr algn="l" fontAlgn="t"/>
                      <a:r>
                        <a:rPr lang="el-GR" sz="1200" b="1" i="0" u="none" strike="noStrike">
                          <a:solidFill>
                            <a:srgbClr val="000000"/>
                          </a:solidFill>
                          <a:latin typeface="Calibri"/>
                        </a:rPr>
                        <a:t>Κλοπές</a:t>
                      </a:r>
                    </a:p>
                  </a:txBody>
                  <a:tcPr marL="7430" marR="7430" marT="743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1" i="0" u="none" strike="noStrike">
                          <a:solidFill>
                            <a:srgbClr val="000000"/>
                          </a:solidFill>
                          <a:latin typeface="Calibri"/>
                        </a:rPr>
                        <a:t>Κλοπές</a:t>
                      </a:r>
                    </a:p>
                  </a:txBody>
                  <a:tcPr marL="7430" marR="7430" marT="74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1" i="0" u="none" strike="noStrike" dirty="0">
                          <a:solidFill>
                            <a:srgbClr val="000000"/>
                          </a:solidFill>
                          <a:latin typeface="Calibri"/>
                        </a:rPr>
                        <a:t>Φθορές</a:t>
                      </a:r>
                    </a:p>
                  </a:txBody>
                  <a:tcPr marL="7430" marR="7430" marT="743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8592">
                <a:tc>
                  <a:txBody>
                    <a:bodyPr/>
                    <a:lstStyle/>
                    <a:p>
                      <a:pPr algn="l" fontAlgn="t"/>
                      <a:r>
                        <a:rPr lang="en-GB" sz="1200" b="1" i="0" u="none" strike="noStrike">
                          <a:solidFill>
                            <a:srgbClr val="000000"/>
                          </a:solidFill>
                          <a:latin typeface="Calibri"/>
                        </a:rPr>
                        <a:t> </a:t>
                      </a:r>
                    </a:p>
                  </a:txBody>
                  <a:tcPr marL="7430" marR="7430" marT="743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200" b="1" i="0" u="none" strike="noStrike">
                          <a:solidFill>
                            <a:srgbClr val="000000"/>
                          </a:solidFill>
                          <a:latin typeface="Calibri"/>
                        </a:rPr>
                        <a:t> </a:t>
                      </a:r>
                    </a:p>
                  </a:txBody>
                  <a:tcPr marL="7430" marR="7430" marT="74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1" i="0" u="none" strike="noStrike" dirty="0">
                          <a:solidFill>
                            <a:srgbClr val="000000"/>
                          </a:solidFill>
                          <a:latin typeface="Calibri"/>
                        </a:rPr>
                        <a:t>Κλοπές</a:t>
                      </a:r>
                    </a:p>
                  </a:txBody>
                  <a:tcPr marL="7430" marR="7430" marT="743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8592">
                <a:tc>
                  <a:txBody>
                    <a:bodyPr/>
                    <a:lstStyle/>
                    <a:p>
                      <a:pPr algn="l" fontAlgn="t"/>
                      <a:r>
                        <a:rPr lang="en-GB" sz="1200" b="1" i="0" u="none" strike="noStrike">
                          <a:solidFill>
                            <a:srgbClr val="000000"/>
                          </a:solidFill>
                          <a:latin typeface="Calibri"/>
                        </a:rPr>
                        <a:t> </a:t>
                      </a:r>
                    </a:p>
                  </a:txBody>
                  <a:tcPr marL="7430" marR="7430" marT="743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200" b="1" i="0" u="none" strike="noStrike">
                          <a:solidFill>
                            <a:srgbClr val="000000"/>
                          </a:solidFill>
                          <a:latin typeface="Calibri"/>
                        </a:rPr>
                        <a:t> </a:t>
                      </a:r>
                    </a:p>
                  </a:txBody>
                  <a:tcPr marL="7430" marR="7430" marT="74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1" i="0" u="none" strike="noStrike" dirty="0">
                          <a:solidFill>
                            <a:srgbClr val="000000"/>
                          </a:solidFill>
                          <a:latin typeface="Calibri"/>
                        </a:rPr>
                        <a:t>Άλλοι επιχειρησιακοί δείκτες</a:t>
                      </a:r>
                    </a:p>
                  </a:txBody>
                  <a:tcPr marL="7430" marR="7430" marT="743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6022">
                <a:tc>
                  <a:txBody>
                    <a:bodyPr/>
                    <a:lstStyle/>
                    <a:p>
                      <a:pPr algn="l" fontAlgn="t"/>
                      <a:r>
                        <a:rPr lang="en-GB" sz="1200" b="0" i="0" u="none" strike="noStrike" dirty="0">
                          <a:solidFill>
                            <a:srgbClr val="000000"/>
                          </a:solidFill>
                          <a:latin typeface="Calibri"/>
                        </a:rPr>
                        <a:t> </a:t>
                      </a:r>
                    </a:p>
                  </a:txBody>
                  <a:tcPr marL="7430" marR="7430" marT="7430"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200" b="0" i="0" u="none" strike="noStrike">
                          <a:solidFill>
                            <a:srgbClr val="000000"/>
                          </a:solidFill>
                          <a:latin typeface="Calibri"/>
                        </a:rPr>
                        <a:t> </a:t>
                      </a:r>
                    </a:p>
                  </a:txBody>
                  <a:tcPr marL="7430" marR="7430" marT="7430"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200" b="0" i="0" u="none" strike="noStrike">
                          <a:solidFill>
                            <a:srgbClr val="000000"/>
                          </a:solidFill>
                          <a:latin typeface="Calibri"/>
                        </a:rPr>
                        <a:t> </a:t>
                      </a:r>
                    </a:p>
                  </a:txBody>
                  <a:tcPr marL="7430" marR="7430" marT="743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3452">
                <a:tc gridSpan="3">
                  <a:txBody>
                    <a:bodyPr/>
                    <a:lstStyle/>
                    <a:p>
                      <a:pPr algn="ctr" fontAlgn="t"/>
                      <a:r>
                        <a:rPr lang="el-GR" sz="1200" b="1" i="0" u="none" strike="noStrike" dirty="0">
                          <a:solidFill>
                            <a:srgbClr val="000000"/>
                          </a:solidFill>
                          <a:latin typeface="Calibri"/>
                        </a:rPr>
                        <a:t>Επιπλέον Δείκτες Απόδοσης</a:t>
                      </a:r>
                    </a:p>
                  </a:txBody>
                  <a:tcPr marL="7430" marR="7430" marT="7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GB"/>
                    </a:p>
                  </a:txBody>
                  <a:tcPr/>
                </a:tc>
                <a:tc hMerge="1">
                  <a:txBody>
                    <a:bodyPr/>
                    <a:lstStyle/>
                    <a:p>
                      <a:endParaRPr lang="en-GB"/>
                    </a:p>
                  </a:txBody>
                  <a:tcPr/>
                </a:tc>
              </a:tr>
              <a:tr h="297185">
                <a:tc>
                  <a:txBody>
                    <a:bodyPr/>
                    <a:lstStyle/>
                    <a:p>
                      <a:pPr algn="l" fontAlgn="t"/>
                      <a:r>
                        <a:rPr lang="el-GR" sz="1200" b="1" i="0" u="none" strike="noStrike">
                          <a:solidFill>
                            <a:srgbClr val="000000"/>
                          </a:solidFill>
                          <a:latin typeface="Calibri"/>
                        </a:rPr>
                        <a:t>Ευελιξία</a:t>
                      </a:r>
                    </a:p>
                  </a:txBody>
                  <a:tcPr marL="7430" marR="7430" marT="743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1" i="0" u="none" strike="noStrike" dirty="0">
                          <a:solidFill>
                            <a:srgbClr val="000000"/>
                          </a:solidFill>
                          <a:latin typeface="Calibri"/>
                        </a:rPr>
                        <a:t>Ευελιξία</a:t>
                      </a:r>
                    </a:p>
                  </a:txBody>
                  <a:tcPr marL="7430" marR="7430" marT="74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1" i="0" u="none" strike="noStrike">
                          <a:solidFill>
                            <a:srgbClr val="000000"/>
                          </a:solidFill>
                          <a:latin typeface="Calibri"/>
                        </a:rPr>
                        <a:t>Ευελιξία στο πρόγραμμα δραστηριοτήτων</a:t>
                      </a:r>
                    </a:p>
                  </a:txBody>
                  <a:tcPr marL="7430" marR="7430" marT="743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7185">
                <a:tc>
                  <a:txBody>
                    <a:bodyPr/>
                    <a:lstStyle/>
                    <a:p>
                      <a:pPr algn="l" fontAlgn="t"/>
                      <a:r>
                        <a:rPr lang="el-GR" sz="1200" b="1" i="0" u="none" strike="noStrike" dirty="0">
                          <a:solidFill>
                            <a:srgbClr val="000000"/>
                          </a:solidFill>
                          <a:latin typeface="Calibri"/>
                        </a:rPr>
                        <a:t>Ροή πληροφοριών</a:t>
                      </a:r>
                    </a:p>
                  </a:txBody>
                  <a:tcPr marL="7430" marR="7430" marT="743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1" i="0" u="none" strike="noStrike">
                          <a:solidFill>
                            <a:srgbClr val="000000"/>
                          </a:solidFill>
                          <a:latin typeface="Calibri"/>
                        </a:rPr>
                        <a:t>Ροή πληροφοριών</a:t>
                      </a:r>
                    </a:p>
                  </a:txBody>
                  <a:tcPr marL="7430" marR="7430" marT="74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1" i="0" u="none" strike="noStrike">
                          <a:solidFill>
                            <a:srgbClr val="000000"/>
                          </a:solidFill>
                          <a:latin typeface="Calibri"/>
                        </a:rPr>
                        <a:t>Συστήματα Πληροφόρησης και Επικοινωνίας</a:t>
                      </a:r>
                    </a:p>
                  </a:txBody>
                  <a:tcPr marL="7430" marR="7430" marT="743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8592">
                <a:tc>
                  <a:txBody>
                    <a:bodyPr/>
                    <a:lstStyle/>
                    <a:p>
                      <a:pPr>
                        <a:buFont typeface="Arial" pitchFamily="34" charset="0"/>
                        <a:buNone/>
                      </a:pPr>
                      <a:r>
                        <a:rPr lang="el-GR" sz="1200" b="1" i="0" u="none" strike="noStrike" kern="1200" dirty="0" smtClean="0">
                          <a:solidFill>
                            <a:srgbClr val="000000"/>
                          </a:solidFill>
                          <a:latin typeface="Calibri"/>
                          <a:ea typeface="+mn-ea"/>
                          <a:cs typeface="+mn-cs"/>
                        </a:rPr>
                        <a:t>Ακρίβεια και αξιοπιστία χρήσης των απαραίτητων εγγράφων</a:t>
                      </a:r>
                    </a:p>
                  </a:txBody>
                  <a:tcPr marL="7430" marR="7430" marT="743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buFont typeface="Arial" pitchFamily="34" charset="0"/>
                        <a:buNone/>
                      </a:pPr>
                      <a:r>
                        <a:rPr lang="el-GR" sz="1200" b="1" i="0" u="none" strike="noStrike" kern="1200" dirty="0" smtClean="0">
                          <a:solidFill>
                            <a:srgbClr val="000000"/>
                          </a:solidFill>
                          <a:latin typeface="+mn-lt"/>
                          <a:ea typeface="+mn-ea"/>
                          <a:cs typeface="+mn-cs"/>
                        </a:rPr>
                        <a:t>Ακρίβεια και αξιοπιστία χρήσης των απαραίτητων εγγράφων</a:t>
                      </a:r>
                    </a:p>
                  </a:txBody>
                  <a:tcPr marL="7430" marR="7430" marT="74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1" i="0" u="none" strike="noStrike">
                          <a:solidFill>
                            <a:srgbClr val="000000"/>
                          </a:solidFill>
                          <a:latin typeface="Calibri"/>
                        </a:rPr>
                        <a:t>Ενεργειακή κατανάλωση</a:t>
                      </a:r>
                    </a:p>
                  </a:txBody>
                  <a:tcPr marL="7430" marR="7430" marT="743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7185">
                <a:tc>
                  <a:txBody>
                    <a:bodyPr/>
                    <a:lstStyle/>
                    <a:p>
                      <a:pPr algn="l" fontAlgn="t"/>
                      <a:r>
                        <a:rPr lang="el-GR" sz="1200" b="1" i="0" u="none" strike="noStrike">
                          <a:solidFill>
                            <a:srgbClr val="000000"/>
                          </a:solidFill>
                          <a:latin typeface="Calibri"/>
                        </a:rPr>
                        <a:t>Σχέση με τους προμηθευτές</a:t>
                      </a:r>
                    </a:p>
                  </a:txBody>
                  <a:tcPr marL="7430" marR="7430" marT="743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1" i="0" u="none" strike="noStrike">
                          <a:solidFill>
                            <a:srgbClr val="000000"/>
                          </a:solidFill>
                          <a:latin typeface="Calibri"/>
                        </a:rPr>
                        <a:t>Σχέση με τους τους παροχείς υπηρεσιών</a:t>
                      </a:r>
                    </a:p>
                  </a:txBody>
                  <a:tcPr marL="7430" marR="7430" marT="74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1" i="0" u="none" strike="noStrike">
                          <a:solidFill>
                            <a:srgbClr val="000000"/>
                          </a:solidFill>
                          <a:latin typeface="Calibri"/>
                        </a:rPr>
                        <a:t>Αριθμός ατυχημάτων</a:t>
                      </a:r>
                    </a:p>
                  </a:txBody>
                  <a:tcPr marL="7430" marR="7430" marT="743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8592">
                <a:tc>
                  <a:txBody>
                    <a:bodyPr/>
                    <a:lstStyle/>
                    <a:p>
                      <a:pPr algn="l" fontAlgn="t"/>
                      <a:r>
                        <a:rPr lang="el-GR" sz="1200" b="1" i="0" u="none" strike="noStrike">
                          <a:solidFill>
                            <a:srgbClr val="000000"/>
                          </a:solidFill>
                          <a:latin typeface="Calibri"/>
                        </a:rPr>
                        <a:t>Αγορά</a:t>
                      </a:r>
                    </a:p>
                  </a:txBody>
                  <a:tcPr marL="7430" marR="7430" marT="743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1" i="0" u="none" strike="noStrike">
                          <a:solidFill>
                            <a:srgbClr val="000000"/>
                          </a:solidFill>
                          <a:latin typeface="Calibri"/>
                        </a:rPr>
                        <a:t>Αγορά</a:t>
                      </a:r>
                    </a:p>
                  </a:txBody>
                  <a:tcPr marL="7430" marR="7430" marT="74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1" i="0" u="none" strike="noStrike">
                          <a:solidFill>
                            <a:srgbClr val="000000"/>
                          </a:solidFill>
                          <a:latin typeface="Calibri"/>
                        </a:rPr>
                        <a:t>Άλλοι επιχειρησιακοί δείκτες</a:t>
                      </a:r>
                    </a:p>
                  </a:txBody>
                  <a:tcPr marL="7430" marR="7430" marT="743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4614">
                <a:tc>
                  <a:txBody>
                    <a:bodyPr/>
                    <a:lstStyle/>
                    <a:p>
                      <a:pPr algn="l" fontAlgn="t"/>
                      <a:r>
                        <a:rPr lang="el-GR" sz="1200" b="1" i="0" u="none" strike="noStrike">
                          <a:solidFill>
                            <a:srgbClr val="000000"/>
                          </a:solidFill>
                          <a:latin typeface="Calibri"/>
                        </a:rPr>
                        <a:t>Ενεργειακή κατανάλωση</a:t>
                      </a:r>
                    </a:p>
                  </a:txBody>
                  <a:tcPr marL="7430" marR="7430" marT="743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1" i="0" u="none" strike="noStrike">
                          <a:solidFill>
                            <a:srgbClr val="000000"/>
                          </a:solidFill>
                          <a:latin typeface="Calibri"/>
                        </a:rPr>
                        <a:t>Ενεργειακή κατανάλωση</a:t>
                      </a:r>
                    </a:p>
                  </a:txBody>
                  <a:tcPr marL="7430" marR="7430" marT="74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1" i="0" u="none" strike="noStrike" dirty="0">
                          <a:solidFill>
                            <a:srgbClr val="000000"/>
                          </a:solidFill>
                          <a:latin typeface="Calibri"/>
                        </a:rPr>
                        <a:t>Συχνότητα της υπηρεσίας</a:t>
                      </a:r>
                    </a:p>
                  </a:txBody>
                  <a:tcPr marL="7430" marR="7430" marT="743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6" name="Rounded Rectangular Callout 15"/>
          <p:cNvSpPr/>
          <p:nvPr/>
        </p:nvSpPr>
        <p:spPr>
          <a:xfrm>
            <a:off x="2411760" y="1052736"/>
            <a:ext cx="2592288" cy="1152128"/>
          </a:xfrm>
          <a:prstGeom prst="wedgeRoundRectCallout">
            <a:avLst>
              <a:gd name="adj1" fmla="val -57022"/>
              <a:gd name="adj2" fmla="val 1124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555776" y="1052737"/>
            <a:ext cx="2520280" cy="1384995"/>
          </a:xfrm>
          <a:prstGeom prst="rect">
            <a:avLst/>
          </a:prstGeom>
          <a:noFill/>
        </p:spPr>
        <p:txBody>
          <a:bodyPr wrap="square" rtlCol="0">
            <a:spAutoFit/>
          </a:bodyPr>
          <a:lstStyle/>
          <a:p>
            <a:pPr>
              <a:buFont typeface="Arial" pitchFamily="34" charset="0"/>
              <a:buChar char="•"/>
            </a:pPr>
            <a:r>
              <a:rPr lang="el-GR" sz="1200" dirty="0" smtClean="0">
                <a:solidFill>
                  <a:srgbClr val="FF0000"/>
                </a:solidFill>
              </a:rPr>
              <a:t>Αποτελεσματικός μέσος χρόνος παράδοσης</a:t>
            </a:r>
          </a:p>
          <a:p>
            <a:pPr>
              <a:buFont typeface="Arial" pitchFamily="34" charset="0"/>
              <a:buChar char="•"/>
            </a:pPr>
            <a:r>
              <a:rPr lang="el-GR" sz="1200" dirty="0" smtClean="0">
                <a:solidFill>
                  <a:srgbClr val="FF0000"/>
                </a:solidFill>
              </a:rPr>
              <a:t>«Υπεσχημένος» χρόνος παράδοσης</a:t>
            </a:r>
          </a:p>
          <a:p>
            <a:pPr>
              <a:buFont typeface="Arial" pitchFamily="34" charset="0"/>
              <a:buChar char="•"/>
            </a:pPr>
            <a:r>
              <a:rPr lang="el-GR" sz="1200" dirty="0" smtClean="0">
                <a:solidFill>
                  <a:srgbClr val="FF0000"/>
                </a:solidFill>
              </a:rPr>
              <a:t>Χρόνος παράδοσης για το 95% των δραστηριοτήτων</a:t>
            </a:r>
          </a:p>
          <a:p>
            <a:pPr>
              <a:buFont typeface="Arial" pitchFamily="34" charset="0"/>
              <a:buChar char="•"/>
            </a:pPr>
            <a:r>
              <a:rPr lang="el-GR" sz="1200" dirty="0" smtClean="0">
                <a:solidFill>
                  <a:srgbClr val="FF0000"/>
                </a:solidFill>
              </a:rPr>
              <a:t>Ποσοστό αξιοπιστίας</a:t>
            </a:r>
          </a:p>
          <a:p>
            <a:pPr>
              <a:buFont typeface="Arial" pitchFamily="34" charset="0"/>
              <a:buChar char="•"/>
            </a:pPr>
            <a:endParaRPr lang="en-GB" sz="1200" dirty="0">
              <a:solidFill>
                <a:srgbClr val="FF0000"/>
              </a:solidFill>
            </a:endParaRPr>
          </a:p>
        </p:txBody>
      </p:sp>
      <p:sp>
        <p:nvSpPr>
          <p:cNvPr id="19" name="Rounded Rectangular Callout 18"/>
          <p:cNvSpPr/>
          <p:nvPr/>
        </p:nvSpPr>
        <p:spPr>
          <a:xfrm>
            <a:off x="2195736" y="2492896"/>
            <a:ext cx="2304256" cy="1008112"/>
          </a:xfrm>
          <a:prstGeom prst="wedgeRoundRectCallout">
            <a:avLst>
              <a:gd name="adj1" fmla="val -64405"/>
              <a:gd name="adj2" fmla="val -4412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2195736" y="2476053"/>
            <a:ext cx="2520280" cy="1200329"/>
          </a:xfrm>
          <a:prstGeom prst="rect">
            <a:avLst/>
          </a:prstGeom>
          <a:noFill/>
        </p:spPr>
        <p:txBody>
          <a:bodyPr wrap="square" rtlCol="0">
            <a:spAutoFit/>
          </a:bodyPr>
          <a:lstStyle/>
          <a:p>
            <a:pPr>
              <a:buFont typeface="Arial" pitchFamily="34" charset="0"/>
              <a:buChar char="•"/>
            </a:pPr>
            <a:r>
              <a:rPr lang="el-GR" sz="1200" dirty="0" smtClean="0">
                <a:solidFill>
                  <a:srgbClr val="FF0000"/>
                </a:solidFill>
              </a:rPr>
              <a:t>Συμβατότητα μονάδας φορτίου</a:t>
            </a:r>
          </a:p>
          <a:p>
            <a:pPr>
              <a:buFont typeface="Arial" pitchFamily="34" charset="0"/>
              <a:buChar char="•"/>
            </a:pPr>
            <a:r>
              <a:rPr lang="el-GR" sz="1200" dirty="0" smtClean="0">
                <a:solidFill>
                  <a:srgbClr val="FF0000"/>
                </a:solidFill>
              </a:rPr>
              <a:t>Συμβατότητα επιχειρηματικού μοντέλου</a:t>
            </a:r>
          </a:p>
          <a:p>
            <a:pPr>
              <a:buFont typeface="Arial" pitchFamily="34" charset="0"/>
              <a:buChar char="•"/>
            </a:pPr>
            <a:r>
              <a:rPr lang="el-GR" sz="1200" dirty="0" smtClean="0">
                <a:solidFill>
                  <a:srgbClr val="FF0000"/>
                </a:solidFill>
              </a:rPr>
              <a:t>Συμφωνία με τα νομικά πλαίσια</a:t>
            </a:r>
          </a:p>
          <a:p>
            <a:pPr>
              <a:buFont typeface="Arial" pitchFamily="34" charset="0"/>
              <a:buChar char="•"/>
            </a:pPr>
            <a:r>
              <a:rPr lang="el-GR" sz="1200" dirty="0" smtClean="0">
                <a:solidFill>
                  <a:srgbClr val="FF0000"/>
                </a:solidFill>
              </a:rPr>
              <a:t>Συμβατότητα φορτίου</a:t>
            </a:r>
          </a:p>
          <a:p>
            <a:pPr>
              <a:buFont typeface="Arial" pitchFamily="34" charset="0"/>
              <a:buChar char="•"/>
            </a:pPr>
            <a:endParaRPr lang="en-GB" sz="1200" dirty="0">
              <a:solidFill>
                <a:srgbClr val="FF0000"/>
              </a:solidFill>
            </a:endParaRPr>
          </a:p>
        </p:txBody>
      </p:sp>
      <p:sp>
        <p:nvSpPr>
          <p:cNvPr id="21" name="Rounded Rectangular Callout 20"/>
          <p:cNvSpPr/>
          <p:nvPr/>
        </p:nvSpPr>
        <p:spPr>
          <a:xfrm>
            <a:off x="2699792" y="3933056"/>
            <a:ext cx="3087960" cy="823446"/>
          </a:xfrm>
          <a:prstGeom prst="wedgeRoundRectCallout">
            <a:avLst>
              <a:gd name="adj1" fmla="val -64405"/>
              <a:gd name="adj2" fmla="val -4412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2699792" y="3933056"/>
            <a:ext cx="3087960" cy="1015663"/>
          </a:xfrm>
          <a:prstGeom prst="rect">
            <a:avLst/>
          </a:prstGeom>
          <a:noFill/>
        </p:spPr>
        <p:txBody>
          <a:bodyPr wrap="square" rtlCol="0">
            <a:spAutoFit/>
          </a:bodyPr>
          <a:lstStyle/>
          <a:p>
            <a:pPr>
              <a:buFont typeface="Arial" pitchFamily="34" charset="0"/>
              <a:buChar char="•"/>
            </a:pPr>
            <a:r>
              <a:rPr lang="el-GR" sz="1200" dirty="0" smtClean="0">
                <a:solidFill>
                  <a:srgbClr val="FF0000"/>
                </a:solidFill>
              </a:rPr>
              <a:t>Ευελιξία χωρητικότητας για διατροπική μεταφορά</a:t>
            </a:r>
          </a:p>
          <a:p>
            <a:pPr>
              <a:buFont typeface="Arial" pitchFamily="34" charset="0"/>
              <a:buChar char="•"/>
            </a:pPr>
            <a:r>
              <a:rPr lang="el-GR" sz="1200" dirty="0" smtClean="0">
                <a:solidFill>
                  <a:srgbClr val="FF0000"/>
                </a:solidFill>
              </a:rPr>
              <a:t>Πιθανότητα επαναδρομολόγησης των αποστολών</a:t>
            </a:r>
          </a:p>
          <a:p>
            <a:pPr>
              <a:buFont typeface="Arial" pitchFamily="34" charset="0"/>
              <a:buChar char="•"/>
            </a:pPr>
            <a:endParaRPr lang="en-GB" sz="1200" dirty="0">
              <a:solidFill>
                <a:srgbClr val="FF0000"/>
              </a:solidFill>
            </a:endParaRPr>
          </a:p>
        </p:txBody>
      </p:sp>
      <p:sp>
        <p:nvSpPr>
          <p:cNvPr id="23" name="Rounded Rectangular Callout 22"/>
          <p:cNvSpPr/>
          <p:nvPr/>
        </p:nvSpPr>
        <p:spPr>
          <a:xfrm>
            <a:off x="467544" y="4813995"/>
            <a:ext cx="2520280" cy="703237"/>
          </a:xfrm>
          <a:prstGeom prst="wedgeRoundRectCallout">
            <a:avLst>
              <a:gd name="adj1" fmla="val -27886"/>
              <a:gd name="adj2" fmla="val -12344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467544" y="4797153"/>
            <a:ext cx="2520280" cy="830997"/>
          </a:xfrm>
          <a:prstGeom prst="rect">
            <a:avLst/>
          </a:prstGeom>
          <a:noFill/>
        </p:spPr>
        <p:txBody>
          <a:bodyPr wrap="square" rtlCol="0">
            <a:spAutoFit/>
          </a:bodyPr>
          <a:lstStyle/>
          <a:p>
            <a:pPr>
              <a:buFont typeface="Arial" pitchFamily="34" charset="0"/>
              <a:buChar char="•"/>
            </a:pPr>
            <a:r>
              <a:rPr lang="el-GR" sz="1200" dirty="0" smtClean="0">
                <a:solidFill>
                  <a:srgbClr val="FF0000"/>
                </a:solidFill>
              </a:rPr>
              <a:t>Γενική ροή πληροφορίας</a:t>
            </a:r>
          </a:p>
          <a:p>
            <a:pPr>
              <a:buFont typeface="Arial" pitchFamily="34" charset="0"/>
              <a:buChar char="•"/>
            </a:pPr>
            <a:r>
              <a:rPr lang="el-GR" sz="1200" dirty="0" smtClean="0">
                <a:solidFill>
                  <a:srgbClr val="FF0000"/>
                </a:solidFill>
              </a:rPr>
              <a:t>Δυνατότηα εντοπισμού του φορτίου</a:t>
            </a:r>
          </a:p>
          <a:p>
            <a:pPr>
              <a:buFont typeface="Arial" pitchFamily="34" charset="0"/>
              <a:buChar char="•"/>
            </a:pPr>
            <a:r>
              <a:rPr lang="el-GR" sz="1200" dirty="0" smtClean="0">
                <a:solidFill>
                  <a:srgbClr val="FF0000"/>
                </a:solidFill>
              </a:rPr>
              <a:t>Διοικητικές διαδικασίες</a:t>
            </a:r>
          </a:p>
          <a:p>
            <a:pPr>
              <a:buFont typeface="Arial" pitchFamily="34" charset="0"/>
              <a:buChar char="•"/>
            </a:pPr>
            <a:endParaRPr lang="en-GB" sz="1200" dirty="0">
              <a:solidFill>
                <a:srgbClr val="FF0000"/>
              </a:solidFill>
            </a:endParaRPr>
          </a:p>
        </p:txBody>
      </p:sp>
      <p:sp>
        <p:nvSpPr>
          <p:cNvPr id="25" name="Rounded Rectangular Callout 24"/>
          <p:cNvSpPr/>
          <p:nvPr/>
        </p:nvSpPr>
        <p:spPr>
          <a:xfrm>
            <a:off x="107504" y="5661248"/>
            <a:ext cx="2016224" cy="703237"/>
          </a:xfrm>
          <a:prstGeom prst="wedgeRoundRectCallout">
            <a:avLst>
              <a:gd name="adj1" fmla="val -46870"/>
              <a:gd name="adj2" fmla="val -1439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107504" y="5661249"/>
            <a:ext cx="2088232" cy="830997"/>
          </a:xfrm>
          <a:prstGeom prst="rect">
            <a:avLst/>
          </a:prstGeom>
          <a:noFill/>
        </p:spPr>
        <p:txBody>
          <a:bodyPr wrap="square" rtlCol="0">
            <a:spAutoFit/>
          </a:bodyPr>
          <a:lstStyle/>
          <a:p>
            <a:pPr>
              <a:buFont typeface="Arial" pitchFamily="34" charset="0"/>
              <a:buChar char="•"/>
            </a:pPr>
            <a:r>
              <a:rPr lang="el-GR" sz="1200" dirty="0" smtClean="0">
                <a:solidFill>
                  <a:srgbClr val="FF0000"/>
                </a:solidFill>
              </a:rPr>
              <a:t>Ευγένεια (Συμπεριφορά) του προσωπικού</a:t>
            </a:r>
          </a:p>
          <a:p>
            <a:pPr>
              <a:buFont typeface="Arial" pitchFamily="34" charset="0"/>
              <a:buChar char="•"/>
            </a:pPr>
            <a:r>
              <a:rPr lang="el-GR" sz="1200" dirty="0" smtClean="0">
                <a:solidFill>
                  <a:srgbClr val="FF0000"/>
                </a:solidFill>
              </a:rPr>
              <a:t>Ευθύνη για την αποστολή</a:t>
            </a:r>
          </a:p>
          <a:p>
            <a:pPr>
              <a:buFont typeface="Arial" pitchFamily="34" charset="0"/>
              <a:buChar char="•"/>
            </a:pPr>
            <a:endParaRPr lang="en-GB" sz="1200" dirty="0">
              <a:solidFill>
                <a:srgbClr val="FF0000"/>
              </a:solidFill>
            </a:endParaRPr>
          </a:p>
        </p:txBody>
      </p:sp>
      <p:sp>
        <p:nvSpPr>
          <p:cNvPr id="27" name="Rounded Rectangular Callout 26"/>
          <p:cNvSpPr/>
          <p:nvPr/>
        </p:nvSpPr>
        <p:spPr>
          <a:xfrm>
            <a:off x="1547664" y="4797152"/>
            <a:ext cx="2232248" cy="648073"/>
          </a:xfrm>
          <a:prstGeom prst="wedgeRoundRectCallout">
            <a:avLst>
              <a:gd name="adj1" fmla="val -57022"/>
              <a:gd name="adj2" fmla="val 1124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691680" y="4797153"/>
            <a:ext cx="2520280" cy="830997"/>
          </a:xfrm>
          <a:prstGeom prst="rect">
            <a:avLst/>
          </a:prstGeom>
          <a:noFill/>
        </p:spPr>
        <p:txBody>
          <a:bodyPr wrap="square" rtlCol="0">
            <a:spAutoFit/>
          </a:bodyPr>
          <a:lstStyle/>
          <a:p>
            <a:pPr>
              <a:buFont typeface="Arial" pitchFamily="34" charset="0"/>
              <a:buChar char="•"/>
            </a:pPr>
            <a:r>
              <a:rPr lang="el-GR" sz="1200" dirty="0" smtClean="0">
                <a:solidFill>
                  <a:srgbClr val="FF0000"/>
                </a:solidFill>
              </a:rPr>
              <a:t>Διαθεσιμότητα διαφορετικών παροχέων υπηρεσιών</a:t>
            </a:r>
          </a:p>
          <a:p>
            <a:pPr>
              <a:buFont typeface="Arial" pitchFamily="34" charset="0"/>
              <a:buChar char="•"/>
            </a:pPr>
            <a:r>
              <a:rPr lang="el-GR" sz="1200" dirty="0" smtClean="0">
                <a:solidFill>
                  <a:srgbClr val="FF0000"/>
                </a:solidFill>
              </a:rPr>
              <a:t>Επίπεδο του ανταγωνισμού</a:t>
            </a:r>
          </a:p>
          <a:p>
            <a:pPr>
              <a:buFont typeface="Arial" pitchFamily="34" charset="0"/>
              <a:buChar char="•"/>
            </a:pPr>
            <a:endParaRPr lang="en-GB" sz="1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2000"/>
                                        <p:tgtEl>
                                          <p:spTgt spid="14"/>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4)">
                                      <p:cBhvr>
                                        <p:cTn id="10" dur="2000"/>
                                        <p:tgtEl>
                                          <p:spTgt spid="12"/>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4)">
                                      <p:cBhvr>
                                        <p:cTn id="13" dur="2000"/>
                                        <p:tgtEl>
                                          <p:spTgt spid="13"/>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heel(4)">
                                      <p:cBhvr>
                                        <p:cTn id="16" dur="2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900" decel="100000" fill="hold"/>
                                        <p:tgtEl>
                                          <p:spTgt spid="1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25" presetID="1" presetClass="exit" presetSubtype="0" fill="hold" grpId="1"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290">
                                          <p:stCondLst>
                                            <p:cond delay="0"/>
                                          </p:stCondLst>
                                        </p:cTn>
                                        <p:tgtEl>
                                          <p:spTgt spid="16"/>
                                        </p:tgtEl>
                                      </p:cBhvr>
                                    </p:animEffect>
                                    <p:anim calcmode="lin" valueType="num">
                                      <p:cBhvr>
                                        <p:cTn id="38" dur="911"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9" dur="332"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0" dur="332" tmFilter="0, 0; 0.125,0.2665; 0.25,0.4; 0.375,0.465; 0.5,0.5;  0.625,0.535; 0.75,0.6; 0.875,0.7335; 1,1">
                                          <p:stCondLst>
                                            <p:cond delay="332"/>
                                          </p:stCondLst>
                                        </p:cTn>
                                        <p:tgtEl>
                                          <p:spTgt spid="16"/>
                                        </p:tgtEl>
                                        <p:attrNameLst>
                                          <p:attrName>ppt_y</p:attrName>
                                        </p:attrNameLst>
                                      </p:cBhvr>
                                      <p:tavLst>
                                        <p:tav tm="0" fmla="#ppt_y-sin(pi*$)/9">
                                          <p:val>
                                            <p:fltVal val="0"/>
                                          </p:val>
                                        </p:tav>
                                        <p:tav tm="100000">
                                          <p:val>
                                            <p:fltVal val="1"/>
                                          </p:val>
                                        </p:tav>
                                      </p:tavLst>
                                    </p:anim>
                                    <p:anim calcmode="lin" valueType="num">
                                      <p:cBhvr>
                                        <p:cTn id="41" dur="166" tmFilter="0, 0; 0.125,0.2665; 0.25,0.4; 0.375,0.465; 0.5,0.5;  0.625,0.535; 0.75,0.6; 0.875,0.7335; 1,1">
                                          <p:stCondLst>
                                            <p:cond delay="662"/>
                                          </p:stCondLst>
                                        </p:cTn>
                                        <p:tgtEl>
                                          <p:spTgt spid="16"/>
                                        </p:tgtEl>
                                        <p:attrNameLst>
                                          <p:attrName>ppt_y</p:attrName>
                                        </p:attrNameLst>
                                      </p:cBhvr>
                                      <p:tavLst>
                                        <p:tav tm="0" fmla="#ppt_y-sin(pi*$)/27">
                                          <p:val>
                                            <p:fltVal val="0"/>
                                          </p:val>
                                        </p:tav>
                                        <p:tav tm="100000">
                                          <p:val>
                                            <p:fltVal val="1"/>
                                          </p:val>
                                        </p:tav>
                                      </p:tavLst>
                                    </p:anim>
                                    <p:anim calcmode="lin" valueType="num">
                                      <p:cBhvr>
                                        <p:cTn id="42" dur="82" tmFilter="0, 0; 0.125,0.2665; 0.25,0.4; 0.375,0.465; 0.5,0.5;  0.625,0.535; 0.75,0.6; 0.875,0.7335; 1,1">
                                          <p:stCondLst>
                                            <p:cond delay="828"/>
                                          </p:stCondLst>
                                        </p:cTn>
                                        <p:tgtEl>
                                          <p:spTgt spid="16"/>
                                        </p:tgtEl>
                                        <p:attrNameLst>
                                          <p:attrName>ppt_y</p:attrName>
                                        </p:attrNameLst>
                                      </p:cBhvr>
                                      <p:tavLst>
                                        <p:tav tm="0" fmla="#ppt_y-sin(pi*$)/81">
                                          <p:val>
                                            <p:fltVal val="0"/>
                                          </p:val>
                                        </p:tav>
                                        <p:tav tm="100000">
                                          <p:val>
                                            <p:fltVal val="1"/>
                                          </p:val>
                                        </p:tav>
                                      </p:tavLst>
                                    </p:anim>
                                    <p:animScale>
                                      <p:cBhvr>
                                        <p:cTn id="43" dur="13">
                                          <p:stCondLst>
                                            <p:cond delay="325"/>
                                          </p:stCondLst>
                                        </p:cTn>
                                        <p:tgtEl>
                                          <p:spTgt spid="16"/>
                                        </p:tgtEl>
                                      </p:cBhvr>
                                      <p:to x="100000" y="60000"/>
                                    </p:animScale>
                                    <p:animScale>
                                      <p:cBhvr>
                                        <p:cTn id="44" dur="83" decel="50000">
                                          <p:stCondLst>
                                            <p:cond delay="338"/>
                                          </p:stCondLst>
                                        </p:cTn>
                                        <p:tgtEl>
                                          <p:spTgt spid="16"/>
                                        </p:tgtEl>
                                      </p:cBhvr>
                                      <p:to x="100000" y="100000"/>
                                    </p:animScale>
                                    <p:animScale>
                                      <p:cBhvr>
                                        <p:cTn id="45" dur="13">
                                          <p:stCondLst>
                                            <p:cond delay="656"/>
                                          </p:stCondLst>
                                        </p:cTn>
                                        <p:tgtEl>
                                          <p:spTgt spid="16"/>
                                        </p:tgtEl>
                                      </p:cBhvr>
                                      <p:to x="100000" y="80000"/>
                                    </p:animScale>
                                    <p:animScale>
                                      <p:cBhvr>
                                        <p:cTn id="46" dur="83" decel="50000">
                                          <p:stCondLst>
                                            <p:cond delay="669"/>
                                          </p:stCondLst>
                                        </p:cTn>
                                        <p:tgtEl>
                                          <p:spTgt spid="16"/>
                                        </p:tgtEl>
                                      </p:cBhvr>
                                      <p:to x="100000" y="100000"/>
                                    </p:animScale>
                                    <p:animScale>
                                      <p:cBhvr>
                                        <p:cTn id="47" dur="13">
                                          <p:stCondLst>
                                            <p:cond delay="821"/>
                                          </p:stCondLst>
                                        </p:cTn>
                                        <p:tgtEl>
                                          <p:spTgt spid="16"/>
                                        </p:tgtEl>
                                      </p:cBhvr>
                                      <p:to x="100000" y="90000"/>
                                    </p:animScale>
                                    <p:animScale>
                                      <p:cBhvr>
                                        <p:cTn id="48" dur="83" decel="50000">
                                          <p:stCondLst>
                                            <p:cond delay="834"/>
                                          </p:stCondLst>
                                        </p:cTn>
                                        <p:tgtEl>
                                          <p:spTgt spid="16"/>
                                        </p:tgtEl>
                                      </p:cBhvr>
                                      <p:to x="100000" y="100000"/>
                                    </p:animScale>
                                    <p:animScale>
                                      <p:cBhvr>
                                        <p:cTn id="49" dur="13">
                                          <p:stCondLst>
                                            <p:cond delay="904"/>
                                          </p:stCondLst>
                                        </p:cTn>
                                        <p:tgtEl>
                                          <p:spTgt spid="16"/>
                                        </p:tgtEl>
                                      </p:cBhvr>
                                      <p:to x="100000" y="95000"/>
                                    </p:animScale>
                                    <p:animScale>
                                      <p:cBhvr>
                                        <p:cTn id="50" dur="83" decel="50000">
                                          <p:stCondLst>
                                            <p:cond delay="917"/>
                                          </p:stCondLst>
                                        </p:cTn>
                                        <p:tgtEl>
                                          <p:spTgt spid="16"/>
                                        </p:tgtEl>
                                      </p:cBhvr>
                                      <p:to x="100000" y="100000"/>
                                    </p:animScale>
                                  </p:childTnLst>
                                </p:cTn>
                              </p:par>
                              <p:par>
                                <p:cTn id="51" presetID="26"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down)">
                                      <p:cBhvr>
                                        <p:cTn id="53" dur="290">
                                          <p:stCondLst>
                                            <p:cond delay="0"/>
                                          </p:stCondLst>
                                        </p:cTn>
                                        <p:tgtEl>
                                          <p:spTgt spid="18"/>
                                        </p:tgtEl>
                                      </p:cBhvr>
                                    </p:animEffect>
                                    <p:anim calcmode="lin" valueType="num">
                                      <p:cBhvr>
                                        <p:cTn id="54"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5"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6"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57"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58"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59" dur="13">
                                          <p:stCondLst>
                                            <p:cond delay="325"/>
                                          </p:stCondLst>
                                        </p:cTn>
                                        <p:tgtEl>
                                          <p:spTgt spid="18"/>
                                        </p:tgtEl>
                                      </p:cBhvr>
                                      <p:to x="100000" y="60000"/>
                                    </p:animScale>
                                    <p:animScale>
                                      <p:cBhvr>
                                        <p:cTn id="60" dur="83" decel="50000">
                                          <p:stCondLst>
                                            <p:cond delay="338"/>
                                          </p:stCondLst>
                                        </p:cTn>
                                        <p:tgtEl>
                                          <p:spTgt spid="18"/>
                                        </p:tgtEl>
                                      </p:cBhvr>
                                      <p:to x="100000" y="100000"/>
                                    </p:animScale>
                                    <p:animScale>
                                      <p:cBhvr>
                                        <p:cTn id="61" dur="13">
                                          <p:stCondLst>
                                            <p:cond delay="656"/>
                                          </p:stCondLst>
                                        </p:cTn>
                                        <p:tgtEl>
                                          <p:spTgt spid="18"/>
                                        </p:tgtEl>
                                      </p:cBhvr>
                                      <p:to x="100000" y="80000"/>
                                    </p:animScale>
                                    <p:animScale>
                                      <p:cBhvr>
                                        <p:cTn id="62" dur="83" decel="50000">
                                          <p:stCondLst>
                                            <p:cond delay="669"/>
                                          </p:stCondLst>
                                        </p:cTn>
                                        <p:tgtEl>
                                          <p:spTgt spid="18"/>
                                        </p:tgtEl>
                                      </p:cBhvr>
                                      <p:to x="100000" y="100000"/>
                                    </p:animScale>
                                    <p:animScale>
                                      <p:cBhvr>
                                        <p:cTn id="63" dur="13">
                                          <p:stCondLst>
                                            <p:cond delay="821"/>
                                          </p:stCondLst>
                                        </p:cTn>
                                        <p:tgtEl>
                                          <p:spTgt spid="18"/>
                                        </p:tgtEl>
                                      </p:cBhvr>
                                      <p:to x="100000" y="90000"/>
                                    </p:animScale>
                                    <p:animScale>
                                      <p:cBhvr>
                                        <p:cTn id="64" dur="83" decel="50000">
                                          <p:stCondLst>
                                            <p:cond delay="834"/>
                                          </p:stCondLst>
                                        </p:cTn>
                                        <p:tgtEl>
                                          <p:spTgt spid="18"/>
                                        </p:tgtEl>
                                      </p:cBhvr>
                                      <p:to x="100000" y="100000"/>
                                    </p:animScale>
                                    <p:animScale>
                                      <p:cBhvr>
                                        <p:cTn id="65" dur="13">
                                          <p:stCondLst>
                                            <p:cond delay="904"/>
                                          </p:stCondLst>
                                        </p:cTn>
                                        <p:tgtEl>
                                          <p:spTgt spid="18"/>
                                        </p:tgtEl>
                                      </p:cBhvr>
                                      <p:to x="100000" y="95000"/>
                                    </p:animScale>
                                    <p:animScale>
                                      <p:cBhvr>
                                        <p:cTn id="66" dur="83" decel="50000">
                                          <p:stCondLst>
                                            <p:cond delay="917"/>
                                          </p:stCondLst>
                                        </p:cTn>
                                        <p:tgtEl>
                                          <p:spTgt spid="18"/>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1000"/>
                                        <p:tgtEl>
                                          <p:spTgt spid="20"/>
                                        </p:tgtEl>
                                      </p:cBhvr>
                                    </p:animEffect>
                                    <p:anim calcmode="lin" valueType="num">
                                      <p:cBhvr>
                                        <p:cTn id="72" dur="1000" fill="hold"/>
                                        <p:tgtEl>
                                          <p:spTgt spid="20"/>
                                        </p:tgtEl>
                                        <p:attrNameLst>
                                          <p:attrName>ppt_x</p:attrName>
                                        </p:attrNameLst>
                                      </p:cBhvr>
                                      <p:tavLst>
                                        <p:tav tm="0">
                                          <p:val>
                                            <p:strVal val="#ppt_x"/>
                                          </p:val>
                                        </p:tav>
                                        <p:tav tm="100000">
                                          <p:val>
                                            <p:strVal val="#ppt_x"/>
                                          </p:val>
                                        </p:tav>
                                      </p:tavLst>
                                    </p:anim>
                                    <p:anim calcmode="lin" valueType="num">
                                      <p:cBhvr>
                                        <p:cTn id="73" dur="900" decel="100000" fill="hold"/>
                                        <p:tgtEl>
                                          <p:spTgt spid="2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75" presetID="37"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1000"/>
                                        <p:tgtEl>
                                          <p:spTgt spid="19"/>
                                        </p:tgtEl>
                                      </p:cBhvr>
                                    </p:animEffect>
                                    <p:anim calcmode="lin" valueType="num">
                                      <p:cBhvr>
                                        <p:cTn id="78" dur="1000" fill="hold"/>
                                        <p:tgtEl>
                                          <p:spTgt spid="19"/>
                                        </p:tgtEl>
                                        <p:attrNameLst>
                                          <p:attrName>ppt_x</p:attrName>
                                        </p:attrNameLst>
                                      </p:cBhvr>
                                      <p:tavLst>
                                        <p:tav tm="0">
                                          <p:val>
                                            <p:strVal val="#ppt_x"/>
                                          </p:val>
                                        </p:tav>
                                        <p:tav tm="100000">
                                          <p:val>
                                            <p:strVal val="#ppt_x"/>
                                          </p:val>
                                        </p:tav>
                                      </p:tavLst>
                                    </p:anim>
                                    <p:anim calcmode="lin" valueType="num">
                                      <p:cBhvr>
                                        <p:cTn id="79" dur="900" decel="100000" fill="hold"/>
                                        <p:tgtEl>
                                          <p:spTgt spid="1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37" presetClass="entr" presetSubtype="0"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1000"/>
                                        <p:tgtEl>
                                          <p:spTgt spid="22"/>
                                        </p:tgtEl>
                                      </p:cBhvr>
                                    </p:animEffect>
                                    <p:anim calcmode="lin" valueType="num">
                                      <p:cBhvr>
                                        <p:cTn id="86" dur="1000" fill="hold"/>
                                        <p:tgtEl>
                                          <p:spTgt spid="22"/>
                                        </p:tgtEl>
                                        <p:attrNameLst>
                                          <p:attrName>ppt_x</p:attrName>
                                        </p:attrNameLst>
                                      </p:cBhvr>
                                      <p:tavLst>
                                        <p:tav tm="0">
                                          <p:val>
                                            <p:strVal val="#ppt_x"/>
                                          </p:val>
                                        </p:tav>
                                        <p:tav tm="100000">
                                          <p:val>
                                            <p:strVal val="#ppt_x"/>
                                          </p:val>
                                        </p:tav>
                                      </p:tavLst>
                                    </p:anim>
                                    <p:anim calcmode="lin" valueType="num">
                                      <p:cBhvr>
                                        <p:cTn id="87" dur="900" decel="100000" fill="hold"/>
                                        <p:tgtEl>
                                          <p:spTgt spid="22"/>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9" presetID="37"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1000"/>
                                        <p:tgtEl>
                                          <p:spTgt spid="21"/>
                                        </p:tgtEl>
                                      </p:cBhvr>
                                    </p:animEffect>
                                    <p:anim calcmode="lin" valueType="num">
                                      <p:cBhvr>
                                        <p:cTn id="92" dur="1000" fill="hold"/>
                                        <p:tgtEl>
                                          <p:spTgt spid="21"/>
                                        </p:tgtEl>
                                        <p:attrNameLst>
                                          <p:attrName>ppt_x</p:attrName>
                                        </p:attrNameLst>
                                      </p:cBhvr>
                                      <p:tavLst>
                                        <p:tav tm="0">
                                          <p:val>
                                            <p:strVal val="#ppt_x"/>
                                          </p:val>
                                        </p:tav>
                                        <p:tav tm="100000">
                                          <p:val>
                                            <p:strVal val="#ppt_x"/>
                                          </p:val>
                                        </p:tav>
                                      </p:tavLst>
                                    </p:anim>
                                    <p:anim calcmode="lin" valueType="num">
                                      <p:cBhvr>
                                        <p:cTn id="93" dur="900" decel="100000" fill="hold"/>
                                        <p:tgtEl>
                                          <p:spTgt spid="21"/>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22"/>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21"/>
                                        </p:tgtEl>
                                        <p:attrNameLst>
                                          <p:attrName>style.visibility</p:attrName>
                                        </p:attrNameLst>
                                      </p:cBhvr>
                                      <p:to>
                                        <p:strVal val="hidden"/>
                                      </p:to>
                                    </p:set>
                                  </p:childTnLst>
                                </p:cTn>
                              </p:par>
                              <p:par>
                                <p:cTn id="101" presetID="37" presetClass="entr" presetSubtype="0"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07" presetID="37" presetClass="entr" presetSubtype="0"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strVal val="#ppt_x"/>
                                          </p:val>
                                        </p:tav>
                                        <p:tav tm="100000">
                                          <p:val>
                                            <p:strVal val="#ppt_x"/>
                                          </p:val>
                                        </p:tav>
                                      </p:tavLst>
                                    </p:anim>
                                    <p:anim calcmode="lin" valueType="num">
                                      <p:cBhvr>
                                        <p:cTn id="111" dur="900" decel="100000" fill="hold"/>
                                        <p:tgtEl>
                                          <p:spTgt spid="23"/>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9" presetClass="exit" presetSubtype="0" fill="hold" grpId="1" nodeType="clickEffect">
                                  <p:stCondLst>
                                    <p:cond delay="0"/>
                                  </p:stCondLst>
                                  <p:childTnLst>
                                    <p:animEffect transition="out" filter="dissolve">
                                      <p:cBhvr>
                                        <p:cTn id="116" dur="500"/>
                                        <p:tgtEl>
                                          <p:spTgt spid="24"/>
                                        </p:tgtEl>
                                      </p:cBhvr>
                                    </p:animEffect>
                                    <p:set>
                                      <p:cBhvr>
                                        <p:cTn id="117" dur="1" fill="hold">
                                          <p:stCondLst>
                                            <p:cond delay="499"/>
                                          </p:stCondLst>
                                        </p:cTn>
                                        <p:tgtEl>
                                          <p:spTgt spid="24"/>
                                        </p:tgtEl>
                                        <p:attrNameLst>
                                          <p:attrName>style.visibility</p:attrName>
                                        </p:attrNameLst>
                                      </p:cBhvr>
                                      <p:to>
                                        <p:strVal val="hidden"/>
                                      </p:to>
                                    </p:set>
                                  </p:childTnLst>
                                </p:cTn>
                              </p:par>
                              <p:par>
                                <p:cTn id="118" presetID="9" presetClass="exit" presetSubtype="0" fill="hold" grpId="1" nodeType="withEffect">
                                  <p:stCondLst>
                                    <p:cond delay="0"/>
                                  </p:stCondLst>
                                  <p:childTnLst>
                                    <p:animEffect transition="out" filter="dissolve">
                                      <p:cBhvr>
                                        <p:cTn id="119" dur="500"/>
                                        <p:tgtEl>
                                          <p:spTgt spid="23"/>
                                        </p:tgtEl>
                                      </p:cBhvr>
                                    </p:animEffect>
                                    <p:set>
                                      <p:cBhvr>
                                        <p:cTn id="120" dur="1" fill="hold">
                                          <p:stCondLst>
                                            <p:cond delay="499"/>
                                          </p:stCondLst>
                                        </p:cTn>
                                        <p:tgtEl>
                                          <p:spTgt spid="23"/>
                                        </p:tgtEl>
                                        <p:attrNameLst>
                                          <p:attrName>style.visibility</p:attrName>
                                        </p:attrNameLst>
                                      </p:cBhvr>
                                      <p:to>
                                        <p:strVal val="hidden"/>
                                      </p:to>
                                    </p:set>
                                  </p:childTnLst>
                                </p:cTn>
                              </p:par>
                              <p:par>
                                <p:cTn id="121" presetID="37" presetClass="entr" presetSubtype="0" fill="hold" grpId="0" nodeType="withEffect">
                                  <p:stCondLst>
                                    <p:cond delay="0"/>
                                  </p:stCondLst>
                                  <p:childTnLst>
                                    <p:set>
                                      <p:cBhvr>
                                        <p:cTn id="122" dur="1" fill="hold">
                                          <p:stCondLst>
                                            <p:cond delay="0"/>
                                          </p:stCondLst>
                                        </p:cTn>
                                        <p:tgtEl>
                                          <p:spTgt spid="26"/>
                                        </p:tgtEl>
                                        <p:attrNameLst>
                                          <p:attrName>style.visibility</p:attrName>
                                        </p:attrNameLst>
                                      </p:cBhvr>
                                      <p:to>
                                        <p:strVal val="visible"/>
                                      </p:to>
                                    </p:set>
                                    <p:animEffect transition="in" filter="fade">
                                      <p:cBhvr>
                                        <p:cTn id="123" dur="1000"/>
                                        <p:tgtEl>
                                          <p:spTgt spid="26"/>
                                        </p:tgtEl>
                                      </p:cBhvr>
                                    </p:animEffect>
                                    <p:anim calcmode="lin" valueType="num">
                                      <p:cBhvr>
                                        <p:cTn id="124" dur="1000" fill="hold"/>
                                        <p:tgtEl>
                                          <p:spTgt spid="26"/>
                                        </p:tgtEl>
                                        <p:attrNameLst>
                                          <p:attrName>ppt_x</p:attrName>
                                        </p:attrNameLst>
                                      </p:cBhvr>
                                      <p:tavLst>
                                        <p:tav tm="0">
                                          <p:val>
                                            <p:strVal val="#ppt_x"/>
                                          </p:val>
                                        </p:tav>
                                        <p:tav tm="100000">
                                          <p:val>
                                            <p:strVal val="#ppt_x"/>
                                          </p:val>
                                        </p:tav>
                                      </p:tavLst>
                                    </p:anim>
                                    <p:anim calcmode="lin" valueType="num">
                                      <p:cBhvr>
                                        <p:cTn id="125" dur="900" decel="100000" fill="hold"/>
                                        <p:tgtEl>
                                          <p:spTgt spid="2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27" presetID="37" presetClass="entr" presetSubtype="0" fill="hold" nodeType="withEffect">
                                  <p:stCondLst>
                                    <p:cond delay="0"/>
                                  </p:stCondLst>
                                  <p:childTnLst>
                                    <p:set>
                                      <p:cBhvr>
                                        <p:cTn id="128" dur="1" fill="hold">
                                          <p:stCondLst>
                                            <p:cond delay="0"/>
                                          </p:stCondLst>
                                        </p:cTn>
                                        <p:tgtEl>
                                          <p:spTgt spid="25"/>
                                        </p:tgtEl>
                                        <p:attrNameLst>
                                          <p:attrName>style.visibility</p:attrName>
                                        </p:attrNameLst>
                                      </p:cBhvr>
                                      <p:to>
                                        <p:strVal val="visible"/>
                                      </p:to>
                                    </p:set>
                                    <p:animEffect transition="in" filter="fade">
                                      <p:cBhvr>
                                        <p:cTn id="129" dur="1000"/>
                                        <p:tgtEl>
                                          <p:spTgt spid="25"/>
                                        </p:tgtEl>
                                      </p:cBhvr>
                                    </p:animEffect>
                                    <p:anim calcmode="lin" valueType="num">
                                      <p:cBhvr>
                                        <p:cTn id="130" dur="1000" fill="hold"/>
                                        <p:tgtEl>
                                          <p:spTgt spid="25"/>
                                        </p:tgtEl>
                                        <p:attrNameLst>
                                          <p:attrName>ppt_x</p:attrName>
                                        </p:attrNameLst>
                                      </p:cBhvr>
                                      <p:tavLst>
                                        <p:tav tm="0">
                                          <p:val>
                                            <p:strVal val="#ppt_x"/>
                                          </p:val>
                                        </p:tav>
                                        <p:tav tm="100000">
                                          <p:val>
                                            <p:strVal val="#ppt_x"/>
                                          </p:val>
                                        </p:tav>
                                      </p:tavLst>
                                    </p:anim>
                                    <p:anim calcmode="lin" valueType="num">
                                      <p:cBhvr>
                                        <p:cTn id="131" dur="900" decel="100000" fill="hold"/>
                                        <p:tgtEl>
                                          <p:spTgt spid="25"/>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6" presetClass="entr" presetSubtype="0" fill="hold" grpId="0" nodeType="click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down)">
                                      <p:cBhvr>
                                        <p:cTn id="137" dur="290">
                                          <p:stCondLst>
                                            <p:cond delay="0"/>
                                          </p:stCondLst>
                                        </p:cTn>
                                        <p:tgtEl>
                                          <p:spTgt spid="27"/>
                                        </p:tgtEl>
                                      </p:cBhvr>
                                    </p:animEffect>
                                    <p:anim calcmode="lin" valueType="num">
                                      <p:cBhvr>
                                        <p:cTn id="138" dur="911"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39" dur="332"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40" dur="332" tmFilter="0, 0; 0.125,0.2665; 0.25,0.4; 0.375,0.465; 0.5,0.5;  0.625,0.535; 0.75,0.6; 0.875,0.7335; 1,1">
                                          <p:stCondLst>
                                            <p:cond delay="332"/>
                                          </p:stCondLst>
                                        </p:cTn>
                                        <p:tgtEl>
                                          <p:spTgt spid="27"/>
                                        </p:tgtEl>
                                        <p:attrNameLst>
                                          <p:attrName>ppt_y</p:attrName>
                                        </p:attrNameLst>
                                      </p:cBhvr>
                                      <p:tavLst>
                                        <p:tav tm="0" fmla="#ppt_y-sin(pi*$)/9">
                                          <p:val>
                                            <p:fltVal val="0"/>
                                          </p:val>
                                        </p:tav>
                                        <p:tav tm="100000">
                                          <p:val>
                                            <p:fltVal val="1"/>
                                          </p:val>
                                        </p:tav>
                                      </p:tavLst>
                                    </p:anim>
                                    <p:anim calcmode="lin" valueType="num">
                                      <p:cBhvr>
                                        <p:cTn id="141" dur="166" tmFilter="0, 0; 0.125,0.2665; 0.25,0.4; 0.375,0.465; 0.5,0.5;  0.625,0.535; 0.75,0.6; 0.875,0.7335; 1,1">
                                          <p:stCondLst>
                                            <p:cond delay="662"/>
                                          </p:stCondLst>
                                        </p:cTn>
                                        <p:tgtEl>
                                          <p:spTgt spid="27"/>
                                        </p:tgtEl>
                                        <p:attrNameLst>
                                          <p:attrName>ppt_y</p:attrName>
                                        </p:attrNameLst>
                                      </p:cBhvr>
                                      <p:tavLst>
                                        <p:tav tm="0" fmla="#ppt_y-sin(pi*$)/27">
                                          <p:val>
                                            <p:fltVal val="0"/>
                                          </p:val>
                                        </p:tav>
                                        <p:tav tm="100000">
                                          <p:val>
                                            <p:fltVal val="1"/>
                                          </p:val>
                                        </p:tav>
                                      </p:tavLst>
                                    </p:anim>
                                    <p:anim calcmode="lin" valueType="num">
                                      <p:cBhvr>
                                        <p:cTn id="142" dur="82" tmFilter="0, 0; 0.125,0.2665; 0.25,0.4; 0.375,0.465; 0.5,0.5;  0.625,0.535; 0.75,0.6; 0.875,0.7335; 1,1">
                                          <p:stCondLst>
                                            <p:cond delay="828"/>
                                          </p:stCondLst>
                                        </p:cTn>
                                        <p:tgtEl>
                                          <p:spTgt spid="27"/>
                                        </p:tgtEl>
                                        <p:attrNameLst>
                                          <p:attrName>ppt_y</p:attrName>
                                        </p:attrNameLst>
                                      </p:cBhvr>
                                      <p:tavLst>
                                        <p:tav tm="0" fmla="#ppt_y-sin(pi*$)/81">
                                          <p:val>
                                            <p:fltVal val="0"/>
                                          </p:val>
                                        </p:tav>
                                        <p:tav tm="100000">
                                          <p:val>
                                            <p:fltVal val="1"/>
                                          </p:val>
                                        </p:tav>
                                      </p:tavLst>
                                    </p:anim>
                                    <p:animScale>
                                      <p:cBhvr>
                                        <p:cTn id="143" dur="13">
                                          <p:stCondLst>
                                            <p:cond delay="325"/>
                                          </p:stCondLst>
                                        </p:cTn>
                                        <p:tgtEl>
                                          <p:spTgt spid="27"/>
                                        </p:tgtEl>
                                      </p:cBhvr>
                                      <p:to x="100000" y="60000"/>
                                    </p:animScale>
                                    <p:animScale>
                                      <p:cBhvr>
                                        <p:cTn id="144" dur="83" decel="50000">
                                          <p:stCondLst>
                                            <p:cond delay="338"/>
                                          </p:stCondLst>
                                        </p:cTn>
                                        <p:tgtEl>
                                          <p:spTgt spid="27"/>
                                        </p:tgtEl>
                                      </p:cBhvr>
                                      <p:to x="100000" y="100000"/>
                                    </p:animScale>
                                    <p:animScale>
                                      <p:cBhvr>
                                        <p:cTn id="145" dur="13">
                                          <p:stCondLst>
                                            <p:cond delay="656"/>
                                          </p:stCondLst>
                                        </p:cTn>
                                        <p:tgtEl>
                                          <p:spTgt spid="27"/>
                                        </p:tgtEl>
                                      </p:cBhvr>
                                      <p:to x="100000" y="80000"/>
                                    </p:animScale>
                                    <p:animScale>
                                      <p:cBhvr>
                                        <p:cTn id="146" dur="83" decel="50000">
                                          <p:stCondLst>
                                            <p:cond delay="669"/>
                                          </p:stCondLst>
                                        </p:cTn>
                                        <p:tgtEl>
                                          <p:spTgt spid="27"/>
                                        </p:tgtEl>
                                      </p:cBhvr>
                                      <p:to x="100000" y="100000"/>
                                    </p:animScale>
                                    <p:animScale>
                                      <p:cBhvr>
                                        <p:cTn id="147" dur="13">
                                          <p:stCondLst>
                                            <p:cond delay="821"/>
                                          </p:stCondLst>
                                        </p:cTn>
                                        <p:tgtEl>
                                          <p:spTgt spid="27"/>
                                        </p:tgtEl>
                                      </p:cBhvr>
                                      <p:to x="100000" y="90000"/>
                                    </p:animScale>
                                    <p:animScale>
                                      <p:cBhvr>
                                        <p:cTn id="148" dur="83" decel="50000">
                                          <p:stCondLst>
                                            <p:cond delay="834"/>
                                          </p:stCondLst>
                                        </p:cTn>
                                        <p:tgtEl>
                                          <p:spTgt spid="27"/>
                                        </p:tgtEl>
                                      </p:cBhvr>
                                      <p:to x="100000" y="100000"/>
                                    </p:animScale>
                                    <p:animScale>
                                      <p:cBhvr>
                                        <p:cTn id="149" dur="13">
                                          <p:stCondLst>
                                            <p:cond delay="904"/>
                                          </p:stCondLst>
                                        </p:cTn>
                                        <p:tgtEl>
                                          <p:spTgt spid="27"/>
                                        </p:tgtEl>
                                      </p:cBhvr>
                                      <p:to x="100000" y="95000"/>
                                    </p:animScale>
                                    <p:animScale>
                                      <p:cBhvr>
                                        <p:cTn id="150" dur="83" decel="50000">
                                          <p:stCondLst>
                                            <p:cond delay="917"/>
                                          </p:stCondLst>
                                        </p:cTn>
                                        <p:tgtEl>
                                          <p:spTgt spid="27"/>
                                        </p:tgtEl>
                                      </p:cBhvr>
                                      <p:to x="100000" y="100000"/>
                                    </p:animScale>
                                  </p:childTnLst>
                                </p:cTn>
                              </p:par>
                              <p:par>
                                <p:cTn id="151" presetID="26" presetClass="entr" presetSubtype="0"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Effect transition="in" filter="wipe(down)">
                                      <p:cBhvr>
                                        <p:cTn id="153" dur="290">
                                          <p:stCondLst>
                                            <p:cond delay="0"/>
                                          </p:stCondLst>
                                        </p:cTn>
                                        <p:tgtEl>
                                          <p:spTgt spid="28"/>
                                        </p:tgtEl>
                                      </p:cBhvr>
                                    </p:animEffect>
                                    <p:anim calcmode="lin" valueType="num">
                                      <p:cBhvr>
                                        <p:cTn id="154"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55"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6"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157"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158"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159" dur="13">
                                          <p:stCondLst>
                                            <p:cond delay="325"/>
                                          </p:stCondLst>
                                        </p:cTn>
                                        <p:tgtEl>
                                          <p:spTgt spid="28"/>
                                        </p:tgtEl>
                                      </p:cBhvr>
                                      <p:to x="100000" y="60000"/>
                                    </p:animScale>
                                    <p:animScale>
                                      <p:cBhvr>
                                        <p:cTn id="160" dur="83" decel="50000">
                                          <p:stCondLst>
                                            <p:cond delay="338"/>
                                          </p:stCondLst>
                                        </p:cTn>
                                        <p:tgtEl>
                                          <p:spTgt spid="28"/>
                                        </p:tgtEl>
                                      </p:cBhvr>
                                      <p:to x="100000" y="100000"/>
                                    </p:animScale>
                                    <p:animScale>
                                      <p:cBhvr>
                                        <p:cTn id="161" dur="13">
                                          <p:stCondLst>
                                            <p:cond delay="656"/>
                                          </p:stCondLst>
                                        </p:cTn>
                                        <p:tgtEl>
                                          <p:spTgt spid="28"/>
                                        </p:tgtEl>
                                      </p:cBhvr>
                                      <p:to x="100000" y="80000"/>
                                    </p:animScale>
                                    <p:animScale>
                                      <p:cBhvr>
                                        <p:cTn id="162" dur="83" decel="50000">
                                          <p:stCondLst>
                                            <p:cond delay="669"/>
                                          </p:stCondLst>
                                        </p:cTn>
                                        <p:tgtEl>
                                          <p:spTgt spid="28"/>
                                        </p:tgtEl>
                                      </p:cBhvr>
                                      <p:to x="100000" y="100000"/>
                                    </p:animScale>
                                    <p:animScale>
                                      <p:cBhvr>
                                        <p:cTn id="163" dur="13">
                                          <p:stCondLst>
                                            <p:cond delay="821"/>
                                          </p:stCondLst>
                                        </p:cTn>
                                        <p:tgtEl>
                                          <p:spTgt spid="28"/>
                                        </p:tgtEl>
                                      </p:cBhvr>
                                      <p:to x="100000" y="90000"/>
                                    </p:animScale>
                                    <p:animScale>
                                      <p:cBhvr>
                                        <p:cTn id="164" dur="83" decel="50000">
                                          <p:stCondLst>
                                            <p:cond delay="834"/>
                                          </p:stCondLst>
                                        </p:cTn>
                                        <p:tgtEl>
                                          <p:spTgt spid="28"/>
                                        </p:tgtEl>
                                      </p:cBhvr>
                                      <p:to x="100000" y="100000"/>
                                    </p:animScale>
                                    <p:animScale>
                                      <p:cBhvr>
                                        <p:cTn id="165" dur="13">
                                          <p:stCondLst>
                                            <p:cond delay="904"/>
                                          </p:stCondLst>
                                        </p:cTn>
                                        <p:tgtEl>
                                          <p:spTgt spid="28"/>
                                        </p:tgtEl>
                                      </p:cBhvr>
                                      <p:to x="100000" y="95000"/>
                                    </p:animScale>
                                    <p:animScale>
                                      <p:cBhvr>
                                        <p:cTn id="166" dur="83" decel="50000">
                                          <p:stCondLst>
                                            <p:cond delay="917"/>
                                          </p:stCondLst>
                                        </p:cTn>
                                        <p:tgtEl>
                                          <p:spTgt spid="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p:bldP spid="14" grpId="1"/>
      <p:bldP spid="15" grpId="0"/>
      <p:bldP spid="15" grpId="1"/>
      <p:bldP spid="16" grpId="0" animBg="1"/>
      <p:bldP spid="18" grpId="0"/>
      <p:bldP spid="19" grpId="0" animBg="1"/>
      <p:bldP spid="20" grpId="0"/>
      <p:bldP spid="21" grpId="0" animBg="1"/>
      <p:bldP spid="21" grpId="1" animBg="1"/>
      <p:bldP spid="22" grpId="0"/>
      <p:bldP spid="22" grpId="1"/>
      <p:bldP spid="23" grpId="0" animBg="1"/>
      <p:bldP spid="23" grpId="1" animBg="1"/>
      <p:bldP spid="24" grpId="0"/>
      <p:bldP spid="24" grpId="1"/>
      <p:bldP spid="26" grpId="0"/>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txBox="1">
            <a:spLocks/>
          </p:cNvSpPr>
          <p:nvPr/>
        </p:nvSpPr>
        <p:spPr>
          <a:xfrm>
            <a:off x="179512" y="764704"/>
            <a:ext cx="8964488" cy="648071"/>
          </a:xfrm>
          <a:prstGeom prst="rect">
            <a:avLst/>
          </a:prstGeom>
        </p:spPr>
        <p:txBody>
          <a:bodyPr vert="horz" lIns="91440" tIns="45720" rIns="91440" bIns="45720" rtlCol="0" anchor="t" anchorCtr="0">
            <a:noAutofit/>
          </a:bodyPr>
          <a:lstStyle/>
          <a:p>
            <a:pPr marL="4763" marR="0" lvl="0" indent="-4763" algn="l" defTabSz="914400" rtl="0" eaLnBrk="1" fontAlgn="auto" latinLnBrk="0" hangingPunct="1">
              <a:lnSpc>
                <a:spcPct val="100000"/>
              </a:lnSpc>
              <a:spcBef>
                <a:spcPct val="0"/>
              </a:spcBef>
              <a:spcAft>
                <a:spcPts val="0"/>
              </a:spcAft>
              <a:buClrTx/>
              <a:buSzTx/>
              <a:buFontTx/>
              <a:buNone/>
              <a:tabLst/>
              <a:defRPr/>
            </a:pPr>
            <a:r>
              <a:rPr lang="el-GR" sz="2600" b="1" noProof="0" dirty="0" smtClean="0">
                <a:latin typeface="+mj-lt"/>
                <a:ea typeface="+mj-ea"/>
                <a:cs typeface="+mj-cs"/>
              </a:rPr>
              <a:t>Δείκτες αξιολόγησης για ανάλυση επιπτώσεων: </a:t>
            </a:r>
          </a:p>
          <a:p>
            <a:pPr marL="4763" marR="0" lvl="0" indent="-4763" algn="l" defTabSz="914400" rtl="0" eaLnBrk="1" fontAlgn="auto" latinLnBrk="0" hangingPunct="1">
              <a:lnSpc>
                <a:spcPct val="100000"/>
              </a:lnSpc>
              <a:spcBef>
                <a:spcPct val="0"/>
              </a:spcBef>
              <a:spcAft>
                <a:spcPts val="0"/>
              </a:spcAft>
              <a:buClrTx/>
              <a:buSzTx/>
              <a:buFontTx/>
              <a:buNone/>
              <a:tabLst/>
              <a:defRPr/>
            </a:pPr>
            <a:r>
              <a:rPr lang="el-GR" sz="2600" b="1" noProof="0" dirty="0" smtClean="0">
                <a:latin typeface="+mj-lt"/>
                <a:ea typeface="+mj-ea"/>
                <a:cs typeface="+mj-cs"/>
              </a:rPr>
              <a:t>η περίπτωση του ερευνητικού έργου </a:t>
            </a:r>
            <a:r>
              <a:rPr lang="en-US" sz="2600" b="1" noProof="0" dirty="0" smtClean="0">
                <a:latin typeface="+mj-lt"/>
                <a:ea typeface="+mj-ea"/>
                <a:cs typeface="+mj-cs"/>
              </a:rPr>
              <a:t>PROMIT – </a:t>
            </a:r>
            <a:r>
              <a:rPr lang="el-GR" sz="2600" b="1" noProof="0" dirty="0" smtClean="0">
                <a:latin typeface="+mj-lt"/>
                <a:ea typeface="+mj-ea"/>
                <a:cs typeface="+mj-cs"/>
              </a:rPr>
              <a:t>Συγκριτική αξιολόγηση </a:t>
            </a:r>
            <a:r>
              <a:rPr lang="en-US" sz="2600" b="1" noProof="0" dirty="0" smtClean="0">
                <a:latin typeface="+mj-lt"/>
                <a:ea typeface="+mj-ea"/>
                <a:cs typeface="+mj-cs"/>
              </a:rPr>
              <a:t>(benchmarking) </a:t>
            </a:r>
            <a:r>
              <a:rPr lang="el-GR" sz="2600" b="1" noProof="0" dirty="0" smtClean="0">
                <a:latin typeface="+mj-lt"/>
                <a:ea typeface="+mj-ea"/>
                <a:cs typeface="+mj-cs"/>
              </a:rPr>
              <a:t>με χρήση δεικτών στις διατροπικές μεταφορές</a:t>
            </a:r>
            <a:r>
              <a:rPr kumimoji="0" lang="en-US" sz="2600" b="1" i="0" u="none" strike="noStrike" kern="1200" cap="none" spc="0" normalizeH="0" baseline="0" noProof="0" dirty="0" smtClean="0">
                <a:ln>
                  <a:noFill/>
                </a:ln>
                <a:solidFill>
                  <a:schemeClr val="tx1"/>
                </a:solidFill>
                <a:effectLst/>
                <a:uLnTx/>
                <a:uFillTx/>
                <a:latin typeface="+mj-lt"/>
                <a:ea typeface="+mj-ea"/>
                <a:cs typeface="+mj-cs"/>
              </a:rPr>
              <a:t/>
            </a:r>
            <a:br>
              <a:rPr kumimoji="0" lang="en-US" sz="2600" b="1" i="0" u="none" strike="noStrike" kern="1200" cap="none" spc="0" normalizeH="0" baseline="0" noProof="0" dirty="0" smtClean="0">
                <a:ln>
                  <a:noFill/>
                </a:ln>
                <a:solidFill>
                  <a:schemeClr val="tx1"/>
                </a:solidFill>
                <a:effectLst/>
                <a:uLnTx/>
                <a:uFillTx/>
                <a:latin typeface="+mj-lt"/>
                <a:ea typeface="+mj-ea"/>
                <a:cs typeface="+mj-cs"/>
              </a:rPr>
            </a:br>
            <a:endParaRPr kumimoji="0" lang="el-GR" sz="2600" b="1" i="0" u="none" strike="noStrike" kern="1200" cap="none" spc="0" normalizeH="0" baseline="0" noProof="0" dirty="0">
              <a:ln>
                <a:noFill/>
              </a:ln>
              <a:solidFill>
                <a:schemeClr val="tx1"/>
              </a:solidFill>
              <a:effectLst/>
              <a:uLnTx/>
              <a:uFillTx/>
              <a:latin typeface="+mj-lt"/>
              <a:ea typeface="+mj-ea"/>
              <a:cs typeface="+mj-cs"/>
            </a:endParaRPr>
          </a:p>
        </p:txBody>
      </p:sp>
      <p:sp>
        <p:nvSpPr>
          <p:cNvPr id="10" name="TextBox 9"/>
          <p:cNvSpPr txBox="1"/>
          <p:nvPr/>
        </p:nvSpPr>
        <p:spPr>
          <a:xfrm>
            <a:off x="467544" y="2463279"/>
            <a:ext cx="8280920" cy="461665"/>
          </a:xfrm>
          <a:prstGeom prst="rect">
            <a:avLst/>
          </a:prstGeom>
          <a:noFill/>
        </p:spPr>
        <p:txBody>
          <a:bodyPr wrap="square" rtlCol="0">
            <a:spAutoFit/>
          </a:bodyPr>
          <a:lstStyle/>
          <a:p>
            <a:pPr marL="342900" indent="-342900">
              <a:buFont typeface="Wingdings" pitchFamily="2" charset="2"/>
              <a:buChar char="q"/>
            </a:pPr>
            <a:r>
              <a:rPr lang="el-GR" sz="2400" b="1" dirty="0" smtClean="0"/>
              <a:t>Ερευνητικό έργο </a:t>
            </a:r>
            <a:r>
              <a:rPr lang="en-US" sz="2400" b="1" dirty="0" smtClean="0"/>
              <a:t>PROMIT</a:t>
            </a:r>
            <a:endParaRPr lang="el-GR" sz="2400" b="1" dirty="0" smtClean="0"/>
          </a:p>
        </p:txBody>
      </p:sp>
      <p:sp>
        <p:nvSpPr>
          <p:cNvPr id="7" name="TextBox 6"/>
          <p:cNvSpPr txBox="1"/>
          <p:nvPr/>
        </p:nvSpPr>
        <p:spPr>
          <a:xfrm>
            <a:off x="360040" y="2915652"/>
            <a:ext cx="8892480" cy="461665"/>
          </a:xfrm>
          <a:prstGeom prst="rect">
            <a:avLst/>
          </a:prstGeom>
          <a:noFill/>
        </p:spPr>
        <p:txBody>
          <a:bodyPr wrap="square" rtlCol="0">
            <a:spAutoFit/>
          </a:bodyPr>
          <a:lstStyle/>
          <a:p>
            <a:pPr marL="457200" indent="-457200"/>
            <a:r>
              <a:rPr lang="el-GR" sz="2400" dirty="0" smtClean="0">
                <a:solidFill>
                  <a:srgbClr val="FF0000"/>
                </a:solidFill>
              </a:rPr>
              <a:t>Βασικοί Δείκτες Απόδοσης</a:t>
            </a:r>
            <a:r>
              <a:rPr lang="en-US" sz="2400" dirty="0" smtClean="0">
                <a:solidFill>
                  <a:srgbClr val="FF0000"/>
                </a:solidFill>
              </a:rPr>
              <a:t> </a:t>
            </a:r>
            <a:r>
              <a:rPr lang="el-GR" sz="2400" dirty="0" smtClean="0">
                <a:solidFill>
                  <a:srgbClr val="FF0000"/>
                </a:solidFill>
              </a:rPr>
              <a:t>και υπο-δείκτες αυτών</a:t>
            </a:r>
          </a:p>
        </p:txBody>
      </p:sp>
      <p:graphicFrame>
        <p:nvGraphicFramePr>
          <p:cNvPr id="16" name="Table 15"/>
          <p:cNvGraphicFramePr>
            <a:graphicFrameLocks noGrp="1"/>
          </p:cNvGraphicFramePr>
          <p:nvPr/>
        </p:nvGraphicFramePr>
        <p:xfrm>
          <a:off x="179513" y="1052736"/>
          <a:ext cx="8856983" cy="5184576"/>
        </p:xfrm>
        <a:graphic>
          <a:graphicData uri="http://schemas.openxmlformats.org/drawingml/2006/table">
            <a:tbl>
              <a:tblPr/>
              <a:tblGrid>
                <a:gridCol w="1394205"/>
                <a:gridCol w="345848"/>
                <a:gridCol w="1840025"/>
                <a:gridCol w="324235"/>
                <a:gridCol w="2366906"/>
                <a:gridCol w="2585764"/>
              </a:tblGrid>
              <a:tr h="296366">
                <a:tc>
                  <a:txBody>
                    <a:bodyPr/>
                    <a:lstStyle/>
                    <a:p>
                      <a:pPr algn="l" fontAlgn="t"/>
                      <a:r>
                        <a:rPr lang="el-GR" sz="1050" b="1" i="0" u="none" strike="noStrike" dirty="0">
                          <a:solidFill>
                            <a:srgbClr val="000000"/>
                          </a:solidFill>
                          <a:latin typeface="Calibri"/>
                        </a:rPr>
                        <a:t>Χωρητικότητα</a:t>
                      </a: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endParaRPr lang="en-GB" sz="900" b="0" i="0" u="none" strike="noStrike">
                        <a:solidFill>
                          <a:srgbClr val="000000"/>
                        </a:solidFill>
                        <a:latin typeface="Calibri"/>
                      </a:endParaRP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l-GR" sz="1050" b="1" i="0" u="none" strike="noStrike">
                          <a:solidFill>
                            <a:srgbClr val="000000"/>
                          </a:solidFill>
                          <a:latin typeface="Calibri"/>
                        </a:rPr>
                        <a:t>Οδική μεταφορά</a:t>
                      </a: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endParaRPr lang="en-GB" sz="900" b="0" i="0" u="none" strike="noStrike">
                        <a:solidFill>
                          <a:srgbClr val="000000"/>
                        </a:solidFill>
                        <a:latin typeface="Calibri"/>
                      </a:endParaRP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t"/>
                      <a:r>
                        <a:rPr lang="el-GR" sz="1050" b="1" i="0" u="none" strike="noStrike" dirty="0">
                          <a:solidFill>
                            <a:srgbClr val="000000"/>
                          </a:solidFill>
                          <a:latin typeface="Calibri"/>
                        </a:rPr>
                        <a:t>Κόμβοι διασύνδεσης μεταφορικών μέσων (intermodal terminals)</a:t>
                      </a: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GB"/>
                    </a:p>
                  </a:txBody>
                  <a:tcPr/>
                </a:tc>
              </a:tr>
              <a:tr h="293333">
                <a:tc>
                  <a:txBody>
                    <a:bodyPr/>
                    <a:lstStyle/>
                    <a:p>
                      <a:pPr algn="l" fontAlgn="t"/>
                      <a:r>
                        <a:rPr lang="el-GR" sz="900" b="1" i="0" u="none" strike="noStrike">
                          <a:solidFill>
                            <a:srgbClr val="000000"/>
                          </a:solidFill>
                          <a:latin typeface="Calibri"/>
                        </a:rPr>
                        <a:t>Πιθανότητα προσαρμογής της χωρητικότητας</a:t>
                      </a: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en-GB" sz="900" b="0" i="0" u="none" strike="noStrike">
                        <a:solidFill>
                          <a:srgbClr val="000000"/>
                        </a:solidFill>
                        <a:latin typeface="Calibri"/>
                      </a:endParaRP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l-GR" sz="900" b="1" i="0" u="none" strike="noStrike">
                          <a:solidFill>
                            <a:srgbClr val="000000"/>
                          </a:solidFill>
                          <a:latin typeface="Calibri"/>
                        </a:rPr>
                        <a:t>Πιθανότητα αποθήκευσης και μεταφοράς ειδικού φορτίου</a:t>
                      </a: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GB" sz="900" b="0" i="0" u="none" strike="noStrike">
                        <a:solidFill>
                          <a:srgbClr val="000000"/>
                        </a:solidFill>
                        <a:latin typeface="Calibri"/>
                      </a:endParaRPr>
                    </a:p>
                  </a:txBody>
                  <a:tcPr marL="5230" marR="5230" marT="523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900" b="1" i="0" u="none" strike="noStrike">
                          <a:solidFill>
                            <a:srgbClr val="000000"/>
                          </a:solidFill>
                          <a:latin typeface="Calibri"/>
                        </a:rPr>
                        <a:t>Ώρες λειτουργίας του τερματικού σταθμού</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l-GR" sz="900" b="1" i="0" u="none" strike="noStrike">
                          <a:solidFill>
                            <a:srgbClr val="000000"/>
                          </a:solidFill>
                          <a:latin typeface="Calibri"/>
                        </a:rPr>
                        <a:t>Γερανοί</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33">
                <a:tc>
                  <a:txBody>
                    <a:bodyPr/>
                    <a:lstStyle/>
                    <a:p>
                      <a:pPr algn="l" fontAlgn="t"/>
                      <a:endParaRPr lang="en-GB" sz="900" b="0" i="0" u="none" strike="noStrike">
                        <a:solidFill>
                          <a:srgbClr val="000000"/>
                        </a:solidFill>
                        <a:latin typeface="Calibri"/>
                      </a:endParaRPr>
                    </a:p>
                  </a:txBody>
                  <a:tcPr marL="5230" marR="5230" marT="523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en-GB" sz="900" b="0" i="0" u="none" strike="noStrike">
                        <a:solidFill>
                          <a:srgbClr val="000000"/>
                        </a:solidFill>
                        <a:latin typeface="Calibri"/>
                      </a:endParaRPr>
                    </a:p>
                  </a:txBody>
                  <a:tcPr marL="5230" marR="5230" marT="523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l-GR" sz="900" b="1" i="0" u="none" strike="noStrike">
                          <a:solidFill>
                            <a:srgbClr val="000000"/>
                          </a:solidFill>
                          <a:latin typeface="Calibri"/>
                        </a:rPr>
                        <a:t>Συχνότητα παροχής σιδηροδρομικής μεταφοράς</a:t>
                      </a: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GB" sz="900" b="0" i="0" u="none" strike="noStrike">
                        <a:solidFill>
                          <a:srgbClr val="000000"/>
                        </a:solidFill>
                        <a:latin typeface="Calibri"/>
                      </a:endParaRPr>
                    </a:p>
                  </a:txBody>
                  <a:tcPr marL="5230" marR="5230" marT="523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900" b="1" i="0" u="none" strike="noStrike">
                          <a:solidFill>
                            <a:srgbClr val="000000"/>
                          </a:solidFill>
                          <a:latin typeface="Calibri"/>
                        </a:rPr>
                        <a:t>Εγγύτητα στην αγορά</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l-GR" sz="800" b="0" i="1" u="none" strike="noStrike">
                          <a:solidFill>
                            <a:srgbClr val="000000"/>
                          </a:solidFill>
                          <a:latin typeface="Calibri"/>
                        </a:rPr>
                        <a:t>- Απόσταση ή χρόνος που χρειάζεται μεταξύ του χώρου φορτοεκφορτώσεων και του αποθηκευτικού χώρου</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17">
                <a:tc>
                  <a:txBody>
                    <a:bodyPr/>
                    <a:lstStyle/>
                    <a:p>
                      <a:pPr algn="l" fontAlgn="t"/>
                      <a:r>
                        <a:rPr lang="el-GR" sz="1050" b="1" i="0" u="none" strike="noStrike">
                          <a:solidFill>
                            <a:srgbClr val="000000"/>
                          </a:solidFill>
                          <a:latin typeface="Calibri"/>
                        </a:rPr>
                        <a:t>ΤΠΕ (Τεχνολογίες Πληροφορικής και Επικοινωνιών)</a:t>
                      </a: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endParaRPr lang="en-GB" sz="900" b="0" i="0" u="none" strike="noStrike">
                        <a:solidFill>
                          <a:srgbClr val="000000"/>
                        </a:solidFill>
                        <a:latin typeface="Calibri"/>
                      </a:endParaRP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l-GR" sz="900" b="1" i="0" u="none" strike="noStrike">
                          <a:solidFill>
                            <a:srgbClr val="000000"/>
                          </a:solidFill>
                          <a:latin typeface="Calibri"/>
                        </a:rPr>
                        <a:t>Δομή κόστους</a:t>
                      </a: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GB" sz="900" b="0" i="0" u="none" strike="noStrike">
                        <a:solidFill>
                          <a:srgbClr val="000000"/>
                        </a:solidFill>
                        <a:latin typeface="Calibri"/>
                      </a:endParaRPr>
                    </a:p>
                  </a:txBody>
                  <a:tcPr marL="5230" marR="5230" marT="523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900" b="1" i="0" u="none" strike="noStrike">
                          <a:solidFill>
                            <a:srgbClr val="000000"/>
                          </a:solidFill>
                          <a:latin typeface="Calibri"/>
                        </a:rPr>
                        <a:t>Κόστος χειρισμού των εμπορευμάτων</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l-GR" sz="800" b="0" i="1" u="none" strike="noStrike">
                          <a:solidFill>
                            <a:srgbClr val="000000"/>
                          </a:solidFill>
                          <a:latin typeface="Calibri"/>
                        </a:rPr>
                        <a:t>- Κινήσεις του γερανού ανά ώρα</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33">
                <a:tc>
                  <a:txBody>
                    <a:bodyPr/>
                    <a:lstStyle/>
                    <a:p>
                      <a:pPr algn="l" fontAlgn="t"/>
                      <a:r>
                        <a:rPr lang="el-GR" sz="900" b="1" i="0" u="none" strike="noStrike">
                          <a:solidFill>
                            <a:srgbClr val="000000"/>
                          </a:solidFill>
                          <a:latin typeface="Calibri"/>
                        </a:rPr>
                        <a:t>Μείωση κόστους</a:t>
                      </a: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GB" sz="900" b="0" i="0" u="none" strike="noStrike">
                        <a:solidFill>
                          <a:srgbClr val="000000"/>
                        </a:solidFill>
                        <a:latin typeface="Calibri"/>
                      </a:endParaRP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l-GR" sz="800" b="0" i="1" u="none" strike="noStrike">
                          <a:solidFill>
                            <a:srgbClr val="000000"/>
                          </a:solidFill>
                          <a:latin typeface="Calibri"/>
                        </a:rPr>
                        <a:t>Κόστη που σχετίζονται με το όχημα</a:t>
                      </a: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GB" sz="900" b="0" i="0" u="none" strike="noStrike">
                        <a:solidFill>
                          <a:srgbClr val="000000"/>
                        </a:solidFill>
                        <a:latin typeface="Calibri"/>
                      </a:endParaRPr>
                    </a:p>
                  </a:txBody>
                  <a:tcPr marL="5230" marR="5230" marT="523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900" b="1" i="0" u="none" strike="noStrike">
                          <a:solidFill>
                            <a:srgbClr val="000000"/>
                          </a:solidFill>
                          <a:latin typeface="Calibri"/>
                        </a:rPr>
                        <a:t>Χρόνος φορτοεκφόρτωσης ανά μονάδα φορτίου</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l-GR" sz="800" b="0" i="1" u="none" strike="noStrike">
                          <a:solidFill>
                            <a:srgbClr val="000000"/>
                          </a:solidFill>
                          <a:latin typeface="Calibri"/>
                        </a:rPr>
                        <a:t>- Ρυθμός αξιοποίησης του γερανού ανά έτος</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350">
                <a:tc>
                  <a:txBody>
                    <a:bodyPr/>
                    <a:lstStyle/>
                    <a:p>
                      <a:pPr algn="l" fontAlgn="t"/>
                      <a:r>
                        <a:rPr lang="el-GR" sz="900" b="1" i="0" u="none" strike="noStrike">
                          <a:solidFill>
                            <a:srgbClr val="000000"/>
                          </a:solidFill>
                          <a:latin typeface="Calibri"/>
                        </a:rPr>
                        <a:t>Αξιοπιστία</a:t>
                      </a: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GB" sz="900" b="0" i="0" u="none" strike="noStrike" dirty="0">
                        <a:solidFill>
                          <a:srgbClr val="000000"/>
                        </a:solidFill>
                        <a:latin typeface="Calibri"/>
                      </a:endParaRP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l-GR" sz="800" b="0" i="1" u="none" strike="noStrike">
                          <a:solidFill>
                            <a:srgbClr val="000000"/>
                          </a:solidFill>
                          <a:latin typeface="Calibri"/>
                        </a:rPr>
                        <a:t>Μισθοί και αμοιβές</a:t>
                      </a: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GB" sz="900" b="0" i="0" u="none" strike="noStrike">
                        <a:solidFill>
                          <a:srgbClr val="000000"/>
                        </a:solidFill>
                        <a:latin typeface="Calibri"/>
                      </a:endParaRPr>
                    </a:p>
                  </a:txBody>
                  <a:tcPr marL="5230" marR="5230" marT="523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900" b="1" i="0" u="none" strike="noStrike">
                          <a:solidFill>
                            <a:srgbClr val="000000"/>
                          </a:solidFill>
                          <a:latin typeface="Calibri"/>
                        </a:rPr>
                        <a:t>Χωρητικότητα αποθηκευτικού χώρου</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l-GR" sz="800" b="0" i="1" u="none" strike="noStrike">
                          <a:solidFill>
                            <a:srgbClr val="000000"/>
                          </a:solidFill>
                          <a:latin typeface="Calibri"/>
                        </a:rPr>
                        <a:t>- Μέγιστη ταχύτητα του εξοπλισμού φορτοεκφόρτωσης στο μέγιστο όγκο φορτίου</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33">
                <a:tc>
                  <a:txBody>
                    <a:bodyPr/>
                    <a:lstStyle/>
                    <a:p>
                      <a:pPr algn="l" fontAlgn="t"/>
                      <a:r>
                        <a:rPr lang="el-GR" sz="900" b="1" i="0" u="none" strike="noStrike">
                          <a:solidFill>
                            <a:srgbClr val="000000"/>
                          </a:solidFill>
                          <a:latin typeface="Calibri"/>
                        </a:rPr>
                        <a:t>Ευελιξία</a:t>
                      </a: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GB" sz="900" b="0" i="0" u="none" strike="noStrike">
                        <a:solidFill>
                          <a:srgbClr val="000000"/>
                        </a:solidFill>
                        <a:latin typeface="Calibri"/>
                      </a:endParaRP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l-GR" sz="800" b="0" i="1" u="none" strike="noStrike">
                          <a:solidFill>
                            <a:srgbClr val="000000"/>
                          </a:solidFill>
                          <a:latin typeface="Calibri"/>
                        </a:rPr>
                        <a:t>Υλικά και αμοιβές φόρτωσης</a:t>
                      </a: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GB" sz="900" b="0" i="0" u="none" strike="noStrike">
                        <a:solidFill>
                          <a:srgbClr val="000000"/>
                        </a:solidFill>
                        <a:latin typeface="Calibri"/>
                      </a:endParaRPr>
                    </a:p>
                  </a:txBody>
                  <a:tcPr marL="5230" marR="5230" marT="523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900" b="1" i="0" u="none" strike="noStrike">
                          <a:solidFill>
                            <a:srgbClr val="000000"/>
                          </a:solidFill>
                          <a:latin typeface="Calibri"/>
                        </a:rPr>
                        <a:t>Μέσος χρόνος αποθήκευσης και διακύμανση του χρόνου αυτού</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l-GR" sz="800" b="0" i="1" u="none" strike="noStrike">
                          <a:solidFill>
                            <a:srgbClr val="000000"/>
                          </a:solidFill>
                          <a:latin typeface="Calibri"/>
                        </a:rPr>
                        <a:t>- Μέγιστο όριο ανυψμένου φορτίου</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33">
                <a:tc>
                  <a:txBody>
                    <a:bodyPr/>
                    <a:lstStyle/>
                    <a:p>
                      <a:pPr algn="l" fontAlgn="t"/>
                      <a:r>
                        <a:rPr lang="el-GR" sz="900" b="1" i="0" u="none" strike="noStrike">
                          <a:solidFill>
                            <a:srgbClr val="000000"/>
                          </a:solidFill>
                          <a:latin typeface="Calibri"/>
                        </a:rPr>
                        <a:t>Ανταλλαγή πληροφορίας</a:t>
                      </a: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GB" sz="900" b="0" i="0" u="none" strike="noStrike">
                        <a:solidFill>
                          <a:srgbClr val="000000"/>
                        </a:solidFill>
                        <a:latin typeface="Calibri"/>
                      </a:endParaRP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l-GR" sz="800" b="0" i="1" u="none" strike="noStrike">
                          <a:solidFill>
                            <a:srgbClr val="000000"/>
                          </a:solidFill>
                          <a:latin typeface="Calibri"/>
                        </a:rPr>
                        <a:t>Καθαρό κέρδος</a:t>
                      </a: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GB" sz="900" b="0" i="0" u="none" strike="noStrike">
                        <a:solidFill>
                          <a:srgbClr val="000000"/>
                        </a:solidFill>
                        <a:latin typeface="Calibri"/>
                      </a:endParaRPr>
                    </a:p>
                  </a:txBody>
                  <a:tcPr marL="5230" marR="5230" marT="523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900" b="1" i="0" u="none" strike="noStrike">
                          <a:solidFill>
                            <a:srgbClr val="000000"/>
                          </a:solidFill>
                          <a:latin typeface="Calibri"/>
                        </a:rPr>
                        <a:t>Ρυθμός (συχνότητα) άφιξης τρένων ή πλοίων στον τερματικό σταθμό</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l-GR" sz="800" b="0" i="1" u="none" strike="noStrike">
                          <a:solidFill>
                            <a:srgbClr val="000000"/>
                          </a:solidFill>
                          <a:latin typeface="Calibri"/>
                        </a:rPr>
                        <a:t>- Μέσος αριθμός τραυματισμών ανά γερανό το έτος</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9411">
                <a:tc>
                  <a:txBody>
                    <a:bodyPr/>
                    <a:lstStyle/>
                    <a:p>
                      <a:pPr algn="l" fontAlgn="t"/>
                      <a:r>
                        <a:rPr lang="el-GR" sz="900" b="1" i="0" u="none" strike="noStrike">
                          <a:solidFill>
                            <a:srgbClr val="000000"/>
                          </a:solidFill>
                          <a:latin typeface="Calibri"/>
                        </a:rPr>
                        <a:t>Διαχείριση ποιότητας</a:t>
                      </a: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GB" sz="900" b="0" i="0" u="none" strike="noStrike">
                        <a:solidFill>
                          <a:srgbClr val="000000"/>
                        </a:solidFill>
                        <a:latin typeface="Calibri"/>
                      </a:endParaRP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l-GR" sz="900" b="1" i="0" u="none" strike="noStrike">
                          <a:solidFill>
                            <a:srgbClr val="000000"/>
                          </a:solidFill>
                          <a:latin typeface="Calibri"/>
                        </a:rPr>
                        <a:t>Δείκτες που αφορούν το στόλο</a:t>
                      </a: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GB" sz="900" b="0" i="0" u="none" strike="noStrike">
                        <a:solidFill>
                          <a:srgbClr val="000000"/>
                        </a:solidFill>
                        <a:latin typeface="Calibri"/>
                      </a:endParaRPr>
                    </a:p>
                  </a:txBody>
                  <a:tcPr marL="5230" marR="5230" marT="523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800" b="0" i="1" u="none" strike="noStrike">
                          <a:solidFill>
                            <a:srgbClr val="000000"/>
                          </a:solidFill>
                          <a:latin typeface="Calibri"/>
                        </a:rPr>
                        <a:t>- Μέσος όρος</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l-GR" sz="900" b="1" i="0" u="none" strike="noStrike">
                          <a:solidFill>
                            <a:srgbClr val="000000"/>
                          </a:solidFill>
                          <a:latin typeface="Calibri"/>
                        </a:rPr>
                        <a:t>Διαθέσιμα ρυμουλκά για μανούβρες</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7256">
                <a:tc>
                  <a:txBody>
                    <a:bodyPr/>
                    <a:lstStyle/>
                    <a:p>
                      <a:pPr algn="l" fontAlgn="t"/>
                      <a:r>
                        <a:rPr lang="el-GR" sz="900" b="1" i="0" u="none" strike="noStrike" dirty="0">
                          <a:solidFill>
                            <a:srgbClr val="000000"/>
                          </a:solidFill>
                          <a:latin typeface="Calibri"/>
                        </a:rPr>
                        <a:t>Διαδικασία κράτησης για μεταφορά φορτίου</a:t>
                      </a: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en-GB" sz="900" b="0" i="0" u="none" strike="noStrike">
                        <a:solidFill>
                          <a:srgbClr val="000000"/>
                        </a:solidFill>
                        <a:latin typeface="Calibri"/>
                      </a:endParaRP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l-GR" sz="800" b="0" i="1" u="none" strike="noStrike">
                          <a:solidFill>
                            <a:srgbClr val="000000"/>
                          </a:solidFill>
                          <a:latin typeface="Calibri"/>
                        </a:rPr>
                        <a:t>Μέση απόσταση που καλύπτει ένα όχημα σε μία εβδομάδα</a:t>
                      </a: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GB" sz="900" b="0" i="0" u="none" strike="noStrike">
                        <a:solidFill>
                          <a:srgbClr val="000000"/>
                        </a:solidFill>
                        <a:latin typeface="Calibri"/>
                      </a:endParaRPr>
                    </a:p>
                  </a:txBody>
                  <a:tcPr marL="5230" marR="5230" marT="523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800" b="0" i="1" u="none" strike="noStrike">
                          <a:solidFill>
                            <a:srgbClr val="000000"/>
                          </a:solidFill>
                          <a:latin typeface="Calibri"/>
                        </a:rPr>
                        <a:t>- Ώρα αιχμής</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l-GR" sz="900" b="1" i="0" u="none" strike="noStrike">
                          <a:solidFill>
                            <a:srgbClr val="000000"/>
                          </a:solidFill>
                          <a:latin typeface="Calibri"/>
                        </a:rPr>
                        <a:t>Μέσος χρόνος αναμονής (αδράνειας) μεταξύ της ολοκλήρωσης της φόρτωσης και της αναχώρησης των τρένων</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33">
                <a:tc>
                  <a:txBody>
                    <a:bodyPr/>
                    <a:lstStyle/>
                    <a:p>
                      <a:pPr algn="l" fontAlgn="t"/>
                      <a:endParaRPr lang="en-GB" sz="900" b="0" i="0" u="none" strike="noStrike">
                        <a:solidFill>
                          <a:srgbClr val="000000"/>
                        </a:solidFill>
                        <a:latin typeface="Calibri"/>
                      </a:endParaRPr>
                    </a:p>
                  </a:txBody>
                  <a:tcPr marL="5230" marR="5230" marT="523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en-GB" sz="900" b="0" i="0" u="none" strike="noStrike">
                        <a:solidFill>
                          <a:srgbClr val="000000"/>
                        </a:solidFill>
                        <a:latin typeface="Calibri"/>
                      </a:endParaRPr>
                    </a:p>
                  </a:txBody>
                  <a:tcPr marL="5230" marR="5230" marT="523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l-GR" sz="800" b="0" i="1" u="none" strike="noStrike">
                          <a:solidFill>
                            <a:srgbClr val="000000"/>
                          </a:solidFill>
                          <a:latin typeface="Calibri"/>
                        </a:rPr>
                        <a:t>Κόστος οχήματος ανά χιλιόμετρο</a:t>
                      </a: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GB" sz="900" b="0" i="0" u="none" strike="noStrike">
                        <a:solidFill>
                          <a:srgbClr val="000000"/>
                        </a:solidFill>
                        <a:latin typeface="Calibri"/>
                      </a:endParaRPr>
                    </a:p>
                  </a:txBody>
                  <a:tcPr marL="5230" marR="5230" marT="523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800" b="0" i="1" u="none" strike="noStrike">
                          <a:solidFill>
                            <a:srgbClr val="000000"/>
                          </a:solidFill>
                          <a:latin typeface="Calibri"/>
                        </a:rPr>
                        <a:t>- Διακύμανση</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l-GR" sz="900" b="1" i="0" u="none" strike="noStrike">
                          <a:solidFill>
                            <a:srgbClr val="000000"/>
                          </a:solidFill>
                          <a:latin typeface="Calibri"/>
                        </a:rPr>
                        <a:t>Μέσος χρόνος αναμονής (αδράνειας) μεταξύ της άφιξης και της έναρξης της φορτοεκφόρτωσης</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7256">
                <a:tc>
                  <a:txBody>
                    <a:bodyPr/>
                    <a:lstStyle/>
                    <a:p>
                      <a:pPr algn="l" fontAlgn="t"/>
                      <a:endParaRPr lang="en-GB" sz="900" b="0" i="0" u="none" strike="noStrike">
                        <a:solidFill>
                          <a:srgbClr val="000000"/>
                        </a:solidFill>
                        <a:latin typeface="Calibri"/>
                      </a:endParaRPr>
                    </a:p>
                  </a:txBody>
                  <a:tcPr marL="5230" marR="5230" marT="5230" marB="0">
                    <a:lnL>
                      <a:noFill/>
                    </a:lnL>
                    <a:lnR>
                      <a:noFill/>
                    </a:lnR>
                    <a:lnT>
                      <a:noFill/>
                    </a:lnT>
                    <a:lnB>
                      <a:noFill/>
                    </a:lnB>
                  </a:tcPr>
                </a:tc>
                <a:tc>
                  <a:txBody>
                    <a:bodyPr/>
                    <a:lstStyle/>
                    <a:p>
                      <a:pPr algn="l" fontAlgn="t"/>
                      <a:endParaRPr lang="en-GB" sz="900" b="0" i="0" u="none" strike="noStrike">
                        <a:solidFill>
                          <a:srgbClr val="000000"/>
                        </a:solidFill>
                        <a:latin typeface="Calibri"/>
                      </a:endParaRPr>
                    </a:p>
                  </a:txBody>
                  <a:tcPr marL="5230" marR="5230" marT="523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l-GR" sz="800" b="0" i="1" u="none" strike="noStrike">
                          <a:solidFill>
                            <a:srgbClr val="000000"/>
                          </a:solidFill>
                          <a:latin typeface="Calibri"/>
                        </a:rPr>
                        <a:t>Μέση απόσταση που καλύπτει ένα όχημα μεταξύ δύο διαδοχικών σοβαρών βλαβών/συντήρησης κλπ.</a:t>
                      </a: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GB" sz="900" b="0" i="0" u="none" strike="noStrike">
                        <a:solidFill>
                          <a:srgbClr val="000000"/>
                        </a:solidFill>
                        <a:latin typeface="Calibri"/>
                      </a:endParaRPr>
                    </a:p>
                  </a:txBody>
                  <a:tcPr marL="5230" marR="5230" marT="523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900" b="1" i="0" u="none" strike="noStrike">
                          <a:solidFill>
                            <a:srgbClr val="000000"/>
                          </a:solidFill>
                          <a:latin typeface="Calibri"/>
                        </a:rPr>
                        <a:t>Ρυθμός (συχνότητα) άφιξης φορτηγών στον τερματικό σταθμό</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l-GR" sz="900" b="1" i="0" u="none" strike="noStrike">
                          <a:solidFill>
                            <a:srgbClr val="000000"/>
                          </a:solidFill>
                          <a:latin typeface="Calibri"/>
                        </a:rPr>
                        <a:t>Χρόνος αναμονής ή και μήκος ουράς αναμονής των φορτηγών μετά την άφιξή τους στο εμπορευματικό κέντρο</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7256">
                <a:tc>
                  <a:txBody>
                    <a:bodyPr/>
                    <a:lstStyle/>
                    <a:p>
                      <a:pPr algn="l" fontAlgn="t"/>
                      <a:endParaRPr lang="en-GB" sz="900" b="0" i="0" u="none" strike="noStrike">
                        <a:solidFill>
                          <a:srgbClr val="000000"/>
                        </a:solidFill>
                        <a:latin typeface="Calibri"/>
                      </a:endParaRPr>
                    </a:p>
                  </a:txBody>
                  <a:tcPr marL="5230" marR="5230" marT="5230" marB="0">
                    <a:lnL>
                      <a:noFill/>
                    </a:lnL>
                    <a:lnR>
                      <a:noFill/>
                    </a:lnR>
                    <a:lnT>
                      <a:noFill/>
                    </a:lnT>
                    <a:lnB>
                      <a:noFill/>
                    </a:lnB>
                  </a:tcPr>
                </a:tc>
                <a:tc>
                  <a:txBody>
                    <a:bodyPr/>
                    <a:lstStyle/>
                    <a:p>
                      <a:pPr algn="l" fontAlgn="t"/>
                      <a:endParaRPr lang="en-GB" sz="900" b="0" i="0" u="none" strike="noStrike">
                        <a:solidFill>
                          <a:srgbClr val="000000"/>
                        </a:solidFill>
                        <a:latin typeface="Calibri"/>
                      </a:endParaRPr>
                    </a:p>
                  </a:txBody>
                  <a:tcPr marL="5230" marR="5230" marT="523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l-GR" sz="800" b="0" i="1" u="none" strike="noStrike">
                          <a:solidFill>
                            <a:srgbClr val="000000"/>
                          </a:solidFill>
                          <a:latin typeface="Calibri"/>
                        </a:rPr>
                        <a:t>Μέση ημερήσια καλυπτόμενη απόσταση</a:t>
                      </a:r>
                    </a:p>
                  </a:txBody>
                  <a:tcPr marL="5230" marR="5230" marT="52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en-GB" sz="900" b="0" i="0" u="none" strike="noStrike">
                        <a:solidFill>
                          <a:srgbClr val="000000"/>
                        </a:solidFill>
                        <a:latin typeface="Calibri"/>
                      </a:endParaRPr>
                    </a:p>
                  </a:txBody>
                  <a:tcPr marL="5230" marR="5230" marT="523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800" b="0" i="1" u="none" strike="noStrike">
                          <a:solidFill>
                            <a:srgbClr val="000000"/>
                          </a:solidFill>
                          <a:latin typeface="Calibri"/>
                        </a:rPr>
                        <a:t>- Μέσος όρος</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l-GR" sz="900" b="1" i="0" u="none" strike="noStrike">
                          <a:solidFill>
                            <a:srgbClr val="000000"/>
                          </a:solidFill>
                          <a:latin typeface="Calibri"/>
                        </a:rPr>
                        <a:t>Ελάχιστος δυνατός χρόνος που χρειάζεται μεταξύ της άφιξης των φορτηγών και της αναχώρησης των τρένων</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9411">
                <a:tc>
                  <a:txBody>
                    <a:bodyPr/>
                    <a:lstStyle/>
                    <a:p>
                      <a:pPr algn="l" fontAlgn="t"/>
                      <a:endParaRPr lang="en-GB" sz="900" b="0" i="0" u="none" strike="noStrike">
                        <a:solidFill>
                          <a:srgbClr val="000000"/>
                        </a:solidFill>
                        <a:latin typeface="Calibri"/>
                      </a:endParaRPr>
                    </a:p>
                  </a:txBody>
                  <a:tcPr marL="5230" marR="5230" marT="5230" marB="0">
                    <a:lnL>
                      <a:noFill/>
                    </a:lnL>
                    <a:lnR>
                      <a:noFill/>
                    </a:lnR>
                    <a:lnT>
                      <a:noFill/>
                    </a:lnT>
                    <a:lnB>
                      <a:noFill/>
                    </a:lnB>
                  </a:tcPr>
                </a:tc>
                <a:tc>
                  <a:txBody>
                    <a:bodyPr/>
                    <a:lstStyle/>
                    <a:p>
                      <a:pPr algn="l" fontAlgn="t"/>
                      <a:endParaRPr lang="en-GB" sz="900" b="0" i="0" u="none" strike="noStrike">
                        <a:solidFill>
                          <a:srgbClr val="000000"/>
                        </a:solidFill>
                        <a:latin typeface="Calibri"/>
                      </a:endParaRPr>
                    </a:p>
                  </a:txBody>
                  <a:tcPr marL="5230" marR="5230" marT="5230" marB="0">
                    <a:lnL>
                      <a:noFill/>
                    </a:lnL>
                    <a:lnR>
                      <a:noFill/>
                    </a:lnR>
                    <a:lnT>
                      <a:noFill/>
                    </a:lnT>
                    <a:lnB>
                      <a:noFill/>
                    </a:lnB>
                  </a:tcPr>
                </a:tc>
                <a:tc>
                  <a:txBody>
                    <a:bodyPr/>
                    <a:lstStyle/>
                    <a:p>
                      <a:pPr algn="l" fontAlgn="t"/>
                      <a:endParaRPr lang="en-GB" sz="900" b="0" i="0" u="none" strike="noStrike">
                        <a:solidFill>
                          <a:srgbClr val="000000"/>
                        </a:solidFill>
                        <a:latin typeface="Calibri"/>
                      </a:endParaRPr>
                    </a:p>
                  </a:txBody>
                  <a:tcPr marL="5230" marR="5230" marT="523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en-GB" sz="900" b="0" i="0" u="none" strike="noStrike">
                        <a:solidFill>
                          <a:srgbClr val="000000"/>
                        </a:solidFill>
                        <a:latin typeface="Calibri"/>
                      </a:endParaRPr>
                    </a:p>
                  </a:txBody>
                  <a:tcPr marL="5230" marR="5230" marT="523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800" b="0" i="1" u="none" strike="noStrike">
                          <a:solidFill>
                            <a:srgbClr val="000000"/>
                          </a:solidFill>
                          <a:latin typeface="Calibri"/>
                        </a:rPr>
                        <a:t>- Ώρα αιχμής</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GB" sz="900" b="0" i="0" u="none" strike="noStrike">
                        <a:solidFill>
                          <a:srgbClr val="000000"/>
                        </a:solidFill>
                        <a:latin typeface="Calibri"/>
                      </a:endParaRPr>
                    </a:p>
                  </a:txBody>
                  <a:tcPr marL="5230" marR="5230" marT="523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149411">
                <a:tc>
                  <a:txBody>
                    <a:bodyPr/>
                    <a:lstStyle/>
                    <a:p>
                      <a:pPr algn="l" fontAlgn="t"/>
                      <a:endParaRPr lang="en-GB" sz="900" b="0" i="0" u="none" strike="noStrike">
                        <a:solidFill>
                          <a:srgbClr val="000000"/>
                        </a:solidFill>
                        <a:latin typeface="Calibri"/>
                      </a:endParaRPr>
                    </a:p>
                  </a:txBody>
                  <a:tcPr marL="5230" marR="5230" marT="5230" marB="0">
                    <a:lnL>
                      <a:noFill/>
                    </a:lnL>
                    <a:lnR>
                      <a:noFill/>
                    </a:lnR>
                    <a:lnT>
                      <a:noFill/>
                    </a:lnT>
                    <a:lnB>
                      <a:noFill/>
                    </a:lnB>
                  </a:tcPr>
                </a:tc>
                <a:tc>
                  <a:txBody>
                    <a:bodyPr/>
                    <a:lstStyle/>
                    <a:p>
                      <a:pPr algn="l" fontAlgn="t"/>
                      <a:endParaRPr lang="en-GB" sz="900" b="0" i="0" u="none" strike="noStrike">
                        <a:solidFill>
                          <a:srgbClr val="000000"/>
                        </a:solidFill>
                        <a:latin typeface="Calibri"/>
                      </a:endParaRPr>
                    </a:p>
                  </a:txBody>
                  <a:tcPr marL="5230" marR="5230" marT="5230" marB="0">
                    <a:lnL>
                      <a:noFill/>
                    </a:lnL>
                    <a:lnR>
                      <a:noFill/>
                    </a:lnR>
                    <a:lnT>
                      <a:noFill/>
                    </a:lnT>
                    <a:lnB>
                      <a:noFill/>
                    </a:lnB>
                  </a:tcPr>
                </a:tc>
                <a:tc>
                  <a:txBody>
                    <a:bodyPr/>
                    <a:lstStyle/>
                    <a:p>
                      <a:pPr algn="l" fontAlgn="t"/>
                      <a:endParaRPr lang="en-GB" sz="900" b="0" i="0" u="none" strike="noStrike">
                        <a:solidFill>
                          <a:srgbClr val="000000"/>
                        </a:solidFill>
                        <a:latin typeface="Calibri"/>
                      </a:endParaRPr>
                    </a:p>
                  </a:txBody>
                  <a:tcPr marL="5230" marR="5230" marT="5230" marB="0">
                    <a:lnL>
                      <a:noFill/>
                    </a:lnL>
                    <a:lnR>
                      <a:noFill/>
                    </a:lnR>
                    <a:lnT>
                      <a:noFill/>
                    </a:lnT>
                    <a:lnB>
                      <a:noFill/>
                    </a:lnB>
                  </a:tcPr>
                </a:tc>
                <a:tc>
                  <a:txBody>
                    <a:bodyPr/>
                    <a:lstStyle/>
                    <a:p>
                      <a:pPr algn="l" fontAlgn="t"/>
                      <a:endParaRPr lang="en-GB" sz="900" b="0" i="0" u="none" strike="noStrike">
                        <a:solidFill>
                          <a:srgbClr val="000000"/>
                        </a:solidFill>
                        <a:latin typeface="Calibri"/>
                      </a:endParaRPr>
                    </a:p>
                  </a:txBody>
                  <a:tcPr marL="5230" marR="5230" marT="523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800" b="0" i="1" u="none" strike="noStrike">
                          <a:solidFill>
                            <a:srgbClr val="000000"/>
                          </a:solidFill>
                          <a:latin typeface="Calibri"/>
                        </a:rPr>
                        <a:t>- Διακύμανση</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GB" sz="900" b="0" i="0" u="none" strike="noStrike">
                        <a:solidFill>
                          <a:srgbClr val="000000"/>
                        </a:solidFill>
                        <a:latin typeface="Calibri"/>
                      </a:endParaRPr>
                    </a:p>
                  </a:txBody>
                  <a:tcPr marL="5230" marR="5230" marT="5230" marB="0">
                    <a:lnL w="6350" cap="flat" cmpd="sng" algn="ctr">
                      <a:solidFill>
                        <a:srgbClr val="000000"/>
                      </a:solidFill>
                      <a:prstDash val="solid"/>
                      <a:round/>
                      <a:headEnd type="none" w="med" len="med"/>
                      <a:tailEnd type="none" w="med" len="med"/>
                    </a:lnL>
                    <a:lnR>
                      <a:noFill/>
                    </a:lnR>
                    <a:lnT>
                      <a:noFill/>
                    </a:lnT>
                    <a:lnB>
                      <a:noFill/>
                    </a:lnB>
                  </a:tcPr>
                </a:tc>
              </a:tr>
              <a:tr h="149411">
                <a:tc>
                  <a:txBody>
                    <a:bodyPr/>
                    <a:lstStyle/>
                    <a:p>
                      <a:pPr algn="l" fontAlgn="t"/>
                      <a:endParaRPr lang="en-GB" sz="900" b="0" i="0" u="none" strike="noStrike">
                        <a:solidFill>
                          <a:srgbClr val="000000"/>
                        </a:solidFill>
                        <a:latin typeface="Calibri"/>
                      </a:endParaRPr>
                    </a:p>
                  </a:txBody>
                  <a:tcPr marL="5230" marR="5230" marT="5230" marB="0">
                    <a:lnL>
                      <a:noFill/>
                    </a:lnL>
                    <a:lnR>
                      <a:noFill/>
                    </a:lnR>
                    <a:lnT>
                      <a:noFill/>
                    </a:lnT>
                    <a:lnB>
                      <a:noFill/>
                    </a:lnB>
                  </a:tcPr>
                </a:tc>
                <a:tc>
                  <a:txBody>
                    <a:bodyPr/>
                    <a:lstStyle/>
                    <a:p>
                      <a:pPr algn="l" fontAlgn="t"/>
                      <a:endParaRPr lang="en-GB" sz="900" b="0" i="0" u="none" strike="noStrike">
                        <a:solidFill>
                          <a:srgbClr val="000000"/>
                        </a:solidFill>
                        <a:latin typeface="Calibri"/>
                      </a:endParaRPr>
                    </a:p>
                  </a:txBody>
                  <a:tcPr marL="5230" marR="5230" marT="5230" marB="0">
                    <a:lnL>
                      <a:noFill/>
                    </a:lnL>
                    <a:lnR>
                      <a:noFill/>
                    </a:lnR>
                    <a:lnT>
                      <a:noFill/>
                    </a:lnT>
                    <a:lnB>
                      <a:noFill/>
                    </a:lnB>
                  </a:tcPr>
                </a:tc>
                <a:tc>
                  <a:txBody>
                    <a:bodyPr/>
                    <a:lstStyle/>
                    <a:p>
                      <a:pPr algn="l" fontAlgn="t"/>
                      <a:endParaRPr lang="en-GB" sz="900" b="0" i="0" u="none" strike="noStrike">
                        <a:solidFill>
                          <a:srgbClr val="000000"/>
                        </a:solidFill>
                        <a:latin typeface="Calibri"/>
                      </a:endParaRPr>
                    </a:p>
                  </a:txBody>
                  <a:tcPr marL="5230" marR="5230" marT="5230" marB="0">
                    <a:lnL>
                      <a:noFill/>
                    </a:lnL>
                    <a:lnR>
                      <a:noFill/>
                    </a:lnR>
                    <a:lnT>
                      <a:noFill/>
                    </a:lnT>
                    <a:lnB>
                      <a:noFill/>
                    </a:lnB>
                  </a:tcPr>
                </a:tc>
                <a:tc>
                  <a:txBody>
                    <a:bodyPr/>
                    <a:lstStyle/>
                    <a:p>
                      <a:pPr algn="l" fontAlgn="t"/>
                      <a:endParaRPr lang="en-GB" sz="900" b="0" i="0" u="none" strike="noStrike">
                        <a:solidFill>
                          <a:srgbClr val="000000"/>
                        </a:solidFill>
                        <a:latin typeface="Calibri"/>
                      </a:endParaRPr>
                    </a:p>
                  </a:txBody>
                  <a:tcPr marL="5230" marR="5230" marT="523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900" b="1" i="0" u="none" strike="noStrike">
                          <a:solidFill>
                            <a:srgbClr val="000000"/>
                          </a:solidFill>
                          <a:latin typeface="Calibri"/>
                        </a:rPr>
                        <a:t>Χρόνος φορτοεκφόρτωσης φορτηγών</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GB" sz="900" b="0" i="0" u="none" strike="noStrike">
                        <a:solidFill>
                          <a:srgbClr val="000000"/>
                        </a:solidFill>
                        <a:latin typeface="Calibri"/>
                      </a:endParaRPr>
                    </a:p>
                  </a:txBody>
                  <a:tcPr marL="5230" marR="5230" marT="5230" marB="0">
                    <a:lnL w="6350" cap="flat" cmpd="sng" algn="ctr">
                      <a:solidFill>
                        <a:srgbClr val="000000"/>
                      </a:solidFill>
                      <a:prstDash val="solid"/>
                      <a:round/>
                      <a:headEnd type="none" w="med" len="med"/>
                      <a:tailEnd type="none" w="med" len="med"/>
                    </a:lnL>
                    <a:lnR>
                      <a:noFill/>
                    </a:lnR>
                    <a:lnT>
                      <a:noFill/>
                    </a:lnT>
                    <a:lnB>
                      <a:noFill/>
                    </a:lnB>
                  </a:tcPr>
                </a:tc>
              </a:tr>
              <a:tr h="149411">
                <a:tc>
                  <a:txBody>
                    <a:bodyPr/>
                    <a:lstStyle/>
                    <a:p>
                      <a:pPr algn="l" fontAlgn="t"/>
                      <a:endParaRPr lang="en-GB" sz="900" b="0" i="0" u="none" strike="noStrike">
                        <a:solidFill>
                          <a:srgbClr val="000000"/>
                        </a:solidFill>
                        <a:latin typeface="Calibri"/>
                      </a:endParaRPr>
                    </a:p>
                  </a:txBody>
                  <a:tcPr marL="5230" marR="5230" marT="5230" marB="0">
                    <a:lnL>
                      <a:noFill/>
                    </a:lnL>
                    <a:lnR>
                      <a:noFill/>
                    </a:lnR>
                    <a:lnT>
                      <a:noFill/>
                    </a:lnT>
                    <a:lnB>
                      <a:noFill/>
                    </a:lnB>
                  </a:tcPr>
                </a:tc>
                <a:tc>
                  <a:txBody>
                    <a:bodyPr/>
                    <a:lstStyle/>
                    <a:p>
                      <a:pPr algn="l" fontAlgn="t"/>
                      <a:endParaRPr lang="en-GB" sz="900" b="0" i="0" u="none" strike="noStrike">
                        <a:solidFill>
                          <a:srgbClr val="000000"/>
                        </a:solidFill>
                        <a:latin typeface="Calibri"/>
                      </a:endParaRPr>
                    </a:p>
                  </a:txBody>
                  <a:tcPr marL="5230" marR="5230" marT="5230" marB="0">
                    <a:lnL>
                      <a:noFill/>
                    </a:lnL>
                    <a:lnR>
                      <a:noFill/>
                    </a:lnR>
                    <a:lnT>
                      <a:noFill/>
                    </a:lnT>
                    <a:lnB>
                      <a:noFill/>
                    </a:lnB>
                  </a:tcPr>
                </a:tc>
                <a:tc>
                  <a:txBody>
                    <a:bodyPr/>
                    <a:lstStyle/>
                    <a:p>
                      <a:pPr algn="l" fontAlgn="t"/>
                      <a:endParaRPr lang="en-GB" sz="900" b="0" i="0" u="none" strike="noStrike">
                        <a:solidFill>
                          <a:srgbClr val="000000"/>
                        </a:solidFill>
                        <a:latin typeface="Calibri"/>
                      </a:endParaRPr>
                    </a:p>
                  </a:txBody>
                  <a:tcPr marL="5230" marR="5230" marT="5230" marB="0">
                    <a:lnL>
                      <a:noFill/>
                    </a:lnL>
                    <a:lnR>
                      <a:noFill/>
                    </a:lnR>
                    <a:lnT>
                      <a:noFill/>
                    </a:lnT>
                    <a:lnB>
                      <a:noFill/>
                    </a:lnB>
                  </a:tcPr>
                </a:tc>
                <a:tc>
                  <a:txBody>
                    <a:bodyPr/>
                    <a:lstStyle/>
                    <a:p>
                      <a:pPr algn="l" fontAlgn="t"/>
                      <a:endParaRPr lang="en-GB" sz="900" b="0" i="0" u="none" strike="noStrike">
                        <a:solidFill>
                          <a:srgbClr val="000000"/>
                        </a:solidFill>
                        <a:latin typeface="Calibri"/>
                      </a:endParaRPr>
                    </a:p>
                  </a:txBody>
                  <a:tcPr marL="5230" marR="5230" marT="523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800" b="0" i="1" u="none" strike="noStrike">
                          <a:solidFill>
                            <a:srgbClr val="000000"/>
                          </a:solidFill>
                          <a:latin typeface="Calibri"/>
                        </a:rPr>
                        <a:t>- Μέσος όρος</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GB" sz="900" b="0" i="0" u="none" strike="noStrike">
                        <a:solidFill>
                          <a:srgbClr val="000000"/>
                        </a:solidFill>
                        <a:latin typeface="Calibri"/>
                      </a:endParaRPr>
                    </a:p>
                  </a:txBody>
                  <a:tcPr marL="5230" marR="5230" marT="5230" marB="0">
                    <a:lnL w="6350" cap="flat" cmpd="sng" algn="ctr">
                      <a:solidFill>
                        <a:srgbClr val="000000"/>
                      </a:solidFill>
                      <a:prstDash val="solid"/>
                      <a:round/>
                      <a:headEnd type="none" w="med" len="med"/>
                      <a:tailEnd type="none" w="med" len="med"/>
                    </a:lnL>
                    <a:lnR>
                      <a:noFill/>
                    </a:lnR>
                    <a:lnT>
                      <a:noFill/>
                    </a:lnT>
                    <a:lnB>
                      <a:noFill/>
                    </a:lnB>
                  </a:tcPr>
                </a:tc>
              </a:tr>
              <a:tr h="149411">
                <a:tc>
                  <a:txBody>
                    <a:bodyPr/>
                    <a:lstStyle/>
                    <a:p>
                      <a:pPr algn="l" fontAlgn="t"/>
                      <a:endParaRPr lang="en-GB" sz="900" b="0" i="0" u="none" strike="noStrike">
                        <a:solidFill>
                          <a:srgbClr val="000000"/>
                        </a:solidFill>
                        <a:latin typeface="Calibri"/>
                      </a:endParaRPr>
                    </a:p>
                  </a:txBody>
                  <a:tcPr marL="5230" marR="5230" marT="5230" marB="0">
                    <a:lnL>
                      <a:noFill/>
                    </a:lnL>
                    <a:lnR>
                      <a:noFill/>
                    </a:lnR>
                    <a:lnT>
                      <a:noFill/>
                    </a:lnT>
                    <a:lnB>
                      <a:noFill/>
                    </a:lnB>
                  </a:tcPr>
                </a:tc>
                <a:tc>
                  <a:txBody>
                    <a:bodyPr/>
                    <a:lstStyle/>
                    <a:p>
                      <a:pPr algn="l" fontAlgn="t"/>
                      <a:endParaRPr lang="en-GB" sz="900" b="0" i="0" u="none" strike="noStrike">
                        <a:solidFill>
                          <a:srgbClr val="000000"/>
                        </a:solidFill>
                        <a:latin typeface="Calibri"/>
                      </a:endParaRPr>
                    </a:p>
                  </a:txBody>
                  <a:tcPr marL="5230" marR="5230" marT="5230" marB="0">
                    <a:lnL>
                      <a:noFill/>
                    </a:lnL>
                    <a:lnR>
                      <a:noFill/>
                    </a:lnR>
                    <a:lnT>
                      <a:noFill/>
                    </a:lnT>
                    <a:lnB>
                      <a:noFill/>
                    </a:lnB>
                  </a:tcPr>
                </a:tc>
                <a:tc>
                  <a:txBody>
                    <a:bodyPr/>
                    <a:lstStyle/>
                    <a:p>
                      <a:pPr algn="l" fontAlgn="t"/>
                      <a:endParaRPr lang="en-GB" sz="900" b="0" i="0" u="none" strike="noStrike">
                        <a:solidFill>
                          <a:srgbClr val="000000"/>
                        </a:solidFill>
                        <a:latin typeface="Calibri"/>
                      </a:endParaRPr>
                    </a:p>
                  </a:txBody>
                  <a:tcPr marL="5230" marR="5230" marT="5230" marB="0">
                    <a:lnL>
                      <a:noFill/>
                    </a:lnL>
                    <a:lnR>
                      <a:noFill/>
                    </a:lnR>
                    <a:lnT>
                      <a:noFill/>
                    </a:lnT>
                    <a:lnB>
                      <a:noFill/>
                    </a:lnB>
                  </a:tcPr>
                </a:tc>
                <a:tc>
                  <a:txBody>
                    <a:bodyPr/>
                    <a:lstStyle/>
                    <a:p>
                      <a:pPr algn="l" fontAlgn="t"/>
                      <a:endParaRPr lang="en-GB" sz="900" b="0" i="0" u="none" strike="noStrike">
                        <a:solidFill>
                          <a:srgbClr val="000000"/>
                        </a:solidFill>
                        <a:latin typeface="Calibri"/>
                      </a:endParaRPr>
                    </a:p>
                  </a:txBody>
                  <a:tcPr marL="5230" marR="5230" marT="523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800" b="0" i="1" u="none" strike="noStrike">
                          <a:solidFill>
                            <a:srgbClr val="000000"/>
                          </a:solidFill>
                          <a:latin typeface="Calibri"/>
                        </a:rPr>
                        <a:t>- 95% αυτών</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GB" sz="900" b="0" i="0" u="none" strike="noStrike">
                        <a:solidFill>
                          <a:srgbClr val="000000"/>
                        </a:solidFill>
                        <a:latin typeface="Calibri"/>
                      </a:endParaRPr>
                    </a:p>
                  </a:txBody>
                  <a:tcPr marL="5230" marR="5230" marT="5230" marB="0">
                    <a:lnL w="6350" cap="flat" cmpd="sng" algn="ctr">
                      <a:solidFill>
                        <a:srgbClr val="000000"/>
                      </a:solidFill>
                      <a:prstDash val="solid"/>
                      <a:round/>
                      <a:headEnd type="none" w="med" len="med"/>
                      <a:tailEnd type="none" w="med" len="med"/>
                    </a:lnL>
                    <a:lnR>
                      <a:noFill/>
                    </a:lnR>
                    <a:lnT>
                      <a:noFill/>
                    </a:lnT>
                    <a:lnB>
                      <a:noFill/>
                    </a:lnB>
                  </a:tcPr>
                </a:tc>
              </a:tr>
              <a:tr h="149411">
                <a:tc>
                  <a:txBody>
                    <a:bodyPr/>
                    <a:lstStyle/>
                    <a:p>
                      <a:pPr algn="l" fontAlgn="t"/>
                      <a:endParaRPr lang="en-GB" sz="900" b="0" i="0" u="none" strike="noStrike">
                        <a:solidFill>
                          <a:srgbClr val="000000"/>
                        </a:solidFill>
                        <a:latin typeface="Calibri"/>
                      </a:endParaRPr>
                    </a:p>
                  </a:txBody>
                  <a:tcPr marL="5230" marR="5230" marT="5230" marB="0">
                    <a:lnL>
                      <a:noFill/>
                    </a:lnL>
                    <a:lnR>
                      <a:noFill/>
                    </a:lnR>
                    <a:lnT>
                      <a:noFill/>
                    </a:lnT>
                    <a:lnB>
                      <a:noFill/>
                    </a:lnB>
                  </a:tcPr>
                </a:tc>
                <a:tc>
                  <a:txBody>
                    <a:bodyPr/>
                    <a:lstStyle/>
                    <a:p>
                      <a:pPr algn="l" fontAlgn="t"/>
                      <a:endParaRPr lang="en-GB" sz="900" b="0" i="0" u="none" strike="noStrike">
                        <a:solidFill>
                          <a:srgbClr val="000000"/>
                        </a:solidFill>
                        <a:latin typeface="Calibri"/>
                      </a:endParaRPr>
                    </a:p>
                  </a:txBody>
                  <a:tcPr marL="5230" marR="5230" marT="5230" marB="0">
                    <a:lnL>
                      <a:noFill/>
                    </a:lnL>
                    <a:lnR>
                      <a:noFill/>
                    </a:lnR>
                    <a:lnT>
                      <a:noFill/>
                    </a:lnT>
                    <a:lnB>
                      <a:noFill/>
                    </a:lnB>
                  </a:tcPr>
                </a:tc>
                <a:tc>
                  <a:txBody>
                    <a:bodyPr/>
                    <a:lstStyle/>
                    <a:p>
                      <a:pPr algn="l" fontAlgn="t"/>
                      <a:endParaRPr lang="en-GB" sz="900" b="0" i="0" u="none" strike="noStrike">
                        <a:solidFill>
                          <a:srgbClr val="000000"/>
                        </a:solidFill>
                        <a:latin typeface="Calibri"/>
                      </a:endParaRPr>
                    </a:p>
                  </a:txBody>
                  <a:tcPr marL="5230" marR="5230" marT="5230" marB="0">
                    <a:lnL>
                      <a:noFill/>
                    </a:lnL>
                    <a:lnR>
                      <a:noFill/>
                    </a:lnR>
                    <a:lnT>
                      <a:noFill/>
                    </a:lnT>
                    <a:lnB>
                      <a:noFill/>
                    </a:lnB>
                  </a:tcPr>
                </a:tc>
                <a:tc>
                  <a:txBody>
                    <a:bodyPr/>
                    <a:lstStyle/>
                    <a:p>
                      <a:pPr algn="l" fontAlgn="t"/>
                      <a:endParaRPr lang="en-GB" sz="900" b="0" i="0" u="none" strike="noStrike">
                        <a:solidFill>
                          <a:srgbClr val="000000"/>
                        </a:solidFill>
                        <a:latin typeface="Calibri"/>
                      </a:endParaRPr>
                    </a:p>
                  </a:txBody>
                  <a:tcPr marL="5230" marR="5230" marT="523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800" b="0" i="1" u="none" strike="noStrike">
                          <a:solidFill>
                            <a:srgbClr val="000000"/>
                          </a:solidFill>
                          <a:latin typeface="Calibri"/>
                        </a:rPr>
                        <a:t>- Διακύμανση</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GB" sz="900" b="0" i="0" u="none" strike="noStrike" dirty="0">
                        <a:solidFill>
                          <a:srgbClr val="000000"/>
                        </a:solidFill>
                        <a:latin typeface="Calibri"/>
                      </a:endParaRPr>
                    </a:p>
                  </a:txBody>
                  <a:tcPr marL="5230" marR="5230" marT="5230" marB="0">
                    <a:lnL w="6350" cap="flat" cmpd="sng"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2" presetClass="exit" presetSubtype="4" fill="hold" grpId="0" nodeType="withEffect">
                                  <p:stCondLst>
                                    <p:cond delay="0"/>
                                  </p:stCondLst>
                                  <p:childTnLst>
                                    <p:animEffect transition="out" filter="slide(fromBottom)">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2" presetClass="exit" presetSubtype="4" fill="hold" grpId="0" nodeType="withEffect">
                                  <p:stCondLst>
                                    <p:cond delay="0"/>
                                  </p:stCondLst>
                                  <p:childTnLst>
                                    <p:animEffect transition="out" filter="slide(fromBottom)">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12" presetClass="exit" presetSubtype="4" fill="hold" grpId="0" nodeType="withEffect">
                                  <p:stCondLst>
                                    <p:cond delay="0"/>
                                  </p:stCondLst>
                                  <p:childTnLst>
                                    <p:animEffect transition="out" filter="slide(fromBottom)">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pPr eaLnBrk="1" hangingPunct="1"/>
            <a:r>
              <a:rPr lang="en-US" dirty="0" smtClean="0">
                <a:solidFill>
                  <a:schemeClr val="accent1"/>
                </a:solidFill>
              </a:rPr>
              <a:t>PROMIT</a:t>
            </a:r>
            <a:endParaRPr lang="el-GR" dirty="0" smtClean="0">
              <a:solidFill>
                <a:schemeClr val="accent1"/>
              </a:solidFill>
            </a:endParaRPr>
          </a:p>
        </p:txBody>
      </p:sp>
      <p:sp>
        <p:nvSpPr>
          <p:cNvPr id="3" name="Θέση περιεχομένου 2"/>
          <p:cNvSpPr>
            <a:spLocks noGrp="1"/>
          </p:cNvSpPr>
          <p:nvPr>
            <p:ph idx="1"/>
          </p:nvPr>
        </p:nvSpPr>
        <p:spPr>
          <a:xfrm>
            <a:off x="457200" y="1124744"/>
            <a:ext cx="8229600" cy="5328592"/>
          </a:xfrm>
        </p:spPr>
        <p:txBody>
          <a:bodyPr>
            <a:normAutofit lnSpcReduction="10000"/>
          </a:bodyPr>
          <a:lstStyle/>
          <a:p>
            <a:pPr lvl="0">
              <a:spcBef>
                <a:spcPts val="0"/>
              </a:spcBef>
              <a:buFont typeface="Wingdings" pitchFamily="2" charset="2"/>
              <a:buChar char="q"/>
            </a:pPr>
            <a:r>
              <a:rPr lang="el-GR" sz="2400" b="1" dirty="0" smtClean="0">
                <a:solidFill>
                  <a:prstClr val="black"/>
                </a:solidFill>
              </a:rPr>
              <a:t>Το ερευνητικό </a:t>
            </a:r>
            <a:r>
              <a:rPr lang="el-GR" sz="2400" b="1" dirty="0">
                <a:solidFill>
                  <a:prstClr val="black"/>
                </a:solidFill>
              </a:rPr>
              <a:t>έργο </a:t>
            </a:r>
            <a:r>
              <a:rPr lang="en-US" sz="2400" b="1" dirty="0" smtClean="0">
                <a:solidFill>
                  <a:prstClr val="black"/>
                </a:solidFill>
              </a:rPr>
              <a:t>PROMIT</a:t>
            </a:r>
            <a:r>
              <a:rPr lang="el-GR" sz="2600" dirty="0" smtClean="0">
                <a:solidFill>
                  <a:prstClr val="black"/>
                </a:solidFill>
                <a:sym typeface="Wingdings" pitchFamily="2" charset="2"/>
              </a:rPr>
              <a:t>: Προτάσεις (1 από 2):</a:t>
            </a:r>
            <a:endParaRPr lang="el-GR" sz="2600" dirty="0">
              <a:solidFill>
                <a:prstClr val="black"/>
              </a:solidFill>
              <a:sym typeface="Wingdings" pitchFamily="2" charset="2"/>
            </a:endParaRPr>
          </a:p>
          <a:p>
            <a:pPr marL="0" lvl="0" indent="0">
              <a:spcBef>
                <a:spcPts val="0"/>
              </a:spcBef>
              <a:buFont typeface="Wingdings" pitchFamily="2" charset="2"/>
              <a:buChar char="ü"/>
            </a:pPr>
            <a:endParaRPr lang="el-GR" sz="2200" dirty="0" smtClean="0">
              <a:solidFill>
                <a:prstClr val="black"/>
              </a:solidFill>
              <a:sym typeface="Wingdings" pitchFamily="2" charset="2"/>
            </a:endParaRPr>
          </a:p>
          <a:p>
            <a:pPr>
              <a:spcBef>
                <a:spcPts val="0"/>
              </a:spcBef>
              <a:buFont typeface="Wingdings" pitchFamily="2" charset="2"/>
              <a:buChar char="§"/>
            </a:pPr>
            <a:r>
              <a:rPr lang="el-GR" sz="2200" dirty="0">
                <a:solidFill>
                  <a:prstClr val="black"/>
                </a:solidFill>
                <a:sym typeface="Wingdings" pitchFamily="2" charset="2"/>
              </a:rPr>
              <a:t>Οι βασικοί δείκτες απόδοσης πρέπει να μετρηθούν προσεκτικά και να ταιριάξουν με αυτούς από άλλες εταιρείες (ώστε να υπάρχει ακριβής σύγκριση</a:t>
            </a:r>
            <a:r>
              <a:rPr lang="el-GR" sz="2200" dirty="0" smtClean="0">
                <a:solidFill>
                  <a:prstClr val="black"/>
                </a:solidFill>
                <a:sym typeface="Wingdings" pitchFamily="2" charset="2"/>
              </a:rPr>
              <a:t>).</a:t>
            </a:r>
            <a:endParaRPr lang="el-GR" sz="2200" dirty="0">
              <a:solidFill>
                <a:prstClr val="black"/>
              </a:solidFill>
              <a:sym typeface="Wingdings" pitchFamily="2" charset="2"/>
            </a:endParaRPr>
          </a:p>
          <a:p>
            <a:pPr>
              <a:spcBef>
                <a:spcPts val="0"/>
              </a:spcBef>
              <a:buFont typeface="Wingdings" pitchFamily="2" charset="2"/>
              <a:buChar char="§"/>
            </a:pPr>
            <a:endParaRPr lang="el-GR" sz="2200" dirty="0" smtClean="0">
              <a:solidFill>
                <a:prstClr val="black"/>
              </a:solidFill>
              <a:sym typeface="Wingdings" pitchFamily="2" charset="2"/>
            </a:endParaRPr>
          </a:p>
          <a:p>
            <a:pPr>
              <a:spcBef>
                <a:spcPts val="0"/>
              </a:spcBef>
              <a:buFont typeface="Wingdings" pitchFamily="2" charset="2"/>
              <a:buChar char="§"/>
            </a:pPr>
            <a:r>
              <a:rPr lang="el-GR" sz="2200" dirty="0" smtClean="0">
                <a:solidFill>
                  <a:prstClr val="black"/>
                </a:solidFill>
                <a:sym typeface="Wingdings" pitchFamily="2" charset="2"/>
              </a:rPr>
              <a:t>Σε </a:t>
            </a:r>
            <a:r>
              <a:rPr lang="el-GR" sz="2200" dirty="0">
                <a:solidFill>
                  <a:prstClr val="black"/>
                </a:solidFill>
                <a:sym typeface="Wingdings" pitchFamily="2" charset="2"/>
              </a:rPr>
              <a:t>σχέση με τη </a:t>
            </a:r>
            <a:r>
              <a:rPr lang="el-GR" sz="2200" dirty="0" err="1">
                <a:solidFill>
                  <a:prstClr val="black"/>
                </a:solidFill>
                <a:sym typeface="Wingdings" pitchFamily="2" charset="2"/>
              </a:rPr>
              <a:t>διατροπικότητα</a:t>
            </a:r>
            <a:r>
              <a:rPr lang="el-GR" sz="2200" dirty="0">
                <a:solidFill>
                  <a:prstClr val="black"/>
                </a:solidFill>
                <a:sym typeface="Wingdings" pitchFamily="2" charset="2"/>
              </a:rPr>
              <a:t>, πρέπει η εν λόγω δείκτες να συγκρίνονται με την </a:t>
            </a:r>
            <a:r>
              <a:rPr lang="el-GR" sz="2200" dirty="0" err="1" smtClean="0">
                <a:solidFill>
                  <a:prstClr val="black"/>
                </a:solidFill>
                <a:sym typeface="Wingdings" pitchFamily="2" charset="2"/>
              </a:rPr>
              <a:t>μονοτροπικότητα</a:t>
            </a:r>
            <a:r>
              <a:rPr lang="el-GR" sz="2200" dirty="0" smtClean="0">
                <a:solidFill>
                  <a:prstClr val="black"/>
                </a:solidFill>
                <a:sym typeface="Wingdings" pitchFamily="2" charset="2"/>
              </a:rPr>
              <a:t>.</a:t>
            </a:r>
            <a:endParaRPr lang="el-GR" sz="2200" dirty="0">
              <a:solidFill>
                <a:prstClr val="black"/>
              </a:solidFill>
              <a:sym typeface="Wingdings" pitchFamily="2" charset="2"/>
            </a:endParaRPr>
          </a:p>
          <a:p>
            <a:pPr>
              <a:spcBef>
                <a:spcPts val="0"/>
              </a:spcBef>
              <a:buFont typeface="Wingdings" pitchFamily="2" charset="2"/>
              <a:buChar char="§"/>
            </a:pPr>
            <a:endParaRPr lang="el-GR" sz="2200" dirty="0" smtClean="0">
              <a:solidFill>
                <a:prstClr val="black"/>
              </a:solidFill>
              <a:sym typeface="Wingdings" pitchFamily="2" charset="2"/>
            </a:endParaRPr>
          </a:p>
          <a:p>
            <a:pPr>
              <a:spcBef>
                <a:spcPts val="0"/>
              </a:spcBef>
              <a:buFont typeface="Wingdings" pitchFamily="2" charset="2"/>
              <a:buChar char="§"/>
            </a:pPr>
            <a:r>
              <a:rPr lang="el-GR" sz="2200" dirty="0" smtClean="0">
                <a:solidFill>
                  <a:prstClr val="black"/>
                </a:solidFill>
                <a:sym typeface="Wingdings" pitchFamily="2" charset="2"/>
              </a:rPr>
              <a:t>Διαλογή </a:t>
            </a:r>
            <a:r>
              <a:rPr lang="el-GR" sz="2200" dirty="0">
                <a:solidFill>
                  <a:prstClr val="black"/>
                </a:solidFill>
                <a:sym typeface="Wingdings" pitchFamily="2" charset="2"/>
              </a:rPr>
              <a:t>μιας μικρής (και ευέλικτης) ομάδας δεικτών που καλύπτει τα βασικότερα των δραστηριοτήτων της επιχείρησης και προσδίδει κατευθύνσεις τόσο επιχειρησιακές όσο και </a:t>
            </a:r>
            <a:r>
              <a:rPr lang="el-GR" sz="2200" dirty="0" smtClean="0">
                <a:solidFill>
                  <a:prstClr val="black"/>
                </a:solidFill>
                <a:sym typeface="Wingdings" pitchFamily="2" charset="2"/>
              </a:rPr>
              <a:t>στρατηγικές.</a:t>
            </a:r>
            <a:endParaRPr lang="el-GR" sz="2200" dirty="0">
              <a:solidFill>
                <a:prstClr val="black"/>
              </a:solidFill>
              <a:sym typeface="Wingdings" pitchFamily="2" charset="2"/>
            </a:endParaRPr>
          </a:p>
          <a:p>
            <a:pPr>
              <a:spcBef>
                <a:spcPts val="0"/>
              </a:spcBef>
              <a:buFont typeface="Wingdings" pitchFamily="2" charset="2"/>
              <a:buChar char="§"/>
            </a:pPr>
            <a:endParaRPr lang="el-GR" sz="2200" dirty="0" smtClean="0">
              <a:solidFill>
                <a:prstClr val="black"/>
              </a:solidFill>
              <a:sym typeface="Wingdings" pitchFamily="2" charset="2"/>
            </a:endParaRPr>
          </a:p>
          <a:p>
            <a:pPr>
              <a:spcBef>
                <a:spcPts val="0"/>
              </a:spcBef>
              <a:buFont typeface="Wingdings" pitchFamily="2" charset="2"/>
              <a:buChar char="§"/>
            </a:pPr>
            <a:r>
              <a:rPr lang="el-GR" sz="2200" dirty="0" smtClean="0">
                <a:solidFill>
                  <a:prstClr val="black"/>
                </a:solidFill>
                <a:sym typeface="Wingdings" pitchFamily="2" charset="2"/>
              </a:rPr>
              <a:t>Στη </a:t>
            </a:r>
            <a:r>
              <a:rPr lang="el-GR" sz="2200" dirty="0">
                <a:solidFill>
                  <a:prstClr val="black"/>
                </a:solidFill>
                <a:sym typeface="Wingdings" pitchFamily="2" charset="2"/>
              </a:rPr>
              <a:t>συγκεκριμένη περίπτωση, οι βασικοί δείκτες αποτελούν εργαλεία ανάδειξης πλεονεκτημάτων των </a:t>
            </a:r>
            <a:r>
              <a:rPr lang="el-GR" sz="2200" dirty="0" err="1">
                <a:solidFill>
                  <a:prstClr val="black"/>
                </a:solidFill>
                <a:sym typeface="Wingdings" pitchFamily="2" charset="2"/>
              </a:rPr>
              <a:t>διατροπικών</a:t>
            </a:r>
            <a:r>
              <a:rPr lang="el-GR" sz="2200" dirty="0">
                <a:solidFill>
                  <a:prstClr val="black"/>
                </a:solidFill>
                <a:sym typeface="Wingdings" pitchFamily="2" charset="2"/>
              </a:rPr>
              <a:t> </a:t>
            </a:r>
            <a:r>
              <a:rPr lang="el-GR" sz="2200" dirty="0" smtClean="0">
                <a:solidFill>
                  <a:prstClr val="black"/>
                </a:solidFill>
                <a:sym typeface="Wingdings" pitchFamily="2" charset="2"/>
              </a:rPr>
              <a:t>μεταφορών.</a:t>
            </a:r>
            <a:endParaRPr lang="el-GR" sz="2200" dirty="0">
              <a:solidFill>
                <a:prstClr val="black"/>
              </a:solidFill>
              <a:sym typeface="Wingdings" pitchFamily="2" charset="2"/>
            </a:endParaRPr>
          </a:p>
        </p:txBody>
      </p:sp>
    </p:spTree>
    <p:extLst>
      <p:ext uri="{BB962C8B-B14F-4D97-AF65-F5344CB8AC3E}">
        <p14:creationId xmlns:p14="http://schemas.microsoft.com/office/powerpoint/2010/main" val="3311658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pPr eaLnBrk="1" hangingPunct="1"/>
            <a:r>
              <a:rPr lang="en-US" dirty="0" smtClean="0">
                <a:solidFill>
                  <a:schemeClr val="accent1"/>
                </a:solidFill>
              </a:rPr>
              <a:t>PROMIT</a:t>
            </a:r>
            <a:endParaRPr lang="el-GR" dirty="0" smtClean="0">
              <a:solidFill>
                <a:schemeClr val="accent1"/>
              </a:solidFill>
            </a:endParaRPr>
          </a:p>
        </p:txBody>
      </p:sp>
      <p:sp>
        <p:nvSpPr>
          <p:cNvPr id="3" name="Θέση περιεχομένου 2"/>
          <p:cNvSpPr>
            <a:spLocks noGrp="1"/>
          </p:cNvSpPr>
          <p:nvPr>
            <p:ph idx="1"/>
          </p:nvPr>
        </p:nvSpPr>
        <p:spPr>
          <a:xfrm>
            <a:off x="457200" y="1124744"/>
            <a:ext cx="8229600" cy="5328592"/>
          </a:xfrm>
        </p:spPr>
        <p:txBody>
          <a:bodyPr>
            <a:normAutofit/>
          </a:bodyPr>
          <a:lstStyle/>
          <a:p>
            <a:pPr lvl="0">
              <a:spcBef>
                <a:spcPts val="0"/>
              </a:spcBef>
              <a:buFont typeface="Wingdings" pitchFamily="2" charset="2"/>
              <a:buChar char="q"/>
            </a:pPr>
            <a:r>
              <a:rPr lang="el-GR" sz="2400" b="1" dirty="0" smtClean="0">
                <a:solidFill>
                  <a:prstClr val="black"/>
                </a:solidFill>
              </a:rPr>
              <a:t>Το ερευνητικό </a:t>
            </a:r>
            <a:r>
              <a:rPr lang="el-GR" sz="2400" b="1" dirty="0">
                <a:solidFill>
                  <a:prstClr val="black"/>
                </a:solidFill>
              </a:rPr>
              <a:t>έργο </a:t>
            </a:r>
            <a:r>
              <a:rPr lang="en-US" sz="2400" b="1" dirty="0" smtClean="0">
                <a:solidFill>
                  <a:prstClr val="black"/>
                </a:solidFill>
              </a:rPr>
              <a:t>PROMIT</a:t>
            </a:r>
            <a:r>
              <a:rPr lang="el-GR" sz="2600" dirty="0" smtClean="0">
                <a:solidFill>
                  <a:prstClr val="black"/>
                </a:solidFill>
                <a:sym typeface="Wingdings" pitchFamily="2" charset="2"/>
              </a:rPr>
              <a:t>: Προτάσεις (2 από 2):</a:t>
            </a:r>
            <a:endParaRPr lang="el-GR" sz="2600" dirty="0">
              <a:solidFill>
                <a:prstClr val="black"/>
              </a:solidFill>
              <a:sym typeface="Wingdings" pitchFamily="2" charset="2"/>
            </a:endParaRPr>
          </a:p>
          <a:p>
            <a:pPr marL="0" lvl="0" indent="0">
              <a:spcBef>
                <a:spcPts val="0"/>
              </a:spcBef>
              <a:buFont typeface="Wingdings" pitchFamily="2" charset="2"/>
              <a:buChar char="ü"/>
            </a:pPr>
            <a:endParaRPr lang="el-GR" sz="2200" dirty="0" smtClean="0">
              <a:solidFill>
                <a:prstClr val="black"/>
              </a:solidFill>
              <a:sym typeface="Wingdings" pitchFamily="2" charset="2"/>
            </a:endParaRPr>
          </a:p>
          <a:p>
            <a:pPr>
              <a:spcBef>
                <a:spcPts val="0"/>
              </a:spcBef>
              <a:buFont typeface="Wingdings" pitchFamily="2" charset="2"/>
              <a:buChar char="§"/>
            </a:pPr>
            <a:r>
              <a:rPr lang="el-GR" sz="2200" dirty="0">
                <a:solidFill>
                  <a:prstClr val="black"/>
                </a:solidFill>
                <a:sym typeface="Wingdings" pitchFamily="2" charset="2"/>
              </a:rPr>
              <a:t>Οι δείκτες συνεισφέρουν στην αποτελεσματική σύναψη συμφωνιών μέσω μετρήσιμων </a:t>
            </a:r>
            <a:r>
              <a:rPr lang="el-GR" sz="2200" dirty="0" smtClean="0">
                <a:solidFill>
                  <a:prstClr val="black"/>
                </a:solidFill>
                <a:sym typeface="Wingdings" pitchFamily="2" charset="2"/>
              </a:rPr>
              <a:t>παραμέτρων.</a:t>
            </a:r>
            <a:endParaRPr lang="el-GR" sz="2200" dirty="0">
              <a:solidFill>
                <a:prstClr val="black"/>
              </a:solidFill>
              <a:sym typeface="Wingdings" pitchFamily="2" charset="2"/>
            </a:endParaRPr>
          </a:p>
          <a:p>
            <a:pPr>
              <a:spcBef>
                <a:spcPts val="0"/>
              </a:spcBef>
              <a:buFont typeface="Wingdings" pitchFamily="2" charset="2"/>
              <a:buChar char="§"/>
            </a:pPr>
            <a:endParaRPr lang="el-GR" sz="2200" dirty="0" smtClean="0">
              <a:solidFill>
                <a:prstClr val="black"/>
              </a:solidFill>
              <a:sym typeface="Wingdings" pitchFamily="2" charset="2"/>
            </a:endParaRPr>
          </a:p>
          <a:p>
            <a:pPr>
              <a:spcBef>
                <a:spcPts val="0"/>
              </a:spcBef>
              <a:buFont typeface="Wingdings" pitchFamily="2" charset="2"/>
              <a:buChar char="§"/>
            </a:pPr>
            <a:r>
              <a:rPr lang="el-GR" sz="2200" dirty="0" smtClean="0">
                <a:solidFill>
                  <a:prstClr val="black"/>
                </a:solidFill>
                <a:sym typeface="Wingdings" pitchFamily="2" charset="2"/>
              </a:rPr>
              <a:t>Η </a:t>
            </a:r>
            <a:r>
              <a:rPr lang="el-GR" sz="2200" dirty="0">
                <a:solidFill>
                  <a:prstClr val="black"/>
                </a:solidFill>
                <a:sym typeface="Wingdings" pitchFamily="2" charset="2"/>
              </a:rPr>
              <a:t>κατηγοριοποίηση προσφερόμενων υπηρεσιών και η ορθότερη τιμολόγησή τους είναι προϊόν </a:t>
            </a:r>
            <a:r>
              <a:rPr lang="el-GR" sz="2200" dirty="0" smtClean="0">
                <a:solidFill>
                  <a:prstClr val="black"/>
                </a:solidFill>
                <a:sym typeface="Wingdings" pitchFamily="2" charset="2"/>
              </a:rPr>
              <a:t>αποτελεσματικής </a:t>
            </a:r>
            <a:r>
              <a:rPr lang="el-GR" sz="2200" dirty="0">
                <a:solidFill>
                  <a:prstClr val="black"/>
                </a:solidFill>
                <a:sym typeface="Wingdings" pitchFamily="2" charset="2"/>
              </a:rPr>
              <a:t>χρήσης των </a:t>
            </a:r>
            <a:r>
              <a:rPr lang="el-GR" sz="2200" dirty="0" smtClean="0">
                <a:solidFill>
                  <a:prstClr val="black"/>
                </a:solidFill>
                <a:sym typeface="Wingdings" pitchFamily="2" charset="2"/>
              </a:rPr>
              <a:t>δεικτών.</a:t>
            </a:r>
            <a:endParaRPr lang="el-GR" sz="2200" dirty="0">
              <a:solidFill>
                <a:prstClr val="black"/>
              </a:solidFill>
              <a:sym typeface="Wingdings" pitchFamily="2" charset="2"/>
            </a:endParaRPr>
          </a:p>
          <a:p>
            <a:pPr>
              <a:spcBef>
                <a:spcPts val="0"/>
              </a:spcBef>
              <a:buFont typeface="Wingdings" pitchFamily="2" charset="2"/>
              <a:buChar char="§"/>
            </a:pPr>
            <a:endParaRPr lang="el-GR" sz="2200" dirty="0" smtClean="0">
              <a:solidFill>
                <a:prstClr val="black"/>
              </a:solidFill>
              <a:sym typeface="Wingdings" pitchFamily="2" charset="2"/>
            </a:endParaRPr>
          </a:p>
          <a:p>
            <a:pPr>
              <a:spcBef>
                <a:spcPts val="0"/>
              </a:spcBef>
              <a:buFont typeface="Wingdings" pitchFamily="2" charset="2"/>
              <a:buChar char="§"/>
            </a:pPr>
            <a:r>
              <a:rPr lang="el-GR" sz="2200" dirty="0" smtClean="0">
                <a:solidFill>
                  <a:prstClr val="black"/>
                </a:solidFill>
                <a:sym typeface="Wingdings" pitchFamily="2" charset="2"/>
              </a:rPr>
              <a:t>Εν </a:t>
            </a:r>
            <a:r>
              <a:rPr lang="el-GR" sz="2200" dirty="0">
                <a:solidFill>
                  <a:prstClr val="black"/>
                </a:solidFill>
                <a:sym typeface="Wingdings" pitchFamily="2" charset="2"/>
              </a:rPr>
              <a:t>τέλει, οι βασικοί δείκτες μπορούν να αποτιμήσουν με αριθμητικούς όρους τις αδυναμίες μιας επιχείρησης και να εξυπηρετήσουν τον έλεγχο και τη βελτίωση των επιμέρους </a:t>
            </a:r>
            <a:r>
              <a:rPr lang="el-GR" sz="2200" dirty="0" smtClean="0">
                <a:solidFill>
                  <a:prstClr val="black"/>
                </a:solidFill>
                <a:sym typeface="Wingdings" pitchFamily="2" charset="2"/>
              </a:rPr>
              <a:t>διαδικασιών.</a:t>
            </a:r>
            <a:endParaRPr lang="el-GR" sz="2200" dirty="0">
              <a:solidFill>
                <a:prstClr val="black"/>
              </a:solidFill>
              <a:sym typeface="Wingdings" pitchFamily="2" charset="2"/>
            </a:endParaRPr>
          </a:p>
        </p:txBody>
      </p:sp>
    </p:spTree>
    <p:extLst>
      <p:ext uri="{BB962C8B-B14F-4D97-AF65-F5344CB8AC3E}">
        <p14:creationId xmlns:p14="http://schemas.microsoft.com/office/powerpoint/2010/main" val="18443649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r>
              <a:rPr lang="el-GR" dirty="0" smtClean="0">
                <a:solidFill>
                  <a:schemeClr val="accent1"/>
                </a:solidFill>
              </a:rPr>
              <a:t>ΕΕΑ/</a:t>
            </a:r>
            <a:r>
              <a:rPr lang="en-US" dirty="0" smtClean="0">
                <a:solidFill>
                  <a:schemeClr val="accent1"/>
                </a:solidFill>
              </a:rPr>
              <a:t>TERM</a:t>
            </a:r>
            <a:endParaRPr lang="el-GR" dirty="0" smtClean="0">
              <a:solidFill>
                <a:schemeClr val="accent1"/>
              </a:solidFill>
            </a:endParaRPr>
          </a:p>
        </p:txBody>
      </p:sp>
      <p:sp>
        <p:nvSpPr>
          <p:cNvPr id="3" name="Θέση περιεχομένου 2"/>
          <p:cNvSpPr>
            <a:spLocks noGrp="1"/>
          </p:cNvSpPr>
          <p:nvPr>
            <p:ph idx="1"/>
          </p:nvPr>
        </p:nvSpPr>
        <p:spPr>
          <a:xfrm>
            <a:off x="457200" y="1124744"/>
            <a:ext cx="8229600" cy="5328592"/>
          </a:xfrm>
        </p:spPr>
        <p:txBody>
          <a:bodyPr>
            <a:normAutofit/>
          </a:bodyPr>
          <a:lstStyle/>
          <a:p>
            <a:pPr marL="0" indent="0">
              <a:buNone/>
            </a:pPr>
            <a:r>
              <a:rPr lang="el-GR" b="1" dirty="0" smtClean="0"/>
              <a:t>Δείκτες αξιολόγησης για ανάλυση επιπτώσεων: η περίπτωση ΕΕΑ/TERM:</a:t>
            </a:r>
            <a:endParaRPr lang="en-US" b="1" dirty="0" smtClean="0"/>
          </a:p>
          <a:p>
            <a:pPr marL="0" lvl="0" indent="0">
              <a:spcBef>
                <a:spcPts val="0"/>
              </a:spcBef>
              <a:buFont typeface="Wingdings" pitchFamily="2" charset="2"/>
              <a:buChar char="v"/>
            </a:pPr>
            <a:endParaRPr lang="el-GR" sz="2200" dirty="0" smtClean="0">
              <a:solidFill>
                <a:prstClr val="black"/>
              </a:solidFill>
              <a:sym typeface="Wingdings" pitchFamily="2" charset="2"/>
            </a:endParaRPr>
          </a:p>
          <a:p>
            <a:pPr lvl="0">
              <a:spcBef>
                <a:spcPts val="0"/>
              </a:spcBef>
              <a:buFont typeface="Wingdings" pitchFamily="2" charset="2"/>
              <a:buChar char="q"/>
            </a:pPr>
            <a:r>
              <a:rPr lang="el-GR" sz="2400" b="1" dirty="0">
                <a:solidFill>
                  <a:prstClr val="black"/>
                </a:solidFill>
              </a:rPr>
              <a:t>Κίνητρα και στόχοι για την υιοθέτηση του TERM</a:t>
            </a:r>
            <a:r>
              <a:rPr lang="el-GR" sz="2600" dirty="0" smtClean="0">
                <a:solidFill>
                  <a:prstClr val="black"/>
                </a:solidFill>
                <a:sym typeface="Wingdings" pitchFamily="2" charset="2"/>
              </a:rPr>
              <a:t>:</a:t>
            </a:r>
            <a:endParaRPr lang="el-GR" sz="2600" dirty="0">
              <a:solidFill>
                <a:prstClr val="black"/>
              </a:solidFill>
              <a:sym typeface="Wingdings" pitchFamily="2" charset="2"/>
            </a:endParaRPr>
          </a:p>
          <a:p>
            <a:pPr marL="0" lvl="0" indent="0">
              <a:spcBef>
                <a:spcPts val="0"/>
              </a:spcBef>
              <a:buFont typeface="Wingdings" pitchFamily="2" charset="2"/>
              <a:buChar char="ü"/>
            </a:pPr>
            <a:endParaRPr lang="el-GR" sz="2200" dirty="0" smtClean="0">
              <a:solidFill>
                <a:prstClr val="black"/>
              </a:solidFill>
              <a:sym typeface="Wingdings" pitchFamily="2" charset="2"/>
            </a:endParaRPr>
          </a:p>
          <a:p>
            <a:pPr>
              <a:spcBef>
                <a:spcPts val="0"/>
              </a:spcBef>
              <a:buFont typeface="Wingdings" pitchFamily="2" charset="2"/>
              <a:buChar char="§"/>
            </a:pPr>
            <a:r>
              <a:rPr lang="el-GR" sz="2000" dirty="0" smtClean="0">
                <a:solidFill>
                  <a:prstClr val="black"/>
                </a:solidFill>
                <a:sym typeface="Wingdings" pitchFamily="2" charset="2"/>
              </a:rPr>
              <a:t>«Δε μπορείς να διαχειριστείς αυτό που δε μπορείς να μετρήσεις».</a:t>
            </a:r>
            <a:endParaRPr lang="el-GR" sz="2000" dirty="0">
              <a:solidFill>
                <a:prstClr val="black"/>
              </a:solidFill>
              <a:sym typeface="Wingdings" pitchFamily="2" charset="2"/>
            </a:endParaRPr>
          </a:p>
          <a:p>
            <a:pPr>
              <a:spcBef>
                <a:spcPts val="0"/>
              </a:spcBef>
              <a:buFont typeface="Wingdings" pitchFamily="2" charset="2"/>
              <a:buChar char="§"/>
            </a:pPr>
            <a:r>
              <a:rPr lang="el-GR" sz="2000" dirty="0">
                <a:solidFill>
                  <a:prstClr val="black"/>
                </a:solidFill>
                <a:sym typeface="Wingdings" pitchFamily="2" charset="2"/>
              </a:rPr>
              <a:t>Η επιτυχία των πολιτικών που υιοθετούνται μπορεί να αξιολογηθεί μόνο με τη χρήση βασικών δεικτών που μπορούν να </a:t>
            </a:r>
            <a:r>
              <a:rPr lang="el-GR" sz="2000" dirty="0" err="1">
                <a:solidFill>
                  <a:prstClr val="black"/>
                </a:solidFill>
                <a:sym typeface="Wingdings" pitchFamily="2" charset="2"/>
              </a:rPr>
              <a:t>ποσοτικοποιηθούν</a:t>
            </a:r>
            <a:r>
              <a:rPr lang="el-GR" sz="2000" dirty="0">
                <a:solidFill>
                  <a:prstClr val="black"/>
                </a:solidFill>
                <a:sym typeface="Wingdings" pitchFamily="2" charset="2"/>
              </a:rPr>
              <a:t> και να συγκριθούν με συγκεκριμένους αντικειμενικούς στόχους από πολιτικές (</a:t>
            </a:r>
            <a:r>
              <a:rPr lang="el-GR" sz="2000" dirty="0" smtClean="0">
                <a:solidFill>
                  <a:prstClr val="black"/>
                </a:solidFill>
                <a:sym typeface="Wingdings" pitchFamily="2" charset="2"/>
              </a:rPr>
              <a:t>συγκριτική </a:t>
            </a:r>
            <a:r>
              <a:rPr lang="el-GR" sz="2000" dirty="0">
                <a:solidFill>
                  <a:prstClr val="black"/>
                </a:solidFill>
                <a:sym typeface="Wingdings" pitchFamily="2" charset="2"/>
              </a:rPr>
              <a:t>αξιολόγηση</a:t>
            </a:r>
            <a:r>
              <a:rPr lang="el-GR" sz="2000" dirty="0" smtClean="0">
                <a:solidFill>
                  <a:prstClr val="black"/>
                </a:solidFill>
                <a:sym typeface="Wingdings" pitchFamily="2" charset="2"/>
              </a:rPr>
              <a:t>).</a:t>
            </a:r>
          </a:p>
        </p:txBody>
      </p:sp>
    </p:spTree>
    <p:extLst>
      <p:ext uri="{BB962C8B-B14F-4D97-AF65-F5344CB8AC3E}">
        <p14:creationId xmlns:p14="http://schemas.microsoft.com/office/powerpoint/2010/main" val="38489710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r>
              <a:rPr lang="el-GR" dirty="0" smtClean="0">
                <a:solidFill>
                  <a:schemeClr val="accent1"/>
                </a:solidFill>
              </a:rPr>
              <a:t>ΕΕΑ/</a:t>
            </a:r>
            <a:r>
              <a:rPr lang="en-US" dirty="0" smtClean="0">
                <a:solidFill>
                  <a:schemeClr val="accent1"/>
                </a:solidFill>
              </a:rPr>
              <a:t>TERM</a:t>
            </a:r>
            <a:endParaRPr lang="el-GR" dirty="0" smtClean="0">
              <a:solidFill>
                <a:schemeClr val="accent1"/>
              </a:solidFill>
            </a:endParaRPr>
          </a:p>
        </p:txBody>
      </p:sp>
      <p:sp>
        <p:nvSpPr>
          <p:cNvPr id="3" name="Θέση περιεχομένου 2"/>
          <p:cNvSpPr>
            <a:spLocks noGrp="1"/>
          </p:cNvSpPr>
          <p:nvPr>
            <p:ph idx="1"/>
          </p:nvPr>
        </p:nvSpPr>
        <p:spPr>
          <a:xfrm>
            <a:off x="457200" y="1124744"/>
            <a:ext cx="8229600" cy="5328592"/>
          </a:xfrm>
        </p:spPr>
        <p:txBody>
          <a:bodyPr>
            <a:normAutofit lnSpcReduction="10000"/>
          </a:bodyPr>
          <a:lstStyle/>
          <a:p>
            <a:pPr marL="0" indent="0">
              <a:buNone/>
            </a:pPr>
            <a:r>
              <a:rPr lang="el-GR" b="1" dirty="0" smtClean="0"/>
              <a:t>Δείκτες αξιολόγησης για ανάλυση επιπτώσεων: η περίπτωση ΕΕΑ/TERM:</a:t>
            </a:r>
            <a:endParaRPr lang="en-US" b="1" dirty="0" smtClean="0"/>
          </a:p>
          <a:p>
            <a:pPr marL="0" lvl="0" indent="0">
              <a:spcBef>
                <a:spcPts val="0"/>
              </a:spcBef>
              <a:buFont typeface="Wingdings" pitchFamily="2" charset="2"/>
              <a:buChar char="v"/>
            </a:pPr>
            <a:endParaRPr lang="el-GR" sz="2200" dirty="0" smtClean="0">
              <a:solidFill>
                <a:prstClr val="black"/>
              </a:solidFill>
              <a:sym typeface="Wingdings" pitchFamily="2" charset="2"/>
            </a:endParaRPr>
          </a:p>
          <a:p>
            <a:pPr lvl="0">
              <a:spcBef>
                <a:spcPts val="0"/>
              </a:spcBef>
              <a:buFont typeface="Wingdings" pitchFamily="2" charset="2"/>
              <a:buChar char="q"/>
            </a:pPr>
            <a:r>
              <a:rPr lang="en-US" sz="2400" b="1" dirty="0">
                <a:solidFill>
                  <a:prstClr val="black"/>
                </a:solidFill>
              </a:rPr>
              <a:t>TERM (Transport and Environment Reporting Mechanism</a:t>
            </a:r>
            <a:r>
              <a:rPr lang="en-US" sz="2400" b="1" dirty="0" smtClean="0">
                <a:solidFill>
                  <a:prstClr val="black"/>
                </a:solidFill>
              </a:rPr>
              <a:t>)</a:t>
            </a:r>
            <a:r>
              <a:rPr lang="el-GR" sz="2600" dirty="0" smtClean="0">
                <a:solidFill>
                  <a:prstClr val="black"/>
                </a:solidFill>
                <a:sym typeface="Wingdings" pitchFamily="2" charset="2"/>
              </a:rPr>
              <a:t>:</a:t>
            </a:r>
            <a:endParaRPr lang="el-GR" sz="2600" dirty="0">
              <a:solidFill>
                <a:prstClr val="black"/>
              </a:solidFill>
              <a:sym typeface="Wingdings" pitchFamily="2" charset="2"/>
            </a:endParaRPr>
          </a:p>
          <a:p>
            <a:pPr marL="0" lvl="0" indent="0">
              <a:spcBef>
                <a:spcPts val="0"/>
              </a:spcBef>
              <a:buFont typeface="Wingdings" pitchFamily="2" charset="2"/>
              <a:buChar char="ü"/>
            </a:pPr>
            <a:endParaRPr lang="el-GR" sz="2200" dirty="0" smtClean="0">
              <a:solidFill>
                <a:prstClr val="black"/>
              </a:solidFill>
              <a:sym typeface="Wingdings" pitchFamily="2" charset="2"/>
            </a:endParaRPr>
          </a:p>
          <a:p>
            <a:pPr marL="0" lvl="0" indent="0">
              <a:spcBef>
                <a:spcPts val="0"/>
              </a:spcBef>
              <a:buNone/>
            </a:pPr>
            <a:r>
              <a:rPr lang="el-GR" sz="2000" b="1" dirty="0" smtClean="0">
                <a:solidFill>
                  <a:prstClr val="black"/>
                </a:solidFill>
                <a:sym typeface="Wingdings" pitchFamily="2" charset="2"/>
              </a:rPr>
              <a:t>Στην </a:t>
            </a:r>
            <a:r>
              <a:rPr lang="el-GR" sz="2000" b="1" dirty="0">
                <a:solidFill>
                  <a:prstClr val="black"/>
                </a:solidFill>
                <a:sym typeface="Wingdings" pitchFamily="2" charset="2"/>
              </a:rPr>
              <a:t>ανάπτυξη και εξέλιξη του ΤΕ</a:t>
            </a:r>
            <a:r>
              <a:rPr lang="en-US" sz="2000" b="1" dirty="0">
                <a:solidFill>
                  <a:prstClr val="black"/>
                </a:solidFill>
                <a:sym typeface="Wingdings" pitchFamily="2" charset="2"/>
              </a:rPr>
              <a:t>RM </a:t>
            </a:r>
            <a:r>
              <a:rPr lang="el-GR" sz="2000" b="1" dirty="0">
                <a:solidFill>
                  <a:prstClr val="black"/>
                </a:solidFill>
                <a:sym typeface="Wingdings" pitchFamily="2" charset="2"/>
              </a:rPr>
              <a:t>συμμετέχει η Ευρωπαϊκή Υπηρεσία Περιβάλλοντος, η </a:t>
            </a:r>
            <a:r>
              <a:rPr lang="el-GR" sz="2000" b="1" dirty="0" err="1">
                <a:solidFill>
                  <a:prstClr val="black"/>
                </a:solidFill>
                <a:sym typeface="Wingdings" pitchFamily="2" charset="2"/>
              </a:rPr>
              <a:t>Ευρωπαική</a:t>
            </a:r>
            <a:r>
              <a:rPr lang="el-GR" sz="2000" b="1" dirty="0">
                <a:solidFill>
                  <a:prstClr val="black"/>
                </a:solidFill>
                <a:sym typeface="Wingdings" pitchFamily="2" charset="2"/>
              </a:rPr>
              <a:t> Επιτροπή (Γενικές Διευθύνσεις Μεταφορών και Περιβάλλοντος) και η </a:t>
            </a:r>
            <a:r>
              <a:rPr lang="en-US" sz="2000" b="1" dirty="0">
                <a:solidFill>
                  <a:prstClr val="black"/>
                </a:solidFill>
                <a:sym typeface="Wingdings" pitchFamily="2" charset="2"/>
              </a:rPr>
              <a:t>Eurostat </a:t>
            </a:r>
            <a:r>
              <a:rPr lang="el-GR" sz="2000" b="1" dirty="0">
                <a:solidFill>
                  <a:prstClr val="black"/>
                </a:solidFill>
                <a:sym typeface="Wingdings" pitchFamily="2" charset="2"/>
              </a:rPr>
              <a:t>καθώς και οι </a:t>
            </a:r>
            <a:r>
              <a:rPr lang="el-GR" sz="2000" b="1" dirty="0" smtClean="0">
                <a:solidFill>
                  <a:prstClr val="black"/>
                </a:solidFill>
                <a:sym typeface="Wingdings" pitchFamily="2" charset="2"/>
              </a:rPr>
              <a:t>χώρες-μέλη.</a:t>
            </a:r>
            <a:endParaRPr lang="el-GR" sz="2000" b="1" dirty="0">
              <a:solidFill>
                <a:prstClr val="black"/>
              </a:solidFill>
              <a:sym typeface="Wingdings" pitchFamily="2" charset="2"/>
            </a:endParaRPr>
          </a:p>
          <a:p>
            <a:pPr marL="0" indent="0">
              <a:spcBef>
                <a:spcPts val="0"/>
              </a:spcBef>
              <a:buNone/>
            </a:pPr>
            <a:endParaRPr lang="el-GR" sz="2000" dirty="0" smtClean="0">
              <a:solidFill>
                <a:prstClr val="black"/>
              </a:solidFill>
              <a:sym typeface="Wingdings" pitchFamily="2" charset="2"/>
            </a:endParaRPr>
          </a:p>
          <a:p>
            <a:pPr>
              <a:spcBef>
                <a:spcPts val="0"/>
              </a:spcBef>
              <a:buFont typeface="Wingdings" pitchFamily="2" charset="2"/>
              <a:buChar char="Ø"/>
            </a:pPr>
            <a:r>
              <a:rPr lang="el-GR" sz="2200" dirty="0" smtClean="0">
                <a:solidFill>
                  <a:prstClr val="black"/>
                </a:solidFill>
                <a:sym typeface="Wingdings" pitchFamily="2" charset="2"/>
              </a:rPr>
              <a:t>Σχεδιάσθηκε</a:t>
            </a:r>
            <a:r>
              <a:rPr lang="el-GR" sz="2000" dirty="0">
                <a:solidFill>
                  <a:prstClr val="black"/>
                </a:solidFill>
                <a:sym typeface="Wingdings" pitchFamily="2" charset="2"/>
              </a:rPr>
              <a:t>:</a:t>
            </a:r>
          </a:p>
          <a:p>
            <a:pPr marL="912813" indent="-285750">
              <a:spcBef>
                <a:spcPts val="0"/>
              </a:spcBef>
              <a:buFont typeface="Wingdings" pitchFamily="2" charset="2"/>
              <a:buChar char="ü"/>
            </a:pPr>
            <a:r>
              <a:rPr lang="el-GR" sz="1600" dirty="0">
                <a:solidFill>
                  <a:prstClr val="black"/>
                </a:solidFill>
                <a:sym typeface="Wingdings" pitchFamily="2" charset="2"/>
              </a:rPr>
              <a:t>	</a:t>
            </a:r>
            <a:r>
              <a:rPr lang="el-GR" sz="2000" dirty="0">
                <a:solidFill>
                  <a:prstClr val="black"/>
                </a:solidFill>
                <a:sym typeface="Wingdings" pitchFamily="2" charset="2"/>
              </a:rPr>
              <a:t>για να υποστηρίξει την ΕΕ και τις χώρες που την απαρτίζουν, στην παρακολούθηση της </a:t>
            </a:r>
            <a:r>
              <a:rPr lang="el-GR" sz="2000" dirty="0" smtClean="0">
                <a:solidFill>
                  <a:prstClr val="black"/>
                </a:solidFill>
                <a:sym typeface="Wingdings" pitchFamily="2" charset="2"/>
              </a:rPr>
              <a:t>αποδοτικότητας </a:t>
            </a:r>
            <a:r>
              <a:rPr lang="el-GR" sz="2000" dirty="0">
                <a:solidFill>
                  <a:prstClr val="black"/>
                </a:solidFill>
                <a:sym typeface="Wingdings" pitchFamily="2" charset="2"/>
              </a:rPr>
              <a:t>των πολιτικών μεταφορών που έχουν </a:t>
            </a:r>
            <a:r>
              <a:rPr lang="el-GR" sz="2000" dirty="0" smtClean="0">
                <a:solidFill>
                  <a:prstClr val="black"/>
                </a:solidFill>
                <a:sym typeface="Wingdings" pitchFamily="2" charset="2"/>
              </a:rPr>
              <a:t>θεσπιστεί.</a:t>
            </a:r>
          </a:p>
          <a:p>
            <a:pPr marL="912813" indent="-285750">
              <a:spcBef>
                <a:spcPts val="0"/>
              </a:spcBef>
              <a:buFont typeface="Wingdings" pitchFamily="2" charset="2"/>
              <a:buChar char="ü"/>
            </a:pPr>
            <a:r>
              <a:rPr lang="el-GR" sz="2000" dirty="0" smtClean="0">
                <a:solidFill>
                  <a:prstClr val="black"/>
                </a:solidFill>
                <a:sym typeface="Wingdings" pitchFamily="2" charset="2"/>
              </a:rPr>
              <a:t>για </a:t>
            </a:r>
            <a:r>
              <a:rPr lang="el-GR" sz="2000" dirty="0">
                <a:solidFill>
                  <a:prstClr val="black"/>
                </a:solidFill>
                <a:sym typeface="Wingdings" pitchFamily="2" charset="2"/>
              </a:rPr>
              <a:t>να εντοπισθούν αλλαγές στους παράγοντες που επηρεάζουν την ανάπτυξη νέων </a:t>
            </a:r>
            <a:r>
              <a:rPr lang="el-GR" sz="2000" dirty="0" smtClean="0">
                <a:solidFill>
                  <a:prstClr val="black"/>
                </a:solidFill>
                <a:sym typeface="Wingdings" pitchFamily="2" charset="2"/>
              </a:rPr>
              <a:t>πολιτικών.</a:t>
            </a:r>
          </a:p>
          <a:p>
            <a:pPr marL="912813" indent="-285750">
              <a:spcBef>
                <a:spcPts val="0"/>
              </a:spcBef>
              <a:buFont typeface="Wingdings" pitchFamily="2" charset="2"/>
              <a:buChar char="ü"/>
            </a:pPr>
            <a:r>
              <a:rPr lang="el-GR" sz="2000" dirty="0" smtClean="0">
                <a:solidFill>
                  <a:prstClr val="black"/>
                </a:solidFill>
                <a:sym typeface="Wingdings" pitchFamily="2" charset="2"/>
              </a:rPr>
              <a:t>για </a:t>
            </a:r>
            <a:r>
              <a:rPr lang="el-GR" sz="2000" dirty="0">
                <a:solidFill>
                  <a:prstClr val="black"/>
                </a:solidFill>
                <a:sym typeface="Wingdings" pitchFamily="2" charset="2"/>
              </a:rPr>
              <a:t>να γίνονται τα αποτελέσματα ερευνών προσιτά στην </a:t>
            </a:r>
            <a:r>
              <a:rPr lang="el-GR" sz="2000" dirty="0" smtClean="0">
                <a:solidFill>
                  <a:prstClr val="black"/>
                </a:solidFill>
                <a:sym typeface="Wingdings" pitchFamily="2" charset="2"/>
              </a:rPr>
              <a:t>κοινωνία.</a:t>
            </a:r>
            <a:endParaRPr lang="el-GR" sz="2000" dirty="0">
              <a:solidFill>
                <a:prstClr val="black"/>
              </a:solidFill>
              <a:sym typeface="Wingdings" pitchFamily="2" charset="2"/>
            </a:endParaRPr>
          </a:p>
        </p:txBody>
      </p:sp>
    </p:spTree>
    <p:extLst>
      <p:ext uri="{BB962C8B-B14F-4D97-AF65-F5344CB8AC3E}">
        <p14:creationId xmlns:p14="http://schemas.microsoft.com/office/powerpoint/2010/main" val="17543758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txBox="1">
            <a:spLocks/>
          </p:cNvSpPr>
          <p:nvPr/>
        </p:nvSpPr>
        <p:spPr>
          <a:xfrm>
            <a:off x="179512" y="764704"/>
            <a:ext cx="8964488" cy="648071"/>
          </a:xfrm>
          <a:prstGeom prst="rect">
            <a:avLst/>
          </a:prstGeom>
        </p:spPr>
        <p:txBody>
          <a:bodyPr vert="horz" lIns="91440" tIns="45720" rIns="91440" bIns="45720" rtlCol="0" anchor="t" anchorCtr="0">
            <a:noAutofit/>
          </a:bodyPr>
          <a:lstStyle/>
          <a:p>
            <a:pPr marL="4763" marR="0" lvl="0" indent="-4763" algn="l" defTabSz="914400" rtl="0" eaLnBrk="1" fontAlgn="auto" latinLnBrk="0" hangingPunct="1">
              <a:lnSpc>
                <a:spcPct val="100000"/>
              </a:lnSpc>
              <a:spcBef>
                <a:spcPct val="0"/>
              </a:spcBef>
              <a:spcAft>
                <a:spcPts val="0"/>
              </a:spcAft>
              <a:buClrTx/>
              <a:buSzTx/>
              <a:buFontTx/>
              <a:buNone/>
              <a:tabLst/>
              <a:defRPr/>
            </a:pPr>
            <a:r>
              <a:rPr lang="el-GR" sz="2600" b="1" noProof="0" dirty="0" smtClean="0">
                <a:latin typeface="+mj-lt"/>
                <a:ea typeface="+mj-ea"/>
                <a:cs typeface="+mj-cs"/>
              </a:rPr>
              <a:t>Δείκτες αξιολόγησης για ανάλυση επιπτώσεων: </a:t>
            </a:r>
            <a:r>
              <a:rPr lang="el-GR" sz="2600" b="1" dirty="0" smtClean="0">
                <a:latin typeface="+mj-lt"/>
                <a:ea typeface="+mj-ea"/>
                <a:cs typeface="+mj-cs"/>
              </a:rPr>
              <a:t>η περίπτωση ΕΕΑ</a:t>
            </a:r>
            <a:r>
              <a:rPr lang="en-US" sz="2600" b="1" dirty="0" smtClean="0">
                <a:latin typeface="+mj-lt"/>
                <a:ea typeface="+mj-ea"/>
                <a:cs typeface="+mj-cs"/>
              </a:rPr>
              <a:t>/TERM</a:t>
            </a:r>
            <a:r>
              <a:rPr kumimoji="0" lang="en-US" sz="2600" b="1" i="0" u="none" strike="noStrike" kern="1200" cap="none" spc="0" normalizeH="0" baseline="0" noProof="0" dirty="0" smtClean="0">
                <a:ln>
                  <a:noFill/>
                </a:ln>
                <a:solidFill>
                  <a:schemeClr val="tx1"/>
                </a:solidFill>
                <a:effectLst/>
                <a:uLnTx/>
                <a:uFillTx/>
                <a:latin typeface="+mj-lt"/>
                <a:ea typeface="+mj-ea"/>
                <a:cs typeface="+mj-cs"/>
              </a:rPr>
              <a:t/>
            </a:r>
            <a:br>
              <a:rPr kumimoji="0" lang="en-US" sz="2600" b="1" i="0" u="none" strike="noStrike" kern="1200" cap="none" spc="0" normalizeH="0" baseline="0" noProof="0" dirty="0" smtClean="0">
                <a:ln>
                  <a:noFill/>
                </a:ln>
                <a:solidFill>
                  <a:schemeClr val="tx1"/>
                </a:solidFill>
                <a:effectLst/>
                <a:uLnTx/>
                <a:uFillTx/>
                <a:latin typeface="+mj-lt"/>
                <a:ea typeface="+mj-ea"/>
                <a:cs typeface="+mj-cs"/>
              </a:rPr>
            </a:br>
            <a:endParaRPr kumimoji="0" lang="el-GR" sz="2600" b="1" i="0" u="none" strike="noStrike" kern="1200" cap="none" spc="0" normalizeH="0" baseline="0" noProof="0" dirty="0">
              <a:ln>
                <a:noFill/>
              </a:ln>
              <a:solidFill>
                <a:schemeClr val="tx1"/>
              </a:solidFill>
              <a:effectLst/>
              <a:uLnTx/>
              <a:uFillTx/>
              <a:latin typeface="+mj-lt"/>
              <a:ea typeface="+mj-ea"/>
              <a:cs typeface="+mj-cs"/>
            </a:endParaRPr>
          </a:p>
        </p:txBody>
      </p:sp>
      <p:sp>
        <p:nvSpPr>
          <p:cNvPr id="14" name="TextBox 13"/>
          <p:cNvSpPr txBox="1"/>
          <p:nvPr/>
        </p:nvSpPr>
        <p:spPr>
          <a:xfrm>
            <a:off x="323528" y="1599183"/>
            <a:ext cx="8640960" cy="461665"/>
          </a:xfrm>
          <a:prstGeom prst="rect">
            <a:avLst/>
          </a:prstGeom>
          <a:noFill/>
        </p:spPr>
        <p:txBody>
          <a:bodyPr wrap="square" rtlCol="0">
            <a:spAutoFit/>
          </a:bodyPr>
          <a:lstStyle/>
          <a:p>
            <a:pPr>
              <a:buFont typeface="Wingdings" pitchFamily="2" charset="2"/>
              <a:buChar char="q"/>
            </a:pPr>
            <a:r>
              <a:rPr lang="en-US" sz="2400" b="1" dirty="0" smtClean="0"/>
              <a:t> </a:t>
            </a:r>
            <a:r>
              <a:rPr lang="el-GR" sz="2400" b="1" dirty="0" smtClean="0"/>
              <a:t>Μέθοδος και αποτελέσματα του </a:t>
            </a:r>
            <a:r>
              <a:rPr lang="en-US" sz="2400" b="1" dirty="0" smtClean="0"/>
              <a:t>TERM</a:t>
            </a:r>
            <a:endParaRPr lang="el-GR" sz="2400" dirty="0" smtClean="0"/>
          </a:p>
        </p:txBody>
      </p:sp>
      <p:sp>
        <p:nvSpPr>
          <p:cNvPr id="9" name="TextBox 8"/>
          <p:cNvSpPr txBox="1"/>
          <p:nvPr/>
        </p:nvSpPr>
        <p:spPr>
          <a:xfrm>
            <a:off x="323528" y="2020778"/>
            <a:ext cx="8640960" cy="2031325"/>
          </a:xfrm>
          <a:prstGeom prst="rect">
            <a:avLst/>
          </a:prstGeom>
          <a:noFill/>
        </p:spPr>
        <p:txBody>
          <a:bodyPr wrap="square" rtlCol="0">
            <a:spAutoFit/>
          </a:bodyPr>
          <a:lstStyle/>
          <a:p>
            <a:pPr>
              <a:buFont typeface="Wingdings" pitchFamily="2" charset="2"/>
              <a:buChar char="Ø"/>
            </a:pPr>
            <a:r>
              <a:rPr lang="el-GR" dirty="0" smtClean="0">
                <a:sym typeface="Wingdings" pitchFamily="2" charset="2"/>
              </a:rPr>
              <a:t>7 βασικές ερωτήσεις απαντώνται ώς βάση για την δημιουργία 7 βασικών δεικτών αξιολόγησης των πολιτικών</a:t>
            </a:r>
          </a:p>
          <a:p>
            <a:pPr>
              <a:buFont typeface="Wingdings" pitchFamily="2" charset="2"/>
              <a:buChar char="Ø"/>
            </a:pPr>
            <a:r>
              <a:rPr lang="el-GR" dirty="0" smtClean="0">
                <a:sym typeface="Wingdings" pitchFamily="2" charset="2"/>
              </a:rPr>
              <a:t>Οι ερωτήσεις αυτές βοηθούν στην κατανόηση του κατά πόσο τα μέτρα πολιτικής που υιοθετούνται επηρεάζουν τον τομέα των μεταφορών/περιβάλλοντος προς μια περισσότερο ‘βιώσιμη’ μετάβαση</a:t>
            </a:r>
          </a:p>
          <a:p>
            <a:pPr>
              <a:buFont typeface="Wingdings" pitchFamily="2" charset="2"/>
              <a:buChar char="Ø"/>
            </a:pPr>
            <a:r>
              <a:rPr lang="el-GR" dirty="0" smtClean="0">
                <a:sym typeface="Wingdings" pitchFamily="2" charset="2"/>
              </a:rPr>
              <a:t>Οι δείκτες καλύπτουν όλες τις πτυχές των συστημάτων μεταφορών: </a:t>
            </a:r>
            <a:r>
              <a:rPr lang="en-US" dirty="0" smtClean="0">
                <a:sym typeface="Wingdings" pitchFamily="2" charset="2"/>
              </a:rPr>
              <a:t>D=Drivers, R=Responses, I=Impacts, P=Pressures, S=State of the environment</a:t>
            </a:r>
            <a:endParaRPr lang="el-GR" dirty="0" smtClean="0"/>
          </a:p>
        </p:txBody>
      </p:sp>
      <p:sp>
        <p:nvSpPr>
          <p:cNvPr id="7" name="TextBox 6"/>
          <p:cNvSpPr txBox="1"/>
          <p:nvPr/>
        </p:nvSpPr>
        <p:spPr>
          <a:xfrm>
            <a:off x="323528" y="5325015"/>
            <a:ext cx="8640960" cy="1200329"/>
          </a:xfrm>
          <a:prstGeom prst="rect">
            <a:avLst/>
          </a:prstGeom>
          <a:noFill/>
        </p:spPr>
        <p:txBody>
          <a:bodyPr wrap="square" rtlCol="0">
            <a:spAutoFit/>
          </a:bodyPr>
          <a:lstStyle/>
          <a:p>
            <a:pPr>
              <a:buFont typeface="Wingdings" pitchFamily="2" charset="2"/>
              <a:buChar char="Ø"/>
            </a:pPr>
            <a:r>
              <a:rPr lang="el-GR" dirty="0" smtClean="0">
                <a:sym typeface="Wingdings" pitchFamily="2" charset="2"/>
              </a:rPr>
              <a:t>Λίστα από δείκτες που βοηθούν στην παρακολούθηση και αξιολόγηση των στρατηγικών μεταφορών και περιβάλλοντος</a:t>
            </a:r>
          </a:p>
          <a:p>
            <a:r>
              <a:rPr lang="el-GR" i="1" dirty="0" smtClean="0">
                <a:sym typeface="Wingdings" pitchFamily="2" charset="2"/>
              </a:rPr>
              <a:t>Η λίστα καταρτίσθηκε με τη συμμετοχή υπηρεσιών της Ευρωπαϊκής Επιτροπής, ειδικών συμβούλων και με τη συνεισφορά διεθνών οργανισμών και ερευνητών </a:t>
            </a:r>
            <a:endParaRPr lang="el-GR" i="1" dirty="0" smtClean="0"/>
          </a:p>
        </p:txBody>
      </p:sp>
      <p:sp>
        <p:nvSpPr>
          <p:cNvPr id="10" name="Down Arrow 9"/>
          <p:cNvSpPr/>
          <p:nvPr/>
        </p:nvSpPr>
        <p:spPr>
          <a:xfrm>
            <a:off x="3563888" y="4077072"/>
            <a:ext cx="1080120" cy="1296144"/>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pic>
        <p:nvPicPr>
          <p:cNvPr id="11" name="Picture 10"/>
          <p:cNvPicPr/>
          <p:nvPr/>
        </p:nvPicPr>
        <p:blipFill>
          <a:blip r:embed="rId3" cstate="print"/>
          <a:srcRect l="32905" t="11752" r="34264" b="55316"/>
          <a:stretch>
            <a:fillRect/>
          </a:stretch>
        </p:blipFill>
        <p:spPr bwMode="auto">
          <a:xfrm>
            <a:off x="179512" y="836712"/>
            <a:ext cx="4320480" cy="4248472"/>
          </a:xfrm>
          <a:prstGeom prst="rect">
            <a:avLst/>
          </a:prstGeom>
          <a:noFill/>
          <a:ln w="9525">
            <a:noFill/>
            <a:miter lim="800000"/>
            <a:headEnd/>
            <a:tailEnd/>
          </a:ln>
        </p:spPr>
      </p:pic>
      <p:pic>
        <p:nvPicPr>
          <p:cNvPr id="12" name="Picture 11"/>
          <p:cNvPicPr/>
          <p:nvPr/>
        </p:nvPicPr>
        <p:blipFill>
          <a:blip r:embed="rId4" cstate="print"/>
          <a:srcRect l="32401" t="44541" r="33957" b="12638"/>
          <a:stretch>
            <a:fillRect/>
          </a:stretch>
        </p:blipFill>
        <p:spPr bwMode="auto">
          <a:xfrm>
            <a:off x="4499992" y="836712"/>
            <a:ext cx="4536504" cy="5400600"/>
          </a:xfrm>
          <a:prstGeom prst="rect">
            <a:avLst/>
          </a:prstGeom>
          <a:noFill/>
          <a:ln w="9525">
            <a:noFill/>
            <a:miter lim="800000"/>
            <a:headEnd/>
            <a:tailEnd/>
          </a:ln>
        </p:spPr>
      </p:pic>
      <p:sp>
        <p:nvSpPr>
          <p:cNvPr id="13" name="Title 1"/>
          <p:cNvSpPr txBox="1">
            <a:spLocks/>
          </p:cNvSpPr>
          <p:nvPr/>
        </p:nvSpPr>
        <p:spPr>
          <a:xfrm>
            <a:off x="468313" y="168354"/>
            <a:ext cx="8229600" cy="7048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mtClean="0">
                <a:solidFill>
                  <a:schemeClr val="accent1"/>
                </a:solidFill>
              </a:rPr>
              <a:t>ΕΕΑ/</a:t>
            </a:r>
            <a:r>
              <a:rPr lang="en-US" smtClean="0">
                <a:solidFill>
                  <a:schemeClr val="accent1"/>
                </a:solidFill>
              </a:rPr>
              <a:t>TERM</a:t>
            </a:r>
            <a:endParaRPr lang="el-GR"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xit" presetSubtype="0" fill="hold" grpId="0" nodeType="withEffect">
                                  <p:stCondLst>
                                    <p:cond delay="0"/>
                                  </p:stCondLst>
                                  <p:childTnLst>
                                    <p:animEffect transition="out" filter="dissolv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par>
                          <p:cTn id="14" fill="hold">
                            <p:stCondLst>
                              <p:cond delay="500"/>
                            </p:stCondLst>
                            <p:childTnLst>
                              <p:par>
                                <p:cTn id="15" presetID="1" presetClass="exit"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txBox="1">
            <a:spLocks/>
          </p:cNvSpPr>
          <p:nvPr/>
        </p:nvSpPr>
        <p:spPr>
          <a:xfrm>
            <a:off x="179512" y="764704"/>
            <a:ext cx="8964488" cy="648071"/>
          </a:xfrm>
          <a:prstGeom prst="rect">
            <a:avLst/>
          </a:prstGeom>
        </p:spPr>
        <p:txBody>
          <a:bodyPr vert="horz" lIns="91440" tIns="45720" rIns="91440" bIns="45720" rtlCol="0" anchor="t" anchorCtr="0">
            <a:noAutofit/>
          </a:bodyPr>
          <a:lstStyle/>
          <a:p>
            <a:pPr marL="4763" marR="0" lvl="0" indent="-4763" algn="l" defTabSz="914400" rtl="0" eaLnBrk="1" fontAlgn="auto" latinLnBrk="0" hangingPunct="1">
              <a:lnSpc>
                <a:spcPct val="100000"/>
              </a:lnSpc>
              <a:spcBef>
                <a:spcPct val="0"/>
              </a:spcBef>
              <a:spcAft>
                <a:spcPts val="0"/>
              </a:spcAft>
              <a:buClrTx/>
              <a:buSzTx/>
              <a:buFontTx/>
              <a:buNone/>
              <a:tabLst/>
              <a:defRPr/>
            </a:pPr>
            <a:r>
              <a:rPr lang="el-GR" sz="2600" b="1" noProof="0" dirty="0" smtClean="0">
                <a:latin typeface="+mj-lt"/>
                <a:ea typeface="+mj-ea"/>
                <a:cs typeface="+mj-cs"/>
              </a:rPr>
              <a:t>Δείκτες αξιολόγησης για ανάλυση επιπτώσεων: </a:t>
            </a:r>
            <a:r>
              <a:rPr lang="el-GR" sz="2600" b="1" dirty="0" smtClean="0">
                <a:latin typeface="+mj-lt"/>
                <a:ea typeface="+mj-ea"/>
                <a:cs typeface="+mj-cs"/>
              </a:rPr>
              <a:t>η περίπτωση ΕΕΑ</a:t>
            </a:r>
            <a:r>
              <a:rPr lang="en-US" sz="2600" b="1" dirty="0" smtClean="0">
                <a:latin typeface="+mj-lt"/>
                <a:ea typeface="+mj-ea"/>
                <a:cs typeface="+mj-cs"/>
              </a:rPr>
              <a:t>/TERM</a:t>
            </a:r>
            <a:r>
              <a:rPr kumimoji="0" lang="en-US" sz="2600" b="1" i="0" u="none" strike="noStrike" kern="1200" cap="none" spc="0" normalizeH="0" baseline="0" noProof="0" dirty="0" smtClean="0">
                <a:ln>
                  <a:noFill/>
                </a:ln>
                <a:solidFill>
                  <a:schemeClr val="tx1"/>
                </a:solidFill>
                <a:effectLst/>
                <a:uLnTx/>
                <a:uFillTx/>
                <a:latin typeface="+mj-lt"/>
                <a:ea typeface="+mj-ea"/>
                <a:cs typeface="+mj-cs"/>
              </a:rPr>
              <a:t/>
            </a:r>
            <a:br>
              <a:rPr kumimoji="0" lang="en-US" sz="2600" b="1" i="0" u="none" strike="noStrike" kern="1200" cap="none" spc="0" normalizeH="0" baseline="0" noProof="0" dirty="0" smtClean="0">
                <a:ln>
                  <a:noFill/>
                </a:ln>
                <a:solidFill>
                  <a:schemeClr val="tx1"/>
                </a:solidFill>
                <a:effectLst/>
                <a:uLnTx/>
                <a:uFillTx/>
                <a:latin typeface="+mj-lt"/>
                <a:ea typeface="+mj-ea"/>
                <a:cs typeface="+mj-cs"/>
              </a:rPr>
            </a:br>
            <a:endParaRPr kumimoji="0" lang="el-GR" sz="2600" b="1" i="0" u="none" strike="noStrike" kern="1200" cap="none" spc="0" normalizeH="0" baseline="0" noProof="0" dirty="0">
              <a:ln>
                <a:noFill/>
              </a:ln>
              <a:solidFill>
                <a:schemeClr val="tx1"/>
              </a:solidFill>
              <a:effectLst/>
              <a:uLnTx/>
              <a:uFillTx/>
              <a:latin typeface="+mj-lt"/>
              <a:ea typeface="+mj-ea"/>
              <a:cs typeface="+mj-cs"/>
            </a:endParaRPr>
          </a:p>
        </p:txBody>
      </p:sp>
      <p:sp>
        <p:nvSpPr>
          <p:cNvPr id="14" name="TextBox 13"/>
          <p:cNvSpPr txBox="1"/>
          <p:nvPr/>
        </p:nvSpPr>
        <p:spPr>
          <a:xfrm>
            <a:off x="323528" y="1599183"/>
            <a:ext cx="8640960" cy="461665"/>
          </a:xfrm>
          <a:prstGeom prst="rect">
            <a:avLst/>
          </a:prstGeom>
          <a:noFill/>
        </p:spPr>
        <p:txBody>
          <a:bodyPr wrap="square" rtlCol="0">
            <a:spAutoFit/>
          </a:bodyPr>
          <a:lstStyle/>
          <a:p>
            <a:pPr>
              <a:buFont typeface="Wingdings" pitchFamily="2" charset="2"/>
              <a:buChar char="q"/>
            </a:pPr>
            <a:r>
              <a:rPr lang="en-US" sz="2400" b="1" dirty="0" smtClean="0"/>
              <a:t> </a:t>
            </a:r>
            <a:r>
              <a:rPr lang="el-GR" sz="2400" b="1" dirty="0" smtClean="0"/>
              <a:t>Τα 7 καίρια ερωτήματα του </a:t>
            </a:r>
            <a:r>
              <a:rPr lang="en-US" sz="2400" b="1" dirty="0" smtClean="0"/>
              <a:t>TERM</a:t>
            </a:r>
            <a:endParaRPr lang="el-GR" sz="2400" dirty="0" smtClean="0"/>
          </a:p>
        </p:txBody>
      </p:sp>
      <p:sp>
        <p:nvSpPr>
          <p:cNvPr id="9" name="TextBox 8"/>
          <p:cNvSpPr txBox="1"/>
          <p:nvPr/>
        </p:nvSpPr>
        <p:spPr>
          <a:xfrm>
            <a:off x="323528" y="2020778"/>
            <a:ext cx="8640960" cy="400110"/>
          </a:xfrm>
          <a:prstGeom prst="rect">
            <a:avLst/>
          </a:prstGeom>
          <a:noFill/>
        </p:spPr>
        <p:txBody>
          <a:bodyPr wrap="square" rtlCol="0">
            <a:spAutoFit/>
          </a:bodyPr>
          <a:lstStyle/>
          <a:p>
            <a:pPr marL="457200" indent="-457200"/>
            <a:r>
              <a:rPr lang="el-GR" sz="2000" dirty="0" smtClean="0">
                <a:sym typeface="Wingdings" pitchFamily="2" charset="2"/>
              </a:rPr>
              <a:t>1.	</a:t>
            </a:r>
            <a:r>
              <a:rPr lang="en-US" sz="2000" dirty="0" smtClean="0">
                <a:sym typeface="Wingdings" pitchFamily="2" charset="2"/>
              </a:rPr>
              <a:t>Is the environmental performance of the transport sector improving?</a:t>
            </a:r>
            <a:endParaRPr lang="el-GR" sz="2000" dirty="0" smtClean="0"/>
          </a:p>
        </p:txBody>
      </p:sp>
      <p:sp>
        <p:nvSpPr>
          <p:cNvPr id="13" name="TextBox 12"/>
          <p:cNvSpPr txBox="1"/>
          <p:nvPr/>
        </p:nvSpPr>
        <p:spPr>
          <a:xfrm>
            <a:off x="323528" y="2339588"/>
            <a:ext cx="8640960" cy="707886"/>
          </a:xfrm>
          <a:prstGeom prst="rect">
            <a:avLst/>
          </a:prstGeom>
          <a:noFill/>
        </p:spPr>
        <p:txBody>
          <a:bodyPr wrap="square" rtlCol="0">
            <a:spAutoFit/>
          </a:bodyPr>
          <a:lstStyle/>
          <a:p>
            <a:pPr marL="457200" indent="-457200"/>
            <a:r>
              <a:rPr lang="en-US" sz="2000" dirty="0" smtClean="0">
                <a:sym typeface="Wingdings" pitchFamily="2" charset="2"/>
              </a:rPr>
              <a:t>2.	Are we getting better at managing transport demand and improving the modal split?</a:t>
            </a:r>
            <a:endParaRPr lang="el-GR" sz="2000" dirty="0" smtClean="0"/>
          </a:p>
        </p:txBody>
      </p:sp>
      <p:sp>
        <p:nvSpPr>
          <p:cNvPr id="15" name="TextBox 14"/>
          <p:cNvSpPr txBox="1"/>
          <p:nvPr/>
        </p:nvSpPr>
        <p:spPr>
          <a:xfrm>
            <a:off x="323528" y="2996952"/>
            <a:ext cx="8640960" cy="707886"/>
          </a:xfrm>
          <a:prstGeom prst="rect">
            <a:avLst/>
          </a:prstGeom>
          <a:noFill/>
        </p:spPr>
        <p:txBody>
          <a:bodyPr wrap="square" rtlCol="0">
            <a:spAutoFit/>
          </a:bodyPr>
          <a:lstStyle/>
          <a:p>
            <a:pPr marL="457200" indent="-457200"/>
            <a:r>
              <a:rPr lang="en-US" sz="2000" dirty="0" smtClean="0">
                <a:sym typeface="Wingdings" pitchFamily="2" charset="2"/>
              </a:rPr>
              <a:t>3.	Are spatial planning and transport planning becoming better coordinated so as to match transport demand to the needs of access?</a:t>
            </a:r>
            <a:endParaRPr lang="el-GR" sz="2000" dirty="0" smtClean="0"/>
          </a:p>
        </p:txBody>
      </p:sp>
      <p:sp>
        <p:nvSpPr>
          <p:cNvPr id="16" name="TextBox 15"/>
          <p:cNvSpPr txBox="1"/>
          <p:nvPr/>
        </p:nvSpPr>
        <p:spPr>
          <a:xfrm>
            <a:off x="323528" y="3645024"/>
            <a:ext cx="8640960" cy="707886"/>
          </a:xfrm>
          <a:prstGeom prst="rect">
            <a:avLst/>
          </a:prstGeom>
          <a:noFill/>
        </p:spPr>
        <p:txBody>
          <a:bodyPr wrap="square" rtlCol="0">
            <a:spAutoFit/>
          </a:bodyPr>
          <a:lstStyle/>
          <a:p>
            <a:pPr marL="457200" indent="-457200"/>
            <a:r>
              <a:rPr lang="en-US" sz="2000" dirty="0" smtClean="0">
                <a:sym typeface="Wingdings" pitchFamily="2" charset="2"/>
              </a:rPr>
              <a:t>4.	Are we improving the use of existing transport infrastructure capacity and moving towards a better-balanced intermodal transport system?</a:t>
            </a:r>
            <a:endParaRPr lang="el-GR" sz="2000" dirty="0" smtClean="0"/>
          </a:p>
        </p:txBody>
      </p:sp>
      <p:sp>
        <p:nvSpPr>
          <p:cNvPr id="17" name="TextBox 16"/>
          <p:cNvSpPr txBox="1"/>
          <p:nvPr/>
        </p:nvSpPr>
        <p:spPr>
          <a:xfrm>
            <a:off x="323528" y="4293096"/>
            <a:ext cx="8640960" cy="707886"/>
          </a:xfrm>
          <a:prstGeom prst="rect">
            <a:avLst/>
          </a:prstGeom>
          <a:noFill/>
        </p:spPr>
        <p:txBody>
          <a:bodyPr wrap="square" rtlCol="0">
            <a:spAutoFit/>
          </a:bodyPr>
          <a:lstStyle/>
          <a:p>
            <a:pPr marL="457200" indent="-457200"/>
            <a:r>
              <a:rPr lang="en-US" sz="2000" dirty="0" smtClean="0">
                <a:sym typeface="Wingdings" pitchFamily="2" charset="2"/>
              </a:rPr>
              <a:t>5.	Are we moving towards a fairer and more efficient pricing system, which ensures that external costs are recovered?</a:t>
            </a:r>
            <a:endParaRPr lang="el-GR" sz="2000" dirty="0" smtClean="0"/>
          </a:p>
        </p:txBody>
      </p:sp>
      <p:sp>
        <p:nvSpPr>
          <p:cNvPr id="18" name="TextBox 17"/>
          <p:cNvSpPr txBox="1"/>
          <p:nvPr/>
        </p:nvSpPr>
        <p:spPr>
          <a:xfrm>
            <a:off x="323528" y="4953362"/>
            <a:ext cx="8640960" cy="707886"/>
          </a:xfrm>
          <a:prstGeom prst="rect">
            <a:avLst/>
          </a:prstGeom>
          <a:noFill/>
        </p:spPr>
        <p:txBody>
          <a:bodyPr wrap="square" rtlCol="0">
            <a:spAutoFit/>
          </a:bodyPr>
          <a:lstStyle/>
          <a:p>
            <a:pPr marL="457200" indent="-457200"/>
            <a:r>
              <a:rPr lang="en-US" sz="2000" dirty="0" smtClean="0">
                <a:sym typeface="Wingdings" pitchFamily="2" charset="2"/>
              </a:rPr>
              <a:t>6.	How rapidly are improved technologies being implemented and how efficiently are vehicles being used?</a:t>
            </a:r>
            <a:endParaRPr lang="el-GR" sz="2000" dirty="0" smtClean="0"/>
          </a:p>
        </p:txBody>
      </p:sp>
      <p:sp>
        <p:nvSpPr>
          <p:cNvPr id="19" name="TextBox 18"/>
          <p:cNvSpPr txBox="1"/>
          <p:nvPr/>
        </p:nvSpPr>
        <p:spPr>
          <a:xfrm>
            <a:off x="323528" y="5589240"/>
            <a:ext cx="8640960" cy="707886"/>
          </a:xfrm>
          <a:prstGeom prst="rect">
            <a:avLst/>
          </a:prstGeom>
          <a:noFill/>
        </p:spPr>
        <p:txBody>
          <a:bodyPr wrap="square" rtlCol="0">
            <a:spAutoFit/>
          </a:bodyPr>
          <a:lstStyle/>
          <a:p>
            <a:pPr marL="457200" indent="-457200"/>
            <a:r>
              <a:rPr lang="en-US" sz="2000" dirty="0" smtClean="0">
                <a:sym typeface="Wingdings" pitchFamily="2" charset="2"/>
              </a:rPr>
              <a:t>7.	How effectively are environmental management and monitoring tools being used to support policy and decision-making?</a:t>
            </a:r>
            <a:endParaRPr lang="el-GR" sz="2000" dirty="0" smtClean="0"/>
          </a:p>
        </p:txBody>
      </p:sp>
      <p:sp>
        <p:nvSpPr>
          <p:cNvPr id="20" name="TextBox 19"/>
          <p:cNvSpPr txBox="1"/>
          <p:nvPr/>
        </p:nvSpPr>
        <p:spPr>
          <a:xfrm>
            <a:off x="827584" y="2420888"/>
            <a:ext cx="3456384" cy="369332"/>
          </a:xfrm>
          <a:prstGeom prst="rect">
            <a:avLst/>
          </a:prstGeom>
          <a:noFill/>
        </p:spPr>
        <p:txBody>
          <a:bodyPr wrap="square" rtlCol="0">
            <a:spAutoFit/>
          </a:bodyPr>
          <a:lstStyle/>
          <a:p>
            <a:pPr>
              <a:buFont typeface="Wingdings" pitchFamily="2" charset="2"/>
              <a:buChar char="ü"/>
            </a:pPr>
            <a:r>
              <a:rPr lang="en-US" b="1" dirty="0" smtClean="0">
                <a:solidFill>
                  <a:srgbClr val="FF0000"/>
                </a:solidFill>
              </a:rPr>
              <a:t>Emissions from transport (EU)</a:t>
            </a:r>
            <a:endParaRPr lang="en-GB" b="1" dirty="0">
              <a:solidFill>
                <a:srgbClr val="FF0000"/>
              </a:solidFill>
            </a:endParaRPr>
          </a:p>
        </p:txBody>
      </p:sp>
      <p:sp>
        <p:nvSpPr>
          <p:cNvPr id="21" name="TextBox 20"/>
          <p:cNvSpPr txBox="1"/>
          <p:nvPr/>
        </p:nvSpPr>
        <p:spPr>
          <a:xfrm>
            <a:off x="827584" y="3059668"/>
            <a:ext cx="5904656" cy="646331"/>
          </a:xfrm>
          <a:prstGeom prst="rect">
            <a:avLst/>
          </a:prstGeom>
          <a:noFill/>
        </p:spPr>
        <p:txBody>
          <a:bodyPr wrap="square" rtlCol="0">
            <a:spAutoFit/>
          </a:bodyPr>
          <a:lstStyle/>
          <a:p>
            <a:pPr>
              <a:buFont typeface="Wingdings" pitchFamily="2" charset="2"/>
              <a:buChar char="ü"/>
            </a:pPr>
            <a:r>
              <a:rPr lang="en-US" b="1" dirty="0" smtClean="0">
                <a:solidFill>
                  <a:srgbClr val="FF0000"/>
                </a:solidFill>
              </a:rPr>
              <a:t>Passenger and freight transport demand</a:t>
            </a:r>
          </a:p>
          <a:p>
            <a:pPr>
              <a:buFont typeface="Wingdings" pitchFamily="2" charset="2"/>
              <a:buChar char="ü"/>
            </a:pPr>
            <a:r>
              <a:rPr lang="en-US" b="1" dirty="0" smtClean="0">
                <a:solidFill>
                  <a:srgbClr val="FF0000"/>
                </a:solidFill>
              </a:rPr>
              <a:t>Passenger and freight transport demand with modal split</a:t>
            </a:r>
            <a:endParaRPr lang="en-GB" b="1" dirty="0">
              <a:solidFill>
                <a:srgbClr val="FF0000"/>
              </a:solidFill>
            </a:endParaRPr>
          </a:p>
        </p:txBody>
      </p:sp>
      <p:sp>
        <p:nvSpPr>
          <p:cNvPr id="22" name="TextBox 21"/>
          <p:cNvSpPr txBox="1"/>
          <p:nvPr/>
        </p:nvSpPr>
        <p:spPr>
          <a:xfrm>
            <a:off x="827584" y="3718773"/>
            <a:ext cx="5904656" cy="369332"/>
          </a:xfrm>
          <a:prstGeom prst="rect">
            <a:avLst/>
          </a:prstGeom>
          <a:noFill/>
        </p:spPr>
        <p:txBody>
          <a:bodyPr wrap="square" rtlCol="0">
            <a:spAutoFit/>
          </a:bodyPr>
          <a:lstStyle/>
          <a:p>
            <a:pPr>
              <a:buFont typeface="Wingdings" pitchFamily="2" charset="2"/>
              <a:buChar char="ü"/>
            </a:pPr>
            <a:r>
              <a:rPr lang="en-US" b="1" dirty="0" smtClean="0">
                <a:solidFill>
                  <a:srgbClr val="FF0000"/>
                </a:solidFill>
              </a:rPr>
              <a:t>Average journey lengths by purpose</a:t>
            </a:r>
            <a:endParaRPr lang="en-GB" b="1" dirty="0">
              <a:solidFill>
                <a:srgbClr val="FF0000"/>
              </a:solidFill>
            </a:endParaRPr>
          </a:p>
        </p:txBody>
      </p:sp>
      <p:sp>
        <p:nvSpPr>
          <p:cNvPr id="24" name="TextBox 23"/>
          <p:cNvSpPr txBox="1"/>
          <p:nvPr/>
        </p:nvSpPr>
        <p:spPr>
          <a:xfrm>
            <a:off x="827584" y="4283804"/>
            <a:ext cx="5904656" cy="369332"/>
          </a:xfrm>
          <a:prstGeom prst="rect">
            <a:avLst/>
          </a:prstGeom>
          <a:noFill/>
        </p:spPr>
        <p:txBody>
          <a:bodyPr wrap="square" rtlCol="0">
            <a:spAutoFit/>
          </a:bodyPr>
          <a:lstStyle/>
          <a:p>
            <a:pPr>
              <a:buFont typeface="Wingdings" pitchFamily="2" charset="2"/>
              <a:buChar char="ü"/>
            </a:pPr>
            <a:r>
              <a:rPr lang="en-US" b="1" dirty="0" smtClean="0">
                <a:solidFill>
                  <a:srgbClr val="FF0000"/>
                </a:solidFill>
              </a:rPr>
              <a:t>Investments in transport infrastructure in billion </a:t>
            </a:r>
            <a:r>
              <a:rPr lang="el-GR" b="1" dirty="0" smtClean="0">
                <a:solidFill>
                  <a:srgbClr val="FF0000"/>
                </a:solidFill>
              </a:rPr>
              <a:t>€</a:t>
            </a:r>
            <a:endParaRPr lang="en-GB" b="1" dirty="0">
              <a:solidFill>
                <a:srgbClr val="FF0000"/>
              </a:solidFill>
            </a:endParaRPr>
          </a:p>
        </p:txBody>
      </p:sp>
      <p:sp>
        <p:nvSpPr>
          <p:cNvPr id="25" name="TextBox 24"/>
          <p:cNvSpPr txBox="1"/>
          <p:nvPr/>
        </p:nvSpPr>
        <p:spPr>
          <a:xfrm>
            <a:off x="827584" y="5003884"/>
            <a:ext cx="5904656" cy="369332"/>
          </a:xfrm>
          <a:prstGeom prst="rect">
            <a:avLst/>
          </a:prstGeom>
          <a:noFill/>
        </p:spPr>
        <p:txBody>
          <a:bodyPr wrap="square" rtlCol="0">
            <a:spAutoFit/>
          </a:bodyPr>
          <a:lstStyle/>
          <a:p>
            <a:pPr>
              <a:buFont typeface="Wingdings" pitchFamily="2" charset="2"/>
              <a:buChar char="ü"/>
            </a:pPr>
            <a:r>
              <a:rPr lang="en-US" b="1" dirty="0" smtClean="0">
                <a:solidFill>
                  <a:srgbClr val="FF0000"/>
                </a:solidFill>
              </a:rPr>
              <a:t>Real changes in the price of transport</a:t>
            </a:r>
            <a:endParaRPr lang="en-GB" b="1" dirty="0">
              <a:solidFill>
                <a:srgbClr val="FF0000"/>
              </a:solidFill>
            </a:endParaRPr>
          </a:p>
        </p:txBody>
      </p:sp>
      <p:sp>
        <p:nvSpPr>
          <p:cNvPr id="26" name="TextBox 25"/>
          <p:cNvSpPr txBox="1"/>
          <p:nvPr/>
        </p:nvSpPr>
        <p:spPr>
          <a:xfrm>
            <a:off x="827584" y="5651956"/>
            <a:ext cx="5904656" cy="369332"/>
          </a:xfrm>
          <a:prstGeom prst="rect">
            <a:avLst/>
          </a:prstGeom>
          <a:noFill/>
        </p:spPr>
        <p:txBody>
          <a:bodyPr wrap="square" rtlCol="0">
            <a:spAutoFit/>
          </a:bodyPr>
          <a:lstStyle/>
          <a:p>
            <a:pPr>
              <a:buFont typeface="Wingdings" pitchFamily="2" charset="2"/>
              <a:buChar char="ü"/>
            </a:pPr>
            <a:r>
              <a:rPr lang="en-US" b="1" dirty="0" smtClean="0">
                <a:solidFill>
                  <a:srgbClr val="FF0000"/>
                </a:solidFill>
              </a:rPr>
              <a:t>Energy intensity of passenger and freight transport</a:t>
            </a:r>
            <a:endParaRPr lang="en-GB" b="1" dirty="0">
              <a:solidFill>
                <a:srgbClr val="FF0000"/>
              </a:solidFill>
            </a:endParaRPr>
          </a:p>
        </p:txBody>
      </p:sp>
      <p:sp>
        <p:nvSpPr>
          <p:cNvPr id="27" name="TextBox 26"/>
          <p:cNvSpPr txBox="1"/>
          <p:nvPr/>
        </p:nvSpPr>
        <p:spPr>
          <a:xfrm>
            <a:off x="827584" y="6300028"/>
            <a:ext cx="5904656" cy="369332"/>
          </a:xfrm>
          <a:prstGeom prst="rect">
            <a:avLst/>
          </a:prstGeom>
          <a:noFill/>
        </p:spPr>
        <p:txBody>
          <a:bodyPr wrap="square" rtlCol="0">
            <a:spAutoFit/>
          </a:bodyPr>
          <a:lstStyle/>
          <a:p>
            <a:pPr>
              <a:buFont typeface="Wingdings" pitchFamily="2" charset="2"/>
              <a:buChar char="ü"/>
            </a:pPr>
            <a:r>
              <a:rPr lang="en-US" b="1" dirty="0" smtClean="0">
                <a:solidFill>
                  <a:srgbClr val="FF0000"/>
                </a:solidFill>
              </a:rPr>
              <a:t>Public opinion regarding solutions to transport problems</a:t>
            </a:r>
            <a:endParaRPr lang="en-GB" b="1" dirty="0">
              <a:solidFill>
                <a:srgbClr val="FF0000"/>
              </a:solidFill>
            </a:endParaRPr>
          </a:p>
        </p:txBody>
      </p:sp>
      <p:sp>
        <p:nvSpPr>
          <p:cNvPr id="23" name="Title 1"/>
          <p:cNvSpPr txBox="1">
            <a:spLocks/>
          </p:cNvSpPr>
          <p:nvPr/>
        </p:nvSpPr>
        <p:spPr>
          <a:xfrm>
            <a:off x="468313" y="188640"/>
            <a:ext cx="8229600" cy="7048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mtClean="0">
                <a:solidFill>
                  <a:schemeClr val="accent1"/>
                </a:solidFill>
              </a:rPr>
              <a:t>ΕΕΑ/</a:t>
            </a:r>
            <a:r>
              <a:rPr lang="en-US" smtClean="0">
                <a:solidFill>
                  <a:schemeClr val="accent1"/>
                </a:solidFill>
              </a:rPr>
              <a:t>TERM</a:t>
            </a:r>
            <a:endParaRPr lang="el-GR"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9"/>
                                        </p:tgtEl>
                                      </p:cBhvr>
                                    </p:animEffect>
                                    <p:anim calcmode="lin" valueType="num">
                                      <p:cBhvr>
                                        <p:cTn id="7" dur="1000"/>
                                        <p:tgtEl>
                                          <p:spTgt spid="19"/>
                                        </p:tgtEl>
                                        <p:attrNameLst>
                                          <p:attrName>ppt_x</p:attrName>
                                        </p:attrNameLst>
                                      </p:cBhvr>
                                      <p:tavLst>
                                        <p:tav tm="0">
                                          <p:val>
                                            <p:strVal val="ppt_x"/>
                                          </p:val>
                                        </p:tav>
                                        <p:tav tm="100000">
                                          <p:val>
                                            <p:strVal val="ppt_x"/>
                                          </p:val>
                                        </p:tav>
                                      </p:tavLst>
                                    </p:anim>
                                    <p:anim calcmode="lin" valueType="num">
                                      <p:cBhvr>
                                        <p:cTn id="8" dur="1000"/>
                                        <p:tgtEl>
                                          <p:spTgt spid="19"/>
                                        </p:tgtEl>
                                        <p:attrNameLst>
                                          <p:attrName>ppt_y</p:attrName>
                                        </p:attrNameLst>
                                      </p:cBhvr>
                                      <p:tavLst>
                                        <p:tav tm="0">
                                          <p:val>
                                            <p:strVal val="ppt_y"/>
                                          </p:val>
                                        </p:tav>
                                        <p:tav tm="100000">
                                          <p:val>
                                            <p:strVal val="ppt_y+.1"/>
                                          </p:val>
                                        </p:tav>
                                      </p:tavLst>
                                    </p:anim>
                                    <p:set>
                                      <p:cBhvr>
                                        <p:cTn id="9" dur="1" fill="hold">
                                          <p:stCondLst>
                                            <p:cond delay="999"/>
                                          </p:stCondLst>
                                        </p:cTn>
                                        <p:tgtEl>
                                          <p:spTgt spid="19"/>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18"/>
                                        </p:tgtEl>
                                      </p:cBhvr>
                                    </p:animEffect>
                                    <p:anim calcmode="lin" valueType="num">
                                      <p:cBhvr>
                                        <p:cTn id="12" dur="1000"/>
                                        <p:tgtEl>
                                          <p:spTgt spid="18"/>
                                        </p:tgtEl>
                                        <p:attrNameLst>
                                          <p:attrName>ppt_x</p:attrName>
                                        </p:attrNameLst>
                                      </p:cBhvr>
                                      <p:tavLst>
                                        <p:tav tm="0">
                                          <p:val>
                                            <p:strVal val="ppt_x"/>
                                          </p:val>
                                        </p:tav>
                                        <p:tav tm="100000">
                                          <p:val>
                                            <p:strVal val="ppt_x"/>
                                          </p:val>
                                        </p:tav>
                                      </p:tavLst>
                                    </p:anim>
                                    <p:anim calcmode="lin" valueType="num">
                                      <p:cBhvr>
                                        <p:cTn id="13" dur="1000"/>
                                        <p:tgtEl>
                                          <p:spTgt spid="18"/>
                                        </p:tgtEl>
                                        <p:attrNameLst>
                                          <p:attrName>ppt_y</p:attrName>
                                        </p:attrNameLst>
                                      </p:cBhvr>
                                      <p:tavLst>
                                        <p:tav tm="0">
                                          <p:val>
                                            <p:strVal val="ppt_y"/>
                                          </p:val>
                                        </p:tav>
                                        <p:tav tm="100000">
                                          <p:val>
                                            <p:strVal val="ppt_y+.1"/>
                                          </p:val>
                                        </p:tav>
                                      </p:tavLst>
                                    </p:anim>
                                    <p:set>
                                      <p:cBhvr>
                                        <p:cTn id="14" dur="1" fill="hold">
                                          <p:stCondLst>
                                            <p:cond delay="999"/>
                                          </p:stCondLst>
                                        </p:cTn>
                                        <p:tgtEl>
                                          <p:spTgt spid="18"/>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17"/>
                                        </p:tgtEl>
                                      </p:cBhvr>
                                    </p:animEffect>
                                    <p:anim calcmode="lin" valueType="num">
                                      <p:cBhvr>
                                        <p:cTn id="17" dur="1000"/>
                                        <p:tgtEl>
                                          <p:spTgt spid="17"/>
                                        </p:tgtEl>
                                        <p:attrNameLst>
                                          <p:attrName>ppt_x</p:attrName>
                                        </p:attrNameLst>
                                      </p:cBhvr>
                                      <p:tavLst>
                                        <p:tav tm="0">
                                          <p:val>
                                            <p:strVal val="ppt_x"/>
                                          </p:val>
                                        </p:tav>
                                        <p:tav tm="100000">
                                          <p:val>
                                            <p:strVal val="ppt_x"/>
                                          </p:val>
                                        </p:tav>
                                      </p:tavLst>
                                    </p:anim>
                                    <p:anim calcmode="lin" valueType="num">
                                      <p:cBhvr>
                                        <p:cTn id="18" dur="1000"/>
                                        <p:tgtEl>
                                          <p:spTgt spid="17"/>
                                        </p:tgtEl>
                                        <p:attrNameLst>
                                          <p:attrName>ppt_y</p:attrName>
                                        </p:attrNameLst>
                                      </p:cBhvr>
                                      <p:tavLst>
                                        <p:tav tm="0">
                                          <p:val>
                                            <p:strVal val="ppt_y"/>
                                          </p:val>
                                        </p:tav>
                                        <p:tav tm="100000">
                                          <p:val>
                                            <p:strVal val="ppt_y+.1"/>
                                          </p:val>
                                        </p:tav>
                                      </p:tavLst>
                                    </p:anim>
                                    <p:set>
                                      <p:cBhvr>
                                        <p:cTn id="19" dur="1" fill="hold">
                                          <p:stCondLst>
                                            <p:cond delay="999"/>
                                          </p:stCondLst>
                                        </p:cTn>
                                        <p:tgtEl>
                                          <p:spTgt spid="17"/>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15"/>
                                        </p:tgtEl>
                                      </p:cBhvr>
                                    </p:animEffect>
                                    <p:anim calcmode="lin" valueType="num">
                                      <p:cBhvr>
                                        <p:cTn id="27" dur="1000"/>
                                        <p:tgtEl>
                                          <p:spTgt spid="15"/>
                                        </p:tgtEl>
                                        <p:attrNameLst>
                                          <p:attrName>ppt_x</p:attrName>
                                        </p:attrNameLst>
                                      </p:cBhvr>
                                      <p:tavLst>
                                        <p:tav tm="0">
                                          <p:val>
                                            <p:strVal val="ppt_x"/>
                                          </p:val>
                                        </p:tav>
                                        <p:tav tm="100000">
                                          <p:val>
                                            <p:strVal val="ppt_x"/>
                                          </p:val>
                                        </p:tav>
                                      </p:tavLst>
                                    </p:anim>
                                    <p:anim calcmode="lin" valueType="num">
                                      <p:cBhvr>
                                        <p:cTn id="28" dur="1000"/>
                                        <p:tgtEl>
                                          <p:spTgt spid="15"/>
                                        </p:tgtEl>
                                        <p:attrNameLst>
                                          <p:attrName>ppt_y</p:attrName>
                                        </p:attrNameLst>
                                      </p:cBhvr>
                                      <p:tavLst>
                                        <p:tav tm="0">
                                          <p:val>
                                            <p:strVal val="ppt_y"/>
                                          </p:val>
                                        </p:tav>
                                        <p:tav tm="100000">
                                          <p:val>
                                            <p:strVal val="ppt_y+.1"/>
                                          </p:val>
                                        </p:tav>
                                      </p:tavLst>
                                    </p:anim>
                                    <p:set>
                                      <p:cBhvr>
                                        <p:cTn id="29" dur="1" fill="hold">
                                          <p:stCondLst>
                                            <p:cond delay="999"/>
                                          </p:stCondLst>
                                        </p:cTn>
                                        <p:tgtEl>
                                          <p:spTgt spid="15"/>
                                        </p:tgtEl>
                                        <p:attrNameLst>
                                          <p:attrName>style.visibility</p:attrName>
                                        </p:attrNameLst>
                                      </p:cBhvr>
                                      <p:to>
                                        <p:strVal val="hidden"/>
                                      </p:to>
                                    </p:set>
                                  </p:childTnLst>
                                </p:cTn>
                              </p:par>
                              <p:par>
                                <p:cTn id="30" presetID="42" presetClass="exit" presetSubtype="0" fill="hold" grpId="0" nodeType="withEffect">
                                  <p:stCondLst>
                                    <p:cond delay="0"/>
                                  </p:stCondLst>
                                  <p:childTnLst>
                                    <p:animEffect transition="out" filter="fade">
                                      <p:cBhvr>
                                        <p:cTn id="31" dur="1000"/>
                                        <p:tgtEl>
                                          <p:spTgt spid="13"/>
                                        </p:tgtEl>
                                      </p:cBhvr>
                                    </p:animEffect>
                                    <p:anim calcmode="lin" valueType="num">
                                      <p:cBhvr>
                                        <p:cTn id="32" dur="1000"/>
                                        <p:tgtEl>
                                          <p:spTgt spid="13"/>
                                        </p:tgtEl>
                                        <p:attrNameLst>
                                          <p:attrName>ppt_x</p:attrName>
                                        </p:attrNameLst>
                                      </p:cBhvr>
                                      <p:tavLst>
                                        <p:tav tm="0">
                                          <p:val>
                                            <p:strVal val="ppt_x"/>
                                          </p:val>
                                        </p:tav>
                                        <p:tav tm="100000">
                                          <p:val>
                                            <p:strVal val="ppt_x"/>
                                          </p:val>
                                        </p:tav>
                                      </p:tavLst>
                                    </p:anim>
                                    <p:anim calcmode="lin" valueType="num">
                                      <p:cBhvr>
                                        <p:cTn id="33" dur="1000"/>
                                        <p:tgtEl>
                                          <p:spTgt spid="13"/>
                                        </p:tgtEl>
                                        <p:attrNameLst>
                                          <p:attrName>ppt_y</p:attrName>
                                        </p:attrNameLst>
                                      </p:cBhvr>
                                      <p:tavLst>
                                        <p:tav tm="0">
                                          <p:val>
                                            <p:strVal val="ppt_y"/>
                                          </p:val>
                                        </p:tav>
                                        <p:tav tm="100000">
                                          <p:val>
                                            <p:strVal val="ppt_y+.1"/>
                                          </p:val>
                                        </p:tav>
                                      </p:tavLst>
                                    </p:anim>
                                    <p:set>
                                      <p:cBhvr>
                                        <p:cTn id="34" dur="1" fill="hold">
                                          <p:stCondLst>
                                            <p:cond delay="999"/>
                                          </p:stCondLst>
                                        </p:cTn>
                                        <p:tgtEl>
                                          <p:spTgt spid="13"/>
                                        </p:tgtEl>
                                        <p:attrNameLst>
                                          <p:attrName>style.visibility</p:attrName>
                                        </p:attrNameLst>
                                      </p:cBhvr>
                                      <p:to>
                                        <p:strVal val="hidden"/>
                                      </p:to>
                                    </p:set>
                                  </p:childTnLst>
                                </p:cTn>
                              </p:par>
                            </p:childTnLst>
                          </p:cTn>
                        </p:par>
                        <p:par>
                          <p:cTn id="35" fill="hold">
                            <p:stCondLst>
                              <p:cond delay="1000"/>
                            </p:stCondLst>
                            <p:childTnLst>
                              <p:par>
                                <p:cTn id="36" presetID="37"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900" decel="100000" fill="hold"/>
                                        <p:tgtEl>
                                          <p:spTgt spid="2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xit" presetSubtype="0" fill="hold" grpId="1" nodeType="clickEffect">
                                  <p:stCondLst>
                                    <p:cond delay="0"/>
                                  </p:stCondLst>
                                  <p:childTnLst>
                                    <p:animEffect transition="out" filter="fade">
                                      <p:cBhvr>
                                        <p:cTn id="45" dur="1000"/>
                                        <p:tgtEl>
                                          <p:spTgt spid="20"/>
                                        </p:tgtEl>
                                      </p:cBhvr>
                                    </p:animEffect>
                                    <p:anim calcmode="lin" valueType="num">
                                      <p:cBhvr>
                                        <p:cTn id="46" dur="1000"/>
                                        <p:tgtEl>
                                          <p:spTgt spid="20"/>
                                        </p:tgtEl>
                                        <p:attrNameLst>
                                          <p:attrName>ppt_x</p:attrName>
                                        </p:attrNameLst>
                                      </p:cBhvr>
                                      <p:tavLst>
                                        <p:tav tm="0">
                                          <p:val>
                                            <p:strVal val="ppt_x"/>
                                          </p:val>
                                        </p:tav>
                                        <p:tav tm="100000">
                                          <p:val>
                                            <p:strVal val="ppt_x"/>
                                          </p:val>
                                        </p:tav>
                                      </p:tavLst>
                                    </p:anim>
                                    <p:anim calcmode="lin" valueType="num">
                                      <p:cBhvr>
                                        <p:cTn id="47" dur="1000"/>
                                        <p:tgtEl>
                                          <p:spTgt spid="20"/>
                                        </p:tgtEl>
                                        <p:attrNameLst>
                                          <p:attrName>ppt_y</p:attrName>
                                        </p:attrNameLst>
                                      </p:cBhvr>
                                      <p:tavLst>
                                        <p:tav tm="0">
                                          <p:val>
                                            <p:strVal val="ppt_y"/>
                                          </p:val>
                                        </p:tav>
                                        <p:tav tm="100000">
                                          <p:val>
                                            <p:strVal val="ppt_y+.1"/>
                                          </p:val>
                                        </p:tav>
                                      </p:tavLst>
                                    </p:anim>
                                    <p:set>
                                      <p:cBhvr>
                                        <p:cTn id="48" dur="1" fill="hold">
                                          <p:stCondLst>
                                            <p:cond delay="999"/>
                                          </p:stCondLst>
                                        </p:cTn>
                                        <p:tgtEl>
                                          <p:spTgt spid="20"/>
                                        </p:tgtEl>
                                        <p:attrNameLst>
                                          <p:attrName>style.visibility</p:attrName>
                                        </p:attrNameLst>
                                      </p:cBhvr>
                                      <p:to>
                                        <p:strVal val="hidden"/>
                                      </p:to>
                                    </p:set>
                                  </p:childTnLst>
                                </p:cTn>
                              </p:par>
                              <p:par>
                                <p:cTn id="49" presetID="10" presetClass="entr" presetSubtype="0" fill="hold" grpId="1"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2000"/>
                                        <p:tgtEl>
                                          <p:spTgt spid="13"/>
                                        </p:tgtEl>
                                      </p:cBhvr>
                                    </p:animEffect>
                                  </p:childTnLst>
                                </p:cTn>
                              </p:par>
                              <p:par>
                                <p:cTn id="52" presetID="37"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900" decel="100000" fill="hold"/>
                                        <p:tgtEl>
                                          <p:spTgt spid="21"/>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xit" presetSubtype="0" fill="hold" grpId="1" nodeType="clickEffect">
                                  <p:stCondLst>
                                    <p:cond delay="0"/>
                                  </p:stCondLst>
                                  <p:childTnLst>
                                    <p:animEffect transition="out" filter="fade">
                                      <p:cBhvr>
                                        <p:cTn id="61" dur="1000"/>
                                        <p:tgtEl>
                                          <p:spTgt spid="21"/>
                                        </p:tgtEl>
                                      </p:cBhvr>
                                    </p:animEffect>
                                    <p:anim calcmode="lin" valueType="num">
                                      <p:cBhvr>
                                        <p:cTn id="62" dur="1000"/>
                                        <p:tgtEl>
                                          <p:spTgt spid="21"/>
                                        </p:tgtEl>
                                        <p:attrNameLst>
                                          <p:attrName>ppt_x</p:attrName>
                                        </p:attrNameLst>
                                      </p:cBhvr>
                                      <p:tavLst>
                                        <p:tav tm="0">
                                          <p:val>
                                            <p:strVal val="ppt_x"/>
                                          </p:val>
                                        </p:tav>
                                        <p:tav tm="100000">
                                          <p:val>
                                            <p:strVal val="ppt_x"/>
                                          </p:val>
                                        </p:tav>
                                      </p:tavLst>
                                    </p:anim>
                                    <p:anim calcmode="lin" valueType="num">
                                      <p:cBhvr>
                                        <p:cTn id="63" dur="1000"/>
                                        <p:tgtEl>
                                          <p:spTgt spid="21"/>
                                        </p:tgtEl>
                                        <p:attrNameLst>
                                          <p:attrName>ppt_y</p:attrName>
                                        </p:attrNameLst>
                                      </p:cBhvr>
                                      <p:tavLst>
                                        <p:tav tm="0">
                                          <p:val>
                                            <p:strVal val="ppt_y"/>
                                          </p:val>
                                        </p:tav>
                                        <p:tav tm="100000">
                                          <p:val>
                                            <p:strVal val="ppt_y+.1"/>
                                          </p:val>
                                        </p:tav>
                                      </p:tavLst>
                                    </p:anim>
                                    <p:set>
                                      <p:cBhvr>
                                        <p:cTn id="64" dur="1" fill="hold">
                                          <p:stCondLst>
                                            <p:cond delay="999"/>
                                          </p:stCondLst>
                                        </p:cTn>
                                        <p:tgtEl>
                                          <p:spTgt spid="21"/>
                                        </p:tgtEl>
                                        <p:attrNameLst>
                                          <p:attrName>style.visibility</p:attrName>
                                        </p:attrNameLst>
                                      </p:cBhvr>
                                      <p:to>
                                        <p:strVal val="hidden"/>
                                      </p:to>
                                    </p:set>
                                  </p:childTnLst>
                                </p:cTn>
                              </p:par>
                              <p:par>
                                <p:cTn id="65" presetID="54" presetClass="entr" presetSubtype="0" accel="100000" fill="hold" grpId="2"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strVal val="#ppt_w*0.05"/>
                                          </p:val>
                                        </p:tav>
                                        <p:tav tm="100000">
                                          <p:val>
                                            <p:strVal val="#ppt_w"/>
                                          </p:val>
                                        </p:tav>
                                      </p:tavLst>
                                    </p:anim>
                                    <p:anim calcmode="lin" valueType="num">
                                      <p:cBhvr>
                                        <p:cTn id="68" dur="500" fill="hold"/>
                                        <p:tgtEl>
                                          <p:spTgt spid="21"/>
                                        </p:tgtEl>
                                        <p:attrNameLst>
                                          <p:attrName>ppt_h</p:attrName>
                                        </p:attrNameLst>
                                      </p:cBhvr>
                                      <p:tavLst>
                                        <p:tav tm="0">
                                          <p:val>
                                            <p:strVal val="#ppt_h"/>
                                          </p:val>
                                        </p:tav>
                                        <p:tav tm="100000">
                                          <p:val>
                                            <p:strVal val="#ppt_h"/>
                                          </p:val>
                                        </p:tav>
                                      </p:tavLst>
                                    </p:anim>
                                    <p:anim calcmode="lin" valueType="num">
                                      <p:cBhvr>
                                        <p:cTn id="69" dur="500" fill="hold"/>
                                        <p:tgtEl>
                                          <p:spTgt spid="21"/>
                                        </p:tgtEl>
                                        <p:attrNameLst>
                                          <p:attrName>ppt_x</p:attrName>
                                        </p:attrNameLst>
                                      </p:cBhvr>
                                      <p:tavLst>
                                        <p:tav tm="0">
                                          <p:val>
                                            <p:strVal val="#ppt_x-.2"/>
                                          </p:val>
                                        </p:tav>
                                        <p:tav tm="100000">
                                          <p:val>
                                            <p:strVal val="#ppt_x"/>
                                          </p:val>
                                        </p:tav>
                                      </p:tavLst>
                                    </p:anim>
                                    <p:anim calcmode="lin" valueType="num">
                                      <p:cBhvr>
                                        <p:cTn id="70" dur="500" fill="hold"/>
                                        <p:tgtEl>
                                          <p:spTgt spid="21"/>
                                        </p:tgtEl>
                                        <p:attrNameLst>
                                          <p:attrName>ppt_y</p:attrName>
                                        </p:attrNameLst>
                                      </p:cBhvr>
                                      <p:tavLst>
                                        <p:tav tm="0">
                                          <p:val>
                                            <p:strVal val="#ppt_y"/>
                                          </p:val>
                                        </p:tav>
                                        <p:tav tm="100000">
                                          <p:val>
                                            <p:strVal val="#ppt_y"/>
                                          </p:val>
                                        </p:tav>
                                      </p:tavLst>
                                    </p:anim>
                                    <p:animEffect transition="in" filter="fade">
                                      <p:cBhvr>
                                        <p:cTn id="71" dur="500"/>
                                        <p:tgtEl>
                                          <p:spTgt spid="21"/>
                                        </p:tgtEl>
                                      </p:cBhvr>
                                    </p:animEffect>
                                  </p:childTnLst>
                                </p:cTn>
                              </p:par>
                              <p:par>
                                <p:cTn id="72" presetID="21" presetClass="entr" presetSubtype="4" fill="hold" grpId="1"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heel(4)">
                                      <p:cBhvr>
                                        <p:cTn id="74" dur="2000"/>
                                        <p:tgtEl>
                                          <p:spTgt spid="15"/>
                                        </p:tgtEl>
                                      </p:cBhvr>
                                    </p:animEffect>
                                  </p:childTnLst>
                                </p:cTn>
                              </p:par>
                              <p:par>
                                <p:cTn id="75" presetID="37"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900" decel="100000" fill="hold"/>
                                        <p:tgtEl>
                                          <p:spTgt spid="22"/>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xit" presetSubtype="0" fill="hold" grpId="1" nodeType="clickEffect">
                                  <p:stCondLst>
                                    <p:cond delay="0"/>
                                  </p:stCondLst>
                                  <p:childTnLst>
                                    <p:animEffect transition="out" filter="fade">
                                      <p:cBhvr>
                                        <p:cTn id="84" dur="1000"/>
                                        <p:tgtEl>
                                          <p:spTgt spid="22"/>
                                        </p:tgtEl>
                                      </p:cBhvr>
                                    </p:animEffect>
                                    <p:anim calcmode="lin" valueType="num">
                                      <p:cBhvr>
                                        <p:cTn id="85" dur="1000"/>
                                        <p:tgtEl>
                                          <p:spTgt spid="22"/>
                                        </p:tgtEl>
                                        <p:attrNameLst>
                                          <p:attrName>ppt_x</p:attrName>
                                        </p:attrNameLst>
                                      </p:cBhvr>
                                      <p:tavLst>
                                        <p:tav tm="0">
                                          <p:val>
                                            <p:strVal val="ppt_x"/>
                                          </p:val>
                                        </p:tav>
                                        <p:tav tm="100000">
                                          <p:val>
                                            <p:strVal val="ppt_x"/>
                                          </p:val>
                                        </p:tav>
                                      </p:tavLst>
                                    </p:anim>
                                    <p:anim calcmode="lin" valueType="num">
                                      <p:cBhvr>
                                        <p:cTn id="86" dur="1000"/>
                                        <p:tgtEl>
                                          <p:spTgt spid="22"/>
                                        </p:tgtEl>
                                        <p:attrNameLst>
                                          <p:attrName>ppt_y</p:attrName>
                                        </p:attrNameLst>
                                      </p:cBhvr>
                                      <p:tavLst>
                                        <p:tav tm="0">
                                          <p:val>
                                            <p:strVal val="ppt_y"/>
                                          </p:val>
                                        </p:tav>
                                        <p:tav tm="100000">
                                          <p:val>
                                            <p:strVal val="ppt_y+.1"/>
                                          </p:val>
                                        </p:tav>
                                      </p:tavLst>
                                    </p:anim>
                                    <p:set>
                                      <p:cBhvr>
                                        <p:cTn id="87" dur="1" fill="hold">
                                          <p:stCondLst>
                                            <p:cond delay="999"/>
                                          </p:stCondLst>
                                        </p:cTn>
                                        <p:tgtEl>
                                          <p:spTgt spid="22"/>
                                        </p:tgtEl>
                                        <p:attrNameLst>
                                          <p:attrName>style.visibility</p:attrName>
                                        </p:attrNameLst>
                                      </p:cBhvr>
                                      <p:to>
                                        <p:strVal val="hidden"/>
                                      </p:to>
                                    </p:set>
                                  </p:childTnLst>
                                </p:cTn>
                              </p:par>
                              <p:par>
                                <p:cTn id="88" presetID="54" presetClass="entr" presetSubtype="0" accel="100000" fill="hold" grpId="1" nodeType="with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ppt_w</p:attrName>
                                        </p:attrNameLst>
                                      </p:cBhvr>
                                      <p:tavLst>
                                        <p:tav tm="0">
                                          <p:val>
                                            <p:strVal val="#ppt_w*0.05"/>
                                          </p:val>
                                        </p:tav>
                                        <p:tav tm="100000">
                                          <p:val>
                                            <p:strVal val="#ppt_w"/>
                                          </p:val>
                                        </p:tav>
                                      </p:tavLst>
                                    </p:anim>
                                    <p:anim calcmode="lin" valueType="num">
                                      <p:cBhvr>
                                        <p:cTn id="91" dur="500" fill="hold"/>
                                        <p:tgtEl>
                                          <p:spTgt spid="16"/>
                                        </p:tgtEl>
                                        <p:attrNameLst>
                                          <p:attrName>ppt_h</p:attrName>
                                        </p:attrNameLst>
                                      </p:cBhvr>
                                      <p:tavLst>
                                        <p:tav tm="0">
                                          <p:val>
                                            <p:strVal val="#ppt_h"/>
                                          </p:val>
                                        </p:tav>
                                        <p:tav tm="100000">
                                          <p:val>
                                            <p:strVal val="#ppt_h"/>
                                          </p:val>
                                        </p:tav>
                                      </p:tavLst>
                                    </p:anim>
                                    <p:anim calcmode="lin" valueType="num">
                                      <p:cBhvr>
                                        <p:cTn id="92" dur="500" fill="hold"/>
                                        <p:tgtEl>
                                          <p:spTgt spid="16"/>
                                        </p:tgtEl>
                                        <p:attrNameLst>
                                          <p:attrName>ppt_x</p:attrName>
                                        </p:attrNameLst>
                                      </p:cBhvr>
                                      <p:tavLst>
                                        <p:tav tm="0">
                                          <p:val>
                                            <p:strVal val="#ppt_x-.2"/>
                                          </p:val>
                                        </p:tav>
                                        <p:tav tm="100000">
                                          <p:val>
                                            <p:strVal val="#ppt_x"/>
                                          </p:val>
                                        </p:tav>
                                      </p:tavLst>
                                    </p:anim>
                                    <p:anim calcmode="lin" valueType="num">
                                      <p:cBhvr>
                                        <p:cTn id="93" dur="500" fill="hold"/>
                                        <p:tgtEl>
                                          <p:spTgt spid="16"/>
                                        </p:tgtEl>
                                        <p:attrNameLst>
                                          <p:attrName>ppt_y</p:attrName>
                                        </p:attrNameLst>
                                      </p:cBhvr>
                                      <p:tavLst>
                                        <p:tav tm="0">
                                          <p:val>
                                            <p:strVal val="#ppt_y"/>
                                          </p:val>
                                        </p:tav>
                                        <p:tav tm="100000">
                                          <p:val>
                                            <p:strVal val="#ppt_y"/>
                                          </p:val>
                                        </p:tav>
                                      </p:tavLst>
                                    </p:anim>
                                    <p:animEffect transition="in" filter="fade">
                                      <p:cBhvr>
                                        <p:cTn id="94" dur="500"/>
                                        <p:tgtEl>
                                          <p:spTgt spid="16"/>
                                        </p:tgtEl>
                                      </p:cBhvr>
                                    </p:animEffect>
                                  </p:childTnLst>
                                </p:cTn>
                              </p:par>
                              <p:par>
                                <p:cTn id="95" presetID="37" presetClass="entr" presetSubtype="0"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1000"/>
                                        <p:tgtEl>
                                          <p:spTgt spid="24"/>
                                        </p:tgtEl>
                                      </p:cBhvr>
                                    </p:animEffect>
                                    <p:anim calcmode="lin" valueType="num">
                                      <p:cBhvr>
                                        <p:cTn id="98" dur="1000" fill="hold"/>
                                        <p:tgtEl>
                                          <p:spTgt spid="24"/>
                                        </p:tgtEl>
                                        <p:attrNameLst>
                                          <p:attrName>ppt_x</p:attrName>
                                        </p:attrNameLst>
                                      </p:cBhvr>
                                      <p:tavLst>
                                        <p:tav tm="0">
                                          <p:val>
                                            <p:strVal val="#ppt_x"/>
                                          </p:val>
                                        </p:tav>
                                        <p:tav tm="100000">
                                          <p:val>
                                            <p:strVal val="#ppt_x"/>
                                          </p:val>
                                        </p:tav>
                                      </p:tavLst>
                                    </p:anim>
                                    <p:anim calcmode="lin" valueType="num">
                                      <p:cBhvr>
                                        <p:cTn id="99" dur="900" decel="100000" fill="hold"/>
                                        <p:tgtEl>
                                          <p:spTgt spid="24"/>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9" presetClass="exit" presetSubtype="0" fill="hold" grpId="1" nodeType="clickEffect">
                                  <p:stCondLst>
                                    <p:cond delay="0"/>
                                  </p:stCondLst>
                                  <p:childTnLst>
                                    <p:animEffect transition="out" filter="dissolve">
                                      <p:cBhvr>
                                        <p:cTn id="104" dur="500"/>
                                        <p:tgtEl>
                                          <p:spTgt spid="24"/>
                                        </p:tgtEl>
                                      </p:cBhvr>
                                    </p:animEffect>
                                    <p:set>
                                      <p:cBhvr>
                                        <p:cTn id="105" dur="1" fill="hold">
                                          <p:stCondLst>
                                            <p:cond delay="499"/>
                                          </p:stCondLst>
                                        </p:cTn>
                                        <p:tgtEl>
                                          <p:spTgt spid="24"/>
                                        </p:tgtEl>
                                        <p:attrNameLst>
                                          <p:attrName>style.visibility</p:attrName>
                                        </p:attrNameLst>
                                      </p:cBhvr>
                                      <p:to>
                                        <p:strVal val="hidden"/>
                                      </p:to>
                                    </p:set>
                                  </p:childTnLst>
                                </p:cTn>
                              </p:par>
                              <p:par>
                                <p:cTn id="106" presetID="37" presetClass="entr" presetSubtype="0" fill="hold" grpId="1" nodeType="withEffect">
                                  <p:stCondLst>
                                    <p:cond delay="0"/>
                                  </p:stCondLst>
                                  <p:childTnLst>
                                    <p:set>
                                      <p:cBhvr>
                                        <p:cTn id="107" dur="1" fill="hold">
                                          <p:stCondLst>
                                            <p:cond delay="0"/>
                                          </p:stCondLst>
                                        </p:cTn>
                                        <p:tgtEl>
                                          <p:spTgt spid="17"/>
                                        </p:tgtEl>
                                        <p:attrNameLst>
                                          <p:attrName>style.visibility</p:attrName>
                                        </p:attrNameLst>
                                      </p:cBhvr>
                                      <p:to>
                                        <p:strVal val="visible"/>
                                      </p:to>
                                    </p:set>
                                    <p:animEffect transition="in" filter="fade">
                                      <p:cBhvr>
                                        <p:cTn id="108" dur="1000"/>
                                        <p:tgtEl>
                                          <p:spTgt spid="17"/>
                                        </p:tgtEl>
                                      </p:cBhvr>
                                    </p:animEffect>
                                    <p:anim calcmode="lin" valueType="num">
                                      <p:cBhvr>
                                        <p:cTn id="109" dur="1000" fill="hold"/>
                                        <p:tgtEl>
                                          <p:spTgt spid="17"/>
                                        </p:tgtEl>
                                        <p:attrNameLst>
                                          <p:attrName>ppt_x</p:attrName>
                                        </p:attrNameLst>
                                      </p:cBhvr>
                                      <p:tavLst>
                                        <p:tav tm="0">
                                          <p:val>
                                            <p:strVal val="#ppt_x"/>
                                          </p:val>
                                        </p:tav>
                                        <p:tav tm="100000">
                                          <p:val>
                                            <p:strVal val="#ppt_x"/>
                                          </p:val>
                                        </p:tav>
                                      </p:tavLst>
                                    </p:anim>
                                    <p:anim calcmode="lin" valueType="num">
                                      <p:cBhvr>
                                        <p:cTn id="110" dur="900" decel="100000" fill="hold"/>
                                        <p:tgtEl>
                                          <p:spTgt spid="17"/>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2" fill="hold">
                            <p:stCondLst>
                              <p:cond delay="1000"/>
                            </p:stCondLst>
                            <p:childTnLst>
                              <p:par>
                                <p:cTn id="113" presetID="37" presetClass="entr" presetSubtype="0" fill="hold" grpId="0" nodeType="after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fade">
                                      <p:cBhvr>
                                        <p:cTn id="115" dur="1000"/>
                                        <p:tgtEl>
                                          <p:spTgt spid="25"/>
                                        </p:tgtEl>
                                      </p:cBhvr>
                                    </p:animEffect>
                                    <p:anim calcmode="lin" valueType="num">
                                      <p:cBhvr>
                                        <p:cTn id="116" dur="1000" fill="hold"/>
                                        <p:tgtEl>
                                          <p:spTgt spid="25"/>
                                        </p:tgtEl>
                                        <p:attrNameLst>
                                          <p:attrName>ppt_x</p:attrName>
                                        </p:attrNameLst>
                                      </p:cBhvr>
                                      <p:tavLst>
                                        <p:tav tm="0">
                                          <p:val>
                                            <p:strVal val="#ppt_x"/>
                                          </p:val>
                                        </p:tav>
                                        <p:tav tm="100000">
                                          <p:val>
                                            <p:strVal val="#ppt_x"/>
                                          </p:val>
                                        </p:tav>
                                      </p:tavLst>
                                    </p:anim>
                                    <p:anim calcmode="lin" valueType="num">
                                      <p:cBhvr>
                                        <p:cTn id="117" dur="900" decel="100000" fill="hold"/>
                                        <p:tgtEl>
                                          <p:spTgt spid="25"/>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xit" presetSubtype="0" fill="hold" grpId="1" nodeType="clickEffect">
                                  <p:stCondLst>
                                    <p:cond delay="0"/>
                                  </p:stCondLst>
                                  <p:childTnLst>
                                    <p:animEffect transition="out" filter="fade">
                                      <p:cBhvr>
                                        <p:cTn id="122" dur="1000"/>
                                        <p:tgtEl>
                                          <p:spTgt spid="25"/>
                                        </p:tgtEl>
                                      </p:cBhvr>
                                    </p:animEffect>
                                    <p:anim calcmode="lin" valueType="num">
                                      <p:cBhvr>
                                        <p:cTn id="123" dur="1000"/>
                                        <p:tgtEl>
                                          <p:spTgt spid="25"/>
                                        </p:tgtEl>
                                        <p:attrNameLst>
                                          <p:attrName>ppt_x</p:attrName>
                                        </p:attrNameLst>
                                      </p:cBhvr>
                                      <p:tavLst>
                                        <p:tav tm="0">
                                          <p:val>
                                            <p:strVal val="ppt_x"/>
                                          </p:val>
                                        </p:tav>
                                        <p:tav tm="100000">
                                          <p:val>
                                            <p:strVal val="ppt_x"/>
                                          </p:val>
                                        </p:tav>
                                      </p:tavLst>
                                    </p:anim>
                                    <p:anim calcmode="lin" valueType="num">
                                      <p:cBhvr>
                                        <p:cTn id="124" dur="1000"/>
                                        <p:tgtEl>
                                          <p:spTgt spid="25"/>
                                        </p:tgtEl>
                                        <p:attrNameLst>
                                          <p:attrName>ppt_y</p:attrName>
                                        </p:attrNameLst>
                                      </p:cBhvr>
                                      <p:tavLst>
                                        <p:tav tm="0">
                                          <p:val>
                                            <p:strVal val="ppt_y"/>
                                          </p:val>
                                        </p:tav>
                                        <p:tav tm="100000">
                                          <p:val>
                                            <p:strVal val="ppt_y+.1"/>
                                          </p:val>
                                        </p:tav>
                                      </p:tavLst>
                                    </p:anim>
                                    <p:set>
                                      <p:cBhvr>
                                        <p:cTn id="125" dur="1" fill="hold">
                                          <p:stCondLst>
                                            <p:cond delay="999"/>
                                          </p:stCondLst>
                                        </p:cTn>
                                        <p:tgtEl>
                                          <p:spTgt spid="25"/>
                                        </p:tgtEl>
                                        <p:attrNameLst>
                                          <p:attrName>style.visibility</p:attrName>
                                        </p:attrNameLst>
                                      </p:cBhvr>
                                      <p:to>
                                        <p:strVal val="hidden"/>
                                      </p:to>
                                    </p:set>
                                  </p:childTnLst>
                                </p:cTn>
                              </p:par>
                              <p:par>
                                <p:cTn id="126" presetID="9" presetClass="entr" presetSubtype="0" fill="hold" grpId="1" nodeType="with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dissolve">
                                      <p:cBhvr>
                                        <p:cTn id="128" dur="500"/>
                                        <p:tgtEl>
                                          <p:spTgt spid="18"/>
                                        </p:tgtEl>
                                      </p:cBhvr>
                                    </p:animEffect>
                                  </p:childTnLst>
                                </p:cTn>
                              </p:par>
                            </p:childTnLst>
                          </p:cTn>
                        </p:par>
                        <p:par>
                          <p:cTn id="129" fill="hold">
                            <p:stCondLst>
                              <p:cond delay="1000"/>
                            </p:stCondLst>
                            <p:childTnLst>
                              <p:par>
                                <p:cTn id="130" presetID="37" presetClass="entr" presetSubtype="0" fill="hold" grpId="0" nodeType="afterEffect">
                                  <p:stCondLst>
                                    <p:cond delay="0"/>
                                  </p:stCondLst>
                                  <p:childTnLst>
                                    <p:set>
                                      <p:cBhvr>
                                        <p:cTn id="131" dur="1" fill="hold">
                                          <p:stCondLst>
                                            <p:cond delay="0"/>
                                          </p:stCondLst>
                                        </p:cTn>
                                        <p:tgtEl>
                                          <p:spTgt spid="26"/>
                                        </p:tgtEl>
                                        <p:attrNameLst>
                                          <p:attrName>style.visibility</p:attrName>
                                        </p:attrNameLst>
                                      </p:cBhvr>
                                      <p:to>
                                        <p:strVal val="visible"/>
                                      </p:to>
                                    </p:set>
                                    <p:animEffect transition="in" filter="fade">
                                      <p:cBhvr>
                                        <p:cTn id="132" dur="1000"/>
                                        <p:tgtEl>
                                          <p:spTgt spid="26"/>
                                        </p:tgtEl>
                                      </p:cBhvr>
                                    </p:animEffect>
                                    <p:anim calcmode="lin" valueType="num">
                                      <p:cBhvr>
                                        <p:cTn id="133" dur="1000" fill="hold"/>
                                        <p:tgtEl>
                                          <p:spTgt spid="26"/>
                                        </p:tgtEl>
                                        <p:attrNameLst>
                                          <p:attrName>ppt_x</p:attrName>
                                        </p:attrNameLst>
                                      </p:cBhvr>
                                      <p:tavLst>
                                        <p:tav tm="0">
                                          <p:val>
                                            <p:strVal val="#ppt_x"/>
                                          </p:val>
                                        </p:tav>
                                        <p:tav tm="100000">
                                          <p:val>
                                            <p:strVal val="#ppt_x"/>
                                          </p:val>
                                        </p:tav>
                                      </p:tavLst>
                                    </p:anim>
                                    <p:anim calcmode="lin" valueType="num">
                                      <p:cBhvr>
                                        <p:cTn id="134" dur="900" decel="100000" fill="hold"/>
                                        <p:tgtEl>
                                          <p:spTgt spid="26"/>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xit" presetSubtype="0" fill="hold" grpId="1" nodeType="clickEffect">
                                  <p:stCondLst>
                                    <p:cond delay="0"/>
                                  </p:stCondLst>
                                  <p:childTnLst>
                                    <p:animEffect transition="out" filter="fade">
                                      <p:cBhvr>
                                        <p:cTn id="139" dur="1000"/>
                                        <p:tgtEl>
                                          <p:spTgt spid="26"/>
                                        </p:tgtEl>
                                      </p:cBhvr>
                                    </p:animEffect>
                                    <p:anim calcmode="lin" valueType="num">
                                      <p:cBhvr>
                                        <p:cTn id="140" dur="1000"/>
                                        <p:tgtEl>
                                          <p:spTgt spid="26"/>
                                        </p:tgtEl>
                                        <p:attrNameLst>
                                          <p:attrName>ppt_x</p:attrName>
                                        </p:attrNameLst>
                                      </p:cBhvr>
                                      <p:tavLst>
                                        <p:tav tm="0">
                                          <p:val>
                                            <p:strVal val="ppt_x"/>
                                          </p:val>
                                        </p:tav>
                                        <p:tav tm="100000">
                                          <p:val>
                                            <p:strVal val="ppt_x"/>
                                          </p:val>
                                        </p:tav>
                                      </p:tavLst>
                                    </p:anim>
                                    <p:anim calcmode="lin" valueType="num">
                                      <p:cBhvr>
                                        <p:cTn id="141" dur="1000"/>
                                        <p:tgtEl>
                                          <p:spTgt spid="26"/>
                                        </p:tgtEl>
                                        <p:attrNameLst>
                                          <p:attrName>ppt_y</p:attrName>
                                        </p:attrNameLst>
                                      </p:cBhvr>
                                      <p:tavLst>
                                        <p:tav tm="0">
                                          <p:val>
                                            <p:strVal val="ppt_y"/>
                                          </p:val>
                                        </p:tav>
                                        <p:tav tm="100000">
                                          <p:val>
                                            <p:strVal val="ppt_y+.1"/>
                                          </p:val>
                                        </p:tav>
                                      </p:tavLst>
                                    </p:anim>
                                    <p:set>
                                      <p:cBhvr>
                                        <p:cTn id="142" dur="1" fill="hold">
                                          <p:stCondLst>
                                            <p:cond delay="999"/>
                                          </p:stCondLst>
                                        </p:cTn>
                                        <p:tgtEl>
                                          <p:spTgt spid="26"/>
                                        </p:tgtEl>
                                        <p:attrNameLst>
                                          <p:attrName>style.visibility</p:attrName>
                                        </p:attrNameLst>
                                      </p:cBhvr>
                                      <p:to>
                                        <p:strVal val="hidden"/>
                                      </p:to>
                                    </p:set>
                                  </p:childTnLst>
                                </p:cTn>
                              </p:par>
                              <p:par>
                                <p:cTn id="143" presetID="23" presetClass="entr" presetSubtype="16" fill="hold" grpId="1" nodeType="withEffect">
                                  <p:stCondLst>
                                    <p:cond delay="0"/>
                                  </p:stCondLst>
                                  <p:childTnLst>
                                    <p:set>
                                      <p:cBhvr>
                                        <p:cTn id="144" dur="1" fill="hold">
                                          <p:stCondLst>
                                            <p:cond delay="0"/>
                                          </p:stCondLst>
                                        </p:cTn>
                                        <p:tgtEl>
                                          <p:spTgt spid="19"/>
                                        </p:tgtEl>
                                        <p:attrNameLst>
                                          <p:attrName>style.visibility</p:attrName>
                                        </p:attrNameLst>
                                      </p:cBhvr>
                                      <p:to>
                                        <p:strVal val="visible"/>
                                      </p:to>
                                    </p:set>
                                    <p:anim calcmode="lin" valueType="num">
                                      <p:cBhvr>
                                        <p:cTn id="145" dur="500" fill="hold"/>
                                        <p:tgtEl>
                                          <p:spTgt spid="19"/>
                                        </p:tgtEl>
                                        <p:attrNameLst>
                                          <p:attrName>ppt_w</p:attrName>
                                        </p:attrNameLst>
                                      </p:cBhvr>
                                      <p:tavLst>
                                        <p:tav tm="0">
                                          <p:val>
                                            <p:fltVal val="0"/>
                                          </p:val>
                                        </p:tav>
                                        <p:tav tm="100000">
                                          <p:val>
                                            <p:strVal val="#ppt_w"/>
                                          </p:val>
                                        </p:tav>
                                      </p:tavLst>
                                    </p:anim>
                                    <p:anim calcmode="lin" valueType="num">
                                      <p:cBhvr>
                                        <p:cTn id="146" dur="500" fill="hold"/>
                                        <p:tgtEl>
                                          <p:spTgt spid="19"/>
                                        </p:tgtEl>
                                        <p:attrNameLst>
                                          <p:attrName>ppt_h</p:attrName>
                                        </p:attrNameLst>
                                      </p:cBhvr>
                                      <p:tavLst>
                                        <p:tav tm="0">
                                          <p:val>
                                            <p:fltVal val="0"/>
                                          </p:val>
                                        </p:tav>
                                        <p:tav tm="100000">
                                          <p:val>
                                            <p:strVal val="#ppt_h"/>
                                          </p:val>
                                        </p:tav>
                                      </p:tavLst>
                                    </p:anim>
                                  </p:childTnLst>
                                </p:cTn>
                              </p:par>
                            </p:childTnLst>
                          </p:cTn>
                        </p:par>
                        <p:par>
                          <p:cTn id="147" fill="hold">
                            <p:stCondLst>
                              <p:cond delay="1000"/>
                            </p:stCondLst>
                            <p:childTnLst>
                              <p:par>
                                <p:cTn id="148" presetID="37" presetClass="entr" presetSubtype="0" fill="hold" grpId="0" nodeType="afterEffect">
                                  <p:stCondLst>
                                    <p:cond delay="0"/>
                                  </p:stCondLst>
                                  <p:childTnLst>
                                    <p:set>
                                      <p:cBhvr>
                                        <p:cTn id="149" dur="1" fill="hold">
                                          <p:stCondLst>
                                            <p:cond delay="0"/>
                                          </p:stCondLst>
                                        </p:cTn>
                                        <p:tgtEl>
                                          <p:spTgt spid="27"/>
                                        </p:tgtEl>
                                        <p:attrNameLst>
                                          <p:attrName>style.visibility</p:attrName>
                                        </p:attrNameLst>
                                      </p:cBhvr>
                                      <p:to>
                                        <p:strVal val="visible"/>
                                      </p:to>
                                    </p:set>
                                    <p:animEffect transition="in" filter="fade">
                                      <p:cBhvr>
                                        <p:cTn id="150" dur="1000"/>
                                        <p:tgtEl>
                                          <p:spTgt spid="27"/>
                                        </p:tgtEl>
                                      </p:cBhvr>
                                    </p:animEffect>
                                    <p:anim calcmode="lin" valueType="num">
                                      <p:cBhvr>
                                        <p:cTn id="151" dur="1000" fill="hold"/>
                                        <p:tgtEl>
                                          <p:spTgt spid="27"/>
                                        </p:tgtEl>
                                        <p:attrNameLst>
                                          <p:attrName>ppt_x</p:attrName>
                                        </p:attrNameLst>
                                      </p:cBhvr>
                                      <p:tavLst>
                                        <p:tav tm="0">
                                          <p:val>
                                            <p:strVal val="#ppt_x"/>
                                          </p:val>
                                        </p:tav>
                                        <p:tav tm="100000">
                                          <p:val>
                                            <p:strVal val="#ppt_x"/>
                                          </p:val>
                                        </p:tav>
                                      </p:tavLst>
                                    </p:anim>
                                    <p:anim calcmode="lin" valueType="num">
                                      <p:cBhvr>
                                        <p:cTn id="152" dur="900" decel="100000" fill="hold"/>
                                        <p:tgtEl>
                                          <p:spTgt spid="27"/>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42" presetClass="exit" presetSubtype="0" fill="hold" grpId="1" nodeType="clickEffect">
                                  <p:stCondLst>
                                    <p:cond delay="0"/>
                                  </p:stCondLst>
                                  <p:childTnLst>
                                    <p:animEffect transition="out" filter="fade">
                                      <p:cBhvr>
                                        <p:cTn id="157" dur="1000"/>
                                        <p:tgtEl>
                                          <p:spTgt spid="27"/>
                                        </p:tgtEl>
                                      </p:cBhvr>
                                    </p:animEffect>
                                    <p:anim calcmode="lin" valueType="num">
                                      <p:cBhvr>
                                        <p:cTn id="158" dur="1000"/>
                                        <p:tgtEl>
                                          <p:spTgt spid="27"/>
                                        </p:tgtEl>
                                        <p:attrNameLst>
                                          <p:attrName>ppt_x</p:attrName>
                                        </p:attrNameLst>
                                      </p:cBhvr>
                                      <p:tavLst>
                                        <p:tav tm="0">
                                          <p:val>
                                            <p:strVal val="ppt_x"/>
                                          </p:val>
                                        </p:tav>
                                        <p:tav tm="100000">
                                          <p:val>
                                            <p:strVal val="ppt_x"/>
                                          </p:val>
                                        </p:tav>
                                      </p:tavLst>
                                    </p:anim>
                                    <p:anim calcmode="lin" valueType="num">
                                      <p:cBhvr>
                                        <p:cTn id="159" dur="1000"/>
                                        <p:tgtEl>
                                          <p:spTgt spid="27"/>
                                        </p:tgtEl>
                                        <p:attrNameLst>
                                          <p:attrName>ppt_y</p:attrName>
                                        </p:attrNameLst>
                                      </p:cBhvr>
                                      <p:tavLst>
                                        <p:tav tm="0">
                                          <p:val>
                                            <p:strVal val="ppt_y"/>
                                          </p:val>
                                        </p:tav>
                                        <p:tav tm="100000">
                                          <p:val>
                                            <p:strVal val="ppt_y+.1"/>
                                          </p:val>
                                        </p:tav>
                                      </p:tavLst>
                                    </p:anim>
                                    <p:set>
                                      <p:cBhvr>
                                        <p:cTn id="160" dur="1" fill="hold">
                                          <p:stCondLst>
                                            <p:cond delay="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1" grpId="2"/>
      <p:bldP spid="22" grpId="0"/>
      <p:bldP spid="22" grpId="1"/>
      <p:bldP spid="24" grpId="0"/>
      <p:bldP spid="24" grpId="1"/>
      <p:bldP spid="25" grpId="0"/>
      <p:bldP spid="25" grpId="1"/>
      <p:bldP spid="26" grpId="0"/>
      <p:bldP spid="26" grpId="1"/>
      <p:bldP spid="27" grpId="0"/>
      <p:bldP spid="27"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r>
              <a:rPr lang="el-GR" dirty="0" smtClean="0">
                <a:solidFill>
                  <a:schemeClr val="accent1"/>
                </a:solidFill>
              </a:rPr>
              <a:t>ΕΕΑ/</a:t>
            </a:r>
            <a:r>
              <a:rPr lang="en-US" dirty="0" smtClean="0">
                <a:solidFill>
                  <a:schemeClr val="accent1"/>
                </a:solidFill>
              </a:rPr>
              <a:t>TERM</a:t>
            </a:r>
            <a:endParaRPr lang="el-GR" dirty="0" smtClean="0">
              <a:solidFill>
                <a:schemeClr val="accent1"/>
              </a:solidFill>
            </a:endParaRPr>
          </a:p>
        </p:txBody>
      </p:sp>
      <p:sp>
        <p:nvSpPr>
          <p:cNvPr id="3" name="Θέση περιεχομένου 2"/>
          <p:cNvSpPr>
            <a:spLocks noGrp="1"/>
          </p:cNvSpPr>
          <p:nvPr>
            <p:ph idx="1"/>
          </p:nvPr>
        </p:nvSpPr>
        <p:spPr>
          <a:xfrm>
            <a:off x="457200" y="1124744"/>
            <a:ext cx="8229600" cy="5328592"/>
          </a:xfrm>
        </p:spPr>
        <p:txBody>
          <a:bodyPr>
            <a:normAutofit fontScale="92500" lnSpcReduction="10000"/>
          </a:bodyPr>
          <a:lstStyle/>
          <a:p>
            <a:pPr marL="0" indent="0">
              <a:buNone/>
            </a:pPr>
            <a:r>
              <a:rPr lang="el-GR" b="1" dirty="0" smtClean="0"/>
              <a:t>Δείκτες αξιολόγησης για ανάλυση επιπτώσεων: η περίπτωση ΕΕΑ/TERM:</a:t>
            </a:r>
            <a:endParaRPr lang="en-US" b="1" dirty="0" smtClean="0"/>
          </a:p>
          <a:p>
            <a:pPr marL="0" lvl="0" indent="0">
              <a:spcBef>
                <a:spcPts val="0"/>
              </a:spcBef>
              <a:buFont typeface="Wingdings" pitchFamily="2" charset="2"/>
              <a:buChar char="v"/>
            </a:pPr>
            <a:endParaRPr lang="el-GR" sz="2200" dirty="0" smtClean="0">
              <a:sym typeface="Wingdings" pitchFamily="2" charset="2"/>
            </a:endParaRPr>
          </a:p>
          <a:p>
            <a:pPr lvl="0">
              <a:spcBef>
                <a:spcPts val="0"/>
              </a:spcBef>
              <a:buFont typeface="Wingdings" pitchFamily="2" charset="2"/>
              <a:buChar char="q"/>
            </a:pPr>
            <a:r>
              <a:rPr lang="el-GR" sz="2400" b="1" dirty="0" smtClean="0"/>
              <a:t>Προτάσεις</a:t>
            </a:r>
            <a:r>
              <a:rPr lang="el-GR" sz="2600" dirty="0" smtClean="0">
                <a:sym typeface="Wingdings" pitchFamily="2" charset="2"/>
              </a:rPr>
              <a:t>:</a:t>
            </a:r>
            <a:endParaRPr lang="el-GR" sz="2600" dirty="0">
              <a:sym typeface="Wingdings" pitchFamily="2" charset="2"/>
            </a:endParaRPr>
          </a:p>
          <a:p>
            <a:pPr marL="0" lvl="0" indent="0">
              <a:spcBef>
                <a:spcPts val="0"/>
              </a:spcBef>
              <a:buFont typeface="Wingdings" pitchFamily="2" charset="2"/>
              <a:buChar char="ü"/>
            </a:pPr>
            <a:endParaRPr lang="el-GR" sz="2200" dirty="0" smtClean="0">
              <a:sym typeface="Wingdings" pitchFamily="2" charset="2"/>
            </a:endParaRPr>
          </a:p>
          <a:p>
            <a:pPr marL="711200">
              <a:spcBef>
                <a:spcPts val="0"/>
              </a:spcBef>
              <a:buFont typeface="Wingdings" pitchFamily="2" charset="2"/>
              <a:buChar char="Ø"/>
            </a:pPr>
            <a:r>
              <a:rPr lang="el-GR" sz="2200" dirty="0" smtClean="0">
                <a:sym typeface="Wingdings" pitchFamily="2" charset="2"/>
              </a:rPr>
              <a:t>Χρειάζεται συχνή αναθεώρηση του πλαισίου δεικτών για να καλυφθούν τα όποια κενά στα δεδομένα και να γίνεται τακτική συσχέτιση με τους στόχους και τις πολιτικές.</a:t>
            </a:r>
          </a:p>
          <a:p>
            <a:pPr marL="711200">
              <a:spcBef>
                <a:spcPts val="0"/>
              </a:spcBef>
              <a:buFont typeface="Wingdings" pitchFamily="2" charset="2"/>
              <a:buChar char="Ø"/>
            </a:pPr>
            <a:r>
              <a:rPr lang="el-GR" sz="2200" dirty="0" smtClean="0">
                <a:sym typeface="Wingdings" pitchFamily="2" charset="2"/>
              </a:rPr>
              <a:t>Με τη βοήθεια και της βελτίωσης στη συλλογή δεδομένων και στις υπάρχουσες μεθόδους αξιολόγησης, υποστηρίζεται η </a:t>
            </a:r>
            <a:r>
              <a:rPr lang="el-GR" sz="2200" dirty="0" err="1" smtClean="0">
                <a:sym typeface="Wingdings" pitchFamily="2" charset="2"/>
              </a:rPr>
              <a:t>βέλτιση</a:t>
            </a:r>
            <a:r>
              <a:rPr lang="el-GR" sz="2200" dirty="0" smtClean="0">
                <a:sym typeface="Wingdings" pitchFamily="2" charset="2"/>
              </a:rPr>
              <a:t> αξιολόγηση της αποτελεσματικότητας των πολιτικών μέτρων που έχουν επιβληθεί.</a:t>
            </a:r>
          </a:p>
          <a:p>
            <a:pPr marL="711200">
              <a:spcBef>
                <a:spcPts val="0"/>
              </a:spcBef>
              <a:buFont typeface="Wingdings" pitchFamily="2" charset="2"/>
              <a:buChar char="Ø"/>
            </a:pPr>
            <a:r>
              <a:rPr lang="el-GR" sz="2200" dirty="0" smtClean="0">
                <a:sym typeface="Wingdings" pitchFamily="2" charset="2"/>
              </a:rPr>
              <a:t>Στα πλαίσια αυτά μπορεί να είναι πολύ χρήσιμη και η υιοθέτηση σεναρίων για μελλοντικές προβλέψεις με χρήση δεικτών.</a:t>
            </a:r>
          </a:p>
          <a:p>
            <a:pPr marL="711200">
              <a:spcBef>
                <a:spcPts val="0"/>
              </a:spcBef>
              <a:buFont typeface="Wingdings" pitchFamily="2" charset="2"/>
              <a:buChar char="Ø"/>
            </a:pPr>
            <a:r>
              <a:rPr lang="el-GR" sz="2200" dirty="0">
                <a:sym typeface="Wingdings" pitchFamily="2" charset="2"/>
              </a:rPr>
              <a:t>Α</a:t>
            </a:r>
            <a:r>
              <a:rPr lang="el-GR" sz="2200" dirty="0" smtClean="0">
                <a:sym typeface="Wingdings" pitchFamily="2" charset="2"/>
              </a:rPr>
              <a:t>νάπτυξη δικτύων με άλλους διεθνείς οργανισμούς (Π.Ο.Υ., ΟΟΣΑ, ΗΕ)  θα συνεισέφερε στην αποφυγή επικαλύψεων στα ερευνητικά πεδία.</a:t>
            </a:r>
            <a:endParaRPr lang="el-GR" sz="2200" dirty="0">
              <a:sym typeface="Wingdings" pitchFamily="2" charset="2"/>
            </a:endParaRPr>
          </a:p>
        </p:txBody>
      </p:sp>
    </p:spTree>
    <p:extLst>
      <p:ext uri="{BB962C8B-B14F-4D97-AF65-F5344CB8AC3E}">
        <p14:creationId xmlns:p14="http://schemas.microsoft.com/office/powerpoint/2010/main" val="7676402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r>
              <a:rPr lang="el-GR" dirty="0" smtClean="0">
                <a:solidFill>
                  <a:schemeClr val="accent1"/>
                </a:solidFill>
              </a:rPr>
              <a:t>Βόρεια Αμερική</a:t>
            </a:r>
          </a:p>
        </p:txBody>
      </p:sp>
      <p:sp>
        <p:nvSpPr>
          <p:cNvPr id="3" name="Θέση περιεχομένου 2"/>
          <p:cNvSpPr>
            <a:spLocks noGrp="1"/>
          </p:cNvSpPr>
          <p:nvPr>
            <p:ph idx="1"/>
          </p:nvPr>
        </p:nvSpPr>
        <p:spPr>
          <a:xfrm>
            <a:off x="457200" y="1124744"/>
            <a:ext cx="8229600" cy="5328592"/>
          </a:xfrm>
        </p:spPr>
        <p:txBody>
          <a:bodyPr>
            <a:normAutofit/>
          </a:bodyPr>
          <a:lstStyle/>
          <a:p>
            <a:pPr marL="0" indent="0">
              <a:buNone/>
            </a:pPr>
            <a:r>
              <a:rPr lang="el-GR" sz="3000" b="1" dirty="0" smtClean="0"/>
              <a:t>Δείκτες αξιολόγησης για ανάλυση επιπτώσεων: δείκτες και μέτρα για τις μεταφορές, το περιβάλλον και τη βιωσιμότητα στη Βόρεια Αμερική:</a:t>
            </a:r>
            <a:endParaRPr lang="en-US" sz="3000" b="1" dirty="0" smtClean="0"/>
          </a:p>
          <a:p>
            <a:pPr marL="0" lvl="0" indent="0">
              <a:spcBef>
                <a:spcPts val="0"/>
              </a:spcBef>
              <a:buFont typeface="Wingdings" pitchFamily="2" charset="2"/>
              <a:buChar char="v"/>
            </a:pPr>
            <a:endParaRPr lang="el-GR" sz="2200" dirty="0" smtClean="0">
              <a:sym typeface="Wingdings" pitchFamily="2" charset="2"/>
            </a:endParaRPr>
          </a:p>
          <a:p>
            <a:pPr lvl="0">
              <a:spcBef>
                <a:spcPts val="0"/>
              </a:spcBef>
              <a:buFont typeface="Wingdings" pitchFamily="2" charset="2"/>
              <a:buChar char="q"/>
            </a:pPr>
            <a:r>
              <a:rPr lang="el-GR" sz="2400" b="1" dirty="0" smtClean="0"/>
              <a:t>Τι οδηγεί στη υιοθέτηση των δεικτών;</a:t>
            </a:r>
            <a:endParaRPr lang="el-GR" sz="2600" dirty="0">
              <a:sym typeface="Wingdings" pitchFamily="2" charset="2"/>
            </a:endParaRPr>
          </a:p>
          <a:p>
            <a:pPr marL="0" lvl="0" indent="0">
              <a:spcBef>
                <a:spcPts val="0"/>
              </a:spcBef>
              <a:buFont typeface="Wingdings" pitchFamily="2" charset="2"/>
              <a:buChar char="ü"/>
            </a:pPr>
            <a:endParaRPr lang="el-GR" sz="2200" dirty="0" smtClean="0">
              <a:sym typeface="Wingdings" pitchFamily="2" charset="2"/>
            </a:endParaRPr>
          </a:p>
          <a:p>
            <a:pPr>
              <a:spcBef>
                <a:spcPts val="0"/>
              </a:spcBef>
            </a:pPr>
            <a:r>
              <a:rPr lang="el-GR" sz="2000" dirty="0"/>
              <a:t>Πώς μπορούμε να γνωρίζουμε αν τα συστήματα μεταφορών κινούνται προς μια περισσότερο ή λιγότερο «βιώσιμη» κατεύθυνση;</a:t>
            </a:r>
          </a:p>
          <a:p>
            <a:pPr>
              <a:spcBef>
                <a:spcPts val="0"/>
              </a:spcBef>
            </a:pPr>
            <a:r>
              <a:rPr lang="el-GR" sz="2000" dirty="0"/>
              <a:t>Πώς γνωρίζουμε εάν οι πολιτικές και οι στόχοι που έχουμε θέσει επιτυγχάνονται</a:t>
            </a:r>
            <a:r>
              <a:rPr lang="el-GR" sz="2000" dirty="0" smtClean="0"/>
              <a:t>;</a:t>
            </a:r>
          </a:p>
          <a:p>
            <a:pPr marL="0" indent="0">
              <a:spcBef>
                <a:spcPts val="0"/>
              </a:spcBef>
              <a:buNone/>
            </a:pPr>
            <a:endParaRPr lang="el-GR" sz="2000" dirty="0"/>
          </a:p>
          <a:p>
            <a:pPr marL="0" lvl="0" indent="0">
              <a:spcBef>
                <a:spcPts val="0"/>
              </a:spcBef>
              <a:buNone/>
            </a:pPr>
            <a:r>
              <a:rPr lang="el-GR" sz="2000" dirty="0">
                <a:solidFill>
                  <a:prstClr val="black"/>
                </a:solidFill>
                <a:sym typeface="Wingdings" pitchFamily="2" charset="2"/>
              </a:rPr>
              <a:t> Η ανάγκη για απαντήσεις στις παραπάνω ερωτήσεις οδήγησε στην ανάπτυξη δεικτών αξιολόγησης </a:t>
            </a:r>
            <a:r>
              <a:rPr lang="el-GR" sz="2000" dirty="0" smtClean="0">
                <a:solidFill>
                  <a:prstClr val="black"/>
                </a:solidFill>
                <a:sym typeface="Wingdings" pitchFamily="2" charset="2"/>
              </a:rPr>
              <a:t>επιπτώσεων.</a:t>
            </a:r>
            <a:endParaRPr lang="el-GR" sz="2000" dirty="0">
              <a:solidFill>
                <a:prstClr val="black"/>
              </a:solidFill>
            </a:endParaRPr>
          </a:p>
        </p:txBody>
      </p:sp>
    </p:spTree>
    <p:extLst>
      <p:ext uri="{BB962C8B-B14F-4D97-AF65-F5344CB8AC3E}">
        <p14:creationId xmlns:p14="http://schemas.microsoft.com/office/powerpoint/2010/main" val="2059043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pPr eaLnBrk="1" hangingPunct="1"/>
            <a:r>
              <a:rPr lang="en-US" dirty="0" smtClean="0">
                <a:solidFill>
                  <a:schemeClr val="accent1"/>
                </a:solidFill>
              </a:rPr>
              <a:t>CLOSER</a:t>
            </a:r>
            <a:endParaRPr lang="el-GR" dirty="0" smtClean="0">
              <a:solidFill>
                <a:schemeClr val="accent1"/>
              </a:solidFill>
            </a:endParaRPr>
          </a:p>
        </p:txBody>
      </p:sp>
      <p:sp>
        <p:nvSpPr>
          <p:cNvPr id="3" name="Θέση περιεχομένου 2"/>
          <p:cNvSpPr>
            <a:spLocks noGrp="1"/>
          </p:cNvSpPr>
          <p:nvPr>
            <p:ph idx="1"/>
          </p:nvPr>
        </p:nvSpPr>
        <p:spPr>
          <a:xfrm>
            <a:off x="457200" y="1124744"/>
            <a:ext cx="8229600" cy="5328592"/>
          </a:xfrm>
        </p:spPr>
        <p:txBody>
          <a:bodyPr>
            <a:normAutofit fontScale="70000" lnSpcReduction="20000"/>
          </a:bodyPr>
          <a:lstStyle/>
          <a:p>
            <a:r>
              <a:rPr lang="el-GR" dirty="0" smtClean="0"/>
              <a:t>Δείκτης ονομάζεται μια παράμετρος ή μια αξία που προέρχεται από παραμέτρους που εστιάζει, πληροφορεί και περιγράφει την κατάσταση από ένα φαινόμενο/περιβάλλον/πεδίο (ΟΟΣΑ, 2003)</a:t>
            </a:r>
          </a:p>
          <a:p>
            <a:endParaRPr lang="en-US" dirty="0" smtClean="0"/>
          </a:p>
          <a:p>
            <a:r>
              <a:rPr lang="el-GR" dirty="0" smtClean="0"/>
              <a:t>Εναλλακτικά, ως δείκτης προσδιορίζεται η μέτρηση ενός αντικειμενικού στόχου που πρέπει να καλυφθεί, μιας πηγής που πρέπει να κινητοποιηθεί, ενός αποτελέσματος που έχει εξαχθεί, ή τέλος ένας τρόπος μέτρησης της ποιότητας. Ο δείκτης φέρει </a:t>
            </a:r>
            <a:r>
              <a:rPr lang="el-GR" dirty="0" err="1" smtClean="0"/>
              <a:t>ποσοτικοποιημένη</a:t>
            </a:r>
            <a:r>
              <a:rPr lang="el-GR" dirty="0" smtClean="0"/>
              <a:t> πληροφορία ώστε να συνεισφέρει στην επικοινωνία, διαπραγμάτευση ή λήψη αποφάσεων των δημοσίων και ιδιωτικών φορέων (</a:t>
            </a:r>
            <a:r>
              <a:rPr lang="el-GR" dirty="0" err="1" smtClean="0"/>
              <a:t>Macario</a:t>
            </a:r>
            <a:r>
              <a:rPr lang="el-GR" dirty="0" smtClean="0"/>
              <a:t>, 2005)</a:t>
            </a:r>
          </a:p>
          <a:p>
            <a:endParaRPr lang="en-US" dirty="0" smtClean="0"/>
          </a:p>
          <a:p>
            <a:r>
              <a:rPr lang="el-GR" dirty="0" smtClean="0"/>
              <a:t>Οι δείκτες μπορούν να είναι ποιοτικοί ή ποσοτικοί και μπορούν να αναφέρονται σε συγκεντρωτικό ή λεπτομερές επίπεδο. Για </a:t>
            </a:r>
            <a:r>
              <a:rPr lang="el-GR" dirty="0" err="1" smtClean="0"/>
              <a:t>policy</a:t>
            </a:r>
            <a:r>
              <a:rPr lang="el-GR" dirty="0" smtClean="0"/>
              <a:t> </a:t>
            </a:r>
            <a:r>
              <a:rPr lang="el-GR" dirty="0" err="1" smtClean="0"/>
              <a:t>analysis</a:t>
            </a:r>
            <a:r>
              <a:rPr lang="el-GR" dirty="0" smtClean="0"/>
              <a:t> μπορούν να χρησιμοποιηθούν δείκτες για συγκριτική αξιολόγηση. Μπορεί για παράδειγμα να είναι πιο ορθό να συγκριθούν </a:t>
            </a:r>
            <a:r>
              <a:rPr lang="el-GR" dirty="0" err="1" smtClean="0"/>
              <a:t>οχηματοχιλιόμετρα</a:t>
            </a:r>
            <a:r>
              <a:rPr lang="el-GR" dirty="0" smtClean="0"/>
              <a:t> κατά κεφαλήν παρά </a:t>
            </a:r>
            <a:r>
              <a:rPr lang="el-GR" dirty="0" err="1" smtClean="0"/>
              <a:t>οχηματοχιλιόμετρα</a:t>
            </a:r>
            <a:r>
              <a:rPr lang="el-GR" dirty="0" smtClean="0"/>
              <a:t> απλώς.</a:t>
            </a:r>
          </a:p>
          <a:p>
            <a:endParaRPr lang="el-GR" dirty="0"/>
          </a:p>
        </p:txBody>
      </p:sp>
    </p:spTree>
    <p:extLst>
      <p:ext uri="{BB962C8B-B14F-4D97-AF65-F5344CB8AC3E}">
        <p14:creationId xmlns:p14="http://schemas.microsoft.com/office/powerpoint/2010/main" val="25676725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r>
              <a:rPr lang="el-GR" dirty="0" smtClean="0">
                <a:solidFill>
                  <a:schemeClr val="accent1"/>
                </a:solidFill>
              </a:rPr>
              <a:t>Βόρεια Αμερική</a:t>
            </a:r>
          </a:p>
        </p:txBody>
      </p:sp>
      <p:sp>
        <p:nvSpPr>
          <p:cNvPr id="3" name="Θέση περιεχομένου 2"/>
          <p:cNvSpPr>
            <a:spLocks noGrp="1"/>
          </p:cNvSpPr>
          <p:nvPr>
            <p:ph idx="1"/>
          </p:nvPr>
        </p:nvSpPr>
        <p:spPr>
          <a:xfrm>
            <a:off x="457200" y="1124744"/>
            <a:ext cx="8229600" cy="5328592"/>
          </a:xfrm>
        </p:spPr>
        <p:txBody>
          <a:bodyPr>
            <a:normAutofit/>
          </a:bodyPr>
          <a:lstStyle/>
          <a:p>
            <a:pPr marL="0" indent="0">
              <a:buNone/>
            </a:pPr>
            <a:r>
              <a:rPr lang="el-GR" sz="3000" b="1" dirty="0" smtClean="0"/>
              <a:t>Δείκτες αξιολόγησης για ανάλυση επιπτώσεων: η περίπτωση της Βόρειας Αμερικής:</a:t>
            </a:r>
            <a:endParaRPr lang="en-US" sz="3000" b="1" dirty="0" smtClean="0"/>
          </a:p>
          <a:p>
            <a:pPr marL="0" lvl="0" indent="0">
              <a:spcBef>
                <a:spcPts val="0"/>
              </a:spcBef>
              <a:buFont typeface="Wingdings" pitchFamily="2" charset="2"/>
              <a:buChar char="v"/>
            </a:pPr>
            <a:endParaRPr lang="el-GR" sz="2200" dirty="0" smtClean="0">
              <a:sym typeface="Wingdings" pitchFamily="2" charset="2"/>
            </a:endParaRPr>
          </a:p>
          <a:p>
            <a:pPr lvl="0">
              <a:spcBef>
                <a:spcPts val="0"/>
              </a:spcBef>
              <a:buFont typeface="Wingdings" pitchFamily="2" charset="2"/>
              <a:buChar char="q"/>
            </a:pPr>
            <a:r>
              <a:rPr lang="el-GR" sz="2400" b="1" dirty="0" smtClean="0"/>
              <a:t>Στόχοι της έρευνας για τη χρήση των δεικτών:</a:t>
            </a:r>
            <a:endParaRPr lang="el-GR" sz="2600" dirty="0">
              <a:sym typeface="Wingdings" pitchFamily="2" charset="2"/>
            </a:endParaRPr>
          </a:p>
          <a:p>
            <a:pPr marL="0" lvl="0" indent="0">
              <a:spcBef>
                <a:spcPts val="0"/>
              </a:spcBef>
              <a:buFont typeface="Wingdings" pitchFamily="2" charset="2"/>
              <a:buChar char="ü"/>
            </a:pPr>
            <a:endParaRPr lang="el-GR" sz="2200" dirty="0" smtClean="0">
              <a:sym typeface="Wingdings" pitchFamily="2" charset="2"/>
            </a:endParaRPr>
          </a:p>
          <a:p>
            <a:pPr>
              <a:spcBef>
                <a:spcPts val="0"/>
              </a:spcBef>
            </a:pPr>
            <a:r>
              <a:rPr lang="el-GR" sz="2000" dirty="0" smtClean="0"/>
              <a:t>Πώς λειτουργεί ο σχεδιασμός των πολιτικών γενικώς σε ΗΠΑ και Καναδά, με εστίαση στο σχεδιασμό πολιτικής σε περιβάλλον και μεταφορές</a:t>
            </a:r>
            <a:r>
              <a:rPr lang="en-US" sz="2000" dirty="0" smtClean="0"/>
              <a:t>;</a:t>
            </a:r>
            <a:endParaRPr lang="el-GR" sz="2000" dirty="0" smtClean="0"/>
          </a:p>
          <a:p>
            <a:pPr>
              <a:spcBef>
                <a:spcPts val="0"/>
              </a:spcBef>
            </a:pPr>
            <a:r>
              <a:rPr lang="el-GR" sz="2000" dirty="0" smtClean="0"/>
              <a:t>Με ποιό τρόπο βοηθά ο γενικότερος σχεδιασμός των πολιτικών, στην ενσωμάτωση των περιβαλλοντικών στόχων και των κατευθύνσεων της «βιώσιμης ανάπτυξης» στη διαδικασία λήψης αποφάσεων στον τομέα των μεταφορών</a:t>
            </a:r>
            <a:r>
              <a:rPr lang="en-US" sz="2000" dirty="0" smtClean="0"/>
              <a:t>;</a:t>
            </a:r>
            <a:endParaRPr lang="el-GR" sz="2000" dirty="0" smtClean="0"/>
          </a:p>
          <a:p>
            <a:pPr>
              <a:spcBef>
                <a:spcPts val="0"/>
              </a:spcBef>
            </a:pPr>
            <a:r>
              <a:rPr lang="el-GR" sz="2000" dirty="0" smtClean="0"/>
              <a:t>Τι είδους δείκτες που χρησιμοποιούνται για την εκτίμηση της περιβαλλοντικής απόδοσης και του επιπέδου της «βιωσιμότητας» που χαρακτηρίζει τον τομέα των μεταφορών σε ΗΠΑ και Καναδά</a:t>
            </a:r>
            <a:r>
              <a:rPr lang="en-US" sz="2000" dirty="0" smtClean="0"/>
              <a:t>;</a:t>
            </a:r>
            <a:endParaRPr lang="el-GR" sz="2000" dirty="0"/>
          </a:p>
        </p:txBody>
      </p:sp>
    </p:spTree>
    <p:extLst>
      <p:ext uri="{BB962C8B-B14F-4D97-AF65-F5344CB8AC3E}">
        <p14:creationId xmlns:p14="http://schemas.microsoft.com/office/powerpoint/2010/main" val="5852719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r>
              <a:rPr lang="el-GR" dirty="0" smtClean="0">
                <a:solidFill>
                  <a:schemeClr val="accent1"/>
                </a:solidFill>
              </a:rPr>
              <a:t>Βόρεια Αμερική</a:t>
            </a:r>
          </a:p>
        </p:txBody>
      </p:sp>
      <p:sp>
        <p:nvSpPr>
          <p:cNvPr id="3" name="Θέση περιεχομένου 2"/>
          <p:cNvSpPr>
            <a:spLocks noGrp="1"/>
          </p:cNvSpPr>
          <p:nvPr>
            <p:ph idx="1"/>
          </p:nvPr>
        </p:nvSpPr>
        <p:spPr>
          <a:xfrm>
            <a:off x="457200" y="1124744"/>
            <a:ext cx="8229600" cy="5328592"/>
          </a:xfrm>
        </p:spPr>
        <p:txBody>
          <a:bodyPr>
            <a:normAutofit fontScale="92500" lnSpcReduction="20000"/>
          </a:bodyPr>
          <a:lstStyle/>
          <a:p>
            <a:pPr marL="0" indent="0">
              <a:buNone/>
            </a:pPr>
            <a:r>
              <a:rPr lang="el-GR" b="1" dirty="0" smtClean="0"/>
              <a:t>Δείκτες αξιολόγησης για ανάλυση επιπτώσεων: η περίπτωση της Β. Αμερικής:</a:t>
            </a:r>
            <a:endParaRPr lang="en-US" b="1" dirty="0" smtClean="0"/>
          </a:p>
          <a:p>
            <a:pPr marL="0" lvl="0" indent="0">
              <a:spcBef>
                <a:spcPts val="0"/>
              </a:spcBef>
              <a:buFont typeface="Wingdings" pitchFamily="2" charset="2"/>
              <a:buChar char="v"/>
            </a:pPr>
            <a:endParaRPr lang="el-GR" sz="2200" dirty="0" smtClean="0">
              <a:sym typeface="Wingdings" pitchFamily="2" charset="2"/>
            </a:endParaRPr>
          </a:p>
          <a:p>
            <a:pPr lvl="0">
              <a:spcBef>
                <a:spcPts val="0"/>
              </a:spcBef>
              <a:buFont typeface="Wingdings" pitchFamily="2" charset="2"/>
              <a:buChar char="q"/>
            </a:pPr>
            <a:r>
              <a:rPr lang="el-GR" sz="2400" b="1" dirty="0" smtClean="0"/>
              <a:t>Τρόπος διεξαγωγής έρευνας:</a:t>
            </a:r>
            <a:endParaRPr lang="el-GR" sz="2600" dirty="0">
              <a:sym typeface="Wingdings" pitchFamily="2" charset="2"/>
            </a:endParaRPr>
          </a:p>
          <a:p>
            <a:pPr marL="0" lvl="0" indent="0">
              <a:spcBef>
                <a:spcPts val="0"/>
              </a:spcBef>
              <a:buFont typeface="Wingdings" pitchFamily="2" charset="2"/>
              <a:buChar char="ü"/>
            </a:pPr>
            <a:endParaRPr lang="el-GR" sz="2200" dirty="0" smtClean="0">
              <a:sym typeface="Wingdings" pitchFamily="2" charset="2"/>
            </a:endParaRPr>
          </a:p>
          <a:p>
            <a:pPr>
              <a:spcBef>
                <a:spcPts val="0"/>
              </a:spcBef>
            </a:pPr>
            <a:r>
              <a:rPr lang="el-GR" sz="2200" dirty="0" smtClean="0"/>
              <a:t>Η έρευνα περιελάμβανε ερευνητική επίσκεψη του τμήματος </a:t>
            </a:r>
            <a:r>
              <a:rPr lang="el-GR" sz="2200" dirty="0" err="1" smtClean="0"/>
              <a:t>Policy</a:t>
            </a:r>
            <a:r>
              <a:rPr lang="el-GR" sz="2200" dirty="0" smtClean="0"/>
              <a:t> </a:t>
            </a:r>
            <a:r>
              <a:rPr lang="el-GR" sz="2200" dirty="0" err="1" smtClean="0"/>
              <a:t>Analysis</a:t>
            </a:r>
            <a:r>
              <a:rPr lang="el-GR" sz="2200" dirty="0" smtClean="0"/>
              <a:t> του </a:t>
            </a:r>
            <a:r>
              <a:rPr lang="el-GR" sz="2200" dirty="0" err="1" smtClean="0"/>
              <a:t>German</a:t>
            </a:r>
            <a:r>
              <a:rPr lang="el-GR" sz="2200" dirty="0" smtClean="0"/>
              <a:t> </a:t>
            </a:r>
            <a:r>
              <a:rPr lang="el-GR" sz="2200" dirty="0" err="1" smtClean="0"/>
              <a:t>Marshall</a:t>
            </a:r>
            <a:r>
              <a:rPr lang="el-GR" sz="2200" dirty="0" smtClean="0"/>
              <a:t> </a:t>
            </a:r>
            <a:r>
              <a:rPr lang="el-GR" sz="2200" dirty="0" err="1" smtClean="0"/>
              <a:t>Fund</a:t>
            </a:r>
            <a:r>
              <a:rPr lang="el-GR" sz="2200" dirty="0" smtClean="0"/>
              <a:t> </a:t>
            </a:r>
            <a:r>
              <a:rPr lang="el-GR" sz="2200" dirty="0" err="1" smtClean="0"/>
              <a:t>Fellowship</a:t>
            </a:r>
            <a:r>
              <a:rPr lang="el-GR" sz="2200" dirty="0" smtClean="0"/>
              <a:t> σε επιλεγμένους κυβερνητικούς φορείς σε ΗΠΑ και Καναδά (</a:t>
            </a:r>
            <a:r>
              <a:rPr lang="el-GR" sz="2200" dirty="0" err="1" smtClean="0"/>
              <a:t>ομοσπονδιακούς,πολιτειακούς</a:t>
            </a:r>
            <a:r>
              <a:rPr lang="el-GR" sz="2200" dirty="0" smtClean="0"/>
              <a:t> και δημοτικούς) με την επιπλέον υποστήριξη του Δανικού Συμβουλίου Μεταφορών.</a:t>
            </a:r>
          </a:p>
          <a:p>
            <a:pPr>
              <a:spcBef>
                <a:spcPts val="0"/>
              </a:spcBef>
            </a:pPr>
            <a:r>
              <a:rPr lang="el-GR" sz="2200" dirty="0" smtClean="0"/>
              <a:t>Έλαβε χώρα το Φθινόπωρο του 2000.</a:t>
            </a:r>
          </a:p>
          <a:p>
            <a:pPr>
              <a:spcBef>
                <a:spcPts val="0"/>
              </a:spcBef>
            </a:pPr>
            <a:r>
              <a:rPr lang="el-GR" sz="2200" dirty="0" smtClean="0"/>
              <a:t>Επίσης, έγιναν συμβουλευτικές επισκέψεις σε ερευνητικά ινστιτούτα και </a:t>
            </a:r>
            <a:r>
              <a:rPr lang="el-GR" sz="2200" dirty="0" err="1" smtClean="0"/>
              <a:t>συνεντέυξεις</a:t>
            </a:r>
            <a:r>
              <a:rPr lang="el-GR" sz="2200" dirty="0" smtClean="0"/>
              <a:t> με ανεξάρτητους συμβούλους.</a:t>
            </a:r>
          </a:p>
          <a:p>
            <a:pPr>
              <a:spcBef>
                <a:spcPts val="0"/>
              </a:spcBef>
            </a:pPr>
            <a:r>
              <a:rPr lang="el-GR" sz="2200" dirty="0" smtClean="0"/>
              <a:t>Η έρευνα είναι μέρος της συνολικότερης μελέτης για </a:t>
            </a:r>
            <a:r>
              <a:rPr lang="el-GR" sz="2200" dirty="0" err="1" smtClean="0"/>
              <a:t>έερυνα</a:t>
            </a:r>
            <a:r>
              <a:rPr lang="el-GR" sz="2200" dirty="0" smtClean="0"/>
              <a:t> και ανάπτυξη δεικτών που εκπονείται από το </a:t>
            </a:r>
            <a:r>
              <a:rPr lang="el-GR" sz="2200" dirty="0" err="1" smtClean="0"/>
              <a:t>National</a:t>
            </a:r>
            <a:r>
              <a:rPr lang="el-GR" sz="2200" dirty="0" smtClean="0"/>
              <a:t> </a:t>
            </a:r>
            <a:r>
              <a:rPr lang="el-GR" sz="2200" dirty="0" err="1" smtClean="0"/>
              <a:t>Environmental</a:t>
            </a:r>
            <a:r>
              <a:rPr lang="el-GR" sz="2200" dirty="0" smtClean="0"/>
              <a:t> </a:t>
            </a:r>
            <a:r>
              <a:rPr lang="el-GR" sz="2200" dirty="0" err="1" smtClean="0"/>
              <a:t>Research</a:t>
            </a:r>
            <a:r>
              <a:rPr lang="el-GR" sz="2200" dirty="0" smtClean="0"/>
              <a:t> </a:t>
            </a:r>
            <a:r>
              <a:rPr lang="el-GR" sz="2200" dirty="0" err="1" smtClean="0"/>
              <a:t>Institute</a:t>
            </a:r>
            <a:r>
              <a:rPr lang="el-GR" sz="2200" dirty="0" smtClean="0"/>
              <a:t> της Δανίας.</a:t>
            </a:r>
          </a:p>
          <a:p>
            <a:pPr>
              <a:spcBef>
                <a:spcPts val="0"/>
              </a:spcBef>
            </a:pPr>
            <a:r>
              <a:rPr lang="el-GR" sz="2200" dirty="0" smtClean="0"/>
              <a:t>Τα αποτελέσματα θα χρησιμεύσουν στην περαιτέρω έρευνα σε Δανικό και </a:t>
            </a:r>
            <a:r>
              <a:rPr lang="el-GR" sz="2200" dirty="0" err="1" smtClean="0"/>
              <a:t>Ευρωπαικό</a:t>
            </a:r>
            <a:r>
              <a:rPr lang="el-GR" sz="2200" dirty="0" smtClean="0"/>
              <a:t> επίπεδο στον τομέα της χρήσης των δεικτών.</a:t>
            </a:r>
          </a:p>
        </p:txBody>
      </p:sp>
    </p:spTree>
    <p:extLst>
      <p:ext uri="{BB962C8B-B14F-4D97-AF65-F5344CB8AC3E}">
        <p14:creationId xmlns:p14="http://schemas.microsoft.com/office/powerpoint/2010/main" val="12984874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r>
              <a:rPr lang="el-GR" dirty="0" smtClean="0">
                <a:solidFill>
                  <a:schemeClr val="accent1"/>
                </a:solidFill>
              </a:rPr>
              <a:t>Βόρεια Αμερική</a:t>
            </a:r>
          </a:p>
        </p:txBody>
      </p:sp>
      <p:sp>
        <p:nvSpPr>
          <p:cNvPr id="3" name="Θέση περιεχομένου 2"/>
          <p:cNvSpPr>
            <a:spLocks noGrp="1"/>
          </p:cNvSpPr>
          <p:nvPr>
            <p:ph idx="1"/>
          </p:nvPr>
        </p:nvSpPr>
        <p:spPr>
          <a:xfrm>
            <a:off x="457200" y="1124744"/>
            <a:ext cx="8229600" cy="3456384"/>
          </a:xfrm>
        </p:spPr>
        <p:txBody>
          <a:bodyPr>
            <a:normAutofit/>
          </a:bodyPr>
          <a:lstStyle/>
          <a:p>
            <a:pPr marL="0" indent="0">
              <a:buNone/>
            </a:pPr>
            <a:r>
              <a:rPr lang="el-GR" b="1" dirty="0" smtClean="0"/>
              <a:t>Δείκτες αξιολόγησης για ανάλυση επιπτώσεων: η περίπτωση της Β. Αμερικής:</a:t>
            </a:r>
            <a:endParaRPr lang="en-US" b="1" dirty="0" smtClean="0"/>
          </a:p>
          <a:p>
            <a:pPr marL="0" lvl="0" indent="0">
              <a:spcBef>
                <a:spcPts val="0"/>
              </a:spcBef>
              <a:buFont typeface="Wingdings" pitchFamily="2" charset="2"/>
              <a:buChar char="v"/>
            </a:pPr>
            <a:endParaRPr lang="el-GR" sz="2200" dirty="0" smtClean="0">
              <a:sym typeface="Wingdings" pitchFamily="2" charset="2"/>
            </a:endParaRPr>
          </a:p>
          <a:p>
            <a:pPr lvl="0">
              <a:spcBef>
                <a:spcPts val="0"/>
              </a:spcBef>
              <a:buFont typeface="Wingdings" pitchFamily="2" charset="2"/>
              <a:buChar char="q"/>
            </a:pPr>
            <a:r>
              <a:rPr lang="el-GR" sz="2400" b="1" dirty="0" smtClean="0"/>
              <a:t>ΗΠΑ:</a:t>
            </a:r>
            <a:endParaRPr lang="el-GR" sz="2600" dirty="0">
              <a:sym typeface="Wingdings" pitchFamily="2" charset="2"/>
            </a:endParaRPr>
          </a:p>
          <a:p>
            <a:pPr>
              <a:spcBef>
                <a:spcPts val="0"/>
              </a:spcBef>
            </a:pPr>
            <a:r>
              <a:rPr lang="el-GR" sz="2200" dirty="0" smtClean="0"/>
              <a:t>US </a:t>
            </a:r>
            <a:r>
              <a:rPr lang="el-GR" sz="2200" dirty="0" err="1" smtClean="0"/>
              <a:t>Protection</a:t>
            </a:r>
            <a:r>
              <a:rPr lang="el-GR" sz="2200" dirty="0" smtClean="0"/>
              <a:t> </a:t>
            </a:r>
            <a:r>
              <a:rPr lang="el-GR" sz="2200" dirty="0" err="1" smtClean="0"/>
              <a:t>Environmental</a:t>
            </a:r>
            <a:r>
              <a:rPr lang="el-GR" sz="2200" dirty="0" smtClean="0"/>
              <a:t> </a:t>
            </a:r>
            <a:r>
              <a:rPr lang="el-GR" sz="2200" dirty="0" err="1" smtClean="0"/>
              <a:t>Agency</a:t>
            </a:r>
            <a:r>
              <a:rPr lang="el-GR" sz="2200" dirty="0" smtClean="0"/>
              <a:t> (EPA)</a:t>
            </a:r>
          </a:p>
          <a:p>
            <a:pPr>
              <a:spcBef>
                <a:spcPts val="0"/>
              </a:spcBef>
            </a:pPr>
            <a:r>
              <a:rPr lang="el-GR" sz="2200" dirty="0" smtClean="0"/>
              <a:t>Εμπειρία σε περιβαλλοντικούς δείκτες και πολιτικές</a:t>
            </a:r>
          </a:p>
          <a:p>
            <a:pPr>
              <a:spcBef>
                <a:spcPts val="0"/>
              </a:spcBef>
            </a:pPr>
            <a:r>
              <a:rPr lang="el-GR" sz="2200" dirty="0" smtClean="0"/>
              <a:t>Το 2000 καταρτίσθηκαν 10 στόχοι πολιτικής για το περιβάλλον</a:t>
            </a:r>
          </a:p>
          <a:p>
            <a:pPr>
              <a:spcBef>
                <a:spcPts val="0"/>
              </a:spcBef>
            </a:pPr>
            <a:r>
              <a:rPr lang="el-GR" sz="2200" dirty="0" smtClean="0"/>
              <a:t>Μέθοδος πολιτικής για μετρήσιμα αποτελέσματα:</a:t>
            </a:r>
          </a:p>
        </p:txBody>
      </p:sp>
      <p:grpSp>
        <p:nvGrpSpPr>
          <p:cNvPr id="11" name="Group 24"/>
          <p:cNvGrpSpPr/>
          <p:nvPr/>
        </p:nvGrpSpPr>
        <p:grpSpPr>
          <a:xfrm>
            <a:off x="5220072" y="3878271"/>
            <a:ext cx="3456384" cy="2880320"/>
            <a:chOff x="3059832" y="3861048"/>
            <a:chExt cx="3456384" cy="2880320"/>
          </a:xfrm>
        </p:grpSpPr>
        <p:sp>
          <p:nvSpPr>
            <p:cNvPr id="12" name="Isosceles Triangle 12"/>
            <p:cNvSpPr/>
            <p:nvPr/>
          </p:nvSpPr>
          <p:spPr>
            <a:xfrm>
              <a:off x="3059832" y="3861048"/>
              <a:ext cx="3456384" cy="28803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4"/>
            <p:cNvCxnSpPr/>
            <p:nvPr/>
          </p:nvCxnSpPr>
          <p:spPr>
            <a:xfrm>
              <a:off x="4139952" y="4941168"/>
              <a:ext cx="12961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7"/>
            <p:cNvCxnSpPr/>
            <p:nvPr/>
          </p:nvCxnSpPr>
          <p:spPr>
            <a:xfrm>
              <a:off x="3779912" y="5517232"/>
              <a:ext cx="20162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9"/>
            <p:cNvCxnSpPr/>
            <p:nvPr/>
          </p:nvCxnSpPr>
          <p:spPr>
            <a:xfrm>
              <a:off x="3563888" y="5949280"/>
              <a:ext cx="24482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21"/>
            <p:cNvCxnSpPr/>
            <p:nvPr/>
          </p:nvCxnSpPr>
          <p:spPr>
            <a:xfrm>
              <a:off x="3347864" y="6309320"/>
              <a:ext cx="28803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2771800" y="4490917"/>
            <a:ext cx="8280920" cy="2123658"/>
          </a:xfrm>
          <a:prstGeom prst="rect">
            <a:avLst/>
          </a:prstGeom>
          <a:noFill/>
        </p:spPr>
        <p:txBody>
          <a:bodyPr wrap="square" rtlCol="0">
            <a:spAutoFit/>
          </a:bodyPr>
          <a:lstStyle/>
          <a:p>
            <a:pPr algn="ctr"/>
            <a:r>
              <a:rPr lang="el-GR" sz="1200" b="1" dirty="0" smtClean="0"/>
              <a:t>Στρατηγικοί</a:t>
            </a:r>
          </a:p>
          <a:p>
            <a:pPr algn="ctr"/>
            <a:r>
              <a:rPr lang="el-GR" sz="1200" b="1" dirty="0" smtClean="0"/>
              <a:t> στόχοι (10)</a:t>
            </a:r>
          </a:p>
          <a:p>
            <a:pPr algn="ctr"/>
            <a:endParaRPr lang="el-GR" sz="1200" b="1" dirty="0" smtClean="0"/>
          </a:p>
          <a:p>
            <a:pPr algn="ctr"/>
            <a:r>
              <a:rPr lang="el-GR" sz="1200" b="1" dirty="0" smtClean="0"/>
              <a:t>Αντικειμενικοί</a:t>
            </a:r>
          </a:p>
          <a:p>
            <a:pPr algn="ctr"/>
            <a:r>
              <a:rPr lang="el-GR" sz="1200" b="1" dirty="0" smtClean="0"/>
              <a:t> στόχοι (34)</a:t>
            </a:r>
          </a:p>
          <a:p>
            <a:pPr algn="ctr"/>
            <a:endParaRPr lang="el-GR" sz="1200" b="1" dirty="0" smtClean="0"/>
          </a:p>
          <a:p>
            <a:pPr algn="ctr"/>
            <a:r>
              <a:rPr lang="el-GR" sz="1200" b="1" dirty="0" smtClean="0"/>
              <a:t>Υπο- αντικειμενικοί στόχοι (101)</a:t>
            </a:r>
          </a:p>
          <a:p>
            <a:pPr algn="ctr"/>
            <a:endParaRPr lang="el-GR" sz="1200" b="1" dirty="0" smtClean="0"/>
          </a:p>
          <a:p>
            <a:pPr algn="ctr"/>
            <a:r>
              <a:rPr lang="el-GR" sz="1200" b="1" dirty="0" smtClean="0"/>
              <a:t>Ετήσιοι στόχοι απόδοσης (270)</a:t>
            </a:r>
          </a:p>
          <a:p>
            <a:pPr algn="ctr"/>
            <a:endParaRPr lang="el-GR" sz="1200" b="1" dirty="0" smtClean="0"/>
          </a:p>
          <a:p>
            <a:pPr algn="ctr"/>
            <a:r>
              <a:rPr lang="el-GR" sz="1200" b="1" dirty="0" smtClean="0"/>
              <a:t>Μέτρα απόδοσης (689)</a:t>
            </a:r>
            <a:endParaRPr lang="en-GB" sz="1200" b="1" dirty="0"/>
          </a:p>
        </p:txBody>
      </p:sp>
    </p:spTree>
    <p:extLst>
      <p:ext uri="{BB962C8B-B14F-4D97-AF65-F5344CB8AC3E}">
        <p14:creationId xmlns:p14="http://schemas.microsoft.com/office/powerpoint/2010/main" val="24523817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txBox="1">
            <a:spLocks/>
          </p:cNvSpPr>
          <p:nvPr/>
        </p:nvSpPr>
        <p:spPr>
          <a:xfrm>
            <a:off x="179512" y="776191"/>
            <a:ext cx="8784976" cy="648071"/>
          </a:xfrm>
          <a:prstGeom prst="rect">
            <a:avLst/>
          </a:prstGeom>
        </p:spPr>
        <p:txBody>
          <a:bodyPr vert="horz" lIns="91440" tIns="45720" rIns="91440" bIns="45720" rtlCol="0" anchor="t" anchorCtr="0">
            <a:noAutofit/>
          </a:bodyPr>
          <a:lstStyle/>
          <a:p>
            <a:pPr marL="4763" marR="0" lvl="0" indent="-4763" algn="l" defTabSz="914400" rtl="0" eaLnBrk="1" fontAlgn="auto" latinLnBrk="0" hangingPunct="1">
              <a:lnSpc>
                <a:spcPct val="100000"/>
              </a:lnSpc>
              <a:spcBef>
                <a:spcPct val="0"/>
              </a:spcBef>
              <a:spcAft>
                <a:spcPts val="0"/>
              </a:spcAft>
              <a:buClrTx/>
              <a:buSzTx/>
              <a:buFontTx/>
              <a:buNone/>
              <a:tabLst/>
              <a:defRPr/>
            </a:pPr>
            <a:r>
              <a:rPr lang="el-GR" sz="2600" b="1" noProof="0" dirty="0" smtClean="0">
                <a:latin typeface="+mj-lt"/>
                <a:ea typeface="+mj-ea"/>
                <a:cs typeface="+mj-cs"/>
              </a:rPr>
              <a:t>Δείκτες αξιολόγησης για ανάλυση επιπτώσεων: </a:t>
            </a:r>
            <a:r>
              <a:rPr lang="el-GR" sz="2600" b="1" dirty="0" smtClean="0">
                <a:latin typeface="+mj-lt"/>
                <a:ea typeface="+mj-ea"/>
                <a:cs typeface="+mj-cs"/>
              </a:rPr>
              <a:t>δείκτες και μέτρα για τις μεταφορές, το περιβάλλον και τη βιωσιμότητα στη Βόρεια Αμερική</a:t>
            </a:r>
            <a:r>
              <a:rPr kumimoji="0" lang="en-US" sz="2600" b="1" i="0" u="none" strike="noStrike" kern="1200" cap="none" spc="0" normalizeH="0" baseline="0" noProof="0" dirty="0" smtClean="0">
                <a:ln>
                  <a:noFill/>
                </a:ln>
                <a:solidFill>
                  <a:schemeClr val="tx1"/>
                </a:solidFill>
                <a:effectLst/>
                <a:uLnTx/>
                <a:uFillTx/>
                <a:latin typeface="+mj-lt"/>
                <a:ea typeface="+mj-ea"/>
                <a:cs typeface="+mj-cs"/>
              </a:rPr>
              <a:t/>
            </a:r>
            <a:br>
              <a:rPr kumimoji="0" lang="en-US" sz="2600" b="1" i="0" u="none" strike="noStrike" kern="1200" cap="none" spc="0" normalizeH="0" baseline="0" noProof="0" dirty="0" smtClean="0">
                <a:ln>
                  <a:noFill/>
                </a:ln>
                <a:solidFill>
                  <a:schemeClr val="tx1"/>
                </a:solidFill>
                <a:effectLst/>
                <a:uLnTx/>
                <a:uFillTx/>
                <a:latin typeface="+mj-lt"/>
                <a:ea typeface="+mj-ea"/>
                <a:cs typeface="+mj-cs"/>
              </a:rPr>
            </a:br>
            <a:endParaRPr kumimoji="0" lang="el-GR" sz="2600" b="1" i="0" u="none" strike="noStrike" kern="1200" cap="none" spc="0" normalizeH="0" baseline="0" noProof="0" dirty="0">
              <a:ln>
                <a:noFill/>
              </a:ln>
              <a:solidFill>
                <a:schemeClr val="tx1"/>
              </a:solidFill>
              <a:effectLst/>
              <a:uLnTx/>
              <a:uFillTx/>
              <a:latin typeface="+mj-lt"/>
              <a:ea typeface="+mj-ea"/>
              <a:cs typeface="+mj-cs"/>
            </a:endParaRPr>
          </a:p>
        </p:txBody>
      </p:sp>
      <p:sp>
        <p:nvSpPr>
          <p:cNvPr id="10" name="TextBox 9"/>
          <p:cNvSpPr txBox="1"/>
          <p:nvPr/>
        </p:nvSpPr>
        <p:spPr>
          <a:xfrm>
            <a:off x="467544" y="2031231"/>
            <a:ext cx="8280920" cy="461665"/>
          </a:xfrm>
          <a:prstGeom prst="rect">
            <a:avLst/>
          </a:prstGeom>
          <a:noFill/>
        </p:spPr>
        <p:txBody>
          <a:bodyPr wrap="square" rtlCol="0">
            <a:spAutoFit/>
          </a:bodyPr>
          <a:lstStyle/>
          <a:p>
            <a:pPr marL="342900" indent="-342900">
              <a:buFont typeface="Wingdings" pitchFamily="2" charset="2"/>
              <a:buChar char="q"/>
            </a:pPr>
            <a:r>
              <a:rPr lang="el-GR" sz="2400" b="1" dirty="0" smtClean="0"/>
              <a:t>ΗΠΑ</a:t>
            </a:r>
          </a:p>
        </p:txBody>
      </p:sp>
      <p:sp>
        <p:nvSpPr>
          <p:cNvPr id="11" name="TextBox 10"/>
          <p:cNvSpPr txBox="1"/>
          <p:nvPr/>
        </p:nvSpPr>
        <p:spPr>
          <a:xfrm>
            <a:off x="323528" y="2483018"/>
            <a:ext cx="8640960" cy="3647152"/>
          </a:xfrm>
          <a:prstGeom prst="rect">
            <a:avLst/>
          </a:prstGeom>
          <a:noFill/>
        </p:spPr>
        <p:txBody>
          <a:bodyPr wrap="square" rtlCol="0">
            <a:spAutoFit/>
          </a:bodyPr>
          <a:lstStyle/>
          <a:p>
            <a:pPr>
              <a:buFont typeface="Arial" pitchFamily="34" charset="0"/>
              <a:buChar char="•"/>
            </a:pPr>
            <a:r>
              <a:rPr lang="el-GR" sz="2100" dirty="0" smtClean="0"/>
              <a:t>Η </a:t>
            </a:r>
            <a:r>
              <a:rPr lang="en-US" sz="2100" dirty="0" smtClean="0"/>
              <a:t>EPA </a:t>
            </a:r>
            <a:r>
              <a:rPr lang="el-GR" sz="2100" dirty="0" smtClean="0"/>
              <a:t>το 1999 κατέρτισε ένα πλαίσιο δεικτών αξιολόγησης επιπτώσεων των μεταφορών με έμφαση στο περιβάλλον</a:t>
            </a:r>
          </a:p>
          <a:p>
            <a:pPr>
              <a:buFont typeface="Arial" pitchFamily="34" charset="0"/>
              <a:buChar char="•"/>
            </a:pPr>
            <a:r>
              <a:rPr lang="el-GR" sz="2100" dirty="0" smtClean="0"/>
              <a:t>Το πλαίσιο αυτό καταρτίστηκε μετά από τριετή έρευνα στα πλαίσια της μελέτης </a:t>
            </a:r>
            <a:r>
              <a:rPr lang="en-US" sz="2100" dirty="0" smtClean="0"/>
              <a:t>“Indicators of the Environmental Impacts of Transportation”</a:t>
            </a:r>
            <a:endParaRPr lang="el-GR" sz="2100" dirty="0" smtClean="0"/>
          </a:p>
          <a:p>
            <a:pPr>
              <a:buFont typeface="Arial" pitchFamily="34" charset="0"/>
              <a:buChar char="•"/>
            </a:pPr>
            <a:r>
              <a:rPr lang="el-GR" sz="2100" dirty="0" smtClean="0"/>
              <a:t>Ο σκοπός της μελέτης ήταν η κάλυψη κενών στη συλλογή δεδομένων και οι δείκτες δεν είχαν σκοπό να αποτελέσουν μέρος κάποιου ευρύτερου στρατηγικού σχεδίου</a:t>
            </a:r>
          </a:p>
          <a:p>
            <a:pPr>
              <a:buFont typeface="Arial" pitchFamily="34" charset="0"/>
              <a:buChar char="•"/>
            </a:pPr>
            <a:r>
              <a:rPr lang="el-GR" sz="2100" dirty="0" smtClean="0"/>
              <a:t>Λόγω του παραπάνω δεν υπήρξε κάποιος μηχανισμός εποπτείας της διαχρονικής εξέλιξης της τιμής των δεικτών αυτών</a:t>
            </a:r>
          </a:p>
          <a:p>
            <a:pPr>
              <a:buFont typeface="Arial" pitchFamily="34" charset="0"/>
              <a:buChar char="•"/>
            </a:pPr>
            <a:r>
              <a:rPr lang="el-GR" sz="2100" dirty="0" smtClean="0"/>
              <a:t>Άρα το σετ των δεικτών δεν αποτέλεσε (εξ’ ολοκλήρου) μέρος μια γενικότερης πολιτικής από τους φορείς χάραξης πολιτικών</a:t>
            </a:r>
          </a:p>
        </p:txBody>
      </p:sp>
      <p:pic>
        <p:nvPicPr>
          <p:cNvPr id="16" name="Picture 15"/>
          <p:cNvPicPr/>
          <p:nvPr/>
        </p:nvPicPr>
        <p:blipFill>
          <a:blip r:embed="rId3" cstate="print"/>
          <a:srcRect l="24812" t="16046" r="18367" b="3725"/>
          <a:stretch>
            <a:fillRect/>
          </a:stretch>
        </p:blipFill>
        <p:spPr bwMode="auto">
          <a:xfrm>
            <a:off x="1944166" y="972472"/>
            <a:ext cx="5399683" cy="5763344"/>
          </a:xfrm>
          <a:prstGeom prst="rect">
            <a:avLst/>
          </a:prstGeom>
          <a:noFill/>
          <a:ln w="9525">
            <a:noFill/>
            <a:miter lim="800000"/>
            <a:headEnd/>
            <a:tailEnd/>
          </a:ln>
        </p:spPr>
      </p:pic>
      <p:sp>
        <p:nvSpPr>
          <p:cNvPr id="17" name="TextBox 16"/>
          <p:cNvSpPr txBox="1"/>
          <p:nvPr/>
        </p:nvSpPr>
        <p:spPr>
          <a:xfrm>
            <a:off x="7380312" y="6381328"/>
            <a:ext cx="1512168" cy="369332"/>
          </a:xfrm>
          <a:prstGeom prst="rect">
            <a:avLst/>
          </a:prstGeom>
          <a:noFill/>
        </p:spPr>
        <p:txBody>
          <a:bodyPr wrap="square" rtlCol="0">
            <a:spAutoFit/>
          </a:bodyPr>
          <a:lstStyle/>
          <a:p>
            <a:r>
              <a:rPr lang="en-US" dirty="0" smtClean="0"/>
              <a:t>US/EPA, 1999</a:t>
            </a:r>
            <a:endParaRPr lang="en-GB" dirty="0"/>
          </a:p>
        </p:txBody>
      </p:sp>
      <p:sp>
        <p:nvSpPr>
          <p:cNvPr id="9" name="Title 1"/>
          <p:cNvSpPr txBox="1">
            <a:spLocks/>
          </p:cNvSpPr>
          <p:nvPr/>
        </p:nvSpPr>
        <p:spPr>
          <a:xfrm>
            <a:off x="468313" y="333375"/>
            <a:ext cx="8229600" cy="7048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mtClean="0">
                <a:solidFill>
                  <a:schemeClr val="accent1"/>
                </a:solidFill>
              </a:rPr>
              <a:t>Βόρεια Αμερική</a:t>
            </a:r>
            <a:endParaRPr lang="el-GR"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385" decel="100000"/>
                                        <p:tgtEl>
                                          <p:spTgt spid="16"/>
                                        </p:tgtEl>
                                      </p:cBhvr>
                                    </p:animEffect>
                                    <p:animScale>
                                      <p:cBhvr>
                                        <p:cTn id="8" dur="385" decel="100000"/>
                                        <p:tgtEl>
                                          <p:spTgt spid="16"/>
                                        </p:tgtEl>
                                      </p:cBhvr>
                                      <p:from x="10000" y="10000"/>
                                      <p:to x="200000" y="450000"/>
                                    </p:animScale>
                                    <p:animScale>
                                      <p:cBhvr>
                                        <p:cTn id="9" dur="615" accel="100000" fill="hold">
                                          <p:stCondLst>
                                            <p:cond delay="385"/>
                                          </p:stCondLst>
                                        </p:cTn>
                                        <p:tgtEl>
                                          <p:spTgt spid="16"/>
                                        </p:tgtEl>
                                      </p:cBhvr>
                                      <p:from x="200000" y="450000"/>
                                      <p:to x="100000" y="100000"/>
                                    </p:animScale>
                                    <p:set>
                                      <p:cBhvr>
                                        <p:cTn id="10" dur="385" fill="hold"/>
                                        <p:tgtEl>
                                          <p:spTgt spid="16"/>
                                        </p:tgtEl>
                                        <p:attrNameLst>
                                          <p:attrName>ppt_x</p:attrName>
                                        </p:attrNameLst>
                                      </p:cBhvr>
                                      <p:to>
                                        <p:strVal val="(0.5)"/>
                                      </p:to>
                                    </p:set>
                                    <p:anim from="(0.5)" to="(#ppt_x)" calcmode="lin" valueType="num">
                                      <p:cBhvr>
                                        <p:cTn id="11" dur="615" accel="100000" fill="hold">
                                          <p:stCondLst>
                                            <p:cond delay="385"/>
                                          </p:stCondLst>
                                        </p:cTn>
                                        <p:tgtEl>
                                          <p:spTgt spid="16"/>
                                        </p:tgtEl>
                                        <p:attrNameLst>
                                          <p:attrName>ppt_x</p:attrName>
                                        </p:attrNameLst>
                                      </p:cBhvr>
                                    </p:anim>
                                    <p:set>
                                      <p:cBhvr>
                                        <p:cTn id="12" dur="385" fill="hold"/>
                                        <p:tgtEl>
                                          <p:spTgt spid="16"/>
                                        </p:tgtEl>
                                        <p:attrNameLst>
                                          <p:attrName>ppt_y</p:attrName>
                                        </p:attrNameLst>
                                      </p:cBhvr>
                                      <p:to>
                                        <p:strVal val="(#ppt_y+0.4)"/>
                                      </p:to>
                                    </p:set>
                                    <p:anim from="(#ppt_y+0.4)" to="(#ppt_y)" calcmode="lin" valueType="num">
                                      <p:cBhvr>
                                        <p:cTn id="13" dur="615" accel="100000" fill="hold">
                                          <p:stCondLst>
                                            <p:cond delay="385"/>
                                          </p:stCondLst>
                                        </p:cTn>
                                        <p:tgtEl>
                                          <p:spTgt spid="16"/>
                                        </p:tgtEl>
                                        <p:attrNameLst>
                                          <p:attrName>ppt_y</p:attrName>
                                        </p:attrNameLst>
                                      </p:cBhvr>
                                    </p:anim>
                                  </p:childTnLst>
                                </p:cTn>
                              </p:par>
                              <p:par>
                                <p:cTn id="14" presetID="1" presetClass="exit"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hidden"/>
                                      </p:to>
                                    </p:set>
                                  </p:childTnLst>
                                </p:cTn>
                              </p:par>
                              <p:par>
                                <p:cTn id="20" presetID="54" presetClass="entr" presetSubtype="0" accel="10000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strVal val="#ppt_w*0.05"/>
                                          </p:val>
                                        </p:tav>
                                        <p:tav tm="100000">
                                          <p:val>
                                            <p:strVal val="#ppt_w"/>
                                          </p:val>
                                        </p:tav>
                                      </p:tavLst>
                                    </p:anim>
                                    <p:anim calcmode="lin" valueType="num">
                                      <p:cBhvr>
                                        <p:cTn id="23" dur="500" fill="hold"/>
                                        <p:tgtEl>
                                          <p:spTgt spid="17"/>
                                        </p:tgtEl>
                                        <p:attrNameLst>
                                          <p:attrName>ppt_h</p:attrName>
                                        </p:attrNameLst>
                                      </p:cBhvr>
                                      <p:tavLst>
                                        <p:tav tm="0">
                                          <p:val>
                                            <p:strVal val="#ppt_h"/>
                                          </p:val>
                                        </p:tav>
                                        <p:tav tm="100000">
                                          <p:val>
                                            <p:strVal val="#ppt_h"/>
                                          </p:val>
                                        </p:tav>
                                      </p:tavLst>
                                    </p:anim>
                                    <p:anim calcmode="lin" valueType="num">
                                      <p:cBhvr>
                                        <p:cTn id="24" dur="500" fill="hold"/>
                                        <p:tgtEl>
                                          <p:spTgt spid="17"/>
                                        </p:tgtEl>
                                        <p:attrNameLst>
                                          <p:attrName>ppt_x</p:attrName>
                                        </p:attrNameLst>
                                      </p:cBhvr>
                                      <p:tavLst>
                                        <p:tav tm="0">
                                          <p:val>
                                            <p:strVal val="#ppt_x-.2"/>
                                          </p:val>
                                        </p:tav>
                                        <p:tav tm="100000">
                                          <p:val>
                                            <p:strVal val="#ppt_x"/>
                                          </p:val>
                                        </p:tav>
                                      </p:tavLst>
                                    </p:anim>
                                    <p:anim calcmode="lin" valueType="num">
                                      <p:cBhvr>
                                        <p:cTn id="25" dur="500" fill="hold"/>
                                        <p:tgtEl>
                                          <p:spTgt spid="17"/>
                                        </p:tgtEl>
                                        <p:attrNameLst>
                                          <p:attrName>ppt_y</p:attrName>
                                        </p:attrNameLst>
                                      </p:cBhvr>
                                      <p:tavLst>
                                        <p:tav tm="0">
                                          <p:val>
                                            <p:strVal val="#ppt_y"/>
                                          </p:val>
                                        </p:tav>
                                        <p:tav tm="100000">
                                          <p:val>
                                            <p:strVal val="#ppt_y"/>
                                          </p:val>
                                        </p:tav>
                                      </p:tavLst>
                                    </p:anim>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r>
              <a:rPr lang="el-GR" dirty="0" smtClean="0">
                <a:solidFill>
                  <a:schemeClr val="accent1"/>
                </a:solidFill>
              </a:rPr>
              <a:t>Βόρεια Αμερική</a:t>
            </a:r>
          </a:p>
        </p:txBody>
      </p:sp>
      <p:sp>
        <p:nvSpPr>
          <p:cNvPr id="3" name="Θέση περιεχομένου 2"/>
          <p:cNvSpPr>
            <a:spLocks noGrp="1"/>
          </p:cNvSpPr>
          <p:nvPr>
            <p:ph idx="1"/>
          </p:nvPr>
        </p:nvSpPr>
        <p:spPr>
          <a:xfrm>
            <a:off x="467544" y="1033815"/>
            <a:ext cx="8363272" cy="5832648"/>
          </a:xfrm>
        </p:spPr>
        <p:txBody>
          <a:bodyPr>
            <a:normAutofit fontScale="92500" lnSpcReduction="10000"/>
          </a:bodyPr>
          <a:lstStyle/>
          <a:p>
            <a:pPr marL="0" indent="0">
              <a:buNone/>
            </a:pPr>
            <a:r>
              <a:rPr lang="el-GR" b="1" dirty="0" smtClean="0"/>
              <a:t>Δείκτες αξιολόγησης για ανάλυση επιπτώσεων: η περίπτωση της Β. Αμερικής:</a:t>
            </a:r>
            <a:endParaRPr lang="en-US" b="1" dirty="0" smtClean="0"/>
          </a:p>
          <a:p>
            <a:pPr marL="0" lvl="0" indent="0">
              <a:spcBef>
                <a:spcPts val="0"/>
              </a:spcBef>
              <a:buFont typeface="Wingdings" pitchFamily="2" charset="2"/>
              <a:buChar char="v"/>
            </a:pPr>
            <a:endParaRPr lang="el-GR" sz="2200" dirty="0" smtClean="0">
              <a:sym typeface="Wingdings" pitchFamily="2" charset="2"/>
            </a:endParaRPr>
          </a:p>
          <a:p>
            <a:pPr lvl="0">
              <a:spcBef>
                <a:spcPts val="0"/>
              </a:spcBef>
              <a:buFont typeface="Wingdings" pitchFamily="2" charset="2"/>
              <a:buChar char="q"/>
            </a:pPr>
            <a:r>
              <a:rPr lang="el-GR" sz="2400" b="1" dirty="0" smtClean="0"/>
              <a:t>ΗΠΑ: </a:t>
            </a:r>
            <a:r>
              <a:rPr lang="el-GR" sz="2400" b="1" dirty="0" err="1" smtClean="0"/>
              <a:t>Victoria</a:t>
            </a:r>
            <a:r>
              <a:rPr lang="el-GR" sz="2400" b="1" dirty="0" smtClean="0"/>
              <a:t> Transport </a:t>
            </a:r>
            <a:r>
              <a:rPr lang="el-GR" sz="2400" b="1" dirty="0" err="1" smtClean="0"/>
              <a:t>Policy</a:t>
            </a:r>
            <a:r>
              <a:rPr lang="el-GR" sz="2400" b="1" dirty="0" smtClean="0"/>
              <a:t> </a:t>
            </a:r>
            <a:r>
              <a:rPr lang="el-GR" sz="2400" b="1" dirty="0" err="1" smtClean="0"/>
              <a:t>Institute</a:t>
            </a:r>
            <a:r>
              <a:rPr lang="el-GR" sz="2400" b="1" dirty="0" smtClean="0"/>
              <a:t> (ανεξάρτητος ερευνητικός φορέας σε θέματα πολιτικής των μεταφορών).</a:t>
            </a:r>
          </a:p>
          <a:p>
            <a:pPr lvl="0">
              <a:spcBef>
                <a:spcPts val="0"/>
              </a:spcBef>
              <a:buFont typeface="Wingdings" pitchFamily="2" charset="2"/>
              <a:buChar char="Ø"/>
            </a:pPr>
            <a:endParaRPr lang="el-GR" sz="2400" dirty="0" smtClean="0">
              <a:sym typeface="Wingdings" pitchFamily="2" charset="2"/>
            </a:endParaRPr>
          </a:p>
          <a:p>
            <a:pPr lvl="0">
              <a:spcBef>
                <a:spcPts val="0"/>
              </a:spcBef>
              <a:buFont typeface="Wingdings" pitchFamily="2" charset="2"/>
              <a:buChar char="Ø"/>
            </a:pPr>
            <a:r>
              <a:rPr lang="el-GR" sz="2400" dirty="0" smtClean="0">
                <a:sym typeface="Wingdings" pitchFamily="2" charset="2"/>
              </a:rPr>
              <a:t>Συμπεράσματα / Προτάσεις:</a:t>
            </a:r>
            <a:endParaRPr lang="el-GR" sz="2400" dirty="0">
              <a:sym typeface="Wingdings" pitchFamily="2" charset="2"/>
            </a:endParaRPr>
          </a:p>
          <a:p>
            <a:pPr>
              <a:spcBef>
                <a:spcPts val="0"/>
              </a:spcBef>
            </a:pPr>
            <a:r>
              <a:rPr lang="el-GR" sz="2200" dirty="0" smtClean="0">
                <a:solidFill>
                  <a:prstClr val="black"/>
                </a:solidFill>
              </a:rPr>
              <a:t>Το </a:t>
            </a:r>
            <a:r>
              <a:rPr lang="el-GR" sz="2200" dirty="0">
                <a:solidFill>
                  <a:prstClr val="black"/>
                </a:solidFill>
              </a:rPr>
              <a:t>πλαίσιο δεικτών εκτός από αποτύπωση της κατάστασης των μεταφορικών συστημάτων απεικονίζει: αλλαγές που γίνονται στις χρήσεις γης, εξωτερικές επιπτώσεις του εκάστοτε συστήματος των μεταφορών, ενημέρωση πάνω στη δημόσια συμμετοχή στη λήψη αποφάσεων, σχετικά με τις μεταφορές, κ.α.</a:t>
            </a:r>
          </a:p>
          <a:p>
            <a:pPr>
              <a:spcBef>
                <a:spcPts val="0"/>
              </a:spcBef>
            </a:pPr>
            <a:r>
              <a:rPr lang="el-GR" sz="2200" dirty="0" smtClean="0">
                <a:solidFill>
                  <a:prstClr val="black"/>
                </a:solidFill>
              </a:rPr>
              <a:t>Λόγω </a:t>
            </a:r>
            <a:r>
              <a:rPr lang="el-GR" sz="2200" dirty="0">
                <a:solidFill>
                  <a:prstClr val="black"/>
                </a:solidFill>
              </a:rPr>
              <a:t>του λεγόμενου </a:t>
            </a:r>
            <a:r>
              <a:rPr lang="el-GR" sz="2200" dirty="0" err="1">
                <a:solidFill>
                  <a:prstClr val="black"/>
                </a:solidFill>
              </a:rPr>
              <a:t>rebound</a:t>
            </a:r>
            <a:r>
              <a:rPr lang="el-GR" sz="2200" dirty="0">
                <a:solidFill>
                  <a:prstClr val="black"/>
                </a:solidFill>
              </a:rPr>
              <a:t> </a:t>
            </a:r>
            <a:r>
              <a:rPr lang="el-GR" sz="2200" dirty="0" err="1">
                <a:solidFill>
                  <a:prstClr val="black"/>
                </a:solidFill>
              </a:rPr>
              <a:t>effect</a:t>
            </a:r>
            <a:r>
              <a:rPr lang="el-GR" sz="2200" dirty="0">
                <a:solidFill>
                  <a:prstClr val="black"/>
                </a:solidFill>
              </a:rPr>
              <a:t> μπορεί να έχει αυξηθεί η αποδοτικότητα του συστήματος αλλά κάποιοι δείκτες να έχουν πιο αρνητική πορεία από </a:t>
            </a:r>
            <a:r>
              <a:rPr lang="el-GR" sz="2200" dirty="0" smtClean="0">
                <a:solidFill>
                  <a:prstClr val="black"/>
                </a:solidFill>
              </a:rPr>
              <a:t>πριν.</a:t>
            </a:r>
          </a:p>
          <a:p>
            <a:pPr>
              <a:spcBef>
                <a:spcPts val="0"/>
              </a:spcBef>
            </a:pPr>
            <a:r>
              <a:rPr lang="el-GR" sz="2200" dirty="0">
                <a:solidFill>
                  <a:prstClr val="black"/>
                </a:solidFill>
              </a:rPr>
              <a:t>Το πλαίσιο μπορεί να συνοδεύεται και από κατευθύνσεις ανάλογα με την επίτευξη στόχων, π.χ. Εάν κάποιος δείκτης υποδηλώνει αδυναμία κάλυψης ενός στόχου τότε η τάδε πολιτική πρέπει να ακολουθηθεί</a:t>
            </a:r>
            <a:r>
              <a:rPr lang="el-GR" sz="2200" dirty="0" smtClean="0">
                <a:solidFill>
                  <a:prstClr val="black"/>
                </a:solidFill>
              </a:rPr>
              <a:t>...</a:t>
            </a:r>
            <a:endParaRPr lang="el-GR" sz="2400" dirty="0">
              <a:solidFill>
                <a:prstClr val="black"/>
              </a:solidFill>
            </a:endParaRPr>
          </a:p>
        </p:txBody>
      </p:sp>
    </p:spTree>
    <p:extLst>
      <p:ext uri="{BB962C8B-B14F-4D97-AF65-F5344CB8AC3E}">
        <p14:creationId xmlns:p14="http://schemas.microsoft.com/office/powerpoint/2010/main" val="17910857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r>
              <a:rPr lang="el-GR" dirty="0" smtClean="0">
                <a:solidFill>
                  <a:schemeClr val="accent1"/>
                </a:solidFill>
              </a:rPr>
              <a:t>Βόρεια Αμερική</a:t>
            </a:r>
          </a:p>
        </p:txBody>
      </p:sp>
      <p:sp>
        <p:nvSpPr>
          <p:cNvPr id="3" name="Θέση περιεχομένου 2"/>
          <p:cNvSpPr>
            <a:spLocks noGrp="1"/>
          </p:cNvSpPr>
          <p:nvPr>
            <p:ph idx="1"/>
          </p:nvPr>
        </p:nvSpPr>
        <p:spPr>
          <a:xfrm>
            <a:off x="457200" y="1124744"/>
            <a:ext cx="8229600" cy="5328592"/>
          </a:xfrm>
        </p:spPr>
        <p:txBody>
          <a:bodyPr>
            <a:normAutofit fontScale="92500" lnSpcReduction="20000"/>
          </a:bodyPr>
          <a:lstStyle/>
          <a:p>
            <a:pPr marL="0" indent="0">
              <a:buNone/>
            </a:pPr>
            <a:r>
              <a:rPr lang="el-GR" b="1" dirty="0" smtClean="0"/>
              <a:t>Δείκτες αξιολόγησης για ανάλυση επιπτώσεων: η περίπτωση της Β. Αμερικής:</a:t>
            </a:r>
            <a:endParaRPr lang="en-US" b="1" dirty="0" smtClean="0"/>
          </a:p>
          <a:p>
            <a:pPr marL="0" lvl="0" indent="0">
              <a:spcBef>
                <a:spcPts val="0"/>
              </a:spcBef>
              <a:buFont typeface="Wingdings" pitchFamily="2" charset="2"/>
              <a:buChar char="v"/>
            </a:pPr>
            <a:endParaRPr lang="el-GR" sz="2200" dirty="0" smtClean="0">
              <a:sym typeface="Wingdings" pitchFamily="2" charset="2"/>
            </a:endParaRPr>
          </a:p>
          <a:p>
            <a:pPr lvl="0">
              <a:spcBef>
                <a:spcPts val="0"/>
              </a:spcBef>
              <a:buFont typeface="Wingdings" pitchFamily="2" charset="2"/>
              <a:buChar char="q"/>
            </a:pPr>
            <a:r>
              <a:rPr lang="el-GR" sz="2400" b="1" dirty="0" smtClean="0"/>
              <a:t>Καναδάς - </a:t>
            </a:r>
            <a:r>
              <a:rPr lang="en-US" sz="2400" b="1" dirty="0" smtClean="0"/>
              <a:t>The Sustainable Transportation Performance Indicators (STPI) project </a:t>
            </a:r>
            <a:r>
              <a:rPr lang="el-GR" sz="2400" b="1" dirty="0" smtClean="0"/>
              <a:t>:</a:t>
            </a:r>
            <a:endParaRPr lang="el-GR" sz="2600" dirty="0">
              <a:sym typeface="Wingdings" pitchFamily="2" charset="2"/>
            </a:endParaRPr>
          </a:p>
          <a:p>
            <a:pPr marL="0" lvl="0" indent="0">
              <a:spcBef>
                <a:spcPts val="0"/>
              </a:spcBef>
              <a:buFont typeface="Wingdings" pitchFamily="2" charset="2"/>
              <a:buChar char="ü"/>
            </a:pPr>
            <a:endParaRPr lang="el-GR" sz="2200" dirty="0" smtClean="0">
              <a:sym typeface="Wingdings" pitchFamily="2" charset="2"/>
            </a:endParaRPr>
          </a:p>
          <a:p>
            <a:pPr>
              <a:spcBef>
                <a:spcPts val="0"/>
              </a:spcBef>
            </a:pPr>
            <a:r>
              <a:rPr lang="el-GR" sz="2200" b="1" dirty="0" smtClean="0"/>
              <a:t>Αφορά</a:t>
            </a:r>
            <a:r>
              <a:rPr lang="el-GR" sz="2200" dirty="0" smtClean="0"/>
              <a:t> πλαίσιο δεικτών που χρησιμοποιείται για την εποπτεία των συστημάτων μεταφορών στον Καναδά και τον έλεγχο της προόδου τους σε σχέση με κατευθύνσεις βιωσιμότητας που θεσπίζονται</a:t>
            </a:r>
          </a:p>
          <a:p>
            <a:pPr>
              <a:spcBef>
                <a:spcPts val="0"/>
              </a:spcBef>
            </a:pPr>
            <a:r>
              <a:rPr lang="el-GR" sz="2200" b="1" dirty="0" smtClean="0"/>
              <a:t>Εκπόνηση</a:t>
            </a:r>
            <a:r>
              <a:rPr lang="el-GR" sz="2200" dirty="0" smtClean="0"/>
              <a:t>: </a:t>
            </a:r>
            <a:r>
              <a:rPr lang="el-GR" sz="2200" dirty="0" err="1" smtClean="0"/>
              <a:t>Center</a:t>
            </a:r>
            <a:r>
              <a:rPr lang="el-GR" sz="2200" dirty="0" smtClean="0"/>
              <a:t> </a:t>
            </a:r>
            <a:r>
              <a:rPr lang="el-GR" sz="2200" dirty="0" err="1" smtClean="0"/>
              <a:t>for</a:t>
            </a:r>
            <a:r>
              <a:rPr lang="el-GR" sz="2200" dirty="0" smtClean="0"/>
              <a:t> </a:t>
            </a:r>
            <a:r>
              <a:rPr lang="el-GR" sz="2200" dirty="0" err="1" smtClean="0"/>
              <a:t>Sustainable</a:t>
            </a:r>
            <a:r>
              <a:rPr lang="el-GR" sz="2200" dirty="0" smtClean="0"/>
              <a:t> </a:t>
            </a:r>
            <a:r>
              <a:rPr lang="el-GR" sz="2200" dirty="0" err="1" smtClean="0"/>
              <a:t>Transportation</a:t>
            </a:r>
            <a:r>
              <a:rPr lang="el-GR" sz="2200" dirty="0" smtClean="0"/>
              <a:t> </a:t>
            </a:r>
            <a:r>
              <a:rPr lang="el-GR" sz="2200" dirty="0" err="1" smtClean="0"/>
              <a:t>and</a:t>
            </a:r>
            <a:r>
              <a:rPr lang="el-GR" sz="2200" dirty="0" smtClean="0"/>
              <a:t> IBI </a:t>
            </a:r>
            <a:r>
              <a:rPr lang="el-GR" sz="2200" dirty="0" err="1" smtClean="0"/>
              <a:t>Group</a:t>
            </a:r>
            <a:r>
              <a:rPr lang="el-GR" sz="2200" dirty="0" smtClean="0"/>
              <a:t> </a:t>
            </a:r>
            <a:r>
              <a:rPr lang="el-GR" sz="2200" dirty="0" err="1" smtClean="0"/>
              <a:t>Consultants</a:t>
            </a:r>
            <a:endParaRPr lang="el-GR" sz="2200" dirty="0" smtClean="0"/>
          </a:p>
          <a:p>
            <a:pPr>
              <a:spcBef>
                <a:spcPts val="0"/>
              </a:spcBef>
            </a:pPr>
            <a:endParaRPr lang="el-GR" sz="2200" b="1" dirty="0" smtClean="0"/>
          </a:p>
          <a:p>
            <a:pPr>
              <a:spcBef>
                <a:spcPts val="0"/>
              </a:spcBef>
            </a:pPr>
            <a:r>
              <a:rPr lang="el-GR" sz="2200" b="1" dirty="0" smtClean="0"/>
              <a:t>3 φάσεις υλοποίησης</a:t>
            </a:r>
            <a:r>
              <a:rPr lang="el-GR" sz="2200" dirty="0" smtClean="0"/>
              <a:t>:</a:t>
            </a:r>
          </a:p>
          <a:p>
            <a:pPr marL="989013" indent="-514350">
              <a:spcBef>
                <a:spcPts val="0"/>
              </a:spcBef>
              <a:buFont typeface="+mj-lt"/>
              <a:buAutoNum type="alphaUcPeriod"/>
            </a:pPr>
            <a:r>
              <a:rPr lang="el-GR" sz="2200" dirty="0" smtClean="0"/>
              <a:t>Βιβλιογραφική ανασκόπηση από διεθνείς πηγές της χρήσης δεικτών για βιώσιμες μεταφορές – Κατάταξη αναλόγως την σχέση με την βιώσιμη προοπτική των μεταφορών.</a:t>
            </a:r>
          </a:p>
          <a:p>
            <a:pPr marL="989013" indent="-514350">
              <a:spcBef>
                <a:spcPts val="0"/>
              </a:spcBef>
              <a:buFont typeface="+mj-lt"/>
              <a:buAutoNum type="alphaUcPeriod"/>
            </a:pPr>
            <a:r>
              <a:rPr lang="el-GR" sz="2200" dirty="0" smtClean="0"/>
              <a:t>Επιλογή μικρότερου σετ βασικών δεικτών – Έρευνα ερωτηματολογίων με ειδικούς και διεξαγωγή </a:t>
            </a:r>
            <a:r>
              <a:rPr lang="el-GR" sz="2200" dirty="0" err="1" smtClean="0"/>
              <a:t>workshop</a:t>
            </a:r>
            <a:r>
              <a:rPr lang="el-GR" sz="2200" dirty="0" smtClean="0"/>
              <a:t> για την προώθηση του STPI σε εν δυνάμει χρήστες.</a:t>
            </a:r>
          </a:p>
          <a:p>
            <a:pPr marL="989013" indent="-514350">
              <a:spcBef>
                <a:spcPts val="0"/>
              </a:spcBef>
              <a:buFont typeface="+mj-lt"/>
              <a:buAutoNum type="alphaUcPeriod"/>
            </a:pPr>
            <a:r>
              <a:rPr lang="el-GR" sz="2200" dirty="0" smtClean="0"/>
              <a:t>Συγκερασμός απόψεων και επιλογή του τελικού σετ δεικτών.</a:t>
            </a:r>
          </a:p>
        </p:txBody>
      </p:sp>
    </p:spTree>
    <p:extLst>
      <p:ext uri="{BB962C8B-B14F-4D97-AF65-F5344CB8AC3E}">
        <p14:creationId xmlns:p14="http://schemas.microsoft.com/office/powerpoint/2010/main" val="29716516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r>
              <a:rPr lang="el-GR" dirty="0" smtClean="0">
                <a:solidFill>
                  <a:schemeClr val="accent1"/>
                </a:solidFill>
              </a:rPr>
              <a:t>Βόρεια Αμερική</a:t>
            </a:r>
          </a:p>
        </p:txBody>
      </p:sp>
      <p:sp>
        <p:nvSpPr>
          <p:cNvPr id="3" name="Θέση περιεχομένου 2"/>
          <p:cNvSpPr>
            <a:spLocks noGrp="1"/>
          </p:cNvSpPr>
          <p:nvPr>
            <p:ph idx="1"/>
          </p:nvPr>
        </p:nvSpPr>
        <p:spPr>
          <a:xfrm>
            <a:off x="457200" y="1124744"/>
            <a:ext cx="8363272" cy="5832648"/>
          </a:xfrm>
        </p:spPr>
        <p:txBody>
          <a:bodyPr>
            <a:normAutofit fontScale="70000" lnSpcReduction="20000"/>
          </a:bodyPr>
          <a:lstStyle/>
          <a:p>
            <a:pPr marL="0" indent="0">
              <a:buNone/>
            </a:pPr>
            <a:r>
              <a:rPr lang="el-GR" sz="4300" b="1" dirty="0" smtClean="0"/>
              <a:t>Δείκτες αξιολόγησης για ανάλυση επιπτώσεων: η περίπτωση της Β. Αμερικής:</a:t>
            </a:r>
            <a:endParaRPr lang="en-US" sz="4300" b="1" dirty="0" smtClean="0"/>
          </a:p>
          <a:p>
            <a:pPr marL="0" lvl="0" indent="0">
              <a:spcBef>
                <a:spcPts val="0"/>
              </a:spcBef>
              <a:buFont typeface="Wingdings" pitchFamily="2" charset="2"/>
              <a:buChar char="v"/>
            </a:pPr>
            <a:endParaRPr lang="el-GR" sz="2200" dirty="0" smtClean="0">
              <a:sym typeface="Wingdings" pitchFamily="2" charset="2"/>
            </a:endParaRPr>
          </a:p>
          <a:p>
            <a:pPr lvl="0">
              <a:spcBef>
                <a:spcPts val="0"/>
              </a:spcBef>
              <a:buFont typeface="Wingdings" pitchFamily="2" charset="2"/>
              <a:buChar char="q"/>
            </a:pPr>
            <a:r>
              <a:rPr lang="el-GR" sz="3100" b="1" dirty="0" smtClean="0"/>
              <a:t>Καναδάς - </a:t>
            </a:r>
            <a:r>
              <a:rPr lang="en-US" sz="3100" b="1" dirty="0" smtClean="0"/>
              <a:t>The Sustainable Transportation Performance Indicators (STPI) project </a:t>
            </a:r>
            <a:r>
              <a:rPr lang="el-GR" sz="3100" b="1" dirty="0" smtClean="0"/>
              <a:t>:</a:t>
            </a:r>
            <a:endParaRPr lang="el-GR" sz="3100" dirty="0">
              <a:sym typeface="Wingdings" pitchFamily="2" charset="2"/>
            </a:endParaRPr>
          </a:p>
          <a:p>
            <a:pPr marL="0" lvl="0" indent="0">
              <a:spcBef>
                <a:spcPts val="0"/>
              </a:spcBef>
              <a:buFont typeface="Wingdings" pitchFamily="2" charset="2"/>
              <a:buChar char="ü"/>
            </a:pPr>
            <a:endParaRPr lang="el-GR" sz="2200" dirty="0" smtClean="0">
              <a:sym typeface="Wingdings" pitchFamily="2" charset="2"/>
            </a:endParaRPr>
          </a:p>
          <a:p>
            <a:pPr>
              <a:spcBef>
                <a:spcPts val="0"/>
              </a:spcBef>
            </a:pPr>
            <a:r>
              <a:rPr lang="el-GR" sz="2900" dirty="0">
                <a:solidFill>
                  <a:prstClr val="black"/>
                </a:solidFill>
              </a:rPr>
              <a:t>Η επιλογή δεικτών γίνεται σε σχέση με τον ορισμό των «βιώσιμων μεταφορών»</a:t>
            </a:r>
          </a:p>
          <a:p>
            <a:pPr>
              <a:spcBef>
                <a:spcPts val="0"/>
              </a:spcBef>
            </a:pPr>
            <a:r>
              <a:rPr lang="el-GR" sz="2900" dirty="0">
                <a:solidFill>
                  <a:prstClr val="black"/>
                </a:solidFill>
              </a:rPr>
              <a:t>Σύστημα «</a:t>
            </a:r>
            <a:r>
              <a:rPr lang="el-GR" sz="2900" b="1" dirty="0">
                <a:solidFill>
                  <a:prstClr val="black"/>
                </a:solidFill>
              </a:rPr>
              <a:t>βιώσιμων μεταφορών</a:t>
            </a:r>
            <a:r>
              <a:rPr lang="el-GR" sz="2900" dirty="0">
                <a:solidFill>
                  <a:prstClr val="black"/>
                </a:solidFill>
              </a:rPr>
              <a:t>» είναι αυτό που (</a:t>
            </a:r>
            <a:r>
              <a:rPr lang="en-US" sz="2900" dirty="0">
                <a:solidFill>
                  <a:prstClr val="black"/>
                </a:solidFill>
              </a:rPr>
              <a:t>Gilbert &amp; </a:t>
            </a:r>
            <a:r>
              <a:rPr lang="en-US" sz="2900" dirty="0" err="1">
                <a:solidFill>
                  <a:prstClr val="black"/>
                </a:solidFill>
              </a:rPr>
              <a:t>Tangauy</a:t>
            </a:r>
            <a:r>
              <a:rPr lang="en-US" sz="2900" dirty="0">
                <a:solidFill>
                  <a:prstClr val="black"/>
                </a:solidFill>
              </a:rPr>
              <a:t>, 2000)</a:t>
            </a:r>
            <a:r>
              <a:rPr lang="el-GR" sz="2900" dirty="0">
                <a:solidFill>
                  <a:prstClr val="black"/>
                </a:solidFill>
              </a:rPr>
              <a:t>:</a:t>
            </a:r>
            <a:endParaRPr lang="en-US" sz="2900" dirty="0">
              <a:solidFill>
                <a:prstClr val="black"/>
              </a:solidFill>
            </a:endParaRPr>
          </a:p>
          <a:p>
            <a:pPr marL="698500" lvl="0">
              <a:spcBef>
                <a:spcPts val="0"/>
              </a:spcBef>
              <a:buFont typeface="Wingdings" pitchFamily="2" charset="2"/>
              <a:buChar char="Ø"/>
            </a:pPr>
            <a:r>
              <a:rPr lang="el-GR" sz="2900" dirty="0" smtClean="0">
                <a:solidFill>
                  <a:prstClr val="black"/>
                </a:solidFill>
              </a:rPr>
              <a:t>Προάγει </a:t>
            </a:r>
            <a:r>
              <a:rPr lang="el-GR" sz="2900" dirty="0">
                <a:solidFill>
                  <a:prstClr val="black"/>
                </a:solidFill>
              </a:rPr>
              <a:t>και εξυπηρετεί τις βασικές ανάγκες προσβασιμότητας των ατόμων, </a:t>
            </a:r>
            <a:r>
              <a:rPr lang="el-GR" sz="2900" dirty="0" smtClean="0">
                <a:solidFill>
                  <a:prstClr val="black"/>
                </a:solidFill>
              </a:rPr>
              <a:t>με τρόπο </a:t>
            </a:r>
            <a:r>
              <a:rPr lang="el-GR" sz="2900" dirty="0">
                <a:solidFill>
                  <a:prstClr val="black"/>
                </a:solidFill>
              </a:rPr>
              <a:t>συμβατό με την προστασία της ανθρώπινης υγείας </a:t>
            </a:r>
            <a:r>
              <a:rPr lang="el-GR" sz="2900" dirty="0" smtClean="0">
                <a:solidFill>
                  <a:prstClr val="black"/>
                </a:solidFill>
              </a:rPr>
              <a:t>και </a:t>
            </a:r>
            <a:r>
              <a:rPr lang="el-GR" sz="2900" dirty="0">
                <a:solidFill>
                  <a:prstClr val="black"/>
                </a:solidFill>
              </a:rPr>
              <a:t>του </a:t>
            </a:r>
            <a:r>
              <a:rPr lang="el-GR" sz="2900" dirty="0" smtClean="0">
                <a:solidFill>
                  <a:prstClr val="black"/>
                </a:solidFill>
              </a:rPr>
              <a:t>περιβάλλοντος.</a:t>
            </a:r>
            <a:endParaRPr lang="el-GR" sz="2900" dirty="0">
              <a:solidFill>
                <a:prstClr val="black"/>
              </a:solidFill>
            </a:endParaRPr>
          </a:p>
          <a:p>
            <a:pPr marL="698500" lvl="0">
              <a:spcBef>
                <a:spcPts val="0"/>
              </a:spcBef>
              <a:buFont typeface="Wingdings" pitchFamily="2" charset="2"/>
              <a:buChar char="Ø"/>
            </a:pPr>
            <a:r>
              <a:rPr lang="el-GR" sz="2900" dirty="0" smtClean="0">
                <a:solidFill>
                  <a:prstClr val="black"/>
                </a:solidFill>
              </a:rPr>
              <a:t>Είναι </a:t>
            </a:r>
            <a:r>
              <a:rPr lang="el-GR" sz="2900" dirty="0">
                <a:solidFill>
                  <a:prstClr val="black"/>
                </a:solidFill>
              </a:rPr>
              <a:t>οικονομικά προσιτό, λειτουργεί αποδοτικά, παρέχει ευρείες επιλογές μέσων μεταφοράς και υποστηρίζει την οικονομική </a:t>
            </a:r>
            <a:r>
              <a:rPr lang="el-GR" sz="2900" dirty="0" smtClean="0">
                <a:solidFill>
                  <a:prstClr val="black"/>
                </a:solidFill>
              </a:rPr>
              <a:t>ευημερία.</a:t>
            </a:r>
            <a:endParaRPr lang="el-GR" sz="2900" dirty="0">
              <a:solidFill>
                <a:prstClr val="black"/>
              </a:solidFill>
            </a:endParaRPr>
          </a:p>
          <a:p>
            <a:pPr marL="698500" lvl="0">
              <a:spcBef>
                <a:spcPts val="0"/>
              </a:spcBef>
              <a:buFont typeface="Wingdings" pitchFamily="2" charset="2"/>
              <a:buChar char="Ø"/>
            </a:pPr>
            <a:r>
              <a:rPr lang="el-GR" sz="2900" dirty="0" smtClean="0">
                <a:solidFill>
                  <a:prstClr val="black"/>
                </a:solidFill>
              </a:rPr>
              <a:t>Βοηθά: </a:t>
            </a:r>
            <a:r>
              <a:rPr lang="el-GR" sz="2900" dirty="0">
                <a:solidFill>
                  <a:prstClr val="black"/>
                </a:solidFill>
              </a:rPr>
              <a:t>περιορισμό </a:t>
            </a:r>
            <a:r>
              <a:rPr lang="el-GR" sz="2900" dirty="0" smtClean="0">
                <a:solidFill>
                  <a:prstClr val="black"/>
                </a:solidFill>
              </a:rPr>
              <a:t>εκπομπών </a:t>
            </a:r>
            <a:r>
              <a:rPr lang="el-GR" sz="2900" dirty="0">
                <a:solidFill>
                  <a:prstClr val="black"/>
                </a:solidFill>
              </a:rPr>
              <a:t>και </a:t>
            </a:r>
            <a:r>
              <a:rPr lang="el-GR" sz="2900" dirty="0" smtClean="0">
                <a:solidFill>
                  <a:prstClr val="black"/>
                </a:solidFill>
              </a:rPr>
              <a:t>αποβλήτων </a:t>
            </a:r>
            <a:r>
              <a:rPr lang="el-GR" sz="2900" dirty="0">
                <a:solidFill>
                  <a:prstClr val="black"/>
                </a:solidFill>
              </a:rPr>
              <a:t>σε τέτοιο επίπεδο ώστε αυτά να είναι «</a:t>
            </a:r>
            <a:r>
              <a:rPr lang="el-GR" sz="2900" dirty="0" err="1">
                <a:solidFill>
                  <a:prstClr val="black"/>
                </a:solidFill>
              </a:rPr>
              <a:t>απορροφήσιμα</a:t>
            </a:r>
            <a:r>
              <a:rPr lang="el-GR" sz="2900" dirty="0">
                <a:solidFill>
                  <a:prstClr val="black"/>
                </a:solidFill>
              </a:rPr>
              <a:t>» από τον πλανήτη, μειώνει </a:t>
            </a:r>
            <a:r>
              <a:rPr lang="el-GR" sz="2900" dirty="0" smtClean="0">
                <a:solidFill>
                  <a:prstClr val="black"/>
                </a:solidFill>
              </a:rPr>
              <a:t>κατανάλωση μη </a:t>
            </a:r>
            <a:r>
              <a:rPr lang="el-GR" sz="2900" dirty="0">
                <a:solidFill>
                  <a:prstClr val="black"/>
                </a:solidFill>
              </a:rPr>
              <a:t>ανανεώσιμων πηγών, μειώνει </a:t>
            </a:r>
            <a:r>
              <a:rPr lang="el-GR" sz="2900" dirty="0" smtClean="0">
                <a:solidFill>
                  <a:prstClr val="black"/>
                </a:solidFill>
              </a:rPr>
              <a:t>κατανάλωση ανανεώσιμων </a:t>
            </a:r>
            <a:r>
              <a:rPr lang="el-GR" sz="2900" dirty="0">
                <a:solidFill>
                  <a:prstClr val="black"/>
                </a:solidFill>
              </a:rPr>
              <a:t>πηγών σε ένα βιώσιμο επίπεδο, </a:t>
            </a:r>
            <a:r>
              <a:rPr lang="el-GR" sz="2900" dirty="0" smtClean="0">
                <a:solidFill>
                  <a:prstClr val="black"/>
                </a:solidFill>
              </a:rPr>
              <a:t>βοηθά </a:t>
            </a:r>
            <a:r>
              <a:rPr lang="el-GR" sz="2900" dirty="0">
                <a:solidFill>
                  <a:prstClr val="black"/>
                </a:solidFill>
              </a:rPr>
              <a:t>στην </a:t>
            </a:r>
            <a:r>
              <a:rPr lang="el-GR" sz="2900" dirty="0" smtClean="0">
                <a:solidFill>
                  <a:prstClr val="black"/>
                </a:solidFill>
              </a:rPr>
              <a:t>ανακύκλωση &amp; επαναχρησιμοποίηση των </a:t>
            </a:r>
            <a:r>
              <a:rPr lang="el-GR" sz="2900" dirty="0">
                <a:solidFill>
                  <a:prstClr val="black"/>
                </a:solidFill>
              </a:rPr>
              <a:t>στοιχείων που το διέπουν, </a:t>
            </a:r>
            <a:r>
              <a:rPr lang="el-GR" sz="2900" dirty="0" err="1">
                <a:solidFill>
                  <a:prstClr val="black"/>
                </a:solidFill>
              </a:rPr>
              <a:t>εξορθολογίζει</a:t>
            </a:r>
            <a:r>
              <a:rPr lang="el-GR" sz="2900" dirty="0">
                <a:solidFill>
                  <a:prstClr val="black"/>
                </a:solidFill>
              </a:rPr>
              <a:t> </a:t>
            </a:r>
            <a:r>
              <a:rPr lang="el-GR" sz="2900" dirty="0" smtClean="0">
                <a:solidFill>
                  <a:prstClr val="black"/>
                </a:solidFill>
              </a:rPr>
              <a:t>χρήση </a:t>
            </a:r>
            <a:r>
              <a:rPr lang="el-GR" sz="2900" dirty="0">
                <a:solidFill>
                  <a:prstClr val="black"/>
                </a:solidFill>
              </a:rPr>
              <a:t>γης και μειώνει </a:t>
            </a:r>
            <a:r>
              <a:rPr lang="el-GR" sz="2900" dirty="0" smtClean="0">
                <a:solidFill>
                  <a:prstClr val="black"/>
                </a:solidFill>
              </a:rPr>
              <a:t>παραγωγή </a:t>
            </a:r>
            <a:r>
              <a:rPr lang="el-GR" sz="2900" dirty="0">
                <a:solidFill>
                  <a:prstClr val="black"/>
                </a:solidFill>
              </a:rPr>
              <a:t>θορύβου</a:t>
            </a:r>
            <a:r>
              <a:rPr lang="el-GR" sz="2900" dirty="0" smtClean="0">
                <a:solidFill>
                  <a:prstClr val="black"/>
                </a:solidFill>
              </a:rPr>
              <a:t>.</a:t>
            </a:r>
            <a:endParaRPr lang="el-GR" sz="2900" dirty="0">
              <a:solidFill>
                <a:prstClr val="black"/>
              </a:solidFill>
            </a:endParaRPr>
          </a:p>
        </p:txBody>
      </p:sp>
    </p:spTree>
    <p:extLst>
      <p:ext uri="{BB962C8B-B14F-4D97-AF65-F5344CB8AC3E}">
        <p14:creationId xmlns:p14="http://schemas.microsoft.com/office/powerpoint/2010/main" val="40355534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txBox="1">
            <a:spLocks/>
          </p:cNvSpPr>
          <p:nvPr/>
        </p:nvSpPr>
        <p:spPr>
          <a:xfrm>
            <a:off x="179512" y="764704"/>
            <a:ext cx="8964488" cy="648071"/>
          </a:xfrm>
          <a:prstGeom prst="rect">
            <a:avLst/>
          </a:prstGeom>
        </p:spPr>
        <p:txBody>
          <a:bodyPr vert="horz" lIns="91440" tIns="45720" rIns="91440" bIns="45720" rtlCol="0" anchor="t" anchorCtr="0">
            <a:noAutofit/>
          </a:bodyPr>
          <a:lstStyle/>
          <a:p>
            <a:pPr marL="4763" marR="0" lvl="0" indent="-4763" algn="l" defTabSz="914400" rtl="0" eaLnBrk="1" fontAlgn="auto" latinLnBrk="0" hangingPunct="1">
              <a:lnSpc>
                <a:spcPct val="100000"/>
              </a:lnSpc>
              <a:spcBef>
                <a:spcPct val="0"/>
              </a:spcBef>
              <a:spcAft>
                <a:spcPts val="0"/>
              </a:spcAft>
              <a:buClrTx/>
              <a:buSzTx/>
              <a:buFontTx/>
              <a:buNone/>
              <a:tabLst/>
              <a:defRPr/>
            </a:pPr>
            <a:r>
              <a:rPr lang="el-GR" sz="2600" b="1" noProof="0" dirty="0" smtClean="0">
                <a:latin typeface="+mj-lt"/>
                <a:ea typeface="+mj-ea"/>
                <a:cs typeface="+mj-cs"/>
              </a:rPr>
              <a:t>Δείκτες αξιολόγησης για ανάλυση επιπτώσεων: </a:t>
            </a:r>
            <a:r>
              <a:rPr lang="el-GR" sz="2600" b="1" dirty="0" smtClean="0">
                <a:latin typeface="+mj-lt"/>
                <a:ea typeface="+mj-ea"/>
                <a:cs typeface="+mj-cs"/>
              </a:rPr>
              <a:t>δείκτες και μέτρα για τις μεταφορές, το περιβάλλον και τη βιωσιμότητα στη Βόρεια Αμερική</a:t>
            </a:r>
            <a:r>
              <a:rPr kumimoji="0" lang="en-US" sz="2600" b="1" i="0" u="none" strike="noStrike" kern="1200" cap="none" spc="0" normalizeH="0" baseline="0" noProof="0" dirty="0" smtClean="0">
                <a:ln>
                  <a:noFill/>
                </a:ln>
                <a:solidFill>
                  <a:schemeClr val="tx1"/>
                </a:solidFill>
                <a:effectLst/>
                <a:uLnTx/>
                <a:uFillTx/>
                <a:latin typeface="+mj-lt"/>
                <a:ea typeface="+mj-ea"/>
                <a:cs typeface="+mj-cs"/>
              </a:rPr>
              <a:t/>
            </a:r>
            <a:br>
              <a:rPr kumimoji="0" lang="en-US" sz="2600" b="1" i="0" u="none" strike="noStrike" kern="1200" cap="none" spc="0" normalizeH="0" baseline="0" noProof="0" dirty="0" smtClean="0">
                <a:ln>
                  <a:noFill/>
                </a:ln>
                <a:solidFill>
                  <a:schemeClr val="tx1"/>
                </a:solidFill>
                <a:effectLst/>
                <a:uLnTx/>
                <a:uFillTx/>
                <a:latin typeface="+mj-lt"/>
                <a:ea typeface="+mj-ea"/>
                <a:cs typeface="+mj-cs"/>
              </a:rPr>
            </a:br>
            <a:endParaRPr kumimoji="0" lang="el-GR" sz="2600" b="1" i="0" u="none" strike="noStrike" kern="1200" cap="none" spc="0" normalizeH="0" baseline="0" noProof="0" dirty="0">
              <a:ln>
                <a:noFill/>
              </a:ln>
              <a:solidFill>
                <a:schemeClr val="tx1"/>
              </a:solidFill>
              <a:effectLst/>
              <a:uLnTx/>
              <a:uFillTx/>
              <a:latin typeface="+mj-lt"/>
              <a:ea typeface="+mj-ea"/>
              <a:cs typeface="+mj-cs"/>
            </a:endParaRPr>
          </a:p>
        </p:txBody>
      </p:sp>
      <p:sp>
        <p:nvSpPr>
          <p:cNvPr id="10" name="TextBox 9"/>
          <p:cNvSpPr txBox="1"/>
          <p:nvPr/>
        </p:nvSpPr>
        <p:spPr>
          <a:xfrm>
            <a:off x="467544" y="2031231"/>
            <a:ext cx="8280920" cy="461665"/>
          </a:xfrm>
          <a:prstGeom prst="rect">
            <a:avLst/>
          </a:prstGeom>
          <a:noFill/>
        </p:spPr>
        <p:txBody>
          <a:bodyPr wrap="square" rtlCol="0">
            <a:spAutoFit/>
          </a:bodyPr>
          <a:lstStyle/>
          <a:p>
            <a:pPr marL="342900" indent="-342900">
              <a:buFont typeface="Wingdings" pitchFamily="2" charset="2"/>
              <a:buChar char="q"/>
            </a:pPr>
            <a:r>
              <a:rPr lang="el-GR" sz="2400" b="1" dirty="0" smtClean="0"/>
              <a:t>Καναδάς</a:t>
            </a:r>
          </a:p>
        </p:txBody>
      </p:sp>
      <p:sp>
        <p:nvSpPr>
          <p:cNvPr id="11" name="TextBox 10"/>
          <p:cNvSpPr txBox="1"/>
          <p:nvPr/>
        </p:nvSpPr>
        <p:spPr>
          <a:xfrm>
            <a:off x="323528" y="2420888"/>
            <a:ext cx="8640960" cy="430887"/>
          </a:xfrm>
          <a:prstGeom prst="rect">
            <a:avLst/>
          </a:prstGeom>
          <a:noFill/>
        </p:spPr>
        <p:txBody>
          <a:bodyPr wrap="square" rtlCol="0">
            <a:spAutoFit/>
          </a:bodyPr>
          <a:lstStyle/>
          <a:p>
            <a:pPr>
              <a:buFont typeface="Arial" pitchFamily="34" charset="0"/>
              <a:buChar char="•"/>
            </a:pPr>
            <a:r>
              <a:rPr lang="en-US" sz="2200" b="1" dirty="0" smtClean="0"/>
              <a:t>The Sustainable Transportation Performance Indicators project</a:t>
            </a:r>
            <a:endParaRPr lang="el-GR" sz="2200" b="1" dirty="0" smtClean="0"/>
          </a:p>
        </p:txBody>
      </p:sp>
      <p:sp>
        <p:nvSpPr>
          <p:cNvPr id="14" name="TextBox 13"/>
          <p:cNvSpPr txBox="1"/>
          <p:nvPr/>
        </p:nvSpPr>
        <p:spPr>
          <a:xfrm>
            <a:off x="323528" y="2780929"/>
            <a:ext cx="8640960" cy="1631216"/>
          </a:xfrm>
          <a:prstGeom prst="rect">
            <a:avLst/>
          </a:prstGeom>
          <a:noFill/>
        </p:spPr>
        <p:txBody>
          <a:bodyPr wrap="square" rtlCol="0">
            <a:spAutoFit/>
          </a:bodyPr>
          <a:lstStyle/>
          <a:p>
            <a:pPr>
              <a:buFont typeface="Arial" pitchFamily="34" charset="0"/>
              <a:buChar char="•"/>
            </a:pPr>
            <a:r>
              <a:rPr lang="el-GR" sz="2000" dirty="0" smtClean="0"/>
              <a:t>Τρείς συνιστώσες λοιπόν: Περιβάλλον, οικονομία και κοινωνία</a:t>
            </a:r>
          </a:p>
          <a:p>
            <a:pPr>
              <a:buFont typeface="Arial" pitchFamily="34" charset="0"/>
              <a:buChar char="•"/>
            </a:pPr>
            <a:r>
              <a:rPr lang="el-GR" sz="2000" dirty="0" smtClean="0"/>
              <a:t>Αυτές οι συνιστώσες κατηγοριοποιήθηκαν σε περαιτέρω στοιχεία που αποτελούν συσχετισμούς με τη βιώσιμη οπτική των μεταφορών</a:t>
            </a:r>
          </a:p>
          <a:p>
            <a:pPr>
              <a:buFont typeface="Arial" pitchFamily="34" charset="0"/>
              <a:buChar char="•"/>
            </a:pPr>
            <a:r>
              <a:rPr lang="el-GR" sz="2000" dirty="0" smtClean="0"/>
              <a:t>Από αυτά τα στοιχεία προκύπτουν οι δείκτες που αποτυπώνουν την περιβαλλοντική, οικονομική και κοιωνική οπτική των συστημάτων</a:t>
            </a:r>
          </a:p>
        </p:txBody>
      </p:sp>
      <p:pic>
        <p:nvPicPr>
          <p:cNvPr id="9" name="Picture 8"/>
          <p:cNvPicPr/>
          <p:nvPr/>
        </p:nvPicPr>
        <p:blipFill>
          <a:blip r:embed="rId3" cstate="print"/>
          <a:srcRect l="18473" t="25215" r="9416" b="13754"/>
          <a:stretch>
            <a:fillRect/>
          </a:stretch>
        </p:blipFill>
        <p:spPr bwMode="auto">
          <a:xfrm>
            <a:off x="899592" y="1484784"/>
            <a:ext cx="6984776" cy="4608512"/>
          </a:xfrm>
          <a:prstGeom prst="rect">
            <a:avLst/>
          </a:prstGeom>
          <a:noFill/>
          <a:ln w="9525">
            <a:noFill/>
            <a:miter lim="800000"/>
            <a:headEnd/>
            <a:tailEnd/>
          </a:ln>
        </p:spPr>
      </p:pic>
      <p:sp>
        <p:nvSpPr>
          <p:cNvPr id="12" name="TextBox 11"/>
          <p:cNvSpPr txBox="1"/>
          <p:nvPr/>
        </p:nvSpPr>
        <p:spPr>
          <a:xfrm>
            <a:off x="467544" y="2852936"/>
            <a:ext cx="8280920" cy="2031325"/>
          </a:xfrm>
          <a:prstGeom prst="rect">
            <a:avLst/>
          </a:prstGeom>
          <a:noFill/>
        </p:spPr>
        <p:txBody>
          <a:bodyPr wrap="square" rtlCol="0">
            <a:spAutoFit/>
          </a:bodyPr>
          <a:lstStyle/>
          <a:p>
            <a:r>
              <a:rPr lang="el-GR" dirty="0" smtClean="0"/>
              <a:t>Λόγω της δυσκολίας άμεσης συσχέτισης πολλών δεικτών με πολλά από τα στοιχεία του προηγούμενου πλαισίου, στα πλαίσια πάντα της προοπτικής των συστημάτων βιώσιμων μεταφορών, έγινε επιλογή ενός σετ με επιπλέον δείκτες που θα διευκολύνουν την παρακολούθηση του μηχανισμού αυτού. Το νέο σετ περιέχει παράμετρους που ποσοτικοποιούνται πιο εύκολα από πολλούς του προηγούμενου σετ.</a:t>
            </a:r>
          </a:p>
          <a:p>
            <a:endParaRPr lang="en-GB" dirty="0"/>
          </a:p>
        </p:txBody>
      </p:sp>
      <p:pic>
        <p:nvPicPr>
          <p:cNvPr id="171011" name="Picture 3"/>
          <p:cNvPicPr>
            <a:picLocks noChangeAspect="1" noChangeArrowheads="1"/>
          </p:cNvPicPr>
          <p:nvPr/>
        </p:nvPicPr>
        <p:blipFill>
          <a:blip r:embed="rId4" cstate="print"/>
          <a:srcRect/>
          <a:stretch>
            <a:fillRect/>
          </a:stretch>
        </p:blipFill>
        <p:spPr bwMode="auto">
          <a:xfrm>
            <a:off x="848816" y="1478632"/>
            <a:ext cx="7467600"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55" presetClass="exit" presetSubtype="0" fill="hold" grpId="0" nodeType="withEffect">
                                  <p:stCondLst>
                                    <p:cond delay="0"/>
                                  </p:stCondLst>
                                  <p:childTnLst>
                                    <p:anim calcmode="lin" valueType="num">
                                      <p:cBhvr>
                                        <p:cTn id="22" dur="1000"/>
                                        <p:tgtEl>
                                          <p:spTgt spid="14"/>
                                        </p:tgtEl>
                                        <p:attrNameLst>
                                          <p:attrName>ppt_w</p:attrName>
                                        </p:attrNameLst>
                                      </p:cBhvr>
                                      <p:tavLst>
                                        <p:tav tm="0">
                                          <p:val>
                                            <p:strVal val="ppt_w"/>
                                          </p:val>
                                        </p:tav>
                                        <p:tav tm="100000">
                                          <p:val>
                                            <p:strVal val="ppt_w*0.70"/>
                                          </p:val>
                                        </p:tav>
                                      </p:tavLst>
                                    </p:anim>
                                    <p:anim calcmode="lin" valueType="num">
                                      <p:cBhvr>
                                        <p:cTn id="23" dur="1000"/>
                                        <p:tgtEl>
                                          <p:spTgt spid="14"/>
                                        </p:tgtEl>
                                        <p:attrNameLst>
                                          <p:attrName>ppt_h</p:attrName>
                                        </p:attrNameLst>
                                      </p:cBhvr>
                                      <p:tavLst>
                                        <p:tav tm="0">
                                          <p:val>
                                            <p:strVal val="ppt_h"/>
                                          </p:val>
                                        </p:tav>
                                        <p:tav tm="100000">
                                          <p:val>
                                            <p:strVal val="ppt_h"/>
                                          </p:val>
                                        </p:tav>
                                      </p:tavLst>
                                    </p:anim>
                                    <p:animEffect transition="out" filter="fade">
                                      <p:cBhvr>
                                        <p:cTn id="24" dur="1000"/>
                                        <p:tgtEl>
                                          <p:spTgt spid="14"/>
                                        </p:tgtEl>
                                      </p:cBhvr>
                                    </p:animEffect>
                                    <p:set>
                                      <p:cBhvr>
                                        <p:cTn id="25" dur="1" fill="hold">
                                          <p:stCondLst>
                                            <p:cond delay="999"/>
                                          </p:stCondLst>
                                        </p:cTn>
                                        <p:tgtEl>
                                          <p:spTgt spid="14"/>
                                        </p:tgtEl>
                                        <p:attrNameLst>
                                          <p:attrName>style.visibility</p:attrName>
                                        </p:attrNameLst>
                                      </p:cBhvr>
                                      <p:to>
                                        <p:strVal val="hidden"/>
                                      </p:to>
                                    </p:set>
                                  </p:childTnLst>
                                </p:cTn>
                              </p:par>
                              <p:par>
                                <p:cTn id="26" presetID="55" presetClass="exit" presetSubtype="0" fill="hold" grpId="0" nodeType="withEffect">
                                  <p:stCondLst>
                                    <p:cond delay="0"/>
                                  </p:stCondLst>
                                  <p:childTnLst>
                                    <p:anim calcmode="lin" valueType="num">
                                      <p:cBhvr>
                                        <p:cTn id="27" dur="1000"/>
                                        <p:tgtEl>
                                          <p:spTgt spid="11"/>
                                        </p:tgtEl>
                                        <p:attrNameLst>
                                          <p:attrName>ppt_w</p:attrName>
                                        </p:attrNameLst>
                                      </p:cBhvr>
                                      <p:tavLst>
                                        <p:tav tm="0">
                                          <p:val>
                                            <p:strVal val="ppt_w"/>
                                          </p:val>
                                        </p:tav>
                                        <p:tav tm="100000">
                                          <p:val>
                                            <p:strVal val="ppt_w*0.70"/>
                                          </p:val>
                                        </p:tav>
                                      </p:tavLst>
                                    </p:anim>
                                    <p:anim calcmode="lin" valueType="num">
                                      <p:cBhvr>
                                        <p:cTn id="28" dur="1000"/>
                                        <p:tgtEl>
                                          <p:spTgt spid="11"/>
                                        </p:tgtEl>
                                        <p:attrNameLst>
                                          <p:attrName>ppt_h</p:attrName>
                                        </p:attrNameLst>
                                      </p:cBhvr>
                                      <p:tavLst>
                                        <p:tav tm="0">
                                          <p:val>
                                            <p:strVal val="ppt_h"/>
                                          </p:val>
                                        </p:tav>
                                        <p:tav tm="100000">
                                          <p:val>
                                            <p:strVal val="ppt_h"/>
                                          </p:val>
                                        </p:tav>
                                      </p:tavLst>
                                    </p:anim>
                                    <p:animEffect transition="out" filter="fade">
                                      <p:cBhvr>
                                        <p:cTn id="29" dur="1000"/>
                                        <p:tgtEl>
                                          <p:spTgt spid="11"/>
                                        </p:tgtEl>
                                      </p:cBhvr>
                                    </p:animEffect>
                                    <p:set>
                                      <p:cBhvr>
                                        <p:cTn id="30" dur="1" fill="hold">
                                          <p:stCondLst>
                                            <p:cond delay="999"/>
                                          </p:stCondLst>
                                        </p:cTn>
                                        <p:tgtEl>
                                          <p:spTgt spid="11"/>
                                        </p:tgtEl>
                                        <p:attrNameLst>
                                          <p:attrName>style.visibility</p:attrName>
                                        </p:attrNameLst>
                                      </p:cBhvr>
                                      <p:to>
                                        <p:strVal val="hidden"/>
                                      </p:to>
                                    </p:set>
                                  </p:childTnLst>
                                </p:cTn>
                              </p:par>
                              <p:par>
                                <p:cTn id="31" presetID="55" presetClass="exit" presetSubtype="0" fill="hold" grpId="0" nodeType="withEffect">
                                  <p:stCondLst>
                                    <p:cond delay="0"/>
                                  </p:stCondLst>
                                  <p:childTnLst>
                                    <p:anim calcmode="lin" valueType="num">
                                      <p:cBhvr>
                                        <p:cTn id="32" dur="1000"/>
                                        <p:tgtEl>
                                          <p:spTgt spid="10"/>
                                        </p:tgtEl>
                                        <p:attrNameLst>
                                          <p:attrName>ppt_w</p:attrName>
                                        </p:attrNameLst>
                                      </p:cBhvr>
                                      <p:tavLst>
                                        <p:tav tm="0">
                                          <p:val>
                                            <p:strVal val="ppt_w"/>
                                          </p:val>
                                        </p:tav>
                                        <p:tav tm="100000">
                                          <p:val>
                                            <p:strVal val="ppt_w*0.70"/>
                                          </p:val>
                                        </p:tav>
                                      </p:tavLst>
                                    </p:anim>
                                    <p:anim calcmode="lin" valueType="num">
                                      <p:cBhvr>
                                        <p:cTn id="33" dur="1000"/>
                                        <p:tgtEl>
                                          <p:spTgt spid="10"/>
                                        </p:tgtEl>
                                        <p:attrNameLst>
                                          <p:attrName>ppt_h</p:attrName>
                                        </p:attrNameLst>
                                      </p:cBhvr>
                                      <p:tavLst>
                                        <p:tav tm="0">
                                          <p:val>
                                            <p:strVal val="ppt_h"/>
                                          </p:val>
                                        </p:tav>
                                        <p:tav tm="100000">
                                          <p:val>
                                            <p:strVal val="ppt_h"/>
                                          </p:val>
                                        </p:tav>
                                      </p:tavLst>
                                    </p:anim>
                                    <p:animEffect transition="out" filter="fade">
                                      <p:cBhvr>
                                        <p:cTn id="34" dur="1000"/>
                                        <p:tgtEl>
                                          <p:spTgt spid="10"/>
                                        </p:tgtEl>
                                      </p:cBhvr>
                                    </p:animEffect>
                                    <p:set>
                                      <p:cBhvr>
                                        <p:cTn id="35" dur="1" fill="hold">
                                          <p:stCondLst>
                                            <p:cond delay="999"/>
                                          </p:stCondLst>
                                        </p:cTn>
                                        <p:tgtEl>
                                          <p:spTgt spid="10"/>
                                        </p:tgtEl>
                                        <p:attrNameLst>
                                          <p:attrName>style.visibility</p:attrName>
                                        </p:attrNameLst>
                                      </p:cBhvr>
                                      <p:to>
                                        <p:strVal val="hidden"/>
                                      </p:to>
                                    </p:set>
                                  </p:childTnLst>
                                </p:cTn>
                              </p:par>
                              <p:par>
                                <p:cTn id="36" presetID="55" presetClass="exit" presetSubtype="0" fill="hold" grpId="0" nodeType="withEffect">
                                  <p:stCondLst>
                                    <p:cond delay="0"/>
                                  </p:stCondLst>
                                  <p:childTnLst>
                                    <p:anim calcmode="lin" valueType="num">
                                      <p:cBhvr>
                                        <p:cTn id="37" dur="1000"/>
                                        <p:tgtEl>
                                          <p:spTgt spid="8"/>
                                        </p:tgtEl>
                                        <p:attrNameLst>
                                          <p:attrName>ppt_w</p:attrName>
                                        </p:attrNameLst>
                                      </p:cBhvr>
                                      <p:tavLst>
                                        <p:tav tm="0">
                                          <p:val>
                                            <p:strVal val="ppt_w"/>
                                          </p:val>
                                        </p:tav>
                                        <p:tav tm="100000">
                                          <p:val>
                                            <p:strVal val="ppt_w*0.70"/>
                                          </p:val>
                                        </p:tav>
                                      </p:tavLst>
                                    </p:anim>
                                    <p:anim calcmode="lin" valueType="num">
                                      <p:cBhvr>
                                        <p:cTn id="38" dur="1000"/>
                                        <p:tgtEl>
                                          <p:spTgt spid="8"/>
                                        </p:tgtEl>
                                        <p:attrNameLst>
                                          <p:attrName>ppt_h</p:attrName>
                                        </p:attrNameLst>
                                      </p:cBhvr>
                                      <p:tavLst>
                                        <p:tav tm="0">
                                          <p:val>
                                            <p:strVal val="ppt_h"/>
                                          </p:val>
                                        </p:tav>
                                        <p:tav tm="100000">
                                          <p:val>
                                            <p:strVal val="ppt_h"/>
                                          </p:val>
                                        </p:tav>
                                      </p:tavLst>
                                    </p:anim>
                                    <p:animEffect transition="out" filter="fade">
                                      <p:cBhvr>
                                        <p:cTn id="39" dur="1000"/>
                                        <p:tgtEl>
                                          <p:spTgt spid="8"/>
                                        </p:tgtEl>
                                      </p:cBhvr>
                                    </p:animEffect>
                                    <p:set>
                                      <p:cBhvr>
                                        <p:cTn id="40" dur="1" fill="hold">
                                          <p:stCondLst>
                                            <p:cond delay="999"/>
                                          </p:stCondLst>
                                        </p:cTn>
                                        <p:tgtEl>
                                          <p:spTgt spid="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2" presetClass="exit" presetSubtype="4" fill="hold" nodeType="clickEffect">
                                  <p:stCondLst>
                                    <p:cond delay="0"/>
                                  </p:stCondLst>
                                  <p:childTnLst>
                                    <p:animEffect transition="out" filter="slide(fromBottom)">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37"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900" decel="100000" fill="hold"/>
                                        <p:tgtEl>
                                          <p:spTgt spid="12"/>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xit" presetSubtype="4" fill="hold" grpId="1" nodeType="clickEffect">
                                  <p:stCondLst>
                                    <p:cond delay="0"/>
                                  </p:stCondLst>
                                  <p:childTnLst>
                                    <p:anim calcmode="lin" valueType="num">
                                      <p:cBhvr additive="base">
                                        <p:cTn id="55" dur="500"/>
                                        <p:tgtEl>
                                          <p:spTgt spid="12"/>
                                        </p:tgtEl>
                                        <p:attrNameLst>
                                          <p:attrName>ppt_x</p:attrName>
                                        </p:attrNameLst>
                                      </p:cBhvr>
                                      <p:tavLst>
                                        <p:tav tm="0">
                                          <p:val>
                                            <p:strVal val="ppt_x"/>
                                          </p:val>
                                        </p:tav>
                                        <p:tav tm="100000">
                                          <p:val>
                                            <p:strVal val="ppt_x"/>
                                          </p:val>
                                        </p:tav>
                                      </p:tavLst>
                                    </p:anim>
                                    <p:anim calcmode="lin" valueType="num">
                                      <p:cBhvr additive="base">
                                        <p:cTn id="56" dur="500"/>
                                        <p:tgtEl>
                                          <p:spTgt spid="12"/>
                                        </p:tgtEl>
                                        <p:attrNameLst>
                                          <p:attrName>ppt_y</p:attrName>
                                        </p:attrNameLst>
                                      </p:cBhvr>
                                      <p:tavLst>
                                        <p:tav tm="0">
                                          <p:val>
                                            <p:strVal val="ppt_y"/>
                                          </p:val>
                                        </p:tav>
                                        <p:tav tm="100000">
                                          <p:val>
                                            <p:strVal val="1+ppt_h/2"/>
                                          </p:val>
                                        </p:tav>
                                      </p:tavLst>
                                    </p:anim>
                                    <p:set>
                                      <p:cBhvr>
                                        <p:cTn id="57" dur="1" fill="hold">
                                          <p:stCondLst>
                                            <p:cond delay="499"/>
                                          </p:stCondLst>
                                        </p:cTn>
                                        <p:tgtEl>
                                          <p:spTgt spid="12"/>
                                        </p:tgtEl>
                                        <p:attrNameLst>
                                          <p:attrName>style.visibility</p:attrName>
                                        </p:attrNameLst>
                                      </p:cBhvr>
                                      <p:to>
                                        <p:strVal val="hidden"/>
                                      </p:to>
                                    </p:set>
                                  </p:childTnLst>
                                </p:cTn>
                              </p:par>
                              <p:par>
                                <p:cTn id="58" presetID="9" presetClass="entr" presetSubtype="0" fill="hold" nodeType="withEffect">
                                  <p:stCondLst>
                                    <p:cond delay="0"/>
                                  </p:stCondLst>
                                  <p:childTnLst>
                                    <p:set>
                                      <p:cBhvr>
                                        <p:cTn id="59" dur="1" fill="hold">
                                          <p:stCondLst>
                                            <p:cond delay="0"/>
                                          </p:stCondLst>
                                        </p:cTn>
                                        <p:tgtEl>
                                          <p:spTgt spid="171011"/>
                                        </p:tgtEl>
                                        <p:attrNameLst>
                                          <p:attrName>style.visibility</p:attrName>
                                        </p:attrNameLst>
                                      </p:cBhvr>
                                      <p:to>
                                        <p:strVal val="visible"/>
                                      </p:to>
                                    </p:set>
                                    <p:animEffect transition="in" filter="dissolve">
                                      <p:cBhvr>
                                        <p:cTn id="60" dur="500"/>
                                        <p:tgtEl>
                                          <p:spTgt spid="171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4" grpId="0"/>
      <p:bldP spid="12" grpId="0"/>
      <p:bldP spid="12"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7500958" y="142852"/>
          <a:ext cx="1524000" cy="609600"/>
        </p:xfrm>
        <a:graphic>
          <a:graphicData uri="http://schemas.openxmlformats.org/presentationml/2006/ole">
            <mc:AlternateContent xmlns:mc="http://schemas.openxmlformats.org/markup-compatibility/2006">
              <mc:Choice xmlns:v="urn:schemas-microsoft-com:vml" Requires="v">
                <p:oleObj spid="_x0000_s303129" name="Φωτογραφία του Photo Editor" r:id="rId4" imgW="1333333" imgH="476316" progId="">
                  <p:embed/>
                </p:oleObj>
              </mc:Choice>
              <mc:Fallback>
                <p:oleObj name="Φωτογραφία του Photo Editor" r:id="rId4" imgW="1333333" imgH="476316" progId="">
                  <p:embed/>
                  <p:pic>
                    <p:nvPicPr>
                      <p:cNvPr id="0" name="Picture 2"/>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7500958" y="142852"/>
                        <a:ext cx="15240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7" descr="logo-este"/>
          <p:cNvPicPr>
            <a:picLocks noChangeAspect="1" noChangeArrowheads="1"/>
          </p:cNvPicPr>
          <p:nvPr/>
        </p:nvPicPr>
        <p:blipFill>
          <a:blip r:embed="rId6" cstate="print"/>
          <a:srcRect/>
          <a:stretch>
            <a:fillRect/>
          </a:stretch>
        </p:blipFill>
        <p:spPr bwMode="auto">
          <a:xfrm>
            <a:off x="214282" y="214290"/>
            <a:ext cx="1714500" cy="600075"/>
          </a:xfrm>
          <a:prstGeom prst="rect">
            <a:avLst/>
          </a:prstGeom>
          <a:noFill/>
        </p:spPr>
      </p:pic>
      <p:sp>
        <p:nvSpPr>
          <p:cNvPr id="8" name="1 - Τίτλος"/>
          <p:cNvSpPr txBox="1">
            <a:spLocks/>
          </p:cNvSpPr>
          <p:nvPr/>
        </p:nvSpPr>
        <p:spPr>
          <a:xfrm>
            <a:off x="179512" y="764704"/>
            <a:ext cx="8964488" cy="648071"/>
          </a:xfrm>
          <a:prstGeom prst="rect">
            <a:avLst/>
          </a:prstGeom>
        </p:spPr>
        <p:txBody>
          <a:bodyPr vert="horz" lIns="91440" tIns="45720" rIns="91440" bIns="45720" rtlCol="0" anchor="t" anchorCtr="0">
            <a:noAutofit/>
          </a:bodyPr>
          <a:lstStyle/>
          <a:p>
            <a:pPr marL="4763" marR="0" lvl="0" indent="-4763" algn="l" defTabSz="914400" rtl="0" eaLnBrk="1" fontAlgn="auto" latinLnBrk="0" hangingPunct="1">
              <a:lnSpc>
                <a:spcPct val="100000"/>
              </a:lnSpc>
              <a:spcBef>
                <a:spcPct val="0"/>
              </a:spcBef>
              <a:spcAft>
                <a:spcPts val="0"/>
              </a:spcAft>
              <a:buClrTx/>
              <a:buSzTx/>
              <a:buFontTx/>
              <a:buNone/>
              <a:tabLst/>
              <a:defRPr/>
            </a:pPr>
            <a:r>
              <a:rPr lang="el-GR" sz="2600" b="1" noProof="0" dirty="0" smtClean="0">
                <a:latin typeface="+mj-lt"/>
                <a:ea typeface="+mj-ea"/>
                <a:cs typeface="+mj-cs"/>
              </a:rPr>
              <a:t>Δείκτες αξιολόγησης για ανάλυση επιπτώσεων: </a:t>
            </a:r>
            <a:r>
              <a:rPr lang="el-GR" sz="2600" b="1" dirty="0" smtClean="0">
                <a:latin typeface="+mj-lt"/>
                <a:ea typeface="+mj-ea"/>
                <a:cs typeface="+mj-cs"/>
              </a:rPr>
              <a:t>δείκτες και μέτρα για τις μεταφορές, το περιβάλλον και τη βιωσιμότητα στη Βόρεια Αμερική</a:t>
            </a:r>
            <a:r>
              <a:rPr kumimoji="0" lang="en-US" sz="2600" b="1" i="0" u="none" strike="noStrike" kern="1200" cap="none" spc="0" normalizeH="0" baseline="0" noProof="0" dirty="0" smtClean="0">
                <a:ln>
                  <a:noFill/>
                </a:ln>
                <a:solidFill>
                  <a:schemeClr val="tx1"/>
                </a:solidFill>
                <a:effectLst/>
                <a:uLnTx/>
                <a:uFillTx/>
                <a:latin typeface="+mj-lt"/>
                <a:ea typeface="+mj-ea"/>
                <a:cs typeface="+mj-cs"/>
              </a:rPr>
              <a:t/>
            </a:r>
            <a:br>
              <a:rPr kumimoji="0" lang="en-US" sz="2600" b="1" i="0" u="none" strike="noStrike" kern="1200" cap="none" spc="0" normalizeH="0" baseline="0" noProof="0" dirty="0" smtClean="0">
                <a:ln>
                  <a:noFill/>
                </a:ln>
                <a:solidFill>
                  <a:schemeClr val="tx1"/>
                </a:solidFill>
                <a:effectLst/>
                <a:uLnTx/>
                <a:uFillTx/>
                <a:latin typeface="+mj-lt"/>
                <a:ea typeface="+mj-ea"/>
                <a:cs typeface="+mj-cs"/>
              </a:rPr>
            </a:br>
            <a:endParaRPr kumimoji="0" lang="el-GR" sz="2600" b="1" i="0" u="none" strike="noStrike" kern="1200" cap="none" spc="0" normalizeH="0" baseline="0" noProof="0" dirty="0">
              <a:ln>
                <a:noFill/>
              </a:ln>
              <a:solidFill>
                <a:schemeClr val="tx1"/>
              </a:solidFill>
              <a:effectLst/>
              <a:uLnTx/>
              <a:uFillTx/>
              <a:latin typeface="+mj-lt"/>
              <a:ea typeface="+mj-ea"/>
              <a:cs typeface="+mj-cs"/>
            </a:endParaRPr>
          </a:p>
        </p:txBody>
      </p:sp>
      <p:sp>
        <p:nvSpPr>
          <p:cNvPr id="10" name="TextBox 9"/>
          <p:cNvSpPr txBox="1"/>
          <p:nvPr/>
        </p:nvSpPr>
        <p:spPr>
          <a:xfrm>
            <a:off x="467544" y="2031231"/>
            <a:ext cx="8280920" cy="461665"/>
          </a:xfrm>
          <a:prstGeom prst="rect">
            <a:avLst/>
          </a:prstGeom>
          <a:noFill/>
        </p:spPr>
        <p:txBody>
          <a:bodyPr wrap="square" rtlCol="0">
            <a:spAutoFit/>
          </a:bodyPr>
          <a:lstStyle/>
          <a:p>
            <a:pPr marL="342900" indent="-342900">
              <a:buFont typeface="Wingdings" pitchFamily="2" charset="2"/>
              <a:buChar char="q"/>
            </a:pPr>
            <a:r>
              <a:rPr lang="el-GR" sz="2400" b="1" dirty="0" smtClean="0"/>
              <a:t>ΗΠΑ</a:t>
            </a:r>
          </a:p>
        </p:txBody>
      </p:sp>
      <p:sp>
        <p:nvSpPr>
          <p:cNvPr id="11" name="TextBox 10"/>
          <p:cNvSpPr txBox="1"/>
          <p:nvPr/>
        </p:nvSpPr>
        <p:spPr>
          <a:xfrm>
            <a:off x="323528" y="2420888"/>
            <a:ext cx="8640960" cy="769441"/>
          </a:xfrm>
          <a:prstGeom prst="rect">
            <a:avLst/>
          </a:prstGeom>
          <a:noFill/>
        </p:spPr>
        <p:txBody>
          <a:bodyPr wrap="square" rtlCol="0">
            <a:spAutoFit/>
          </a:bodyPr>
          <a:lstStyle/>
          <a:p>
            <a:pPr>
              <a:buFont typeface="Arial" pitchFamily="34" charset="0"/>
              <a:buChar char="•"/>
            </a:pPr>
            <a:r>
              <a:rPr lang="en-US" sz="2200" b="1" dirty="0" smtClean="0"/>
              <a:t>Victoria Transport Policy Institute – </a:t>
            </a:r>
            <a:r>
              <a:rPr lang="el-GR" sz="2200" dirty="0" smtClean="0"/>
              <a:t>ανεξάρτητος ερευνητικός φορέας σε θέματα πολιτικής των μεταφορών</a:t>
            </a:r>
          </a:p>
        </p:txBody>
      </p:sp>
      <p:sp>
        <p:nvSpPr>
          <p:cNvPr id="14" name="TextBox 13"/>
          <p:cNvSpPr txBox="1"/>
          <p:nvPr/>
        </p:nvSpPr>
        <p:spPr>
          <a:xfrm>
            <a:off x="323528" y="3068960"/>
            <a:ext cx="8640960" cy="4708981"/>
          </a:xfrm>
          <a:prstGeom prst="rect">
            <a:avLst/>
          </a:prstGeom>
          <a:noFill/>
        </p:spPr>
        <p:txBody>
          <a:bodyPr wrap="square" rtlCol="0">
            <a:spAutoFit/>
          </a:bodyPr>
          <a:lstStyle/>
          <a:p>
            <a:pPr>
              <a:buFont typeface="Arial" pitchFamily="34" charset="0"/>
              <a:buChar char="•"/>
            </a:pPr>
            <a:r>
              <a:rPr lang="el-GR" sz="2000" u="sng" dirty="0" smtClean="0"/>
              <a:t>Προσέγγιση: </a:t>
            </a:r>
            <a:r>
              <a:rPr lang="el-GR" sz="2000" dirty="0" smtClean="0"/>
              <a:t> πολλές φορές οι πολιτικές αποφάσεις στον τομέα των μεταφορών λαμβάνονται σε ότι αφορά την κίνηση των οχημάτων – Οι επιπτώσεις όμως των αποφάσεων αυτών είναι πολύ ευρύτερες και δεν αφορούν μόνο την κίνηση των οχημάτων αλλά τις ευρύτερες επιπτώσεις αυτής στο περιβάλλον, την ασφάλεια, κλπ. Επομένως, έρευνα σε δείκτες για αξιολόγηση της βιωσιμότητας των συστημάτων μεταφορών πρέπει να αφορά πολλές διαστάσεις όπως την περιβαλλοντική, την οικονομική και την κοινωνική.</a:t>
            </a:r>
          </a:p>
          <a:p>
            <a:pPr>
              <a:buFontTx/>
              <a:buChar char="-"/>
            </a:pPr>
            <a:r>
              <a:rPr lang="el-GR" sz="2000" dirty="0" smtClean="0"/>
              <a:t>Η κινητικότητα και η προσβασιμότητα είναι πολύ σχετικοί δείκτες και αφορούν την εξυπηρέτηση των χρηστών των οδών παρά κίνηση και ροή οχημάτων</a:t>
            </a:r>
          </a:p>
          <a:p>
            <a:endParaRPr lang="en-US" dirty="0" smtClean="0"/>
          </a:p>
          <a:p>
            <a:r>
              <a:rPr lang="el-GR" sz="2000" b="1" dirty="0" smtClean="0"/>
              <a:t>...οπότε η λίστα των δεικτών αξιολόγησης του επιπέδου βιωσιμότητας των μεταφορών ...</a:t>
            </a:r>
          </a:p>
          <a:p>
            <a:endParaRPr lang="el-GR" sz="2000" dirty="0" smtClean="0"/>
          </a:p>
          <a:p>
            <a:pPr marL="574675" indent="-65088">
              <a:buBlip>
                <a:blip r:embed="rId7"/>
              </a:buBlip>
            </a:pPr>
            <a:endParaRPr lang="el-GR" sz="2000" dirty="0" smtClean="0"/>
          </a:p>
          <a:p>
            <a:pPr>
              <a:buFont typeface="Arial" pitchFamily="34" charset="0"/>
              <a:buChar char="•"/>
            </a:pPr>
            <a:endParaRPr lang="el-GR" sz="2000" dirty="0" smtClean="0"/>
          </a:p>
        </p:txBody>
      </p:sp>
      <p:pic>
        <p:nvPicPr>
          <p:cNvPr id="172035" name="Picture 3"/>
          <p:cNvPicPr>
            <a:picLocks noChangeAspect="1" noChangeArrowheads="1"/>
          </p:cNvPicPr>
          <p:nvPr/>
        </p:nvPicPr>
        <p:blipFill>
          <a:blip r:embed="rId8" cstate="print"/>
          <a:srcRect/>
          <a:stretch>
            <a:fillRect/>
          </a:stretch>
        </p:blipFill>
        <p:spPr bwMode="auto">
          <a:xfrm>
            <a:off x="1475656" y="0"/>
            <a:ext cx="6301505" cy="6858000"/>
          </a:xfrm>
          <a:prstGeom prst="rect">
            <a:avLst/>
          </a:prstGeom>
          <a:noFill/>
          <a:ln w="9525">
            <a:noFill/>
            <a:miter lim="800000"/>
            <a:headEnd/>
            <a:tailEnd/>
          </a:ln>
        </p:spPr>
      </p:pic>
      <p:sp>
        <p:nvSpPr>
          <p:cNvPr id="9" name="TextBox 8"/>
          <p:cNvSpPr txBox="1"/>
          <p:nvPr/>
        </p:nvSpPr>
        <p:spPr>
          <a:xfrm>
            <a:off x="7740352" y="6309320"/>
            <a:ext cx="1403648" cy="369332"/>
          </a:xfrm>
          <a:prstGeom prst="rect">
            <a:avLst/>
          </a:prstGeom>
          <a:noFill/>
        </p:spPr>
        <p:txBody>
          <a:bodyPr wrap="square" rtlCol="0">
            <a:spAutoFit/>
          </a:bodyPr>
          <a:lstStyle/>
          <a:p>
            <a:r>
              <a:rPr lang="en-US" dirty="0" err="1" smtClean="0"/>
              <a:t>Litman</a:t>
            </a:r>
            <a:r>
              <a:rPr lang="en-US" dirty="0" smtClean="0"/>
              <a:t>, 1999</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72035"/>
                                        </p:tgtEl>
                                        <p:attrNameLst>
                                          <p:attrName>style.visibility</p:attrName>
                                        </p:attrNameLst>
                                      </p:cBhvr>
                                      <p:to>
                                        <p:strVal val="visible"/>
                                      </p:to>
                                    </p:set>
                                    <p:anim calcmode="lin" valueType="num">
                                      <p:cBhvr>
                                        <p:cTn id="7" dur="1000" fill="hold"/>
                                        <p:tgtEl>
                                          <p:spTgt spid="172035"/>
                                        </p:tgtEl>
                                        <p:attrNameLst>
                                          <p:attrName>ppt_w</p:attrName>
                                        </p:attrNameLst>
                                      </p:cBhvr>
                                      <p:tavLst>
                                        <p:tav tm="0">
                                          <p:val>
                                            <p:fltVal val="0"/>
                                          </p:val>
                                        </p:tav>
                                        <p:tav tm="100000">
                                          <p:val>
                                            <p:strVal val="#ppt_w"/>
                                          </p:val>
                                        </p:tav>
                                      </p:tavLst>
                                    </p:anim>
                                    <p:anim calcmode="lin" valueType="num">
                                      <p:cBhvr>
                                        <p:cTn id="8" dur="1000" fill="hold"/>
                                        <p:tgtEl>
                                          <p:spTgt spid="172035"/>
                                        </p:tgtEl>
                                        <p:attrNameLst>
                                          <p:attrName>ppt_h</p:attrName>
                                        </p:attrNameLst>
                                      </p:cBhvr>
                                      <p:tavLst>
                                        <p:tav tm="0">
                                          <p:val>
                                            <p:fltVal val="0"/>
                                          </p:val>
                                        </p:tav>
                                        <p:tav tm="100000">
                                          <p:val>
                                            <p:strVal val="#ppt_h"/>
                                          </p:val>
                                        </p:tav>
                                      </p:tavLst>
                                    </p:anim>
                                    <p:anim calcmode="lin" valueType="num">
                                      <p:cBhvr>
                                        <p:cTn id="9" dur="1000" fill="hold"/>
                                        <p:tgtEl>
                                          <p:spTgt spid="17203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2035"/>
                                        </p:tgtEl>
                                        <p:attrNameLst>
                                          <p:attrName>ppt_y</p:attrName>
                                        </p:attrNameLst>
                                      </p:cBhvr>
                                      <p:tavLst>
                                        <p:tav tm="0" fmla="#ppt_y+(sin(-2*pi*(1-$))*-#ppt_x+cos(-2*pi*(1-$))*(1-#ppt_y))*(1-$)">
                                          <p:val>
                                            <p:fltVal val="0"/>
                                          </p:val>
                                        </p:tav>
                                        <p:tav tm="100000">
                                          <p:val>
                                            <p:fltVal val="1"/>
                                          </p:val>
                                        </p:tav>
                                      </p:tavLst>
                                    </p:anim>
                                  </p:childTnLst>
                                </p:cTn>
                              </p:par>
                              <p:par>
                                <p:cTn id="11" presetID="26"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290">
                                          <p:stCondLst>
                                            <p:cond delay="0"/>
                                          </p:stCondLst>
                                        </p:cTn>
                                        <p:tgtEl>
                                          <p:spTgt spid="9"/>
                                        </p:tgtEl>
                                      </p:cBhvr>
                                    </p:animEffect>
                                    <p:anim calcmode="lin" valueType="num">
                                      <p:cBhvr>
                                        <p:cTn id="14"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5"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6"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17"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18"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19" dur="13">
                                          <p:stCondLst>
                                            <p:cond delay="325"/>
                                          </p:stCondLst>
                                        </p:cTn>
                                        <p:tgtEl>
                                          <p:spTgt spid="9"/>
                                        </p:tgtEl>
                                      </p:cBhvr>
                                      <p:to x="100000" y="60000"/>
                                    </p:animScale>
                                    <p:animScale>
                                      <p:cBhvr>
                                        <p:cTn id="20" dur="83" decel="50000">
                                          <p:stCondLst>
                                            <p:cond delay="338"/>
                                          </p:stCondLst>
                                        </p:cTn>
                                        <p:tgtEl>
                                          <p:spTgt spid="9"/>
                                        </p:tgtEl>
                                      </p:cBhvr>
                                      <p:to x="100000" y="100000"/>
                                    </p:animScale>
                                    <p:animScale>
                                      <p:cBhvr>
                                        <p:cTn id="21" dur="13">
                                          <p:stCondLst>
                                            <p:cond delay="656"/>
                                          </p:stCondLst>
                                        </p:cTn>
                                        <p:tgtEl>
                                          <p:spTgt spid="9"/>
                                        </p:tgtEl>
                                      </p:cBhvr>
                                      <p:to x="100000" y="80000"/>
                                    </p:animScale>
                                    <p:animScale>
                                      <p:cBhvr>
                                        <p:cTn id="22" dur="83" decel="50000">
                                          <p:stCondLst>
                                            <p:cond delay="669"/>
                                          </p:stCondLst>
                                        </p:cTn>
                                        <p:tgtEl>
                                          <p:spTgt spid="9"/>
                                        </p:tgtEl>
                                      </p:cBhvr>
                                      <p:to x="100000" y="100000"/>
                                    </p:animScale>
                                    <p:animScale>
                                      <p:cBhvr>
                                        <p:cTn id="23" dur="13">
                                          <p:stCondLst>
                                            <p:cond delay="821"/>
                                          </p:stCondLst>
                                        </p:cTn>
                                        <p:tgtEl>
                                          <p:spTgt spid="9"/>
                                        </p:tgtEl>
                                      </p:cBhvr>
                                      <p:to x="100000" y="90000"/>
                                    </p:animScale>
                                    <p:animScale>
                                      <p:cBhvr>
                                        <p:cTn id="24" dur="83" decel="50000">
                                          <p:stCondLst>
                                            <p:cond delay="834"/>
                                          </p:stCondLst>
                                        </p:cTn>
                                        <p:tgtEl>
                                          <p:spTgt spid="9"/>
                                        </p:tgtEl>
                                      </p:cBhvr>
                                      <p:to x="100000" y="100000"/>
                                    </p:animScale>
                                    <p:animScale>
                                      <p:cBhvr>
                                        <p:cTn id="25" dur="13">
                                          <p:stCondLst>
                                            <p:cond delay="904"/>
                                          </p:stCondLst>
                                        </p:cTn>
                                        <p:tgtEl>
                                          <p:spTgt spid="9"/>
                                        </p:tgtEl>
                                      </p:cBhvr>
                                      <p:to x="100000" y="95000"/>
                                    </p:animScale>
                                    <p:animScale>
                                      <p:cBhvr>
                                        <p:cTn id="26" dur="83" decel="50000">
                                          <p:stCondLst>
                                            <p:cond delay="917"/>
                                          </p:stCondLst>
                                        </p:cTn>
                                        <p:tgtEl>
                                          <p:spTgt spid="9"/>
                                        </p:tgtEl>
                                      </p:cBhvr>
                                      <p:to x="100000" y="100000"/>
                                    </p:animScale>
                                  </p:childTnLst>
                                </p:cTn>
                              </p:par>
                              <p:par>
                                <p:cTn id="27" presetID="1" presetClass="exit"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4"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r>
              <a:rPr lang="el-GR" dirty="0" smtClean="0">
                <a:solidFill>
                  <a:schemeClr val="accent1"/>
                </a:solidFill>
              </a:rPr>
              <a:t>Βόρεια Αμερική</a:t>
            </a:r>
          </a:p>
        </p:txBody>
      </p:sp>
      <p:sp>
        <p:nvSpPr>
          <p:cNvPr id="3" name="Θέση περιεχομένου 2"/>
          <p:cNvSpPr>
            <a:spLocks noGrp="1"/>
          </p:cNvSpPr>
          <p:nvPr>
            <p:ph idx="1"/>
          </p:nvPr>
        </p:nvSpPr>
        <p:spPr>
          <a:xfrm>
            <a:off x="457200" y="1124744"/>
            <a:ext cx="8229600" cy="5328592"/>
          </a:xfrm>
        </p:spPr>
        <p:txBody>
          <a:bodyPr>
            <a:normAutofit fontScale="92500" lnSpcReduction="20000"/>
          </a:bodyPr>
          <a:lstStyle/>
          <a:p>
            <a:pPr marL="0" indent="0">
              <a:buNone/>
            </a:pPr>
            <a:r>
              <a:rPr lang="el-GR" b="1" dirty="0" smtClean="0"/>
              <a:t>Δείκτες αξιολόγησης για ανάλυση επιπτώσεων: δείκτες και μέτρα για τις μεταφορές, το περιβάλλον και τη βιωσιμότητα στη Βόρεια Αμερική:</a:t>
            </a:r>
            <a:endParaRPr lang="en-US" b="1" dirty="0" smtClean="0"/>
          </a:p>
          <a:p>
            <a:pPr marL="0" lvl="0" indent="0">
              <a:spcBef>
                <a:spcPts val="0"/>
              </a:spcBef>
              <a:buFont typeface="Wingdings" pitchFamily="2" charset="2"/>
              <a:buChar char="v"/>
            </a:pPr>
            <a:endParaRPr lang="el-GR" sz="2200" dirty="0" smtClean="0">
              <a:sym typeface="Wingdings" pitchFamily="2" charset="2"/>
            </a:endParaRPr>
          </a:p>
          <a:p>
            <a:pPr lvl="0">
              <a:spcBef>
                <a:spcPts val="0"/>
              </a:spcBef>
              <a:buFont typeface="Wingdings" pitchFamily="2" charset="2"/>
              <a:buChar char="q"/>
            </a:pPr>
            <a:r>
              <a:rPr lang="el-GR" sz="2400" b="1" dirty="0" smtClean="0"/>
              <a:t>Γενικά συμπεράσματα (1 από 2):</a:t>
            </a:r>
            <a:endParaRPr lang="el-GR" sz="2600" dirty="0">
              <a:sym typeface="Wingdings" pitchFamily="2" charset="2"/>
            </a:endParaRPr>
          </a:p>
          <a:p>
            <a:pPr marL="0" lvl="0" indent="0">
              <a:spcBef>
                <a:spcPts val="0"/>
              </a:spcBef>
              <a:buFont typeface="Wingdings" pitchFamily="2" charset="2"/>
              <a:buChar char="ü"/>
            </a:pPr>
            <a:endParaRPr lang="el-GR" sz="2200" dirty="0" smtClean="0">
              <a:sym typeface="Wingdings" pitchFamily="2" charset="2"/>
            </a:endParaRPr>
          </a:p>
          <a:p>
            <a:pPr>
              <a:spcBef>
                <a:spcPts val="0"/>
              </a:spcBef>
            </a:pPr>
            <a:r>
              <a:rPr lang="el-GR" sz="2200" dirty="0" smtClean="0"/>
              <a:t>Οι δείκτες καθίστανται χρησιμότεροι και έχουν σοβαρότερες επιπτώσεις στις πολιτικές </a:t>
            </a:r>
            <a:r>
              <a:rPr lang="el-GR" sz="2200" dirty="0" err="1" smtClean="0"/>
              <a:t>εαν</a:t>
            </a:r>
            <a:r>
              <a:rPr lang="el-GR" sz="2200" dirty="0" smtClean="0"/>
              <a:t> συνδέονται με τα πλαίσια σχεδιασμού με βάση την απόδοση.</a:t>
            </a:r>
          </a:p>
          <a:p>
            <a:pPr>
              <a:spcBef>
                <a:spcPts val="0"/>
              </a:spcBef>
            </a:pPr>
            <a:r>
              <a:rPr lang="el-GR" sz="2200" dirty="0" smtClean="0"/>
              <a:t>Οι δείκτες αποτελούν «σήματα».</a:t>
            </a:r>
          </a:p>
          <a:p>
            <a:pPr>
              <a:spcBef>
                <a:spcPts val="0"/>
              </a:spcBef>
            </a:pPr>
            <a:r>
              <a:rPr lang="el-GR" sz="2200" dirty="0" smtClean="0"/>
              <a:t>... Που πρέπει να γίνονται αντιληπτά από τους φορείς λήψης αποφάσεων και στα οποία «σήματα» πρέπει να υπάρχει ανάδραση από αυτούς</a:t>
            </a:r>
          </a:p>
          <a:p>
            <a:pPr>
              <a:spcBef>
                <a:spcPts val="0"/>
              </a:spcBef>
            </a:pPr>
            <a:r>
              <a:rPr lang="el-GR" sz="2200" dirty="0" smtClean="0"/>
              <a:t>Είναι επικροτούμενη η θέσπιση μετρήσιμων στόχων για απτά αποτελέσματα και η συσχέτιση με τον τομέα λήψης αποφάσεων καθώς και η υιοθέτηση ανεξάρτητων ελεγκτικών οργάνων που θα παρακολουθούν τη λειτουργία του συστήματος.</a:t>
            </a:r>
            <a:endParaRPr lang="el-GR" sz="2200" dirty="0"/>
          </a:p>
        </p:txBody>
      </p:sp>
    </p:spTree>
    <p:extLst>
      <p:ext uri="{BB962C8B-B14F-4D97-AF65-F5344CB8AC3E}">
        <p14:creationId xmlns:p14="http://schemas.microsoft.com/office/powerpoint/2010/main" val="923080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pPr eaLnBrk="1" hangingPunct="1"/>
            <a:r>
              <a:rPr lang="en-US" dirty="0" smtClean="0">
                <a:solidFill>
                  <a:schemeClr val="accent1"/>
                </a:solidFill>
              </a:rPr>
              <a:t>CLOSER</a:t>
            </a:r>
            <a:endParaRPr lang="el-GR" dirty="0" smtClean="0">
              <a:solidFill>
                <a:schemeClr val="accent1"/>
              </a:solidFill>
            </a:endParaRPr>
          </a:p>
        </p:txBody>
      </p:sp>
      <p:sp>
        <p:nvSpPr>
          <p:cNvPr id="6" name="TextBox 5"/>
          <p:cNvSpPr txBox="1"/>
          <p:nvPr/>
        </p:nvSpPr>
        <p:spPr>
          <a:xfrm>
            <a:off x="283900" y="1412776"/>
            <a:ext cx="8640960" cy="707886"/>
          </a:xfrm>
          <a:prstGeom prst="rect">
            <a:avLst/>
          </a:prstGeom>
          <a:noFill/>
        </p:spPr>
        <p:txBody>
          <a:bodyPr wrap="square" rtlCol="0">
            <a:spAutoFit/>
          </a:bodyPr>
          <a:lstStyle/>
          <a:p>
            <a:pPr marL="342900" indent="-342900">
              <a:buFont typeface="Wingdings" pitchFamily="2" charset="2"/>
              <a:buChar char="q"/>
            </a:pPr>
            <a:r>
              <a:rPr lang="el-GR" sz="2000" dirty="0" smtClean="0">
                <a:sym typeface="Wingdings" pitchFamily="2" charset="2"/>
              </a:rPr>
              <a:t>Συνήθως αντί του όρου δείκτες απόδοσης χρησιμοποιείται ο όρος Βασικοί Δείκτες Απόδοσης για να ορίσουν προτεραιότητα στους υπάρχοντες δείκτες</a:t>
            </a:r>
          </a:p>
        </p:txBody>
      </p:sp>
      <p:sp>
        <p:nvSpPr>
          <p:cNvPr id="7" name="TextBox 6"/>
          <p:cNvSpPr txBox="1"/>
          <p:nvPr/>
        </p:nvSpPr>
        <p:spPr>
          <a:xfrm>
            <a:off x="251520" y="2780928"/>
            <a:ext cx="8640960" cy="3139321"/>
          </a:xfrm>
          <a:prstGeom prst="rect">
            <a:avLst/>
          </a:prstGeom>
          <a:noFill/>
        </p:spPr>
        <p:txBody>
          <a:bodyPr wrap="square" rtlCol="0">
            <a:spAutoFit/>
          </a:bodyPr>
          <a:lstStyle/>
          <a:p>
            <a:pPr marL="342900" indent="-342900">
              <a:buFont typeface="Wingdings" pitchFamily="2" charset="2"/>
              <a:buChar char="Ø"/>
            </a:pPr>
            <a:r>
              <a:rPr lang="el-GR" sz="2200" dirty="0" smtClean="0">
                <a:sym typeface="Wingdings" pitchFamily="2" charset="2"/>
              </a:rPr>
              <a:t>Ενδεικτική βιβλιογραφία για χρήση δεικτών στις μεταφορές (Ευρωπαικά χρηματοδοτούμενα έργα):</a:t>
            </a:r>
          </a:p>
          <a:p>
            <a:pPr>
              <a:buFont typeface="Wingdings" pitchFamily="2" charset="2"/>
              <a:buChar char="ü"/>
            </a:pPr>
            <a:endParaRPr lang="en-US" sz="2200" dirty="0" smtClean="0">
              <a:sym typeface="Wingdings" pitchFamily="2" charset="2"/>
            </a:endParaRPr>
          </a:p>
          <a:p>
            <a:pPr marL="793750" indent="-342900">
              <a:buFont typeface="Wingdings" pitchFamily="2" charset="2"/>
              <a:buChar char="ü"/>
            </a:pPr>
            <a:r>
              <a:rPr lang="en-US" sz="2200" dirty="0" smtClean="0">
                <a:sym typeface="Wingdings" pitchFamily="2" charset="2"/>
              </a:rPr>
              <a:t>BEST UFS </a:t>
            </a:r>
            <a:r>
              <a:rPr lang="el-GR" sz="2200" dirty="0" smtClean="0">
                <a:sym typeface="Wingdings" pitchFamily="2" charset="2"/>
              </a:rPr>
              <a:t>(</a:t>
            </a:r>
            <a:r>
              <a:rPr lang="en-US" sz="2200" dirty="0" smtClean="0">
                <a:sym typeface="Wingdings" pitchFamily="2" charset="2"/>
              </a:rPr>
              <a:t>2006</a:t>
            </a:r>
            <a:r>
              <a:rPr lang="el-GR" sz="2200" dirty="0" smtClean="0">
                <a:sym typeface="Wingdings" pitchFamily="2" charset="2"/>
              </a:rPr>
              <a:t>)</a:t>
            </a:r>
            <a:r>
              <a:rPr lang="en-US" sz="2200" dirty="0" smtClean="0">
                <a:sym typeface="Wingdings" pitchFamily="2" charset="2"/>
              </a:rPr>
              <a:t> </a:t>
            </a:r>
            <a:r>
              <a:rPr lang="el-GR" sz="2200" dirty="0" smtClean="0">
                <a:sym typeface="Wingdings" pitchFamily="2" charset="2"/>
              </a:rPr>
              <a:t>για δείκτες αστικών εμπορευματικών μεταφορών</a:t>
            </a:r>
          </a:p>
          <a:p>
            <a:pPr marL="793750" indent="-342900">
              <a:buFont typeface="Wingdings" pitchFamily="2" charset="2"/>
              <a:buChar char="ü"/>
            </a:pPr>
            <a:endParaRPr lang="en-US" sz="2200" dirty="0" smtClean="0">
              <a:sym typeface="Wingdings" pitchFamily="2" charset="2"/>
            </a:endParaRPr>
          </a:p>
          <a:p>
            <a:pPr marL="793750" indent="-342900">
              <a:buFont typeface="Wingdings" pitchFamily="2" charset="2"/>
              <a:buChar char="ü"/>
            </a:pPr>
            <a:r>
              <a:rPr lang="en-US" sz="2200" dirty="0" smtClean="0">
                <a:sym typeface="Wingdings" pitchFamily="2" charset="2"/>
              </a:rPr>
              <a:t>TOOLQIT </a:t>
            </a:r>
            <a:r>
              <a:rPr lang="el-GR" sz="2200" dirty="0" smtClean="0">
                <a:sym typeface="Wingdings" pitchFamily="2" charset="2"/>
              </a:rPr>
              <a:t>(2007) για επίπεδο εξυπηρέτησης και ποιότητας στις επιβατικές και εμπορευματικές μεταφορές</a:t>
            </a:r>
          </a:p>
          <a:p>
            <a:pPr marL="793750" indent="-342900">
              <a:buFont typeface="Wingdings" pitchFamily="2" charset="2"/>
              <a:buChar char="ü"/>
            </a:pPr>
            <a:endParaRPr lang="en-US" sz="2200" dirty="0" smtClean="0">
              <a:sym typeface="Wingdings" pitchFamily="2" charset="2"/>
            </a:endParaRPr>
          </a:p>
          <a:p>
            <a:pPr marL="793750" indent="-342900">
              <a:buFont typeface="Wingdings" pitchFamily="2" charset="2"/>
              <a:buChar char="ü"/>
            </a:pPr>
            <a:r>
              <a:rPr lang="en-US" sz="2200" dirty="0" smtClean="0">
                <a:sym typeface="Wingdings" pitchFamily="2" charset="2"/>
              </a:rPr>
              <a:t>REFIT </a:t>
            </a:r>
            <a:r>
              <a:rPr lang="el-GR" sz="2200" dirty="0" smtClean="0">
                <a:sym typeface="Wingdings" pitchFamily="2" charset="2"/>
              </a:rPr>
              <a:t>(</a:t>
            </a:r>
            <a:r>
              <a:rPr lang="en-US" sz="2200" dirty="0" smtClean="0">
                <a:sym typeface="Wingdings" pitchFamily="2" charset="2"/>
              </a:rPr>
              <a:t>2007</a:t>
            </a:r>
            <a:r>
              <a:rPr lang="el-GR" sz="2200" dirty="0" smtClean="0">
                <a:sym typeface="Wingdings" pitchFamily="2" charset="2"/>
              </a:rPr>
              <a:t>)</a:t>
            </a:r>
            <a:r>
              <a:rPr lang="en-US" sz="2200" dirty="0" smtClean="0">
                <a:sym typeface="Wingdings" pitchFamily="2" charset="2"/>
              </a:rPr>
              <a:t> </a:t>
            </a:r>
            <a:r>
              <a:rPr lang="el-GR" sz="2200" dirty="0" smtClean="0">
                <a:sym typeface="Wingdings" pitchFamily="2" charset="2"/>
              </a:rPr>
              <a:t>για βιώσιμες μεταφορές </a:t>
            </a:r>
          </a:p>
        </p:txBody>
      </p:sp>
    </p:spTree>
    <p:extLst>
      <p:ext uri="{BB962C8B-B14F-4D97-AF65-F5344CB8AC3E}">
        <p14:creationId xmlns:p14="http://schemas.microsoft.com/office/powerpoint/2010/main" val="31685338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r>
              <a:rPr lang="el-GR" dirty="0" smtClean="0">
                <a:solidFill>
                  <a:schemeClr val="accent1"/>
                </a:solidFill>
              </a:rPr>
              <a:t>Βόρεια Αμερική</a:t>
            </a:r>
          </a:p>
        </p:txBody>
      </p:sp>
      <p:sp>
        <p:nvSpPr>
          <p:cNvPr id="3" name="Θέση περιεχομένου 2"/>
          <p:cNvSpPr>
            <a:spLocks noGrp="1"/>
          </p:cNvSpPr>
          <p:nvPr>
            <p:ph idx="1"/>
          </p:nvPr>
        </p:nvSpPr>
        <p:spPr>
          <a:xfrm>
            <a:off x="457200" y="1124744"/>
            <a:ext cx="8229600" cy="5328592"/>
          </a:xfrm>
        </p:spPr>
        <p:txBody>
          <a:bodyPr>
            <a:normAutofit/>
          </a:bodyPr>
          <a:lstStyle/>
          <a:p>
            <a:pPr marL="0" indent="0">
              <a:buNone/>
            </a:pPr>
            <a:r>
              <a:rPr lang="el-GR" sz="3000" b="1" dirty="0" smtClean="0"/>
              <a:t>Δείκτες αξιολόγησης για ανάλυση επιπτώσεων: δείκτες και μέτρα για τις μεταφορές, το περιβάλλον και τη βιωσιμότητα στη Βόρεια Αμερική:</a:t>
            </a:r>
            <a:endParaRPr lang="en-US" sz="3000" b="1" dirty="0" smtClean="0"/>
          </a:p>
          <a:p>
            <a:pPr marL="0" lvl="0" indent="0">
              <a:spcBef>
                <a:spcPts val="0"/>
              </a:spcBef>
              <a:buFont typeface="Wingdings" pitchFamily="2" charset="2"/>
              <a:buChar char="v"/>
            </a:pPr>
            <a:endParaRPr lang="el-GR" sz="2200" dirty="0" smtClean="0">
              <a:sym typeface="Wingdings" pitchFamily="2" charset="2"/>
            </a:endParaRPr>
          </a:p>
          <a:p>
            <a:pPr lvl="0">
              <a:spcBef>
                <a:spcPts val="0"/>
              </a:spcBef>
              <a:buFont typeface="Wingdings" pitchFamily="2" charset="2"/>
              <a:buChar char="q"/>
            </a:pPr>
            <a:r>
              <a:rPr lang="el-GR" sz="2200" b="1" dirty="0" smtClean="0"/>
              <a:t>Γενικά συμπεράσματα (2 από 2):</a:t>
            </a:r>
            <a:endParaRPr lang="el-GR" sz="2200" dirty="0">
              <a:sym typeface="Wingdings" pitchFamily="2" charset="2"/>
            </a:endParaRPr>
          </a:p>
          <a:p>
            <a:pPr marL="0" lvl="0" indent="0">
              <a:spcBef>
                <a:spcPts val="0"/>
              </a:spcBef>
              <a:buFont typeface="Wingdings" pitchFamily="2" charset="2"/>
              <a:buChar char="ü"/>
            </a:pPr>
            <a:endParaRPr lang="el-GR" sz="2200" dirty="0" smtClean="0">
              <a:sym typeface="Wingdings" pitchFamily="2" charset="2"/>
            </a:endParaRPr>
          </a:p>
          <a:p>
            <a:pPr>
              <a:spcBef>
                <a:spcPts val="0"/>
              </a:spcBef>
            </a:pPr>
            <a:r>
              <a:rPr lang="el-GR" sz="2000" dirty="0" smtClean="0"/>
              <a:t>Η υιοθέτηση των περιβαλλοντικών ανησυχιών στις πολιτικές των μεταφορών εξαρτάται πολύ από πολιτικούς και θεσμικούς παράγοντες </a:t>
            </a:r>
          </a:p>
          <a:p>
            <a:pPr>
              <a:spcBef>
                <a:spcPts val="0"/>
              </a:spcBef>
            </a:pPr>
            <a:r>
              <a:rPr lang="el-GR" sz="2000" dirty="0" smtClean="0"/>
              <a:t>Οι περιβαλλοντικές ανησυχίες είναι περισσότερο ενσωματωμένες στην πολιτική των μεταφορών, στην περίπτωση του Καναδά, όπου είναι ισχυρότερη η τάση για βιώσιμη ανάπτυξη. Στις ΗΠΑ μόνο ο τομέας της ποιότητας του αέρα λαμβάνεται μέχρι στιγμής περισσότερο υπόψη</a:t>
            </a:r>
          </a:p>
        </p:txBody>
      </p:sp>
    </p:spTree>
    <p:extLst>
      <p:ext uri="{BB962C8B-B14F-4D97-AF65-F5344CB8AC3E}">
        <p14:creationId xmlns:p14="http://schemas.microsoft.com/office/powerpoint/2010/main" val="7773911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r>
              <a:rPr lang="el-GR" dirty="0" smtClean="0">
                <a:solidFill>
                  <a:schemeClr val="accent1"/>
                </a:solidFill>
              </a:rPr>
              <a:t>Δράση </a:t>
            </a:r>
            <a:r>
              <a:rPr lang="en-US" dirty="0" smtClean="0">
                <a:solidFill>
                  <a:schemeClr val="accent1"/>
                </a:solidFill>
              </a:rPr>
              <a:t>COST</a:t>
            </a:r>
            <a:r>
              <a:rPr lang="el-GR" dirty="0" smtClean="0">
                <a:solidFill>
                  <a:schemeClr val="accent1"/>
                </a:solidFill>
              </a:rPr>
              <a:t> - 356</a:t>
            </a:r>
          </a:p>
        </p:txBody>
      </p:sp>
      <p:sp>
        <p:nvSpPr>
          <p:cNvPr id="3" name="Θέση περιεχομένου 2"/>
          <p:cNvSpPr>
            <a:spLocks noGrp="1"/>
          </p:cNvSpPr>
          <p:nvPr>
            <p:ph idx="1"/>
          </p:nvPr>
        </p:nvSpPr>
        <p:spPr>
          <a:xfrm>
            <a:off x="457200" y="1124744"/>
            <a:ext cx="8229600" cy="5328592"/>
          </a:xfrm>
        </p:spPr>
        <p:txBody>
          <a:bodyPr>
            <a:normAutofit/>
          </a:bodyPr>
          <a:lstStyle/>
          <a:p>
            <a:pPr marL="0" indent="0">
              <a:buNone/>
            </a:pPr>
            <a:r>
              <a:rPr lang="el-GR" sz="3000" b="1" dirty="0" smtClean="0"/>
              <a:t>Δείκτες αξιολόγησης για ανάλυση επιπτώσεων: αποτελέσματα από την </a:t>
            </a:r>
            <a:r>
              <a:rPr lang="el-GR" sz="3000" b="1" dirty="0" err="1" smtClean="0"/>
              <a:t>Ευρωπαική</a:t>
            </a:r>
            <a:r>
              <a:rPr lang="el-GR" sz="3000" b="1" dirty="0" smtClean="0"/>
              <a:t> Δράση COST – 356: Δείκτες για περιβαλλοντικά βιώσιμες μεταφορές:</a:t>
            </a:r>
            <a:endParaRPr lang="en-US" sz="3000" b="1" dirty="0" smtClean="0"/>
          </a:p>
          <a:p>
            <a:pPr marL="0" lvl="0" indent="0">
              <a:spcBef>
                <a:spcPts val="0"/>
              </a:spcBef>
              <a:buFont typeface="Wingdings" pitchFamily="2" charset="2"/>
              <a:buChar char="v"/>
            </a:pPr>
            <a:endParaRPr lang="el-GR" sz="2200" dirty="0" smtClean="0">
              <a:sym typeface="Wingdings" pitchFamily="2" charset="2"/>
            </a:endParaRPr>
          </a:p>
          <a:p>
            <a:pPr lvl="0">
              <a:spcBef>
                <a:spcPts val="0"/>
              </a:spcBef>
              <a:buFont typeface="Wingdings" pitchFamily="2" charset="2"/>
              <a:buChar char="q"/>
            </a:pPr>
            <a:r>
              <a:rPr lang="en-US" sz="2200" b="1" dirty="0" smtClean="0"/>
              <a:t>COST – European Cooperation on Science and Technology</a:t>
            </a:r>
            <a:r>
              <a:rPr lang="el-GR" sz="2200" b="1" dirty="0" smtClean="0"/>
              <a:t>:</a:t>
            </a:r>
            <a:endParaRPr lang="el-GR" sz="2200" dirty="0">
              <a:sym typeface="Wingdings" pitchFamily="2" charset="2"/>
            </a:endParaRPr>
          </a:p>
          <a:p>
            <a:pPr marL="0" lvl="0" indent="0">
              <a:spcBef>
                <a:spcPts val="0"/>
              </a:spcBef>
              <a:buFont typeface="Wingdings" pitchFamily="2" charset="2"/>
              <a:buChar char="ü"/>
            </a:pPr>
            <a:endParaRPr lang="el-GR" sz="2200" dirty="0" smtClean="0">
              <a:sym typeface="Wingdings" pitchFamily="2" charset="2"/>
            </a:endParaRPr>
          </a:p>
          <a:p>
            <a:pPr>
              <a:spcBef>
                <a:spcPts val="0"/>
              </a:spcBef>
              <a:buFont typeface="Wingdings" pitchFamily="2" charset="2"/>
              <a:buChar char="ü"/>
            </a:pPr>
            <a:r>
              <a:rPr lang="el-GR" sz="2400" dirty="0">
                <a:solidFill>
                  <a:prstClr val="black"/>
                </a:solidFill>
              </a:rPr>
              <a:t>Προωθείται από </a:t>
            </a:r>
            <a:r>
              <a:rPr lang="el-GR" sz="2400" dirty="0" err="1">
                <a:solidFill>
                  <a:prstClr val="black"/>
                </a:solidFill>
              </a:rPr>
              <a:t>Ευρωπαικές</a:t>
            </a:r>
            <a:r>
              <a:rPr lang="el-GR" sz="2400" dirty="0">
                <a:solidFill>
                  <a:prstClr val="black"/>
                </a:solidFill>
              </a:rPr>
              <a:t> χώρες, όχι από την </a:t>
            </a:r>
            <a:r>
              <a:rPr lang="el-GR" sz="2400" dirty="0" err="1">
                <a:solidFill>
                  <a:prstClr val="black"/>
                </a:solidFill>
              </a:rPr>
              <a:t>Ευρωπαική</a:t>
            </a:r>
            <a:r>
              <a:rPr lang="el-GR" sz="2400" dirty="0">
                <a:solidFill>
                  <a:prstClr val="black"/>
                </a:solidFill>
              </a:rPr>
              <a:t> Ένωση ως </a:t>
            </a:r>
            <a:r>
              <a:rPr lang="el-GR" sz="2400" dirty="0" smtClean="0">
                <a:solidFill>
                  <a:prstClr val="black"/>
                </a:solidFill>
              </a:rPr>
              <a:t>σύνολο.</a:t>
            </a:r>
            <a:endParaRPr lang="el-GR" sz="2400" dirty="0">
              <a:solidFill>
                <a:prstClr val="black"/>
              </a:solidFill>
            </a:endParaRPr>
          </a:p>
          <a:p>
            <a:pPr>
              <a:spcBef>
                <a:spcPts val="0"/>
              </a:spcBef>
              <a:buFont typeface="Wingdings" pitchFamily="2" charset="2"/>
              <a:buChar char="ü"/>
            </a:pPr>
            <a:r>
              <a:rPr lang="el-GR" sz="2400" dirty="0">
                <a:solidFill>
                  <a:prstClr val="black"/>
                </a:solidFill>
              </a:rPr>
              <a:t>Στόχος: Ανάπτυξη ερευνητικών </a:t>
            </a:r>
            <a:r>
              <a:rPr lang="el-GR" sz="2400" dirty="0" smtClean="0">
                <a:solidFill>
                  <a:prstClr val="black"/>
                </a:solidFill>
              </a:rPr>
              <a:t>δικτύων.</a:t>
            </a:r>
            <a:endParaRPr lang="el-GR" sz="2400" dirty="0">
              <a:solidFill>
                <a:prstClr val="black"/>
              </a:solidFill>
            </a:endParaRPr>
          </a:p>
          <a:p>
            <a:pPr marL="0" indent="0">
              <a:spcBef>
                <a:spcPts val="0"/>
              </a:spcBef>
              <a:buNone/>
            </a:pPr>
            <a:r>
              <a:rPr lang="el-GR" sz="2000" dirty="0" smtClean="0">
                <a:solidFill>
                  <a:prstClr val="black"/>
                </a:solidFill>
              </a:rPr>
              <a:t>	Δράσεις </a:t>
            </a:r>
            <a:r>
              <a:rPr lang="el-GR" sz="2000" dirty="0">
                <a:solidFill>
                  <a:prstClr val="black"/>
                </a:solidFill>
              </a:rPr>
              <a:t>διάρκειας 4 </a:t>
            </a:r>
            <a:r>
              <a:rPr lang="el-GR" sz="2000" dirty="0" smtClean="0">
                <a:solidFill>
                  <a:prstClr val="black"/>
                </a:solidFill>
              </a:rPr>
              <a:t>ετών</a:t>
            </a:r>
          </a:p>
          <a:p>
            <a:pPr marL="0" indent="0">
              <a:spcBef>
                <a:spcPts val="0"/>
              </a:spcBef>
              <a:buNone/>
            </a:pPr>
            <a:r>
              <a:rPr lang="el-GR" sz="2000" dirty="0" smtClean="0">
                <a:solidFill>
                  <a:prstClr val="black"/>
                </a:solidFill>
              </a:rPr>
              <a:t>	</a:t>
            </a:r>
          </a:p>
          <a:p>
            <a:pPr marL="0" indent="0">
              <a:spcBef>
                <a:spcPts val="0"/>
              </a:spcBef>
              <a:buNone/>
            </a:pPr>
            <a:r>
              <a:rPr lang="el-GR" sz="2000" dirty="0">
                <a:solidFill>
                  <a:prstClr val="black"/>
                </a:solidFill>
              </a:rPr>
              <a:t>	</a:t>
            </a:r>
            <a:r>
              <a:rPr lang="el-GR" sz="2000" dirty="0" smtClean="0">
                <a:solidFill>
                  <a:prstClr val="black"/>
                </a:solidFill>
              </a:rPr>
              <a:t>Εργαλεία</a:t>
            </a:r>
            <a:r>
              <a:rPr lang="el-GR" sz="2000" dirty="0">
                <a:solidFill>
                  <a:prstClr val="black"/>
                </a:solidFill>
              </a:rPr>
              <a:t>: 2-3 ετήσια </a:t>
            </a:r>
            <a:r>
              <a:rPr lang="en-US" sz="2000" dirty="0">
                <a:solidFill>
                  <a:prstClr val="black"/>
                </a:solidFill>
              </a:rPr>
              <a:t>meetings, </a:t>
            </a:r>
            <a:r>
              <a:rPr lang="el-GR" sz="2000" dirty="0">
                <a:solidFill>
                  <a:prstClr val="black"/>
                </a:solidFill>
              </a:rPr>
              <a:t>συνέδρια, ερευνητικές επισκέψεις νέων ερευνητών, διαδικτυακός </a:t>
            </a:r>
            <a:r>
              <a:rPr lang="el-GR" sz="2000" dirty="0" err="1">
                <a:solidFill>
                  <a:prstClr val="black"/>
                </a:solidFill>
              </a:rPr>
              <a:t>ιστότοπος</a:t>
            </a:r>
            <a:r>
              <a:rPr lang="el-GR" sz="2000" dirty="0">
                <a:solidFill>
                  <a:prstClr val="black"/>
                </a:solidFill>
              </a:rPr>
              <a:t>, δημοσιεύσεις...</a:t>
            </a:r>
          </a:p>
        </p:txBody>
      </p:sp>
      <p:pic>
        <p:nvPicPr>
          <p:cNvPr id="4" name="Picture 4" descr="https://encrypted-tbn1.gstatic.com/images?q=tbn:ANd9GcRX2ta-PHnSRqzulPu5QQh6Af_6tRpPhV8D1hpVJpQzKIp9yl4BEg"/>
          <p:cNvPicPr>
            <a:picLocks noChangeAspect="1" noChangeArrowheads="1"/>
          </p:cNvPicPr>
          <p:nvPr/>
        </p:nvPicPr>
        <p:blipFill>
          <a:blip r:embed="rId2" cstate="print"/>
          <a:srcRect/>
          <a:stretch>
            <a:fillRect/>
          </a:stretch>
        </p:blipFill>
        <p:spPr bwMode="auto">
          <a:xfrm>
            <a:off x="971600" y="5166781"/>
            <a:ext cx="288032" cy="288032"/>
          </a:xfrm>
          <a:prstGeom prst="rect">
            <a:avLst/>
          </a:prstGeom>
          <a:noFill/>
        </p:spPr>
      </p:pic>
      <p:pic>
        <p:nvPicPr>
          <p:cNvPr id="6" name="Picture 4" descr="http://static.freepik.com/free-photo/wrench_17-530124646.jpg"/>
          <p:cNvPicPr>
            <a:picLocks noChangeAspect="1" noChangeArrowheads="1"/>
          </p:cNvPicPr>
          <p:nvPr/>
        </p:nvPicPr>
        <p:blipFill>
          <a:blip r:embed="rId3" cstate="print"/>
          <a:srcRect/>
          <a:stretch>
            <a:fillRect/>
          </a:stretch>
        </p:blipFill>
        <p:spPr bwMode="auto">
          <a:xfrm>
            <a:off x="899592" y="5819527"/>
            <a:ext cx="432048" cy="172543"/>
          </a:xfrm>
          <a:prstGeom prst="rect">
            <a:avLst/>
          </a:prstGeom>
          <a:noFill/>
        </p:spPr>
      </p:pic>
    </p:spTree>
    <p:extLst>
      <p:ext uri="{BB962C8B-B14F-4D97-AF65-F5344CB8AC3E}">
        <p14:creationId xmlns:p14="http://schemas.microsoft.com/office/powerpoint/2010/main" val="2444056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r>
              <a:rPr lang="el-GR" dirty="0" smtClean="0">
                <a:solidFill>
                  <a:schemeClr val="accent1"/>
                </a:solidFill>
              </a:rPr>
              <a:t>Δράση </a:t>
            </a:r>
            <a:r>
              <a:rPr lang="en-US" dirty="0" smtClean="0">
                <a:solidFill>
                  <a:schemeClr val="accent1"/>
                </a:solidFill>
              </a:rPr>
              <a:t>COST</a:t>
            </a:r>
            <a:r>
              <a:rPr lang="el-GR" dirty="0" smtClean="0">
                <a:solidFill>
                  <a:schemeClr val="accent1"/>
                </a:solidFill>
              </a:rPr>
              <a:t> - 356</a:t>
            </a:r>
          </a:p>
        </p:txBody>
      </p:sp>
      <p:sp>
        <p:nvSpPr>
          <p:cNvPr id="3" name="Θέση περιεχομένου 2"/>
          <p:cNvSpPr>
            <a:spLocks noGrp="1"/>
          </p:cNvSpPr>
          <p:nvPr>
            <p:ph idx="1"/>
          </p:nvPr>
        </p:nvSpPr>
        <p:spPr>
          <a:xfrm>
            <a:off x="457200" y="1124744"/>
            <a:ext cx="8229600" cy="5328592"/>
          </a:xfrm>
        </p:spPr>
        <p:txBody>
          <a:bodyPr>
            <a:normAutofit lnSpcReduction="10000"/>
          </a:bodyPr>
          <a:lstStyle/>
          <a:p>
            <a:pPr marL="0" indent="0">
              <a:buNone/>
            </a:pPr>
            <a:r>
              <a:rPr lang="el-GR" sz="3000" b="1" dirty="0" smtClean="0"/>
              <a:t>Δείκτες αξιολόγησης για ανάλυση επιπτώσεων: αποτελέσματα από την </a:t>
            </a:r>
            <a:r>
              <a:rPr lang="el-GR" sz="3000" b="1" dirty="0" err="1" smtClean="0"/>
              <a:t>Ευρωπαική</a:t>
            </a:r>
            <a:r>
              <a:rPr lang="el-GR" sz="3000" b="1" dirty="0" smtClean="0"/>
              <a:t> Δράση COST – 356: Δείκτες για περιβαλλοντικά βιώσιμες μεταφορές:</a:t>
            </a:r>
            <a:endParaRPr lang="en-US" sz="3000" b="1" dirty="0" smtClean="0"/>
          </a:p>
          <a:p>
            <a:pPr marL="0" lvl="0" indent="0">
              <a:spcBef>
                <a:spcPts val="0"/>
              </a:spcBef>
              <a:buFont typeface="Wingdings" pitchFamily="2" charset="2"/>
              <a:buChar char="v"/>
            </a:pPr>
            <a:endParaRPr lang="el-GR" sz="2200" dirty="0" smtClean="0">
              <a:sym typeface="Wingdings" pitchFamily="2" charset="2"/>
            </a:endParaRPr>
          </a:p>
          <a:p>
            <a:pPr lvl="0">
              <a:spcBef>
                <a:spcPts val="0"/>
              </a:spcBef>
              <a:buFont typeface="Wingdings" pitchFamily="2" charset="2"/>
              <a:buChar char="q"/>
            </a:pPr>
            <a:r>
              <a:rPr lang="el-GR" sz="2200" b="1" dirty="0" smtClean="0"/>
              <a:t>Η δράση </a:t>
            </a:r>
            <a:r>
              <a:rPr lang="en-US" sz="2200" b="1" dirty="0" smtClean="0"/>
              <a:t>COST – </a:t>
            </a:r>
            <a:r>
              <a:rPr lang="el-GR" sz="2200" b="1" dirty="0" smtClean="0"/>
              <a:t>356:</a:t>
            </a:r>
            <a:endParaRPr lang="el-GR" sz="2200" dirty="0">
              <a:sym typeface="Wingdings" pitchFamily="2" charset="2"/>
            </a:endParaRPr>
          </a:p>
          <a:p>
            <a:pPr marL="0" lvl="0" indent="0">
              <a:spcBef>
                <a:spcPts val="0"/>
              </a:spcBef>
              <a:buFont typeface="Wingdings" pitchFamily="2" charset="2"/>
              <a:buChar char="ü"/>
            </a:pPr>
            <a:endParaRPr lang="el-GR" sz="2200" dirty="0" smtClean="0">
              <a:sym typeface="Wingdings" pitchFamily="2" charset="2"/>
            </a:endParaRPr>
          </a:p>
          <a:p>
            <a:pPr>
              <a:spcBef>
                <a:spcPts val="0"/>
              </a:spcBef>
              <a:buFont typeface="Wingdings" pitchFamily="2" charset="2"/>
              <a:buChar char="ü"/>
            </a:pPr>
            <a:r>
              <a:rPr lang="el-GR" sz="2200" dirty="0">
                <a:solidFill>
                  <a:prstClr val="black"/>
                </a:solidFill>
              </a:rPr>
              <a:t>Μέλη από 20 </a:t>
            </a:r>
            <a:r>
              <a:rPr lang="el-GR" sz="2200" dirty="0" smtClean="0">
                <a:solidFill>
                  <a:prstClr val="black"/>
                </a:solidFill>
              </a:rPr>
              <a:t>χώρες.</a:t>
            </a:r>
            <a:endParaRPr lang="el-GR" sz="2200" dirty="0">
              <a:solidFill>
                <a:prstClr val="black"/>
              </a:solidFill>
            </a:endParaRPr>
          </a:p>
          <a:p>
            <a:pPr>
              <a:spcBef>
                <a:spcPts val="0"/>
              </a:spcBef>
              <a:buFont typeface="Wingdings" pitchFamily="2" charset="2"/>
              <a:buChar char="ü"/>
            </a:pPr>
            <a:r>
              <a:rPr lang="el-GR" sz="2200" dirty="0" smtClean="0">
                <a:solidFill>
                  <a:prstClr val="black"/>
                </a:solidFill>
              </a:rPr>
              <a:t>Αντικείμενο: Φυσικές </a:t>
            </a:r>
            <a:r>
              <a:rPr lang="el-GR" sz="2200" dirty="0">
                <a:solidFill>
                  <a:prstClr val="black"/>
                </a:solidFill>
              </a:rPr>
              <a:t>και κοινωνικές </a:t>
            </a:r>
            <a:r>
              <a:rPr lang="el-GR" sz="2200" dirty="0" smtClean="0">
                <a:solidFill>
                  <a:prstClr val="black"/>
                </a:solidFill>
              </a:rPr>
              <a:t>επιστήμες.</a:t>
            </a:r>
            <a:endParaRPr lang="el-GR" sz="2200" dirty="0">
              <a:solidFill>
                <a:prstClr val="black"/>
              </a:solidFill>
            </a:endParaRPr>
          </a:p>
          <a:p>
            <a:pPr>
              <a:spcBef>
                <a:spcPts val="0"/>
              </a:spcBef>
              <a:buFont typeface="Wingdings" pitchFamily="2" charset="2"/>
              <a:buChar char="ü"/>
            </a:pPr>
            <a:r>
              <a:rPr lang="el-GR" sz="2200" dirty="0">
                <a:solidFill>
                  <a:prstClr val="black"/>
                </a:solidFill>
              </a:rPr>
              <a:t>Αντικειμενικοί στόχοι:</a:t>
            </a:r>
          </a:p>
          <a:p>
            <a:pPr marL="711200">
              <a:spcBef>
                <a:spcPts val="0"/>
              </a:spcBef>
            </a:pPr>
            <a:r>
              <a:rPr lang="el-GR" sz="2000" dirty="0">
                <a:solidFill>
                  <a:prstClr val="black"/>
                </a:solidFill>
              </a:rPr>
              <a:t>Προσπάθεια ποσοτικής εκτίμησης των ‘περιβαλλοντικά βιώσιμων μεταφορών’</a:t>
            </a:r>
          </a:p>
          <a:p>
            <a:pPr marL="711200">
              <a:spcBef>
                <a:spcPts val="0"/>
              </a:spcBef>
            </a:pPr>
            <a:r>
              <a:rPr lang="el-GR" sz="2000" dirty="0">
                <a:solidFill>
                  <a:prstClr val="black"/>
                </a:solidFill>
              </a:rPr>
              <a:t>Ανάπτυξη επιστημονικά </a:t>
            </a:r>
            <a:r>
              <a:rPr lang="el-GR" sz="2000" dirty="0" err="1">
                <a:solidFill>
                  <a:prstClr val="black"/>
                </a:solidFill>
              </a:rPr>
              <a:t>στοχευμένης</a:t>
            </a:r>
            <a:r>
              <a:rPr lang="el-GR" sz="2000" dirty="0">
                <a:solidFill>
                  <a:prstClr val="black"/>
                </a:solidFill>
              </a:rPr>
              <a:t> μεθοδολογίας για τη δημιουργία περιβαλλοντικών δεικτών για τις μεταφορές</a:t>
            </a:r>
          </a:p>
          <a:p>
            <a:pPr>
              <a:spcBef>
                <a:spcPts val="0"/>
              </a:spcBef>
              <a:buFont typeface="Wingdings" pitchFamily="2" charset="2"/>
              <a:buChar char="ü"/>
            </a:pPr>
            <a:endParaRPr lang="el-GR" sz="2000" dirty="0" smtClean="0">
              <a:solidFill>
                <a:prstClr val="black"/>
              </a:solidFill>
            </a:endParaRPr>
          </a:p>
          <a:p>
            <a:pPr>
              <a:spcBef>
                <a:spcPts val="0"/>
              </a:spcBef>
              <a:buFont typeface="Wingdings" pitchFamily="2" charset="2"/>
              <a:buChar char="ü"/>
            </a:pPr>
            <a:r>
              <a:rPr lang="el-GR" sz="2200" dirty="0">
                <a:solidFill>
                  <a:prstClr val="black"/>
                </a:solidFill>
              </a:rPr>
              <a:t>Αποτελέσματα: τελική αναφορά, το </a:t>
            </a:r>
            <a:r>
              <a:rPr lang="el-GR" sz="2200" dirty="0" smtClean="0">
                <a:solidFill>
                  <a:prstClr val="black"/>
                </a:solidFill>
              </a:rPr>
              <a:t>2010.</a:t>
            </a:r>
            <a:endParaRPr lang="el-GR" sz="2200" dirty="0">
              <a:solidFill>
                <a:prstClr val="black"/>
              </a:solidFill>
            </a:endParaRPr>
          </a:p>
        </p:txBody>
      </p:sp>
    </p:spTree>
    <p:extLst>
      <p:ext uri="{BB962C8B-B14F-4D97-AF65-F5344CB8AC3E}">
        <p14:creationId xmlns:p14="http://schemas.microsoft.com/office/powerpoint/2010/main" val="18127045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r>
              <a:rPr lang="el-GR" dirty="0" smtClean="0">
                <a:solidFill>
                  <a:schemeClr val="accent1"/>
                </a:solidFill>
              </a:rPr>
              <a:t>Δράση </a:t>
            </a:r>
            <a:r>
              <a:rPr lang="en-US" dirty="0" smtClean="0">
                <a:solidFill>
                  <a:schemeClr val="accent1"/>
                </a:solidFill>
              </a:rPr>
              <a:t>COST</a:t>
            </a:r>
            <a:r>
              <a:rPr lang="el-GR" dirty="0" smtClean="0">
                <a:solidFill>
                  <a:schemeClr val="accent1"/>
                </a:solidFill>
              </a:rPr>
              <a:t> - 356</a:t>
            </a:r>
          </a:p>
        </p:txBody>
      </p:sp>
      <p:sp>
        <p:nvSpPr>
          <p:cNvPr id="3" name="Θέση περιεχομένου 2"/>
          <p:cNvSpPr>
            <a:spLocks noGrp="1"/>
          </p:cNvSpPr>
          <p:nvPr>
            <p:ph idx="1"/>
          </p:nvPr>
        </p:nvSpPr>
        <p:spPr>
          <a:xfrm>
            <a:off x="457200" y="1124744"/>
            <a:ext cx="8229600" cy="5328592"/>
          </a:xfrm>
        </p:spPr>
        <p:txBody>
          <a:bodyPr>
            <a:normAutofit fontScale="92500" lnSpcReduction="10000"/>
          </a:bodyPr>
          <a:lstStyle/>
          <a:p>
            <a:pPr marL="0" indent="0">
              <a:buNone/>
            </a:pPr>
            <a:r>
              <a:rPr lang="el-GR" sz="3000" b="1" dirty="0" smtClean="0"/>
              <a:t>Δείκτες αξιολόγησης για ανάλυση επιπτώσεων: αποτελέσματα από την </a:t>
            </a:r>
            <a:r>
              <a:rPr lang="el-GR" sz="3000" b="1" dirty="0" err="1" smtClean="0"/>
              <a:t>Ευρωπαική</a:t>
            </a:r>
            <a:r>
              <a:rPr lang="el-GR" sz="3000" b="1" dirty="0" smtClean="0"/>
              <a:t> Δράση COST – 356: Δείκτες για περιβαλλοντικά βιώσιμες μεταφορές:</a:t>
            </a:r>
            <a:endParaRPr lang="en-US" sz="3000" b="1" dirty="0" smtClean="0"/>
          </a:p>
          <a:p>
            <a:pPr marL="0" lvl="0" indent="0">
              <a:spcBef>
                <a:spcPts val="0"/>
              </a:spcBef>
              <a:buFont typeface="Wingdings" pitchFamily="2" charset="2"/>
              <a:buChar char="v"/>
            </a:pPr>
            <a:endParaRPr lang="el-GR" sz="2200" dirty="0" smtClean="0">
              <a:sym typeface="Wingdings" pitchFamily="2" charset="2"/>
            </a:endParaRPr>
          </a:p>
          <a:p>
            <a:pPr lvl="0">
              <a:spcBef>
                <a:spcPts val="0"/>
              </a:spcBef>
              <a:buFont typeface="Wingdings" pitchFamily="2" charset="2"/>
              <a:buChar char="q"/>
            </a:pPr>
            <a:r>
              <a:rPr lang="el-GR" sz="2200" b="1" dirty="0" smtClean="0"/>
              <a:t>Η δράση </a:t>
            </a:r>
            <a:r>
              <a:rPr lang="en-US" sz="2200" b="1" dirty="0" smtClean="0"/>
              <a:t>COST – </a:t>
            </a:r>
            <a:r>
              <a:rPr lang="el-GR" sz="2200" b="1" dirty="0" smtClean="0"/>
              <a:t>356:</a:t>
            </a:r>
            <a:endParaRPr lang="el-GR" sz="2200" dirty="0">
              <a:sym typeface="Wingdings" pitchFamily="2" charset="2"/>
            </a:endParaRPr>
          </a:p>
          <a:p>
            <a:pPr>
              <a:spcBef>
                <a:spcPts val="0"/>
              </a:spcBef>
              <a:buFont typeface="Wingdings" pitchFamily="2" charset="2"/>
              <a:buChar char="ü"/>
            </a:pPr>
            <a:r>
              <a:rPr lang="el-GR" sz="2200" dirty="0" smtClean="0">
                <a:solidFill>
                  <a:prstClr val="black"/>
                </a:solidFill>
              </a:rPr>
              <a:t>Πώς </a:t>
            </a:r>
            <a:r>
              <a:rPr lang="el-GR" sz="2200" dirty="0">
                <a:solidFill>
                  <a:prstClr val="black"/>
                </a:solidFill>
              </a:rPr>
              <a:t>βοηθούν οι δείκτες στην μέτρηση των περιβαλλοντικά βιώσιμων μεταφορών; </a:t>
            </a:r>
            <a:endParaRPr lang="el-GR" sz="2200" dirty="0" smtClean="0">
              <a:solidFill>
                <a:prstClr val="black"/>
              </a:solidFill>
            </a:endParaRPr>
          </a:p>
          <a:p>
            <a:pPr>
              <a:spcBef>
                <a:spcPts val="0"/>
              </a:spcBef>
              <a:buFont typeface="Wingdings" pitchFamily="2" charset="2"/>
              <a:buChar char="Ø"/>
            </a:pPr>
            <a:endParaRPr lang="el-GR" sz="2200" dirty="0" smtClean="0">
              <a:solidFill>
                <a:prstClr val="black"/>
              </a:solidFill>
            </a:endParaRPr>
          </a:p>
          <a:p>
            <a:pPr>
              <a:spcBef>
                <a:spcPts val="0"/>
              </a:spcBef>
              <a:buFont typeface="Wingdings" pitchFamily="2" charset="2"/>
              <a:buChar char="Ø"/>
            </a:pPr>
            <a:r>
              <a:rPr lang="el-GR" sz="2200" dirty="0" smtClean="0">
                <a:solidFill>
                  <a:prstClr val="black"/>
                </a:solidFill>
              </a:rPr>
              <a:t>Οι </a:t>
            </a:r>
            <a:r>
              <a:rPr lang="el-GR" sz="2200" dirty="0">
                <a:solidFill>
                  <a:prstClr val="black"/>
                </a:solidFill>
              </a:rPr>
              <a:t>μεταφορές έχουν ως επακόλουθο σοβαρές συνέπειες στο περιβάλλον. Μερικές από αυτές είναι αυξανόμενες, άλλες βαίνουν μειούμενες, άλλες είναι άγνωστες και μερικές από αυτές αγνοείται η ύπαρξή τους</a:t>
            </a:r>
          </a:p>
          <a:p>
            <a:pPr>
              <a:spcBef>
                <a:spcPts val="0"/>
              </a:spcBef>
              <a:buFont typeface="Wingdings" pitchFamily="2" charset="2"/>
              <a:buChar char="Ø"/>
            </a:pPr>
            <a:r>
              <a:rPr lang="el-GR" sz="2200" dirty="0">
                <a:solidFill>
                  <a:prstClr val="black"/>
                </a:solidFill>
              </a:rPr>
              <a:t>Οι βιώσιμες μεταφορές ως στόχος είναι προτεραιότητα της ΕΕ από το 1992</a:t>
            </a:r>
          </a:p>
          <a:p>
            <a:pPr>
              <a:spcBef>
                <a:spcPts val="0"/>
              </a:spcBef>
              <a:buFont typeface="Wingdings" pitchFamily="2" charset="2"/>
              <a:buChar char="Ø"/>
            </a:pPr>
            <a:r>
              <a:rPr lang="el-GR" sz="2200" dirty="0">
                <a:solidFill>
                  <a:prstClr val="black"/>
                </a:solidFill>
              </a:rPr>
              <a:t>Ανάγκη για να μειωθεί η πολυπλοκότητα των διαθέσιμων δεδομένων</a:t>
            </a:r>
          </a:p>
          <a:p>
            <a:pPr>
              <a:spcBef>
                <a:spcPts val="0"/>
              </a:spcBef>
              <a:buFont typeface="Wingdings" pitchFamily="2" charset="2"/>
              <a:buChar char="Ø"/>
            </a:pPr>
            <a:r>
              <a:rPr lang="el-GR" sz="2200" dirty="0">
                <a:solidFill>
                  <a:prstClr val="black"/>
                </a:solidFill>
              </a:rPr>
              <a:t>Οι δείκτες διευκολύνουν την αξιολόγηση επιπτώσεων έναντι πολλών μοντέλων </a:t>
            </a:r>
            <a:r>
              <a:rPr lang="el-GR" sz="2200" dirty="0" smtClean="0">
                <a:solidFill>
                  <a:prstClr val="black"/>
                </a:solidFill>
              </a:rPr>
              <a:t>πρόβλεψης</a:t>
            </a:r>
            <a:endParaRPr lang="el-GR" sz="2200" dirty="0">
              <a:solidFill>
                <a:prstClr val="black"/>
              </a:solidFill>
            </a:endParaRPr>
          </a:p>
        </p:txBody>
      </p:sp>
    </p:spTree>
    <p:extLst>
      <p:ext uri="{BB962C8B-B14F-4D97-AF65-F5344CB8AC3E}">
        <p14:creationId xmlns:p14="http://schemas.microsoft.com/office/powerpoint/2010/main" val="3006623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txBox="1">
            <a:spLocks/>
          </p:cNvSpPr>
          <p:nvPr/>
        </p:nvSpPr>
        <p:spPr>
          <a:xfrm>
            <a:off x="179512" y="764704"/>
            <a:ext cx="8964488" cy="648071"/>
          </a:xfrm>
          <a:prstGeom prst="rect">
            <a:avLst/>
          </a:prstGeom>
        </p:spPr>
        <p:txBody>
          <a:bodyPr vert="horz" lIns="91440" tIns="45720" rIns="91440" bIns="45720" rtlCol="0" anchor="t" anchorCtr="0">
            <a:noAutofit/>
          </a:bodyPr>
          <a:lstStyle/>
          <a:p>
            <a:pPr marL="4763" marR="0" lvl="0" indent="-4763" algn="l" defTabSz="914400" rtl="0" eaLnBrk="1" fontAlgn="auto" latinLnBrk="0" hangingPunct="1">
              <a:lnSpc>
                <a:spcPct val="100000"/>
              </a:lnSpc>
              <a:spcBef>
                <a:spcPct val="0"/>
              </a:spcBef>
              <a:spcAft>
                <a:spcPts val="0"/>
              </a:spcAft>
              <a:buClrTx/>
              <a:buSzTx/>
              <a:buFontTx/>
              <a:buNone/>
              <a:tabLst/>
              <a:defRPr/>
            </a:pPr>
            <a:r>
              <a:rPr lang="el-GR" sz="2600" b="1" noProof="0" dirty="0" smtClean="0">
                <a:latin typeface="+mj-lt"/>
                <a:ea typeface="+mj-ea"/>
                <a:cs typeface="+mj-cs"/>
              </a:rPr>
              <a:t>Δείκτες αξιολόγησης για ανάλυση επιπτώσεων: </a:t>
            </a:r>
            <a:r>
              <a:rPr lang="el-GR" sz="2600" b="1" dirty="0" smtClean="0">
                <a:latin typeface="+mj-lt"/>
                <a:ea typeface="+mj-ea"/>
                <a:cs typeface="+mj-cs"/>
              </a:rPr>
              <a:t>αποτελέσματα από την Ευρωπαική Δράση </a:t>
            </a:r>
            <a:r>
              <a:rPr lang="en-US" sz="2600" b="1" dirty="0" smtClean="0">
                <a:latin typeface="+mj-lt"/>
                <a:ea typeface="+mj-ea"/>
                <a:cs typeface="+mj-cs"/>
              </a:rPr>
              <a:t>COST – 356</a:t>
            </a:r>
            <a:r>
              <a:rPr lang="el-GR" sz="2600" b="1" dirty="0" smtClean="0">
                <a:latin typeface="+mj-lt"/>
                <a:ea typeface="+mj-ea"/>
                <a:cs typeface="+mj-cs"/>
              </a:rPr>
              <a:t>: Δείκτες για περιβαλλοντικά βιώσιμες μεταφορές</a:t>
            </a:r>
            <a:r>
              <a:rPr kumimoji="0" lang="en-US" sz="2600" b="1" i="0" u="none" strike="noStrike" kern="1200" cap="none" spc="0" normalizeH="0" baseline="0" noProof="0" dirty="0" smtClean="0">
                <a:ln>
                  <a:noFill/>
                </a:ln>
                <a:solidFill>
                  <a:schemeClr val="tx1"/>
                </a:solidFill>
                <a:effectLst/>
                <a:uLnTx/>
                <a:uFillTx/>
                <a:latin typeface="+mj-lt"/>
                <a:ea typeface="+mj-ea"/>
                <a:cs typeface="+mj-cs"/>
              </a:rPr>
              <a:t/>
            </a:r>
            <a:br>
              <a:rPr kumimoji="0" lang="en-US" sz="2600" b="1" i="0" u="none" strike="noStrike" kern="1200" cap="none" spc="0" normalizeH="0" baseline="0" noProof="0" dirty="0" smtClean="0">
                <a:ln>
                  <a:noFill/>
                </a:ln>
                <a:solidFill>
                  <a:schemeClr val="tx1"/>
                </a:solidFill>
                <a:effectLst/>
                <a:uLnTx/>
                <a:uFillTx/>
                <a:latin typeface="+mj-lt"/>
                <a:ea typeface="+mj-ea"/>
                <a:cs typeface="+mj-cs"/>
              </a:rPr>
            </a:br>
            <a:endParaRPr kumimoji="0" lang="el-GR" sz="2600" b="1" i="0" u="none" strike="noStrike" kern="1200" cap="none" spc="0" normalizeH="0" baseline="0" noProof="0" dirty="0">
              <a:ln>
                <a:noFill/>
              </a:ln>
              <a:solidFill>
                <a:schemeClr val="tx1"/>
              </a:solidFill>
              <a:effectLst/>
              <a:uLnTx/>
              <a:uFillTx/>
              <a:latin typeface="+mj-lt"/>
              <a:ea typeface="+mj-ea"/>
              <a:cs typeface="+mj-cs"/>
            </a:endParaRPr>
          </a:p>
        </p:txBody>
      </p:sp>
      <p:sp>
        <p:nvSpPr>
          <p:cNvPr id="10" name="TextBox 9"/>
          <p:cNvSpPr txBox="1"/>
          <p:nvPr/>
        </p:nvSpPr>
        <p:spPr>
          <a:xfrm>
            <a:off x="467544" y="1988840"/>
            <a:ext cx="8280920" cy="461665"/>
          </a:xfrm>
          <a:prstGeom prst="rect">
            <a:avLst/>
          </a:prstGeom>
          <a:noFill/>
        </p:spPr>
        <p:txBody>
          <a:bodyPr wrap="square" rtlCol="0">
            <a:spAutoFit/>
          </a:bodyPr>
          <a:lstStyle/>
          <a:p>
            <a:pPr marL="342900" indent="-342900">
              <a:buFont typeface="Wingdings" pitchFamily="2" charset="2"/>
              <a:buChar char="q"/>
            </a:pPr>
            <a:r>
              <a:rPr lang="en-US" sz="2400" b="1" dirty="0" smtClean="0"/>
              <a:t>H </a:t>
            </a:r>
            <a:r>
              <a:rPr lang="el-GR" sz="2400" b="1" dirty="0" smtClean="0"/>
              <a:t>δράση </a:t>
            </a:r>
            <a:r>
              <a:rPr lang="en-US" sz="2400" b="1" dirty="0" smtClean="0"/>
              <a:t>COST</a:t>
            </a:r>
            <a:r>
              <a:rPr lang="el-GR" sz="2400" b="1" dirty="0" smtClean="0"/>
              <a:t> - 356</a:t>
            </a:r>
          </a:p>
        </p:txBody>
      </p:sp>
      <p:sp>
        <p:nvSpPr>
          <p:cNvPr id="14" name="TextBox 13"/>
          <p:cNvSpPr txBox="1"/>
          <p:nvPr/>
        </p:nvSpPr>
        <p:spPr>
          <a:xfrm>
            <a:off x="323528" y="2420888"/>
            <a:ext cx="8640960" cy="400110"/>
          </a:xfrm>
          <a:prstGeom prst="rect">
            <a:avLst/>
          </a:prstGeom>
          <a:noFill/>
        </p:spPr>
        <p:txBody>
          <a:bodyPr wrap="square" rtlCol="0">
            <a:spAutoFit/>
          </a:bodyPr>
          <a:lstStyle/>
          <a:p>
            <a:r>
              <a:rPr lang="el-GR" sz="2000" b="1" dirty="0" smtClean="0">
                <a:solidFill>
                  <a:srgbClr val="FF0000"/>
                </a:solidFill>
              </a:rPr>
              <a:t>Λειτουργίες των δεικτών</a:t>
            </a:r>
            <a:endParaRPr lang="el-GR" sz="2000" dirty="0" smtClean="0">
              <a:solidFill>
                <a:srgbClr val="FF0000"/>
              </a:solidFill>
            </a:endParaRPr>
          </a:p>
        </p:txBody>
      </p:sp>
      <p:sp>
        <p:nvSpPr>
          <p:cNvPr id="19" name="TextBox 18"/>
          <p:cNvSpPr txBox="1"/>
          <p:nvPr/>
        </p:nvSpPr>
        <p:spPr>
          <a:xfrm>
            <a:off x="5940152" y="2564904"/>
            <a:ext cx="1944216" cy="153888"/>
          </a:xfrm>
          <a:prstGeom prst="rect">
            <a:avLst/>
          </a:prstGeom>
          <a:noFill/>
        </p:spPr>
        <p:txBody>
          <a:bodyPr wrap="square" rtlCol="0">
            <a:spAutoFit/>
          </a:bodyPr>
          <a:lstStyle/>
          <a:p>
            <a:r>
              <a:rPr lang="el-GR" sz="400" dirty="0" smtClean="0"/>
              <a:t>Αντανακλούν ένα φαινόμενο</a:t>
            </a:r>
            <a:endParaRPr lang="en-GB" sz="400" dirty="0"/>
          </a:p>
        </p:txBody>
      </p:sp>
      <p:sp>
        <p:nvSpPr>
          <p:cNvPr id="20" name="TextBox 19"/>
          <p:cNvSpPr txBox="1"/>
          <p:nvPr/>
        </p:nvSpPr>
        <p:spPr>
          <a:xfrm>
            <a:off x="6732240" y="4500409"/>
            <a:ext cx="1944216" cy="153888"/>
          </a:xfrm>
          <a:prstGeom prst="rect">
            <a:avLst/>
          </a:prstGeom>
          <a:noFill/>
        </p:spPr>
        <p:txBody>
          <a:bodyPr wrap="square" rtlCol="0">
            <a:spAutoFit/>
          </a:bodyPr>
          <a:lstStyle/>
          <a:p>
            <a:r>
              <a:rPr lang="el-GR" sz="400" dirty="0" smtClean="0"/>
              <a:t>Μπορούν να μετρηθούν</a:t>
            </a:r>
            <a:endParaRPr lang="en-GB" sz="400" dirty="0"/>
          </a:p>
        </p:txBody>
      </p:sp>
      <p:sp>
        <p:nvSpPr>
          <p:cNvPr id="21" name="TextBox 20"/>
          <p:cNvSpPr txBox="1"/>
          <p:nvPr/>
        </p:nvSpPr>
        <p:spPr>
          <a:xfrm>
            <a:off x="6300192" y="5733256"/>
            <a:ext cx="2843808" cy="153888"/>
          </a:xfrm>
          <a:prstGeom prst="rect">
            <a:avLst/>
          </a:prstGeom>
          <a:noFill/>
        </p:spPr>
        <p:txBody>
          <a:bodyPr wrap="square" rtlCol="0">
            <a:spAutoFit/>
          </a:bodyPr>
          <a:lstStyle/>
          <a:p>
            <a:r>
              <a:rPr lang="el-GR" sz="400" dirty="0" smtClean="0"/>
              <a:t>Μπορούν να επιτελέσουν ρόλο  εργαλείου αξιολόγησης</a:t>
            </a:r>
            <a:endParaRPr lang="en-GB" sz="400" dirty="0" smtClean="0"/>
          </a:p>
        </p:txBody>
      </p:sp>
      <p:sp>
        <p:nvSpPr>
          <p:cNvPr id="22" name="TextBox 21"/>
          <p:cNvSpPr txBox="1"/>
          <p:nvPr/>
        </p:nvSpPr>
        <p:spPr>
          <a:xfrm>
            <a:off x="360040" y="5805264"/>
            <a:ext cx="2843808" cy="153888"/>
          </a:xfrm>
          <a:prstGeom prst="rect">
            <a:avLst/>
          </a:prstGeom>
          <a:noFill/>
        </p:spPr>
        <p:txBody>
          <a:bodyPr wrap="square" rtlCol="0">
            <a:spAutoFit/>
          </a:bodyPr>
          <a:lstStyle/>
          <a:p>
            <a:r>
              <a:rPr lang="el-GR" sz="400" dirty="0" smtClean="0"/>
              <a:t>Μπορούν να επικαιροποιηθούν περιοδικώς</a:t>
            </a:r>
            <a:endParaRPr lang="en-GB" sz="400" dirty="0" smtClean="0"/>
          </a:p>
        </p:txBody>
      </p:sp>
      <p:sp>
        <p:nvSpPr>
          <p:cNvPr id="23" name="TextBox 22"/>
          <p:cNvSpPr txBox="1"/>
          <p:nvPr/>
        </p:nvSpPr>
        <p:spPr>
          <a:xfrm>
            <a:off x="395536" y="4149080"/>
            <a:ext cx="2232248" cy="153888"/>
          </a:xfrm>
          <a:prstGeom prst="rect">
            <a:avLst/>
          </a:prstGeom>
          <a:noFill/>
        </p:spPr>
        <p:txBody>
          <a:bodyPr wrap="square" rtlCol="0">
            <a:spAutoFit/>
          </a:bodyPr>
          <a:lstStyle/>
          <a:p>
            <a:r>
              <a:rPr lang="el-GR" sz="400" dirty="0" smtClean="0"/>
              <a:t>Έχουν την ιδιότητα ότι μπορούν να είναι «δημιουργήσιμες»</a:t>
            </a:r>
            <a:endParaRPr lang="en-GB" sz="400" dirty="0" smtClean="0"/>
          </a:p>
        </p:txBody>
      </p:sp>
      <p:sp>
        <p:nvSpPr>
          <p:cNvPr id="24" name="TextBox 23"/>
          <p:cNvSpPr txBox="1"/>
          <p:nvPr/>
        </p:nvSpPr>
        <p:spPr>
          <a:xfrm>
            <a:off x="3491880" y="4643844"/>
            <a:ext cx="2448272" cy="369332"/>
          </a:xfrm>
          <a:prstGeom prst="rect">
            <a:avLst/>
          </a:prstGeom>
          <a:noFill/>
        </p:spPr>
        <p:txBody>
          <a:bodyPr wrap="square" rtlCol="0">
            <a:spAutoFit/>
          </a:bodyPr>
          <a:lstStyle/>
          <a:p>
            <a:r>
              <a:rPr lang="el-GR" dirty="0" smtClean="0"/>
              <a:t>Είναι μεταβλητές που:</a:t>
            </a:r>
            <a:endParaRPr lang="en-GB" dirty="0"/>
          </a:p>
        </p:txBody>
      </p:sp>
      <p:sp>
        <p:nvSpPr>
          <p:cNvPr id="17" name="Hexagon 16"/>
          <p:cNvSpPr/>
          <p:nvPr/>
        </p:nvSpPr>
        <p:spPr>
          <a:xfrm>
            <a:off x="2987824" y="2996952"/>
            <a:ext cx="3456384" cy="3528392"/>
          </a:xfrm>
          <a:prstGeom prst="hex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5" name="Title 1"/>
          <p:cNvSpPr txBox="1">
            <a:spLocks/>
          </p:cNvSpPr>
          <p:nvPr/>
        </p:nvSpPr>
        <p:spPr>
          <a:xfrm>
            <a:off x="446856" y="59854"/>
            <a:ext cx="8229600" cy="7048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smtClean="0">
                <a:solidFill>
                  <a:schemeClr val="accent1"/>
                </a:solidFill>
              </a:rPr>
              <a:t>Δράση </a:t>
            </a:r>
            <a:r>
              <a:rPr lang="en-US" dirty="0" smtClean="0">
                <a:solidFill>
                  <a:schemeClr val="accent1"/>
                </a:solidFill>
              </a:rPr>
              <a:t>COST</a:t>
            </a:r>
            <a:r>
              <a:rPr lang="el-GR" dirty="0" smtClean="0">
                <a:solidFill>
                  <a:schemeClr val="accent1"/>
                </a:solidFill>
              </a:rPr>
              <a:t> - 356</a:t>
            </a:r>
            <a:endParaRPr lang="el-GR"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3600000">
                                      <p:cBhvr>
                                        <p:cTn id="6" dur="2000" fill="hold"/>
                                        <p:tgtEl>
                                          <p:spTgt spid="17"/>
                                        </p:tgtEl>
                                        <p:attrNameLst>
                                          <p:attrName>r</p:attrName>
                                        </p:attrNameLst>
                                      </p:cBhvr>
                                    </p:animRot>
                                  </p:childTnLst>
                                </p:cTn>
                              </p:par>
                            </p:childTnLst>
                          </p:cTn>
                        </p:par>
                        <p:par>
                          <p:cTn id="7" fill="hold">
                            <p:stCondLst>
                              <p:cond delay="2000"/>
                            </p:stCondLst>
                            <p:childTnLst>
                              <p:par>
                                <p:cTn id="8" presetID="4" presetClass="emph" presetSubtype="2" fill="hold" grpId="0" nodeType="afterEffect">
                                  <p:stCondLst>
                                    <p:cond delay="0"/>
                                  </p:stCondLst>
                                  <p:childTnLst>
                                    <p:anim to="5" calcmode="lin" valueType="num">
                                      <p:cBhvr override="childStyle">
                                        <p:cTn id="9" dur="2000" fill="hold"/>
                                        <p:tgtEl>
                                          <p:spTgt spid="19"/>
                                        </p:tgtEl>
                                        <p:attrNameLst>
                                          <p:attrName>style.fontSize</p:attrName>
                                        </p:attrNameLst>
                                      </p:cBhvr>
                                    </p:anim>
                                  </p:childTnLst>
                                </p:cTn>
                              </p:par>
                            </p:childTnLst>
                          </p:cTn>
                        </p:par>
                        <p:par>
                          <p:cTn id="10" fill="hold">
                            <p:stCondLst>
                              <p:cond delay="4000"/>
                            </p:stCondLst>
                            <p:childTnLst>
                              <p:par>
                                <p:cTn id="11" presetID="8" presetClass="emph" presetSubtype="0" fill="hold" grpId="1" nodeType="afterEffect">
                                  <p:stCondLst>
                                    <p:cond delay="0"/>
                                  </p:stCondLst>
                                  <p:childTnLst>
                                    <p:animRot by="3300000">
                                      <p:cBhvr>
                                        <p:cTn id="12" dur="2000" fill="hold"/>
                                        <p:tgtEl>
                                          <p:spTgt spid="17"/>
                                        </p:tgtEl>
                                        <p:attrNameLst>
                                          <p:attrName>r</p:attrName>
                                        </p:attrNameLst>
                                      </p:cBhvr>
                                    </p:animRot>
                                  </p:childTnLst>
                                </p:cTn>
                              </p:par>
                            </p:childTnLst>
                          </p:cTn>
                        </p:par>
                        <p:par>
                          <p:cTn id="13" fill="hold">
                            <p:stCondLst>
                              <p:cond delay="6000"/>
                            </p:stCondLst>
                            <p:childTnLst>
                              <p:par>
                                <p:cTn id="14" presetID="4" presetClass="emph" presetSubtype="2" fill="hold" nodeType="afterEffect">
                                  <p:stCondLst>
                                    <p:cond delay="0"/>
                                  </p:stCondLst>
                                  <p:childTnLst>
                                    <p:anim to="5" calcmode="lin" valueType="num">
                                      <p:cBhvr override="childStyle">
                                        <p:cTn id="15" dur="2000" fill="hold"/>
                                        <p:tgtEl>
                                          <p:spTgt spid="20"/>
                                        </p:tgtEl>
                                        <p:attrNameLst>
                                          <p:attrName>style.fontSize</p:attrName>
                                        </p:attrNameLst>
                                      </p:cBhvr>
                                    </p:anim>
                                  </p:childTnLst>
                                </p:cTn>
                              </p:par>
                            </p:childTnLst>
                          </p:cTn>
                        </p:par>
                        <p:par>
                          <p:cTn id="16" fill="hold">
                            <p:stCondLst>
                              <p:cond delay="8000"/>
                            </p:stCondLst>
                            <p:childTnLst>
                              <p:par>
                                <p:cTn id="17" presetID="8" presetClass="emph" presetSubtype="0" fill="hold" grpId="2" nodeType="afterEffect">
                                  <p:stCondLst>
                                    <p:cond delay="0"/>
                                  </p:stCondLst>
                                  <p:childTnLst>
                                    <p:animRot by="3000000">
                                      <p:cBhvr>
                                        <p:cTn id="18" dur="2000" fill="hold"/>
                                        <p:tgtEl>
                                          <p:spTgt spid="17"/>
                                        </p:tgtEl>
                                        <p:attrNameLst>
                                          <p:attrName>r</p:attrName>
                                        </p:attrNameLst>
                                      </p:cBhvr>
                                    </p:animRot>
                                  </p:childTnLst>
                                </p:cTn>
                              </p:par>
                            </p:childTnLst>
                          </p:cTn>
                        </p:par>
                        <p:par>
                          <p:cTn id="19" fill="hold">
                            <p:stCondLst>
                              <p:cond delay="10000"/>
                            </p:stCondLst>
                            <p:childTnLst>
                              <p:par>
                                <p:cTn id="20" presetID="4" presetClass="emph" presetSubtype="2" fill="hold" grpId="0" nodeType="afterEffect">
                                  <p:stCondLst>
                                    <p:cond delay="0"/>
                                  </p:stCondLst>
                                  <p:childTnLst>
                                    <p:anim to="5" calcmode="lin" valueType="num">
                                      <p:cBhvr override="childStyle">
                                        <p:cTn id="21" dur="2000" fill="hold"/>
                                        <p:tgtEl>
                                          <p:spTgt spid="21"/>
                                        </p:tgtEl>
                                        <p:attrNameLst>
                                          <p:attrName>style.fontSize</p:attrName>
                                        </p:attrNameLst>
                                      </p:cBhvr>
                                    </p:anim>
                                  </p:childTnLst>
                                </p:cTn>
                              </p:par>
                            </p:childTnLst>
                          </p:cTn>
                        </p:par>
                        <p:par>
                          <p:cTn id="22" fill="hold">
                            <p:stCondLst>
                              <p:cond delay="12000"/>
                            </p:stCondLst>
                            <p:childTnLst>
                              <p:par>
                                <p:cTn id="23" presetID="8" presetClass="emph" presetSubtype="0" fill="hold" grpId="3" nodeType="afterEffect">
                                  <p:stCondLst>
                                    <p:cond delay="0"/>
                                  </p:stCondLst>
                                  <p:childTnLst>
                                    <p:animRot by="5580000">
                                      <p:cBhvr>
                                        <p:cTn id="24" dur="2000" fill="hold"/>
                                        <p:tgtEl>
                                          <p:spTgt spid="17"/>
                                        </p:tgtEl>
                                        <p:attrNameLst>
                                          <p:attrName>r</p:attrName>
                                        </p:attrNameLst>
                                      </p:cBhvr>
                                    </p:animRot>
                                  </p:childTnLst>
                                </p:cTn>
                              </p:par>
                            </p:childTnLst>
                          </p:cTn>
                        </p:par>
                        <p:par>
                          <p:cTn id="25" fill="hold">
                            <p:stCondLst>
                              <p:cond delay="14000"/>
                            </p:stCondLst>
                            <p:childTnLst>
                              <p:par>
                                <p:cTn id="26" presetID="4" presetClass="emph" presetSubtype="2" fill="hold" grpId="0" nodeType="afterEffect">
                                  <p:stCondLst>
                                    <p:cond delay="0"/>
                                  </p:stCondLst>
                                  <p:childTnLst>
                                    <p:anim to="5" calcmode="lin" valueType="num">
                                      <p:cBhvr override="childStyle">
                                        <p:cTn id="27" dur="2000" fill="hold"/>
                                        <p:tgtEl>
                                          <p:spTgt spid="22"/>
                                        </p:tgtEl>
                                        <p:attrNameLst>
                                          <p:attrName>style.fontSize</p:attrName>
                                        </p:attrNameLst>
                                      </p:cBhvr>
                                    </p:anim>
                                  </p:childTnLst>
                                </p:cTn>
                              </p:par>
                            </p:childTnLst>
                          </p:cTn>
                        </p:par>
                        <p:par>
                          <p:cTn id="28" fill="hold">
                            <p:stCondLst>
                              <p:cond delay="16000"/>
                            </p:stCondLst>
                            <p:childTnLst>
                              <p:par>
                                <p:cTn id="29" presetID="8" presetClass="emph" presetSubtype="0" fill="hold" grpId="4" nodeType="afterEffect">
                                  <p:stCondLst>
                                    <p:cond delay="0"/>
                                  </p:stCondLst>
                                  <p:childTnLst>
                                    <p:animRot by="2400000">
                                      <p:cBhvr>
                                        <p:cTn id="30" dur="2000" fill="hold"/>
                                        <p:tgtEl>
                                          <p:spTgt spid="17"/>
                                        </p:tgtEl>
                                        <p:attrNameLst>
                                          <p:attrName>r</p:attrName>
                                        </p:attrNameLst>
                                      </p:cBhvr>
                                    </p:animRot>
                                  </p:childTnLst>
                                </p:cTn>
                              </p:par>
                            </p:childTnLst>
                          </p:cTn>
                        </p:par>
                        <p:par>
                          <p:cTn id="31" fill="hold">
                            <p:stCondLst>
                              <p:cond delay="18000"/>
                            </p:stCondLst>
                            <p:childTnLst>
                              <p:par>
                                <p:cTn id="32" presetID="4" presetClass="emph" presetSubtype="2" fill="hold" grpId="0" nodeType="afterEffect">
                                  <p:stCondLst>
                                    <p:cond delay="0"/>
                                  </p:stCondLst>
                                  <p:childTnLst>
                                    <p:anim to="5" calcmode="lin" valueType="num">
                                      <p:cBhvr override="childStyle">
                                        <p:cTn id="33" dur="2000" fill="hold"/>
                                        <p:tgtEl>
                                          <p:spTgt spid="23"/>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17" grpId="0" animBg="1"/>
      <p:bldP spid="17" grpId="1" animBg="1"/>
      <p:bldP spid="17" grpId="2" animBg="1"/>
      <p:bldP spid="17" grpId="3" animBg="1"/>
      <p:bldP spid="17" grpId="4"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r>
              <a:rPr lang="el-GR" dirty="0" smtClean="0">
                <a:solidFill>
                  <a:schemeClr val="accent1"/>
                </a:solidFill>
              </a:rPr>
              <a:t>Δράση </a:t>
            </a:r>
            <a:r>
              <a:rPr lang="en-US" dirty="0" smtClean="0">
                <a:solidFill>
                  <a:schemeClr val="accent1"/>
                </a:solidFill>
              </a:rPr>
              <a:t>COST</a:t>
            </a:r>
            <a:r>
              <a:rPr lang="el-GR" dirty="0" smtClean="0">
                <a:solidFill>
                  <a:schemeClr val="accent1"/>
                </a:solidFill>
              </a:rPr>
              <a:t> - 356</a:t>
            </a:r>
          </a:p>
        </p:txBody>
      </p:sp>
      <p:sp>
        <p:nvSpPr>
          <p:cNvPr id="3" name="Θέση περιεχομένου 2"/>
          <p:cNvSpPr>
            <a:spLocks noGrp="1"/>
          </p:cNvSpPr>
          <p:nvPr>
            <p:ph idx="1"/>
          </p:nvPr>
        </p:nvSpPr>
        <p:spPr>
          <a:xfrm>
            <a:off x="457200" y="1124744"/>
            <a:ext cx="8229600" cy="5328592"/>
          </a:xfrm>
        </p:spPr>
        <p:txBody>
          <a:bodyPr>
            <a:normAutofit fontScale="92500" lnSpcReduction="10000"/>
          </a:bodyPr>
          <a:lstStyle/>
          <a:p>
            <a:pPr lvl="0">
              <a:spcBef>
                <a:spcPts val="0"/>
              </a:spcBef>
              <a:buFont typeface="Wingdings" pitchFamily="2" charset="2"/>
              <a:buChar char="q"/>
            </a:pPr>
            <a:r>
              <a:rPr lang="el-GR" sz="2200" b="1" dirty="0" smtClean="0"/>
              <a:t>Η δράση </a:t>
            </a:r>
            <a:r>
              <a:rPr lang="en-US" sz="2200" b="1" dirty="0" smtClean="0"/>
              <a:t>COST – </a:t>
            </a:r>
            <a:r>
              <a:rPr lang="el-GR" sz="2200" b="1" dirty="0" smtClean="0"/>
              <a:t>356:</a:t>
            </a:r>
            <a:endParaRPr lang="el-GR" sz="2200" dirty="0">
              <a:sym typeface="Wingdings" pitchFamily="2" charset="2"/>
            </a:endParaRPr>
          </a:p>
          <a:p>
            <a:pPr>
              <a:spcBef>
                <a:spcPts val="0"/>
              </a:spcBef>
              <a:buFont typeface="Wingdings" pitchFamily="2" charset="2"/>
              <a:buChar char="ü"/>
            </a:pPr>
            <a:r>
              <a:rPr lang="el-GR" sz="2200" dirty="0">
                <a:solidFill>
                  <a:prstClr val="black"/>
                </a:solidFill>
              </a:rPr>
              <a:t>Απαντήσεις που δίνουν οι </a:t>
            </a:r>
            <a:r>
              <a:rPr lang="el-GR" sz="2200" dirty="0" smtClean="0">
                <a:solidFill>
                  <a:prstClr val="black"/>
                </a:solidFill>
              </a:rPr>
              <a:t>δείκτες:</a:t>
            </a:r>
            <a:endParaRPr lang="el-GR" sz="2200" dirty="0">
              <a:solidFill>
                <a:prstClr val="black"/>
              </a:solidFill>
            </a:endParaRPr>
          </a:p>
          <a:p>
            <a:pPr marL="0" indent="0">
              <a:spcBef>
                <a:spcPts val="0"/>
              </a:spcBef>
              <a:buNone/>
            </a:pPr>
            <a:endParaRPr lang="el-GR" sz="2200" dirty="0" smtClean="0">
              <a:solidFill>
                <a:prstClr val="black"/>
              </a:solidFill>
            </a:endParaRPr>
          </a:p>
          <a:p>
            <a:pPr>
              <a:spcBef>
                <a:spcPts val="0"/>
              </a:spcBef>
              <a:buFont typeface="Wingdings" pitchFamily="2" charset="2"/>
              <a:buChar char="Ø"/>
            </a:pPr>
            <a:r>
              <a:rPr lang="el-GR" sz="2200" dirty="0">
                <a:solidFill>
                  <a:prstClr val="black"/>
                </a:solidFill>
              </a:rPr>
              <a:t>Τι είναι το πιο σημαντικό; (Εστίαση στο βασικό)</a:t>
            </a:r>
          </a:p>
          <a:p>
            <a:pPr>
              <a:spcBef>
                <a:spcPts val="0"/>
              </a:spcBef>
              <a:buFont typeface="Wingdings" pitchFamily="2" charset="2"/>
              <a:buChar char="Ø"/>
            </a:pPr>
            <a:endParaRPr lang="el-GR" sz="2200" dirty="0">
              <a:solidFill>
                <a:prstClr val="black"/>
              </a:solidFill>
            </a:endParaRPr>
          </a:p>
          <a:p>
            <a:pPr>
              <a:spcBef>
                <a:spcPts val="0"/>
              </a:spcBef>
              <a:buFont typeface="Wingdings" pitchFamily="2" charset="2"/>
              <a:buChar char="Ø"/>
            </a:pPr>
            <a:r>
              <a:rPr lang="el-GR" sz="2200" dirty="0">
                <a:solidFill>
                  <a:prstClr val="black"/>
                </a:solidFill>
              </a:rPr>
              <a:t>Τι συμβαίνει; (Περιγραφή κατάστασης)</a:t>
            </a:r>
          </a:p>
          <a:p>
            <a:pPr>
              <a:spcBef>
                <a:spcPts val="0"/>
              </a:spcBef>
              <a:buFont typeface="Wingdings" pitchFamily="2" charset="2"/>
              <a:buChar char="Ø"/>
            </a:pPr>
            <a:endParaRPr lang="el-GR" sz="2200" dirty="0">
              <a:solidFill>
                <a:prstClr val="black"/>
              </a:solidFill>
            </a:endParaRPr>
          </a:p>
          <a:p>
            <a:pPr>
              <a:spcBef>
                <a:spcPts val="0"/>
              </a:spcBef>
              <a:buFont typeface="Wingdings" pitchFamily="2" charset="2"/>
              <a:buChar char="Ø"/>
            </a:pPr>
            <a:r>
              <a:rPr lang="el-GR" sz="2200" dirty="0">
                <a:solidFill>
                  <a:prstClr val="black"/>
                </a:solidFill>
              </a:rPr>
              <a:t>Πώς πάμε; (Αξιολόγηση κατάστασης)</a:t>
            </a:r>
          </a:p>
          <a:p>
            <a:pPr>
              <a:spcBef>
                <a:spcPts val="0"/>
              </a:spcBef>
              <a:buFont typeface="Wingdings" pitchFamily="2" charset="2"/>
              <a:buChar char="Ø"/>
            </a:pPr>
            <a:endParaRPr lang="el-GR" sz="2200" dirty="0">
              <a:solidFill>
                <a:prstClr val="black"/>
              </a:solidFill>
            </a:endParaRPr>
          </a:p>
          <a:p>
            <a:pPr>
              <a:spcBef>
                <a:spcPts val="0"/>
              </a:spcBef>
              <a:buFont typeface="Wingdings" pitchFamily="2" charset="2"/>
              <a:buChar char="Ø"/>
            </a:pPr>
            <a:r>
              <a:rPr lang="el-GR" sz="2200" dirty="0">
                <a:solidFill>
                  <a:prstClr val="black"/>
                </a:solidFill>
              </a:rPr>
              <a:t>Γιατί είμαστε σε αυτό το επίπεδο; (Διάγνωση της </a:t>
            </a:r>
            <a:r>
              <a:rPr lang="el-GR" sz="2200" dirty="0" err="1">
                <a:solidFill>
                  <a:prstClr val="black"/>
                </a:solidFill>
              </a:rPr>
              <a:t>κατάτασης</a:t>
            </a:r>
            <a:r>
              <a:rPr lang="el-GR" sz="2200" dirty="0">
                <a:solidFill>
                  <a:prstClr val="black"/>
                </a:solidFill>
              </a:rPr>
              <a:t>)</a:t>
            </a:r>
          </a:p>
          <a:p>
            <a:pPr>
              <a:spcBef>
                <a:spcPts val="0"/>
              </a:spcBef>
              <a:buFont typeface="Wingdings" pitchFamily="2" charset="2"/>
              <a:buChar char="Ø"/>
            </a:pPr>
            <a:endParaRPr lang="el-GR" sz="2200" dirty="0">
              <a:solidFill>
                <a:prstClr val="black"/>
              </a:solidFill>
            </a:endParaRPr>
          </a:p>
          <a:p>
            <a:pPr>
              <a:spcBef>
                <a:spcPts val="0"/>
              </a:spcBef>
              <a:buFont typeface="Wingdings" pitchFamily="2" charset="2"/>
              <a:buChar char="Ø"/>
            </a:pPr>
            <a:r>
              <a:rPr lang="el-GR" sz="2200" dirty="0">
                <a:solidFill>
                  <a:prstClr val="black"/>
                </a:solidFill>
              </a:rPr>
              <a:t>Τι πρέπει να γίνει; (Θέσπιση προτεραιοτήτων)</a:t>
            </a:r>
          </a:p>
          <a:p>
            <a:pPr>
              <a:spcBef>
                <a:spcPts val="0"/>
              </a:spcBef>
              <a:buFont typeface="Wingdings" pitchFamily="2" charset="2"/>
              <a:buChar char="Ø"/>
            </a:pPr>
            <a:endParaRPr lang="el-GR" sz="2200" dirty="0">
              <a:solidFill>
                <a:prstClr val="black"/>
              </a:solidFill>
            </a:endParaRPr>
          </a:p>
          <a:p>
            <a:pPr>
              <a:spcBef>
                <a:spcPts val="0"/>
              </a:spcBef>
              <a:buFont typeface="Wingdings" pitchFamily="2" charset="2"/>
              <a:buChar char="Ø"/>
            </a:pPr>
            <a:r>
              <a:rPr lang="el-GR" sz="2200" dirty="0">
                <a:solidFill>
                  <a:prstClr val="black"/>
                </a:solidFill>
              </a:rPr>
              <a:t>Ποιός είναι υπεύθυνος γι αυτό; (Απόδοση ευθυνών)</a:t>
            </a:r>
          </a:p>
          <a:p>
            <a:pPr>
              <a:spcBef>
                <a:spcPts val="0"/>
              </a:spcBef>
              <a:buFont typeface="Wingdings" pitchFamily="2" charset="2"/>
              <a:buChar char="Ø"/>
            </a:pPr>
            <a:endParaRPr lang="el-GR" sz="2200" dirty="0">
              <a:solidFill>
                <a:prstClr val="black"/>
              </a:solidFill>
            </a:endParaRPr>
          </a:p>
          <a:p>
            <a:pPr>
              <a:spcBef>
                <a:spcPts val="0"/>
              </a:spcBef>
              <a:buFont typeface="Wingdings" pitchFamily="2" charset="2"/>
              <a:buChar char="Ø"/>
            </a:pPr>
            <a:r>
              <a:rPr lang="el-GR" sz="2200" dirty="0">
                <a:solidFill>
                  <a:prstClr val="black"/>
                </a:solidFill>
              </a:rPr>
              <a:t>Πώς </a:t>
            </a:r>
            <a:r>
              <a:rPr lang="el-GR" sz="2200" dirty="0" err="1">
                <a:solidFill>
                  <a:prstClr val="black"/>
                </a:solidFill>
              </a:rPr>
              <a:t>μπρούμε</a:t>
            </a:r>
            <a:r>
              <a:rPr lang="el-GR" sz="2200" dirty="0">
                <a:solidFill>
                  <a:prstClr val="black"/>
                </a:solidFill>
              </a:rPr>
              <a:t> να πάμε καλύτερα; (Βελτιστοποίηση)</a:t>
            </a:r>
          </a:p>
          <a:p>
            <a:pPr>
              <a:spcBef>
                <a:spcPts val="0"/>
              </a:spcBef>
              <a:buFont typeface="Wingdings" pitchFamily="2" charset="2"/>
              <a:buChar char="Ø"/>
            </a:pPr>
            <a:endParaRPr lang="el-GR" sz="2200" dirty="0">
              <a:solidFill>
                <a:prstClr val="black"/>
              </a:solidFill>
            </a:endParaRPr>
          </a:p>
          <a:p>
            <a:pPr>
              <a:spcBef>
                <a:spcPts val="0"/>
              </a:spcBef>
              <a:buFont typeface="Wingdings" pitchFamily="2" charset="2"/>
              <a:buChar char="Ø"/>
            </a:pPr>
            <a:r>
              <a:rPr lang="el-GR" sz="2200" dirty="0">
                <a:solidFill>
                  <a:prstClr val="black"/>
                </a:solidFill>
              </a:rPr>
              <a:t>Πώς μπορεί να δημοσιευθεί αυτό; (Επικοινωνία)</a:t>
            </a:r>
          </a:p>
        </p:txBody>
      </p:sp>
    </p:spTree>
    <p:extLst>
      <p:ext uri="{BB962C8B-B14F-4D97-AF65-F5344CB8AC3E}">
        <p14:creationId xmlns:p14="http://schemas.microsoft.com/office/powerpoint/2010/main" val="30479512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txBox="1">
            <a:spLocks/>
          </p:cNvSpPr>
          <p:nvPr/>
        </p:nvSpPr>
        <p:spPr>
          <a:xfrm>
            <a:off x="179512" y="764704"/>
            <a:ext cx="8964488" cy="648071"/>
          </a:xfrm>
          <a:prstGeom prst="rect">
            <a:avLst/>
          </a:prstGeom>
        </p:spPr>
        <p:txBody>
          <a:bodyPr vert="horz" lIns="91440" tIns="45720" rIns="91440" bIns="45720" rtlCol="0" anchor="t" anchorCtr="0">
            <a:noAutofit/>
          </a:bodyPr>
          <a:lstStyle/>
          <a:p>
            <a:pPr marL="4763" marR="0" lvl="0" indent="-4763" algn="l" defTabSz="914400" rtl="0" eaLnBrk="1" fontAlgn="auto" latinLnBrk="0" hangingPunct="1">
              <a:lnSpc>
                <a:spcPct val="100000"/>
              </a:lnSpc>
              <a:spcBef>
                <a:spcPct val="0"/>
              </a:spcBef>
              <a:spcAft>
                <a:spcPts val="0"/>
              </a:spcAft>
              <a:buClrTx/>
              <a:buSzTx/>
              <a:buFontTx/>
              <a:buNone/>
              <a:tabLst/>
              <a:defRPr/>
            </a:pPr>
            <a:r>
              <a:rPr lang="el-GR" sz="2600" b="1" noProof="0" dirty="0" smtClean="0">
                <a:latin typeface="+mj-lt"/>
                <a:ea typeface="+mj-ea"/>
                <a:cs typeface="+mj-cs"/>
              </a:rPr>
              <a:t>Δείκτες αξιολόγησης για ανάλυση επιπτώσεων: </a:t>
            </a:r>
            <a:r>
              <a:rPr lang="el-GR" sz="2600" b="1" dirty="0" smtClean="0">
                <a:latin typeface="+mj-lt"/>
                <a:ea typeface="+mj-ea"/>
                <a:cs typeface="+mj-cs"/>
              </a:rPr>
              <a:t>αποτελέσματα από την Ευρωπαική Δράση </a:t>
            </a:r>
            <a:r>
              <a:rPr lang="en-US" sz="2600" b="1" dirty="0" smtClean="0">
                <a:latin typeface="+mj-lt"/>
                <a:ea typeface="+mj-ea"/>
                <a:cs typeface="+mj-cs"/>
              </a:rPr>
              <a:t>COST – 356</a:t>
            </a:r>
            <a:r>
              <a:rPr lang="el-GR" sz="2600" b="1" dirty="0" smtClean="0">
                <a:latin typeface="+mj-lt"/>
                <a:ea typeface="+mj-ea"/>
                <a:cs typeface="+mj-cs"/>
              </a:rPr>
              <a:t>: Δείκτες για περιβαλλοντικά βιώσιμες μεταφορές</a:t>
            </a:r>
            <a:r>
              <a:rPr kumimoji="0" lang="en-US" sz="2600" b="1" i="0" u="none" strike="noStrike" kern="1200" cap="none" spc="0" normalizeH="0" baseline="0" noProof="0" dirty="0" smtClean="0">
                <a:ln>
                  <a:noFill/>
                </a:ln>
                <a:solidFill>
                  <a:schemeClr val="tx1"/>
                </a:solidFill>
                <a:effectLst/>
                <a:uLnTx/>
                <a:uFillTx/>
                <a:latin typeface="+mj-lt"/>
                <a:ea typeface="+mj-ea"/>
                <a:cs typeface="+mj-cs"/>
              </a:rPr>
              <a:t/>
            </a:r>
            <a:br>
              <a:rPr kumimoji="0" lang="en-US" sz="2600" b="1" i="0" u="none" strike="noStrike" kern="1200" cap="none" spc="0" normalizeH="0" baseline="0" noProof="0" dirty="0" smtClean="0">
                <a:ln>
                  <a:noFill/>
                </a:ln>
                <a:solidFill>
                  <a:schemeClr val="tx1"/>
                </a:solidFill>
                <a:effectLst/>
                <a:uLnTx/>
                <a:uFillTx/>
                <a:latin typeface="+mj-lt"/>
                <a:ea typeface="+mj-ea"/>
                <a:cs typeface="+mj-cs"/>
              </a:rPr>
            </a:br>
            <a:endParaRPr kumimoji="0" lang="el-GR" sz="2600" b="1" i="0" u="none" strike="noStrike" kern="1200" cap="none" spc="0" normalizeH="0" baseline="0" noProof="0" dirty="0">
              <a:ln>
                <a:noFill/>
              </a:ln>
              <a:solidFill>
                <a:schemeClr val="tx1"/>
              </a:solidFill>
              <a:effectLst/>
              <a:uLnTx/>
              <a:uFillTx/>
              <a:latin typeface="+mj-lt"/>
              <a:ea typeface="+mj-ea"/>
              <a:cs typeface="+mj-cs"/>
            </a:endParaRPr>
          </a:p>
        </p:txBody>
      </p:sp>
      <p:sp>
        <p:nvSpPr>
          <p:cNvPr id="10" name="TextBox 9"/>
          <p:cNvSpPr txBox="1"/>
          <p:nvPr/>
        </p:nvSpPr>
        <p:spPr>
          <a:xfrm>
            <a:off x="467544" y="1988840"/>
            <a:ext cx="8280920" cy="461665"/>
          </a:xfrm>
          <a:prstGeom prst="rect">
            <a:avLst/>
          </a:prstGeom>
          <a:noFill/>
        </p:spPr>
        <p:txBody>
          <a:bodyPr wrap="square" rtlCol="0">
            <a:spAutoFit/>
          </a:bodyPr>
          <a:lstStyle/>
          <a:p>
            <a:pPr marL="342900" indent="-342900">
              <a:buFont typeface="Wingdings" pitchFamily="2" charset="2"/>
              <a:buChar char="q"/>
            </a:pPr>
            <a:r>
              <a:rPr lang="en-US" sz="2400" b="1" dirty="0" smtClean="0"/>
              <a:t>H </a:t>
            </a:r>
            <a:r>
              <a:rPr lang="el-GR" sz="2400" b="1" dirty="0" smtClean="0"/>
              <a:t>δράση </a:t>
            </a:r>
            <a:r>
              <a:rPr lang="en-US" sz="2400" b="1" dirty="0" smtClean="0"/>
              <a:t>COST</a:t>
            </a:r>
            <a:r>
              <a:rPr lang="el-GR" sz="2400" b="1" dirty="0" smtClean="0"/>
              <a:t> 356</a:t>
            </a:r>
          </a:p>
        </p:txBody>
      </p:sp>
      <p:sp>
        <p:nvSpPr>
          <p:cNvPr id="14" name="TextBox 13"/>
          <p:cNvSpPr txBox="1"/>
          <p:nvPr/>
        </p:nvSpPr>
        <p:spPr>
          <a:xfrm>
            <a:off x="323528" y="2420889"/>
            <a:ext cx="8640960" cy="400110"/>
          </a:xfrm>
          <a:prstGeom prst="rect">
            <a:avLst/>
          </a:prstGeom>
          <a:noFill/>
        </p:spPr>
        <p:txBody>
          <a:bodyPr wrap="square" rtlCol="0">
            <a:spAutoFit/>
          </a:bodyPr>
          <a:lstStyle/>
          <a:p>
            <a:r>
              <a:rPr lang="el-GR" sz="2000" b="1" dirty="0" smtClean="0">
                <a:solidFill>
                  <a:srgbClr val="FF0000"/>
                </a:solidFill>
              </a:rPr>
              <a:t>Λογική προσέγγισης του υπολογισμού δεικτών:</a:t>
            </a:r>
            <a:endParaRPr lang="el-GR" sz="2000" dirty="0" smtClean="0">
              <a:solidFill>
                <a:srgbClr val="FF0000"/>
              </a:solidFill>
            </a:endParaRPr>
          </a:p>
        </p:txBody>
      </p:sp>
      <p:sp>
        <p:nvSpPr>
          <p:cNvPr id="9" name="TextBox 8"/>
          <p:cNvSpPr txBox="1"/>
          <p:nvPr/>
        </p:nvSpPr>
        <p:spPr>
          <a:xfrm>
            <a:off x="323528" y="2780928"/>
            <a:ext cx="8640960" cy="1015663"/>
          </a:xfrm>
          <a:prstGeom prst="rect">
            <a:avLst/>
          </a:prstGeom>
          <a:noFill/>
        </p:spPr>
        <p:txBody>
          <a:bodyPr wrap="square" rtlCol="0">
            <a:spAutoFit/>
          </a:bodyPr>
          <a:lstStyle/>
          <a:p>
            <a:r>
              <a:rPr lang="el-GR" sz="2000" b="1" dirty="0" smtClean="0">
                <a:sym typeface="Wingdings" pitchFamily="2" charset="2"/>
              </a:rPr>
              <a:t>Αλυσίδα της αιτιώδους σύνδεσης = </a:t>
            </a:r>
            <a:r>
              <a:rPr lang="el-GR" sz="2000" dirty="0" smtClean="0">
                <a:sym typeface="Wingdings" pitchFamily="2" charset="2"/>
              </a:rPr>
              <a:t>ομοιογενής διαδικασία ή μια σειρά από ομοιογενείς διαδικασίες που λαμβάνουν χώρα μεταξύ του συστήματος των μεταφορών και ενός τελικού στόχου των επιπτώσεων στο περιβάλλον</a:t>
            </a:r>
            <a:endParaRPr lang="el-GR" sz="2000" b="1" dirty="0" smtClean="0">
              <a:sym typeface="Wingdings" pitchFamily="2" charset="2"/>
            </a:endParaRPr>
          </a:p>
        </p:txBody>
      </p:sp>
      <p:pic>
        <p:nvPicPr>
          <p:cNvPr id="190467" name="Picture 3"/>
          <p:cNvPicPr>
            <a:picLocks noChangeAspect="1" noChangeArrowheads="1"/>
          </p:cNvPicPr>
          <p:nvPr/>
        </p:nvPicPr>
        <p:blipFill>
          <a:blip r:embed="rId3" cstate="print"/>
          <a:srcRect l="23325" t="57187" r="8754" b="16038"/>
          <a:stretch>
            <a:fillRect/>
          </a:stretch>
        </p:blipFill>
        <p:spPr bwMode="auto">
          <a:xfrm>
            <a:off x="395536" y="3789040"/>
            <a:ext cx="8280920" cy="2448272"/>
          </a:xfrm>
          <a:prstGeom prst="rect">
            <a:avLst/>
          </a:prstGeom>
          <a:noFill/>
          <a:ln w="9525">
            <a:noFill/>
            <a:miter lim="800000"/>
            <a:headEnd/>
            <a:tailEnd/>
          </a:ln>
        </p:spPr>
      </p:pic>
      <p:pic>
        <p:nvPicPr>
          <p:cNvPr id="190468" name="Picture 4"/>
          <p:cNvPicPr>
            <a:picLocks noChangeAspect="1" noChangeArrowheads="1"/>
          </p:cNvPicPr>
          <p:nvPr/>
        </p:nvPicPr>
        <p:blipFill>
          <a:blip r:embed="rId4" cstate="print"/>
          <a:srcRect l="13285" t="22538" r="9935" b="8163"/>
          <a:stretch>
            <a:fillRect/>
          </a:stretch>
        </p:blipFill>
        <p:spPr bwMode="auto">
          <a:xfrm>
            <a:off x="36165" y="692696"/>
            <a:ext cx="9107835" cy="6165304"/>
          </a:xfrm>
          <a:prstGeom prst="rect">
            <a:avLst/>
          </a:prstGeom>
          <a:noFill/>
          <a:ln w="9525">
            <a:noFill/>
            <a:miter lim="800000"/>
            <a:headEnd/>
            <a:tailEnd/>
          </a:ln>
        </p:spPr>
      </p:pic>
      <p:sp>
        <p:nvSpPr>
          <p:cNvPr id="11" name="Title 1"/>
          <p:cNvSpPr txBox="1">
            <a:spLocks/>
          </p:cNvSpPr>
          <p:nvPr/>
        </p:nvSpPr>
        <p:spPr>
          <a:xfrm>
            <a:off x="428711" y="60720"/>
            <a:ext cx="8229600" cy="7048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smtClean="0">
                <a:solidFill>
                  <a:schemeClr val="accent1"/>
                </a:solidFill>
              </a:rPr>
              <a:t>Δράση </a:t>
            </a:r>
            <a:r>
              <a:rPr lang="en-US" dirty="0" smtClean="0">
                <a:solidFill>
                  <a:schemeClr val="accent1"/>
                </a:solidFill>
              </a:rPr>
              <a:t>COST</a:t>
            </a:r>
            <a:r>
              <a:rPr lang="el-GR" dirty="0" smtClean="0">
                <a:solidFill>
                  <a:schemeClr val="accent1"/>
                </a:solidFill>
              </a:rPr>
              <a:t> - 356</a:t>
            </a:r>
            <a:endParaRPr lang="el-GR"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468"/>
                                        </p:tgtEl>
                                        <p:attrNameLst>
                                          <p:attrName>style.visibility</p:attrName>
                                        </p:attrNameLst>
                                      </p:cBhvr>
                                      <p:to>
                                        <p:strVal val="visible"/>
                                      </p:to>
                                    </p:set>
                                    <p:animEffect transition="in" filter="fade">
                                      <p:cBhvr>
                                        <p:cTn id="7" dur="2000"/>
                                        <p:tgtEl>
                                          <p:spTgt spid="190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r>
              <a:rPr lang="el-GR" dirty="0" smtClean="0">
                <a:solidFill>
                  <a:schemeClr val="accent1"/>
                </a:solidFill>
              </a:rPr>
              <a:t>Δράση </a:t>
            </a:r>
            <a:r>
              <a:rPr lang="en-US" dirty="0" smtClean="0">
                <a:solidFill>
                  <a:schemeClr val="accent1"/>
                </a:solidFill>
              </a:rPr>
              <a:t>COST</a:t>
            </a:r>
            <a:r>
              <a:rPr lang="el-GR" dirty="0" smtClean="0">
                <a:solidFill>
                  <a:schemeClr val="accent1"/>
                </a:solidFill>
              </a:rPr>
              <a:t> - 356</a:t>
            </a:r>
          </a:p>
        </p:txBody>
      </p:sp>
      <p:sp>
        <p:nvSpPr>
          <p:cNvPr id="3" name="Θέση περιεχομένου 2"/>
          <p:cNvSpPr>
            <a:spLocks noGrp="1"/>
          </p:cNvSpPr>
          <p:nvPr>
            <p:ph idx="1"/>
          </p:nvPr>
        </p:nvSpPr>
        <p:spPr>
          <a:xfrm>
            <a:off x="457200" y="1124744"/>
            <a:ext cx="8229600" cy="5328592"/>
          </a:xfrm>
        </p:spPr>
        <p:txBody>
          <a:bodyPr>
            <a:normAutofit/>
          </a:bodyPr>
          <a:lstStyle/>
          <a:p>
            <a:pPr lvl="0">
              <a:spcBef>
                <a:spcPts val="0"/>
              </a:spcBef>
              <a:buFont typeface="Wingdings" pitchFamily="2" charset="2"/>
              <a:buChar char="q"/>
            </a:pPr>
            <a:r>
              <a:rPr lang="el-GR" sz="2200" b="1" dirty="0" smtClean="0"/>
              <a:t>Η δράση </a:t>
            </a:r>
            <a:r>
              <a:rPr lang="en-US" sz="2200" b="1" dirty="0" smtClean="0"/>
              <a:t>COST – </a:t>
            </a:r>
            <a:r>
              <a:rPr lang="el-GR" sz="2200" b="1" dirty="0" smtClean="0"/>
              <a:t>356:</a:t>
            </a:r>
            <a:endParaRPr lang="el-GR" sz="2200" dirty="0">
              <a:sym typeface="Wingdings" pitchFamily="2" charset="2"/>
            </a:endParaRPr>
          </a:p>
          <a:p>
            <a:pPr>
              <a:spcBef>
                <a:spcPts val="0"/>
              </a:spcBef>
              <a:buFont typeface="Wingdings" pitchFamily="2" charset="2"/>
              <a:buChar char="ü"/>
            </a:pPr>
            <a:r>
              <a:rPr lang="el-GR" sz="2200" dirty="0" err="1">
                <a:solidFill>
                  <a:prstClr val="black"/>
                </a:solidFill>
              </a:rPr>
              <a:t>Μεθολογική</a:t>
            </a:r>
            <a:r>
              <a:rPr lang="el-GR" sz="2200" dirty="0">
                <a:solidFill>
                  <a:prstClr val="black"/>
                </a:solidFill>
              </a:rPr>
              <a:t> προσέγγιση για ανάπτυξη και εφαρμογή δεικτών:</a:t>
            </a:r>
          </a:p>
          <a:p>
            <a:pPr marL="0" indent="0">
              <a:spcBef>
                <a:spcPts val="0"/>
              </a:spcBef>
              <a:buNone/>
            </a:pPr>
            <a:endParaRPr lang="el-GR" sz="2200" dirty="0" smtClean="0">
              <a:solidFill>
                <a:prstClr val="black"/>
              </a:solidFill>
            </a:endParaRPr>
          </a:p>
          <a:p>
            <a:pPr>
              <a:spcBef>
                <a:spcPts val="0"/>
              </a:spcBef>
              <a:buFont typeface="Wingdings" pitchFamily="2" charset="2"/>
              <a:buChar char="Ø"/>
            </a:pPr>
            <a:r>
              <a:rPr lang="el-GR" sz="2000" dirty="0">
                <a:solidFill>
                  <a:prstClr val="black"/>
                </a:solidFill>
                <a:sym typeface="Wingdings" pitchFamily="2" charset="2"/>
              </a:rPr>
              <a:t>Περιορισμός και προσαρμογή,  συστήματος, επιπτώσεων και τελικός </a:t>
            </a:r>
            <a:r>
              <a:rPr lang="el-GR" sz="2000" dirty="0">
                <a:sym typeface="Wingdings" pitchFamily="2" charset="2"/>
              </a:rPr>
              <a:t>σκοπός (περιεχόμενο</a:t>
            </a:r>
            <a:r>
              <a:rPr lang="el-GR" sz="2000" dirty="0" smtClean="0">
                <a:sym typeface="Wingdings" pitchFamily="2" charset="2"/>
              </a:rPr>
              <a:t>).</a:t>
            </a:r>
            <a:endParaRPr lang="el-GR" sz="2000" dirty="0">
              <a:sym typeface="Wingdings" pitchFamily="2" charset="2"/>
            </a:endParaRPr>
          </a:p>
          <a:p>
            <a:pPr>
              <a:spcBef>
                <a:spcPts val="0"/>
              </a:spcBef>
              <a:buFont typeface="Wingdings" pitchFamily="2" charset="2"/>
              <a:buChar char="Ø"/>
            </a:pPr>
            <a:r>
              <a:rPr lang="el-GR" sz="2000" dirty="0">
                <a:sym typeface="Wingdings" pitchFamily="2" charset="2"/>
              </a:rPr>
              <a:t>Κριτήρια και διαδικασίες για επικύρωση των </a:t>
            </a:r>
            <a:r>
              <a:rPr lang="el-GR" sz="2000" dirty="0" smtClean="0">
                <a:sym typeface="Wingdings" pitchFamily="2" charset="2"/>
              </a:rPr>
              <a:t>δεικτών:</a:t>
            </a:r>
            <a:endParaRPr lang="el-GR" sz="2000" dirty="0">
              <a:sym typeface="Wingdings" pitchFamily="2" charset="2"/>
            </a:endParaRPr>
          </a:p>
          <a:p>
            <a:pPr marL="404813" lvl="0" indent="0">
              <a:spcBef>
                <a:spcPts val="0"/>
              </a:spcBef>
              <a:buFont typeface="Wingdings" pitchFamily="2" charset="2"/>
              <a:buChar char="§"/>
            </a:pPr>
            <a:r>
              <a:rPr lang="el-GR" sz="2000" dirty="0">
                <a:sym typeface="Wingdings" pitchFamily="2" charset="2"/>
              </a:rPr>
              <a:t>	</a:t>
            </a:r>
            <a:r>
              <a:rPr lang="el-GR" sz="2000" dirty="0" err="1">
                <a:sym typeface="Wingdings" pitchFamily="2" charset="2"/>
              </a:rPr>
              <a:t>Προσδιοριμός</a:t>
            </a:r>
            <a:r>
              <a:rPr lang="el-GR" sz="2000" dirty="0">
                <a:sym typeface="Wingdings" pitchFamily="2" charset="2"/>
              </a:rPr>
              <a:t> αναγκών των </a:t>
            </a:r>
            <a:r>
              <a:rPr lang="el-GR" sz="2000" dirty="0" smtClean="0">
                <a:sym typeface="Wingdings" pitchFamily="2" charset="2"/>
              </a:rPr>
              <a:t>χρηστών.</a:t>
            </a:r>
            <a:endParaRPr lang="el-GR" sz="2000" dirty="0">
              <a:sym typeface="Wingdings" pitchFamily="2" charset="2"/>
            </a:endParaRPr>
          </a:p>
          <a:p>
            <a:pPr marL="404813" lvl="0" indent="509588">
              <a:spcBef>
                <a:spcPts val="0"/>
              </a:spcBef>
              <a:buFont typeface="Wingdings" pitchFamily="2" charset="2"/>
              <a:buChar char="§"/>
            </a:pPr>
            <a:r>
              <a:rPr lang="el-GR" sz="2000" dirty="0">
                <a:sym typeface="Wingdings" pitchFamily="2" charset="2"/>
              </a:rPr>
              <a:t>Κατάρτιση λίστας υποψήφιων δεικτών προς </a:t>
            </a:r>
            <a:r>
              <a:rPr lang="el-GR" sz="2000" dirty="0" smtClean="0">
                <a:sym typeface="Wingdings" pitchFamily="2" charset="2"/>
              </a:rPr>
              <a:t>χρήση.</a:t>
            </a:r>
            <a:endParaRPr lang="el-GR" sz="2000" dirty="0">
              <a:sym typeface="Wingdings" pitchFamily="2" charset="2"/>
            </a:endParaRPr>
          </a:p>
          <a:p>
            <a:pPr marL="404813" lvl="0" indent="509588">
              <a:spcBef>
                <a:spcPts val="0"/>
              </a:spcBef>
              <a:buFont typeface="Wingdings" pitchFamily="2" charset="2"/>
              <a:buChar char="§"/>
            </a:pPr>
            <a:r>
              <a:rPr lang="el-GR" sz="2000" dirty="0">
                <a:sym typeface="Wingdings" pitchFamily="2" charset="2"/>
              </a:rPr>
              <a:t>Προσδιορισμός κριτηρίων </a:t>
            </a:r>
            <a:r>
              <a:rPr lang="el-GR" sz="2000" dirty="0" smtClean="0">
                <a:sym typeface="Wingdings" pitchFamily="2" charset="2"/>
              </a:rPr>
              <a:t>διαλογής.</a:t>
            </a:r>
            <a:endParaRPr lang="el-GR" sz="2000" dirty="0">
              <a:sym typeface="Wingdings" pitchFamily="2" charset="2"/>
            </a:endParaRPr>
          </a:p>
          <a:p>
            <a:pPr marL="404813" lvl="0" indent="509588">
              <a:spcBef>
                <a:spcPts val="0"/>
              </a:spcBef>
              <a:buFont typeface="Wingdings" pitchFamily="2" charset="2"/>
              <a:buChar char="§"/>
            </a:pPr>
            <a:r>
              <a:rPr lang="el-GR" sz="2000" dirty="0">
                <a:sym typeface="Wingdings" pitchFamily="2" charset="2"/>
              </a:rPr>
              <a:t>Κατάταξη δεικτών στη σχέση τους με τα </a:t>
            </a:r>
            <a:r>
              <a:rPr lang="el-GR" sz="2000" dirty="0" smtClean="0">
                <a:sym typeface="Wingdings" pitchFamily="2" charset="2"/>
              </a:rPr>
              <a:t>κριτήρια.</a:t>
            </a:r>
            <a:endParaRPr lang="el-GR" sz="2000" dirty="0">
              <a:sym typeface="Wingdings" pitchFamily="2" charset="2"/>
            </a:endParaRPr>
          </a:p>
          <a:p>
            <a:pPr marL="404813" lvl="0" indent="509588">
              <a:spcBef>
                <a:spcPts val="0"/>
              </a:spcBef>
              <a:buFont typeface="Wingdings" pitchFamily="2" charset="2"/>
              <a:buChar char="§"/>
            </a:pPr>
            <a:r>
              <a:rPr lang="el-GR" sz="2000" dirty="0">
                <a:sym typeface="Wingdings" pitchFamily="2" charset="2"/>
              </a:rPr>
              <a:t>Ομαδοποίηση </a:t>
            </a:r>
            <a:r>
              <a:rPr lang="el-GR" sz="2000" dirty="0" smtClean="0">
                <a:sym typeface="Wingdings" pitchFamily="2" charset="2"/>
              </a:rPr>
              <a:t>αποτελεσμάτων.</a:t>
            </a:r>
            <a:endParaRPr lang="el-GR" sz="2000" dirty="0">
              <a:sym typeface="Wingdings" pitchFamily="2" charset="2"/>
            </a:endParaRPr>
          </a:p>
          <a:p>
            <a:pPr marL="404813" lvl="0" indent="509588">
              <a:spcBef>
                <a:spcPts val="0"/>
              </a:spcBef>
              <a:buFont typeface="Wingdings" pitchFamily="2" charset="2"/>
              <a:buChar char="§"/>
            </a:pPr>
            <a:r>
              <a:rPr lang="el-GR" sz="2000" dirty="0">
                <a:sym typeface="Wingdings" pitchFamily="2" charset="2"/>
              </a:rPr>
              <a:t>Καθορισμός αριθμού κριτηρίων που </a:t>
            </a:r>
            <a:r>
              <a:rPr lang="el-GR" sz="2000" dirty="0" smtClean="0">
                <a:sym typeface="Wingdings" pitchFamily="2" charset="2"/>
              </a:rPr>
              <a:t>χρειάζονται.</a:t>
            </a:r>
            <a:endParaRPr lang="el-GR" sz="2000" dirty="0">
              <a:sym typeface="Wingdings" pitchFamily="2" charset="2"/>
            </a:endParaRPr>
          </a:p>
          <a:p>
            <a:pPr marL="404813" lvl="0" indent="509588">
              <a:spcBef>
                <a:spcPts val="0"/>
              </a:spcBef>
              <a:buFont typeface="Wingdings" pitchFamily="2" charset="2"/>
              <a:buChar char="§"/>
            </a:pPr>
            <a:r>
              <a:rPr lang="el-GR" sz="2000" dirty="0">
                <a:sym typeface="Wingdings" pitchFamily="2" charset="2"/>
              </a:rPr>
              <a:t>Τελική επιλογή </a:t>
            </a:r>
            <a:r>
              <a:rPr lang="el-GR" sz="2000" dirty="0" smtClean="0">
                <a:sym typeface="Wingdings" pitchFamily="2" charset="2"/>
              </a:rPr>
              <a:t>δεικτών.</a:t>
            </a:r>
            <a:endParaRPr lang="el-GR" sz="2000" dirty="0">
              <a:sym typeface="Wingdings" pitchFamily="2" charset="2"/>
            </a:endParaRPr>
          </a:p>
          <a:p>
            <a:pPr>
              <a:spcBef>
                <a:spcPts val="0"/>
              </a:spcBef>
              <a:buFont typeface="Wingdings" pitchFamily="2" charset="2"/>
              <a:buChar char="Ø"/>
            </a:pPr>
            <a:r>
              <a:rPr lang="el-GR" sz="2000" dirty="0">
                <a:sym typeface="Wingdings" pitchFamily="2" charset="2"/>
              </a:rPr>
              <a:t>Ταυτοποίηση υποψήφιων </a:t>
            </a:r>
            <a:r>
              <a:rPr lang="el-GR" sz="2000" dirty="0" smtClean="0">
                <a:sym typeface="Wingdings" pitchFamily="2" charset="2"/>
              </a:rPr>
              <a:t>δεικτών.</a:t>
            </a:r>
            <a:endParaRPr lang="el-GR" sz="2000" dirty="0">
              <a:sym typeface="Wingdings" pitchFamily="2" charset="2"/>
            </a:endParaRPr>
          </a:p>
          <a:p>
            <a:pPr>
              <a:spcBef>
                <a:spcPts val="0"/>
              </a:spcBef>
              <a:buFont typeface="Wingdings" pitchFamily="2" charset="2"/>
              <a:buChar char="Ø"/>
            </a:pPr>
            <a:r>
              <a:rPr lang="el-GR" sz="2000" dirty="0">
                <a:sym typeface="Wingdings" pitchFamily="2" charset="2"/>
              </a:rPr>
              <a:t>Αξιολόγηση δεικτών ανά </a:t>
            </a:r>
            <a:r>
              <a:rPr lang="el-GR" sz="2000" dirty="0" smtClean="0">
                <a:sym typeface="Wingdings" pitchFamily="2" charset="2"/>
              </a:rPr>
              <a:t>επίπτωση.</a:t>
            </a:r>
            <a:endParaRPr lang="el-GR" sz="2000" dirty="0">
              <a:sym typeface="Wingdings" pitchFamily="2" charset="2"/>
            </a:endParaRPr>
          </a:p>
          <a:p>
            <a:pPr>
              <a:spcBef>
                <a:spcPts val="0"/>
              </a:spcBef>
              <a:buFont typeface="Wingdings" pitchFamily="2" charset="2"/>
              <a:buChar char="Ø"/>
            </a:pPr>
            <a:r>
              <a:rPr lang="el-GR" sz="2000" dirty="0">
                <a:sym typeface="Wingdings" pitchFamily="2" charset="2"/>
              </a:rPr>
              <a:t>Αξιολόγηση των μεθόδων ομαδοποίησης σύμφωνα με τις </a:t>
            </a:r>
            <a:r>
              <a:rPr lang="el-GR" sz="2000" dirty="0" smtClean="0">
                <a:sym typeface="Wingdings" pitchFamily="2" charset="2"/>
              </a:rPr>
              <a:t>επιπτώσεις.</a:t>
            </a:r>
            <a:endParaRPr lang="el-GR" sz="2000" dirty="0">
              <a:sym typeface="Wingdings" pitchFamily="2" charset="2"/>
            </a:endParaRPr>
          </a:p>
        </p:txBody>
      </p:sp>
    </p:spTree>
    <p:extLst>
      <p:ext uri="{BB962C8B-B14F-4D97-AF65-F5344CB8AC3E}">
        <p14:creationId xmlns:p14="http://schemas.microsoft.com/office/powerpoint/2010/main" val="30462958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r>
              <a:rPr lang="el-GR" dirty="0" smtClean="0">
                <a:solidFill>
                  <a:schemeClr val="accent1"/>
                </a:solidFill>
              </a:rPr>
              <a:t>Δράση </a:t>
            </a:r>
            <a:r>
              <a:rPr lang="en-US" dirty="0" smtClean="0">
                <a:solidFill>
                  <a:schemeClr val="accent1"/>
                </a:solidFill>
              </a:rPr>
              <a:t>COST</a:t>
            </a:r>
            <a:r>
              <a:rPr lang="el-GR" dirty="0" smtClean="0">
                <a:solidFill>
                  <a:schemeClr val="accent1"/>
                </a:solidFill>
              </a:rPr>
              <a:t> - 356</a:t>
            </a:r>
          </a:p>
        </p:txBody>
      </p:sp>
      <p:pic>
        <p:nvPicPr>
          <p:cNvPr id="6" name="Picture 4" descr="C:\Documents and Settings\KPapoutsis\My Documents\My Pictures\untitled5555.JPG"/>
          <p:cNvPicPr>
            <a:picLocks noChangeAspect="1" noChangeArrowheads="1"/>
          </p:cNvPicPr>
          <p:nvPr/>
        </p:nvPicPr>
        <p:blipFill>
          <a:blip r:embed="rId2" cstate="print"/>
          <a:srcRect/>
          <a:stretch>
            <a:fillRect/>
          </a:stretch>
        </p:blipFill>
        <p:spPr bwMode="auto">
          <a:xfrm>
            <a:off x="1547664" y="980728"/>
            <a:ext cx="6144072" cy="5472608"/>
          </a:xfrm>
          <a:prstGeom prst="rect">
            <a:avLst/>
          </a:prstGeom>
          <a:noFill/>
        </p:spPr>
      </p:pic>
    </p:spTree>
    <p:extLst>
      <p:ext uri="{BB962C8B-B14F-4D97-AF65-F5344CB8AC3E}">
        <p14:creationId xmlns:p14="http://schemas.microsoft.com/office/powerpoint/2010/main" val="15278053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r>
              <a:rPr lang="el-GR" dirty="0" smtClean="0">
                <a:solidFill>
                  <a:schemeClr val="accent1"/>
                </a:solidFill>
              </a:rPr>
              <a:t>Δράση </a:t>
            </a:r>
            <a:r>
              <a:rPr lang="en-US" dirty="0" smtClean="0">
                <a:solidFill>
                  <a:schemeClr val="accent1"/>
                </a:solidFill>
              </a:rPr>
              <a:t>COST</a:t>
            </a:r>
            <a:r>
              <a:rPr lang="el-GR" dirty="0" smtClean="0">
                <a:solidFill>
                  <a:schemeClr val="accent1"/>
                </a:solidFill>
              </a:rPr>
              <a:t> - 356</a:t>
            </a:r>
          </a:p>
        </p:txBody>
      </p:sp>
      <p:sp>
        <p:nvSpPr>
          <p:cNvPr id="3" name="Θέση περιεχομένου 2"/>
          <p:cNvSpPr>
            <a:spLocks noGrp="1"/>
          </p:cNvSpPr>
          <p:nvPr>
            <p:ph idx="1"/>
          </p:nvPr>
        </p:nvSpPr>
        <p:spPr>
          <a:xfrm>
            <a:off x="457200" y="1124744"/>
            <a:ext cx="8229600" cy="5328592"/>
          </a:xfrm>
        </p:spPr>
        <p:txBody>
          <a:bodyPr>
            <a:normAutofit/>
          </a:bodyPr>
          <a:lstStyle/>
          <a:p>
            <a:pPr lvl="0">
              <a:spcBef>
                <a:spcPts val="0"/>
              </a:spcBef>
              <a:buFont typeface="Wingdings" pitchFamily="2" charset="2"/>
              <a:buChar char="q"/>
            </a:pPr>
            <a:r>
              <a:rPr lang="el-GR" sz="2200" b="1" dirty="0" smtClean="0"/>
              <a:t>Η δράση </a:t>
            </a:r>
            <a:r>
              <a:rPr lang="en-US" sz="2200" b="1" dirty="0" smtClean="0"/>
              <a:t>COST – </a:t>
            </a:r>
            <a:r>
              <a:rPr lang="el-GR" sz="2200" b="1" dirty="0" smtClean="0"/>
              <a:t>356:</a:t>
            </a:r>
            <a:endParaRPr lang="el-GR" sz="2200" dirty="0">
              <a:sym typeface="Wingdings" pitchFamily="2" charset="2"/>
            </a:endParaRPr>
          </a:p>
          <a:p>
            <a:pPr>
              <a:spcBef>
                <a:spcPts val="0"/>
              </a:spcBef>
              <a:buFont typeface="Wingdings" pitchFamily="2" charset="2"/>
              <a:buChar char="ü"/>
            </a:pPr>
            <a:r>
              <a:rPr lang="el-GR" sz="2200" dirty="0">
                <a:solidFill>
                  <a:prstClr val="black"/>
                </a:solidFill>
              </a:rPr>
              <a:t>Κριτήρια για την αξιολόγηση των δεικτών – Ιδιότητες </a:t>
            </a:r>
            <a:r>
              <a:rPr lang="el-GR" sz="2200" dirty="0" smtClean="0">
                <a:solidFill>
                  <a:prstClr val="black"/>
                </a:solidFill>
              </a:rPr>
              <a:t>κριτηρίων:</a:t>
            </a:r>
            <a:endParaRPr lang="el-GR" sz="2200" dirty="0">
              <a:solidFill>
                <a:prstClr val="black"/>
              </a:solidFill>
            </a:endParaRPr>
          </a:p>
          <a:p>
            <a:pPr marL="0" indent="0">
              <a:spcBef>
                <a:spcPts val="0"/>
              </a:spcBef>
              <a:buNone/>
            </a:pPr>
            <a:endParaRPr lang="el-GR" sz="2200" dirty="0" smtClean="0">
              <a:solidFill>
                <a:prstClr val="black"/>
              </a:solidFill>
            </a:endParaRPr>
          </a:p>
          <a:p>
            <a:pPr>
              <a:spcBef>
                <a:spcPts val="0"/>
              </a:spcBef>
              <a:buFont typeface="Wingdings" pitchFamily="2" charset="2"/>
              <a:buChar char="Ø"/>
            </a:pPr>
            <a:r>
              <a:rPr lang="el-GR" sz="2000" dirty="0">
                <a:solidFill>
                  <a:prstClr val="black"/>
                </a:solidFill>
                <a:sym typeface="Wingdings" pitchFamily="2" charset="2"/>
              </a:rPr>
              <a:t>Περιορισμός και προσαρμογή,  συστήματος, επιπτώσεων και τελικός </a:t>
            </a:r>
            <a:r>
              <a:rPr lang="el-GR" sz="2000" dirty="0">
                <a:sym typeface="Wingdings" pitchFamily="2" charset="2"/>
              </a:rPr>
              <a:t>σκοπός (περιεχόμενο</a:t>
            </a:r>
            <a:r>
              <a:rPr lang="el-GR" sz="2000" dirty="0" smtClean="0">
                <a:sym typeface="Wingdings" pitchFamily="2" charset="2"/>
              </a:rPr>
              <a:t>).</a:t>
            </a:r>
            <a:endParaRPr lang="el-GR" sz="2000" dirty="0">
              <a:sym typeface="Wingdings" pitchFamily="2" charset="2"/>
            </a:endParaRPr>
          </a:p>
          <a:p>
            <a:pPr>
              <a:spcBef>
                <a:spcPts val="0"/>
              </a:spcBef>
              <a:buFont typeface="Wingdings" pitchFamily="2" charset="2"/>
              <a:buChar char="Ø"/>
            </a:pPr>
            <a:r>
              <a:rPr lang="el-GR" sz="2000" dirty="0">
                <a:sym typeface="Wingdings" pitchFamily="2" charset="2"/>
              </a:rPr>
              <a:t>Κριτήρια και διαδικασίες για επικύρωση των </a:t>
            </a:r>
            <a:r>
              <a:rPr lang="el-GR" sz="2000" dirty="0" smtClean="0">
                <a:sym typeface="Wingdings" pitchFamily="2" charset="2"/>
              </a:rPr>
              <a:t>δεικτών:</a:t>
            </a:r>
            <a:endParaRPr lang="el-GR" sz="2000" dirty="0">
              <a:sym typeface="Wingdings" pitchFamily="2" charset="2"/>
            </a:endParaRPr>
          </a:p>
          <a:p>
            <a:pPr marL="404813" lvl="0" indent="0">
              <a:spcBef>
                <a:spcPts val="0"/>
              </a:spcBef>
              <a:buFont typeface="Wingdings" pitchFamily="2" charset="2"/>
              <a:buChar char="§"/>
            </a:pPr>
            <a:r>
              <a:rPr lang="el-GR" sz="2000" dirty="0">
                <a:sym typeface="Wingdings" pitchFamily="2" charset="2"/>
              </a:rPr>
              <a:t>	</a:t>
            </a:r>
            <a:r>
              <a:rPr lang="el-GR" sz="2000" dirty="0" err="1">
                <a:sym typeface="Wingdings" pitchFamily="2" charset="2"/>
              </a:rPr>
              <a:t>Προσδιοριμός</a:t>
            </a:r>
            <a:r>
              <a:rPr lang="el-GR" sz="2000" dirty="0">
                <a:sym typeface="Wingdings" pitchFamily="2" charset="2"/>
              </a:rPr>
              <a:t> αναγκών των </a:t>
            </a:r>
            <a:r>
              <a:rPr lang="el-GR" sz="2000" dirty="0" smtClean="0">
                <a:sym typeface="Wingdings" pitchFamily="2" charset="2"/>
              </a:rPr>
              <a:t>χρηστών.</a:t>
            </a:r>
            <a:endParaRPr lang="el-GR" sz="2000" dirty="0">
              <a:sym typeface="Wingdings" pitchFamily="2" charset="2"/>
            </a:endParaRPr>
          </a:p>
          <a:p>
            <a:pPr marL="404813" lvl="0" indent="509588">
              <a:spcBef>
                <a:spcPts val="0"/>
              </a:spcBef>
              <a:buFont typeface="Wingdings" pitchFamily="2" charset="2"/>
              <a:buChar char="§"/>
            </a:pPr>
            <a:r>
              <a:rPr lang="el-GR" sz="2000" dirty="0">
                <a:sym typeface="Wingdings" pitchFamily="2" charset="2"/>
              </a:rPr>
              <a:t>Κατάρτιση λίστας υποψήφιων δεικτών προς </a:t>
            </a:r>
            <a:r>
              <a:rPr lang="el-GR" sz="2000" dirty="0" smtClean="0">
                <a:sym typeface="Wingdings" pitchFamily="2" charset="2"/>
              </a:rPr>
              <a:t>χρήση.</a:t>
            </a:r>
            <a:endParaRPr lang="el-GR" sz="2000" dirty="0">
              <a:sym typeface="Wingdings" pitchFamily="2" charset="2"/>
            </a:endParaRPr>
          </a:p>
          <a:p>
            <a:pPr marL="404813" lvl="0" indent="509588">
              <a:spcBef>
                <a:spcPts val="0"/>
              </a:spcBef>
              <a:buFont typeface="Wingdings" pitchFamily="2" charset="2"/>
              <a:buChar char="§"/>
            </a:pPr>
            <a:r>
              <a:rPr lang="el-GR" sz="2000" dirty="0">
                <a:sym typeface="Wingdings" pitchFamily="2" charset="2"/>
              </a:rPr>
              <a:t>Προσδιορισμός κριτηρίων </a:t>
            </a:r>
            <a:r>
              <a:rPr lang="el-GR" sz="2000" dirty="0" smtClean="0">
                <a:sym typeface="Wingdings" pitchFamily="2" charset="2"/>
              </a:rPr>
              <a:t>διαλογής.</a:t>
            </a:r>
            <a:endParaRPr lang="el-GR" sz="2000" dirty="0">
              <a:sym typeface="Wingdings" pitchFamily="2" charset="2"/>
            </a:endParaRPr>
          </a:p>
          <a:p>
            <a:pPr marL="404813" lvl="0" indent="509588">
              <a:spcBef>
                <a:spcPts val="0"/>
              </a:spcBef>
              <a:buFont typeface="Wingdings" pitchFamily="2" charset="2"/>
              <a:buChar char="§"/>
            </a:pPr>
            <a:r>
              <a:rPr lang="el-GR" sz="2000" dirty="0">
                <a:sym typeface="Wingdings" pitchFamily="2" charset="2"/>
              </a:rPr>
              <a:t>Κατάταξη δεικτών στη σχέση τους με τα </a:t>
            </a:r>
            <a:r>
              <a:rPr lang="el-GR" sz="2000" dirty="0" smtClean="0">
                <a:sym typeface="Wingdings" pitchFamily="2" charset="2"/>
              </a:rPr>
              <a:t>κριτήρια.</a:t>
            </a:r>
            <a:endParaRPr lang="el-GR" sz="2000" dirty="0">
              <a:sym typeface="Wingdings" pitchFamily="2" charset="2"/>
            </a:endParaRPr>
          </a:p>
          <a:p>
            <a:pPr marL="404813" lvl="0" indent="509588">
              <a:spcBef>
                <a:spcPts val="0"/>
              </a:spcBef>
              <a:buFont typeface="Wingdings" pitchFamily="2" charset="2"/>
              <a:buChar char="§"/>
            </a:pPr>
            <a:r>
              <a:rPr lang="el-GR" sz="2000" dirty="0">
                <a:sym typeface="Wingdings" pitchFamily="2" charset="2"/>
              </a:rPr>
              <a:t>Ομαδοποίηση </a:t>
            </a:r>
            <a:r>
              <a:rPr lang="el-GR" sz="2000" dirty="0" smtClean="0">
                <a:sym typeface="Wingdings" pitchFamily="2" charset="2"/>
              </a:rPr>
              <a:t>αποτελεσμάτων.</a:t>
            </a:r>
            <a:endParaRPr lang="el-GR" sz="2000" dirty="0">
              <a:sym typeface="Wingdings" pitchFamily="2" charset="2"/>
            </a:endParaRPr>
          </a:p>
          <a:p>
            <a:pPr marL="404813" lvl="0" indent="509588">
              <a:spcBef>
                <a:spcPts val="0"/>
              </a:spcBef>
              <a:buFont typeface="Wingdings" pitchFamily="2" charset="2"/>
              <a:buChar char="§"/>
            </a:pPr>
            <a:r>
              <a:rPr lang="el-GR" sz="2000" dirty="0">
                <a:sym typeface="Wingdings" pitchFamily="2" charset="2"/>
              </a:rPr>
              <a:t>Καθορισμός αριθμού κριτηρίων που </a:t>
            </a:r>
            <a:r>
              <a:rPr lang="el-GR" sz="2000" dirty="0" smtClean="0">
                <a:sym typeface="Wingdings" pitchFamily="2" charset="2"/>
              </a:rPr>
              <a:t>χρειάζονται.</a:t>
            </a:r>
            <a:endParaRPr lang="el-GR" sz="2000" dirty="0">
              <a:sym typeface="Wingdings" pitchFamily="2" charset="2"/>
            </a:endParaRPr>
          </a:p>
          <a:p>
            <a:pPr marL="404813" lvl="0" indent="509588">
              <a:spcBef>
                <a:spcPts val="0"/>
              </a:spcBef>
              <a:buFont typeface="Wingdings" pitchFamily="2" charset="2"/>
              <a:buChar char="§"/>
            </a:pPr>
            <a:r>
              <a:rPr lang="el-GR" sz="2000" dirty="0">
                <a:sym typeface="Wingdings" pitchFamily="2" charset="2"/>
              </a:rPr>
              <a:t>Τελική επιλογή </a:t>
            </a:r>
            <a:r>
              <a:rPr lang="el-GR" sz="2000" dirty="0" smtClean="0">
                <a:sym typeface="Wingdings" pitchFamily="2" charset="2"/>
              </a:rPr>
              <a:t>δεικτών.</a:t>
            </a:r>
            <a:endParaRPr lang="el-GR" sz="2000" dirty="0">
              <a:sym typeface="Wingdings" pitchFamily="2" charset="2"/>
            </a:endParaRPr>
          </a:p>
          <a:p>
            <a:pPr>
              <a:spcBef>
                <a:spcPts val="0"/>
              </a:spcBef>
              <a:buFont typeface="Wingdings" pitchFamily="2" charset="2"/>
              <a:buChar char="Ø"/>
            </a:pPr>
            <a:r>
              <a:rPr lang="el-GR" sz="2000" dirty="0">
                <a:sym typeface="Wingdings" pitchFamily="2" charset="2"/>
              </a:rPr>
              <a:t>Ταυτοποίηση υποψήφιων </a:t>
            </a:r>
            <a:r>
              <a:rPr lang="el-GR" sz="2000" dirty="0" smtClean="0">
                <a:sym typeface="Wingdings" pitchFamily="2" charset="2"/>
              </a:rPr>
              <a:t>δεικτών.</a:t>
            </a:r>
            <a:endParaRPr lang="el-GR" sz="2000" dirty="0">
              <a:sym typeface="Wingdings" pitchFamily="2" charset="2"/>
            </a:endParaRPr>
          </a:p>
          <a:p>
            <a:pPr>
              <a:spcBef>
                <a:spcPts val="0"/>
              </a:spcBef>
              <a:buFont typeface="Wingdings" pitchFamily="2" charset="2"/>
              <a:buChar char="Ø"/>
            </a:pPr>
            <a:r>
              <a:rPr lang="el-GR" sz="2000" dirty="0">
                <a:sym typeface="Wingdings" pitchFamily="2" charset="2"/>
              </a:rPr>
              <a:t>Αξιολόγηση δεικτών ανά </a:t>
            </a:r>
            <a:r>
              <a:rPr lang="el-GR" sz="2000" dirty="0" smtClean="0">
                <a:sym typeface="Wingdings" pitchFamily="2" charset="2"/>
              </a:rPr>
              <a:t>επίπτωση.</a:t>
            </a:r>
            <a:endParaRPr lang="el-GR" sz="2000" dirty="0">
              <a:sym typeface="Wingdings" pitchFamily="2" charset="2"/>
            </a:endParaRPr>
          </a:p>
          <a:p>
            <a:pPr>
              <a:spcBef>
                <a:spcPts val="0"/>
              </a:spcBef>
              <a:buFont typeface="Wingdings" pitchFamily="2" charset="2"/>
              <a:buChar char="Ø"/>
            </a:pPr>
            <a:r>
              <a:rPr lang="el-GR" sz="2000" dirty="0">
                <a:sym typeface="Wingdings" pitchFamily="2" charset="2"/>
              </a:rPr>
              <a:t>Αξιολόγηση των μεθόδων ομαδοποίησης σύμφωνα με τις </a:t>
            </a:r>
            <a:r>
              <a:rPr lang="el-GR" sz="2000" dirty="0" smtClean="0">
                <a:sym typeface="Wingdings" pitchFamily="2" charset="2"/>
              </a:rPr>
              <a:t>επιπτώσεις.</a:t>
            </a:r>
            <a:endParaRPr lang="el-GR" sz="2000" dirty="0">
              <a:sym typeface="Wingdings" pitchFamily="2" charset="2"/>
            </a:endParaRPr>
          </a:p>
        </p:txBody>
      </p:sp>
    </p:spTree>
    <p:extLst>
      <p:ext uri="{BB962C8B-B14F-4D97-AF65-F5344CB8AC3E}">
        <p14:creationId xmlns:p14="http://schemas.microsoft.com/office/powerpoint/2010/main" val="3957764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pPr eaLnBrk="1" hangingPunct="1"/>
            <a:r>
              <a:rPr lang="en-US" dirty="0" smtClean="0">
                <a:solidFill>
                  <a:schemeClr val="accent1"/>
                </a:solidFill>
              </a:rPr>
              <a:t>CLOSER</a:t>
            </a:r>
            <a:endParaRPr lang="el-GR" dirty="0" smtClean="0">
              <a:solidFill>
                <a:schemeClr val="accent1"/>
              </a:solidFill>
            </a:endParaRPr>
          </a:p>
        </p:txBody>
      </p:sp>
      <p:sp>
        <p:nvSpPr>
          <p:cNvPr id="3" name="Θέση περιεχομένου 2"/>
          <p:cNvSpPr>
            <a:spLocks noGrp="1"/>
          </p:cNvSpPr>
          <p:nvPr>
            <p:ph idx="1"/>
          </p:nvPr>
        </p:nvSpPr>
        <p:spPr>
          <a:xfrm>
            <a:off x="457200" y="1124744"/>
            <a:ext cx="8229600" cy="5328592"/>
          </a:xfrm>
        </p:spPr>
        <p:txBody>
          <a:bodyPr>
            <a:normAutofit lnSpcReduction="10000"/>
          </a:bodyPr>
          <a:lstStyle/>
          <a:p>
            <a:pPr marL="0" indent="0">
              <a:buNone/>
            </a:pPr>
            <a:r>
              <a:rPr lang="el-GR" b="1" dirty="0" smtClean="0"/>
              <a:t>Μέθοδος καταγραφής δεικτών:</a:t>
            </a:r>
            <a:endParaRPr lang="en-US" b="1" dirty="0" smtClean="0"/>
          </a:p>
          <a:p>
            <a:r>
              <a:rPr lang="el-GR" sz="2600" dirty="0" smtClean="0"/>
              <a:t>Καταγραφή ονόματος δείκτη, σύντομη περιγραφή και μονάδα μέτρησης</a:t>
            </a:r>
          </a:p>
          <a:p>
            <a:r>
              <a:rPr lang="el-GR" sz="2600" dirty="0" smtClean="0"/>
              <a:t>Ο δείκτης αφορά τις επιβατικές ή εμπορευματικές μεταφορές?</a:t>
            </a:r>
          </a:p>
          <a:p>
            <a:r>
              <a:rPr lang="el-GR" sz="2600" dirty="0" smtClean="0"/>
              <a:t>Μέρος αλυσίδας μεταφοράς για αξιολόγηση: αρχικό ή τελικό κομμάτι, μεγάλων αποστάσεων, κόμβος διασύνδεσης, άλλο...</a:t>
            </a:r>
          </a:p>
          <a:p>
            <a:r>
              <a:rPr lang="el-GR" sz="2600" dirty="0" smtClean="0"/>
              <a:t>Ενότητα: πολιτική μεταφορών, θεσμικά θέματα, νομικά, επίπεδο χρήστη</a:t>
            </a:r>
          </a:p>
          <a:p>
            <a:r>
              <a:rPr lang="el-GR" sz="2600" dirty="0" smtClean="0"/>
              <a:t>Ποιά μέσα μεταφοράς αφορά: μεγάλων αποστάσεων, μικρών, αρχικό – τελικό τμήμα, τύπος κόμβου, χωρική κλίμακα...</a:t>
            </a:r>
          </a:p>
        </p:txBody>
      </p:sp>
    </p:spTree>
    <p:extLst>
      <p:ext uri="{BB962C8B-B14F-4D97-AF65-F5344CB8AC3E}">
        <p14:creationId xmlns:p14="http://schemas.microsoft.com/office/powerpoint/2010/main" val="8623371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r>
              <a:rPr lang="el-GR" dirty="0" smtClean="0">
                <a:solidFill>
                  <a:schemeClr val="accent1"/>
                </a:solidFill>
              </a:rPr>
              <a:t>Δράση </a:t>
            </a:r>
            <a:r>
              <a:rPr lang="en-US" dirty="0" smtClean="0">
                <a:solidFill>
                  <a:schemeClr val="accent1"/>
                </a:solidFill>
              </a:rPr>
              <a:t>COST</a:t>
            </a:r>
            <a:r>
              <a:rPr lang="el-GR" dirty="0" smtClean="0">
                <a:solidFill>
                  <a:schemeClr val="accent1"/>
                </a:solidFill>
              </a:rPr>
              <a:t> - 356</a:t>
            </a:r>
          </a:p>
        </p:txBody>
      </p:sp>
      <p:sp>
        <p:nvSpPr>
          <p:cNvPr id="3" name="Θέση περιεχομένου 2"/>
          <p:cNvSpPr>
            <a:spLocks noGrp="1"/>
          </p:cNvSpPr>
          <p:nvPr>
            <p:ph idx="1"/>
          </p:nvPr>
        </p:nvSpPr>
        <p:spPr>
          <a:xfrm>
            <a:off x="457200" y="1124744"/>
            <a:ext cx="8229600" cy="5328592"/>
          </a:xfrm>
        </p:spPr>
        <p:txBody>
          <a:bodyPr>
            <a:normAutofit/>
          </a:bodyPr>
          <a:lstStyle/>
          <a:p>
            <a:pPr lvl="0">
              <a:spcBef>
                <a:spcPts val="0"/>
              </a:spcBef>
              <a:buFont typeface="Wingdings" pitchFamily="2" charset="2"/>
              <a:buChar char="q"/>
            </a:pPr>
            <a:r>
              <a:rPr lang="el-GR" sz="2200" b="1" dirty="0" smtClean="0"/>
              <a:t>Η δράση </a:t>
            </a:r>
            <a:r>
              <a:rPr lang="en-US" sz="2200" b="1" dirty="0" smtClean="0"/>
              <a:t>COST – </a:t>
            </a:r>
            <a:r>
              <a:rPr lang="el-GR" sz="2200" b="1" dirty="0" smtClean="0"/>
              <a:t>356:</a:t>
            </a:r>
            <a:endParaRPr lang="el-GR" sz="2200" dirty="0">
              <a:sym typeface="Wingdings" pitchFamily="2" charset="2"/>
            </a:endParaRPr>
          </a:p>
          <a:p>
            <a:pPr>
              <a:spcBef>
                <a:spcPts val="0"/>
              </a:spcBef>
              <a:buFont typeface="Wingdings" pitchFamily="2" charset="2"/>
              <a:buChar char="ü"/>
            </a:pPr>
            <a:endParaRPr lang="el-GR" sz="2200" dirty="0" smtClean="0">
              <a:solidFill>
                <a:prstClr val="black"/>
              </a:solidFill>
            </a:endParaRPr>
          </a:p>
          <a:p>
            <a:pPr>
              <a:spcBef>
                <a:spcPts val="0"/>
              </a:spcBef>
              <a:buFont typeface="Wingdings" pitchFamily="2" charset="2"/>
              <a:buChar char="ü"/>
            </a:pPr>
            <a:r>
              <a:rPr lang="el-GR" sz="2200" dirty="0" smtClean="0">
                <a:solidFill>
                  <a:prstClr val="black"/>
                </a:solidFill>
              </a:rPr>
              <a:t>Κριτήρια </a:t>
            </a:r>
            <a:r>
              <a:rPr lang="el-GR" sz="2200" dirty="0">
                <a:solidFill>
                  <a:prstClr val="black"/>
                </a:solidFill>
              </a:rPr>
              <a:t>για την αξιολόγηση των δεικτών – Ιδιότητες </a:t>
            </a:r>
            <a:r>
              <a:rPr lang="el-GR" sz="2200" dirty="0" smtClean="0">
                <a:solidFill>
                  <a:prstClr val="black"/>
                </a:solidFill>
              </a:rPr>
              <a:t>κριτηρίων:</a:t>
            </a:r>
            <a:endParaRPr lang="el-GR" sz="2200" dirty="0">
              <a:solidFill>
                <a:prstClr val="black"/>
              </a:solidFill>
            </a:endParaRPr>
          </a:p>
          <a:p>
            <a:pPr marL="0" indent="0">
              <a:spcBef>
                <a:spcPts val="0"/>
              </a:spcBef>
              <a:buNone/>
            </a:pPr>
            <a:endParaRPr lang="el-GR" sz="2200" dirty="0" smtClean="0">
              <a:solidFill>
                <a:prstClr val="black"/>
              </a:solidFill>
            </a:endParaRPr>
          </a:p>
          <a:p>
            <a:pPr>
              <a:spcBef>
                <a:spcPts val="0"/>
              </a:spcBef>
              <a:buFont typeface="Wingdings" pitchFamily="2" charset="2"/>
              <a:buChar char="Ø"/>
            </a:pPr>
            <a:r>
              <a:rPr lang="el-GR" sz="2000" b="1" dirty="0" smtClean="0">
                <a:solidFill>
                  <a:prstClr val="black"/>
                </a:solidFill>
                <a:sym typeface="Wingdings" pitchFamily="2" charset="2"/>
              </a:rPr>
              <a:t>Σε σχέση με τις μετρήσεις</a:t>
            </a:r>
            <a:r>
              <a:rPr lang="el-GR" sz="2000" dirty="0" smtClean="0">
                <a:sym typeface="Wingdings" pitchFamily="2" charset="2"/>
              </a:rPr>
              <a:t>:</a:t>
            </a:r>
            <a:endParaRPr lang="el-GR" sz="2000" dirty="0">
              <a:sym typeface="Wingdings" pitchFamily="2" charset="2"/>
            </a:endParaRPr>
          </a:p>
          <a:p>
            <a:pPr marL="747713">
              <a:spcBef>
                <a:spcPts val="0"/>
              </a:spcBef>
            </a:pPr>
            <a:r>
              <a:rPr lang="el-GR" sz="2000" dirty="0" smtClean="0">
                <a:sym typeface="Wingdings" pitchFamily="2" charset="2"/>
              </a:rPr>
              <a:t>Αντιπροσωπευτικότητα στις επιπτώσεις.</a:t>
            </a:r>
          </a:p>
          <a:p>
            <a:pPr marL="747713">
              <a:spcBef>
                <a:spcPts val="0"/>
              </a:spcBef>
            </a:pPr>
            <a:r>
              <a:rPr lang="el-GR" sz="2000" dirty="0" smtClean="0">
                <a:sym typeface="Wingdings" pitchFamily="2" charset="2"/>
              </a:rPr>
              <a:t>...εγκυρότητα, αξιοπιστία, ευαισθησία (σε σχέση με τις μεταφορές).</a:t>
            </a:r>
          </a:p>
          <a:p>
            <a:pPr marL="404813" lvl="0" indent="0">
              <a:spcBef>
                <a:spcPts val="0"/>
              </a:spcBef>
              <a:buNone/>
            </a:pPr>
            <a:endParaRPr lang="el-GR" sz="2000" dirty="0" smtClean="0">
              <a:sym typeface="Wingdings" pitchFamily="2" charset="2"/>
            </a:endParaRPr>
          </a:p>
          <a:p>
            <a:pPr lvl="0">
              <a:spcBef>
                <a:spcPts val="0"/>
              </a:spcBef>
              <a:buFont typeface="Wingdings" pitchFamily="2" charset="2"/>
              <a:buChar char="Ø"/>
            </a:pPr>
            <a:r>
              <a:rPr lang="el-GR" sz="2000" b="1" dirty="0">
                <a:solidFill>
                  <a:prstClr val="black"/>
                </a:solidFill>
                <a:sym typeface="Wingdings" pitchFamily="2" charset="2"/>
              </a:rPr>
              <a:t>Σε σχέση με τη δυνατότητα παρακολούθησής </a:t>
            </a:r>
            <a:r>
              <a:rPr lang="el-GR" sz="2000" b="1" dirty="0" smtClean="0">
                <a:solidFill>
                  <a:prstClr val="black"/>
                </a:solidFill>
                <a:sym typeface="Wingdings" pitchFamily="2" charset="2"/>
              </a:rPr>
              <a:t>τους</a:t>
            </a:r>
            <a:r>
              <a:rPr lang="el-GR" sz="2000" dirty="0" smtClean="0">
                <a:solidFill>
                  <a:prstClr val="black"/>
                </a:solidFill>
                <a:sym typeface="Wingdings" pitchFamily="2" charset="2"/>
              </a:rPr>
              <a:t>:</a:t>
            </a:r>
            <a:endParaRPr lang="el-GR" sz="2000" dirty="0">
              <a:solidFill>
                <a:prstClr val="black"/>
              </a:solidFill>
              <a:sym typeface="Wingdings" pitchFamily="2" charset="2"/>
            </a:endParaRPr>
          </a:p>
          <a:p>
            <a:pPr marL="747713" lvl="0">
              <a:spcBef>
                <a:spcPts val="0"/>
              </a:spcBef>
            </a:pPr>
            <a:r>
              <a:rPr lang="el-GR" sz="2000" dirty="0" smtClean="0">
                <a:solidFill>
                  <a:prstClr val="black"/>
                </a:solidFill>
                <a:sym typeface="Wingdings" pitchFamily="2" charset="2"/>
              </a:rPr>
              <a:t>Λειτουργικότητα.</a:t>
            </a:r>
            <a:endParaRPr lang="el-GR" sz="2000" dirty="0">
              <a:solidFill>
                <a:prstClr val="black"/>
              </a:solidFill>
              <a:sym typeface="Wingdings" pitchFamily="2" charset="2"/>
            </a:endParaRPr>
          </a:p>
          <a:p>
            <a:pPr marL="747713" lvl="0">
              <a:spcBef>
                <a:spcPts val="0"/>
              </a:spcBef>
            </a:pPr>
            <a:r>
              <a:rPr lang="el-GR" sz="2000" dirty="0">
                <a:solidFill>
                  <a:prstClr val="black"/>
                </a:solidFill>
                <a:sym typeface="Wingdings" pitchFamily="2" charset="2"/>
              </a:rPr>
              <a:t>...μετρήσιμα, διαθεσιμότητα δεδομένων, δεοντολογικές </a:t>
            </a:r>
            <a:r>
              <a:rPr lang="el-GR" sz="2000" dirty="0" smtClean="0">
                <a:solidFill>
                  <a:prstClr val="black"/>
                </a:solidFill>
                <a:sym typeface="Wingdings" pitchFamily="2" charset="2"/>
              </a:rPr>
              <a:t>ανησυχίες).</a:t>
            </a:r>
            <a:endParaRPr lang="el-GR" sz="2000" dirty="0">
              <a:solidFill>
                <a:prstClr val="black"/>
              </a:solidFill>
              <a:sym typeface="Wingdings" pitchFamily="2" charset="2"/>
            </a:endParaRPr>
          </a:p>
          <a:p>
            <a:pPr marL="404813" lvl="0" indent="0">
              <a:spcBef>
                <a:spcPts val="0"/>
              </a:spcBef>
              <a:buNone/>
            </a:pPr>
            <a:endParaRPr lang="el-GR" sz="2000" dirty="0" smtClean="0">
              <a:sym typeface="Wingdings" pitchFamily="2" charset="2"/>
            </a:endParaRPr>
          </a:p>
          <a:p>
            <a:pPr lvl="0">
              <a:spcBef>
                <a:spcPts val="0"/>
              </a:spcBef>
              <a:buFont typeface="Wingdings" pitchFamily="2" charset="2"/>
              <a:buChar char="Ø"/>
            </a:pPr>
            <a:r>
              <a:rPr lang="el-GR" sz="2000" b="1" dirty="0">
                <a:solidFill>
                  <a:prstClr val="black"/>
                </a:solidFill>
                <a:sym typeface="Wingdings" pitchFamily="2" charset="2"/>
              </a:rPr>
              <a:t>Σε σχέση με τη </a:t>
            </a:r>
            <a:r>
              <a:rPr lang="el-GR" sz="2000" b="1" dirty="0" smtClean="0">
                <a:solidFill>
                  <a:prstClr val="black"/>
                </a:solidFill>
                <a:sym typeface="Wingdings" pitchFamily="2" charset="2"/>
              </a:rPr>
              <a:t>διαχείριση</a:t>
            </a:r>
            <a:r>
              <a:rPr lang="el-GR" sz="2000" dirty="0" smtClean="0">
                <a:solidFill>
                  <a:prstClr val="black"/>
                </a:solidFill>
                <a:sym typeface="Wingdings" pitchFamily="2" charset="2"/>
              </a:rPr>
              <a:t>:</a:t>
            </a:r>
            <a:endParaRPr lang="el-GR" sz="2000" dirty="0">
              <a:solidFill>
                <a:prstClr val="black"/>
              </a:solidFill>
              <a:sym typeface="Wingdings" pitchFamily="2" charset="2"/>
            </a:endParaRPr>
          </a:p>
          <a:p>
            <a:pPr marL="747713" lvl="0">
              <a:spcBef>
                <a:spcPts val="0"/>
              </a:spcBef>
            </a:pPr>
            <a:r>
              <a:rPr lang="el-GR" sz="2000" dirty="0" smtClean="0">
                <a:solidFill>
                  <a:prstClr val="black"/>
                </a:solidFill>
                <a:sym typeface="Wingdings" pitchFamily="2" charset="2"/>
              </a:rPr>
              <a:t>Εφαρμογή.</a:t>
            </a:r>
            <a:endParaRPr lang="el-GR" sz="2000" dirty="0">
              <a:solidFill>
                <a:prstClr val="black"/>
              </a:solidFill>
              <a:sym typeface="Wingdings" pitchFamily="2" charset="2"/>
            </a:endParaRPr>
          </a:p>
          <a:p>
            <a:pPr marL="747713" lvl="0">
              <a:spcBef>
                <a:spcPts val="0"/>
              </a:spcBef>
            </a:pPr>
            <a:r>
              <a:rPr lang="el-GR" sz="2000" dirty="0">
                <a:solidFill>
                  <a:prstClr val="black"/>
                </a:solidFill>
                <a:sym typeface="Wingdings" pitchFamily="2" charset="2"/>
              </a:rPr>
              <a:t>...διαφάνεια, δυνατότητα ορθής ερμηνείας τους, συνάφεια με το στόχο, </a:t>
            </a:r>
            <a:r>
              <a:rPr lang="el-GR" sz="2000" dirty="0" smtClean="0">
                <a:solidFill>
                  <a:prstClr val="black"/>
                </a:solidFill>
                <a:sym typeface="Wingdings" pitchFamily="2" charset="2"/>
              </a:rPr>
              <a:t>αποτελεσματικότητα.</a:t>
            </a:r>
            <a:endParaRPr lang="el-GR" sz="2000" dirty="0">
              <a:solidFill>
                <a:prstClr val="black"/>
              </a:solidFill>
              <a:sym typeface="Wingdings" pitchFamily="2" charset="2"/>
            </a:endParaRPr>
          </a:p>
        </p:txBody>
      </p:sp>
    </p:spTree>
    <p:extLst>
      <p:ext uri="{BB962C8B-B14F-4D97-AF65-F5344CB8AC3E}">
        <p14:creationId xmlns:p14="http://schemas.microsoft.com/office/powerpoint/2010/main" val="16423490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r>
              <a:rPr lang="el-GR" dirty="0" smtClean="0">
                <a:solidFill>
                  <a:schemeClr val="accent1"/>
                </a:solidFill>
              </a:rPr>
              <a:t>Δράση </a:t>
            </a:r>
            <a:r>
              <a:rPr lang="en-US" dirty="0" smtClean="0">
                <a:solidFill>
                  <a:schemeClr val="accent1"/>
                </a:solidFill>
              </a:rPr>
              <a:t>COST</a:t>
            </a:r>
            <a:r>
              <a:rPr lang="el-GR" dirty="0" smtClean="0">
                <a:solidFill>
                  <a:schemeClr val="accent1"/>
                </a:solidFill>
              </a:rPr>
              <a:t> - 356</a:t>
            </a:r>
          </a:p>
        </p:txBody>
      </p:sp>
      <p:sp>
        <p:nvSpPr>
          <p:cNvPr id="3" name="Θέση περιεχομένου 2"/>
          <p:cNvSpPr>
            <a:spLocks noGrp="1"/>
          </p:cNvSpPr>
          <p:nvPr>
            <p:ph idx="1"/>
          </p:nvPr>
        </p:nvSpPr>
        <p:spPr>
          <a:xfrm>
            <a:off x="457200" y="1124744"/>
            <a:ext cx="8229600" cy="1152128"/>
          </a:xfrm>
        </p:spPr>
        <p:txBody>
          <a:bodyPr>
            <a:normAutofit/>
          </a:bodyPr>
          <a:lstStyle/>
          <a:p>
            <a:pPr lvl="0">
              <a:spcBef>
                <a:spcPts val="0"/>
              </a:spcBef>
              <a:buFont typeface="Wingdings" pitchFamily="2" charset="2"/>
              <a:buChar char="q"/>
            </a:pPr>
            <a:r>
              <a:rPr lang="el-GR" sz="2200" b="1" dirty="0" smtClean="0"/>
              <a:t>Η δράση </a:t>
            </a:r>
            <a:r>
              <a:rPr lang="en-US" sz="2200" b="1" dirty="0" smtClean="0"/>
              <a:t>COST – </a:t>
            </a:r>
            <a:r>
              <a:rPr lang="el-GR" sz="2200" b="1" dirty="0" smtClean="0"/>
              <a:t>356:</a:t>
            </a:r>
            <a:endParaRPr lang="el-GR" sz="2200" dirty="0">
              <a:sym typeface="Wingdings" pitchFamily="2" charset="2"/>
            </a:endParaRPr>
          </a:p>
          <a:p>
            <a:pPr>
              <a:spcBef>
                <a:spcPts val="0"/>
              </a:spcBef>
              <a:buFont typeface="Wingdings" pitchFamily="2" charset="2"/>
              <a:buChar char="ü"/>
            </a:pPr>
            <a:endParaRPr lang="el-GR" sz="2200" dirty="0" smtClean="0">
              <a:solidFill>
                <a:prstClr val="black"/>
              </a:solidFill>
            </a:endParaRPr>
          </a:p>
          <a:p>
            <a:pPr>
              <a:spcBef>
                <a:spcPts val="0"/>
              </a:spcBef>
              <a:buFont typeface="Wingdings" pitchFamily="2" charset="2"/>
              <a:buChar char="ü"/>
            </a:pPr>
            <a:r>
              <a:rPr lang="el-GR" sz="2200" dirty="0" smtClean="0">
                <a:solidFill>
                  <a:prstClr val="black"/>
                </a:solidFill>
              </a:rPr>
              <a:t>Κριτήρια </a:t>
            </a:r>
            <a:r>
              <a:rPr lang="el-GR" sz="2200" dirty="0">
                <a:solidFill>
                  <a:prstClr val="black"/>
                </a:solidFill>
              </a:rPr>
              <a:t>για την αξιολόγηση των δεικτών – Ιδιότητες </a:t>
            </a:r>
            <a:r>
              <a:rPr lang="el-GR" sz="2200" dirty="0" smtClean="0">
                <a:solidFill>
                  <a:prstClr val="black"/>
                </a:solidFill>
              </a:rPr>
              <a:t>κριτηρίων:</a:t>
            </a:r>
            <a:endParaRPr lang="el-GR" sz="2200" dirty="0">
              <a:solidFill>
                <a:prstClr val="black"/>
              </a:solidFill>
            </a:endParaRPr>
          </a:p>
        </p:txBody>
      </p:sp>
      <p:graphicFrame>
        <p:nvGraphicFramePr>
          <p:cNvPr id="4" name="Table 31"/>
          <p:cNvGraphicFramePr>
            <a:graphicFrameLocks noGrp="1"/>
          </p:cNvGraphicFramePr>
          <p:nvPr>
            <p:extLst>
              <p:ext uri="{D42A27DB-BD31-4B8C-83A1-F6EECF244321}">
                <p14:modId xmlns:p14="http://schemas.microsoft.com/office/powerpoint/2010/main" val="800755840"/>
              </p:ext>
            </p:extLst>
          </p:nvPr>
        </p:nvGraphicFramePr>
        <p:xfrm>
          <a:off x="539552" y="2276872"/>
          <a:ext cx="7632848" cy="4176464"/>
        </p:xfrm>
        <a:graphic>
          <a:graphicData uri="http://schemas.openxmlformats.org/drawingml/2006/table">
            <a:tbl>
              <a:tblPr/>
              <a:tblGrid>
                <a:gridCol w="2963064"/>
                <a:gridCol w="4669784"/>
              </a:tblGrid>
              <a:tr h="353289">
                <a:tc gridSpan="2">
                  <a:txBody>
                    <a:bodyPr/>
                    <a:lstStyle/>
                    <a:p>
                      <a:pPr algn="ctr" fontAlgn="t"/>
                      <a:r>
                        <a:rPr lang="el-GR" sz="2000" b="1" i="0" u="none" strike="noStrike" dirty="0">
                          <a:solidFill>
                            <a:srgbClr val="000000"/>
                          </a:solidFill>
                          <a:latin typeface="Calibri"/>
                        </a:rPr>
                        <a:t>Αντιπροσωπευτικότητα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GB"/>
                    </a:p>
                  </a:txBody>
                  <a:tcPr/>
                </a:tc>
              </a:tr>
              <a:tr h="1274391">
                <a:tc>
                  <a:txBody>
                    <a:bodyPr/>
                    <a:lstStyle/>
                    <a:p>
                      <a:pPr algn="l" fontAlgn="t"/>
                      <a:r>
                        <a:rPr lang="el-GR" sz="2000" b="0" i="0" u="none" strike="noStrike" dirty="0">
                          <a:solidFill>
                            <a:srgbClr val="000000"/>
                          </a:solidFill>
                          <a:latin typeface="Calibri"/>
                        </a:rPr>
                        <a:t>Εγκυρότητα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l-GR" sz="2000" b="0" i="0" u="none" strike="noStrike">
                          <a:solidFill>
                            <a:srgbClr val="000000"/>
                          </a:solidFill>
                          <a:latin typeface="Calibri"/>
                        </a:rPr>
                        <a:t>Ένας έγκυρος δείκτης πρέπει να εκτιμά το θέμα ή την παραμετρο την οποία υποτίθεται ότι πρέπει να μετρήσει</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893">
                <a:tc>
                  <a:txBody>
                    <a:bodyPr/>
                    <a:lstStyle/>
                    <a:p>
                      <a:pPr algn="l" fontAlgn="t"/>
                      <a:r>
                        <a:rPr lang="el-GR" sz="2000" b="0" i="0" u="none" strike="noStrike" dirty="0">
                          <a:solidFill>
                            <a:srgbClr val="000000"/>
                          </a:solidFill>
                          <a:latin typeface="Calibri"/>
                        </a:rPr>
                        <a:t>Αξιοπιστία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l-GR" sz="2000" b="0" i="0" u="none" strike="noStrike" dirty="0">
                          <a:solidFill>
                            <a:srgbClr val="000000"/>
                          </a:solidFill>
                          <a:latin typeface="Calibri"/>
                        </a:rPr>
                        <a:t>Ένας αξιόπιστος δείκτης πρέπει να δώσει την ίδια τιμή σε σχέση με μία παράλληλη μέτρηση της ίδιας τάσης, στον ίδιο πληθυσμό, την ίδια χρονική περίοδο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9891">
                <a:tc>
                  <a:txBody>
                    <a:bodyPr/>
                    <a:lstStyle/>
                    <a:p>
                      <a:pPr algn="l" fontAlgn="t"/>
                      <a:r>
                        <a:rPr lang="el-GR" sz="2000" b="0" i="0" u="none" strike="noStrike">
                          <a:solidFill>
                            <a:srgbClr val="000000"/>
                          </a:solidFill>
                          <a:latin typeface="Calibri"/>
                        </a:rPr>
                        <a:t>Ευαισθησία (στον παράγοντα 'μεταφορές')</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l-GR" sz="2000" b="0" i="0" u="none" strike="noStrike" dirty="0">
                          <a:solidFill>
                            <a:srgbClr val="000000"/>
                          </a:solidFill>
                          <a:latin typeface="Calibri"/>
                        </a:rPr>
                        <a:t>Ένας 'ευαίσθητος' δείκτης πρέπει να εμφανίζει διακριτές αλλαγές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968349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r>
              <a:rPr lang="el-GR" dirty="0" smtClean="0">
                <a:solidFill>
                  <a:schemeClr val="accent1"/>
                </a:solidFill>
              </a:rPr>
              <a:t>Δράση </a:t>
            </a:r>
            <a:r>
              <a:rPr lang="en-US" dirty="0" smtClean="0">
                <a:solidFill>
                  <a:schemeClr val="accent1"/>
                </a:solidFill>
              </a:rPr>
              <a:t>COST</a:t>
            </a:r>
            <a:r>
              <a:rPr lang="el-GR" dirty="0" smtClean="0">
                <a:solidFill>
                  <a:schemeClr val="accent1"/>
                </a:solidFill>
              </a:rPr>
              <a:t> - 356</a:t>
            </a:r>
          </a:p>
        </p:txBody>
      </p:sp>
      <p:sp>
        <p:nvSpPr>
          <p:cNvPr id="3" name="Θέση περιεχομένου 2"/>
          <p:cNvSpPr>
            <a:spLocks noGrp="1"/>
          </p:cNvSpPr>
          <p:nvPr>
            <p:ph idx="1"/>
          </p:nvPr>
        </p:nvSpPr>
        <p:spPr>
          <a:xfrm>
            <a:off x="457200" y="1124744"/>
            <a:ext cx="8229600" cy="1152128"/>
          </a:xfrm>
        </p:spPr>
        <p:txBody>
          <a:bodyPr>
            <a:normAutofit/>
          </a:bodyPr>
          <a:lstStyle/>
          <a:p>
            <a:pPr lvl="0">
              <a:spcBef>
                <a:spcPts val="0"/>
              </a:spcBef>
              <a:buFont typeface="Wingdings" pitchFamily="2" charset="2"/>
              <a:buChar char="q"/>
            </a:pPr>
            <a:r>
              <a:rPr lang="el-GR" sz="2200" b="1" dirty="0" smtClean="0"/>
              <a:t>Η δράση </a:t>
            </a:r>
            <a:r>
              <a:rPr lang="en-US" sz="2200" b="1" dirty="0" smtClean="0"/>
              <a:t>COST – </a:t>
            </a:r>
            <a:r>
              <a:rPr lang="el-GR" sz="2200" b="1" dirty="0" smtClean="0"/>
              <a:t>356:</a:t>
            </a:r>
            <a:endParaRPr lang="el-GR" sz="2200" dirty="0">
              <a:sym typeface="Wingdings" pitchFamily="2" charset="2"/>
            </a:endParaRPr>
          </a:p>
          <a:p>
            <a:pPr>
              <a:spcBef>
                <a:spcPts val="0"/>
              </a:spcBef>
              <a:buFont typeface="Wingdings" pitchFamily="2" charset="2"/>
              <a:buChar char="ü"/>
            </a:pPr>
            <a:endParaRPr lang="el-GR" sz="2200" dirty="0" smtClean="0">
              <a:solidFill>
                <a:prstClr val="black"/>
              </a:solidFill>
            </a:endParaRPr>
          </a:p>
          <a:p>
            <a:pPr>
              <a:spcBef>
                <a:spcPts val="0"/>
              </a:spcBef>
              <a:buFont typeface="Wingdings" pitchFamily="2" charset="2"/>
              <a:buChar char="ü"/>
            </a:pPr>
            <a:r>
              <a:rPr lang="el-GR" sz="2200" dirty="0" smtClean="0">
                <a:solidFill>
                  <a:prstClr val="black"/>
                </a:solidFill>
              </a:rPr>
              <a:t>Κριτήρια </a:t>
            </a:r>
            <a:r>
              <a:rPr lang="el-GR" sz="2200" dirty="0">
                <a:solidFill>
                  <a:prstClr val="black"/>
                </a:solidFill>
              </a:rPr>
              <a:t>για την αξιολόγηση των δεικτών – Ιδιότητες </a:t>
            </a:r>
            <a:r>
              <a:rPr lang="el-GR" sz="2200" dirty="0" smtClean="0">
                <a:solidFill>
                  <a:prstClr val="black"/>
                </a:solidFill>
              </a:rPr>
              <a:t>κριτηρίων:</a:t>
            </a:r>
            <a:endParaRPr lang="el-GR" sz="2200" dirty="0">
              <a:solidFill>
                <a:prstClr val="black"/>
              </a:solidFill>
            </a:endParaRPr>
          </a:p>
        </p:txBody>
      </p:sp>
      <p:graphicFrame>
        <p:nvGraphicFramePr>
          <p:cNvPr id="6" name="Table 33"/>
          <p:cNvGraphicFramePr>
            <a:graphicFrameLocks noGrp="1"/>
          </p:cNvGraphicFramePr>
          <p:nvPr>
            <p:extLst>
              <p:ext uri="{D42A27DB-BD31-4B8C-83A1-F6EECF244321}">
                <p14:modId xmlns:p14="http://schemas.microsoft.com/office/powerpoint/2010/main" val="80461106"/>
              </p:ext>
            </p:extLst>
          </p:nvPr>
        </p:nvGraphicFramePr>
        <p:xfrm>
          <a:off x="539552" y="2276873"/>
          <a:ext cx="7632848" cy="4144185"/>
        </p:xfrm>
        <a:graphic>
          <a:graphicData uri="http://schemas.openxmlformats.org/drawingml/2006/table">
            <a:tbl>
              <a:tblPr/>
              <a:tblGrid>
                <a:gridCol w="2420171"/>
                <a:gridCol w="5212677"/>
              </a:tblGrid>
              <a:tr h="288460">
                <a:tc gridSpan="2">
                  <a:txBody>
                    <a:bodyPr/>
                    <a:lstStyle/>
                    <a:p>
                      <a:pPr algn="ctr" fontAlgn="t"/>
                      <a:r>
                        <a:rPr lang="el-GR" sz="2000" b="1" i="0" u="none" strike="noStrike" dirty="0">
                          <a:solidFill>
                            <a:srgbClr val="000000"/>
                          </a:solidFill>
                          <a:latin typeface="Calibri"/>
                        </a:rPr>
                        <a:t>Λειτουργία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GB"/>
                    </a:p>
                  </a:txBody>
                  <a:tcPr/>
                </a:tc>
              </a:tr>
              <a:tr h="823840">
                <a:tc>
                  <a:txBody>
                    <a:bodyPr/>
                    <a:lstStyle/>
                    <a:p>
                      <a:pPr algn="l" fontAlgn="t"/>
                      <a:r>
                        <a:rPr lang="el-GR" sz="2000" b="0" i="0" u="none" strike="noStrike" dirty="0" err="1">
                          <a:solidFill>
                            <a:srgbClr val="000000"/>
                          </a:solidFill>
                          <a:latin typeface="Calibri"/>
                        </a:rPr>
                        <a:t>Μετρησιμότητα</a:t>
                      </a:r>
                      <a:endParaRPr lang="el-GR" sz="2000" b="0"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l-GR" sz="2000" b="0" i="0" u="none" strike="noStrike">
                          <a:solidFill>
                            <a:srgbClr val="000000"/>
                          </a:solidFill>
                          <a:latin typeface="Calibri"/>
                        </a:rPr>
                        <a:t>Ένας μετρήσιμος δείκτης πρέπει να είναι ευθύς και σχετικά προσιτός (με βάση το κόστος) για να μετρηθεί</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6914">
                <a:tc>
                  <a:txBody>
                    <a:bodyPr/>
                    <a:lstStyle/>
                    <a:p>
                      <a:pPr algn="l" fontAlgn="t"/>
                      <a:r>
                        <a:rPr lang="el-GR" sz="2000" b="0" i="0" u="none" strike="noStrike" dirty="0">
                          <a:solidFill>
                            <a:srgbClr val="000000"/>
                          </a:solidFill>
                          <a:latin typeface="Calibri"/>
                        </a:rPr>
                        <a:t>Διαθεσιμότητα δεδομένων</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l-GR" sz="2000" b="0" i="0" u="none" strike="noStrike" dirty="0">
                          <a:solidFill>
                            <a:srgbClr val="000000"/>
                          </a:solidFill>
                          <a:latin typeface="Calibri"/>
                        </a:rPr>
                        <a:t>Τα δεδομένα που θα χρησιμεύσουν για τον υπολογισμό της τιμής των δεικτών θα πρέπει να είναι άμεσα διαθέσιμα, και </a:t>
                      </a:r>
                      <a:r>
                        <a:rPr lang="el-GR" sz="2000" b="0" i="0" u="none" strike="noStrike" dirty="0" err="1">
                          <a:solidFill>
                            <a:srgbClr val="000000"/>
                          </a:solidFill>
                          <a:latin typeface="Calibri"/>
                        </a:rPr>
                        <a:t>προσβάσιμα</a:t>
                      </a:r>
                      <a:r>
                        <a:rPr lang="el-GR" sz="2000" b="0" i="0" u="none" strike="noStrike" dirty="0">
                          <a:solidFill>
                            <a:srgbClr val="000000"/>
                          </a:solidFill>
                          <a:latin typeface="Calibri"/>
                        </a:rPr>
                        <a:t> με χαμηλό κόστος</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7210">
                <a:tc>
                  <a:txBody>
                    <a:bodyPr/>
                    <a:lstStyle/>
                    <a:p>
                      <a:pPr algn="l" fontAlgn="t"/>
                      <a:r>
                        <a:rPr lang="el-GR" sz="2000" b="0" i="0" u="none" strike="noStrike">
                          <a:solidFill>
                            <a:srgbClr val="000000"/>
                          </a:solidFill>
                          <a:latin typeface="Calibri"/>
                        </a:rPr>
                        <a:t>Δεοντολογικές ανησυχίες</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l-GR" sz="2000" b="0" i="0" u="none" strike="noStrike" dirty="0">
                          <a:solidFill>
                            <a:srgbClr val="000000"/>
                          </a:solidFill>
                          <a:latin typeface="Calibri"/>
                        </a:rPr>
                        <a:t>Ο δείκτης πρέπει να συμμορφώνετια με τα θεμελιώδη ανθρώπινα δικαιώματα, και να απαιτεί δεδομένα τα οποία είναι σύμφωνα με τα ήθη και τα πιστεύω του πληθυσμού</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460693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r>
              <a:rPr lang="el-GR" dirty="0" smtClean="0">
                <a:solidFill>
                  <a:schemeClr val="accent1"/>
                </a:solidFill>
              </a:rPr>
              <a:t>Δράση </a:t>
            </a:r>
            <a:r>
              <a:rPr lang="en-US" dirty="0" smtClean="0">
                <a:solidFill>
                  <a:schemeClr val="accent1"/>
                </a:solidFill>
              </a:rPr>
              <a:t>COST</a:t>
            </a:r>
            <a:r>
              <a:rPr lang="el-GR" dirty="0" smtClean="0">
                <a:solidFill>
                  <a:schemeClr val="accent1"/>
                </a:solidFill>
              </a:rPr>
              <a:t> - 356</a:t>
            </a:r>
          </a:p>
        </p:txBody>
      </p:sp>
      <p:sp>
        <p:nvSpPr>
          <p:cNvPr id="3" name="Θέση περιεχομένου 2"/>
          <p:cNvSpPr>
            <a:spLocks noGrp="1"/>
          </p:cNvSpPr>
          <p:nvPr>
            <p:ph idx="1"/>
          </p:nvPr>
        </p:nvSpPr>
        <p:spPr>
          <a:xfrm>
            <a:off x="457200" y="1124744"/>
            <a:ext cx="8229600" cy="1152128"/>
          </a:xfrm>
        </p:spPr>
        <p:txBody>
          <a:bodyPr>
            <a:normAutofit/>
          </a:bodyPr>
          <a:lstStyle/>
          <a:p>
            <a:pPr lvl="0">
              <a:spcBef>
                <a:spcPts val="0"/>
              </a:spcBef>
              <a:buFont typeface="Wingdings" pitchFamily="2" charset="2"/>
              <a:buChar char="q"/>
            </a:pPr>
            <a:r>
              <a:rPr lang="el-GR" sz="2200" b="1" dirty="0" smtClean="0"/>
              <a:t>Η δράση </a:t>
            </a:r>
            <a:r>
              <a:rPr lang="en-US" sz="2200" b="1" dirty="0" smtClean="0"/>
              <a:t>COST – </a:t>
            </a:r>
            <a:r>
              <a:rPr lang="el-GR" sz="2200" b="1" dirty="0" smtClean="0"/>
              <a:t>356:</a:t>
            </a:r>
            <a:endParaRPr lang="el-GR" sz="2200" dirty="0">
              <a:sym typeface="Wingdings" pitchFamily="2" charset="2"/>
            </a:endParaRPr>
          </a:p>
          <a:p>
            <a:pPr>
              <a:spcBef>
                <a:spcPts val="0"/>
              </a:spcBef>
              <a:buFont typeface="Wingdings" pitchFamily="2" charset="2"/>
              <a:buChar char="ü"/>
            </a:pPr>
            <a:endParaRPr lang="el-GR" sz="2200" dirty="0" smtClean="0">
              <a:solidFill>
                <a:prstClr val="black"/>
              </a:solidFill>
            </a:endParaRPr>
          </a:p>
          <a:p>
            <a:pPr>
              <a:spcBef>
                <a:spcPts val="0"/>
              </a:spcBef>
              <a:buFont typeface="Wingdings" pitchFamily="2" charset="2"/>
              <a:buChar char="ü"/>
            </a:pPr>
            <a:r>
              <a:rPr lang="el-GR" sz="2200" dirty="0" smtClean="0">
                <a:solidFill>
                  <a:prstClr val="black"/>
                </a:solidFill>
              </a:rPr>
              <a:t>Κριτήρια </a:t>
            </a:r>
            <a:r>
              <a:rPr lang="el-GR" sz="2200" dirty="0">
                <a:solidFill>
                  <a:prstClr val="black"/>
                </a:solidFill>
              </a:rPr>
              <a:t>για την αξιολόγηση των δεικτών – Ιδιότητες </a:t>
            </a:r>
            <a:r>
              <a:rPr lang="el-GR" sz="2200" dirty="0" smtClean="0">
                <a:solidFill>
                  <a:prstClr val="black"/>
                </a:solidFill>
              </a:rPr>
              <a:t>κριτηρίων:</a:t>
            </a:r>
            <a:endParaRPr lang="el-GR" sz="2200" dirty="0">
              <a:solidFill>
                <a:prstClr val="black"/>
              </a:solidFill>
            </a:endParaRPr>
          </a:p>
        </p:txBody>
      </p:sp>
      <p:graphicFrame>
        <p:nvGraphicFramePr>
          <p:cNvPr id="6" name="Table 34"/>
          <p:cNvGraphicFramePr>
            <a:graphicFrameLocks noGrp="1"/>
          </p:cNvGraphicFramePr>
          <p:nvPr>
            <p:extLst>
              <p:ext uri="{D42A27DB-BD31-4B8C-83A1-F6EECF244321}">
                <p14:modId xmlns:p14="http://schemas.microsoft.com/office/powerpoint/2010/main" val="1236596407"/>
              </p:ext>
            </p:extLst>
          </p:nvPr>
        </p:nvGraphicFramePr>
        <p:xfrm>
          <a:off x="539552" y="2348880"/>
          <a:ext cx="7920880" cy="4010025"/>
        </p:xfrm>
        <a:graphic>
          <a:graphicData uri="http://schemas.openxmlformats.org/drawingml/2006/table">
            <a:tbl>
              <a:tblPr/>
              <a:tblGrid>
                <a:gridCol w="3315717"/>
                <a:gridCol w="4605163"/>
              </a:tblGrid>
              <a:tr h="257466">
                <a:tc gridSpan="2">
                  <a:txBody>
                    <a:bodyPr/>
                    <a:lstStyle/>
                    <a:p>
                      <a:pPr algn="ctr" fontAlgn="t"/>
                      <a:r>
                        <a:rPr lang="el-GR" sz="2000" b="1" i="0" u="none" strike="noStrike" dirty="0">
                          <a:solidFill>
                            <a:srgbClr val="000000"/>
                          </a:solidFill>
                          <a:latin typeface="Calibri"/>
                        </a:rPr>
                        <a:t>Εφαρμογή</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GB"/>
                    </a:p>
                  </a:txBody>
                  <a:tcPr/>
                </a:tc>
              </a:tr>
              <a:tr h="916578">
                <a:tc>
                  <a:txBody>
                    <a:bodyPr/>
                    <a:lstStyle/>
                    <a:p>
                      <a:pPr algn="l" fontAlgn="t"/>
                      <a:r>
                        <a:rPr lang="el-GR" sz="2000" b="0" i="0" u="none" strike="noStrike" dirty="0">
                          <a:solidFill>
                            <a:srgbClr val="000000"/>
                          </a:solidFill>
                          <a:latin typeface="Calibri"/>
                        </a:rPr>
                        <a:t>Διαφάνεια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l-GR" sz="2000" b="0" i="0" u="none" strike="noStrike">
                          <a:solidFill>
                            <a:srgbClr val="000000"/>
                          </a:solidFill>
                          <a:latin typeface="Calibri"/>
                        </a:rPr>
                        <a:t>Διαφάνεια χαρακτηρίζει ένα δείκτη που είναι εφικτό να γίνει κατανοητός και δυνατό να αναπαραχθεί για συγκεκριμένο σκοπό</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1945">
                <a:tc>
                  <a:txBody>
                    <a:bodyPr/>
                    <a:lstStyle/>
                    <a:p>
                      <a:pPr algn="l" fontAlgn="t"/>
                      <a:r>
                        <a:rPr lang="el-GR" sz="2000" b="0" i="0" u="none" strike="noStrike" dirty="0">
                          <a:solidFill>
                            <a:srgbClr val="000000"/>
                          </a:solidFill>
                          <a:latin typeface="Calibri"/>
                        </a:rPr>
                        <a:t>Δυνατότητα ορθής ερμηνείας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l-GR" sz="2000" b="0" i="0" u="none" strike="noStrike" dirty="0">
                          <a:solidFill>
                            <a:srgbClr val="000000"/>
                          </a:solidFill>
                          <a:latin typeface="Calibri"/>
                        </a:rPr>
                        <a:t>Ένας δείκτης πρέπει να είναι σαφής στην κατανόησή του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97834">
                <a:tc>
                  <a:txBody>
                    <a:bodyPr/>
                    <a:lstStyle/>
                    <a:p>
                      <a:pPr algn="l" fontAlgn="t"/>
                      <a:r>
                        <a:rPr lang="el-GR" sz="2000" b="0" i="0" u="none" strike="noStrike">
                          <a:solidFill>
                            <a:srgbClr val="000000"/>
                          </a:solidFill>
                          <a:latin typeface="Calibri"/>
                        </a:rPr>
                        <a:t>Συνάφεια με τους στόχους</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l-GR" sz="2000" b="0" i="0" u="none" strike="noStrike">
                          <a:solidFill>
                            <a:srgbClr val="000000"/>
                          </a:solidFill>
                          <a:latin typeface="Calibri"/>
                        </a:rPr>
                        <a:t>Ο δείκτης αυτός πρέπει να εκτιμά την επίδοση ενός ζητήματος σε σχέση με τους στόχους και τα αντικείμενα με τα οποία συνδέεται η ύπαρξή του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6578">
                <a:tc>
                  <a:txBody>
                    <a:bodyPr/>
                    <a:lstStyle/>
                    <a:p>
                      <a:pPr algn="l" fontAlgn="t"/>
                      <a:r>
                        <a:rPr lang="el-GR" sz="2000" b="0" i="0" u="none" strike="noStrike" dirty="0">
                          <a:solidFill>
                            <a:srgbClr val="000000"/>
                          </a:solidFill>
                          <a:latin typeface="Calibri"/>
                        </a:rPr>
                        <a:t>Αποτελεσματικότητα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l-GR" sz="2000" b="0" i="0" u="none" strike="noStrike" dirty="0">
                          <a:solidFill>
                            <a:srgbClr val="000000"/>
                          </a:solidFill>
                          <a:latin typeface="Calibri"/>
                        </a:rPr>
                        <a:t>Ένας τέτοιος δείκτης μετρά παραμέτρους που μπορεί να επηρεασθούν ή να αλλάξουν εφόσον εφαρμοσθεί μια σχετική πολιτική</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460693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r>
              <a:rPr lang="el-GR" dirty="0" smtClean="0">
                <a:solidFill>
                  <a:schemeClr val="accent1"/>
                </a:solidFill>
              </a:rPr>
              <a:t>Δράση </a:t>
            </a:r>
            <a:r>
              <a:rPr lang="en-US" dirty="0" smtClean="0">
                <a:solidFill>
                  <a:schemeClr val="accent1"/>
                </a:solidFill>
              </a:rPr>
              <a:t>COST</a:t>
            </a:r>
            <a:r>
              <a:rPr lang="el-GR" dirty="0" smtClean="0">
                <a:solidFill>
                  <a:schemeClr val="accent1"/>
                </a:solidFill>
              </a:rPr>
              <a:t> - 356</a:t>
            </a:r>
          </a:p>
        </p:txBody>
      </p:sp>
      <p:sp>
        <p:nvSpPr>
          <p:cNvPr id="3" name="Θέση περιεχομένου 2"/>
          <p:cNvSpPr>
            <a:spLocks noGrp="1"/>
          </p:cNvSpPr>
          <p:nvPr>
            <p:ph idx="1"/>
          </p:nvPr>
        </p:nvSpPr>
        <p:spPr>
          <a:xfrm>
            <a:off x="457200" y="1124744"/>
            <a:ext cx="8229600" cy="5328592"/>
          </a:xfrm>
        </p:spPr>
        <p:txBody>
          <a:bodyPr>
            <a:normAutofit fontScale="92500" lnSpcReduction="20000"/>
          </a:bodyPr>
          <a:lstStyle/>
          <a:p>
            <a:pPr lvl="0">
              <a:spcBef>
                <a:spcPts val="0"/>
              </a:spcBef>
              <a:buFont typeface="Wingdings" pitchFamily="2" charset="2"/>
              <a:buChar char="q"/>
            </a:pPr>
            <a:r>
              <a:rPr lang="el-GR" sz="2400" b="1" dirty="0" smtClean="0"/>
              <a:t>Η δράση </a:t>
            </a:r>
            <a:r>
              <a:rPr lang="en-US" sz="2400" b="1" dirty="0" smtClean="0"/>
              <a:t>COST – </a:t>
            </a:r>
            <a:r>
              <a:rPr lang="el-GR" sz="2400" b="1" dirty="0" smtClean="0"/>
              <a:t>356:</a:t>
            </a:r>
            <a:endParaRPr lang="el-GR" sz="2400" dirty="0">
              <a:sym typeface="Wingdings" pitchFamily="2" charset="2"/>
            </a:endParaRPr>
          </a:p>
          <a:p>
            <a:pPr>
              <a:spcBef>
                <a:spcPts val="0"/>
              </a:spcBef>
              <a:buFont typeface="Wingdings" pitchFamily="2" charset="2"/>
              <a:buChar char="ü"/>
            </a:pPr>
            <a:endParaRPr lang="el-GR" sz="2200" dirty="0" smtClean="0">
              <a:solidFill>
                <a:prstClr val="black"/>
              </a:solidFill>
            </a:endParaRPr>
          </a:p>
          <a:p>
            <a:pPr>
              <a:spcBef>
                <a:spcPts val="0"/>
              </a:spcBef>
              <a:buFont typeface="Wingdings" pitchFamily="2" charset="2"/>
              <a:buChar char="ü"/>
            </a:pPr>
            <a:r>
              <a:rPr lang="el-GR" sz="2200" dirty="0" smtClean="0">
                <a:solidFill>
                  <a:prstClr val="black"/>
                </a:solidFill>
              </a:rPr>
              <a:t>Συμπεράσματα / προτάσεις:</a:t>
            </a:r>
            <a:endParaRPr lang="el-GR" sz="2200" dirty="0">
              <a:solidFill>
                <a:prstClr val="black"/>
              </a:solidFill>
            </a:endParaRPr>
          </a:p>
          <a:p>
            <a:pPr marL="747713">
              <a:spcBef>
                <a:spcPts val="0"/>
              </a:spcBef>
            </a:pPr>
            <a:endParaRPr lang="el-GR" sz="2000" dirty="0" smtClean="0">
              <a:sym typeface="Wingdings" pitchFamily="2" charset="2"/>
            </a:endParaRPr>
          </a:p>
          <a:p>
            <a:pPr marL="747713">
              <a:spcBef>
                <a:spcPts val="0"/>
              </a:spcBef>
            </a:pPr>
            <a:r>
              <a:rPr lang="el-GR" sz="2200" dirty="0" smtClean="0">
                <a:sym typeface="Wingdings" pitchFamily="2" charset="2"/>
              </a:rPr>
              <a:t>Η αλυσίδα της αιτιώδους σύνδεσης ως μεθοδολογικό εργαλείο αξιολογεί επιπτώσεις των συστημάτων μεταφορών στο φυσικό περιβάλλον, την ανθρώπινη κληρονομιά, και στην υγεία των ανθρώπων.</a:t>
            </a:r>
          </a:p>
          <a:p>
            <a:pPr marL="747713">
              <a:spcBef>
                <a:spcPts val="0"/>
              </a:spcBef>
            </a:pPr>
            <a:r>
              <a:rPr lang="el-GR" sz="2200" dirty="0" smtClean="0">
                <a:sym typeface="Wingdings" pitchFamily="2" charset="2"/>
              </a:rPr>
              <a:t>Τα κριτήρια για την επιλογή των δεικτών μπορούν να εφαρμοσθούν σε ένα μεγάλο εύρος από επιπτώσεις.</a:t>
            </a:r>
          </a:p>
          <a:p>
            <a:pPr marL="747713">
              <a:spcBef>
                <a:spcPts val="0"/>
              </a:spcBef>
            </a:pPr>
            <a:r>
              <a:rPr lang="el-GR" sz="2200" dirty="0" smtClean="0">
                <a:sym typeface="Wingdings" pitchFamily="2" charset="2"/>
              </a:rPr>
              <a:t>Εξερεύνηση των αιτιών που βοηθούν την υιοθέτηση των δεικτών από την κοινωνία ως σύνολο και από τους φορείς λήψης αποφάσεων κυρίως.</a:t>
            </a:r>
          </a:p>
          <a:p>
            <a:pPr marL="747713">
              <a:spcBef>
                <a:spcPts val="0"/>
              </a:spcBef>
            </a:pPr>
            <a:r>
              <a:rPr lang="el-GR" sz="2200" dirty="0" smtClean="0">
                <a:sym typeface="Wingdings" pitchFamily="2" charset="2"/>
              </a:rPr>
              <a:t>Διερεύνηση και αξιολόγηση περαιτέρω εργαλείων για την έκφραση των περιβαλλοντικών επιπτώσεων.</a:t>
            </a:r>
          </a:p>
          <a:p>
            <a:pPr marL="747713">
              <a:spcBef>
                <a:spcPts val="0"/>
              </a:spcBef>
            </a:pPr>
            <a:r>
              <a:rPr lang="el-GR" sz="2200" dirty="0" smtClean="0">
                <a:sym typeface="Wingdings" pitchFamily="2" charset="2"/>
              </a:rPr>
              <a:t>Το ίδιο μονοπάτι θα μπορούσε να ακολουθηθεί και για την κοινωνική αλλά και την οικονομική προοπτική της γενικότερης έννοιας της βιωσιμότητας.</a:t>
            </a:r>
          </a:p>
          <a:p>
            <a:pPr marL="747713">
              <a:spcBef>
                <a:spcPts val="0"/>
              </a:spcBef>
            </a:pPr>
            <a:r>
              <a:rPr lang="el-GR" sz="2200" dirty="0" smtClean="0">
                <a:sym typeface="Wingdings" pitchFamily="2" charset="2"/>
              </a:rPr>
              <a:t>Θέσπιση ενός δικτύου συνεργασίας πάνω στην αξιολόγηση των δεικτών, από ερευνητές αλλά και επαγγελματίες (χρήστες στην αγορά).</a:t>
            </a:r>
          </a:p>
        </p:txBody>
      </p:sp>
    </p:spTree>
    <p:extLst>
      <p:ext uri="{BB962C8B-B14F-4D97-AF65-F5344CB8AC3E}">
        <p14:creationId xmlns:p14="http://schemas.microsoft.com/office/powerpoint/2010/main" val="9351563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txBox="1">
            <a:spLocks/>
          </p:cNvSpPr>
          <p:nvPr/>
        </p:nvSpPr>
        <p:spPr>
          <a:xfrm>
            <a:off x="179512" y="764704"/>
            <a:ext cx="8964488" cy="648071"/>
          </a:xfrm>
          <a:prstGeom prst="rect">
            <a:avLst/>
          </a:prstGeom>
        </p:spPr>
        <p:txBody>
          <a:bodyPr vert="horz" lIns="91440" tIns="45720" rIns="91440" bIns="45720" rtlCol="0" anchor="t" anchorCtr="0">
            <a:noAutofit/>
          </a:bodyPr>
          <a:lstStyle/>
          <a:p>
            <a:pPr marL="4763" marR="0" lvl="0" indent="-4763" algn="l" defTabSz="914400" rtl="0" eaLnBrk="1" fontAlgn="auto" latinLnBrk="0" hangingPunct="1">
              <a:lnSpc>
                <a:spcPct val="100000"/>
              </a:lnSpc>
              <a:spcBef>
                <a:spcPct val="0"/>
              </a:spcBef>
              <a:spcAft>
                <a:spcPts val="0"/>
              </a:spcAft>
              <a:buClrTx/>
              <a:buSzTx/>
              <a:buFontTx/>
              <a:buNone/>
              <a:tabLst/>
              <a:defRPr/>
            </a:pPr>
            <a:r>
              <a:rPr lang="el-GR" sz="2800" b="1" noProof="0" dirty="0" smtClean="0">
                <a:latin typeface="+mj-lt"/>
                <a:ea typeface="+mj-ea"/>
                <a:cs typeface="+mj-cs"/>
              </a:rPr>
              <a:t>Δείκτες αξιολόγησης για ανάλυση επιπτώσεων: </a:t>
            </a:r>
          </a:p>
          <a:p>
            <a:pPr marL="4763" marR="0" lvl="0" indent="-4763" algn="l" defTabSz="914400" rtl="0" eaLnBrk="1" fontAlgn="auto" latinLnBrk="0" hangingPunct="1">
              <a:lnSpc>
                <a:spcPct val="100000"/>
              </a:lnSpc>
              <a:spcBef>
                <a:spcPct val="0"/>
              </a:spcBef>
              <a:spcAft>
                <a:spcPts val="0"/>
              </a:spcAft>
              <a:buClrTx/>
              <a:buSzTx/>
              <a:buFontTx/>
              <a:buNone/>
              <a:tabLst/>
              <a:defRPr/>
            </a:pPr>
            <a:r>
              <a:rPr lang="el-GR" sz="2800" b="1" noProof="0" dirty="0" smtClean="0">
                <a:latin typeface="+mj-lt"/>
                <a:ea typeface="+mj-ea"/>
                <a:cs typeface="+mj-cs"/>
              </a:rPr>
              <a:t>η περίπτωση του Ευρωπαϊκού Συμβουλίου Ασφάλειας των Μεταφορών </a:t>
            </a:r>
            <a:r>
              <a:rPr lang="en-US" sz="2800" b="1" noProof="0" dirty="0" smtClean="0">
                <a:latin typeface="+mj-lt"/>
                <a:ea typeface="+mj-ea"/>
                <a:cs typeface="+mj-cs"/>
              </a:rPr>
              <a:t>(ETSC)</a:t>
            </a:r>
            <a:r>
              <a:rPr kumimoji="0" lang="en-US" sz="2800" b="1" i="0" u="none" strike="noStrike" kern="1200" cap="none" spc="0" normalizeH="0" baseline="0" noProof="0" dirty="0" smtClean="0">
                <a:ln>
                  <a:noFill/>
                </a:ln>
                <a:solidFill>
                  <a:schemeClr val="tx1"/>
                </a:solidFill>
                <a:effectLst/>
                <a:uLnTx/>
                <a:uFillTx/>
                <a:latin typeface="+mj-lt"/>
                <a:ea typeface="+mj-ea"/>
                <a:cs typeface="+mj-cs"/>
              </a:rPr>
              <a:t/>
            </a:r>
            <a:br>
              <a:rPr kumimoji="0" lang="en-US" sz="2800" b="1" i="0" u="none" strike="noStrike" kern="1200" cap="none" spc="0" normalizeH="0" baseline="0" noProof="0" dirty="0" smtClean="0">
                <a:ln>
                  <a:noFill/>
                </a:ln>
                <a:solidFill>
                  <a:schemeClr val="tx1"/>
                </a:solidFill>
                <a:effectLst/>
                <a:uLnTx/>
                <a:uFillTx/>
                <a:latin typeface="+mj-lt"/>
                <a:ea typeface="+mj-ea"/>
                <a:cs typeface="+mj-cs"/>
              </a:rPr>
            </a:br>
            <a:endParaRPr kumimoji="0" lang="el-GR"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10" name="TextBox 9"/>
          <p:cNvSpPr txBox="1"/>
          <p:nvPr/>
        </p:nvSpPr>
        <p:spPr>
          <a:xfrm>
            <a:off x="683568" y="2093947"/>
            <a:ext cx="8280920" cy="769441"/>
          </a:xfrm>
          <a:prstGeom prst="rect">
            <a:avLst/>
          </a:prstGeom>
          <a:noFill/>
        </p:spPr>
        <p:txBody>
          <a:bodyPr wrap="square" rtlCol="0">
            <a:spAutoFit/>
          </a:bodyPr>
          <a:lstStyle/>
          <a:p>
            <a:pPr marL="342900" indent="-342900">
              <a:buFont typeface="Wingdings" pitchFamily="2" charset="2"/>
              <a:buChar char="q"/>
            </a:pPr>
            <a:r>
              <a:rPr lang="el-GR" sz="2200" dirty="0" smtClean="0"/>
              <a:t>Δείκτες αξιολόγησης επιπέδου ασφαλείας στις (οδικές κυρίως) μεταφορές</a:t>
            </a:r>
          </a:p>
        </p:txBody>
      </p:sp>
      <p:sp>
        <p:nvSpPr>
          <p:cNvPr id="6" name="TextBox 5"/>
          <p:cNvSpPr txBox="1"/>
          <p:nvPr/>
        </p:nvSpPr>
        <p:spPr>
          <a:xfrm>
            <a:off x="1043608" y="3356992"/>
            <a:ext cx="7344816" cy="2677656"/>
          </a:xfrm>
          <a:prstGeom prst="rect">
            <a:avLst/>
          </a:prstGeom>
          <a:noFill/>
        </p:spPr>
        <p:txBody>
          <a:bodyPr wrap="square" rtlCol="0">
            <a:spAutoFit/>
          </a:bodyPr>
          <a:lstStyle/>
          <a:p>
            <a:pPr marL="3175" indent="-3175" algn="just"/>
            <a:r>
              <a:rPr lang="el-GR" sz="2400" b="1" dirty="0" smtClean="0"/>
              <a:t>«Οποιαδήποτε μέτρηση που σχετίζεται αιτιολογικά με ατυχήματα και τραυματισμούς και χρησιμοποιείται επιπροσθέτως στη μέτρηση του αριθμού των ατυχημάτων ή/και των τραυματισμών ώστε να αποτυπωθεί των επίπεδο της ασφαλείας ή να γίνει περισσότερο κατανοητές οι διαδικασίες που οδηγούν στην αύξηση των ατυχημάτων.»</a:t>
            </a:r>
          </a:p>
        </p:txBody>
      </p:sp>
      <p:sp>
        <p:nvSpPr>
          <p:cNvPr id="7" name="TextBox 6"/>
          <p:cNvSpPr txBox="1"/>
          <p:nvPr/>
        </p:nvSpPr>
        <p:spPr>
          <a:xfrm>
            <a:off x="971600" y="2884874"/>
            <a:ext cx="7416824" cy="400110"/>
          </a:xfrm>
          <a:prstGeom prst="rect">
            <a:avLst/>
          </a:prstGeom>
          <a:noFill/>
        </p:spPr>
        <p:txBody>
          <a:bodyPr wrap="square" rtlCol="0">
            <a:spAutoFit/>
          </a:bodyPr>
          <a:lstStyle/>
          <a:p>
            <a:pPr marL="342900" indent="-342900">
              <a:buFont typeface="Wingdings" pitchFamily="2" charset="2"/>
              <a:buChar char="ü"/>
            </a:pPr>
            <a:r>
              <a:rPr lang="el-GR" sz="2000" dirty="0" smtClean="0"/>
              <a:t>Πώς ορίζονται οι δείκτες αυτοί;</a:t>
            </a:r>
          </a:p>
        </p:txBody>
      </p:sp>
      <p:sp>
        <p:nvSpPr>
          <p:cNvPr id="9" name="TextBox 8"/>
          <p:cNvSpPr txBox="1"/>
          <p:nvPr/>
        </p:nvSpPr>
        <p:spPr>
          <a:xfrm>
            <a:off x="1043608" y="3356992"/>
            <a:ext cx="7272808" cy="1938992"/>
          </a:xfrm>
          <a:prstGeom prst="rect">
            <a:avLst/>
          </a:prstGeom>
          <a:noFill/>
        </p:spPr>
        <p:txBody>
          <a:bodyPr wrap="square" rtlCol="0">
            <a:spAutoFit/>
          </a:bodyPr>
          <a:lstStyle/>
          <a:p>
            <a:pPr algn="just"/>
            <a:r>
              <a:rPr lang="el-GR" sz="2400" b="1" dirty="0" smtClean="0"/>
              <a:t>«Η σημασία του κάθε δείκτη συνδέεται με την ισχύ της σχέσης που έχει με την ύπαρξη των ατυχημάτων ή των τραυματισμών, πόσο πολύ επηρεάζει την «γένεση» των ατυχημάτων και πόσο μπορεί να συσχετισθεί με μέτρα και προγράμματα οδικής ασφαλείας.»</a:t>
            </a:r>
            <a:endParaRPr lang="en-GB" sz="2400" b="1" dirty="0"/>
          </a:p>
        </p:txBody>
      </p:sp>
      <p:sp>
        <p:nvSpPr>
          <p:cNvPr id="11" name="Title 1"/>
          <p:cNvSpPr txBox="1">
            <a:spLocks/>
          </p:cNvSpPr>
          <p:nvPr/>
        </p:nvSpPr>
        <p:spPr>
          <a:xfrm>
            <a:off x="468313" y="260648"/>
            <a:ext cx="8229600" cy="7048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1"/>
                </a:solidFill>
              </a:rPr>
              <a:t>ETSC</a:t>
            </a:r>
            <a:endParaRPr lang="el-GR"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par>
                          <p:cTn id="7" fill="hold">
                            <p:stCondLst>
                              <p:cond delay="0"/>
                            </p:stCondLst>
                            <p:childTnLst>
                              <p:par>
                                <p:cTn id="8" presetID="54" presetClass="entr" presetSubtype="0" accel="10000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strVal val="#ppt_w*0.05"/>
                                          </p:val>
                                        </p:tav>
                                        <p:tav tm="100000">
                                          <p:val>
                                            <p:strVal val="#ppt_w"/>
                                          </p:val>
                                        </p:tav>
                                      </p:tavLst>
                                    </p:anim>
                                    <p:anim calcmode="lin" valueType="num">
                                      <p:cBhvr>
                                        <p:cTn id="11" dur="500" fill="hold"/>
                                        <p:tgtEl>
                                          <p:spTgt spid="9"/>
                                        </p:tgtEl>
                                        <p:attrNameLst>
                                          <p:attrName>ppt_h</p:attrName>
                                        </p:attrNameLst>
                                      </p:cBhvr>
                                      <p:tavLst>
                                        <p:tav tm="0">
                                          <p:val>
                                            <p:strVal val="#ppt_h"/>
                                          </p:val>
                                        </p:tav>
                                        <p:tav tm="100000">
                                          <p:val>
                                            <p:strVal val="#ppt_h"/>
                                          </p:val>
                                        </p:tav>
                                      </p:tavLst>
                                    </p:anim>
                                    <p:anim calcmode="lin" valueType="num">
                                      <p:cBhvr>
                                        <p:cTn id="12" dur="500" fill="hold"/>
                                        <p:tgtEl>
                                          <p:spTgt spid="9"/>
                                        </p:tgtEl>
                                        <p:attrNameLst>
                                          <p:attrName>ppt_x</p:attrName>
                                        </p:attrNameLst>
                                      </p:cBhvr>
                                      <p:tavLst>
                                        <p:tav tm="0">
                                          <p:val>
                                            <p:strVal val="#ppt_x-.2"/>
                                          </p:val>
                                        </p:tav>
                                        <p:tav tm="100000">
                                          <p:val>
                                            <p:strVal val="#ppt_x"/>
                                          </p:val>
                                        </p:tav>
                                      </p:tavLst>
                                    </p:anim>
                                    <p:anim calcmode="lin" valueType="num">
                                      <p:cBhvr>
                                        <p:cTn id="13" dur="500" fill="hold"/>
                                        <p:tgtEl>
                                          <p:spTgt spid="9"/>
                                        </p:tgtEl>
                                        <p:attrNameLst>
                                          <p:attrName>ppt_y</p:attrName>
                                        </p:attrNameLst>
                                      </p:cBhvr>
                                      <p:tavLst>
                                        <p:tav tm="0">
                                          <p:val>
                                            <p:strVal val="#ppt_y"/>
                                          </p:val>
                                        </p:tav>
                                        <p:tav tm="100000">
                                          <p:val>
                                            <p:strVal val="#ppt_y"/>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r>
              <a:rPr lang="en-US" dirty="0" smtClean="0">
                <a:solidFill>
                  <a:schemeClr val="accent1"/>
                </a:solidFill>
              </a:rPr>
              <a:t>ETSC</a:t>
            </a:r>
            <a:endParaRPr lang="el-GR" dirty="0" smtClean="0">
              <a:solidFill>
                <a:schemeClr val="accent1"/>
              </a:solidFill>
            </a:endParaRPr>
          </a:p>
        </p:txBody>
      </p:sp>
      <p:sp>
        <p:nvSpPr>
          <p:cNvPr id="3" name="Θέση περιεχομένου 2"/>
          <p:cNvSpPr>
            <a:spLocks noGrp="1"/>
          </p:cNvSpPr>
          <p:nvPr>
            <p:ph idx="1"/>
          </p:nvPr>
        </p:nvSpPr>
        <p:spPr>
          <a:xfrm>
            <a:off x="457200" y="1124744"/>
            <a:ext cx="8229600" cy="5328592"/>
          </a:xfrm>
        </p:spPr>
        <p:txBody>
          <a:bodyPr>
            <a:normAutofit/>
          </a:bodyPr>
          <a:lstStyle/>
          <a:p>
            <a:pPr marL="4763" lvl="0" indent="-4763">
              <a:spcBef>
                <a:spcPct val="0"/>
              </a:spcBef>
              <a:buNone/>
              <a:defRPr/>
            </a:pPr>
            <a:r>
              <a:rPr lang="el-GR" sz="3000" b="1" dirty="0">
                <a:solidFill>
                  <a:prstClr val="black"/>
                </a:solidFill>
              </a:rPr>
              <a:t>Δείκτες αξιολόγησης για ανάλυση επιπτώσεων: </a:t>
            </a:r>
          </a:p>
          <a:p>
            <a:pPr marL="4763" lvl="0" indent="-4763">
              <a:spcBef>
                <a:spcPct val="0"/>
              </a:spcBef>
              <a:buNone/>
              <a:defRPr/>
            </a:pPr>
            <a:r>
              <a:rPr lang="el-GR" sz="3000" b="1" dirty="0">
                <a:solidFill>
                  <a:prstClr val="black"/>
                </a:solidFill>
              </a:rPr>
              <a:t>η περίπτωση του Ευρωπαϊκού Συμβουλίου Ασφάλειας των Μεταφορών </a:t>
            </a:r>
            <a:r>
              <a:rPr lang="en-US" sz="3000" b="1" dirty="0">
                <a:solidFill>
                  <a:prstClr val="black"/>
                </a:solidFill>
              </a:rPr>
              <a:t>(ETSC</a:t>
            </a:r>
            <a:r>
              <a:rPr lang="en-US" sz="3000" b="1" dirty="0" smtClean="0">
                <a:solidFill>
                  <a:prstClr val="black"/>
                </a:solidFill>
              </a:rPr>
              <a:t>)</a:t>
            </a:r>
          </a:p>
          <a:p>
            <a:pPr marL="4763" lvl="0" indent="-4763">
              <a:spcBef>
                <a:spcPct val="0"/>
              </a:spcBef>
              <a:buNone/>
              <a:defRPr/>
            </a:pPr>
            <a:endParaRPr lang="en-US" sz="2400" b="1" dirty="0" smtClean="0"/>
          </a:p>
          <a:p>
            <a:pPr lvl="0">
              <a:spcBef>
                <a:spcPts val="0"/>
              </a:spcBef>
              <a:buFont typeface="Wingdings" pitchFamily="2" charset="2"/>
              <a:buChar char="q"/>
            </a:pPr>
            <a:r>
              <a:rPr lang="el-GR" sz="2200" b="1" dirty="0" smtClean="0"/>
              <a:t>Δείκτες αξιολόγησης επιπέδου ασφαλείας στις (οδικές κυρίως) μεταφορές (1 από 3)</a:t>
            </a:r>
            <a:r>
              <a:rPr lang="en-US" sz="2200" b="1" dirty="0" smtClean="0"/>
              <a:t>.</a:t>
            </a:r>
            <a:endParaRPr lang="el-GR" sz="2200" dirty="0">
              <a:sym typeface="Wingdings" pitchFamily="2" charset="2"/>
            </a:endParaRPr>
          </a:p>
          <a:p>
            <a:pPr>
              <a:spcBef>
                <a:spcPts val="0"/>
              </a:spcBef>
              <a:buFont typeface="Wingdings" pitchFamily="2" charset="2"/>
              <a:buChar char="ü"/>
            </a:pPr>
            <a:endParaRPr lang="el-GR" sz="2200" dirty="0" smtClean="0">
              <a:solidFill>
                <a:prstClr val="black"/>
              </a:solidFill>
            </a:endParaRPr>
          </a:p>
          <a:p>
            <a:pPr>
              <a:spcBef>
                <a:spcPts val="0"/>
              </a:spcBef>
              <a:buFont typeface="Wingdings" pitchFamily="2" charset="2"/>
              <a:buChar char="ü"/>
            </a:pPr>
            <a:r>
              <a:rPr lang="el-GR" sz="2200" dirty="0">
                <a:solidFill>
                  <a:prstClr val="black"/>
                </a:solidFill>
              </a:rPr>
              <a:t>Για ποιό λόγο τους χρειαζόμαστε τους δείκτες </a:t>
            </a:r>
            <a:r>
              <a:rPr lang="el-GR" sz="2200" dirty="0" smtClean="0">
                <a:solidFill>
                  <a:prstClr val="black"/>
                </a:solidFill>
              </a:rPr>
              <a:t>αυτούς;</a:t>
            </a:r>
            <a:endParaRPr lang="el-GR" sz="2200" dirty="0">
              <a:solidFill>
                <a:prstClr val="black"/>
              </a:solidFill>
            </a:endParaRPr>
          </a:p>
          <a:p>
            <a:pPr marL="747713">
              <a:spcBef>
                <a:spcPts val="0"/>
              </a:spcBef>
            </a:pPr>
            <a:endParaRPr lang="el-GR" sz="2000" dirty="0" smtClean="0">
              <a:sym typeface="Wingdings" pitchFamily="2" charset="2"/>
            </a:endParaRPr>
          </a:p>
          <a:p>
            <a:pPr marL="747713">
              <a:spcBef>
                <a:spcPts val="0"/>
              </a:spcBef>
            </a:pPr>
            <a:r>
              <a:rPr lang="el-GR" sz="2000" dirty="0" smtClean="0">
                <a:sym typeface="Wingdings" pitchFamily="2" charset="2"/>
              </a:rPr>
              <a:t>«Η μέτρηση μόνο του αριθμού των ατυχημάτων και των ανθρώπινων επιπτώσεων τους (τραυματισμοί, θάνατοι) αποτελούν ανεπαρκείς δείκτες για την εκτίμηση του επιπέδου ασφαλείας. Και υπάρχουν λόγοι γι αυτό:...»</a:t>
            </a:r>
          </a:p>
        </p:txBody>
      </p:sp>
    </p:spTree>
    <p:extLst>
      <p:ext uri="{BB962C8B-B14F-4D97-AF65-F5344CB8AC3E}">
        <p14:creationId xmlns:p14="http://schemas.microsoft.com/office/powerpoint/2010/main" val="9480593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r>
              <a:rPr lang="en-US" dirty="0" smtClean="0">
                <a:solidFill>
                  <a:schemeClr val="accent1"/>
                </a:solidFill>
              </a:rPr>
              <a:t>ETSC</a:t>
            </a:r>
            <a:endParaRPr lang="el-GR" dirty="0" smtClean="0">
              <a:solidFill>
                <a:schemeClr val="accent1"/>
              </a:solidFill>
            </a:endParaRPr>
          </a:p>
        </p:txBody>
      </p:sp>
      <p:sp>
        <p:nvSpPr>
          <p:cNvPr id="3" name="Θέση περιεχομένου 2"/>
          <p:cNvSpPr>
            <a:spLocks noGrp="1"/>
          </p:cNvSpPr>
          <p:nvPr>
            <p:ph idx="1"/>
          </p:nvPr>
        </p:nvSpPr>
        <p:spPr>
          <a:xfrm>
            <a:off x="457200" y="1124744"/>
            <a:ext cx="8229600" cy="5328592"/>
          </a:xfrm>
        </p:spPr>
        <p:txBody>
          <a:bodyPr>
            <a:normAutofit/>
          </a:bodyPr>
          <a:lstStyle/>
          <a:p>
            <a:pPr marL="4763" lvl="0" indent="-4763">
              <a:spcBef>
                <a:spcPct val="0"/>
              </a:spcBef>
              <a:buNone/>
              <a:defRPr/>
            </a:pPr>
            <a:r>
              <a:rPr lang="el-GR" sz="3000" b="1" dirty="0">
                <a:solidFill>
                  <a:prstClr val="black"/>
                </a:solidFill>
              </a:rPr>
              <a:t>Δείκτες αξιολόγησης για ανάλυση επιπτώσεων: </a:t>
            </a:r>
          </a:p>
          <a:p>
            <a:pPr marL="4763" lvl="0" indent="-4763">
              <a:spcBef>
                <a:spcPct val="0"/>
              </a:spcBef>
              <a:buNone/>
              <a:defRPr/>
            </a:pPr>
            <a:r>
              <a:rPr lang="el-GR" sz="3000" b="1" dirty="0">
                <a:solidFill>
                  <a:prstClr val="black"/>
                </a:solidFill>
              </a:rPr>
              <a:t>η περίπτωση του Ευρωπαϊκού Συμβουλίου Ασφάλειας των Μεταφορών </a:t>
            </a:r>
            <a:r>
              <a:rPr lang="en-US" sz="3000" b="1" dirty="0">
                <a:solidFill>
                  <a:prstClr val="black"/>
                </a:solidFill>
              </a:rPr>
              <a:t>(ETSC</a:t>
            </a:r>
            <a:r>
              <a:rPr lang="en-US" sz="3000" b="1" dirty="0" smtClean="0">
                <a:solidFill>
                  <a:prstClr val="black"/>
                </a:solidFill>
              </a:rPr>
              <a:t>)</a:t>
            </a:r>
          </a:p>
          <a:p>
            <a:pPr marL="4763" lvl="0" indent="-4763">
              <a:spcBef>
                <a:spcPct val="0"/>
              </a:spcBef>
              <a:buNone/>
              <a:defRPr/>
            </a:pPr>
            <a:endParaRPr lang="en-US" sz="2400" b="1" dirty="0" smtClean="0"/>
          </a:p>
          <a:p>
            <a:pPr lvl="0">
              <a:spcBef>
                <a:spcPts val="0"/>
              </a:spcBef>
              <a:buFont typeface="Wingdings" pitchFamily="2" charset="2"/>
              <a:buChar char="q"/>
            </a:pPr>
            <a:r>
              <a:rPr lang="el-GR" sz="2200" b="1" dirty="0" smtClean="0"/>
              <a:t>Δείκτες αξιολόγησης επιπέδου ασφαλείας στις (οδικές κυρίως) μεταφορές (2 από 3)</a:t>
            </a:r>
            <a:r>
              <a:rPr lang="en-US" sz="2200" b="1" dirty="0" smtClean="0"/>
              <a:t>.</a:t>
            </a:r>
            <a:endParaRPr lang="el-GR" sz="2200" dirty="0">
              <a:sym typeface="Wingdings" pitchFamily="2" charset="2"/>
            </a:endParaRPr>
          </a:p>
          <a:p>
            <a:pPr>
              <a:spcBef>
                <a:spcPts val="0"/>
              </a:spcBef>
              <a:buFont typeface="Wingdings" pitchFamily="2" charset="2"/>
              <a:buChar char="ü"/>
            </a:pPr>
            <a:endParaRPr lang="el-GR" sz="2200" dirty="0" smtClean="0">
              <a:solidFill>
                <a:prstClr val="black"/>
              </a:solidFill>
            </a:endParaRPr>
          </a:p>
          <a:p>
            <a:pPr>
              <a:spcBef>
                <a:spcPts val="0"/>
              </a:spcBef>
              <a:buFont typeface="Wingdings" pitchFamily="2" charset="2"/>
              <a:buChar char="ü"/>
            </a:pPr>
            <a:r>
              <a:rPr lang="el-GR" sz="2200" dirty="0">
                <a:solidFill>
                  <a:prstClr val="black"/>
                </a:solidFill>
              </a:rPr>
              <a:t>Για ποιό λόγο τους χρειαζόμαστε τους δείκτες </a:t>
            </a:r>
            <a:r>
              <a:rPr lang="el-GR" sz="2200" dirty="0" smtClean="0">
                <a:solidFill>
                  <a:prstClr val="black"/>
                </a:solidFill>
              </a:rPr>
              <a:t>αυτούς;</a:t>
            </a:r>
            <a:endParaRPr lang="el-GR" sz="2200" dirty="0">
              <a:solidFill>
                <a:prstClr val="black"/>
              </a:solidFill>
            </a:endParaRPr>
          </a:p>
          <a:p>
            <a:pPr marL="747713">
              <a:spcBef>
                <a:spcPts val="0"/>
              </a:spcBef>
            </a:pPr>
            <a:endParaRPr lang="el-GR" sz="2000" dirty="0" smtClean="0">
              <a:sym typeface="Wingdings" pitchFamily="2" charset="2"/>
            </a:endParaRPr>
          </a:p>
          <a:p>
            <a:pPr marL="747713">
              <a:spcBef>
                <a:spcPts val="0"/>
              </a:spcBef>
            </a:pPr>
            <a:r>
              <a:rPr lang="el-GR" sz="2000" dirty="0" smtClean="0">
                <a:sym typeface="Wingdings" pitchFamily="2" charset="2"/>
              </a:rPr>
              <a:t>Ο αριθμός των τροχαίων ατυχημάτων (και των αντίστοιχων τραυματισμών) υπόκειται σε βραχυπρόθεσμες διακυμάνσεις που δεν αντανακλούν ασφαλώς τις μακροπρόθεσμες τάσεις.</a:t>
            </a:r>
          </a:p>
          <a:p>
            <a:pPr marL="747713">
              <a:spcBef>
                <a:spcPts val="0"/>
              </a:spcBef>
            </a:pPr>
            <a:r>
              <a:rPr lang="el-GR" sz="2000" dirty="0" smtClean="0">
                <a:sym typeface="Wingdings" pitchFamily="2" charset="2"/>
              </a:rPr>
              <a:t>Υπάρχει ουσιαστική διαφοροποίηση μεταξύ του πραγματικού αριθμού των ατυχημάτων και αυτών που αναφέρονται και καταγράφονται επισήμως από την τροχαία.</a:t>
            </a:r>
          </a:p>
        </p:txBody>
      </p:sp>
    </p:spTree>
    <p:extLst>
      <p:ext uri="{BB962C8B-B14F-4D97-AF65-F5344CB8AC3E}">
        <p14:creationId xmlns:p14="http://schemas.microsoft.com/office/powerpoint/2010/main" val="30502351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r>
              <a:rPr lang="en-US" dirty="0" smtClean="0">
                <a:solidFill>
                  <a:schemeClr val="accent1"/>
                </a:solidFill>
              </a:rPr>
              <a:t>ETSC</a:t>
            </a:r>
            <a:endParaRPr lang="el-GR" dirty="0" smtClean="0">
              <a:solidFill>
                <a:schemeClr val="accent1"/>
              </a:solidFill>
            </a:endParaRPr>
          </a:p>
        </p:txBody>
      </p:sp>
      <p:sp>
        <p:nvSpPr>
          <p:cNvPr id="3" name="Θέση περιεχομένου 2"/>
          <p:cNvSpPr>
            <a:spLocks noGrp="1"/>
          </p:cNvSpPr>
          <p:nvPr>
            <p:ph idx="1"/>
          </p:nvPr>
        </p:nvSpPr>
        <p:spPr>
          <a:xfrm>
            <a:off x="457200" y="1124744"/>
            <a:ext cx="8229600" cy="5328592"/>
          </a:xfrm>
        </p:spPr>
        <p:txBody>
          <a:bodyPr>
            <a:normAutofit lnSpcReduction="10000"/>
          </a:bodyPr>
          <a:lstStyle/>
          <a:p>
            <a:pPr marL="4763" lvl="0" indent="-4763">
              <a:spcBef>
                <a:spcPct val="0"/>
              </a:spcBef>
              <a:buNone/>
              <a:defRPr/>
            </a:pPr>
            <a:r>
              <a:rPr lang="el-GR" sz="3000" b="1" dirty="0">
                <a:solidFill>
                  <a:prstClr val="black"/>
                </a:solidFill>
              </a:rPr>
              <a:t>Δείκτες αξιολόγησης για ανάλυση επιπτώσεων: </a:t>
            </a:r>
          </a:p>
          <a:p>
            <a:pPr marL="4763" lvl="0" indent="-4763">
              <a:spcBef>
                <a:spcPct val="0"/>
              </a:spcBef>
              <a:buNone/>
              <a:defRPr/>
            </a:pPr>
            <a:r>
              <a:rPr lang="el-GR" sz="3000" b="1" dirty="0">
                <a:solidFill>
                  <a:prstClr val="black"/>
                </a:solidFill>
              </a:rPr>
              <a:t>η περίπτωση του Ευρωπαϊκού Συμβουλίου Ασφάλειας των Μεταφορών </a:t>
            </a:r>
            <a:r>
              <a:rPr lang="en-US" sz="3000" b="1" dirty="0">
                <a:solidFill>
                  <a:prstClr val="black"/>
                </a:solidFill>
              </a:rPr>
              <a:t>(ETSC</a:t>
            </a:r>
            <a:r>
              <a:rPr lang="en-US" sz="3000" b="1" dirty="0" smtClean="0">
                <a:solidFill>
                  <a:prstClr val="black"/>
                </a:solidFill>
              </a:rPr>
              <a:t>)</a:t>
            </a:r>
          </a:p>
          <a:p>
            <a:pPr marL="4763" lvl="0" indent="-4763">
              <a:spcBef>
                <a:spcPct val="0"/>
              </a:spcBef>
              <a:buNone/>
              <a:defRPr/>
            </a:pPr>
            <a:endParaRPr lang="en-US" sz="2400" b="1" dirty="0" smtClean="0"/>
          </a:p>
          <a:p>
            <a:pPr lvl="0">
              <a:spcBef>
                <a:spcPts val="0"/>
              </a:spcBef>
              <a:buFont typeface="Wingdings" pitchFamily="2" charset="2"/>
              <a:buChar char="q"/>
            </a:pPr>
            <a:r>
              <a:rPr lang="el-GR" sz="2200" b="1" dirty="0" smtClean="0"/>
              <a:t>Δείκτες αξιολόγησης επιπέδου ασφαλείας στις (οδικές κυρίως) μεταφορές (3 από 3)</a:t>
            </a:r>
            <a:r>
              <a:rPr lang="en-US" sz="2200" b="1" dirty="0" smtClean="0"/>
              <a:t>.</a:t>
            </a:r>
            <a:endParaRPr lang="el-GR" sz="2200" dirty="0">
              <a:sym typeface="Wingdings" pitchFamily="2" charset="2"/>
            </a:endParaRPr>
          </a:p>
          <a:p>
            <a:pPr>
              <a:spcBef>
                <a:spcPts val="0"/>
              </a:spcBef>
              <a:buFont typeface="Wingdings" pitchFamily="2" charset="2"/>
              <a:buChar char="ü"/>
            </a:pPr>
            <a:endParaRPr lang="el-GR" sz="2200" dirty="0" smtClean="0">
              <a:solidFill>
                <a:prstClr val="black"/>
              </a:solidFill>
            </a:endParaRPr>
          </a:p>
          <a:p>
            <a:pPr>
              <a:spcBef>
                <a:spcPts val="0"/>
              </a:spcBef>
              <a:buFont typeface="Wingdings" pitchFamily="2" charset="2"/>
              <a:buChar char="ü"/>
            </a:pPr>
            <a:r>
              <a:rPr lang="el-GR" sz="2200" dirty="0">
                <a:solidFill>
                  <a:prstClr val="black"/>
                </a:solidFill>
              </a:rPr>
              <a:t>Για ποιό λόγο τους χρειαζόμαστε τους δείκτες </a:t>
            </a:r>
            <a:r>
              <a:rPr lang="el-GR" sz="2200" dirty="0" smtClean="0">
                <a:solidFill>
                  <a:prstClr val="black"/>
                </a:solidFill>
              </a:rPr>
              <a:t>αυτούς;</a:t>
            </a:r>
            <a:endParaRPr lang="el-GR" sz="2200" dirty="0">
              <a:solidFill>
                <a:prstClr val="black"/>
              </a:solidFill>
            </a:endParaRPr>
          </a:p>
          <a:p>
            <a:pPr marL="747713">
              <a:spcBef>
                <a:spcPts val="0"/>
              </a:spcBef>
            </a:pPr>
            <a:endParaRPr lang="el-GR" sz="2000" dirty="0" smtClean="0">
              <a:sym typeface="Wingdings" pitchFamily="2" charset="2"/>
            </a:endParaRPr>
          </a:p>
          <a:p>
            <a:pPr marL="747713">
              <a:spcBef>
                <a:spcPts val="0"/>
              </a:spcBef>
            </a:pPr>
            <a:r>
              <a:rPr lang="el-GR" sz="2000" dirty="0" smtClean="0">
                <a:sym typeface="Wingdings" pitchFamily="2" charset="2"/>
              </a:rPr>
              <a:t>Δεν υπάρχει επεξηγηματική προοπτική για τις συνθήκες που οδήγησαν στην δημιουργία του ατυχήματος. Ήταν όντως επικίνδυνες οι συνθήκες ή οφειλόταν εξολοκλήρου στον οδηγό;</a:t>
            </a:r>
          </a:p>
          <a:p>
            <a:pPr marL="747713">
              <a:spcBef>
                <a:spcPts val="0"/>
              </a:spcBef>
            </a:pPr>
            <a:r>
              <a:rPr lang="el-GR" sz="2000" dirty="0" smtClean="0">
                <a:sym typeface="Wingdings" pitchFamily="2" charset="2"/>
              </a:rPr>
              <a:t>Στο πλαίσιο της επεξεργασίας μέτρων βελτίωσης της οδικής ασφαλείας και κατ’ </a:t>
            </a:r>
            <a:r>
              <a:rPr lang="el-GR" sz="2000" dirty="0" err="1" smtClean="0">
                <a:sym typeface="Wingdings" pitchFamily="2" charset="2"/>
              </a:rPr>
              <a:t>επέκτασιν</a:t>
            </a:r>
            <a:r>
              <a:rPr lang="el-GR" sz="2000" dirty="0" smtClean="0">
                <a:sym typeface="Wingdings" pitchFamily="2" charset="2"/>
              </a:rPr>
              <a:t> της μείωσης ατυχημάτων και ανθρώπινων επιπτώσεων, είναι απαραίτητη η κατανόηση των συγκυριών που οδηγούν στο ατύχημα.</a:t>
            </a:r>
          </a:p>
        </p:txBody>
      </p:sp>
    </p:spTree>
    <p:extLst>
      <p:ext uri="{BB962C8B-B14F-4D97-AF65-F5344CB8AC3E}">
        <p14:creationId xmlns:p14="http://schemas.microsoft.com/office/powerpoint/2010/main" val="4400130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r>
              <a:rPr lang="en-US" dirty="0" smtClean="0">
                <a:solidFill>
                  <a:schemeClr val="accent1"/>
                </a:solidFill>
              </a:rPr>
              <a:t>ETSC</a:t>
            </a:r>
            <a:endParaRPr lang="el-GR" dirty="0" smtClean="0">
              <a:solidFill>
                <a:schemeClr val="accent1"/>
              </a:solidFill>
            </a:endParaRPr>
          </a:p>
        </p:txBody>
      </p:sp>
      <p:sp>
        <p:nvSpPr>
          <p:cNvPr id="3" name="Θέση περιεχομένου 2"/>
          <p:cNvSpPr>
            <a:spLocks noGrp="1"/>
          </p:cNvSpPr>
          <p:nvPr>
            <p:ph idx="1"/>
          </p:nvPr>
        </p:nvSpPr>
        <p:spPr>
          <a:xfrm>
            <a:off x="457200" y="1124744"/>
            <a:ext cx="8229600" cy="5328592"/>
          </a:xfrm>
        </p:spPr>
        <p:txBody>
          <a:bodyPr>
            <a:normAutofit fontScale="92500" lnSpcReduction="10000"/>
          </a:bodyPr>
          <a:lstStyle/>
          <a:p>
            <a:pPr marL="4763" lvl="0" indent="-4763">
              <a:spcBef>
                <a:spcPct val="0"/>
              </a:spcBef>
              <a:buNone/>
              <a:defRPr/>
            </a:pPr>
            <a:r>
              <a:rPr lang="el-GR" b="1" dirty="0">
                <a:solidFill>
                  <a:prstClr val="black"/>
                </a:solidFill>
              </a:rPr>
              <a:t>Δείκτες αξιολόγησης για ανάλυση επιπτώσεων: </a:t>
            </a:r>
          </a:p>
          <a:p>
            <a:pPr marL="4763" lvl="0" indent="-4763">
              <a:spcBef>
                <a:spcPct val="0"/>
              </a:spcBef>
              <a:buNone/>
              <a:defRPr/>
            </a:pPr>
            <a:r>
              <a:rPr lang="el-GR" b="1" dirty="0">
                <a:solidFill>
                  <a:prstClr val="black"/>
                </a:solidFill>
              </a:rPr>
              <a:t>η περίπτωση του Ευρωπαϊκού Συμβουλίου Ασφάλειας των Μεταφορών </a:t>
            </a:r>
            <a:r>
              <a:rPr lang="en-US" b="1" dirty="0">
                <a:solidFill>
                  <a:prstClr val="black"/>
                </a:solidFill>
              </a:rPr>
              <a:t>(ETSC</a:t>
            </a:r>
            <a:r>
              <a:rPr lang="en-US" b="1" dirty="0" smtClean="0">
                <a:solidFill>
                  <a:prstClr val="black"/>
                </a:solidFill>
              </a:rPr>
              <a:t>)</a:t>
            </a:r>
          </a:p>
          <a:p>
            <a:pPr marL="4763" lvl="0" indent="-4763">
              <a:spcBef>
                <a:spcPct val="0"/>
              </a:spcBef>
              <a:buNone/>
              <a:defRPr/>
            </a:pPr>
            <a:endParaRPr lang="en-US" sz="2400" b="1" dirty="0" smtClean="0"/>
          </a:p>
          <a:p>
            <a:pPr lvl="0">
              <a:spcBef>
                <a:spcPts val="0"/>
              </a:spcBef>
              <a:buFont typeface="Wingdings" pitchFamily="2" charset="2"/>
              <a:buChar char="q"/>
            </a:pPr>
            <a:r>
              <a:rPr lang="el-GR" sz="2400" b="1" dirty="0" smtClean="0"/>
              <a:t>Δείκτες αξιολόγησης επιπέδου ασφαλείας στις (οδικές κυρίως) μεταφορές (3 από 3)</a:t>
            </a:r>
            <a:r>
              <a:rPr lang="en-US" sz="2400" b="1" dirty="0" smtClean="0"/>
              <a:t>.</a:t>
            </a:r>
            <a:endParaRPr lang="el-GR" sz="2400" dirty="0">
              <a:sym typeface="Wingdings" pitchFamily="2" charset="2"/>
            </a:endParaRPr>
          </a:p>
          <a:p>
            <a:pPr>
              <a:spcBef>
                <a:spcPts val="0"/>
              </a:spcBef>
              <a:buFont typeface="Wingdings" pitchFamily="2" charset="2"/>
              <a:buChar char="ü"/>
            </a:pPr>
            <a:endParaRPr lang="el-GR" sz="2200" dirty="0" smtClean="0">
              <a:solidFill>
                <a:prstClr val="black"/>
              </a:solidFill>
            </a:endParaRPr>
          </a:p>
          <a:p>
            <a:pPr>
              <a:spcBef>
                <a:spcPts val="0"/>
              </a:spcBef>
              <a:buFont typeface="Wingdings" pitchFamily="2" charset="2"/>
              <a:buChar char="ü"/>
            </a:pPr>
            <a:r>
              <a:rPr lang="el-GR" sz="2200" dirty="0">
                <a:solidFill>
                  <a:prstClr val="black"/>
                </a:solidFill>
              </a:rPr>
              <a:t>Πώς ωφελεί η ύπαρξη τέτοιων αναλυτικότερων δεικτών;</a:t>
            </a:r>
          </a:p>
          <a:p>
            <a:pPr marL="747713">
              <a:spcBef>
                <a:spcPts val="0"/>
              </a:spcBef>
            </a:pPr>
            <a:endParaRPr lang="el-GR" sz="2000" dirty="0" smtClean="0">
              <a:sym typeface="Wingdings" pitchFamily="2" charset="2"/>
            </a:endParaRPr>
          </a:p>
          <a:p>
            <a:pPr marL="747713">
              <a:spcBef>
                <a:spcPts val="0"/>
              </a:spcBef>
            </a:pPr>
            <a:r>
              <a:rPr lang="el-GR" sz="2200" dirty="0" smtClean="0">
                <a:sym typeface="Wingdings" pitchFamily="2" charset="2"/>
              </a:rPr>
              <a:t>Παρέχεται πληρέστερη εικόνα για το επίπεδο της ασφάλειας στις μεταφορές.</a:t>
            </a:r>
          </a:p>
          <a:p>
            <a:pPr marL="747713">
              <a:spcBef>
                <a:spcPts val="0"/>
              </a:spcBef>
            </a:pPr>
            <a:r>
              <a:rPr lang="el-GR" sz="2200" dirty="0" smtClean="0">
                <a:sym typeface="Wingdings" pitchFamily="2" charset="2"/>
              </a:rPr>
              <a:t>Εξασφαλίζεται η δυνατότητα για εστίαση σε επείγοντα θέματα που αφορούν την ασφάλεια και σε αρκετά αρχικό στάδιο της εξέλιξής τους.</a:t>
            </a:r>
          </a:p>
          <a:p>
            <a:pPr marL="747713">
              <a:spcBef>
                <a:spcPts val="0"/>
              </a:spcBef>
            </a:pPr>
            <a:r>
              <a:rPr lang="el-GR" sz="2200" dirty="0" smtClean="0">
                <a:sym typeface="Wingdings" pitchFamily="2" charset="2"/>
              </a:rPr>
              <a:t>Επιτυγχάνεται η κατανόηση των τάσεων στην εξέλιξη των οδικών ατυχημάτων.</a:t>
            </a:r>
          </a:p>
          <a:p>
            <a:pPr marL="747713">
              <a:spcBef>
                <a:spcPts val="0"/>
              </a:spcBef>
            </a:pPr>
            <a:r>
              <a:rPr lang="el-GR" sz="2200" dirty="0" smtClean="0">
                <a:sym typeface="Wingdings" pitchFamily="2" charset="2"/>
              </a:rPr>
              <a:t>Λειτουργούν ως εργαλεία για ανάπτυξη πολιτικών οδικής ασφαλείας.</a:t>
            </a:r>
          </a:p>
        </p:txBody>
      </p:sp>
    </p:spTree>
    <p:extLst>
      <p:ext uri="{BB962C8B-B14F-4D97-AF65-F5344CB8AC3E}">
        <p14:creationId xmlns:p14="http://schemas.microsoft.com/office/powerpoint/2010/main" val="3360714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pPr eaLnBrk="1" hangingPunct="1"/>
            <a:r>
              <a:rPr lang="en-US" dirty="0" smtClean="0">
                <a:solidFill>
                  <a:schemeClr val="accent1"/>
                </a:solidFill>
              </a:rPr>
              <a:t>CLOSER</a:t>
            </a:r>
            <a:endParaRPr lang="el-GR" dirty="0" smtClean="0">
              <a:solidFill>
                <a:schemeClr val="accent1"/>
              </a:solidFill>
            </a:endParaRPr>
          </a:p>
        </p:txBody>
      </p:sp>
      <p:sp>
        <p:nvSpPr>
          <p:cNvPr id="3" name="Θέση περιεχομένου 2"/>
          <p:cNvSpPr>
            <a:spLocks noGrp="1"/>
          </p:cNvSpPr>
          <p:nvPr>
            <p:ph idx="1"/>
          </p:nvPr>
        </p:nvSpPr>
        <p:spPr>
          <a:xfrm>
            <a:off x="457200" y="1124744"/>
            <a:ext cx="8229600" cy="5328592"/>
          </a:xfrm>
        </p:spPr>
        <p:txBody>
          <a:bodyPr>
            <a:normAutofit/>
          </a:bodyPr>
          <a:lstStyle/>
          <a:p>
            <a:pPr marL="0" indent="0">
              <a:buNone/>
            </a:pPr>
            <a:r>
              <a:rPr lang="el-GR" b="1" dirty="0" smtClean="0"/>
              <a:t>Σκοπός και ρόλος δεικτών:</a:t>
            </a:r>
            <a:endParaRPr lang="en-US" b="1" dirty="0" smtClean="0"/>
          </a:p>
          <a:p>
            <a:pPr marL="0" lvl="0" indent="0">
              <a:spcBef>
                <a:spcPts val="0"/>
              </a:spcBef>
              <a:buNone/>
            </a:pPr>
            <a:r>
              <a:rPr lang="el-GR" sz="2200" dirty="0">
                <a:solidFill>
                  <a:prstClr val="black"/>
                </a:solidFill>
                <a:sym typeface="Wingdings" pitchFamily="2" charset="2"/>
              </a:rPr>
              <a:t>Γενικώς, οι δείκτες που θα επιλεγούν για την περιγραφή των </a:t>
            </a:r>
            <a:r>
              <a:rPr lang="el-GR" sz="2200" dirty="0" err="1">
                <a:solidFill>
                  <a:prstClr val="black"/>
                </a:solidFill>
                <a:sym typeface="Wingdings" pitchFamily="2" charset="2"/>
              </a:rPr>
              <a:t>κόμων</a:t>
            </a:r>
            <a:r>
              <a:rPr lang="el-GR" sz="2200" dirty="0">
                <a:solidFill>
                  <a:prstClr val="black"/>
                </a:solidFill>
                <a:sym typeface="Wingdings" pitchFamily="2" charset="2"/>
              </a:rPr>
              <a:t> διασύνδεσης μακρινών/κοντινών αποστάσεων πρέπει να εξυπηρετούν:</a:t>
            </a:r>
          </a:p>
          <a:p>
            <a:pPr marL="912813">
              <a:spcBef>
                <a:spcPts val="0"/>
              </a:spcBef>
              <a:buFont typeface="Wingdings" pitchFamily="2" charset="2"/>
              <a:buChar char="§"/>
            </a:pPr>
            <a:r>
              <a:rPr lang="el-GR" sz="2000" dirty="0" smtClean="0">
                <a:solidFill>
                  <a:prstClr val="black"/>
                </a:solidFill>
                <a:sym typeface="Wingdings" pitchFamily="2" charset="2"/>
              </a:rPr>
              <a:t>Περιγραφή της λειτουργικότητας των κόμβων διασύνδεσης (καλή/</a:t>
            </a:r>
            <a:r>
              <a:rPr lang="el-GR" sz="2000" dirty="0" err="1" smtClean="0">
                <a:solidFill>
                  <a:prstClr val="black"/>
                </a:solidFill>
                <a:sym typeface="Wingdings" pitchFamily="2" charset="2"/>
              </a:rPr>
              <a:t>κακ</a:t>
            </a:r>
            <a:r>
              <a:rPr lang="el-GR" sz="2000" dirty="0" smtClean="0">
                <a:solidFill>
                  <a:prstClr val="black"/>
                </a:solidFill>
                <a:sym typeface="Wingdings" pitchFamily="2" charset="2"/>
              </a:rPr>
              <a:t>ή)</a:t>
            </a:r>
          </a:p>
          <a:p>
            <a:pPr marL="912813">
              <a:spcBef>
                <a:spcPts val="0"/>
              </a:spcBef>
              <a:buFont typeface="Wingdings" pitchFamily="2" charset="2"/>
              <a:buChar char="§"/>
            </a:pPr>
            <a:r>
              <a:rPr lang="el-GR" sz="2000" dirty="0" smtClean="0">
                <a:solidFill>
                  <a:prstClr val="black"/>
                </a:solidFill>
                <a:sym typeface="Wingdings" pitchFamily="2" charset="2"/>
              </a:rPr>
              <a:t>Προτάσεις για βελτίωση των κόμβων</a:t>
            </a:r>
          </a:p>
          <a:p>
            <a:pPr marL="912813">
              <a:spcBef>
                <a:spcPts val="0"/>
              </a:spcBef>
              <a:buFont typeface="Wingdings" pitchFamily="2" charset="2"/>
              <a:buChar char="§"/>
            </a:pPr>
            <a:r>
              <a:rPr lang="el-GR" sz="2000" dirty="0" smtClean="0">
                <a:solidFill>
                  <a:prstClr val="black"/>
                </a:solidFill>
                <a:sym typeface="Wingdings" pitchFamily="2" charset="2"/>
              </a:rPr>
              <a:t>Γενικότερη αξιολόγηση: θέσπιση προτεραιότητας δράσεων – σε τι είναι σημαντικό να εστιάσουμε</a:t>
            </a:r>
          </a:p>
          <a:p>
            <a:pPr marL="912813">
              <a:spcBef>
                <a:spcPts val="0"/>
              </a:spcBef>
              <a:buFont typeface="Wingdings" pitchFamily="2" charset="2"/>
              <a:buChar char="§"/>
            </a:pPr>
            <a:r>
              <a:rPr lang="el-GR" sz="2000" dirty="0" smtClean="0">
                <a:solidFill>
                  <a:prstClr val="black"/>
                </a:solidFill>
                <a:sym typeface="Wingdings" pitchFamily="2" charset="2"/>
              </a:rPr>
              <a:t>Συγκριτική αξιολόγηση ανά μεταξύ τους (κόμβοι)</a:t>
            </a:r>
            <a:endParaRPr lang="el-GR" sz="2600" dirty="0">
              <a:sym typeface="Wingdings" pitchFamily="2" charset="2"/>
            </a:endParaRPr>
          </a:p>
          <a:p>
            <a:pPr marL="0" lvl="0" indent="0">
              <a:spcBef>
                <a:spcPts val="0"/>
              </a:spcBef>
              <a:buNone/>
            </a:pPr>
            <a:endParaRPr lang="el-GR" sz="2200" dirty="0" smtClean="0">
              <a:solidFill>
                <a:prstClr val="black"/>
              </a:solidFill>
              <a:sym typeface="Wingdings" pitchFamily="2" charset="2"/>
            </a:endParaRPr>
          </a:p>
          <a:p>
            <a:pPr marL="0" lvl="0" indent="0">
              <a:spcBef>
                <a:spcPts val="0"/>
              </a:spcBef>
              <a:buNone/>
            </a:pPr>
            <a:r>
              <a:rPr lang="el-GR" sz="2200" dirty="0" smtClean="0">
                <a:solidFill>
                  <a:prstClr val="black"/>
                </a:solidFill>
                <a:sym typeface="Wingdings" pitchFamily="2" charset="2"/>
              </a:rPr>
              <a:t>Στην </a:t>
            </a:r>
            <a:r>
              <a:rPr lang="el-GR" sz="2200" dirty="0">
                <a:solidFill>
                  <a:prstClr val="black"/>
                </a:solidFill>
                <a:sym typeface="Wingdings" pitchFamily="2" charset="2"/>
              </a:rPr>
              <a:t>περίπτωση του </a:t>
            </a:r>
            <a:r>
              <a:rPr lang="en-US" sz="2200" dirty="0">
                <a:solidFill>
                  <a:prstClr val="black"/>
                </a:solidFill>
                <a:sym typeface="Wingdings" pitchFamily="2" charset="2"/>
              </a:rPr>
              <a:t>CLOSER </a:t>
            </a:r>
            <a:r>
              <a:rPr lang="el-GR" sz="2200" dirty="0">
                <a:solidFill>
                  <a:prstClr val="black"/>
                </a:solidFill>
                <a:sym typeface="Wingdings" pitchFamily="2" charset="2"/>
              </a:rPr>
              <a:t>οι δείκτες καλύπτουν τις εξής πτυχές:</a:t>
            </a:r>
          </a:p>
          <a:p>
            <a:pPr marL="912813">
              <a:spcBef>
                <a:spcPts val="0"/>
              </a:spcBef>
              <a:buFont typeface="Wingdings" pitchFamily="2" charset="2"/>
              <a:buChar char="§"/>
            </a:pPr>
            <a:r>
              <a:rPr lang="el-GR" sz="2000" dirty="0">
                <a:solidFill>
                  <a:prstClr val="black"/>
                </a:solidFill>
                <a:sym typeface="Wingdings" pitchFamily="2" charset="2"/>
              </a:rPr>
              <a:t>Οργανωτικές και θεσμικές οπτικές</a:t>
            </a:r>
          </a:p>
          <a:p>
            <a:pPr marL="912813">
              <a:spcBef>
                <a:spcPts val="0"/>
              </a:spcBef>
              <a:buFont typeface="Wingdings" pitchFamily="2" charset="2"/>
              <a:buChar char="§"/>
            </a:pPr>
            <a:r>
              <a:rPr lang="el-GR" sz="2000" dirty="0">
                <a:solidFill>
                  <a:prstClr val="black"/>
                </a:solidFill>
                <a:sym typeface="Wingdings" pitchFamily="2" charset="2"/>
              </a:rPr>
              <a:t>Προοπτική του χρήστη – Επίπεδο εξυπηρέτησης και ποιότητας υπηρεσιών</a:t>
            </a:r>
          </a:p>
          <a:p>
            <a:pPr marL="912813">
              <a:spcBef>
                <a:spcPts val="0"/>
              </a:spcBef>
              <a:buFont typeface="Wingdings" pitchFamily="2" charset="2"/>
              <a:buChar char="§"/>
            </a:pPr>
            <a:r>
              <a:rPr lang="el-GR" sz="2000" dirty="0">
                <a:solidFill>
                  <a:prstClr val="black"/>
                </a:solidFill>
                <a:sym typeface="Wingdings" pitchFamily="2" charset="2"/>
              </a:rPr>
              <a:t>Περιβαλλοντικές ανησυχίες</a:t>
            </a:r>
          </a:p>
        </p:txBody>
      </p:sp>
    </p:spTree>
    <p:extLst>
      <p:ext uri="{BB962C8B-B14F-4D97-AF65-F5344CB8AC3E}">
        <p14:creationId xmlns:p14="http://schemas.microsoft.com/office/powerpoint/2010/main" val="39495800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txBox="1">
            <a:spLocks/>
          </p:cNvSpPr>
          <p:nvPr/>
        </p:nvSpPr>
        <p:spPr>
          <a:xfrm>
            <a:off x="179512" y="764704"/>
            <a:ext cx="8964488" cy="648071"/>
          </a:xfrm>
          <a:prstGeom prst="rect">
            <a:avLst/>
          </a:prstGeom>
        </p:spPr>
        <p:txBody>
          <a:bodyPr vert="horz" lIns="91440" tIns="45720" rIns="91440" bIns="45720" rtlCol="0" anchor="t" anchorCtr="0">
            <a:noAutofit/>
          </a:bodyPr>
          <a:lstStyle/>
          <a:p>
            <a:pPr marL="4763" marR="0" lvl="0" indent="-4763" algn="l" defTabSz="914400" rtl="0" eaLnBrk="1" fontAlgn="auto" latinLnBrk="0" hangingPunct="1">
              <a:lnSpc>
                <a:spcPct val="100000"/>
              </a:lnSpc>
              <a:spcBef>
                <a:spcPct val="0"/>
              </a:spcBef>
              <a:spcAft>
                <a:spcPts val="0"/>
              </a:spcAft>
              <a:buClrTx/>
              <a:buSzTx/>
              <a:buFontTx/>
              <a:buNone/>
              <a:tabLst/>
              <a:defRPr/>
            </a:pPr>
            <a:r>
              <a:rPr lang="el-GR" sz="2800" b="1" noProof="0" dirty="0" smtClean="0">
                <a:latin typeface="+mj-lt"/>
                <a:ea typeface="+mj-ea"/>
                <a:cs typeface="+mj-cs"/>
              </a:rPr>
              <a:t>Δείκτες αξιολόγησης για ανάλυση επιπτώσεων: </a:t>
            </a:r>
          </a:p>
          <a:p>
            <a:pPr marL="4763" marR="0" lvl="0" indent="-4763" algn="l" defTabSz="914400" rtl="0" eaLnBrk="1" fontAlgn="auto" latinLnBrk="0" hangingPunct="1">
              <a:lnSpc>
                <a:spcPct val="100000"/>
              </a:lnSpc>
              <a:spcBef>
                <a:spcPct val="0"/>
              </a:spcBef>
              <a:spcAft>
                <a:spcPts val="0"/>
              </a:spcAft>
              <a:buClrTx/>
              <a:buSzTx/>
              <a:buFontTx/>
              <a:buNone/>
              <a:tabLst/>
              <a:defRPr/>
            </a:pPr>
            <a:r>
              <a:rPr lang="el-GR" sz="2800" b="1" noProof="0" dirty="0" smtClean="0">
                <a:latin typeface="+mj-lt"/>
                <a:ea typeface="+mj-ea"/>
                <a:cs typeface="+mj-cs"/>
              </a:rPr>
              <a:t>η περίπτωση του Ευρωπαϊκού Συμβουλίου Ασφάλειας των Μεταφορών </a:t>
            </a:r>
            <a:r>
              <a:rPr lang="en-US" sz="2800" b="1" noProof="0" dirty="0" smtClean="0">
                <a:latin typeface="+mj-lt"/>
                <a:ea typeface="+mj-ea"/>
                <a:cs typeface="+mj-cs"/>
              </a:rPr>
              <a:t>(ETSC)</a:t>
            </a:r>
            <a:r>
              <a:rPr kumimoji="0" lang="en-US" sz="2800" b="1" i="0" u="none" strike="noStrike" kern="1200" cap="none" spc="0" normalizeH="0" baseline="0" noProof="0" dirty="0" smtClean="0">
                <a:ln>
                  <a:noFill/>
                </a:ln>
                <a:solidFill>
                  <a:schemeClr val="tx1"/>
                </a:solidFill>
                <a:effectLst/>
                <a:uLnTx/>
                <a:uFillTx/>
                <a:latin typeface="+mj-lt"/>
                <a:ea typeface="+mj-ea"/>
                <a:cs typeface="+mj-cs"/>
              </a:rPr>
              <a:t/>
            </a:r>
            <a:br>
              <a:rPr kumimoji="0" lang="en-US" sz="2800" b="1" i="0" u="none" strike="noStrike" kern="1200" cap="none" spc="0" normalizeH="0" baseline="0" noProof="0" dirty="0" smtClean="0">
                <a:ln>
                  <a:noFill/>
                </a:ln>
                <a:solidFill>
                  <a:schemeClr val="tx1"/>
                </a:solidFill>
                <a:effectLst/>
                <a:uLnTx/>
                <a:uFillTx/>
                <a:latin typeface="+mj-lt"/>
                <a:ea typeface="+mj-ea"/>
                <a:cs typeface="+mj-cs"/>
              </a:rPr>
            </a:br>
            <a:endParaRPr kumimoji="0" lang="el-GR"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10" name="TextBox 9"/>
          <p:cNvSpPr txBox="1"/>
          <p:nvPr/>
        </p:nvSpPr>
        <p:spPr>
          <a:xfrm>
            <a:off x="683568" y="2093947"/>
            <a:ext cx="8280920" cy="830997"/>
          </a:xfrm>
          <a:prstGeom prst="rect">
            <a:avLst/>
          </a:prstGeom>
          <a:noFill/>
        </p:spPr>
        <p:txBody>
          <a:bodyPr wrap="square" rtlCol="0">
            <a:spAutoFit/>
          </a:bodyPr>
          <a:lstStyle/>
          <a:p>
            <a:pPr marL="342900" indent="-342900">
              <a:buFont typeface="Wingdings" pitchFamily="2" charset="2"/>
              <a:buChar char="q"/>
            </a:pPr>
            <a:r>
              <a:rPr lang="el-GR" sz="2400" dirty="0" smtClean="0"/>
              <a:t>Δείκτες αξιολόγησης επιπέδου ασφαλείας στις (οδικές κυρίως) μεταφορές</a:t>
            </a:r>
          </a:p>
        </p:txBody>
      </p:sp>
      <p:sp>
        <p:nvSpPr>
          <p:cNvPr id="6" name="TextBox 5"/>
          <p:cNvSpPr txBox="1"/>
          <p:nvPr/>
        </p:nvSpPr>
        <p:spPr>
          <a:xfrm>
            <a:off x="827584" y="3270463"/>
            <a:ext cx="7344816" cy="400110"/>
          </a:xfrm>
          <a:prstGeom prst="rect">
            <a:avLst/>
          </a:prstGeom>
          <a:noFill/>
        </p:spPr>
        <p:txBody>
          <a:bodyPr wrap="square" rtlCol="0">
            <a:spAutoFit/>
          </a:bodyPr>
          <a:lstStyle/>
          <a:p>
            <a:pPr marL="3175" indent="-3175" algn="just">
              <a:buFont typeface="Arial" pitchFamily="34" charset="0"/>
              <a:buChar char="•"/>
            </a:pPr>
            <a:endParaRPr lang="el-GR" sz="2000" b="1" dirty="0" smtClean="0"/>
          </a:p>
        </p:txBody>
      </p:sp>
      <p:sp>
        <p:nvSpPr>
          <p:cNvPr id="7" name="TextBox 6"/>
          <p:cNvSpPr txBox="1"/>
          <p:nvPr/>
        </p:nvSpPr>
        <p:spPr>
          <a:xfrm>
            <a:off x="971600" y="2884874"/>
            <a:ext cx="7416824" cy="707886"/>
          </a:xfrm>
          <a:prstGeom prst="rect">
            <a:avLst/>
          </a:prstGeom>
          <a:noFill/>
        </p:spPr>
        <p:txBody>
          <a:bodyPr wrap="square" rtlCol="0">
            <a:spAutoFit/>
          </a:bodyPr>
          <a:lstStyle/>
          <a:p>
            <a:pPr>
              <a:buFont typeface="Wingdings" pitchFamily="2" charset="2"/>
              <a:buChar char="ü"/>
            </a:pPr>
            <a:r>
              <a:rPr lang="el-GR" sz="2000" dirty="0" smtClean="0">
                <a:solidFill>
                  <a:srgbClr val="FF0000"/>
                </a:solidFill>
              </a:rPr>
              <a:t>Σχηματικό μοντέλο πολιτικής  για την οδική ασφάλεια  που υποστηρίζει την ανάπτυξη πλαισίων αξιολόγησης με δείκτες</a:t>
            </a:r>
          </a:p>
        </p:txBody>
      </p:sp>
      <p:grpSp>
        <p:nvGrpSpPr>
          <p:cNvPr id="15" name="Group 14"/>
          <p:cNvGrpSpPr/>
          <p:nvPr/>
        </p:nvGrpSpPr>
        <p:grpSpPr>
          <a:xfrm>
            <a:off x="179512" y="836712"/>
            <a:ext cx="8784976" cy="5262979"/>
            <a:chOff x="179512" y="836712"/>
            <a:chExt cx="8784976" cy="5262979"/>
          </a:xfrm>
        </p:grpSpPr>
        <p:sp>
          <p:nvSpPr>
            <p:cNvPr id="9" name="TextBox 8"/>
            <p:cNvSpPr txBox="1"/>
            <p:nvPr/>
          </p:nvSpPr>
          <p:spPr>
            <a:xfrm>
              <a:off x="179512" y="836712"/>
              <a:ext cx="8784976" cy="526297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l-GR" sz="2400" dirty="0" smtClean="0"/>
                <a:t>Στοχευμένα στρατηγικά προγράμματα οδικής ασφαλείας</a:t>
              </a:r>
            </a:p>
            <a:p>
              <a:pPr algn="ctr"/>
              <a:endParaRPr lang="el-GR" sz="2400" dirty="0" smtClean="0"/>
            </a:p>
            <a:p>
              <a:pPr algn="ctr"/>
              <a:endParaRPr lang="el-GR" sz="2400" dirty="0" smtClean="0"/>
            </a:p>
            <a:p>
              <a:pPr algn="ctr"/>
              <a:r>
                <a:rPr lang="el-GR" sz="2400" dirty="0" smtClean="0"/>
                <a:t>Εφαρμογή μέτρων οδικής ασφαλείας</a:t>
              </a:r>
            </a:p>
            <a:p>
              <a:pPr algn="ctr"/>
              <a:endParaRPr lang="el-GR" sz="2400" dirty="0" smtClean="0"/>
            </a:p>
            <a:p>
              <a:pPr algn="ctr"/>
              <a:endParaRPr lang="el-GR" sz="2400" dirty="0" smtClean="0"/>
            </a:p>
            <a:p>
              <a:pPr algn="ctr"/>
              <a:r>
                <a:rPr lang="el-GR" sz="2400" dirty="0" smtClean="0"/>
                <a:t>Λειτουργικές συνθήκες που δημιουργούνται από την εφαρμογή των μέτρων αυτών</a:t>
              </a:r>
            </a:p>
            <a:p>
              <a:pPr algn="ctr"/>
              <a:endParaRPr lang="el-GR" sz="2400" dirty="0" smtClean="0"/>
            </a:p>
            <a:p>
              <a:pPr algn="ctr"/>
              <a:endParaRPr lang="el-GR" sz="2400" dirty="0" smtClean="0"/>
            </a:p>
            <a:p>
              <a:pPr algn="ctr"/>
              <a:r>
                <a:rPr lang="el-GR" sz="2400" dirty="0" smtClean="0"/>
                <a:t>Συνέπειες των συνθηκών αυτών (ατυχήματα και κοινωνικό κόστος)</a:t>
              </a:r>
            </a:p>
            <a:p>
              <a:pPr algn="ctr"/>
              <a:endParaRPr lang="el-GR" sz="2400" dirty="0" smtClean="0"/>
            </a:p>
            <a:p>
              <a:pPr algn="ctr"/>
              <a:endParaRPr lang="el-GR" sz="2400" dirty="0" smtClean="0"/>
            </a:p>
            <a:p>
              <a:pPr algn="ctr"/>
              <a:r>
                <a:rPr lang="el-GR" sz="2400" dirty="0" smtClean="0"/>
                <a:t>Στόχοι της οδικής ασφαλείας (πολιτικές προθέσεις)</a:t>
              </a:r>
              <a:endParaRPr lang="en-GB" sz="2400" dirty="0"/>
            </a:p>
          </p:txBody>
        </p:sp>
        <p:sp>
          <p:nvSpPr>
            <p:cNvPr id="11" name="Down Arrow 10"/>
            <p:cNvSpPr/>
            <p:nvPr/>
          </p:nvSpPr>
          <p:spPr>
            <a:xfrm>
              <a:off x="4283968" y="1340768"/>
              <a:ext cx="43204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11"/>
            <p:cNvSpPr/>
            <p:nvPr/>
          </p:nvSpPr>
          <p:spPr>
            <a:xfrm>
              <a:off x="4283968" y="2420888"/>
              <a:ext cx="43204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a:off x="4283968" y="3861048"/>
              <a:ext cx="43204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rot="10800000">
              <a:off x="4283968" y="5013176"/>
              <a:ext cx="43204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itle 1"/>
          <p:cNvSpPr txBox="1">
            <a:spLocks/>
          </p:cNvSpPr>
          <p:nvPr/>
        </p:nvSpPr>
        <p:spPr>
          <a:xfrm>
            <a:off x="468313" y="260648"/>
            <a:ext cx="8229600" cy="7048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solidFill>
                  <a:schemeClr val="accent1"/>
                </a:solidFill>
              </a:rPr>
              <a:t>ETSC</a:t>
            </a:r>
            <a:endParaRPr lang="el-GR"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5"/>
                                        </p:tgtEl>
                                        <p:attrNameLst>
                                          <p:attrName>ppt_y</p:attrName>
                                        </p:attrNameLst>
                                      </p:cBhvr>
                                      <p:tavLst>
                                        <p:tav tm="0">
                                          <p:val>
                                            <p:strVal val="#ppt_y"/>
                                          </p:val>
                                        </p:tav>
                                        <p:tav tm="100000">
                                          <p:val>
                                            <p:strVal val="#ppt_y"/>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r>
              <a:rPr lang="en-US" dirty="0" smtClean="0">
                <a:solidFill>
                  <a:schemeClr val="accent1"/>
                </a:solidFill>
              </a:rPr>
              <a:t>ETSC</a:t>
            </a:r>
            <a:endParaRPr lang="el-GR" dirty="0" smtClean="0">
              <a:solidFill>
                <a:schemeClr val="accent1"/>
              </a:solidFill>
            </a:endParaRPr>
          </a:p>
        </p:txBody>
      </p:sp>
      <p:sp>
        <p:nvSpPr>
          <p:cNvPr id="3" name="Θέση περιεχομένου 2"/>
          <p:cNvSpPr>
            <a:spLocks noGrp="1"/>
          </p:cNvSpPr>
          <p:nvPr>
            <p:ph idx="1"/>
          </p:nvPr>
        </p:nvSpPr>
        <p:spPr>
          <a:xfrm>
            <a:off x="457200" y="1124744"/>
            <a:ext cx="8229600" cy="5328592"/>
          </a:xfrm>
        </p:spPr>
        <p:txBody>
          <a:bodyPr>
            <a:normAutofit fontScale="92500"/>
          </a:bodyPr>
          <a:lstStyle/>
          <a:p>
            <a:pPr marL="4763" lvl="0" indent="-4763">
              <a:spcBef>
                <a:spcPct val="0"/>
              </a:spcBef>
              <a:buNone/>
              <a:defRPr/>
            </a:pPr>
            <a:r>
              <a:rPr lang="el-GR" b="1" dirty="0">
                <a:solidFill>
                  <a:prstClr val="black"/>
                </a:solidFill>
              </a:rPr>
              <a:t>Δείκτες αξιολόγησης για ανάλυση επιπτώσεων: </a:t>
            </a:r>
          </a:p>
          <a:p>
            <a:pPr marL="4763" lvl="0" indent="-4763">
              <a:spcBef>
                <a:spcPct val="0"/>
              </a:spcBef>
              <a:buNone/>
              <a:defRPr/>
            </a:pPr>
            <a:r>
              <a:rPr lang="el-GR" b="1" dirty="0">
                <a:solidFill>
                  <a:prstClr val="black"/>
                </a:solidFill>
              </a:rPr>
              <a:t>η περίπτωση του Ευρωπαϊκού Συμβουλίου Ασφάλειας των Μεταφορών </a:t>
            </a:r>
            <a:r>
              <a:rPr lang="en-US" b="1" dirty="0">
                <a:solidFill>
                  <a:prstClr val="black"/>
                </a:solidFill>
              </a:rPr>
              <a:t>(ETSC</a:t>
            </a:r>
            <a:r>
              <a:rPr lang="en-US" b="1" dirty="0" smtClean="0">
                <a:solidFill>
                  <a:prstClr val="black"/>
                </a:solidFill>
              </a:rPr>
              <a:t>)</a:t>
            </a:r>
          </a:p>
          <a:p>
            <a:pPr marL="4763" lvl="0" indent="-4763">
              <a:spcBef>
                <a:spcPct val="0"/>
              </a:spcBef>
              <a:buNone/>
              <a:defRPr/>
            </a:pPr>
            <a:endParaRPr lang="en-US" sz="2400" b="1" dirty="0" smtClean="0"/>
          </a:p>
          <a:p>
            <a:pPr lvl="0">
              <a:spcBef>
                <a:spcPts val="0"/>
              </a:spcBef>
              <a:buFont typeface="Wingdings" pitchFamily="2" charset="2"/>
              <a:buChar char="q"/>
            </a:pPr>
            <a:r>
              <a:rPr lang="el-GR" sz="2400" b="1" dirty="0" smtClean="0"/>
              <a:t>Μεθοδολογία ανάπτυξης πλαισίου αξιολόγησης με δείκτες (1/2)</a:t>
            </a:r>
            <a:r>
              <a:rPr lang="en-US" sz="2400" b="1" dirty="0" smtClean="0"/>
              <a:t>.</a:t>
            </a:r>
            <a:endParaRPr lang="el-GR" sz="2400" dirty="0">
              <a:sym typeface="Wingdings" pitchFamily="2" charset="2"/>
            </a:endParaRPr>
          </a:p>
          <a:p>
            <a:pPr>
              <a:spcBef>
                <a:spcPts val="0"/>
              </a:spcBef>
              <a:buFont typeface="Wingdings" pitchFamily="2" charset="2"/>
              <a:buChar char="ü"/>
            </a:pPr>
            <a:endParaRPr lang="el-GR" sz="2200" dirty="0" smtClean="0">
              <a:solidFill>
                <a:prstClr val="black"/>
              </a:solidFill>
            </a:endParaRPr>
          </a:p>
          <a:p>
            <a:pPr marL="862013" indent="-457200">
              <a:spcBef>
                <a:spcPts val="0"/>
              </a:spcBef>
              <a:buFont typeface="+mj-lt"/>
              <a:buAutoNum type="arabicPeriod"/>
            </a:pPr>
            <a:r>
              <a:rPr lang="el-GR" sz="2200" dirty="0" smtClean="0">
                <a:sym typeface="Wingdings" pitchFamily="2" charset="2"/>
              </a:rPr>
              <a:t>Θέσπιση αιτιώδους σχέσης μεταξύ ατυχημάτων και πιθανών σχετικών με αυτούς δεικτών.</a:t>
            </a:r>
          </a:p>
          <a:p>
            <a:pPr marL="862013" indent="-457200">
              <a:spcBef>
                <a:spcPts val="0"/>
              </a:spcBef>
              <a:buFont typeface="+mj-lt"/>
              <a:buAutoNum type="arabicPeriod"/>
            </a:pPr>
            <a:r>
              <a:rPr lang="el-GR" sz="2200" dirty="0" smtClean="0">
                <a:sym typeface="Wingdings" pitchFamily="2" charset="2"/>
              </a:rPr>
              <a:t>Αξιολόγηση εγγύτητας του δείκτη με τις </a:t>
            </a:r>
            <a:r>
              <a:rPr lang="el-GR" sz="2200" dirty="0" err="1" smtClean="0">
                <a:sym typeface="Wingdings" pitchFamily="2" charset="2"/>
              </a:rPr>
              <a:t>στοχευμένες</a:t>
            </a:r>
            <a:r>
              <a:rPr lang="el-GR" sz="2200" dirty="0" smtClean="0">
                <a:sym typeface="Wingdings" pitchFamily="2" charset="2"/>
              </a:rPr>
              <a:t> πολιτικές ασφαλείας (π.χ. αντικειμενικοί στόχοι).</a:t>
            </a:r>
          </a:p>
          <a:p>
            <a:pPr marL="862013" indent="-457200">
              <a:spcBef>
                <a:spcPts val="0"/>
              </a:spcBef>
              <a:buFont typeface="+mj-lt"/>
              <a:buAutoNum type="arabicPeriod"/>
            </a:pPr>
            <a:r>
              <a:rPr lang="el-GR" sz="2200" dirty="0" smtClean="0">
                <a:sym typeface="Wingdings" pitchFamily="2" charset="2"/>
              </a:rPr>
              <a:t>Ένταξη σχετικών μεταξύ τους δεικτών σε ένα ευρύτερο «θέμα» της ασφαλείας των οδικών μεταφορών.</a:t>
            </a:r>
          </a:p>
          <a:p>
            <a:pPr marL="862013" indent="-457200">
              <a:spcBef>
                <a:spcPts val="0"/>
              </a:spcBef>
              <a:buFont typeface="+mj-lt"/>
              <a:buAutoNum type="arabicPeriod"/>
            </a:pPr>
            <a:r>
              <a:rPr lang="el-GR" sz="2200" dirty="0" smtClean="0">
                <a:sym typeface="Wingdings" pitchFamily="2" charset="2"/>
              </a:rPr>
              <a:t>Ανάπτυξη ενός μοντέλου υπολογισμού του κάθε δείκτη.</a:t>
            </a:r>
          </a:p>
          <a:p>
            <a:pPr marL="862013" indent="-457200">
              <a:spcBef>
                <a:spcPts val="0"/>
              </a:spcBef>
              <a:buFont typeface="+mj-lt"/>
              <a:buAutoNum type="arabicPeriod"/>
            </a:pPr>
            <a:r>
              <a:rPr lang="el-GR" sz="2200" dirty="0" smtClean="0">
                <a:sym typeface="Wingdings" pitchFamily="2" charset="2"/>
              </a:rPr>
              <a:t>Ανάπτυξη ενός προγράμματος μέτρησης των δεικτών (αν υπάρχει).</a:t>
            </a:r>
          </a:p>
        </p:txBody>
      </p:sp>
    </p:spTree>
    <p:extLst>
      <p:ext uri="{BB962C8B-B14F-4D97-AF65-F5344CB8AC3E}">
        <p14:creationId xmlns:p14="http://schemas.microsoft.com/office/powerpoint/2010/main" val="16118392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r>
              <a:rPr lang="en-US" dirty="0" smtClean="0">
                <a:solidFill>
                  <a:schemeClr val="accent1"/>
                </a:solidFill>
              </a:rPr>
              <a:t>ETSC</a:t>
            </a:r>
            <a:endParaRPr lang="el-GR" dirty="0" smtClean="0">
              <a:solidFill>
                <a:schemeClr val="accent1"/>
              </a:solidFill>
            </a:endParaRPr>
          </a:p>
        </p:txBody>
      </p:sp>
      <p:sp>
        <p:nvSpPr>
          <p:cNvPr id="3" name="Θέση περιεχομένου 2"/>
          <p:cNvSpPr>
            <a:spLocks noGrp="1"/>
          </p:cNvSpPr>
          <p:nvPr>
            <p:ph idx="1"/>
          </p:nvPr>
        </p:nvSpPr>
        <p:spPr>
          <a:xfrm>
            <a:off x="457200" y="1124744"/>
            <a:ext cx="8229600" cy="5328592"/>
          </a:xfrm>
        </p:spPr>
        <p:txBody>
          <a:bodyPr>
            <a:normAutofit fontScale="92500"/>
          </a:bodyPr>
          <a:lstStyle/>
          <a:p>
            <a:pPr marL="4763" lvl="0" indent="-4763">
              <a:spcBef>
                <a:spcPct val="0"/>
              </a:spcBef>
              <a:buNone/>
              <a:defRPr/>
            </a:pPr>
            <a:r>
              <a:rPr lang="el-GR" b="1" dirty="0">
                <a:solidFill>
                  <a:prstClr val="black"/>
                </a:solidFill>
              </a:rPr>
              <a:t>Δείκτες αξιολόγησης για ανάλυση επιπτώσεων: </a:t>
            </a:r>
          </a:p>
          <a:p>
            <a:pPr marL="4763" lvl="0" indent="-4763">
              <a:spcBef>
                <a:spcPct val="0"/>
              </a:spcBef>
              <a:buNone/>
              <a:defRPr/>
            </a:pPr>
            <a:r>
              <a:rPr lang="el-GR" b="1" dirty="0">
                <a:solidFill>
                  <a:prstClr val="black"/>
                </a:solidFill>
              </a:rPr>
              <a:t>η περίπτωση του Ευρωπαϊκού Συμβουλίου Ασφάλειας των Μεταφορών </a:t>
            </a:r>
            <a:r>
              <a:rPr lang="en-US" b="1" dirty="0">
                <a:solidFill>
                  <a:prstClr val="black"/>
                </a:solidFill>
              </a:rPr>
              <a:t>(ETSC</a:t>
            </a:r>
            <a:r>
              <a:rPr lang="en-US" b="1" dirty="0" smtClean="0">
                <a:solidFill>
                  <a:prstClr val="black"/>
                </a:solidFill>
              </a:rPr>
              <a:t>)</a:t>
            </a:r>
          </a:p>
          <a:p>
            <a:pPr marL="4763" lvl="0" indent="-4763">
              <a:spcBef>
                <a:spcPct val="0"/>
              </a:spcBef>
              <a:buNone/>
              <a:defRPr/>
            </a:pPr>
            <a:endParaRPr lang="en-US" sz="2400" b="1" dirty="0" smtClean="0"/>
          </a:p>
          <a:p>
            <a:pPr lvl="0">
              <a:spcBef>
                <a:spcPts val="0"/>
              </a:spcBef>
              <a:buFont typeface="Wingdings" pitchFamily="2" charset="2"/>
              <a:buChar char="q"/>
            </a:pPr>
            <a:r>
              <a:rPr lang="el-GR" sz="2400" b="1" dirty="0" smtClean="0"/>
              <a:t>Μεθοδολογία ανάπτυξης πλαισίου αξιολόγησης με δείκτες (2/2)</a:t>
            </a:r>
            <a:r>
              <a:rPr lang="en-US" sz="2400" b="1" dirty="0" smtClean="0"/>
              <a:t>.</a:t>
            </a:r>
            <a:endParaRPr lang="el-GR" sz="2400" dirty="0">
              <a:sym typeface="Wingdings" pitchFamily="2" charset="2"/>
            </a:endParaRPr>
          </a:p>
          <a:p>
            <a:pPr>
              <a:spcBef>
                <a:spcPts val="0"/>
              </a:spcBef>
              <a:buFont typeface="Wingdings" pitchFamily="2" charset="2"/>
              <a:buChar char="ü"/>
            </a:pPr>
            <a:endParaRPr lang="el-GR" sz="2200" dirty="0" smtClean="0">
              <a:solidFill>
                <a:prstClr val="black"/>
              </a:solidFill>
            </a:endParaRPr>
          </a:p>
          <a:p>
            <a:pPr marL="862013" indent="-457200">
              <a:spcBef>
                <a:spcPts val="0"/>
              </a:spcBef>
              <a:buFont typeface="+mj-lt"/>
              <a:buAutoNum type="arabicPeriod" startAt="6"/>
            </a:pPr>
            <a:r>
              <a:rPr lang="el-GR" sz="2200" dirty="0" smtClean="0">
                <a:sym typeface="Wingdings" pitchFamily="2" charset="2"/>
              </a:rPr>
              <a:t>Διεξαγωγή μετρήσεων</a:t>
            </a:r>
          </a:p>
          <a:p>
            <a:pPr marL="862013" indent="-457200">
              <a:spcBef>
                <a:spcPts val="0"/>
              </a:spcBef>
              <a:buFont typeface="+mj-lt"/>
              <a:buAutoNum type="arabicPeriod" startAt="6"/>
            </a:pPr>
            <a:r>
              <a:rPr lang="el-GR" sz="2200" dirty="0" smtClean="0">
                <a:sym typeface="Wingdings" pitchFamily="2" charset="2"/>
              </a:rPr>
              <a:t>Αν χρειάζεται, σύγκριση αποτελεσμάτων από το βήμα 6, με το </a:t>
            </a:r>
            <a:r>
              <a:rPr lang="el-GR" sz="2200" dirty="0" err="1" smtClean="0">
                <a:sym typeface="Wingdings" pitchFamily="2" charset="2"/>
              </a:rPr>
              <a:t>στοχευμένο</a:t>
            </a:r>
            <a:r>
              <a:rPr lang="el-GR" sz="2200" dirty="0" smtClean="0">
                <a:sym typeface="Wingdings" pitchFamily="2" charset="2"/>
              </a:rPr>
              <a:t> πρόγραμμα που έχει αρχικά τεθεί</a:t>
            </a:r>
          </a:p>
          <a:p>
            <a:pPr marL="862013" indent="-457200">
              <a:spcBef>
                <a:spcPts val="0"/>
              </a:spcBef>
              <a:buFont typeface="+mj-lt"/>
              <a:buAutoNum type="arabicPeriod" startAt="6"/>
            </a:pPr>
            <a:r>
              <a:rPr lang="el-GR" sz="2200" dirty="0" smtClean="0">
                <a:sym typeface="Wingdings" pitchFamily="2" charset="2"/>
              </a:rPr>
              <a:t>Αν είναι δυνατό, επαλήθευση των αποτελεσμάτων με τις υποθέσεις του πρώτου βήματος</a:t>
            </a:r>
          </a:p>
          <a:p>
            <a:pPr marL="862013" indent="-457200">
              <a:spcBef>
                <a:spcPts val="0"/>
              </a:spcBef>
              <a:buFont typeface="+mj-lt"/>
              <a:buAutoNum type="arabicPeriod" startAt="6"/>
            </a:pPr>
            <a:r>
              <a:rPr lang="el-GR" sz="2200" dirty="0" smtClean="0">
                <a:sym typeface="Wingdings" pitchFamily="2" charset="2"/>
              </a:rPr>
              <a:t>Προσαρμογή του προγράμματος με βάση τα </a:t>
            </a:r>
            <a:r>
              <a:rPr lang="el-GR" sz="2200" dirty="0" err="1" smtClean="0">
                <a:sym typeface="Wingdings" pitchFamily="2" charset="2"/>
              </a:rPr>
              <a:t>αποτελέματα</a:t>
            </a:r>
            <a:r>
              <a:rPr lang="el-GR" sz="2200" dirty="0" smtClean="0">
                <a:sym typeface="Wingdings" pitchFamily="2" charset="2"/>
              </a:rPr>
              <a:t> του βήματος 6</a:t>
            </a:r>
          </a:p>
          <a:p>
            <a:pPr marL="862013" indent="-457200">
              <a:spcBef>
                <a:spcPts val="0"/>
              </a:spcBef>
              <a:buFont typeface="+mj-lt"/>
              <a:buAutoNum type="arabicPeriod" startAt="6"/>
            </a:pPr>
            <a:r>
              <a:rPr lang="el-GR" sz="2200" dirty="0" smtClean="0">
                <a:sym typeface="Wingdings" pitchFamily="2" charset="2"/>
              </a:rPr>
              <a:t>Περιοδική αναφορά των αποτελεσμάτων</a:t>
            </a:r>
          </a:p>
        </p:txBody>
      </p:sp>
    </p:spTree>
    <p:extLst>
      <p:ext uri="{BB962C8B-B14F-4D97-AF65-F5344CB8AC3E}">
        <p14:creationId xmlns:p14="http://schemas.microsoft.com/office/powerpoint/2010/main" val="17056011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r>
              <a:rPr lang="en-US" dirty="0" smtClean="0">
                <a:solidFill>
                  <a:schemeClr val="accent1"/>
                </a:solidFill>
              </a:rPr>
              <a:t>ETSC</a:t>
            </a:r>
            <a:endParaRPr lang="el-GR" dirty="0" smtClean="0">
              <a:solidFill>
                <a:schemeClr val="accent1"/>
              </a:solidFill>
            </a:endParaRPr>
          </a:p>
        </p:txBody>
      </p:sp>
      <p:sp>
        <p:nvSpPr>
          <p:cNvPr id="3" name="Θέση περιεχομένου 2"/>
          <p:cNvSpPr>
            <a:spLocks noGrp="1"/>
          </p:cNvSpPr>
          <p:nvPr>
            <p:ph idx="1"/>
          </p:nvPr>
        </p:nvSpPr>
        <p:spPr>
          <a:xfrm>
            <a:off x="457200" y="1124744"/>
            <a:ext cx="8229600" cy="5328592"/>
          </a:xfrm>
        </p:spPr>
        <p:txBody>
          <a:bodyPr>
            <a:normAutofit lnSpcReduction="10000"/>
          </a:bodyPr>
          <a:lstStyle/>
          <a:p>
            <a:pPr marL="4763" lvl="0" indent="-4763">
              <a:spcBef>
                <a:spcPct val="0"/>
              </a:spcBef>
              <a:buNone/>
              <a:defRPr/>
            </a:pPr>
            <a:r>
              <a:rPr lang="el-GR" b="1" dirty="0">
                <a:solidFill>
                  <a:prstClr val="black"/>
                </a:solidFill>
              </a:rPr>
              <a:t>Δείκτες αξιολόγησης για ανάλυση επιπτώσεων: </a:t>
            </a:r>
          </a:p>
          <a:p>
            <a:pPr marL="4763" lvl="0" indent="-4763">
              <a:spcBef>
                <a:spcPct val="0"/>
              </a:spcBef>
              <a:buNone/>
              <a:defRPr/>
            </a:pPr>
            <a:r>
              <a:rPr lang="el-GR" b="1" dirty="0">
                <a:solidFill>
                  <a:prstClr val="black"/>
                </a:solidFill>
              </a:rPr>
              <a:t>η περίπτωση του Ευρωπαϊκού Συμβουλίου Ασφάλειας των Μεταφορών </a:t>
            </a:r>
            <a:r>
              <a:rPr lang="en-US" b="1" dirty="0">
                <a:solidFill>
                  <a:prstClr val="black"/>
                </a:solidFill>
              </a:rPr>
              <a:t>(ETSC</a:t>
            </a:r>
            <a:r>
              <a:rPr lang="en-US" b="1" dirty="0" smtClean="0">
                <a:solidFill>
                  <a:prstClr val="black"/>
                </a:solidFill>
              </a:rPr>
              <a:t>)</a:t>
            </a:r>
          </a:p>
          <a:p>
            <a:pPr marL="4763" lvl="0" indent="-4763">
              <a:spcBef>
                <a:spcPct val="0"/>
              </a:spcBef>
              <a:buNone/>
              <a:defRPr/>
            </a:pPr>
            <a:endParaRPr lang="en-US" sz="2400" b="1" dirty="0" smtClean="0"/>
          </a:p>
          <a:p>
            <a:pPr lvl="0">
              <a:spcBef>
                <a:spcPts val="0"/>
              </a:spcBef>
              <a:buFont typeface="Wingdings" pitchFamily="2" charset="2"/>
              <a:buChar char="q"/>
            </a:pPr>
            <a:r>
              <a:rPr lang="el-GR" sz="2400" b="1" dirty="0" smtClean="0"/>
              <a:t>Μελέτη περίπτωσης χρήσης δεικτών σε οδική ασφάλεια στη Σουηδία</a:t>
            </a:r>
            <a:r>
              <a:rPr lang="en-US" sz="2400" b="1" dirty="0" smtClean="0"/>
              <a:t>.</a:t>
            </a:r>
            <a:endParaRPr lang="el-GR" sz="2400" dirty="0">
              <a:sym typeface="Wingdings" pitchFamily="2" charset="2"/>
            </a:endParaRPr>
          </a:p>
          <a:p>
            <a:pPr>
              <a:spcBef>
                <a:spcPts val="0"/>
              </a:spcBef>
              <a:buFont typeface="Wingdings" pitchFamily="2" charset="2"/>
              <a:buChar char="ü"/>
            </a:pPr>
            <a:r>
              <a:rPr lang="el-GR" sz="2200" dirty="0" smtClean="0">
                <a:solidFill>
                  <a:prstClr val="black"/>
                </a:solidFill>
              </a:rPr>
              <a:t>Στόχοι </a:t>
            </a:r>
            <a:r>
              <a:rPr lang="el-GR" sz="2200" dirty="0">
                <a:solidFill>
                  <a:prstClr val="black"/>
                </a:solidFill>
              </a:rPr>
              <a:t>πολιτικών οδικής ασφαλείας για την περίοδο </a:t>
            </a:r>
            <a:r>
              <a:rPr lang="el-GR" sz="2200" dirty="0" smtClean="0">
                <a:solidFill>
                  <a:prstClr val="black"/>
                </a:solidFill>
              </a:rPr>
              <a:t>1995-2000:</a:t>
            </a:r>
            <a:endParaRPr lang="el-GR" sz="2200" dirty="0">
              <a:solidFill>
                <a:prstClr val="black"/>
              </a:solidFill>
            </a:endParaRPr>
          </a:p>
          <a:p>
            <a:pPr>
              <a:spcBef>
                <a:spcPts val="0"/>
              </a:spcBef>
              <a:buFont typeface="Wingdings" pitchFamily="2" charset="2"/>
              <a:buChar char="ü"/>
            </a:pPr>
            <a:endParaRPr lang="el-GR" sz="2200" dirty="0" smtClean="0">
              <a:solidFill>
                <a:prstClr val="black"/>
              </a:solidFill>
            </a:endParaRPr>
          </a:p>
          <a:p>
            <a:pPr marL="919163" indent="-514350">
              <a:spcBef>
                <a:spcPts val="0"/>
              </a:spcBef>
              <a:buFont typeface="+mj-lt"/>
              <a:buAutoNum type="romanLcPeriod"/>
            </a:pPr>
            <a:r>
              <a:rPr lang="el-GR" sz="2000" dirty="0" smtClean="0">
                <a:sym typeface="Wingdings" pitchFamily="2" charset="2"/>
              </a:rPr>
              <a:t>Υψηλότερα επίπεδα αποτίμησης της οδικής ασφαλείας.</a:t>
            </a:r>
          </a:p>
          <a:p>
            <a:pPr marL="919163" indent="-514350">
              <a:spcBef>
                <a:spcPts val="0"/>
              </a:spcBef>
              <a:buFont typeface="+mj-lt"/>
              <a:buAutoNum type="romanLcPeriod"/>
            </a:pPr>
            <a:r>
              <a:rPr lang="el-GR" sz="2000" dirty="0" smtClean="0">
                <a:sym typeface="Wingdings" pitchFamily="2" charset="2"/>
              </a:rPr>
              <a:t>Βελτίωση του αστικού περιβάλλοντος κυκλοφορίας.</a:t>
            </a:r>
          </a:p>
          <a:p>
            <a:pPr marL="919163" indent="-514350">
              <a:spcBef>
                <a:spcPts val="0"/>
              </a:spcBef>
              <a:buFont typeface="+mj-lt"/>
              <a:buAutoNum type="romanLcPeriod"/>
            </a:pPr>
            <a:r>
              <a:rPr lang="el-GR" sz="2000" dirty="0" smtClean="0">
                <a:sym typeface="Wingdings" pitchFamily="2" charset="2"/>
              </a:rPr>
              <a:t>Βελτίωση του περιβάλλοντος κυκλοφορίας στην ύπαιθρο.</a:t>
            </a:r>
          </a:p>
          <a:p>
            <a:pPr marL="919163" indent="-514350">
              <a:spcBef>
                <a:spcPts val="0"/>
              </a:spcBef>
              <a:buFont typeface="+mj-lt"/>
              <a:buAutoNum type="romanLcPeriod"/>
            </a:pPr>
            <a:r>
              <a:rPr lang="el-GR" sz="2000" dirty="0" smtClean="0">
                <a:sym typeface="Wingdings" pitchFamily="2" charset="2"/>
              </a:rPr>
              <a:t>Βελτίωση της ορατότητας.</a:t>
            </a:r>
          </a:p>
          <a:p>
            <a:pPr marL="919163" indent="-514350">
              <a:spcBef>
                <a:spcPts val="0"/>
              </a:spcBef>
              <a:buFont typeface="+mj-lt"/>
              <a:buAutoNum type="romanLcPeriod"/>
            </a:pPr>
            <a:r>
              <a:rPr lang="el-GR" sz="2000" dirty="0" smtClean="0">
                <a:sym typeface="Wingdings" pitchFamily="2" charset="2"/>
              </a:rPr>
              <a:t>Βελτίωση της ασφάλειας των οχημάτων με αύξηση της αξιοπιστίας του οχήματος στις συγκρούσεις.</a:t>
            </a:r>
          </a:p>
        </p:txBody>
      </p:sp>
    </p:spTree>
    <p:extLst>
      <p:ext uri="{BB962C8B-B14F-4D97-AF65-F5344CB8AC3E}">
        <p14:creationId xmlns:p14="http://schemas.microsoft.com/office/powerpoint/2010/main" val="2133370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r>
              <a:rPr lang="en-US" dirty="0" smtClean="0">
                <a:solidFill>
                  <a:schemeClr val="accent1"/>
                </a:solidFill>
              </a:rPr>
              <a:t>ETSC</a:t>
            </a:r>
            <a:endParaRPr lang="el-GR" dirty="0" smtClean="0">
              <a:solidFill>
                <a:schemeClr val="accent1"/>
              </a:solidFill>
            </a:endParaRPr>
          </a:p>
        </p:txBody>
      </p:sp>
      <p:sp>
        <p:nvSpPr>
          <p:cNvPr id="3" name="Θέση περιεχομένου 2"/>
          <p:cNvSpPr>
            <a:spLocks noGrp="1"/>
          </p:cNvSpPr>
          <p:nvPr>
            <p:ph idx="1"/>
          </p:nvPr>
        </p:nvSpPr>
        <p:spPr>
          <a:xfrm>
            <a:off x="457200" y="1124744"/>
            <a:ext cx="8229600" cy="5328592"/>
          </a:xfrm>
        </p:spPr>
        <p:txBody>
          <a:bodyPr>
            <a:normAutofit fontScale="92500" lnSpcReduction="10000"/>
          </a:bodyPr>
          <a:lstStyle/>
          <a:p>
            <a:pPr marL="4763" lvl="0" indent="-4763">
              <a:spcBef>
                <a:spcPct val="0"/>
              </a:spcBef>
              <a:buNone/>
              <a:defRPr/>
            </a:pPr>
            <a:r>
              <a:rPr lang="el-GR" b="1" dirty="0">
                <a:solidFill>
                  <a:prstClr val="black"/>
                </a:solidFill>
              </a:rPr>
              <a:t>Δείκτες αξιολόγησης για ανάλυση επιπτώσεων: </a:t>
            </a:r>
          </a:p>
          <a:p>
            <a:pPr marL="4763" lvl="0" indent="-4763">
              <a:spcBef>
                <a:spcPct val="0"/>
              </a:spcBef>
              <a:buNone/>
              <a:defRPr/>
            </a:pPr>
            <a:r>
              <a:rPr lang="el-GR" b="1" dirty="0">
                <a:solidFill>
                  <a:prstClr val="black"/>
                </a:solidFill>
              </a:rPr>
              <a:t>η περίπτωση του Ευρωπαϊκού Συμβουλίου Ασφάλειας των Μεταφορών </a:t>
            </a:r>
            <a:r>
              <a:rPr lang="en-US" b="1" dirty="0">
                <a:solidFill>
                  <a:prstClr val="black"/>
                </a:solidFill>
              </a:rPr>
              <a:t>(ETSC</a:t>
            </a:r>
            <a:r>
              <a:rPr lang="en-US" b="1" dirty="0" smtClean="0">
                <a:solidFill>
                  <a:prstClr val="black"/>
                </a:solidFill>
              </a:rPr>
              <a:t>)</a:t>
            </a:r>
          </a:p>
          <a:p>
            <a:pPr marL="4763" lvl="0" indent="-4763">
              <a:spcBef>
                <a:spcPct val="0"/>
              </a:spcBef>
              <a:buNone/>
              <a:defRPr/>
            </a:pPr>
            <a:endParaRPr lang="en-US" sz="2400" b="1" dirty="0" smtClean="0"/>
          </a:p>
          <a:p>
            <a:pPr lvl="0">
              <a:spcBef>
                <a:spcPts val="0"/>
              </a:spcBef>
              <a:buFont typeface="Wingdings" pitchFamily="2" charset="2"/>
              <a:buChar char="q"/>
            </a:pPr>
            <a:r>
              <a:rPr lang="el-GR" sz="2400" b="1" dirty="0" smtClean="0"/>
              <a:t>Μελέτη περίπτωσης χρήσης δεικτών σε οδική ασφάλεια στη Σουηδία</a:t>
            </a:r>
            <a:r>
              <a:rPr lang="en-US" sz="2400" b="1" dirty="0" smtClean="0"/>
              <a:t>.</a:t>
            </a:r>
            <a:endParaRPr lang="el-GR" sz="2400" dirty="0">
              <a:sym typeface="Wingdings" pitchFamily="2" charset="2"/>
            </a:endParaRPr>
          </a:p>
          <a:p>
            <a:pPr>
              <a:spcBef>
                <a:spcPts val="0"/>
              </a:spcBef>
              <a:buFont typeface="Wingdings" pitchFamily="2" charset="2"/>
              <a:buChar char="ü"/>
            </a:pPr>
            <a:r>
              <a:rPr lang="el-GR" sz="2200" dirty="0" smtClean="0">
                <a:solidFill>
                  <a:prstClr val="black"/>
                </a:solidFill>
              </a:rPr>
              <a:t>Στόχοι </a:t>
            </a:r>
            <a:r>
              <a:rPr lang="el-GR" sz="2200" dirty="0">
                <a:solidFill>
                  <a:prstClr val="black"/>
                </a:solidFill>
              </a:rPr>
              <a:t>πολιτικών οδικής ασφαλείας για την περίοδο 1995-2000:</a:t>
            </a:r>
          </a:p>
          <a:p>
            <a:pPr>
              <a:spcBef>
                <a:spcPts val="0"/>
              </a:spcBef>
              <a:buFont typeface="Wingdings" pitchFamily="2" charset="2"/>
              <a:buChar char="ü"/>
            </a:pPr>
            <a:endParaRPr lang="el-GR" sz="2200" dirty="0" smtClean="0">
              <a:solidFill>
                <a:prstClr val="black"/>
              </a:solidFill>
            </a:endParaRPr>
          </a:p>
          <a:p>
            <a:pPr marL="919163" indent="-514350">
              <a:spcBef>
                <a:spcPts val="0"/>
              </a:spcBef>
              <a:buFont typeface="+mj-lt"/>
              <a:buAutoNum type="romanLcPeriod" startAt="6"/>
            </a:pPr>
            <a:r>
              <a:rPr lang="el-GR" sz="2000" dirty="0" smtClean="0">
                <a:sym typeface="Wingdings" pitchFamily="2" charset="2"/>
              </a:rPr>
              <a:t>Μεγαλύτερα ποσοστά χρήσης ζώνης, συστημάτων συγκράτησης για παιδιά και συστημάτων αερόσακου.</a:t>
            </a:r>
          </a:p>
          <a:p>
            <a:pPr marL="919163" indent="-514350">
              <a:spcBef>
                <a:spcPts val="0"/>
              </a:spcBef>
              <a:buFont typeface="+mj-lt"/>
              <a:buAutoNum type="romanLcPeriod" startAt="6"/>
            </a:pPr>
            <a:r>
              <a:rPr lang="el-GR" sz="2000" dirty="0" smtClean="0">
                <a:sym typeface="Wingdings" pitchFamily="2" charset="2"/>
              </a:rPr>
              <a:t>Αύξηση της χρήσης κράνους στους ποδηλάτες.</a:t>
            </a:r>
          </a:p>
          <a:p>
            <a:pPr marL="919163" indent="-514350">
              <a:spcBef>
                <a:spcPts val="0"/>
              </a:spcBef>
              <a:buFont typeface="+mj-lt"/>
              <a:buAutoNum type="romanLcPeriod" startAt="6"/>
            </a:pPr>
            <a:r>
              <a:rPr lang="el-GR" sz="2000" dirty="0" smtClean="0">
                <a:sym typeface="Wingdings" pitchFamily="2" charset="2"/>
              </a:rPr>
              <a:t>Μείωση της παραβατικότητας που αφορά υπέρβαση ορίου ταχύτητας.</a:t>
            </a:r>
          </a:p>
          <a:p>
            <a:pPr marL="919163" indent="-514350">
              <a:spcBef>
                <a:spcPts val="0"/>
              </a:spcBef>
              <a:buFont typeface="+mj-lt"/>
              <a:buAutoNum type="romanLcPeriod" startAt="6"/>
            </a:pPr>
            <a:r>
              <a:rPr lang="el-GR" sz="2000" dirty="0" smtClean="0">
                <a:sym typeface="Wingdings" pitchFamily="2" charset="2"/>
              </a:rPr>
              <a:t>Μείωση της οδήγησης υπό την επήρεια του αλκοόλ.</a:t>
            </a:r>
          </a:p>
          <a:p>
            <a:pPr marL="919163" indent="-514350">
              <a:spcBef>
                <a:spcPts val="0"/>
              </a:spcBef>
              <a:buFont typeface="+mj-lt"/>
              <a:buAutoNum type="romanLcPeriod" startAt="6"/>
            </a:pPr>
            <a:r>
              <a:rPr lang="el-GR" sz="2000" dirty="0" err="1" smtClean="0">
                <a:sym typeface="Wingdings" pitchFamily="2" charset="2"/>
              </a:rPr>
              <a:t>Μειώση</a:t>
            </a:r>
            <a:r>
              <a:rPr lang="el-GR" sz="2000" dirty="0" smtClean="0">
                <a:sym typeface="Wingdings" pitchFamily="2" charset="2"/>
              </a:rPr>
              <a:t> της παραβατικότητας στα πλαίσια του νομικού πλαισίου οδικής κυκλοφορίας.</a:t>
            </a:r>
          </a:p>
          <a:p>
            <a:pPr marL="919163" indent="-514350">
              <a:spcBef>
                <a:spcPts val="0"/>
              </a:spcBef>
              <a:buFont typeface="+mj-lt"/>
              <a:buAutoNum type="romanLcPeriod" startAt="6"/>
            </a:pPr>
            <a:r>
              <a:rPr lang="el-GR" sz="2000" dirty="0" smtClean="0">
                <a:sym typeface="Wingdings" pitchFamily="2" charset="2"/>
              </a:rPr>
              <a:t>Περισσότερο αποτελεσματικές υπηρεσίες διάσωσης και ιατρικής φροντίδας.</a:t>
            </a:r>
          </a:p>
        </p:txBody>
      </p:sp>
    </p:spTree>
    <p:extLst>
      <p:ext uri="{BB962C8B-B14F-4D97-AF65-F5344CB8AC3E}">
        <p14:creationId xmlns:p14="http://schemas.microsoft.com/office/powerpoint/2010/main" val="10322523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txBox="1">
            <a:spLocks/>
          </p:cNvSpPr>
          <p:nvPr/>
        </p:nvSpPr>
        <p:spPr>
          <a:xfrm>
            <a:off x="179512" y="764704"/>
            <a:ext cx="8964488" cy="648071"/>
          </a:xfrm>
          <a:prstGeom prst="rect">
            <a:avLst/>
          </a:prstGeom>
        </p:spPr>
        <p:txBody>
          <a:bodyPr vert="horz" lIns="91440" tIns="45720" rIns="91440" bIns="45720" rtlCol="0" anchor="t" anchorCtr="0">
            <a:noAutofit/>
          </a:bodyPr>
          <a:lstStyle/>
          <a:p>
            <a:pPr marL="4763" marR="0" lvl="0" indent="-4763" algn="l" defTabSz="914400" rtl="0" eaLnBrk="1" fontAlgn="auto" latinLnBrk="0" hangingPunct="1">
              <a:lnSpc>
                <a:spcPct val="100000"/>
              </a:lnSpc>
              <a:spcBef>
                <a:spcPct val="0"/>
              </a:spcBef>
              <a:spcAft>
                <a:spcPts val="0"/>
              </a:spcAft>
              <a:buClrTx/>
              <a:buSzTx/>
              <a:buFontTx/>
              <a:buNone/>
              <a:tabLst/>
              <a:defRPr/>
            </a:pPr>
            <a:r>
              <a:rPr lang="el-GR" sz="2800" b="1" noProof="0" dirty="0" smtClean="0">
                <a:latin typeface="+mj-lt"/>
                <a:ea typeface="+mj-ea"/>
                <a:cs typeface="+mj-cs"/>
              </a:rPr>
              <a:t>Δείκτες αξιολόγησης για ανάλυση επιπτώσεων: </a:t>
            </a:r>
          </a:p>
          <a:p>
            <a:pPr marL="4763" marR="0" lvl="0" indent="-4763" algn="l" defTabSz="914400" rtl="0" eaLnBrk="1" fontAlgn="auto" latinLnBrk="0" hangingPunct="1">
              <a:lnSpc>
                <a:spcPct val="100000"/>
              </a:lnSpc>
              <a:spcBef>
                <a:spcPct val="0"/>
              </a:spcBef>
              <a:spcAft>
                <a:spcPts val="0"/>
              </a:spcAft>
              <a:buClrTx/>
              <a:buSzTx/>
              <a:buFontTx/>
              <a:buNone/>
              <a:tabLst/>
              <a:defRPr/>
            </a:pPr>
            <a:r>
              <a:rPr lang="el-GR" sz="2800" b="1" noProof="0" dirty="0" smtClean="0">
                <a:latin typeface="+mj-lt"/>
                <a:ea typeface="+mj-ea"/>
                <a:cs typeface="+mj-cs"/>
              </a:rPr>
              <a:t>η περίπτωση του Ευρωπαϊκού Συμβουλίου Ασφάλειας των Μεταφορών </a:t>
            </a:r>
            <a:r>
              <a:rPr lang="en-US" sz="2800" b="1" noProof="0" dirty="0" smtClean="0">
                <a:latin typeface="+mj-lt"/>
                <a:ea typeface="+mj-ea"/>
                <a:cs typeface="+mj-cs"/>
              </a:rPr>
              <a:t>(ETSC)</a:t>
            </a:r>
            <a:r>
              <a:rPr kumimoji="0" lang="en-US" sz="2800" b="1" i="0" u="none" strike="noStrike" kern="1200" cap="none" spc="0" normalizeH="0" baseline="0" noProof="0" dirty="0" smtClean="0">
                <a:ln>
                  <a:noFill/>
                </a:ln>
                <a:solidFill>
                  <a:schemeClr val="tx1"/>
                </a:solidFill>
                <a:effectLst/>
                <a:uLnTx/>
                <a:uFillTx/>
                <a:latin typeface="+mj-lt"/>
                <a:ea typeface="+mj-ea"/>
                <a:cs typeface="+mj-cs"/>
              </a:rPr>
              <a:t/>
            </a:r>
            <a:br>
              <a:rPr kumimoji="0" lang="en-US" sz="2800" b="1" i="0" u="none" strike="noStrike" kern="1200" cap="none" spc="0" normalizeH="0" baseline="0" noProof="0" dirty="0" smtClean="0">
                <a:ln>
                  <a:noFill/>
                </a:ln>
                <a:solidFill>
                  <a:schemeClr val="tx1"/>
                </a:solidFill>
                <a:effectLst/>
                <a:uLnTx/>
                <a:uFillTx/>
                <a:latin typeface="+mj-lt"/>
                <a:ea typeface="+mj-ea"/>
                <a:cs typeface="+mj-cs"/>
              </a:rPr>
            </a:br>
            <a:endParaRPr kumimoji="0" lang="el-GR"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10" name="TextBox 9"/>
          <p:cNvSpPr txBox="1"/>
          <p:nvPr/>
        </p:nvSpPr>
        <p:spPr>
          <a:xfrm>
            <a:off x="683568" y="2093947"/>
            <a:ext cx="8280920" cy="830997"/>
          </a:xfrm>
          <a:prstGeom prst="rect">
            <a:avLst/>
          </a:prstGeom>
          <a:noFill/>
        </p:spPr>
        <p:txBody>
          <a:bodyPr wrap="square" rtlCol="0">
            <a:spAutoFit/>
          </a:bodyPr>
          <a:lstStyle/>
          <a:p>
            <a:pPr marL="342900" indent="-342900">
              <a:buFont typeface="Wingdings" pitchFamily="2" charset="2"/>
              <a:buChar char="q"/>
            </a:pPr>
            <a:r>
              <a:rPr lang="el-GR" sz="2400" dirty="0" smtClean="0"/>
              <a:t>Μελέτη περίπτωσης χρήσης δεικτών σε οδική ασφάλεια: Σουηδία</a:t>
            </a:r>
          </a:p>
        </p:txBody>
      </p:sp>
      <p:sp>
        <p:nvSpPr>
          <p:cNvPr id="6" name="TextBox 5"/>
          <p:cNvSpPr txBox="1"/>
          <p:nvPr/>
        </p:nvSpPr>
        <p:spPr>
          <a:xfrm>
            <a:off x="827584" y="3270463"/>
            <a:ext cx="7344816" cy="400110"/>
          </a:xfrm>
          <a:prstGeom prst="rect">
            <a:avLst/>
          </a:prstGeom>
          <a:noFill/>
        </p:spPr>
        <p:txBody>
          <a:bodyPr wrap="square" rtlCol="0">
            <a:spAutoFit/>
          </a:bodyPr>
          <a:lstStyle/>
          <a:p>
            <a:pPr marL="3175" indent="-3175" algn="just">
              <a:buFont typeface="Arial" pitchFamily="34" charset="0"/>
              <a:buChar char="•"/>
            </a:pPr>
            <a:endParaRPr lang="el-GR" sz="2000" b="1" dirty="0" smtClean="0"/>
          </a:p>
        </p:txBody>
      </p:sp>
      <p:sp>
        <p:nvSpPr>
          <p:cNvPr id="9" name="TextBox 8"/>
          <p:cNvSpPr txBox="1"/>
          <p:nvPr/>
        </p:nvSpPr>
        <p:spPr>
          <a:xfrm>
            <a:off x="251520" y="2852936"/>
            <a:ext cx="8892480" cy="3693319"/>
          </a:xfrm>
          <a:prstGeom prst="rect">
            <a:avLst/>
          </a:prstGeom>
          <a:noFill/>
        </p:spPr>
        <p:txBody>
          <a:bodyPr wrap="square" rtlCol="0">
            <a:spAutoFit/>
          </a:bodyPr>
          <a:lstStyle/>
          <a:p>
            <a:pPr>
              <a:buFont typeface="Wingdings" pitchFamily="2" charset="2"/>
              <a:buChar char="ü"/>
            </a:pPr>
            <a:r>
              <a:rPr lang="el-GR" dirty="0" smtClean="0">
                <a:solidFill>
                  <a:srgbClr val="FF0000"/>
                </a:solidFill>
              </a:rPr>
              <a:t>Κάθε ένας αντικειμενικός στόχος των πολιτικών αυτών αντανακλάται από έναν δείκτη</a:t>
            </a:r>
          </a:p>
          <a:p>
            <a:endParaRPr lang="el-GR" dirty="0" smtClean="0">
              <a:solidFill>
                <a:srgbClr val="FF0000"/>
              </a:solidFill>
            </a:endParaRPr>
          </a:p>
          <a:p>
            <a:pPr>
              <a:buFont typeface="Wingdings" pitchFamily="2" charset="2"/>
              <a:buChar char="ü"/>
            </a:pPr>
            <a:r>
              <a:rPr lang="el-GR" dirty="0" smtClean="0">
                <a:solidFill>
                  <a:srgbClr val="FF0000"/>
                </a:solidFill>
              </a:rPr>
              <a:t>Οι δείκτες που δημιουργήθηκαν αφορούν όχι μόνο την συμπεριφορά του χρήστη αλλά και το σχεδιασμό των οδών, την αξιοπιστία του οχήματος στις συγκρούσεις και την ποιότητα των επειγουσών ιατρικών υπηρεσιών</a:t>
            </a:r>
          </a:p>
          <a:p>
            <a:endParaRPr lang="el-GR" dirty="0" smtClean="0">
              <a:solidFill>
                <a:srgbClr val="FF0000"/>
              </a:solidFill>
            </a:endParaRPr>
          </a:p>
          <a:p>
            <a:pPr>
              <a:buFont typeface="Wingdings" pitchFamily="2" charset="2"/>
              <a:buChar char="ü"/>
            </a:pPr>
            <a:r>
              <a:rPr lang="el-GR" dirty="0" smtClean="0">
                <a:solidFill>
                  <a:srgbClr val="FF0000"/>
                </a:solidFill>
              </a:rPr>
              <a:t>Κάθε δείκτης είχε και από μία τιμή-στόχο, την οποία θα «έπρεπε» να προσεγγίσει στο τέλος του προγράμματος</a:t>
            </a:r>
          </a:p>
          <a:p>
            <a:endParaRPr lang="el-GR" dirty="0" smtClean="0">
              <a:solidFill>
                <a:srgbClr val="FF0000"/>
              </a:solidFill>
            </a:endParaRPr>
          </a:p>
          <a:p>
            <a:pPr>
              <a:buFont typeface="Wingdings" pitchFamily="2" charset="2"/>
              <a:buChar char="ü"/>
            </a:pPr>
            <a:r>
              <a:rPr lang="el-GR" dirty="0" smtClean="0">
                <a:solidFill>
                  <a:srgbClr val="FF0000"/>
                </a:solidFill>
              </a:rPr>
              <a:t>Θεσπίστηκε μηχανισμός εποπτείας της διαχρονικής εξέλιξης της διακύμανσης των δεικτών, ανά έτος</a:t>
            </a:r>
          </a:p>
          <a:p>
            <a:endParaRPr lang="el-GR" dirty="0" smtClean="0">
              <a:solidFill>
                <a:srgbClr val="FF0000"/>
              </a:solidFill>
            </a:endParaRPr>
          </a:p>
          <a:p>
            <a:pPr>
              <a:buFont typeface="Wingdings" pitchFamily="2" charset="2"/>
              <a:buChar char="ü"/>
            </a:pPr>
            <a:r>
              <a:rPr lang="el-GR" dirty="0" smtClean="0">
                <a:solidFill>
                  <a:srgbClr val="FF0000"/>
                </a:solidFill>
              </a:rPr>
              <a:t>Υπήρξε μεγάλη διαφοροποίηση στη διαχρονική διακύμανση της τιμής του κάθε δείκτη</a:t>
            </a:r>
            <a:endParaRPr lang="en-GB" dirty="0">
              <a:solidFill>
                <a:srgbClr val="FF0000"/>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520818971"/>
              </p:ext>
            </p:extLst>
          </p:nvPr>
        </p:nvGraphicFramePr>
        <p:xfrm>
          <a:off x="0" y="0"/>
          <a:ext cx="9144001" cy="6784983"/>
        </p:xfrm>
        <a:graphic>
          <a:graphicData uri="http://schemas.openxmlformats.org/drawingml/2006/table">
            <a:tbl>
              <a:tblPr/>
              <a:tblGrid>
                <a:gridCol w="1926285"/>
                <a:gridCol w="2901008"/>
                <a:gridCol w="2264987"/>
                <a:gridCol w="2051721"/>
              </a:tblGrid>
              <a:tr h="562338">
                <a:tc>
                  <a:txBody>
                    <a:bodyPr/>
                    <a:lstStyle/>
                    <a:p>
                      <a:pPr>
                        <a:lnSpc>
                          <a:spcPct val="115000"/>
                        </a:lnSpc>
                        <a:spcAft>
                          <a:spcPts val="0"/>
                        </a:spcAft>
                      </a:pPr>
                      <a:r>
                        <a:rPr lang="en-GB" sz="1200" b="1" dirty="0">
                          <a:solidFill>
                            <a:srgbClr val="000000"/>
                          </a:solidFill>
                          <a:latin typeface="Calibri"/>
                          <a:ea typeface="Times New Roman"/>
                          <a:cs typeface="Times New Roman"/>
                        </a:rPr>
                        <a:t>Policy reform</a:t>
                      </a:r>
                      <a:endParaRPr lang="en-GB" sz="1200" dirty="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200" b="1">
                          <a:solidFill>
                            <a:srgbClr val="000000"/>
                          </a:solidFill>
                          <a:latin typeface="Calibri"/>
                          <a:ea typeface="Times New Roman"/>
                          <a:cs typeface="Times New Roman"/>
                        </a:rPr>
                        <a:t>Indicator</a:t>
                      </a:r>
                      <a:endParaRPr lang="en-GB" sz="120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nSpc>
                          <a:spcPct val="115000"/>
                        </a:lnSpc>
                        <a:spcAft>
                          <a:spcPts val="0"/>
                        </a:spcAft>
                      </a:pPr>
                      <a:r>
                        <a:rPr lang="en-GB" sz="1200" b="1">
                          <a:solidFill>
                            <a:srgbClr val="000000"/>
                          </a:solidFill>
                          <a:latin typeface="Calibri"/>
                          <a:ea typeface="Times New Roman"/>
                          <a:cs typeface="Times New Roman"/>
                        </a:rPr>
                        <a:t>Target for the year 2000 compared to the situation in 1994</a:t>
                      </a:r>
                      <a:endParaRPr lang="en-GB" sz="120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nSpc>
                          <a:spcPct val="115000"/>
                        </a:lnSpc>
                        <a:spcAft>
                          <a:spcPts val="0"/>
                        </a:spcAft>
                      </a:pPr>
                      <a:r>
                        <a:rPr lang="en-GB" sz="1200" b="1">
                          <a:solidFill>
                            <a:srgbClr val="000000"/>
                          </a:solidFill>
                          <a:latin typeface="Calibri"/>
                          <a:ea typeface="Times New Roman"/>
                          <a:cs typeface="Times New Roman"/>
                        </a:rPr>
                        <a:t>Results achieved by 1998 compared to 1994</a:t>
                      </a:r>
                      <a:endParaRPr lang="en-GB" sz="120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562405">
                <a:tc>
                  <a:txBody>
                    <a:bodyPr/>
                    <a:lstStyle/>
                    <a:p>
                      <a:pPr>
                        <a:lnSpc>
                          <a:spcPct val="115000"/>
                        </a:lnSpc>
                        <a:spcAft>
                          <a:spcPts val="0"/>
                        </a:spcAft>
                      </a:pPr>
                      <a:r>
                        <a:rPr lang="en-GB" sz="1200" b="1">
                          <a:solidFill>
                            <a:srgbClr val="000000"/>
                          </a:solidFill>
                          <a:latin typeface="Calibri"/>
                          <a:ea typeface="Times New Roman"/>
                          <a:cs typeface="Times New Roman"/>
                        </a:rPr>
                        <a:t>Valuation of road safety</a:t>
                      </a:r>
                      <a:endParaRPr lang="en-GB" sz="120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a:lnSpc>
                          <a:spcPct val="115000"/>
                        </a:lnSpc>
                        <a:spcAft>
                          <a:spcPts val="0"/>
                        </a:spcAft>
                      </a:pPr>
                      <a:r>
                        <a:rPr lang="en-GB" sz="1200" dirty="0">
                          <a:solidFill>
                            <a:srgbClr val="000000"/>
                          </a:solidFill>
                          <a:latin typeface="Calibri"/>
                          <a:ea typeface="Times New Roman"/>
                          <a:cs typeface="Times New Roman"/>
                        </a:rPr>
                        <a:t>Percentage of </a:t>
                      </a:r>
                      <a:r>
                        <a:rPr lang="en-GB" sz="1200" dirty="0" smtClean="0">
                          <a:solidFill>
                            <a:srgbClr val="000000"/>
                          </a:solidFill>
                          <a:latin typeface="Calibri"/>
                          <a:ea typeface="Times New Roman"/>
                          <a:cs typeface="Times New Roman"/>
                        </a:rPr>
                        <a:t>the</a:t>
                      </a:r>
                      <a:r>
                        <a:rPr lang="el-GR" sz="1200" dirty="0" smtClean="0">
                          <a:solidFill>
                            <a:srgbClr val="000000"/>
                          </a:solidFill>
                          <a:latin typeface="Calibri"/>
                          <a:ea typeface="Times New Roman"/>
                          <a:cs typeface="Times New Roman"/>
                        </a:rPr>
                        <a:t> </a:t>
                      </a:r>
                      <a:r>
                        <a:rPr lang="en-GB" sz="1200" dirty="0" smtClean="0">
                          <a:solidFill>
                            <a:srgbClr val="000000"/>
                          </a:solidFill>
                          <a:latin typeface="Calibri"/>
                          <a:ea typeface="Times New Roman"/>
                          <a:cs typeface="Times New Roman"/>
                        </a:rPr>
                        <a:t>population </a:t>
                      </a:r>
                      <a:r>
                        <a:rPr lang="en-GB" sz="1200" dirty="0">
                          <a:solidFill>
                            <a:srgbClr val="000000"/>
                          </a:solidFill>
                          <a:latin typeface="Calibri"/>
                          <a:ea typeface="Times New Roman"/>
                          <a:cs typeface="Times New Roman"/>
                        </a:rPr>
                        <a:t>who regard</a:t>
                      </a:r>
                      <a:br>
                        <a:rPr lang="en-GB" sz="1200" dirty="0">
                          <a:solidFill>
                            <a:srgbClr val="000000"/>
                          </a:solidFill>
                          <a:latin typeface="Calibri"/>
                          <a:ea typeface="Times New Roman"/>
                          <a:cs typeface="Times New Roman"/>
                        </a:rPr>
                      </a:br>
                      <a:r>
                        <a:rPr lang="en-GB" sz="1200" dirty="0">
                          <a:solidFill>
                            <a:srgbClr val="000000"/>
                          </a:solidFill>
                          <a:latin typeface="Calibri"/>
                          <a:ea typeface="Times New Roman"/>
                          <a:cs typeface="Times New Roman"/>
                        </a:rPr>
                        <a:t>road accidents as a </a:t>
                      </a:r>
                      <a:r>
                        <a:rPr lang="en-GB" sz="1200" dirty="0" smtClean="0">
                          <a:solidFill>
                            <a:srgbClr val="000000"/>
                          </a:solidFill>
                          <a:latin typeface="Calibri"/>
                          <a:ea typeface="Times New Roman"/>
                          <a:cs typeface="Times New Roman"/>
                        </a:rPr>
                        <a:t>public</a:t>
                      </a:r>
                      <a:r>
                        <a:rPr lang="el-GR" sz="1200" dirty="0" smtClean="0">
                          <a:solidFill>
                            <a:srgbClr val="000000"/>
                          </a:solidFill>
                          <a:latin typeface="Calibri"/>
                          <a:ea typeface="Times New Roman"/>
                          <a:cs typeface="Times New Roman"/>
                        </a:rPr>
                        <a:t> </a:t>
                      </a:r>
                      <a:r>
                        <a:rPr lang="en-GB" sz="1200" dirty="0" smtClean="0">
                          <a:solidFill>
                            <a:srgbClr val="000000"/>
                          </a:solidFill>
                          <a:latin typeface="Calibri"/>
                          <a:ea typeface="Times New Roman"/>
                          <a:cs typeface="Times New Roman"/>
                        </a:rPr>
                        <a:t>health </a:t>
                      </a:r>
                      <a:r>
                        <a:rPr lang="en-GB" sz="1200" dirty="0">
                          <a:solidFill>
                            <a:srgbClr val="000000"/>
                          </a:solidFill>
                          <a:latin typeface="Calibri"/>
                          <a:ea typeface="Times New Roman"/>
                          <a:cs typeface="Times New Roman"/>
                        </a:rPr>
                        <a:t>problem</a:t>
                      </a:r>
                      <a:endParaRPr lang="en-GB" sz="1200" dirty="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200">
                          <a:solidFill>
                            <a:srgbClr val="000000"/>
                          </a:solidFill>
                          <a:latin typeface="Calibri"/>
                          <a:ea typeface="Times New Roman"/>
                          <a:cs typeface="Times New Roman"/>
                        </a:rPr>
                        <a:t>30%</a:t>
                      </a:r>
                      <a:endParaRPr lang="en-GB" sz="120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200">
                          <a:solidFill>
                            <a:srgbClr val="000000"/>
                          </a:solidFill>
                          <a:latin typeface="Calibri"/>
                          <a:ea typeface="Times New Roman"/>
                          <a:cs typeface="Times New Roman"/>
                        </a:rPr>
                        <a:t>No measurements</a:t>
                      </a:r>
                      <a:br>
                        <a:rPr lang="en-GB" sz="1200">
                          <a:solidFill>
                            <a:srgbClr val="000000"/>
                          </a:solidFill>
                          <a:latin typeface="Calibri"/>
                          <a:ea typeface="Times New Roman"/>
                          <a:cs typeface="Times New Roman"/>
                        </a:rPr>
                      </a:br>
                      <a:r>
                        <a:rPr lang="en-GB" sz="1200">
                          <a:solidFill>
                            <a:srgbClr val="000000"/>
                          </a:solidFill>
                          <a:latin typeface="Calibri"/>
                          <a:ea typeface="Times New Roman"/>
                          <a:cs typeface="Times New Roman"/>
                        </a:rPr>
                        <a:t>have been made</a:t>
                      </a:r>
                      <a:endParaRPr lang="en-GB" sz="120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10429">
                <a:tc>
                  <a:txBody>
                    <a:bodyPr/>
                    <a:lstStyle/>
                    <a:p>
                      <a:pPr>
                        <a:lnSpc>
                          <a:spcPct val="115000"/>
                        </a:lnSpc>
                        <a:spcAft>
                          <a:spcPts val="0"/>
                        </a:spcAft>
                      </a:pPr>
                      <a:r>
                        <a:rPr lang="en-GB" sz="1200" b="1" dirty="0">
                          <a:solidFill>
                            <a:srgbClr val="000000"/>
                          </a:solidFill>
                          <a:latin typeface="Calibri"/>
                          <a:ea typeface="Times New Roman"/>
                          <a:cs typeface="Times New Roman"/>
                        </a:rPr>
                        <a:t>Drinking and driving</a:t>
                      </a:r>
                      <a:endParaRPr lang="en-GB" sz="1200" dirty="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a:lnSpc>
                          <a:spcPct val="115000"/>
                        </a:lnSpc>
                        <a:spcAft>
                          <a:spcPts val="0"/>
                        </a:spcAft>
                      </a:pPr>
                      <a:r>
                        <a:rPr lang="en-GB" sz="1200" dirty="0">
                          <a:solidFill>
                            <a:srgbClr val="000000"/>
                          </a:solidFill>
                          <a:latin typeface="Calibri"/>
                          <a:ea typeface="Times New Roman"/>
                          <a:cs typeface="Times New Roman"/>
                        </a:rPr>
                        <a:t>Percentage above </a:t>
                      </a:r>
                      <a:r>
                        <a:rPr lang="en-GB" sz="1200" dirty="0" smtClean="0">
                          <a:solidFill>
                            <a:srgbClr val="000000"/>
                          </a:solidFill>
                          <a:latin typeface="Calibri"/>
                          <a:ea typeface="Times New Roman"/>
                          <a:cs typeface="Times New Roman"/>
                        </a:rPr>
                        <a:t>the</a:t>
                      </a:r>
                      <a:r>
                        <a:rPr lang="el-GR" sz="1200" dirty="0" smtClean="0">
                          <a:solidFill>
                            <a:srgbClr val="000000"/>
                          </a:solidFill>
                          <a:latin typeface="Calibri"/>
                          <a:ea typeface="Times New Roman"/>
                          <a:cs typeface="Times New Roman"/>
                        </a:rPr>
                        <a:t> </a:t>
                      </a:r>
                      <a:r>
                        <a:rPr lang="en-GB" sz="1200" dirty="0" smtClean="0">
                          <a:solidFill>
                            <a:srgbClr val="000000"/>
                          </a:solidFill>
                          <a:latin typeface="Calibri"/>
                          <a:ea typeface="Times New Roman"/>
                          <a:cs typeface="Times New Roman"/>
                        </a:rPr>
                        <a:t>legal </a:t>
                      </a:r>
                      <a:r>
                        <a:rPr lang="en-GB" sz="1200" dirty="0">
                          <a:solidFill>
                            <a:srgbClr val="000000"/>
                          </a:solidFill>
                          <a:latin typeface="Calibri"/>
                          <a:ea typeface="Times New Roman"/>
                          <a:cs typeface="Times New Roman"/>
                        </a:rPr>
                        <a:t>BAC limit in police</a:t>
                      </a:r>
                      <a:br>
                        <a:rPr lang="en-GB" sz="1200" dirty="0">
                          <a:solidFill>
                            <a:srgbClr val="000000"/>
                          </a:solidFill>
                          <a:latin typeface="Calibri"/>
                          <a:ea typeface="Times New Roman"/>
                          <a:cs typeface="Times New Roman"/>
                        </a:rPr>
                      </a:br>
                      <a:r>
                        <a:rPr lang="en-GB" sz="1200" dirty="0">
                          <a:solidFill>
                            <a:srgbClr val="000000"/>
                          </a:solidFill>
                          <a:latin typeface="Calibri"/>
                          <a:ea typeface="Times New Roman"/>
                          <a:cs typeface="Times New Roman"/>
                        </a:rPr>
                        <a:t>checks</a:t>
                      </a:r>
                      <a:endParaRPr lang="en-GB" sz="1200" dirty="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200">
                          <a:solidFill>
                            <a:srgbClr val="000000"/>
                          </a:solidFill>
                          <a:latin typeface="Calibri"/>
                          <a:ea typeface="Times New Roman"/>
                          <a:cs typeface="Times New Roman"/>
                        </a:rPr>
                        <a:t>-27%</a:t>
                      </a:r>
                      <a:endParaRPr lang="en-GB" sz="120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200">
                          <a:solidFill>
                            <a:srgbClr val="000000"/>
                          </a:solidFill>
                          <a:latin typeface="Calibri"/>
                          <a:ea typeface="Times New Roman"/>
                          <a:cs typeface="Times New Roman"/>
                        </a:rPr>
                        <a:t>-40%</a:t>
                      </a:r>
                      <a:endParaRPr lang="en-GB" sz="120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10429">
                <a:tc>
                  <a:txBody>
                    <a:bodyPr/>
                    <a:lstStyle/>
                    <a:p>
                      <a:pPr>
                        <a:lnSpc>
                          <a:spcPct val="115000"/>
                        </a:lnSpc>
                        <a:spcAft>
                          <a:spcPts val="0"/>
                        </a:spcAft>
                      </a:pPr>
                      <a:r>
                        <a:rPr lang="en-GB" sz="1200" b="1" dirty="0">
                          <a:solidFill>
                            <a:srgbClr val="000000"/>
                          </a:solidFill>
                          <a:latin typeface="Calibri"/>
                          <a:ea typeface="Times New Roman"/>
                          <a:cs typeface="Times New Roman"/>
                        </a:rPr>
                        <a:t>Speeding</a:t>
                      </a:r>
                      <a:endParaRPr lang="en-GB" sz="1200" dirty="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a:lnSpc>
                          <a:spcPct val="115000"/>
                        </a:lnSpc>
                        <a:spcAft>
                          <a:spcPts val="0"/>
                        </a:spcAft>
                      </a:pPr>
                      <a:r>
                        <a:rPr lang="en-GB" sz="1200" dirty="0">
                          <a:solidFill>
                            <a:srgbClr val="000000"/>
                          </a:solidFill>
                          <a:latin typeface="Calibri"/>
                          <a:ea typeface="Times New Roman"/>
                          <a:cs typeface="Times New Roman"/>
                        </a:rPr>
                        <a:t>Percentage of all </a:t>
                      </a:r>
                      <a:r>
                        <a:rPr lang="en-GB" sz="1200" dirty="0" smtClean="0">
                          <a:solidFill>
                            <a:srgbClr val="000000"/>
                          </a:solidFill>
                          <a:latin typeface="Calibri"/>
                          <a:ea typeface="Times New Roman"/>
                          <a:cs typeface="Times New Roman"/>
                        </a:rPr>
                        <a:t>vehicle</a:t>
                      </a:r>
                      <a:r>
                        <a:rPr lang="el-GR" sz="1200" dirty="0" smtClean="0">
                          <a:solidFill>
                            <a:srgbClr val="000000"/>
                          </a:solidFill>
                          <a:latin typeface="Calibri"/>
                          <a:ea typeface="Times New Roman"/>
                          <a:cs typeface="Times New Roman"/>
                        </a:rPr>
                        <a:t> </a:t>
                      </a:r>
                      <a:r>
                        <a:rPr lang="en-GB" sz="1200" dirty="0" smtClean="0">
                          <a:solidFill>
                            <a:srgbClr val="000000"/>
                          </a:solidFill>
                          <a:latin typeface="Calibri"/>
                          <a:ea typeface="Times New Roman"/>
                          <a:cs typeface="Times New Roman"/>
                        </a:rPr>
                        <a:t>kilometres </a:t>
                      </a:r>
                      <a:r>
                        <a:rPr lang="en-GB" sz="1200" dirty="0">
                          <a:solidFill>
                            <a:srgbClr val="000000"/>
                          </a:solidFill>
                          <a:latin typeface="Calibri"/>
                          <a:ea typeface="Times New Roman"/>
                          <a:cs typeface="Times New Roman"/>
                        </a:rPr>
                        <a:t>of driving</a:t>
                      </a:r>
                      <a:br>
                        <a:rPr lang="en-GB" sz="1200" dirty="0">
                          <a:solidFill>
                            <a:srgbClr val="000000"/>
                          </a:solidFill>
                          <a:latin typeface="Calibri"/>
                          <a:ea typeface="Times New Roman"/>
                          <a:cs typeface="Times New Roman"/>
                        </a:rPr>
                      </a:br>
                      <a:r>
                        <a:rPr lang="en-GB" sz="1200" dirty="0">
                          <a:solidFill>
                            <a:srgbClr val="000000"/>
                          </a:solidFill>
                          <a:latin typeface="Calibri"/>
                          <a:ea typeface="Times New Roman"/>
                          <a:cs typeface="Times New Roman"/>
                        </a:rPr>
                        <a:t>exceeding speed limits</a:t>
                      </a:r>
                      <a:endParaRPr lang="en-GB" sz="1200" dirty="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200">
                          <a:solidFill>
                            <a:srgbClr val="000000"/>
                          </a:solidFill>
                          <a:latin typeface="Calibri"/>
                          <a:ea typeface="Times New Roman"/>
                          <a:cs typeface="Times New Roman"/>
                        </a:rPr>
                        <a:t>-35%</a:t>
                      </a:r>
                      <a:endParaRPr lang="en-GB" sz="120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200">
                          <a:solidFill>
                            <a:srgbClr val="000000"/>
                          </a:solidFill>
                          <a:latin typeface="Calibri"/>
                          <a:ea typeface="Times New Roman"/>
                          <a:cs typeface="Times New Roman"/>
                        </a:rPr>
                        <a:t>No change</a:t>
                      </a:r>
                      <a:endParaRPr lang="en-GB" sz="120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2901">
                <a:tc>
                  <a:txBody>
                    <a:bodyPr/>
                    <a:lstStyle/>
                    <a:p>
                      <a:pPr>
                        <a:lnSpc>
                          <a:spcPct val="115000"/>
                        </a:lnSpc>
                        <a:spcAft>
                          <a:spcPts val="0"/>
                        </a:spcAft>
                      </a:pPr>
                      <a:r>
                        <a:rPr lang="en-GB" sz="1200" b="1">
                          <a:solidFill>
                            <a:srgbClr val="000000"/>
                          </a:solidFill>
                          <a:latin typeface="Calibri"/>
                          <a:ea typeface="Times New Roman"/>
                          <a:cs typeface="Times New Roman"/>
                        </a:rPr>
                        <a:t>Other violations</a:t>
                      </a:r>
                      <a:endParaRPr lang="en-GB" sz="120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a:lnSpc>
                          <a:spcPct val="115000"/>
                        </a:lnSpc>
                        <a:spcAft>
                          <a:spcPts val="0"/>
                        </a:spcAft>
                      </a:pPr>
                      <a:r>
                        <a:rPr lang="en-GB" sz="1200" dirty="0">
                          <a:solidFill>
                            <a:srgbClr val="000000"/>
                          </a:solidFill>
                          <a:latin typeface="Calibri"/>
                          <a:ea typeface="Times New Roman"/>
                          <a:cs typeface="Times New Roman"/>
                        </a:rPr>
                        <a:t>Percentage of </a:t>
                      </a:r>
                      <a:r>
                        <a:rPr lang="en-GB" sz="1200" dirty="0" smtClean="0">
                          <a:solidFill>
                            <a:srgbClr val="000000"/>
                          </a:solidFill>
                          <a:latin typeface="Calibri"/>
                          <a:ea typeface="Times New Roman"/>
                          <a:cs typeface="Times New Roman"/>
                        </a:rPr>
                        <a:t>vehicles</a:t>
                      </a:r>
                      <a:r>
                        <a:rPr lang="el-GR" sz="1200" dirty="0" smtClean="0">
                          <a:solidFill>
                            <a:srgbClr val="000000"/>
                          </a:solidFill>
                          <a:latin typeface="Calibri"/>
                          <a:ea typeface="Times New Roman"/>
                          <a:cs typeface="Times New Roman"/>
                        </a:rPr>
                        <a:t> </a:t>
                      </a:r>
                      <a:r>
                        <a:rPr lang="en-GB" sz="1200" dirty="0" smtClean="0">
                          <a:solidFill>
                            <a:srgbClr val="000000"/>
                          </a:solidFill>
                          <a:latin typeface="Calibri"/>
                          <a:ea typeface="Times New Roman"/>
                          <a:cs typeface="Times New Roman"/>
                        </a:rPr>
                        <a:t>following </a:t>
                      </a:r>
                      <a:r>
                        <a:rPr lang="en-GB" sz="1200" dirty="0">
                          <a:solidFill>
                            <a:srgbClr val="000000"/>
                          </a:solidFill>
                          <a:latin typeface="Calibri"/>
                          <a:ea typeface="Times New Roman"/>
                          <a:cs typeface="Times New Roman"/>
                        </a:rPr>
                        <a:t>too closely</a:t>
                      </a:r>
                      <a:endParaRPr lang="en-GB" sz="1200" dirty="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200">
                          <a:solidFill>
                            <a:srgbClr val="000000"/>
                          </a:solidFill>
                          <a:latin typeface="Calibri"/>
                          <a:ea typeface="Times New Roman"/>
                          <a:cs typeface="Times New Roman"/>
                        </a:rPr>
                        <a:t>-50%</a:t>
                      </a:r>
                      <a:endParaRPr lang="en-GB" sz="120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200">
                          <a:solidFill>
                            <a:srgbClr val="000000"/>
                          </a:solidFill>
                          <a:latin typeface="Calibri"/>
                          <a:ea typeface="Times New Roman"/>
                          <a:cs typeface="Times New Roman"/>
                        </a:rPr>
                        <a:t>No change</a:t>
                      </a:r>
                      <a:endParaRPr lang="en-GB" sz="120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10429">
                <a:tc>
                  <a:txBody>
                    <a:bodyPr/>
                    <a:lstStyle/>
                    <a:p>
                      <a:pPr>
                        <a:lnSpc>
                          <a:spcPct val="115000"/>
                        </a:lnSpc>
                        <a:spcAft>
                          <a:spcPts val="0"/>
                        </a:spcAft>
                      </a:pPr>
                      <a:r>
                        <a:rPr lang="en-GB" sz="1200" b="1" dirty="0">
                          <a:solidFill>
                            <a:srgbClr val="000000"/>
                          </a:solidFill>
                          <a:latin typeface="Calibri"/>
                          <a:ea typeface="Times New Roman"/>
                          <a:cs typeface="Times New Roman"/>
                        </a:rPr>
                        <a:t>Safer urban traffic environment</a:t>
                      </a:r>
                      <a:endParaRPr lang="en-GB" sz="1200" dirty="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a:lnSpc>
                          <a:spcPct val="115000"/>
                        </a:lnSpc>
                        <a:spcAft>
                          <a:spcPts val="0"/>
                        </a:spcAft>
                      </a:pPr>
                      <a:r>
                        <a:rPr lang="en-GB" sz="1200" dirty="0">
                          <a:solidFill>
                            <a:srgbClr val="000000"/>
                          </a:solidFill>
                          <a:latin typeface="Calibri"/>
                          <a:ea typeface="Times New Roman"/>
                          <a:cs typeface="Times New Roman"/>
                        </a:rPr>
                        <a:t>Proportion of streets </a:t>
                      </a:r>
                      <a:r>
                        <a:rPr lang="en-GB" sz="1200" dirty="0" smtClean="0">
                          <a:solidFill>
                            <a:srgbClr val="000000"/>
                          </a:solidFill>
                          <a:latin typeface="Calibri"/>
                          <a:ea typeface="Times New Roman"/>
                          <a:cs typeface="Times New Roman"/>
                        </a:rPr>
                        <a:t>that</a:t>
                      </a:r>
                      <a:r>
                        <a:rPr lang="el-GR" sz="1200" dirty="0" smtClean="0">
                          <a:solidFill>
                            <a:srgbClr val="000000"/>
                          </a:solidFill>
                          <a:latin typeface="Calibri"/>
                          <a:ea typeface="Times New Roman"/>
                          <a:cs typeface="Times New Roman"/>
                        </a:rPr>
                        <a:t> </a:t>
                      </a:r>
                      <a:r>
                        <a:rPr lang="en-GB" sz="1200" dirty="0" smtClean="0">
                          <a:solidFill>
                            <a:srgbClr val="000000"/>
                          </a:solidFill>
                          <a:latin typeface="Calibri"/>
                          <a:ea typeface="Times New Roman"/>
                          <a:cs typeface="Times New Roman"/>
                        </a:rPr>
                        <a:t>do </a:t>
                      </a:r>
                      <a:r>
                        <a:rPr lang="en-GB" sz="1200" dirty="0">
                          <a:solidFill>
                            <a:srgbClr val="000000"/>
                          </a:solidFill>
                          <a:latin typeface="Calibri"/>
                          <a:ea typeface="Times New Roman"/>
                          <a:cs typeface="Times New Roman"/>
                        </a:rPr>
                        <a:t>not satisfy </a:t>
                      </a:r>
                      <a:r>
                        <a:rPr lang="en-GB" sz="1200" dirty="0" smtClean="0">
                          <a:solidFill>
                            <a:srgbClr val="000000"/>
                          </a:solidFill>
                          <a:latin typeface="Calibri"/>
                          <a:ea typeface="Times New Roman"/>
                          <a:cs typeface="Times New Roman"/>
                        </a:rPr>
                        <a:t>safety</a:t>
                      </a:r>
                      <a:r>
                        <a:rPr lang="el-GR" sz="1200" dirty="0" smtClean="0">
                          <a:solidFill>
                            <a:srgbClr val="000000"/>
                          </a:solidFill>
                          <a:latin typeface="Calibri"/>
                          <a:ea typeface="Times New Roman"/>
                          <a:cs typeface="Times New Roman"/>
                        </a:rPr>
                        <a:t> </a:t>
                      </a:r>
                      <a:r>
                        <a:rPr lang="en-GB" sz="1200" dirty="0" smtClean="0">
                          <a:solidFill>
                            <a:srgbClr val="000000"/>
                          </a:solidFill>
                          <a:latin typeface="Calibri"/>
                          <a:ea typeface="Times New Roman"/>
                          <a:cs typeface="Times New Roman"/>
                        </a:rPr>
                        <a:t>standards</a:t>
                      </a:r>
                      <a:endParaRPr lang="en-GB" sz="1200" dirty="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200">
                          <a:solidFill>
                            <a:srgbClr val="000000"/>
                          </a:solidFill>
                          <a:latin typeface="Calibri"/>
                          <a:ea typeface="Times New Roman"/>
                          <a:cs typeface="Times New Roman"/>
                        </a:rPr>
                        <a:t>Reduction</a:t>
                      </a:r>
                      <a:endParaRPr lang="en-GB" sz="120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200">
                          <a:solidFill>
                            <a:srgbClr val="000000"/>
                          </a:solidFill>
                          <a:latin typeface="Calibri"/>
                          <a:ea typeface="Times New Roman"/>
                          <a:cs typeface="Times New Roman"/>
                        </a:rPr>
                        <a:t>No change</a:t>
                      </a:r>
                      <a:endParaRPr lang="en-GB" sz="120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10429">
                <a:tc>
                  <a:txBody>
                    <a:bodyPr/>
                    <a:lstStyle/>
                    <a:p>
                      <a:pPr>
                        <a:lnSpc>
                          <a:spcPct val="115000"/>
                        </a:lnSpc>
                        <a:spcAft>
                          <a:spcPts val="0"/>
                        </a:spcAft>
                      </a:pPr>
                      <a:r>
                        <a:rPr lang="en-GB" sz="1200" b="1">
                          <a:solidFill>
                            <a:srgbClr val="000000"/>
                          </a:solidFill>
                          <a:latin typeface="Calibri"/>
                          <a:ea typeface="Times New Roman"/>
                          <a:cs typeface="Times New Roman"/>
                        </a:rPr>
                        <a:t>Safer rural traffic environment</a:t>
                      </a:r>
                      <a:endParaRPr lang="en-GB" sz="120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a:lnSpc>
                          <a:spcPct val="115000"/>
                        </a:lnSpc>
                        <a:spcAft>
                          <a:spcPts val="0"/>
                        </a:spcAft>
                      </a:pPr>
                      <a:r>
                        <a:rPr lang="en-GB" sz="1200" dirty="0">
                          <a:solidFill>
                            <a:srgbClr val="000000"/>
                          </a:solidFill>
                          <a:latin typeface="Calibri"/>
                          <a:ea typeface="Times New Roman"/>
                          <a:cs typeface="Times New Roman"/>
                        </a:rPr>
                        <a:t>Proportion of rural </a:t>
                      </a:r>
                      <a:r>
                        <a:rPr lang="en-GB" sz="1200" dirty="0" smtClean="0">
                          <a:solidFill>
                            <a:srgbClr val="000000"/>
                          </a:solidFill>
                          <a:latin typeface="Calibri"/>
                          <a:ea typeface="Times New Roman"/>
                          <a:cs typeface="Times New Roman"/>
                        </a:rPr>
                        <a:t>roads</a:t>
                      </a:r>
                      <a:r>
                        <a:rPr lang="el-GR" sz="1200" dirty="0" smtClean="0">
                          <a:solidFill>
                            <a:srgbClr val="000000"/>
                          </a:solidFill>
                          <a:latin typeface="Calibri"/>
                          <a:ea typeface="Times New Roman"/>
                          <a:cs typeface="Times New Roman"/>
                        </a:rPr>
                        <a:t> </a:t>
                      </a:r>
                      <a:r>
                        <a:rPr lang="en-GB" sz="1200" dirty="0" smtClean="0">
                          <a:solidFill>
                            <a:srgbClr val="000000"/>
                          </a:solidFill>
                          <a:latin typeface="Calibri"/>
                          <a:ea typeface="Times New Roman"/>
                          <a:cs typeface="Times New Roman"/>
                        </a:rPr>
                        <a:t>that </a:t>
                      </a:r>
                      <a:r>
                        <a:rPr lang="en-GB" sz="1200" dirty="0">
                          <a:solidFill>
                            <a:srgbClr val="000000"/>
                          </a:solidFill>
                          <a:latin typeface="Calibri"/>
                          <a:ea typeface="Times New Roman"/>
                          <a:cs typeface="Times New Roman"/>
                        </a:rPr>
                        <a:t>do not satisfy </a:t>
                      </a:r>
                      <a:r>
                        <a:rPr lang="en-GB" sz="1200" dirty="0" smtClean="0">
                          <a:solidFill>
                            <a:srgbClr val="000000"/>
                          </a:solidFill>
                          <a:latin typeface="Calibri"/>
                          <a:ea typeface="Times New Roman"/>
                          <a:cs typeface="Times New Roman"/>
                        </a:rPr>
                        <a:t>safety</a:t>
                      </a:r>
                      <a:r>
                        <a:rPr lang="el-GR" sz="1200" dirty="0" smtClean="0">
                          <a:solidFill>
                            <a:srgbClr val="000000"/>
                          </a:solidFill>
                          <a:latin typeface="Calibri"/>
                          <a:ea typeface="Times New Roman"/>
                          <a:cs typeface="Times New Roman"/>
                        </a:rPr>
                        <a:t> </a:t>
                      </a:r>
                      <a:r>
                        <a:rPr lang="en-GB" sz="1200" dirty="0" smtClean="0">
                          <a:solidFill>
                            <a:srgbClr val="000000"/>
                          </a:solidFill>
                          <a:latin typeface="Calibri"/>
                          <a:ea typeface="Times New Roman"/>
                          <a:cs typeface="Times New Roman"/>
                        </a:rPr>
                        <a:t>standards</a:t>
                      </a:r>
                      <a:endParaRPr lang="en-GB" sz="1200" dirty="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200">
                          <a:solidFill>
                            <a:srgbClr val="000000"/>
                          </a:solidFill>
                          <a:latin typeface="Calibri"/>
                          <a:ea typeface="Times New Roman"/>
                          <a:cs typeface="Times New Roman"/>
                        </a:rPr>
                        <a:t>Reduction</a:t>
                      </a:r>
                      <a:endParaRPr lang="en-GB" sz="120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200">
                          <a:solidFill>
                            <a:srgbClr val="000000"/>
                          </a:solidFill>
                          <a:latin typeface="Calibri"/>
                          <a:ea typeface="Times New Roman"/>
                          <a:cs typeface="Times New Roman"/>
                        </a:rPr>
                        <a:t>No change</a:t>
                      </a:r>
                      <a:endParaRPr lang="en-GB" sz="120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10429">
                <a:tc>
                  <a:txBody>
                    <a:bodyPr/>
                    <a:lstStyle/>
                    <a:p>
                      <a:pPr>
                        <a:lnSpc>
                          <a:spcPct val="115000"/>
                        </a:lnSpc>
                        <a:spcAft>
                          <a:spcPts val="0"/>
                        </a:spcAft>
                      </a:pPr>
                      <a:r>
                        <a:rPr lang="en-GB" sz="1200" b="1">
                          <a:solidFill>
                            <a:srgbClr val="000000"/>
                          </a:solidFill>
                          <a:latin typeface="Calibri"/>
                          <a:ea typeface="Times New Roman"/>
                          <a:cs typeface="Times New Roman"/>
                        </a:rPr>
                        <a:t>Use of protective devices in cars</a:t>
                      </a:r>
                      <a:endParaRPr lang="en-GB" sz="120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a:lnSpc>
                          <a:spcPct val="115000"/>
                        </a:lnSpc>
                        <a:spcAft>
                          <a:spcPts val="0"/>
                        </a:spcAft>
                      </a:pPr>
                      <a:r>
                        <a:rPr lang="en-GB" sz="1200" dirty="0">
                          <a:solidFill>
                            <a:srgbClr val="000000"/>
                          </a:solidFill>
                          <a:latin typeface="Calibri"/>
                          <a:ea typeface="Times New Roman"/>
                          <a:cs typeface="Times New Roman"/>
                        </a:rPr>
                        <a:t>Percentage of </a:t>
                      </a:r>
                      <a:r>
                        <a:rPr lang="en-GB" sz="1200" dirty="0" smtClean="0">
                          <a:solidFill>
                            <a:srgbClr val="000000"/>
                          </a:solidFill>
                          <a:latin typeface="Calibri"/>
                          <a:ea typeface="Times New Roman"/>
                          <a:cs typeface="Times New Roman"/>
                        </a:rPr>
                        <a:t>car</a:t>
                      </a:r>
                      <a:r>
                        <a:rPr lang="el-GR" sz="1200" dirty="0" smtClean="0">
                          <a:solidFill>
                            <a:srgbClr val="000000"/>
                          </a:solidFill>
                          <a:latin typeface="Calibri"/>
                          <a:ea typeface="Times New Roman"/>
                          <a:cs typeface="Times New Roman"/>
                        </a:rPr>
                        <a:t> </a:t>
                      </a:r>
                      <a:r>
                        <a:rPr lang="en-GB" sz="1200" dirty="0" smtClean="0">
                          <a:solidFill>
                            <a:srgbClr val="000000"/>
                          </a:solidFill>
                          <a:latin typeface="Calibri"/>
                          <a:ea typeface="Times New Roman"/>
                          <a:cs typeface="Times New Roman"/>
                        </a:rPr>
                        <a:t>occupants </a:t>
                      </a:r>
                      <a:r>
                        <a:rPr lang="en-GB" sz="1200" dirty="0">
                          <a:solidFill>
                            <a:srgbClr val="000000"/>
                          </a:solidFill>
                          <a:latin typeface="Calibri"/>
                          <a:ea typeface="Times New Roman"/>
                          <a:cs typeface="Times New Roman"/>
                        </a:rPr>
                        <a:t>using safety</a:t>
                      </a:r>
                      <a:br>
                        <a:rPr lang="en-GB" sz="1200" dirty="0">
                          <a:solidFill>
                            <a:srgbClr val="000000"/>
                          </a:solidFill>
                          <a:latin typeface="Calibri"/>
                          <a:ea typeface="Times New Roman"/>
                          <a:cs typeface="Times New Roman"/>
                        </a:rPr>
                      </a:br>
                      <a:r>
                        <a:rPr lang="en-GB" sz="1200" dirty="0">
                          <a:solidFill>
                            <a:srgbClr val="000000"/>
                          </a:solidFill>
                          <a:latin typeface="Calibri"/>
                          <a:ea typeface="Times New Roman"/>
                          <a:cs typeface="Times New Roman"/>
                        </a:rPr>
                        <a:t>devices</a:t>
                      </a:r>
                      <a:endParaRPr lang="en-GB" sz="1200" dirty="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200">
                          <a:solidFill>
                            <a:srgbClr val="000000"/>
                          </a:solidFill>
                          <a:latin typeface="Calibri"/>
                          <a:ea typeface="Times New Roman"/>
                          <a:cs typeface="Times New Roman"/>
                        </a:rPr>
                        <a:t>95%</a:t>
                      </a:r>
                      <a:endParaRPr lang="en-GB" sz="120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200">
                          <a:solidFill>
                            <a:srgbClr val="000000"/>
                          </a:solidFill>
                          <a:latin typeface="Calibri"/>
                          <a:ea typeface="Times New Roman"/>
                          <a:cs typeface="Times New Roman"/>
                        </a:rPr>
                        <a:t>No change</a:t>
                      </a:r>
                      <a:endParaRPr lang="en-GB" sz="120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15057">
                <a:tc>
                  <a:txBody>
                    <a:bodyPr/>
                    <a:lstStyle/>
                    <a:p>
                      <a:pPr>
                        <a:lnSpc>
                          <a:spcPct val="115000"/>
                        </a:lnSpc>
                        <a:spcAft>
                          <a:spcPts val="0"/>
                        </a:spcAft>
                      </a:pPr>
                      <a:r>
                        <a:rPr lang="en-GB" sz="1200" b="1">
                          <a:solidFill>
                            <a:srgbClr val="000000"/>
                          </a:solidFill>
                          <a:latin typeface="Calibri"/>
                          <a:ea typeface="Times New Roman"/>
                          <a:cs typeface="Times New Roman"/>
                        </a:rPr>
                        <a:t>Safer cars</a:t>
                      </a:r>
                      <a:endParaRPr lang="en-GB" sz="120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a:lnSpc>
                          <a:spcPct val="115000"/>
                        </a:lnSpc>
                        <a:spcAft>
                          <a:spcPts val="0"/>
                        </a:spcAft>
                      </a:pPr>
                      <a:r>
                        <a:rPr lang="en-GB" sz="1200" dirty="0">
                          <a:solidFill>
                            <a:srgbClr val="000000"/>
                          </a:solidFill>
                          <a:latin typeface="Calibri"/>
                          <a:ea typeface="Times New Roman"/>
                          <a:cs typeface="Times New Roman"/>
                        </a:rPr>
                        <a:t>Index for crashworthiness</a:t>
                      </a:r>
                      <a:endParaRPr lang="en-GB" sz="1200" dirty="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200">
                          <a:solidFill>
                            <a:srgbClr val="000000"/>
                          </a:solidFill>
                          <a:latin typeface="Calibri"/>
                          <a:ea typeface="Times New Roman"/>
                          <a:cs typeface="Times New Roman"/>
                        </a:rPr>
                        <a:t>12%</a:t>
                      </a:r>
                      <a:endParaRPr lang="en-GB" sz="120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200">
                          <a:solidFill>
                            <a:srgbClr val="000000"/>
                          </a:solidFill>
                          <a:latin typeface="Calibri"/>
                          <a:ea typeface="Times New Roman"/>
                          <a:cs typeface="Times New Roman"/>
                        </a:rPr>
                        <a:t>No measurements</a:t>
                      </a:r>
                      <a:br>
                        <a:rPr lang="en-GB" sz="1200">
                          <a:solidFill>
                            <a:srgbClr val="000000"/>
                          </a:solidFill>
                          <a:latin typeface="Calibri"/>
                          <a:ea typeface="Times New Roman"/>
                          <a:cs typeface="Times New Roman"/>
                        </a:rPr>
                      </a:br>
                      <a:r>
                        <a:rPr lang="en-GB" sz="1200">
                          <a:solidFill>
                            <a:srgbClr val="000000"/>
                          </a:solidFill>
                          <a:latin typeface="Calibri"/>
                          <a:ea typeface="Times New Roman"/>
                          <a:cs typeface="Times New Roman"/>
                        </a:rPr>
                        <a:t>have been made</a:t>
                      </a:r>
                      <a:endParaRPr lang="en-GB" sz="120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10429">
                <a:tc>
                  <a:txBody>
                    <a:bodyPr/>
                    <a:lstStyle/>
                    <a:p>
                      <a:pPr>
                        <a:lnSpc>
                          <a:spcPct val="115000"/>
                        </a:lnSpc>
                        <a:spcAft>
                          <a:spcPts val="0"/>
                        </a:spcAft>
                      </a:pPr>
                      <a:r>
                        <a:rPr lang="en-GB" sz="1200" b="1">
                          <a:solidFill>
                            <a:srgbClr val="000000"/>
                          </a:solidFill>
                          <a:latin typeface="Calibri"/>
                          <a:ea typeface="Times New Roman"/>
                          <a:cs typeface="Times New Roman"/>
                        </a:rPr>
                        <a:t>Visibility in traffic</a:t>
                      </a:r>
                      <a:endParaRPr lang="en-GB" sz="120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a:lnSpc>
                          <a:spcPct val="115000"/>
                        </a:lnSpc>
                        <a:spcAft>
                          <a:spcPts val="0"/>
                        </a:spcAft>
                      </a:pPr>
                      <a:r>
                        <a:rPr lang="en-GB" sz="1200" dirty="0">
                          <a:solidFill>
                            <a:srgbClr val="000000"/>
                          </a:solidFill>
                          <a:latin typeface="Calibri"/>
                          <a:ea typeface="Times New Roman"/>
                          <a:cs typeface="Times New Roman"/>
                        </a:rPr>
                        <a:t>Percentage of </a:t>
                      </a:r>
                      <a:r>
                        <a:rPr lang="en-GB" sz="1200" dirty="0" smtClean="0">
                          <a:solidFill>
                            <a:srgbClr val="000000"/>
                          </a:solidFill>
                          <a:latin typeface="Calibri"/>
                          <a:ea typeface="Times New Roman"/>
                          <a:cs typeface="Times New Roman"/>
                        </a:rPr>
                        <a:t>pedestrians</a:t>
                      </a:r>
                      <a:r>
                        <a:rPr lang="el-GR" sz="1200" dirty="0" smtClean="0">
                          <a:solidFill>
                            <a:srgbClr val="000000"/>
                          </a:solidFill>
                          <a:latin typeface="Calibri"/>
                          <a:ea typeface="Times New Roman"/>
                          <a:cs typeface="Times New Roman"/>
                        </a:rPr>
                        <a:t> </a:t>
                      </a:r>
                      <a:r>
                        <a:rPr lang="en-GB" sz="1200" dirty="0" smtClean="0">
                          <a:solidFill>
                            <a:srgbClr val="000000"/>
                          </a:solidFill>
                          <a:latin typeface="Calibri"/>
                          <a:ea typeface="Times New Roman"/>
                          <a:cs typeface="Times New Roman"/>
                        </a:rPr>
                        <a:t>and </a:t>
                      </a:r>
                      <a:r>
                        <a:rPr lang="en-GB" sz="1200" dirty="0">
                          <a:solidFill>
                            <a:srgbClr val="000000"/>
                          </a:solidFill>
                          <a:latin typeface="Calibri"/>
                          <a:ea typeface="Times New Roman"/>
                          <a:cs typeface="Times New Roman"/>
                        </a:rPr>
                        <a:t>cyclists </a:t>
                      </a:r>
                      <a:r>
                        <a:rPr lang="en-GB" sz="1200" dirty="0" smtClean="0">
                          <a:solidFill>
                            <a:srgbClr val="000000"/>
                          </a:solidFill>
                          <a:latin typeface="Calibri"/>
                          <a:ea typeface="Times New Roman"/>
                          <a:cs typeface="Times New Roman"/>
                        </a:rPr>
                        <a:t>using</a:t>
                      </a:r>
                      <a:r>
                        <a:rPr lang="el-GR" sz="1200" dirty="0" smtClean="0">
                          <a:solidFill>
                            <a:srgbClr val="000000"/>
                          </a:solidFill>
                          <a:latin typeface="Calibri"/>
                          <a:ea typeface="Times New Roman"/>
                          <a:cs typeface="Times New Roman"/>
                        </a:rPr>
                        <a:t> </a:t>
                      </a:r>
                      <a:r>
                        <a:rPr lang="en-GB" sz="1200" dirty="0" smtClean="0">
                          <a:solidFill>
                            <a:srgbClr val="000000"/>
                          </a:solidFill>
                          <a:latin typeface="Calibri"/>
                          <a:ea typeface="Times New Roman"/>
                          <a:cs typeface="Times New Roman"/>
                        </a:rPr>
                        <a:t>reflective </a:t>
                      </a:r>
                      <a:r>
                        <a:rPr lang="en-GB" sz="1200" dirty="0">
                          <a:solidFill>
                            <a:srgbClr val="000000"/>
                          </a:solidFill>
                          <a:latin typeface="Calibri"/>
                          <a:ea typeface="Times New Roman"/>
                          <a:cs typeface="Times New Roman"/>
                        </a:rPr>
                        <a:t>devices</a:t>
                      </a:r>
                      <a:endParaRPr lang="en-GB" sz="1200" dirty="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200">
                          <a:solidFill>
                            <a:srgbClr val="000000"/>
                          </a:solidFill>
                          <a:latin typeface="Calibri"/>
                          <a:ea typeface="Times New Roman"/>
                          <a:cs typeface="Times New Roman"/>
                        </a:rPr>
                        <a:t>60%</a:t>
                      </a:r>
                      <a:endParaRPr lang="en-GB" sz="120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200">
                          <a:solidFill>
                            <a:srgbClr val="000000"/>
                          </a:solidFill>
                          <a:latin typeface="Calibri"/>
                          <a:ea typeface="Times New Roman"/>
                          <a:cs typeface="Times New Roman"/>
                        </a:rPr>
                        <a:t>No measurements</a:t>
                      </a:r>
                      <a:br>
                        <a:rPr lang="en-GB" sz="1200">
                          <a:solidFill>
                            <a:srgbClr val="000000"/>
                          </a:solidFill>
                          <a:latin typeface="Calibri"/>
                          <a:ea typeface="Times New Roman"/>
                          <a:cs typeface="Times New Roman"/>
                        </a:rPr>
                      </a:br>
                      <a:r>
                        <a:rPr lang="en-GB" sz="1200">
                          <a:solidFill>
                            <a:srgbClr val="000000"/>
                          </a:solidFill>
                          <a:latin typeface="Calibri"/>
                          <a:ea typeface="Times New Roman"/>
                          <a:cs typeface="Times New Roman"/>
                        </a:rPr>
                        <a:t>have been made</a:t>
                      </a:r>
                      <a:endParaRPr lang="en-GB" sz="120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15057">
                <a:tc>
                  <a:txBody>
                    <a:bodyPr/>
                    <a:lstStyle/>
                    <a:p>
                      <a:pPr>
                        <a:lnSpc>
                          <a:spcPct val="115000"/>
                        </a:lnSpc>
                        <a:spcAft>
                          <a:spcPts val="0"/>
                        </a:spcAft>
                      </a:pPr>
                      <a:r>
                        <a:rPr lang="en-GB" sz="1200" b="1">
                          <a:solidFill>
                            <a:srgbClr val="000000"/>
                          </a:solidFill>
                          <a:latin typeface="Calibri"/>
                          <a:ea typeface="Times New Roman"/>
                          <a:cs typeface="Times New Roman"/>
                        </a:rPr>
                        <a:t>Use of cycle helmets</a:t>
                      </a:r>
                      <a:endParaRPr lang="en-GB" sz="120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a:lnSpc>
                          <a:spcPct val="115000"/>
                        </a:lnSpc>
                        <a:spcAft>
                          <a:spcPts val="0"/>
                        </a:spcAft>
                      </a:pPr>
                      <a:r>
                        <a:rPr lang="en-GB" sz="1200" dirty="0">
                          <a:solidFill>
                            <a:srgbClr val="000000"/>
                          </a:solidFill>
                          <a:latin typeface="Calibri"/>
                          <a:ea typeface="Times New Roman"/>
                          <a:cs typeface="Times New Roman"/>
                        </a:rPr>
                        <a:t>Percentage of </a:t>
                      </a:r>
                      <a:r>
                        <a:rPr lang="en-GB" sz="1200" dirty="0" smtClean="0">
                          <a:solidFill>
                            <a:srgbClr val="000000"/>
                          </a:solidFill>
                          <a:latin typeface="Calibri"/>
                          <a:ea typeface="Times New Roman"/>
                          <a:cs typeface="Times New Roman"/>
                        </a:rPr>
                        <a:t>cyclists</a:t>
                      </a:r>
                      <a:r>
                        <a:rPr lang="el-GR" sz="1200" dirty="0" smtClean="0">
                          <a:solidFill>
                            <a:srgbClr val="000000"/>
                          </a:solidFill>
                          <a:latin typeface="Calibri"/>
                          <a:ea typeface="Times New Roman"/>
                          <a:cs typeface="Times New Roman"/>
                        </a:rPr>
                        <a:t> </a:t>
                      </a:r>
                      <a:r>
                        <a:rPr lang="en-GB" sz="1200" dirty="0" smtClean="0">
                          <a:solidFill>
                            <a:srgbClr val="000000"/>
                          </a:solidFill>
                          <a:latin typeface="Calibri"/>
                          <a:ea typeface="Times New Roman"/>
                          <a:cs typeface="Times New Roman"/>
                        </a:rPr>
                        <a:t>wearing </a:t>
                      </a:r>
                      <a:r>
                        <a:rPr lang="en-GB" sz="1200" dirty="0">
                          <a:solidFill>
                            <a:srgbClr val="000000"/>
                          </a:solidFill>
                          <a:latin typeface="Calibri"/>
                          <a:ea typeface="Times New Roman"/>
                          <a:cs typeface="Times New Roman"/>
                        </a:rPr>
                        <a:t>helmets</a:t>
                      </a:r>
                      <a:endParaRPr lang="en-GB" sz="1200" dirty="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200">
                          <a:solidFill>
                            <a:srgbClr val="000000"/>
                          </a:solidFill>
                          <a:latin typeface="Calibri"/>
                          <a:ea typeface="Times New Roman"/>
                          <a:cs typeface="Times New Roman"/>
                        </a:rPr>
                        <a:t>80%</a:t>
                      </a:r>
                      <a:endParaRPr lang="en-GB" sz="120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200">
                          <a:solidFill>
                            <a:srgbClr val="000000"/>
                          </a:solidFill>
                          <a:latin typeface="Calibri"/>
                          <a:ea typeface="Times New Roman"/>
                          <a:cs typeface="Times New Roman"/>
                        </a:rPr>
                        <a:t>18% wore helmets in</a:t>
                      </a:r>
                      <a:br>
                        <a:rPr lang="en-GB" sz="1200">
                          <a:solidFill>
                            <a:srgbClr val="000000"/>
                          </a:solidFill>
                          <a:latin typeface="Calibri"/>
                          <a:ea typeface="Times New Roman"/>
                          <a:cs typeface="Times New Roman"/>
                        </a:rPr>
                      </a:br>
                      <a:r>
                        <a:rPr lang="en-GB" sz="1200">
                          <a:solidFill>
                            <a:srgbClr val="000000"/>
                          </a:solidFill>
                          <a:latin typeface="Calibri"/>
                          <a:ea typeface="Times New Roman"/>
                          <a:cs typeface="Times New Roman"/>
                        </a:rPr>
                        <a:t>1998</a:t>
                      </a:r>
                      <a:endParaRPr lang="en-GB" sz="120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53517">
                <a:tc>
                  <a:txBody>
                    <a:bodyPr/>
                    <a:lstStyle/>
                    <a:p>
                      <a:pPr>
                        <a:lnSpc>
                          <a:spcPct val="115000"/>
                        </a:lnSpc>
                        <a:spcAft>
                          <a:spcPts val="0"/>
                        </a:spcAft>
                      </a:pPr>
                      <a:r>
                        <a:rPr lang="en-GB" sz="1200" b="1">
                          <a:solidFill>
                            <a:srgbClr val="000000"/>
                          </a:solidFill>
                          <a:latin typeface="Calibri"/>
                          <a:ea typeface="Times New Roman"/>
                          <a:cs typeface="Times New Roman"/>
                        </a:rPr>
                        <a:t>Emergency medical services</a:t>
                      </a:r>
                      <a:endParaRPr lang="en-GB" sz="120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a:lnSpc>
                          <a:spcPct val="115000"/>
                        </a:lnSpc>
                        <a:spcAft>
                          <a:spcPts val="0"/>
                        </a:spcAft>
                      </a:pPr>
                      <a:r>
                        <a:rPr lang="en-GB" sz="1200">
                          <a:solidFill>
                            <a:srgbClr val="000000"/>
                          </a:solidFill>
                          <a:latin typeface="Calibri"/>
                          <a:ea typeface="Times New Roman"/>
                          <a:cs typeface="Times New Roman"/>
                        </a:rPr>
                        <a:t>Average response time</a:t>
                      </a:r>
                      <a:br>
                        <a:rPr lang="en-GB" sz="1200">
                          <a:solidFill>
                            <a:srgbClr val="000000"/>
                          </a:solidFill>
                          <a:latin typeface="Calibri"/>
                          <a:ea typeface="Times New Roman"/>
                          <a:cs typeface="Times New Roman"/>
                        </a:rPr>
                      </a:br>
                      <a:r>
                        <a:rPr lang="en-GB" sz="1200">
                          <a:solidFill>
                            <a:srgbClr val="000000"/>
                          </a:solidFill>
                          <a:latin typeface="Calibri"/>
                          <a:ea typeface="Times New Roman"/>
                          <a:cs typeface="Times New Roman"/>
                        </a:rPr>
                        <a:t>from alarm to treatment;</a:t>
                      </a:r>
                      <a:br>
                        <a:rPr lang="en-GB" sz="1200">
                          <a:solidFill>
                            <a:srgbClr val="000000"/>
                          </a:solidFill>
                          <a:latin typeface="Calibri"/>
                          <a:ea typeface="Times New Roman"/>
                          <a:cs typeface="Times New Roman"/>
                        </a:rPr>
                      </a:br>
                      <a:r>
                        <a:rPr lang="en-GB" sz="1200">
                          <a:solidFill>
                            <a:srgbClr val="000000"/>
                          </a:solidFill>
                          <a:latin typeface="Calibri"/>
                          <a:ea typeface="Times New Roman"/>
                          <a:cs typeface="Times New Roman"/>
                        </a:rPr>
                        <a:t>knowledge of first aid</a:t>
                      </a:r>
                      <a:endParaRPr lang="en-GB" sz="120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200" dirty="0">
                          <a:solidFill>
                            <a:srgbClr val="000000"/>
                          </a:solidFill>
                          <a:latin typeface="Calibri"/>
                          <a:ea typeface="Times New Roman"/>
                          <a:cs typeface="Times New Roman"/>
                        </a:rPr>
                        <a:t>Shorter </a:t>
                      </a:r>
                      <a:r>
                        <a:rPr lang="en-GB" sz="1200" dirty="0" smtClean="0">
                          <a:solidFill>
                            <a:srgbClr val="000000"/>
                          </a:solidFill>
                          <a:latin typeface="Calibri"/>
                          <a:ea typeface="Times New Roman"/>
                          <a:cs typeface="Times New Roman"/>
                        </a:rPr>
                        <a:t>response</a:t>
                      </a:r>
                      <a:r>
                        <a:rPr lang="el-GR" sz="1200" dirty="0" smtClean="0">
                          <a:solidFill>
                            <a:srgbClr val="000000"/>
                          </a:solidFill>
                          <a:latin typeface="Calibri"/>
                          <a:ea typeface="Times New Roman"/>
                          <a:cs typeface="Times New Roman"/>
                        </a:rPr>
                        <a:t> </a:t>
                      </a:r>
                      <a:r>
                        <a:rPr lang="en-GB" sz="1200" dirty="0" smtClean="0">
                          <a:solidFill>
                            <a:srgbClr val="000000"/>
                          </a:solidFill>
                          <a:latin typeface="Calibri"/>
                          <a:ea typeface="Times New Roman"/>
                          <a:cs typeface="Times New Roman"/>
                        </a:rPr>
                        <a:t>time;</a:t>
                      </a:r>
                      <a:r>
                        <a:rPr lang="el-GR" sz="1200" dirty="0" smtClean="0">
                          <a:solidFill>
                            <a:srgbClr val="000000"/>
                          </a:solidFill>
                          <a:latin typeface="Calibri"/>
                          <a:ea typeface="Times New Roman"/>
                          <a:cs typeface="Times New Roman"/>
                        </a:rPr>
                        <a:t> </a:t>
                      </a:r>
                      <a:r>
                        <a:rPr lang="en-GB" sz="1200" dirty="0" smtClean="0">
                          <a:solidFill>
                            <a:srgbClr val="000000"/>
                          </a:solidFill>
                          <a:latin typeface="Calibri"/>
                          <a:ea typeface="Times New Roman"/>
                          <a:cs typeface="Times New Roman"/>
                        </a:rPr>
                        <a:t>improved</a:t>
                      </a:r>
                      <a:r>
                        <a:rPr lang="en-GB" sz="1200" dirty="0">
                          <a:solidFill>
                            <a:srgbClr val="000000"/>
                          </a:solidFill>
                          <a:latin typeface="Calibri"/>
                          <a:ea typeface="Times New Roman"/>
                          <a:cs typeface="Times New Roman"/>
                        </a:rPr>
                        <a:t/>
                      </a:r>
                      <a:br>
                        <a:rPr lang="en-GB" sz="1200" dirty="0">
                          <a:solidFill>
                            <a:srgbClr val="000000"/>
                          </a:solidFill>
                          <a:latin typeface="Calibri"/>
                          <a:ea typeface="Times New Roman"/>
                          <a:cs typeface="Times New Roman"/>
                        </a:rPr>
                      </a:br>
                      <a:r>
                        <a:rPr lang="en-GB" sz="1200" dirty="0">
                          <a:solidFill>
                            <a:srgbClr val="000000"/>
                          </a:solidFill>
                          <a:latin typeface="Calibri"/>
                          <a:ea typeface="Times New Roman"/>
                          <a:cs typeface="Times New Roman"/>
                        </a:rPr>
                        <a:t>knowledge of </a:t>
                      </a:r>
                      <a:r>
                        <a:rPr lang="en-GB" sz="1200" dirty="0" smtClean="0">
                          <a:solidFill>
                            <a:srgbClr val="000000"/>
                          </a:solidFill>
                          <a:latin typeface="Calibri"/>
                          <a:ea typeface="Times New Roman"/>
                          <a:cs typeface="Times New Roman"/>
                        </a:rPr>
                        <a:t>first</a:t>
                      </a:r>
                      <a:r>
                        <a:rPr lang="el-GR" sz="1200" dirty="0" smtClean="0">
                          <a:solidFill>
                            <a:srgbClr val="000000"/>
                          </a:solidFill>
                          <a:latin typeface="Calibri"/>
                          <a:ea typeface="Times New Roman"/>
                          <a:cs typeface="Times New Roman"/>
                        </a:rPr>
                        <a:t> </a:t>
                      </a:r>
                      <a:r>
                        <a:rPr lang="en-GB" sz="1200" dirty="0" smtClean="0">
                          <a:solidFill>
                            <a:srgbClr val="000000"/>
                          </a:solidFill>
                          <a:latin typeface="Calibri"/>
                          <a:ea typeface="Times New Roman"/>
                          <a:cs typeface="Times New Roman"/>
                        </a:rPr>
                        <a:t>aid</a:t>
                      </a:r>
                      <a:endParaRPr lang="en-GB" sz="1200" dirty="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200" dirty="0">
                          <a:solidFill>
                            <a:srgbClr val="000000"/>
                          </a:solidFill>
                          <a:latin typeface="Calibri"/>
                          <a:ea typeface="Times New Roman"/>
                          <a:cs typeface="Times New Roman"/>
                        </a:rPr>
                        <a:t>No change</a:t>
                      </a:r>
                      <a:endParaRPr lang="en-GB" sz="1200" dirty="0">
                        <a:latin typeface="Calibri"/>
                        <a:ea typeface="Calibri"/>
                        <a:cs typeface="Times New Roman"/>
                      </a:endParaRPr>
                    </a:p>
                  </a:txBody>
                  <a:tcPr marL="36834" marR="3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3" name="TextBox 12"/>
          <p:cNvSpPr txBox="1"/>
          <p:nvPr/>
        </p:nvSpPr>
        <p:spPr>
          <a:xfrm>
            <a:off x="7740352" y="6505599"/>
            <a:ext cx="1872208" cy="307777"/>
          </a:xfrm>
          <a:prstGeom prst="rect">
            <a:avLst/>
          </a:prstGeom>
          <a:noFill/>
        </p:spPr>
        <p:txBody>
          <a:bodyPr wrap="square" rtlCol="0">
            <a:spAutoFit/>
          </a:bodyPr>
          <a:lstStyle/>
          <a:p>
            <a:r>
              <a:rPr lang="en-GB" sz="1400" dirty="0" smtClean="0"/>
              <a:t>(</a:t>
            </a:r>
            <a:r>
              <a:rPr lang="en-GB" sz="1400" dirty="0" err="1" smtClean="0"/>
              <a:t>Vägverket</a:t>
            </a:r>
            <a:r>
              <a:rPr lang="en-GB" sz="1400" dirty="0" smtClean="0"/>
              <a:t> 1999)</a:t>
            </a:r>
            <a:endParaRPr lang="en-GB"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2"/>
                                        </p:tgtEl>
                                        <p:attrNameLst>
                                          <p:attrName>ppt_y</p:attrName>
                                        </p:attrNameLst>
                                      </p:cBhvr>
                                      <p:tavLst>
                                        <p:tav tm="0">
                                          <p:val>
                                            <p:strVal val="#ppt_y"/>
                                          </p:val>
                                        </p:tav>
                                        <p:tav tm="100000">
                                          <p:val>
                                            <p:strVal val="#ppt_y"/>
                                          </p:val>
                                        </p:tav>
                                      </p:tavLst>
                                    </p:anim>
                                    <p:animEffect transition="in" filter="fade">
                                      <p:cBhvr>
                                        <p:cTn id="10" dur="1000"/>
                                        <p:tgtEl>
                                          <p:spTgt spid="12"/>
                                        </p:tgtEl>
                                      </p:cBhvr>
                                    </p:animEffect>
                                  </p:childTnLst>
                                </p:cTn>
                              </p:par>
                              <p:par>
                                <p:cTn id="11" presetID="54" presetClass="entr" presetSubtype="0" accel="10000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strVal val="#ppt_w*0.05"/>
                                          </p:val>
                                        </p:tav>
                                        <p:tav tm="100000">
                                          <p:val>
                                            <p:strVal val="#ppt_w"/>
                                          </p:val>
                                        </p:tav>
                                      </p:tavLst>
                                    </p:anim>
                                    <p:anim calcmode="lin" valueType="num">
                                      <p:cBhvr>
                                        <p:cTn id="14" dur="500" fill="hold"/>
                                        <p:tgtEl>
                                          <p:spTgt spid="13"/>
                                        </p:tgtEl>
                                        <p:attrNameLst>
                                          <p:attrName>ppt_h</p:attrName>
                                        </p:attrNameLst>
                                      </p:cBhvr>
                                      <p:tavLst>
                                        <p:tav tm="0">
                                          <p:val>
                                            <p:strVal val="#ppt_h"/>
                                          </p:val>
                                        </p:tav>
                                        <p:tav tm="100000">
                                          <p:val>
                                            <p:strVal val="#ppt_h"/>
                                          </p:val>
                                        </p:tav>
                                      </p:tavLst>
                                    </p:anim>
                                    <p:anim calcmode="lin" valueType="num">
                                      <p:cBhvr>
                                        <p:cTn id="15" dur="500" fill="hold"/>
                                        <p:tgtEl>
                                          <p:spTgt spid="13"/>
                                        </p:tgtEl>
                                        <p:attrNameLst>
                                          <p:attrName>ppt_x</p:attrName>
                                        </p:attrNameLst>
                                      </p:cBhvr>
                                      <p:tavLst>
                                        <p:tav tm="0">
                                          <p:val>
                                            <p:strVal val="#ppt_x-.2"/>
                                          </p:val>
                                        </p:tav>
                                        <p:tav tm="100000">
                                          <p:val>
                                            <p:strVal val="#ppt_x"/>
                                          </p:val>
                                        </p:tav>
                                      </p:tavLst>
                                    </p:anim>
                                    <p:anim calcmode="lin" valueType="num">
                                      <p:cBhvr>
                                        <p:cTn id="16" dur="500" fill="hold"/>
                                        <p:tgtEl>
                                          <p:spTgt spid="13"/>
                                        </p:tgtEl>
                                        <p:attrNameLst>
                                          <p:attrName>ppt_y</p:attrName>
                                        </p:attrNameLst>
                                      </p:cBhvr>
                                      <p:tavLst>
                                        <p:tav tm="0">
                                          <p:val>
                                            <p:strVal val="#ppt_y"/>
                                          </p:val>
                                        </p:tav>
                                        <p:tav tm="100000">
                                          <p:val>
                                            <p:strVal val="#ppt_y"/>
                                          </p:val>
                                        </p:tav>
                                      </p:tavLst>
                                    </p:anim>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7500958" y="142852"/>
          <a:ext cx="1524000" cy="609600"/>
        </p:xfrm>
        <a:graphic>
          <a:graphicData uri="http://schemas.openxmlformats.org/presentationml/2006/ole">
            <mc:AlternateContent xmlns:mc="http://schemas.openxmlformats.org/markup-compatibility/2006">
              <mc:Choice xmlns:v="urn:schemas-microsoft-com:vml" Requires="v">
                <p:oleObj spid="_x0000_s138265" name="Φωτογραφία του Photo Editor" r:id="rId4" imgW="1333333" imgH="476316" progId="">
                  <p:embed/>
                </p:oleObj>
              </mc:Choice>
              <mc:Fallback>
                <p:oleObj name="Φωτογραφία του Photo Editor" r:id="rId4" imgW="1333333" imgH="476316" progId="">
                  <p:embed/>
                  <p:pic>
                    <p:nvPicPr>
                      <p:cNvPr id="0" name="Picture 2"/>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7500958" y="142852"/>
                        <a:ext cx="15240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7" descr="logo-este"/>
          <p:cNvPicPr>
            <a:picLocks noChangeAspect="1" noChangeArrowheads="1"/>
          </p:cNvPicPr>
          <p:nvPr/>
        </p:nvPicPr>
        <p:blipFill>
          <a:blip r:embed="rId6" cstate="print"/>
          <a:srcRect/>
          <a:stretch>
            <a:fillRect/>
          </a:stretch>
        </p:blipFill>
        <p:spPr bwMode="auto">
          <a:xfrm>
            <a:off x="214282" y="214290"/>
            <a:ext cx="1714500" cy="600075"/>
          </a:xfrm>
          <a:prstGeom prst="rect">
            <a:avLst/>
          </a:prstGeom>
          <a:noFill/>
        </p:spPr>
      </p:pic>
      <p:sp>
        <p:nvSpPr>
          <p:cNvPr id="8" name="1 - Τίτλος"/>
          <p:cNvSpPr txBox="1">
            <a:spLocks/>
          </p:cNvSpPr>
          <p:nvPr/>
        </p:nvSpPr>
        <p:spPr>
          <a:xfrm>
            <a:off x="179512" y="764704"/>
            <a:ext cx="8964488" cy="648071"/>
          </a:xfrm>
          <a:prstGeom prst="rect">
            <a:avLst/>
          </a:prstGeom>
        </p:spPr>
        <p:txBody>
          <a:bodyPr vert="horz" lIns="91440" tIns="45720" rIns="91440" bIns="45720" rtlCol="0" anchor="t" anchorCtr="0">
            <a:noAutofit/>
          </a:bodyPr>
          <a:lstStyle/>
          <a:p>
            <a:pPr marL="4763" marR="0" lvl="0" indent="-4763" algn="l" defTabSz="914400" rtl="0" eaLnBrk="1" fontAlgn="auto" latinLnBrk="0" hangingPunct="1">
              <a:lnSpc>
                <a:spcPct val="100000"/>
              </a:lnSpc>
              <a:spcBef>
                <a:spcPct val="0"/>
              </a:spcBef>
              <a:spcAft>
                <a:spcPts val="0"/>
              </a:spcAft>
              <a:buClrTx/>
              <a:buSzTx/>
              <a:buFontTx/>
              <a:buNone/>
              <a:tabLst/>
              <a:defRPr/>
            </a:pPr>
            <a:r>
              <a:rPr lang="el-GR" sz="2800" b="1" noProof="0" dirty="0" smtClean="0">
                <a:latin typeface="+mj-lt"/>
                <a:ea typeface="+mj-ea"/>
                <a:cs typeface="+mj-cs"/>
              </a:rPr>
              <a:t>Δείκτες αξιολόγησης για ανάλυση επιπτώσεων: </a:t>
            </a:r>
          </a:p>
          <a:p>
            <a:pPr marL="4763" marR="0" lvl="0" indent="-4763" algn="l" defTabSz="914400" rtl="0" eaLnBrk="1" fontAlgn="auto" latinLnBrk="0" hangingPunct="1">
              <a:lnSpc>
                <a:spcPct val="100000"/>
              </a:lnSpc>
              <a:spcBef>
                <a:spcPct val="0"/>
              </a:spcBef>
              <a:spcAft>
                <a:spcPts val="0"/>
              </a:spcAft>
              <a:buClrTx/>
              <a:buSzTx/>
              <a:buFontTx/>
              <a:buNone/>
              <a:tabLst/>
              <a:defRPr/>
            </a:pPr>
            <a:r>
              <a:rPr lang="el-GR" sz="2800" b="1" noProof="0" dirty="0" smtClean="0">
                <a:latin typeface="+mj-lt"/>
                <a:ea typeface="+mj-ea"/>
                <a:cs typeface="+mj-cs"/>
              </a:rPr>
              <a:t>η περίπτωση του Ευρωπαϊκού Συμβουλίου Ασφάλειας των Μεταφορών </a:t>
            </a:r>
            <a:r>
              <a:rPr lang="en-US" sz="2800" b="1" noProof="0" dirty="0" smtClean="0">
                <a:latin typeface="+mj-lt"/>
                <a:ea typeface="+mj-ea"/>
                <a:cs typeface="+mj-cs"/>
              </a:rPr>
              <a:t>(ETSC)</a:t>
            </a:r>
            <a:r>
              <a:rPr kumimoji="0" lang="en-US" sz="2800" b="1" i="0" u="none" strike="noStrike" kern="1200" cap="none" spc="0" normalizeH="0" baseline="0" noProof="0" dirty="0" smtClean="0">
                <a:ln>
                  <a:noFill/>
                </a:ln>
                <a:solidFill>
                  <a:schemeClr val="tx1"/>
                </a:solidFill>
                <a:effectLst/>
                <a:uLnTx/>
                <a:uFillTx/>
                <a:latin typeface="+mj-lt"/>
                <a:ea typeface="+mj-ea"/>
                <a:cs typeface="+mj-cs"/>
              </a:rPr>
              <a:t/>
            </a:r>
            <a:br>
              <a:rPr kumimoji="0" lang="en-US" sz="2800" b="1" i="0" u="none" strike="noStrike" kern="1200" cap="none" spc="0" normalizeH="0" baseline="0" noProof="0" dirty="0" smtClean="0">
                <a:ln>
                  <a:noFill/>
                </a:ln>
                <a:solidFill>
                  <a:schemeClr val="tx1"/>
                </a:solidFill>
                <a:effectLst/>
                <a:uLnTx/>
                <a:uFillTx/>
                <a:latin typeface="+mj-lt"/>
                <a:ea typeface="+mj-ea"/>
                <a:cs typeface="+mj-cs"/>
              </a:rPr>
            </a:br>
            <a:endParaRPr kumimoji="0" lang="el-GR"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10" name="TextBox 9"/>
          <p:cNvSpPr txBox="1"/>
          <p:nvPr/>
        </p:nvSpPr>
        <p:spPr>
          <a:xfrm>
            <a:off x="683568" y="2093947"/>
            <a:ext cx="8460432" cy="830997"/>
          </a:xfrm>
          <a:prstGeom prst="rect">
            <a:avLst/>
          </a:prstGeom>
          <a:noFill/>
        </p:spPr>
        <p:txBody>
          <a:bodyPr wrap="square" rtlCol="0">
            <a:spAutoFit/>
          </a:bodyPr>
          <a:lstStyle/>
          <a:p>
            <a:pPr marL="342900" indent="-342900">
              <a:buFont typeface="Wingdings" pitchFamily="2" charset="2"/>
              <a:buChar char="q"/>
            </a:pPr>
            <a:r>
              <a:rPr lang="el-GR" sz="2400" dirty="0" smtClean="0"/>
              <a:t>Προς ένα ομοιογενές πλαίσιο αξιολόγησης της οδικής ασφαλείας στην ΕΕ</a:t>
            </a:r>
          </a:p>
        </p:txBody>
      </p:sp>
      <p:sp>
        <p:nvSpPr>
          <p:cNvPr id="6" name="TextBox 5"/>
          <p:cNvSpPr txBox="1"/>
          <p:nvPr/>
        </p:nvSpPr>
        <p:spPr>
          <a:xfrm>
            <a:off x="827584" y="3270463"/>
            <a:ext cx="7344816" cy="400110"/>
          </a:xfrm>
          <a:prstGeom prst="rect">
            <a:avLst/>
          </a:prstGeom>
          <a:noFill/>
        </p:spPr>
        <p:txBody>
          <a:bodyPr wrap="square" rtlCol="0">
            <a:spAutoFit/>
          </a:bodyPr>
          <a:lstStyle/>
          <a:p>
            <a:pPr marL="3175" indent="-3175" algn="just">
              <a:buFont typeface="Arial" pitchFamily="34" charset="0"/>
              <a:buChar char="•"/>
            </a:pPr>
            <a:endParaRPr lang="el-GR" sz="2000" b="1" dirty="0" smtClean="0"/>
          </a:p>
        </p:txBody>
      </p:sp>
      <p:graphicFrame>
        <p:nvGraphicFramePr>
          <p:cNvPr id="12" name="Table 11"/>
          <p:cNvGraphicFramePr>
            <a:graphicFrameLocks noGrp="1"/>
          </p:cNvGraphicFramePr>
          <p:nvPr/>
        </p:nvGraphicFramePr>
        <p:xfrm>
          <a:off x="107504" y="116632"/>
          <a:ext cx="8928992" cy="6177383"/>
        </p:xfrm>
        <a:graphic>
          <a:graphicData uri="http://schemas.openxmlformats.org/drawingml/2006/table">
            <a:tbl>
              <a:tblPr/>
              <a:tblGrid>
                <a:gridCol w="1155321"/>
                <a:gridCol w="932911"/>
                <a:gridCol w="1008112"/>
                <a:gridCol w="5832648"/>
              </a:tblGrid>
              <a:tr h="259176">
                <a:tc>
                  <a:txBody>
                    <a:bodyPr/>
                    <a:lstStyle/>
                    <a:p>
                      <a:pPr algn="l" fontAlgn="t"/>
                      <a:r>
                        <a:rPr lang="el-GR" sz="1400" b="1" i="0" u="none" strike="noStrike" dirty="0" smtClean="0">
                          <a:solidFill>
                            <a:srgbClr val="000000"/>
                          </a:solidFill>
                          <a:latin typeface="Calibri"/>
                        </a:rPr>
                        <a:t>Κατηγορία</a:t>
                      </a:r>
                      <a:endParaRPr lang="en-GB" sz="1400" b="1" i="0" u="none" strike="noStrike" dirty="0">
                        <a:solidFill>
                          <a:srgbClr val="000000"/>
                        </a:solidFill>
                        <a:latin typeface="Calibri"/>
                      </a:endParaRPr>
                    </a:p>
                  </a:txBody>
                  <a:tcPr marL="4693" marR="4693" marT="469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t"/>
                      <a:r>
                        <a:rPr lang="el-GR" sz="1400" b="1" i="0" u="none" strike="noStrike" dirty="0" smtClean="0">
                          <a:solidFill>
                            <a:srgbClr val="000000"/>
                          </a:solidFill>
                          <a:latin typeface="Calibri"/>
                        </a:rPr>
                        <a:t>Αντικείμενο</a:t>
                      </a:r>
                      <a:endParaRPr lang="en-GB" sz="1400" b="1" i="0" u="none" strike="noStrike" dirty="0">
                        <a:solidFill>
                          <a:srgbClr val="000000"/>
                        </a:solidFill>
                        <a:latin typeface="Calibri"/>
                      </a:endParaRPr>
                    </a:p>
                  </a:txBody>
                  <a:tcPr marL="4693" marR="4693" marT="4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t"/>
                      <a:r>
                        <a:rPr lang="el-GR" sz="1400" b="1" i="0" u="none" strike="noStrike" dirty="0" smtClean="0">
                          <a:solidFill>
                            <a:srgbClr val="000000"/>
                          </a:solidFill>
                          <a:latin typeface="Calibri"/>
                        </a:rPr>
                        <a:t>Δείκτες</a:t>
                      </a:r>
                      <a:endParaRPr lang="en-GB" sz="1400" b="1" i="0" u="none" strike="noStrike" dirty="0">
                        <a:solidFill>
                          <a:srgbClr val="000000"/>
                        </a:solidFill>
                        <a:latin typeface="Calibri"/>
                      </a:endParaRPr>
                    </a:p>
                  </a:txBody>
                  <a:tcPr marL="4693" marR="4693" marT="4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t"/>
                      <a:r>
                        <a:rPr lang="en-GB" sz="1400" b="1" i="0" u="none" strike="noStrike" dirty="0" smtClean="0">
                          <a:solidFill>
                            <a:srgbClr val="000000"/>
                          </a:solidFill>
                          <a:latin typeface="Calibri"/>
                        </a:rPr>
                        <a:t>E</a:t>
                      </a:r>
                      <a:r>
                        <a:rPr lang="el-GR" sz="1400" b="1" i="0" u="none" strike="noStrike" dirty="0" smtClean="0">
                          <a:solidFill>
                            <a:srgbClr val="000000"/>
                          </a:solidFill>
                          <a:latin typeface="Calibri"/>
                        </a:rPr>
                        <a:t>πεξήγηση</a:t>
                      </a:r>
                      <a:endParaRPr lang="en-GB" sz="1400" b="1" i="0" u="none" strike="noStrike" dirty="0">
                        <a:solidFill>
                          <a:srgbClr val="000000"/>
                        </a:solidFill>
                        <a:latin typeface="Calibri"/>
                      </a:endParaRPr>
                    </a:p>
                  </a:txBody>
                  <a:tcPr marL="4693" marR="4693" marT="4693"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532912">
                <a:tc>
                  <a:txBody>
                    <a:bodyPr/>
                    <a:lstStyle/>
                    <a:p>
                      <a:pPr algn="l" fontAlgn="t"/>
                      <a:r>
                        <a:rPr lang="el-GR" sz="1100" b="1" i="1" u="none" strike="noStrike" dirty="0" smtClean="0">
                          <a:solidFill>
                            <a:srgbClr val="000000"/>
                          </a:solidFill>
                          <a:latin typeface="Calibri"/>
                        </a:rPr>
                        <a:t>Συμπεριφορά</a:t>
                      </a:r>
                      <a:endParaRPr lang="en-GB" sz="1100" b="1" i="1" u="none" strike="noStrike" dirty="0">
                        <a:solidFill>
                          <a:srgbClr val="000000"/>
                        </a:solidFill>
                        <a:latin typeface="Calibri"/>
                      </a:endParaRPr>
                    </a:p>
                  </a:txBody>
                  <a:tcPr marL="4693" marR="4693" marT="469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smtClean="0">
                          <a:solidFill>
                            <a:srgbClr val="000000"/>
                          </a:solidFill>
                          <a:latin typeface="Calibri"/>
                        </a:rPr>
                        <a:t>Ταχύτητα</a:t>
                      </a:r>
                      <a:endParaRPr lang="en-GB" sz="1100" b="0" i="0" u="none" strike="noStrike" dirty="0">
                        <a:solidFill>
                          <a:srgbClr val="000000"/>
                        </a:solidFill>
                        <a:latin typeface="Calibri"/>
                      </a:endParaRPr>
                    </a:p>
                  </a:txBody>
                  <a:tcPr marL="4693" marR="4693" marT="4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a:solidFill>
                            <a:srgbClr val="000000"/>
                          </a:solidFill>
                          <a:latin typeface="Calibri"/>
                        </a:rPr>
                        <a:t>% </a:t>
                      </a:r>
                      <a:r>
                        <a:rPr lang="el-GR" sz="1100" b="0" i="0" u="none" strike="noStrike" dirty="0" smtClean="0">
                          <a:solidFill>
                            <a:srgbClr val="000000"/>
                          </a:solidFill>
                          <a:latin typeface="Calibri"/>
                        </a:rPr>
                        <a:t>πάνω από το νόμιμο</a:t>
                      </a:r>
                      <a:r>
                        <a:rPr lang="el-GR" sz="1100" b="0" i="0" u="none" strike="noStrike" baseline="0" dirty="0" smtClean="0">
                          <a:solidFill>
                            <a:srgbClr val="000000"/>
                          </a:solidFill>
                          <a:latin typeface="Calibri"/>
                        </a:rPr>
                        <a:t> όριο</a:t>
                      </a:r>
                      <a:endParaRPr lang="en-GB" sz="1100" b="0" i="0" u="none" strike="noStrike" dirty="0">
                        <a:solidFill>
                          <a:srgbClr val="000000"/>
                        </a:solidFill>
                        <a:latin typeface="Calibri"/>
                      </a:endParaRPr>
                    </a:p>
                  </a:txBody>
                  <a:tcPr marL="4693" marR="4693" marT="4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100" b="0" i="0" u="none" strike="noStrike" dirty="0">
                          <a:solidFill>
                            <a:srgbClr val="000000"/>
                          </a:solidFill>
                          <a:latin typeface="Calibri"/>
                        </a:rPr>
                        <a:t>1) </a:t>
                      </a:r>
                      <a:r>
                        <a:rPr lang="el-GR" sz="1100" b="0" i="0" u="none" strike="noStrike" dirty="0" smtClean="0">
                          <a:solidFill>
                            <a:srgbClr val="000000"/>
                          </a:solidFill>
                          <a:latin typeface="Calibri"/>
                        </a:rPr>
                        <a:t>Σε κάθε χώρα και για διαφορετικές κατηγορίες</a:t>
                      </a:r>
                      <a:r>
                        <a:rPr lang="el-GR" sz="1100" b="0" i="0" u="none" strike="noStrike" baseline="0" dirty="0" smtClean="0">
                          <a:solidFill>
                            <a:srgbClr val="000000"/>
                          </a:solidFill>
                          <a:latin typeface="Calibri"/>
                        </a:rPr>
                        <a:t> οχημάτων και οδών. Σύγκριση ταχυτήτων που έχουν μετρηθεί με τα υπάρχοντα όρια και με τους στόχους που έχουν τεθεί.</a:t>
                      </a:r>
                      <a:endParaRPr lang="en-US" sz="1100" b="0" i="0" u="none" strike="noStrike" dirty="0">
                        <a:solidFill>
                          <a:srgbClr val="000000"/>
                        </a:solidFill>
                        <a:latin typeface="Calibri"/>
                      </a:endParaRPr>
                    </a:p>
                  </a:txBody>
                  <a:tcPr marL="4693" marR="4693" marT="4693"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48072">
                <a:tc>
                  <a:txBody>
                    <a:bodyPr/>
                    <a:lstStyle/>
                    <a:p>
                      <a:pPr algn="l" fontAlgn="t"/>
                      <a:r>
                        <a:rPr lang="en-GB" sz="1100" b="1" i="1" u="none" strike="noStrike">
                          <a:solidFill>
                            <a:srgbClr val="000000"/>
                          </a:solidFill>
                          <a:latin typeface="Calibri"/>
                        </a:rPr>
                        <a:t> </a:t>
                      </a:r>
                    </a:p>
                  </a:txBody>
                  <a:tcPr marL="4693" marR="4693" marT="469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smtClean="0">
                          <a:solidFill>
                            <a:srgbClr val="000000"/>
                          </a:solidFill>
                          <a:latin typeface="Calibri"/>
                        </a:rPr>
                        <a:t>Αλκοόλ</a:t>
                      </a:r>
                      <a:endParaRPr lang="en-GB" sz="1100" b="0" i="0" u="none" strike="noStrike" dirty="0">
                        <a:solidFill>
                          <a:srgbClr val="000000"/>
                        </a:solidFill>
                        <a:latin typeface="Calibri"/>
                      </a:endParaRPr>
                    </a:p>
                  </a:txBody>
                  <a:tcPr marL="4693" marR="4693" marT="4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a:solidFill>
                            <a:srgbClr val="000000"/>
                          </a:solidFill>
                          <a:latin typeface="Calibri"/>
                        </a:rPr>
                        <a:t>% </a:t>
                      </a:r>
                      <a:r>
                        <a:rPr lang="el-GR" sz="1100" b="0" i="0" u="none" strike="noStrike" dirty="0" smtClean="0">
                          <a:solidFill>
                            <a:srgbClr val="000000"/>
                          </a:solidFill>
                          <a:latin typeface="Calibri"/>
                        </a:rPr>
                        <a:t>πάνω από το όριο</a:t>
                      </a:r>
                      <a:endParaRPr lang="en-GB" sz="1100" b="0" i="0" u="none" strike="noStrike" dirty="0">
                        <a:solidFill>
                          <a:srgbClr val="000000"/>
                        </a:solidFill>
                        <a:latin typeface="Calibri"/>
                      </a:endParaRPr>
                    </a:p>
                  </a:txBody>
                  <a:tcPr marL="4693" marR="4693" marT="4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100" b="0" i="0" u="none" strike="noStrike" dirty="0">
                          <a:solidFill>
                            <a:srgbClr val="000000"/>
                          </a:solidFill>
                          <a:latin typeface="Calibri"/>
                        </a:rPr>
                        <a:t>2) </a:t>
                      </a:r>
                      <a:r>
                        <a:rPr lang="el-GR" sz="1100" b="0" i="0" u="none" strike="noStrike" dirty="0" smtClean="0">
                          <a:solidFill>
                            <a:srgbClr val="000000"/>
                          </a:solidFill>
                          <a:latin typeface="Calibri"/>
                        </a:rPr>
                        <a:t>Διενέργεια τυχαίων τέστ από την αστυνομία. Εναρμόνηση των πρωτοκόλλων</a:t>
                      </a:r>
                      <a:r>
                        <a:rPr lang="el-GR" sz="1100" b="0" i="0" u="none" strike="noStrike" baseline="0" dirty="0" smtClean="0">
                          <a:solidFill>
                            <a:srgbClr val="000000"/>
                          </a:solidFill>
                          <a:latin typeface="Calibri"/>
                        </a:rPr>
                        <a:t> συλλογής δεδομένων. Τα αποτελέσματα της οδήγησης υπό την επήρεια αλκοόλ πρέπει να συγκριθούν με τους στόχους που έχουν τεθεί. </a:t>
                      </a:r>
                      <a:endParaRPr lang="en-US" sz="1100" b="0" i="0" u="none" strike="noStrike" dirty="0">
                        <a:solidFill>
                          <a:srgbClr val="000000"/>
                        </a:solidFill>
                        <a:latin typeface="Calibri"/>
                      </a:endParaRPr>
                    </a:p>
                  </a:txBody>
                  <a:tcPr marL="4693" marR="4693" marT="4693"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03344">
                <a:tc>
                  <a:txBody>
                    <a:bodyPr/>
                    <a:lstStyle/>
                    <a:p>
                      <a:pPr algn="l" fontAlgn="t"/>
                      <a:r>
                        <a:rPr lang="en-GB" sz="1100" b="1" i="1" u="none" strike="noStrike">
                          <a:solidFill>
                            <a:srgbClr val="000000"/>
                          </a:solidFill>
                          <a:latin typeface="Calibri"/>
                        </a:rPr>
                        <a:t> </a:t>
                      </a:r>
                    </a:p>
                  </a:txBody>
                  <a:tcPr marL="4693" marR="4693" marT="469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smtClean="0">
                          <a:solidFill>
                            <a:srgbClr val="000000"/>
                          </a:solidFill>
                          <a:latin typeface="Calibri"/>
                        </a:rPr>
                        <a:t>Ζώνες</a:t>
                      </a:r>
                      <a:r>
                        <a:rPr lang="el-GR" sz="1100" b="0" i="0" u="none" strike="noStrike" baseline="0" dirty="0" smtClean="0">
                          <a:solidFill>
                            <a:srgbClr val="000000"/>
                          </a:solidFill>
                          <a:latin typeface="Calibri"/>
                        </a:rPr>
                        <a:t> ασφαλείας</a:t>
                      </a:r>
                      <a:endParaRPr lang="en-GB" sz="1100" b="0" i="0" u="none" strike="noStrike" dirty="0">
                        <a:solidFill>
                          <a:srgbClr val="000000"/>
                        </a:solidFill>
                        <a:latin typeface="Calibri"/>
                      </a:endParaRPr>
                    </a:p>
                  </a:txBody>
                  <a:tcPr marL="4693" marR="4693" marT="4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a:solidFill>
                            <a:srgbClr val="000000"/>
                          </a:solidFill>
                          <a:latin typeface="Calibri"/>
                        </a:rPr>
                        <a:t>% </a:t>
                      </a:r>
                      <a:r>
                        <a:rPr lang="el-GR" sz="1100" b="0" i="0" u="none" strike="noStrike" dirty="0" smtClean="0">
                          <a:solidFill>
                            <a:srgbClr val="000000"/>
                          </a:solidFill>
                          <a:latin typeface="Calibri"/>
                        </a:rPr>
                        <a:t>επιβαινόντων</a:t>
                      </a:r>
                      <a:r>
                        <a:rPr lang="el-GR" sz="1100" b="0" i="0" u="none" strike="noStrike" baseline="0" dirty="0" smtClean="0">
                          <a:solidFill>
                            <a:srgbClr val="000000"/>
                          </a:solidFill>
                          <a:latin typeface="Calibri"/>
                        </a:rPr>
                        <a:t> στα οχήματα</a:t>
                      </a:r>
                      <a:endParaRPr lang="en-GB" sz="1100" b="0" i="0" u="none" strike="noStrike" dirty="0">
                        <a:solidFill>
                          <a:srgbClr val="000000"/>
                        </a:solidFill>
                        <a:latin typeface="Calibri"/>
                      </a:endParaRPr>
                    </a:p>
                  </a:txBody>
                  <a:tcPr marL="4693" marR="4693" marT="4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100" b="0" i="0" u="none" strike="noStrike" dirty="0">
                          <a:solidFill>
                            <a:srgbClr val="000000"/>
                          </a:solidFill>
                          <a:latin typeface="Calibri"/>
                        </a:rPr>
                        <a:t>3) </a:t>
                      </a:r>
                      <a:r>
                        <a:rPr lang="el-GR" sz="1100" b="0" i="0" u="none" strike="noStrike" dirty="0" smtClean="0">
                          <a:solidFill>
                            <a:srgbClr val="000000"/>
                          </a:solidFill>
                          <a:latin typeface="Calibri"/>
                        </a:rPr>
                        <a:t>Τα δεδομένα που</a:t>
                      </a:r>
                      <a:r>
                        <a:rPr lang="el-GR" sz="1100" b="0" i="0" u="none" strike="noStrike" baseline="0" dirty="0" smtClean="0">
                          <a:solidFill>
                            <a:srgbClr val="000000"/>
                          </a:solidFill>
                          <a:latin typeface="Calibri"/>
                        </a:rPr>
                        <a:t> αφορούν τη χρήση ζώνης πρέπει να διαχωρισθούν σε τύπους οδηγών, επιβατών των μπροστινών θέσεων, επιβατών των πίσω θέσεων, παιδικά καθίσματα. Οι παρατηρήσεις πρέπει να αφορούν διαφορτικούς τύπους οχημάτων και οδών.</a:t>
                      </a:r>
                      <a:endParaRPr lang="en-US" sz="1100" b="0" i="0" u="none" strike="noStrike" dirty="0">
                        <a:solidFill>
                          <a:srgbClr val="000000"/>
                        </a:solidFill>
                        <a:latin typeface="Calibri"/>
                      </a:endParaRPr>
                    </a:p>
                  </a:txBody>
                  <a:tcPr marL="4693" marR="4693" marT="4693"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03344">
                <a:tc>
                  <a:txBody>
                    <a:bodyPr/>
                    <a:lstStyle/>
                    <a:p>
                      <a:pPr algn="l" fontAlgn="t"/>
                      <a:r>
                        <a:rPr lang="el-GR" sz="1100" b="1" i="1" u="none" strike="noStrike" dirty="0" smtClean="0">
                          <a:solidFill>
                            <a:srgbClr val="000000"/>
                          </a:solidFill>
                          <a:latin typeface="Calibri"/>
                        </a:rPr>
                        <a:t>Οχήματα</a:t>
                      </a:r>
                      <a:endParaRPr lang="en-GB" sz="1100" b="1" i="1" u="none" strike="noStrike" dirty="0">
                        <a:solidFill>
                          <a:srgbClr val="000000"/>
                        </a:solidFill>
                        <a:latin typeface="Calibri"/>
                      </a:endParaRPr>
                    </a:p>
                  </a:txBody>
                  <a:tcPr marL="4693" marR="4693" marT="469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smtClean="0">
                          <a:solidFill>
                            <a:srgbClr val="000000"/>
                          </a:solidFill>
                          <a:latin typeface="Calibri"/>
                        </a:rPr>
                        <a:t>Παθητική ασφάλεια</a:t>
                      </a:r>
                      <a:endParaRPr lang="en-GB" sz="1100" b="0" i="0" u="none" strike="noStrike" dirty="0">
                        <a:solidFill>
                          <a:srgbClr val="000000"/>
                        </a:solidFill>
                        <a:latin typeface="Calibri"/>
                      </a:endParaRPr>
                    </a:p>
                  </a:txBody>
                  <a:tcPr marL="4693" marR="4693" marT="4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a:solidFill>
                            <a:srgbClr val="000000"/>
                          </a:solidFill>
                          <a:latin typeface="Calibri"/>
                        </a:rPr>
                        <a:t>EuroNCAP</a:t>
                      </a:r>
                    </a:p>
                  </a:txBody>
                  <a:tcPr marL="4693" marR="4693" marT="4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100" b="0" i="0" u="none" strike="noStrike" dirty="0">
                          <a:solidFill>
                            <a:srgbClr val="000000"/>
                          </a:solidFill>
                          <a:latin typeface="Calibri"/>
                        </a:rPr>
                        <a:t>4) </a:t>
                      </a:r>
                      <a:r>
                        <a:rPr lang="el-GR" sz="1100" b="0" i="0" u="none" strike="noStrike" dirty="0" smtClean="0">
                          <a:solidFill>
                            <a:srgbClr val="000000"/>
                          </a:solidFill>
                          <a:latin typeface="Calibri"/>
                        </a:rPr>
                        <a:t>Η </a:t>
                      </a:r>
                      <a:r>
                        <a:rPr lang="en-US" sz="1100" b="0" i="0" u="none" strike="noStrike" dirty="0" err="1" smtClean="0">
                          <a:solidFill>
                            <a:srgbClr val="000000"/>
                          </a:solidFill>
                          <a:latin typeface="Calibri"/>
                        </a:rPr>
                        <a:t>EuroNCAP</a:t>
                      </a:r>
                      <a:r>
                        <a:rPr lang="en-US" sz="1100" b="0" i="0" u="none" strike="noStrike" dirty="0" smtClean="0">
                          <a:solidFill>
                            <a:srgbClr val="000000"/>
                          </a:solidFill>
                          <a:latin typeface="Calibri"/>
                        </a:rPr>
                        <a:t> </a:t>
                      </a:r>
                      <a:r>
                        <a:rPr lang="el-GR" sz="1100" b="0" i="0" u="none" strike="noStrike" dirty="0" smtClean="0">
                          <a:solidFill>
                            <a:srgbClr val="000000"/>
                          </a:solidFill>
                          <a:latin typeface="Calibri"/>
                        </a:rPr>
                        <a:t>δοκιμάζει την αντοχή</a:t>
                      </a:r>
                      <a:r>
                        <a:rPr lang="el-GR" sz="1100" b="0" i="0" u="none" strike="noStrike" baseline="0" dirty="0" smtClean="0">
                          <a:solidFill>
                            <a:srgbClr val="000000"/>
                          </a:solidFill>
                          <a:latin typeface="Calibri"/>
                        </a:rPr>
                        <a:t> των οχημάτων στις συγκρούσεις και απονέμει τα λεγόμενα «αστέρια». Σε εθνικό επίπεδο γίνεται αντιληπτό το επίπεδο της παθητικής ασφαλείας των οχημάτων του στόλου μιας χώρας. </a:t>
                      </a:r>
                      <a:r>
                        <a:rPr lang="el-GR" sz="1100" b="0" i="0" u="none" strike="noStrike" dirty="0" smtClean="0">
                          <a:solidFill>
                            <a:srgbClr val="000000"/>
                          </a:solidFill>
                          <a:latin typeface="Calibri"/>
                        </a:rPr>
                        <a:t>Ετήσιες μετρήσεις απαιτούνται.</a:t>
                      </a:r>
                      <a:endParaRPr lang="en-US" sz="1100" b="0" i="0" u="none" strike="noStrike" dirty="0">
                        <a:solidFill>
                          <a:srgbClr val="000000"/>
                        </a:solidFill>
                        <a:latin typeface="Calibri"/>
                      </a:endParaRPr>
                    </a:p>
                  </a:txBody>
                  <a:tcPr marL="4693" marR="4693" marT="4693"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01856">
                <a:tc>
                  <a:txBody>
                    <a:bodyPr/>
                    <a:lstStyle/>
                    <a:p>
                      <a:pPr algn="l" fontAlgn="t"/>
                      <a:r>
                        <a:rPr lang="el-GR" sz="1100" b="1" i="1" u="none" strike="noStrike" dirty="0" smtClean="0">
                          <a:solidFill>
                            <a:srgbClr val="000000"/>
                          </a:solidFill>
                          <a:latin typeface="Calibri"/>
                        </a:rPr>
                        <a:t>Οδός</a:t>
                      </a:r>
                      <a:endParaRPr lang="en-GB" sz="1100" b="1" i="1" u="none" strike="noStrike" dirty="0">
                        <a:solidFill>
                          <a:srgbClr val="000000"/>
                        </a:solidFill>
                        <a:latin typeface="Calibri"/>
                      </a:endParaRPr>
                    </a:p>
                  </a:txBody>
                  <a:tcPr marL="4693" marR="4693" marT="469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smtClean="0">
                          <a:solidFill>
                            <a:srgbClr val="000000"/>
                          </a:solidFill>
                          <a:latin typeface="Calibri"/>
                        </a:rPr>
                        <a:t>Ποιότητα</a:t>
                      </a:r>
                      <a:r>
                        <a:rPr lang="el-GR" sz="1100" b="0" i="0" u="none" strike="noStrike" baseline="0" dirty="0" smtClean="0">
                          <a:solidFill>
                            <a:srgbClr val="000000"/>
                          </a:solidFill>
                          <a:latin typeface="Calibri"/>
                        </a:rPr>
                        <a:t> σχεδιασμού των οδών</a:t>
                      </a:r>
                      <a:endParaRPr lang="en-GB" sz="1100" b="0" i="0" u="none" strike="noStrike" dirty="0">
                        <a:solidFill>
                          <a:srgbClr val="000000"/>
                        </a:solidFill>
                        <a:latin typeface="Calibri"/>
                      </a:endParaRPr>
                    </a:p>
                  </a:txBody>
                  <a:tcPr marL="4693" marR="4693" marT="4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100" b="0" i="0" u="none" strike="noStrike" dirty="0">
                          <a:solidFill>
                            <a:srgbClr val="000000"/>
                          </a:solidFill>
                          <a:latin typeface="Calibri"/>
                        </a:rPr>
                        <a:t>% </a:t>
                      </a:r>
                      <a:r>
                        <a:rPr lang="el-GR" sz="1100" b="0" i="0" u="none" strike="noStrike" dirty="0" smtClean="0">
                          <a:solidFill>
                            <a:srgbClr val="000000"/>
                          </a:solidFill>
                          <a:latin typeface="Calibri"/>
                        </a:rPr>
                        <a:t>των οδών</a:t>
                      </a:r>
                      <a:r>
                        <a:rPr lang="el-GR" sz="1100" b="0" i="0" u="none" strike="noStrike" baseline="0" dirty="0" smtClean="0">
                          <a:solidFill>
                            <a:srgbClr val="000000"/>
                          </a:solidFill>
                          <a:latin typeface="Calibri"/>
                        </a:rPr>
                        <a:t> που συνάδουν με τα πρότυπα ποιότητας</a:t>
                      </a:r>
                      <a:endParaRPr lang="en-US" sz="1100" b="0" i="0" u="none" strike="noStrike" dirty="0">
                        <a:solidFill>
                          <a:srgbClr val="000000"/>
                        </a:solidFill>
                        <a:latin typeface="Calibri"/>
                      </a:endParaRPr>
                    </a:p>
                  </a:txBody>
                  <a:tcPr marL="4693" marR="4693" marT="4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100" b="0" i="0" u="none" strike="noStrike" dirty="0">
                          <a:solidFill>
                            <a:srgbClr val="000000"/>
                          </a:solidFill>
                          <a:latin typeface="Calibri"/>
                        </a:rPr>
                        <a:t>5) </a:t>
                      </a:r>
                      <a:r>
                        <a:rPr lang="el-GR" sz="1100" b="0" i="0" u="none" strike="noStrike" dirty="0" smtClean="0">
                          <a:solidFill>
                            <a:srgbClr val="000000"/>
                          </a:solidFill>
                          <a:latin typeface="Calibri"/>
                        </a:rPr>
                        <a:t>Σε σχέση με τα επίσημα</a:t>
                      </a:r>
                      <a:r>
                        <a:rPr lang="el-GR" sz="1100" b="0" i="0" u="none" strike="noStrike" baseline="0" dirty="0" smtClean="0">
                          <a:solidFill>
                            <a:srgbClr val="000000"/>
                          </a:solidFill>
                          <a:latin typeface="Calibri"/>
                        </a:rPr>
                        <a:t> πρότυπα. </a:t>
                      </a:r>
                      <a:r>
                        <a:rPr lang="el-GR" sz="1100" b="0" i="0" u="none" strike="noStrike" dirty="0" smtClean="0">
                          <a:solidFill>
                            <a:srgbClr val="000000"/>
                          </a:solidFill>
                          <a:latin typeface="Calibri"/>
                        </a:rPr>
                        <a:t>Λόγω</a:t>
                      </a:r>
                      <a:r>
                        <a:rPr lang="el-GR" sz="1100" b="0" i="0" u="none" strike="noStrike" baseline="0" dirty="0" smtClean="0">
                          <a:solidFill>
                            <a:srgbClr val="000000"/>
                          </a:solidFill>
                          <a:latin typeface="Calibri"/>
                        </a:rPr>
                        <a:t> των διαφορετικών προτύπων που ισχύουν σε κάθε χώρα οι αντιπαραβολές μεταξύ κρατών δε στέκουν. </a:t>
                      </a:r>
                      <a:endParaRPr lang="en-US" sz="1100" b="0" i="0" u="none" strike="noStrike" dirty="0">
                        <a:solidFill>
                          <a:srgbClr val="000000"/>
                        </a:solidFill>
                        <a:latin typeface="Calibri"/>
                      </a:endParaRPr>
                    </a:p>
                  </a:txBody>
                  <a:tcPr marL="4693" marR="4693" marT="4693"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03344">
                <a:tc>
                  <a:txBody>
                    <a:bodyPr/>
                    <a:lstStyle/>
                    <a:p>
                      <a:pPr algn="l" fontAlgn="t"/>
                      <a:r>
                        <a:rPr lang="en-GB" sz="1100" b="1" i="1" u="none" strike="noStrike">
                          <a:solidFill>
                            <a:srgbClr val="000000"/>
                          </a:solidFill>
                          <a:latin typeface="Calibri"/>
                        </a:rPr>
                        <a:t> </a:t>
                      </a:r>
                    </a:p>
                  </a:txBody>
                  <a:tcPr marL="4693" marR="4693" marT="469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100" b="0" i="0" u="none" strike="noStrike" baseline="0" dirty="0" smtClean="0">
                          <a:solidFill>
                            <a:srgbClr val="000000"/>
                          </a:solidFill>
                          <a:latin typeface="Calibri"/>
                        </a:rPr>
                        <a:t> </a:t>
                      </a:r>
                      <a:r>
                        <a:rPr lang="el-GR" sz="1100" b="0" i="0" u="none" strike="noStrike" baseline="0" dirty="0" smtClean="0">
                          <a:solidFill>
                            <a:srgbClr val="000000"/>
                          </a:solidFill>
                          <a:latin typeface="Calibri"/>
                        </a:rPr>
                        <a:t>Ποιότητα οδικού δικτύου</a:t>
                      </a:r>
                      <a:endParaRPr lang="en-GB" sz="1100" b="0" i="0" u="none" strike="noStrike" dirty="0">
                        <a:solidFill>
                          <a:srgbClr val="000000"/>
                        </a:solidFill>
                        <a:latin typeface="Calibri"/>
                      </a:endParaRPr>
                    </a:p>
                  </a:txBody>
                  <a:tcPr marL="4693" marR="4693" marT="4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100" b="0" i="0" u="none" strike="noStrike" dirty="0">
                          <a:solidFill>
                            <a:srgbClr val="000000"/>
                          </a:solidFill>
                          <a:latin typeface="Calibri"/>
                        </a:rPr>
                        <a:t>% </a:t>
                      </a:r>
                      <a:r>
                        <a:rPr lang="el-GR" sz="1100" b="0" i="0" u="none" strike="noStrike" dirty="0" smtClean="0">
                          <a:solidFill>
                            <a:srgbClr val="000000"/>
                          </a:solidFill>
                          <a:latin typeface="Calibri"/>
                        </a:rPr>
                        <a:t>των οδών</a:t>
                      </a:r>
                      <a:r>
                        <a:rPr lang="el-GR" sz="1100" b="0" i="0" u="none" strike="noStrike" baseline="0" dirty="0" smtClean="0">
                          <a:solidFill>
                            <a:srgbClr val="000000"/>
                          </a:solidFill>
                          <a:latin typeface="Calibri"/>
                        </a:rPr>
                        <a:t> που εντάσσονται αρμονικά στην ιεράρχηση του οδικού δικτύου</a:t>
                      </a:r>
                      <a:endParaRPr lang="en-US" sz="1100" b="0" i="0" u="none" strike="noStrike" dirty="0">
                        <a:solidFill>
                          <a:srgbClr val="000000"/>
                        </a:solidFill>
                        <a:latin typeface="Calibri"/>
                      </a:endParaRPr>
                    </a:p>
                  </a:txBody>
                  <a:tcPr marL="4693" marR="4693" marT="4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100" b="0" i="0" u="none" strike="noStrike" dirty="0">
                          <a:solidFill>
                            <a:srgbClr val="000000"/>
                          </a:solidFill>
                          <a:latin typeface="Calibri"/>
                        </a:rPr>
                        <a:t>6) </a:t>
                      </a:r>
                      <a:r>
                        <a:rPr lang="el-GR" sz="1100" b="0" i="0" u="none" strike="noStrike" dirty="0" smtClean="0">
                          <a:solidFill>
                            <a:srgbClr val="000000"/>
                          </a:solidFill>
                          <a:latin typeface="Calibri"/>
                        </a:rPr>
                        <a:t>Η λειτουργική</a:t>
                      </a:r>
                      <a:r>
                        <a:rPr lang="el-GR" sz="1100" b="0" i="0" u="none" strike="noStrike" baseline="0" dirty="0" smtClean="0">
                          <a:solidFill>
                            <a:srgbClr val="000000"/>
                          </a:solidFill>
                          <a:latin typeface="Calibri"/>
                        </a:rPr>
                        <a:t> ιεράρχηση του οδικού δικτύου είναι στοιχείο της πολιτικής οδικής ασφαλείας. Ως εκ τούτου πρέπει να δημιουργηθούν δείκτες ικανοί για την αξιολόγηση του επιπέδου ασφαλείας του οδικού δικτύου.</a:t>
                      </a:r>
                      <a:endParaRPr lang="en-US" sz="1100" b="0" i="0" u="none" strike="noStrike" dirty="0">
                        <a:solidFill>
                          <a:srgbClr val="000000"/>
                        </a:solidFill>
                        <a:latin typeface="Calibri"/>
                      </a:endParaRPr>
                    </a:p>
                  </a:txBody>
                  <a:tcPr marL="4693" marR="4693" marT="4693"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802600">
                <a:tc>
                  <a:txBody>
                    <a:bodyPr/>
                    <a:lstStyle/>
                    <a:p>
                      <a:pPr algn="l" fontAlgn="t"/>
                      <a:r>
                        <a:rPr lang="el-GR" sz="1100" b="1" i="1" u="none" strike="noStrike" dirty="0" smtClean="0">
                          <a:solidFill>
                            <a:srgbClr val="000000"/>
                          </a:solidFill>
                          <a:latin typeface="Calibri"/>
                        </a:rPr>
                        <a:t>Διαχείριση</a:t>
                      </a:r>
                      <a:r>
                        <a:rPr lang="el-GR" sz="1100" b="1" i="1" u="none" strike="noStrike" baseline="0" dirty="0" smtClean="0">
                          <a:solidFill>
                            <a:srgbClr val="000000"/>
                          </a:solidFill>
                          <a:latin typeface="Calibri"/>
                        </a:rPr>
                        <a:t> των θυμάτων (τραυμτισμοί) των ατυχημάτων</a:t>
                      </a:r>
                      <a:endParaRPr lang="en-GB" sz="1100" b="1" i="1" u="none" strike="noStrike" dirty="0">
                        <a:solidFill>
                          <a:srgbClr val="000000"/>
                        </a:solidFill>
                        <a:latin typeface="Calibri"/>
                      </a:endParaRPr>
                    </a:p>
                  </a:txBody>
                  <a:tcPr marL="4693" marR="4693" marT="469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smtClean="0">
                          <a:solidFill>
                            <a:srgbClr val="000000"/>
                          </a:solidFill>
                          <a:latin typeface="Calibri"/>
                        </a:rPr>
                        <a:t>Χρόνοι άφιξης</a:t>
                      </a:r>
                      <a:endParaRPr lang="en-GB" sz="1100" b="0" i="0" u="none" strike="noStrike" dirty="0">
                        <a:solidFill>
                          <a:srgbClr val="000000"/>
                        </a:solidFill>
                        <a:latin typeface="Calibri"/>
                      </a:endParaRPr>
                    </a:p>
                  </a:txBody>
                  <a:tcPr marL="4693" marR="4693" marT="4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a:solidFill>
                            <a:srgbClr val="000000"/>
                          </a:solidFill>
                          <a:latin typeface="Calibri"/>
                        </a:rPr>
                        <a:t>% </a:t>
                      </a:r>
                      <a:r>
                        <a:rPr lang="el-GR" sz="1100" b="0" i="0" u="none" strike="noStrike" dirty="0" smtClean="0">
                          <a:solidFill>
                            <a:srgbClr val="000000"/>
                          </a:solidFill>
                          <a:latin typeface="Calibri"/>
                        </a:rPr>
                        <a:t>της</a:t>
                      </a:r>
                      <a:r>
                        <a:rPr lang="el-GR" sz="1100" b="0" i="0" u="none" strike="noStrike" baseline="0" dirty="0" smtClean="0">
                          <a:solidFill>
                            <a:srgbClr val="000000"/>
                          </a:solidFill>
                          <a:latin typeface="Calibri"/>
                        </a:rPr>
                        <a:t> επίτευξης των στόχων ή της συμβατότητας με το νομικό πλαίσιο</a:t>
                      </a:r>
                      <a:endParaRPr lang="en-GB" sz="1100" b="0" i="0" u="none" strike="noStrike" dirty="0">
                        <a:solidFill>
                          <a:srgbClr val="000000"/>
                        </a:solidFill>
                        <a:latin typeface="Calibri"/>
                      </a:endParaRPr>
                    </a:p>
                  </a:txBody>
                  <a:tcPr marL="4693" marR="4693" marT="4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100" b="0" i="0" u="none" strike="noStrike" dirty="0">
                          <a:solidFill>
                            <a:srgbClr val="000000"/>
                          </a:solidFill>
                          <a:latin typeface="Calibri"/>
                        </a:rPr>
                        <a:t>7) </a:t>
                      </a:r>
                      <a:r>
                        <a:rPr lang="el-GR" sz="1100" b="0" i="0" u="none" strike="noStrike" dirty="0" smtClean="0">
                          <a:solidFill>
                            <a:srgbClr val="000000"/>
                          </a:solidFill>
                          <a:latin typeface="Calibri"/>
                        </a:rPr>
                        <a:t>Συνδυασμός χρόνου</a:t>
                      </a:r>
                      <a:r>
                        <a:rPr lang="el-GR" sz="1100" b="0" i="0" u="none" strike="noStrike" baseline="0" dirty="0" smtClean="0">
                          <a:solidFill>
                            <a:srgbClr val="000000"/>
                          </a:solidFill>
                          <a:latin typeface="Calibri"/>
                        </a:rPr>
                        <a:t> ειδοποίησης και χρόνου ανάδρασης</a:t>
                      </a:r>
                      <a:r>
                        <a:rPr lang="en-US" sz="1100" b="0" i="0" u="none" strike="noStrike" dirty="0" smtClean="0">
                          <a:solidFill>
                            <a:srgbClr val="000000"/>
                          </a:solidFill>
                          <a:latin typeface="Calibri"/>
                        </a:rPr>
                        <a:t>. </a:t>
                      </a:r>
                      <a:r>
                        <a:rPr lang="el-GR" sz="1100" b="0" i="0" u="none" strike="noStrike" dirty="0" smtClean="0">
                          <a:solidFill>
                            <a:srgbClr val="000000"/>
                          </a:solidFill>
                          <a:latin typeface="Calibri"/>
                        </a:rPr>
                        <a:t>Πρέπει να θεσπισθεί με κάποιον τρόπο χρονικό</a:t>
                      </a:r>
                      <a:r>
                        <a:rPr lang="el-GR" sz="1100" b="0" i="0" u="none" strike="noStrike" baseline="0" dirty="0" smtClean="0">
                          <a:solidFill>
                            <a:srgbClr val="000000"/>
                          </a:solidFill>
                          <a:latin typeface="Calibri"/>
                        </a:rPr>
                        <a:t> διάστημα κατά το οποίο οι υπηρεσίες οδικής ιάτρικής φροντίδας να είναι στον τόπο του δυστυχήματος. Ο χρόνος αυτός θα αντιπαρατεθεί με τον πραγματικό χρόνο άφιξης.</a:t>
                      </a:r>
                      <a:endParaRPr lang="en-US" sz="1100" b="0" i="0" u="none" strike="noStrike" dirty="0">
                        <a:solidFill>
                          <a:srgbClr val="000000"/>
                        </a:solidFill>
                        <a:latin typeface="Calibri"/>
                      </a:endParaRPr>
                    </a:p>
                  </a:txBody>
                  <a:tcPr marL="4693" marR="4693" marT="4693"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802600">
                <a:tc>
                  <a:txBody>
                    <a:bodyPr/>
                    <a:lstStyle/>
                    <a:p>
                      <a:pPr algn="l" fontAlgn="t"/>
                      <a:r>
                        <a:rPr lang="en-GB" sz="1100" b="1" i="1" u="none" strike="noStrike">
                          <a:solidFill>
                            <a:srgbClr val="000000"/>
                          </a:solidFill>
                          <a:latin typeface="Calibri"/>
                        </a:rPr>
                        <a:t> </a:t>
                      </a:r>
                    </a:p>
                  </a:txBody>
                  <a:tcPr marL="4693" marR="4693" marT="469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smtClean="0">
                          <a:solidFill>
                            <a:srgbClr val="000000"/>
                          </a:solidFill>
                          <a:latin typeface="Calibri"/>
                        </a:rPr>
                        <a:t>Ποιότητα ιατρικής</a:t>
                      </a:r>
                      <a:r>
                        <a:rPr lang="el-GR" sz="1100" b="0" i="0" u="none" strike="noStrike" baseline="0" dirty="0" smtClean="0">
                          <a:solidFill>
                            <a:srgbClr val="000000"/>
                          </a:solidFill>
                          <a:latin typeface="Calibri"/>
                        </a:rPr>
                        <a:t> φροντίδας</a:t>
                      </a:r>
                      <a:endParaRPr lang="en-GB" sz="1100" b="0" i="0" u="none" strike="noStrike" dirty="0">
                        <a:solidFill>
                          <a:srgbClr val="000000"/>
                        </a:solidFill>
                        <a:latin typeface="Calibri"/>
                      </a:endParaRPr>
                    </a:p>
                  </a:txBody>
                  <a:tcPr marL="4693" marR="4693" marT="4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smtClean="0">
                          <a:solidFill>
                            <a:srgbClr val="000000"/>
                          </a:solidFill>
                          <a:latin typeface="+mn-lt"/>
                        </a:rPr>
                        <a:t>% </a:t>
                      </a:r>
                      <a:r>
                        <a:rPr lang="el-GR" sz="1100" b="0" i="0" u="none" strike="noStrike" dirty="0" smtClean="0">
                          <a:solidFill>
                            <a:srgbClr val="000000"/>
                          </a:solidFill>
                          <a:latin typeface="+mn-lt"/>
                        </a:rPr>
                        <a:t>της</a:t>
                      </a:r>
                      <a:r>
                        <a:rPr lang="el-GR" sz="1100" b="0" i="0" u="none" strike="noStrike" baseline="0" dirty="0" smtClean="0">
                          <a:solidFill>
                            <a:srgbClr val="000000"/>
                          </a:solidFill>
                          <a:latin typeface="+mn-lt"/>
                        </a:rPr>
                        <a:t> επίτευξης των στόχων ή της συμβατότητας με το νομικό πλαίσιο</a:t>
                      </a:r>
                      <a:endParaRPr lang="en-GB" sz="1100" b="0" i="0" u="none" strike="noStrike" dirty="0">
                        <a:solidFill>
                          <a:srgbClr val="000000"/>
                        </a:solidFill>
                        <a:latin typeface="+mn-lt"/>
                      </a:endParaRPr>
                    </a:p>
                  </a:txBody>
                  <a:tcPr marL="4693" marR="4693" marT="4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100" b="0" i="0" u="none" strike="noStrike" dirty="0">
                          <a:solidFill>
                            <a:srgbClr val="000000"/>
                          </a:solidFill>
                          <a:latin typeface="Calibri"/>
                        </a:rPr>
                        <a:t>8) </a:t>
                      </a:r>
                      <a:r>
                        <a:rPr lang="el-GR" sz="1100" b="0" i="0" u="none" strike="noStrike" dirty="0" smtClean="0">
                          <a:solidFill>
                            <a:srgbClr val="000000"/>
                          </a:solidFill>
                          <a:latin typeface="Calibri"/>
                        </a:rPr>
                        <a:t>Προτείνεται</a:t>
                      </a:r>
                      <a:r>
                        <a:rPr lang="el-GR" sz="1100" b="0" i="0" u="none" strike="noStrike" baseline="0" dirty="0" smtClean="0">
                          <a:solidFill>
                            <a:srgbClr val="000000"/>
                          </a:solidFill>
                          <a:latin typeface="Calibri"/>
                        </a:rPr>
                        <a:t> η ανάπτυξη δεικτών αξιολόγησης της ποιότητας των ιατρικών υπηρεσιών σοβαρών τραυματισμών. Αυτό, όχι μόνο για οδικές μεταφορές αλλά και για άλλα μέσα μεταφοράς αλλά και για εργατικά ατυχήματα.</a:t>
                      </a:r>
                      <a:endParaRPr lang="en-US" sz="1100" b="0" i="0" u="none" strike="noStrike" dirty="0">
                        <a:solidFill>
                          <a:srgbClr val="000000"/>
                        </a:solidFill>
                        <a:latin typeface="Calibri"/>
                      </a:endParaRPr>
                    </a:p>
                  </a:txBody>
                  <a:tcPr marL="4693" marR="4693" marT="4693"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68313" y="333375"/>
            <a:ext cx="8229600" cy="704850"/>
          </a:xfrm>
        </p:spPr>
        <p:txBody>
          <a:bodyPr>
            <a:normAutofit fontScale="90000"/>
          </a:bodyPr>
          <a:lstStyle/>
          <a:p>
            <a:pPr eaLnBrk="1" hangingPunct="1"/>
            <a:r>
              <a:rPr lang="el-GR" dirty="0" smtClean="0">
                <a:solidFill>
                  <a:srgbClr val="5075BC"/>
                </a:solidFill>
              </a:rPr>
              <a:t>Βιβλιογραφία (1 από 4)</a:t>
            </a:r>
          </a:p>
        </p:txBody>
      </p:sp>
      <p:sp>
        <p:nvSpPr>
          <p:cNvPr id="56323" name="Θέση περιεχομένου 3"/>
          <p:cNvSpPr>
            <a:spLocks noGrp="1"/>
          </p:cNvSpPr>
          <p:nvPr>
            <p:ph idx="1"/>
          </p:nvPr>
        </p:nvSpPr>
        <p:spPr>
          <a:xfrm>
            <a:off x="463550" y="1412875"/>
            <a:ext cx="8229600" cy="4824413"/>
          </a:xfrm>
        </p:spPr>
        <p:txBody>
          <a:bodyPr/>
          <a:lstStyle/>
          <a:p>
            <a:pPr eaLnBrk="1" hangingPunct="1">
              <a:spcBef>
                <a:spcPts val="1200"/>
              </a:spcBef>
            </a:pPr>
            <a:r>
              <a:rPr lang="en-US" sz="2000" dirty="0" smtClean="0"/>
              <a:t>European Transport Safety Council (2001). Transport Safety Performance Indicators.  European Transport Safety Council. Brussels, Belgium</a:t>
            </a:r>
          </a:p>
          <a:p>
            <a:pPr eaLnBrk="1" hangingPunct="1">
              <a:spcBef>
                <a:spcPts val="1200"/>
              </a:spcBef>
            </a:pPr>
            <a:r>
              <a:rPr lang="en-US" sz="2000" dirty="0" err="1" smtClean="0"/>
              <a:t>Vägverket</a:t>
            </a:r>
            <a:r>
              <a:rPr lang="en-US" sz="2000" dirty="0" smtClean="0"/>
              <a:t> (1999). </a:t>
            </a:r>
            <a:r>
              <a:rPr lang="en-US" sz="2000" dirty="0" err="1" smtClean="0"/>
              <a:t>Trafiksäkerhetsrapport</a:t>
            </a:r>
            <a:r>
              <a:rPr lang="en-US" sz="2000" dirty="0" smtClean="0"/>
              <a:t> 1998, </a:t>
            </a:r>
            <a:r>
              <a:rPr lang="en-US" sz="2000" dirty="0" err="1" smtClean="0"/>
              <a:t>Publikation</a:t>
            </a:r>
            <a:r>
              <a:rPr lang="en-US" sz="2000" dirty="0" smtClean="0"/>
              <a:t> 1999:35. </a:t>
            </a:r>
            <a:r>
              <a:rPr lang="en-US" sz="2000" dirty="0" err="1" smtClean="0"/>
              <a:t>Borlänge</a:t>
            </a:r>
            <a:r>
              <a:rPr lang="en-US" sz="2000" dirty="0" smtClean="0"/>
              <a:t>, </a:t>
            </a:r>
            <a:r>
              <a:rPr lang="en-US" sz="2000" dirty="0" err="1" smtClean="0"/>
              <a:t>Vägverket</a:t>
            </a:r>
            <a:endParaRPr lang="en-US" sz="2000" dirty="0" smtClean="0"/>
          </a:p>
          <a:p>
            <a:pPr eaLnBrk="1" hangingPunct="1">
              <a:spcBef>
                <a:spcPts val="1200"/>
              </a:spcBef>
            </a:pPr>
            <a:r>
              <a:rPr lang="en-US" sz="2000" dirty="0" err="1" smtClean="0"/>
              <a:t>Davydenko</a:t>
            </a:r>
            <a:r>
              <a:rPr lang="en-US" sz="2000" dirty="0" smtClean="0"/>
              <a:t> I., </a:t>
            </a:r>
            <a:r>
              <a:rPr lang="en-US" sz="2000" dirty="0" err="1" smtClean="0"/>
              <a:t>Jordans</a:t>
            </a:r>
            <a:r>
              <a:rPr lang="en-US" sz="2000" dirty="0" smtClean="0"/>
              <a:t> M. and </a:t>
            </a:r>
            <a:r>
              <a:rPr lang="en-US" sz="2000" dirty="0" err="1" smtClean="0"/>
              <a:t>Krupe</a:t>
            </a:r>
            <a:r>
              <a:rPr lang="en-US" sz="2000" dirty="0" smtClean="0"/>
              <a:t> S. (2007). PROMIT D4.1 – European Benchmarks in Intermodal Transport. PROMIT (Promoting innovative intermodal Freight Transport), TNO report. Delft, Netherlands.</a:t>
            </a:r>
          </a:p>
          <a:p>
            <a:pPr eaLnBrk="1" hangingPunct="1">
              <a:spcBef>
                <a:spcPts val="1200"/>
              </a:spcBef>
            </a:pPr>
            <a:r>
              <a:rPr lang="en-US" sz="2000" dirty="0" smtClean="0"/>
              <a:t>Gilbert, Richard &amp; </a:t>
            </a:r>
            <a:r>
              <a:rPr lang="en-US" sz="2000" dirty="0" err="1" smtClean="0"/>
              <a:t>Tanguay</a:t>
            </a:r>
            <a:r>
              <a:rPr lang="en-US" sz="2000" dirty="0" smtClean="0"/>
              <a:t>, Helene (2000): Sustainable transportation performance indicators project. Brief review of some worldwide activity and development of an initial long list of indicators. The Centre for Sustainable Transportation, Toronto, June 2000</a:t>
            </a:r>
          </a:p>
          <a:p>
            <a:pPr eaLnBrk="1" hangingPunct="1">
              <a:spcBef>
                <a:spcPts val="1200"/>
              </a:spcBef>
            </a:pPr>
            <a:r>
              <a:rPr lang="en-US" sz="2000" dirty="0" err="1" smtClean="0"/>
              <a:t>Litman</a:t>
            </a:r>
            <a:r>
              <a:rPr lang="en-US" sz="2000" dirty="0" smtClean="0"/>
              <a:t>, Todd (1999). Sustainable Transportation Indicators. Victoria Transport Policy Institute</a:t>
            </a:r>
          </a:p>
        </p:txBody>
      </p:sp>
    </p:spTree>
    <p:extLst>
      <p:ext uri="{BB962C8B-B14F-4D97-AF65-F5344CB8AC3E}">
        <p14:creationId xmlns:p14="http://schemas.microsoft.com/office/powerpoint/2010/main" val="9415223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68313" y="333375"/>
            <a:ext cx="8229600" cy="704850"/>
          </a:xfrm>
        </p:spPr>
        <p:txBody>
          <a:bodyPr>
            <a:normAutofit fontScale="90000"/>
          </a:bodyPr>
          <a:lstStyle/>
          <a:p>
            <a:pPr eaLnBrk="1" hangingPunct="1"/>
            <a:r>
              <a:rPr lang="el-GR" dirty="0" smtClean="0">
                <a:solidFill>
                  <a:srgbClr val="5075BC"/>
                </a:solidFill>
              </a:rPr>
              <a:t>Βιβλιογραφία (2 από 4)</a:t>
            </a:r>
          </a:p>
        </p:txBody>
      </p:sp>
      <p:sp>
        <p:nvSpPr>
          <p:cNvPr id="56323" name="Θέση περιεχομένου 3"/>
          <p:cNvSpPr>
            <a:spLocks noGrp="1"/>
          </p:cNvSpPr>
          <p:nvPr>
            <p:ph idx="1"/>
          </p:nvPr>
        </p:nvSpPr>
        <p:spPr>
          <a:xfrm>
            <a:off x="463550" y="1412875"/>
            <a:ext cx="8229600" cy="4824413"/>
          </a:xfrm>
        </p:spPr>
        <p:txBody>
          <a:bodyPr>
            <a:normAutofit lnSpcReduction="10000"/>
          </a:bodyPr>
          <a:lstStyle/>
          <a:p>
            <a:pPr eaLnBrk="1" hangingPunct="1">
              <a:spcBef>
                <a:spcPts val="1200"/>
              </a:spcBef>
            </a:pPr>
            <a:r>
              <a:rPr lang="en-US" sz="2000" dirty="0" err="1" smtClean="0"/>
              <a:t>Henrik</a:t>
            </a:r>
            <a:r>
              <a:rPr lang="en-US" sz="2000" dirty="0" smtClean="0"/>
              <a:t> </a:t>
            </a:r>
            <a:r>
              <a:rPr lang="en-US" sz="2000" dirty="0" err="1" smtClean="0"/>
              <a:t>Gudmundsson</a:t>
            </a:r>
            <a:r>
              <a:rPr lang="en-US" sz="2000" dirty="0" smtClean="0"/>
              <a:t> (2001). Indicators and performance measures for Transportation, Environment and Sustainability in North America - Report from a German Marshall Fund Fellowship 2000, individual study tour October 2000 Ministry of Environment and Energy - National Environmental Research Institute, Denmark, 2001.</a:t>
            </a:r>
            <a:endParaRPr lang="el-GR" sz="2000" dirty="0" smtClean="0"/>
          </a:p>
          <a:p>
            <a:pPr eaLnBrk="1" hangingPunct="1">
              <a:spcBef>
                <a:spcPts val="1200"/>
              </a:spcBef>
            </a:pPr>
            <a:r>
              <a:rPr lang="en-US" sz="2000" dirty="0" err="1" smtClean="0"/>
              <a:t>Henrik</a:t>
            </a:r>
            <a:r>
              <a:rPr lang="en-US" sz="2000" dirty="0" smtClean="0"/>
              <a:t> </a:t>
            </a:r>
            <a:r>
              <a:rPr lang="en-US" sz="2000" dirty="0" err="1" smtClean="0"/>
              <a:t>Gudmundsson</a:t>
            </a:r>
            <a:r>
              <a:rPr lang="en-US" sz="2000" dirty="0" smtClean="0"/>
              <a:t> (2011). Indicators of environmentally sustainable transport – Why, what and how to measure? Results of the European COST action 356. Presentation at United Nations University, Institute of Advanced studies, Yokohama, Japan.</a:t>
            </a:r>
          </a:p>
          <a:p>
            <a:pPr eaLnBrk="1" hangingPunct="1">
              <a:spcBef>
                <a:spcPts val="1200"/>
              </a:spcBef>
            </a:pPr>
            <a:r>
              <a:rPr lang="en-US" sz="2000" dirty="0" smtClean="0"/>
              <a:t>European Environment Agency (2000). Are we moving in the right direction? Indicators on transport and environment integration in the EU – TERM 2000. Executive summary. EEA, Copenhagen, Denmark.</a:t>
            </a:r>
          </a:p>
          <a:p>
            <a:pPr eaLnBrk="1" hangingPunct="1">
              <a:spcBef>
                <a:spcPts val="1200"/>
              </a:spcBef>
            </a:pPr>
            <a:r>
              <a:rPr lang="en-US" sz="2000" dirty="0" smtClean="0"/>
              <a:t>OECD (2003). OECD environmental indicators.  Development, measurement and use. OECD Environmental Directorate, Paris, France. www.oecd.org/env</a:t>
            </a:r>
          </a:p>
        </p:txBody>
      </p:sp>
    </p:spTree>
    <p:extLst>
      <p:ext uri="{BB962C8B-B14F-4D97-AF65-F5344CB8AC3E}">
        <p14:creationId xmlns:p14="http://schemas.microsoft.com/office/powerpoint/2010/main" val="12870210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68313" y="333375"/>
            <a:ext cx="8229600" cy="704850"/>
          </a:xfrm>
        </p:spPr>
        <p:txBody>
          <a:bodyPr>
            <a:normAutofit fontScale="90000"/>
          </a:bodyPr>
          <a:lstStyle/>
          <a:p>
            <a:pPr eaLnBrk="1" hangingPunct="1"/>
            <a:r>
              <a:rPr lang="el-GR" dirty="0" smtClean="0">
                <a:solidFill>
                  <a:srgbClr val="5075BC"/>
                </a:solidFill>
              </a:rPr>
              <a:t>Βιβλιογραφία (3 από 4)</a:t>
            </a:r>
          </a:p>
        </p:txBody>
      </p:sp>
      <p:sp>
        <p:nvSpPr>
          <p:cNvPr id="56323" name="Θέση περιεχομένου 3"/>
          <p:cNvSpPr>
            <a:spLocks noGrp="1"/>
          </p:cNvSpPr>
          <p:nvPr>
            <p:ph idx="1"/>
          </p:nvPr>
        </p:nvSpPr>
        <p:spPr>
          <a:xfrm>
            <a:off x="463550" y="1412875"/>
            <a:ext cx="8229600" cy="4824413"/>
          </a:xfrm>
        </p:spPr>
        <p:txBody>
          <a:bodyPr/>
          <a:lstStyle/>
          <a:p>
            <a:pPr eaLnBrk="1" hangingPunct="1">
              <a:spcBef>
                <a:spcPts val="1200"/>
              </a:spcBef>
            </a:pPr>
            <a:r>
              <a:rPr lang="en-US" sz="2000" dirty="0" err="1" smtClean="0"/>
              <a:t>Macário</a:t>
            </a:r>
            <a:r>
              <a:rPr lang="en-US" sz="2000" dirty="0" smtClean="0"/>
              <a:t>,  R  (2005).  Quality  management  in  urban  mobility  systems:  an  integrated approach. PhD thesis, </a:t>
            </a:r>
            <a:r>
              <a:rPr lang="en-US" sz="2000" dirty="0" err="1" smtClean="0"/>
              <a:t>Universidade</a:t>
            </a:r>
            <a:r>
              <a:rPr lang="en-US" sz="2000" dirty="0" smtClean="0"/>
              <a:t> </a:t>
            </a:r>
            <a:r>
              <a:rPr lang="en-US" sz="2000" dirty="0" err="1" smtClean="0"/>
              <a:t>Tecnica</a:t>
            </a:r>
            <a:r>
              <a:rPr lang="en-US" sz="2000" dirty="0" smtClean="0"/>
              <a:t> de </a:t>
            </a:r>
            <a:r>
              <a:rPr lang="en-US" sz="2000" dirty="0" err="1" smtClean="0"/>
              <a:t>Lisboa</a:t>
            </a:r>
            <a:r>
              <a:rPr lang="en-US" sz="2000" dirty="0" smtClean="0"/>
              <a:t>.</a:t>
            </a:r>
            <a:endParaRPr lang="el-GR" sz="2000" dirty="0" smtClean="0"/>
          </a:p>
          <a:p>
            <a:pPr eaLnBrk="1" hangingPunct="1">
              <a:spcBef>
                <a:spcPts val="1200"/>
              </a:spcBef>
            </a:pPr>
            <a:r>
              <a:rPr lang="en-US" sz="2000" dirty="0" smtClean="0"/>
              <a:t>REFIT  (2007).  Transport  sustainability  indicators:  Existing  sustainability  indicators, knowledge  gaps  and  roadmap  towards  better  indicators  and  tools.  Deliverable  1.2. REFIT  -  Refinement  and  test  of  sustainability  and  tools  with  regard  to  European Transport policies.</a:t>
            </a:r>
          </a:p>
          <a:p>
            <a:pPr eaLnBrk="1" hangingPunct="1">
              <a:spcBef>
                <a:spcPts val="1200"/>
              </a:spcBef>
            </a:pPr>
            <a:r>
              <a:rPr lang="en-US" sz="2000" dirty="0" smtClean="0"/>
              <a:t>TOOLQIT (2007). Level of service and quality in transport. Deliverable 1. TOOLQIT  – Tools  for  the  assessment  of  level  and  quality  of  service  across  different  transport market segments. </a:t>
            </a:r>
            <a:endParaRPr lang="el-GR" sz="2000" dirty="0" smtClean="0"/>
          </a:p>
          <a:p>
            <a:pPr eaLnBrk="1" hangingPunct="1">
              <a:spcBef>
                <a:spcPts val="1200"/>
              </a:spcBef>
            </a:pPr>
            <a:r>
              <a:rPr lang="en-US" sz="2000" dirty="0" smtClean="0"/>
              <a:t>TRANSFORUM  (2006).  TRANSFORUM Deliverable  3.3.  Forum 3  Report:  the  fitness for purpose of definitions and indicators</a:t>
            </a:r>
          </a:p>
          <a:p>
            <a:pPr eaLnBrk="1" hangingPunct="1">
              <a:spcBef>
                <a:spcPts val="1200"/>
              </a:spcBef>
            </a:pPr>
            <a:r>
              <a:rPr lang="en-US" sz="2000" dirty="0" smtClean="0"/>
              <a:t>BESTUFS (2006). Quantification of Urban Freight Transport Effects I. Deliverable 5.1. BESTUFS II – Best Urban Freight Solutions II.</a:t>
            </a:r>
          </a:p>
        </p:txBody>
      </p:sp>
    </p:spTree>
    <p:extLst>
      <p:ext uri="{BB962C8B-B14F-4D97-AF65-F5344CB8AC3E}">
        <p14:creationId xmlns:p14="http://schemas.microsoft.com/office/powerpoint/2010/main" val="1287021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pPr eaLnBrk="1" hangingPunct="1"/>
            <a:r>
              <a:rPr lang="en-US" dirty="0" smtClean="0">
                <a:solidFill>
                  <a:schemeClr val="accent1"/>
                </a:solidFill>
              </a:rPr>
              <a:t>CLOSER</a:t>
            </a:r>
            <a:endParaRPr lang="el-GR" dirty="0" smtClean="0">
              <a:solidFill>
                <a:schemeClr val="accent1"/>
              </a:solidFill>
            </a:endParaRPr>
          </a:p>
        </p:txBody>
      </p:sp>
      <p:sp>
        <p:nvSpPr>
          <p:cNvPr id="3" name="Θέση περιεχομένου 2"/>
          <p:cNvSpPr>
            <a:spLocks noGrp="1"/>
          </p:cNvSpPr>
          <p:nvPr>
            <p:ph idx="1"/>
          </p:nvPr>
        </p:nvSpPr>
        <p:spPr>
          <a:xfrm>
            <a:off x="457200" y="1124744"/>
            <a:ext cx="8229600" cy="5328592"/>
          </a:xfrm>
        </p:spPr>
        <p:txBody>
          <a:bodyPr>
            <a:normAutofit/>
          </a:bodyPr>
          <a:lstStyle/>
          <a:p>
            <a:pPr marL="0" indent="0">
              <a:buNone/>
            </a:pPr>
            <a:r>
              <a:rPr lang="el-GR" b="1" dirty="0" smtClean="0"/>
              <a:t>Σκοπός και ρόλος δεικτών:</a:t>
            </a:r>
            <a:endParaRPr lang="en-US" b="1" dirty="0" smtClean="0"/>
          </a:p>
          <a:p>
            <a:pPr marL="0" lvl="0" indent="0">
              <a:spcBef>
                <a:spcPts val="0"/>
              </a:spcBef>
              <a:buNone/>
            </a:pPr>
            <a:r>
              <a:rPr lang="el-GR" sz="2200" dirty="0">
                <a:solidFill>
                  <a:prstClr val="black"/>
                </a:solidFill>
                <a:sym typeface="Wingdings" pitchFamily="2" charset="2"/>
              </a:rPr>
              <a:t>Γενικώς, οι δείκτες που θα επιλεγούν για την περιγραφή των </a:t>
            </a:r>
            <a:r>
              <a:rPr lang="el-GR" sz="2200" dirty="0" err="1">
                <a:solidFill>
                  <a:prstClr val="black"/>
                </a:solidFill>
                <a:sym typeface="Wingdings" pitchFamily="2" charset="2"/>
              </a:rPr>
              <a:t>κόμων</a:t>
            </a:r>
            <a:r>
              <a:rPr lang="el-GR" sz="2200" dirty="0">
                <a:solidFill>
                  <a:prstClr val="black"/>
                </a:solidFill>
                <a:sym typeface="Wingdings" pitchFamily="2" charset="2"/>
              </a:rPr>
              <a:t> διασύνδεσης μακρινών/κοντινών αποστάσεων πρέπει να εξυπηρετούν:</a:t>
            </a:r>
          </a:p>
          <a:p>
            <a:pPr marL="912813">
              <a:spcBef>
                <a:spcPts val="0"/>
              </a:spcBef>
              <a:buFont typeface="Wingdings" pitchFamily="2" charset="2"/>
              <a:buChar char="§"/>
            </a:pPr>
            <a:r>
              <a:rPr lang="el-GR" sz="2000" dirty="0" smtClean="0">
                <a:solidFill>
                  <a:prstClr val="black"/>
                </a:solidFill>
                <a:sym typeface="Wingdings" pitchFamily="2" charset="2"/>
              </a:rPr>
              <a:t>Περιγραφή της λειτουργικότητας των κόμβων διασύνδεσης (καλή/</a:t>
            </a:r>
            <a:r>
              <a:rPr lang="el-GR" sz="2000" dirty="0" err="1" smtClean="0">
                <a:solidFill>
                  <a:prstClr val="black"/>
                </a:solidFill>
                <a:sym typeface="Wingdings" pitchFamily="2" charset="2"/>
              </a:rPr>
              <a:t>κακ</a:t>
            </a:r>
            <a:r>
              <a:rPr lang="el-GR" sz="2000" dirty="0" smtClean="0">
                <a:solidFill>
                  <a:prstClr val="black"/>
                </a:solidFill>
                <a:sym typeface="Wingdings" pitchFamily="2" charset="2"/>
              </a:rPr>
              <a:t>ή)</a:t>
            </a:r>
          </a:p>
          <a:p>
            <a:pPr marL="912813">
              <a:spcBef>
                <a:spcPts val="0"/>
              </a:spcBef>
              <a:buFont typeface="Wingdings" pitchFamily="2" charset="2"/>
              <a:buChar char="§"/>
            </a:pPr>
            <a:r>
              <a:rPr lang="el-GR" sz="2000" dirty="0" smtClean="0">
                <a:solidFill>
                  <a:prstClr val="black"/>
                </a:solidFill>
                <a:sym typeface="Wingdings" pitchFamily="2" charset="2"/>
              </a:rPr>
              <a:t>Προτάσεις για βελτίωση των κόμβων</a:t>
            </a:r>
          </a:p>
          <a:p>
            <a:pPr marL="912813">
              <a:spcBef>
                <a:spcPts val="0"/>
              </a:spcBef>
              <a:buFont typeface="Wingdings" pitchFamily="2" charset="2"/>
              <a:buChar char="§"/>
            </a:pPr>
            <a:r>
              <a:rPr lang="el-GR" sz="2000" dirty="0" smtClean="0">
                <a:solidFill>
                  <a:prstClr val="black"/>
                </a:solidFill>
                <a:sym typeface="Wingdings" pitchFamily="2" charset="2"/>
              </a:rPr>
              <a:t>Γενικότερη αξιολόγηση: θέσπιση προτεραιότητας δράσεων – σε τι είναι σημαντικό να εστιάσουμε</a:t>
            </a:r>
          </a:p>
          <a:p>
            <a:pPr marL="912813">
              <a:spcBef>
                <a:spcPts val="0"/>
              </a:spcBef>
              <a:buFont typeface="Wingdings" pitchFamily="2" charset="2"/>
              <a:buChar char="§"/>
            </a:pPr>
            <a:r>
              <a:rPr lang="el-GR" sz="2000" dirty="0" smtClean="0">
                <a:solidFill>
                  <a:prstClr val="black"/>
                </a:solidFill>
                <a:sym typeface="Wingdings" pitchFamily="2" charset="2"/>
              </a:rPr>
              <a:t>Συγκριτική αξιολόγηση ανά μεταξύ τους (κόμβοι)</a:t>
            </a:r>
            <a:endParaRPr lang="el-GR" sz="2600" dirty="0">
              <a:sym typeface="Wingdings" pitchFamily="2" charset="2"/>
            </a:endParaRPr>
          </a:p>
          <a:p>
            <a:pPr marL="0" lvl="0" indent="0">
              <a:spcBef>
                <a:spcPts val="0"/>
              </a:spcBef>
              <a:buNone/>
            </a:pPr>
            <a:endParaRPr lang="el-GR" sz="2200" dirty="0" smtClean="0">
              <a:solidFill>
                <a:prstClr val="black"/>
              </a:solidFill>
              <a:sym typeface="Wingdings" pitchFamily="2" charset="2"/>
            </a:endParaRPr>
          </a:p>
          <a:p>
            <a:pPr marL="0" lvl="0" indent="0">
              <a:spcBef>
                <a:spcPts val="0"/>
              </a:spcBef>
              <a:buNone/>
            </a:pPr>
            <a:r>
              <a:rPr lang="el-GR" sz="2200" dirty="0" smtClean="0">
                <a:solidFill>
                  <a:prstClr val="black"/>
                </a:solidFill>
                <a:sym typeface="Wingdings" pitchFamily="2" charset="2"/>
              </a:rPr>
              <a:t>Στην </a:t>
            </a:r>
            <a:r>
              <a:rPr lang="el-GR" sz="2200" dirty="0">
                <a:solidFill>
                  <a:prstClr val="black"/>
                </a:solidFill>
                <a:sym typeface="Wingdings" pitchFamily="2" charset="2"/>
              </a:rPr>
              <a:t>περίπτωση του </a:t>
            </a:r>
            <a:r>
              <a:rPr lang="en-US" sz="2200" dirty="0">
                <a:solidFill>
                  <a:prstClr val="black"/>
                </a:solidFill>
                <a:sym typeface="Wingdings" pitchFamily="2" charset="2"/>
              </a:rPr>
              <a:t>CLOSER </a:t>
            </a:r>
            <a:r>
              <a:rPr lang="el-GR" sz="2200" dirty="0">
                <a:solidFill>
                  <a:prstClr val="black"/>
                </a:solidFill>
                <a:sym typeface="Wingdings" pitchFamily="2" charset="2"/>
              </a:rPr>
              <a:t>οι δείκτες καλύπτουν τις εξής πτυχές:</a:t>
            </a:r>
          </a:p>
          <a:p>
            <a:pPr marL="912813">
              <a:spcBef>
                <a:spcPts val="0"/>
              </a:spcBef>
              <a:buFont typeface="Wingdings" pitchFamily="2" charset="2"/>
              <a:buChar char="§"/>
            </a:pPr>
            <a:r>
              <a:rPr lang="el-GR" sz="2000" dirty="0">
                <a:solidFill>
                  <a:prstClr val="black"/>
                </a:solidFill>
                <a:sym typeface="Wingdings" pitchFamily="2" charset="2"/>
              </a:rPr>
              <a:t>Οργανωτικές και θεσμικές οπτικές</a:t>
            </a:r>
          </a:p>
          <a:p>
            <a:pPr marL="912813">
              <a:spcBef>
                <a:spcPts val="0"/>
              </a:spcBef>
              <a:buFont typeface="Wingdings" pitchFamily="2" charset="2"/>
              <a:buChar char="§"/>
            </a:pPr>
            <a:r>
              <a:rPr lang="el-GR" sz="2000" dirty="0">
                <a:solidFill>
                  <a:prstClr val="black"/>
                </a:solidFill>
                <a:sym typeface="Wingdings" pitchFamily="2" charset="2"/>
              </a:rPr>
              <a:t>Προοπτική του χρήστη – Επίπεδο εξυπηρέτησης και ποιότητας υπηρεσιών</a:t>
            </a:r>
          </a:p>
          <a:p>
            <a:pPr marL="912813">
              <a:spcBef>
                <a:spcPts val="0"/>
              </a:spcBef>
              <a:buFont typeface="Wingdings" pitchFamily="2" charset="2"/>
              <a:buChar char="§"/>
            </a:pPr>
            <a:r>
              <a:rPr lang="el-GR" sz="2000" dirty="0">
                <a:solidFill>
                  <a:prstClr val="black"/>
                </a:solidFill>
                <a:sym typeface="Wingdings" pitchFamily="2" charset="2"/>
              </a:rPr>
              <a:t>Περιβαλλοντικές ανησυχίες</a:t>
            </a:r>
          </a:p>
        </p:txBody>
      </p:sp>
    </p:spTree>
    <p:extLst>
      <p:ext uri="{BB962C8B-B14F-4D97-AF65-F5344CB8AC3E}">
        <p14:creationId xmlns:p14="http://schemas.microsoft.com/office/powerpoint/2010/main" val="4531621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68313" y="333375"/>
            <a:ext cx="8229600" cy="704850"/>
          </a:xfrm>
        </p:spPr>
        <p:txBody>
          <a:bodyPr>
            <a:normAutofit fontScale="90000"/>
          </a:bodyPr>
          <a:lstStyle/>
          <a:p>
            <a:pPr eaLnBrk="1" hangingPunct="1"/>
            <a:r>
              <a:rPr lang="el-GR" dirty="0" smtClean="0">
                <a:solidFill>
                  <a:srgbClr val="5075BC"/>
                </a:solidFill>
              </a:rPr>
              <a:t>Βιβλιογραφία (4 από 4)</a:t>
            </a:r>
          </a:p>
        </p:txBody>
      </p:sp>
      <p:sp>
        <p:nvSpPr>
          <p:cNvPr id="56323" name="Θέση περιεχομένου 3"/>
          <p:cNvSpPr>
            <a:spLocks noGrp="1"/>
          </p:cNvSpPr>
          <p:nvPr>
            <p:ph idx="1"/>
          </p:nvPr>
        </p:nvSpPr>
        <p:spPr>
          <a:xfrm>
            <a:off x="463550" y="1412875"/>
            <a:ext cx="8229600" cy="4824413"/>
          </a:xfrm>
        </p:spPr>
        <p:txBody>
          <a:bodyPr/>
          <a:lstStyle/>
          <a:p>
            <a:pPr eaLnBrk="1" hangingPunct="1">
              <a:spcBef>
                <a:spcPts val="1200"/>
              </a:spcBef>
            </a:pPr>
            <a:r>
              <a:rPr lang="en-US" sz="2000" dirty="0" smtClean="0"/>
              <a:t>Andersen, J. and </a:t>
            </a:r>
            <a:r>
              <a:rPr lang="en-US" sz="2000" dirty="0" err="1" smtClean="0"/>
              <a:t>Eidhammer</a:t>
            </a:r>
            <a:r>
              <a:rPr lang="en-US" sz="2000" dirty="0" smtClean="0"/>
              <a:t>, O. (2011). Interconnections between short and long-distance transport networks: Core indicators for the interconnection between short and long-distance transport networks. Deliverable 3.2. CLOSER - Connecting </a:t>
            </a:r>
            <a:r>
              <a:rPr lang="en-US" sz="2000" dirty="0" err="1" smtClean="0"/>
              <a:t>LOng</a:t>
            </a:r>
            <a:r>
              <a:rPr lang="en-US" sz="2000" dirty="0" smtClean="0"/>
              <a:t> and short-distance networks for Efficient </a:t>
            </a:r>
            <a:r>
              <a:rPr lang="en-US" sz="2000" dirty="0" err="1" smtClean="0"/>
              <a:t>tRansport</a:t>
            </a:r>
            <a:endParaRPr lang="en-US" sz="2000" dirty="0" smtClean="0"/>
          </a:p>
          <a:p>
            <a:pPr eaLnBrk="1" hangingPunct="1">
              <a:spcBef>
                <a:spcPts val="1200"/>
              </a:spcBef>
            </a:pPr>
            <a:r>
              <a:rPr lang="en-US" sz="2000" dirty="0" smtClean="0"/>
              <a:t>Andersen J., </a:t>
            </a:r>
            <a:r>
              <a:rPr lang="en-US" sz="2000" dirty="0" err="1" smtClean="0"/>
              <a:t>Eidhammer</a:t>
            </a:r>
            <a:r>
              <a:rPr lang="en-US" sz="2000" dirty="0" smtClean="0"/>
              <a:t> O., </a:t>
            </a:r>
            <a:r>
              <a:rPr lang="en-US" sz="2000" dirty="0" err="1" smtClean="0"/>
              <a:t>Osland</a:t>
            </a:r>
            <a:r>
              <a:rPr lang="en-US" sz="2000" dirty="0" smtClean="0"/>
              <a:t>, O., Parra L. and </a:t>
            </a:r>
            <a:r>
              <a:rPr lang="en-US" sz="2000" dirty="0" err="1" smtClean="0"/>
              <a:t>Adamos</a:t>
            </a:r>
            <a:r>
              <a:rPr lang="en-US" sz="2000" dirty="0" smtClean="0"/>
              <a:t> G. (2010). Interconnections between short and long-distance transport networks: Structure of interface and existing indicators. Deliverable 3.1. CLOSER - Connecting </a:t>
            </a:r>
            <a:r>
              <a:rPr lang="en-US" sz="2000" dirty="0" err="1" smtClean="0"/>
              <a:t>LOng</a:t>
            </a:r>
            <a:r>
              <a:rPr lang="en-US" sz="2000" dirty="0" smtClean="0"/>
              <a:t> and Short-distance networks for Efficient </a:t>
            </a:r>
            <a:r>
              <a:rPr lang="en-US" sz="2000" dirty="0" err="1" smtClean="0"/>
              <a:t>tRansport</a:t>
            </a:r>
            <a:endParaRPr lang="en-US" sz="2000" dirty="0" smtClean="0"/>
          </a:p>
          <a:p>
            <a:pPr eaLnBrk="1" hangingPunct="1">
              <a:spcBef>
                <a:spcPts val="1200"/>
              </a:spcBef>
            </a:pPr>
            <a:endParaRPr lang="en-US" sz="2000" dirty="0" smtClean="0"/>
          </a:p>
          <a:p>
            <a:pPr eaLnBrk="1" hangingPunct="1">
              <a:spcBef>
                <a:spcPts val="1200"/>
              </a:spcBef>
            </a:pPr>
            <a:endParaRPr lang="en-US" sz="2000" dirty="0" smtClean="0"/>
          </a:p>
        </p:txBody>
      </p:sp>
    </p:spTree>
    <p:extLst>
      <p:ext uri="{BB962C8B-B14F-4D97-AF65-F5344CB8AC3E}">
        <p14:creationId xmlns:p14="http://schemas.microsoft.com/office/powerpoint/2010/main" val="505286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313" y="333375"/>
            <a:ext cx="8229600" cy="704850"/>
          </a:xfrm>
        </p:spPr>
        <p:txBody>
          <a:bodyPr>
            <a:noAutofit/>
          </a:bodyPr>
          <a:lstStyle/>
          <a:p>
            <a:pPr eaLnBrk="1" hangingPunct="1"/>
            <a:r>
              <a:rPr lang="en-US" dirty="0" smtClean="0">
                <a:solidFill>
                  <a:schemeClr val="accent1"/>
                </a:solidFill>
              </a:rPr>
              <a:t>CLOSER</a:t>
            </a:r>
            <a:endParaRPr lang="el-GR" dirty="0" smtClean="0">
              <a:solidFill>
                <a:schemeClr val="accent1"/>
              </a:solidFill>
            </a:endParaRPr>
          </a:p>
        </p:txBody>
      </p:sp>
      <p:sp>
        <p:nvSpPr>
          <p:cNvPr id="3" name="Θέση περιεχομένου 2"/>
          <p:cNvSpPr>
            <a:spLocks noGrp="1"/>
          </p:cNvSpPr>
          <p:nvPr>
            <p:ph idx="1"/>
          </p:nvPr>
        </p:nvSpPr>
        <p:spPr>
          <a:xfrm>
            <a:off x="457200" y="1124744"/>
            <a:ext cx="8229600" cy="5328592"/>
          </a:xfrm>
        </p:spPr>
        <p:txBody>
          <a:bodyPr>
            <a:normAutofit/>
          </a:bodyPr>
          <a:lstStyle/>
          <a:p>
            <a:pPr marL="0" indent="0">
              <a:buNone/>
            </a:pPr>
            <a:r>
              <a:rPr lang="el-GR" b="1" dirty="0" smtClean="0"/>
              <a:t>Κριτήρια επιλογής δεικτών:</a:t>
            </a:r>
            <a:endParaRPr lang="en-US" b="1" dirty="0" smtClean="0"/>
          </a:p>
          <a:p>
            <a:pPr marL="0" lvl="0" indent="0">
              <a:spcBef>
                <a:spcPts val="0"/>
              </a:spcBef>
              <a:buNone/>
            </a:pPr>
            <a:r>
              <a:rPr lang="el-GR" sz="2200" dirty="0">
                <a:solidFill>
                  <a:prstClr val="black"/>
                </a:solidFill>
                <a:sym typeface="Wingdings" pitchFamily="2" charset="2"/>
              </a:rPr>
              <a:t>Οι δείκτες θα πρέπει (TRANSFORUM, 2006</a:t>
            </a:r>
            <a:r>
              <a:rPr lang="el-GR" sz="2200" dirty="0" smtClean="0">
                <a:solidFill>
                  <a:prstClr val="black"/>
                </a:solidFill>
                <a:sym typeface="Wingdings" pitchFamily="2" charset="2"/>
              </a:rPr>
              <a:t>):</a:t>
            </a:r>
            <a:endParaRPr lang="el-GR" sz="2200" dirty="0">
              <a:solidFill>
                <a:prstClr val="black"/>
              </a:solidFill>
              <a:sym typeface="Wingdings" pitchFamily="2" charset="2"/>
            </a:endParaRPr>
          </a:p>
          <a:p>
            <a:pPr marL="912813">
              <a:spcBef>
                <a:spcPts val="0"/>
              </a:spcBef>
              <a:buFont typeface="Wingdings" pitchFamily="2" charset="2"/>
              <a:buChar char="§"/>
            </a:pPr>
            <a:r>
              <a:rPr lang="el-GR" sz="2000" dirty="0">
                <a:solidFill>
                  <a:prstClr val="black"/>
                </a:solidFill>
                <a:sym typeface="Wingdings" pitchFamily="2" charset="2"/>
              </a:rPr>
              <a:t>Να είναι αντιπροσωπευτικοί των στόχων των πολιτικών που θεσπίζονται, εξωτερικών παραγόντων και των μέτρων που </a:t>
            </a:r>
            <a:r>
              <a:rPr lang="el-GR" sz="2000" dirty="0" smtClean="0">
                <a:solidFill>
                  <a:prstClr val="black"/>
                </a:solidFill>
                <a:sym typeface="Wingdings" pitchFamily="2" charset="2"/>
              </a:rPr>
              <a:t>εφαρμόστηκαν.</a:t>
            </a:r>
            <a:endParaRPr lang="el-GR" sz="2000" dirty="0">
              <a:solidFill>
                <a:prstClr val="black"/>
              </a:solidFill>
              <a:sym typeface="Wingdings" pitchFamily="2" charset="2"/>
            </a:endParaRPr>
          </a:p>
          <a:p>
            <a:pPr marL="912813">
              <a:spcBef>
                <a:spcPts val="0"/>
              </a:spcBef>
              <a:buFont typeface="Wingdings" pitchFamily="2" charset="2"/>
              <a:buChar char="§"/>
            </a:pPr>
            <a:r>
              <a:rPr lang="el-GR" sz="2000" dirty="0">
                <a:solidFill>
                  <a:prstClr val="black"/>
                </a:solidFill>
                <a:sym typeface="Wingdings" pitchFamily="2" charset="2"/>
              </a:rPr>
              <a:t>Να καλύπτουν όλους τους στόχους και τα </a:t>
            </a:r>
            <a:r>
              <a:rPr lang="el-GR" sz="2000" dirty="0" smtClean="0">
                <a:solidFill>
                  <a:prstClr val="black"/>
                </a:solidFill>
                <a:sym typeface="Wingdings" pitchFamily="2" charset="2"/>
              </a:rPr>
              <a:t>μέτρα.</a:t>
            </a:r>
            <a:endParaRPr lang="el-GR" sz="2000" dirty="0">
              <a:solidFill>
                <a:prstClr val="black"/>
              </a:solidFill>
              <a:sym typeface="Wingdings" pitchFamily="2" charset="2"/>
            </a:endParaRPr>
          </a:p>
          <a:p>
            <a:pPr marL="912813">
              <a:spcBef>
                <a:spcPts val="0"/>
              </a:spcBef>
              <a:buFont typeface="Wingdings" pitchFamily="2" charset="2"/>
              <a:buChar char="§"/>
            </a:pPr>
            <a:r>
              <a:rPr lang="el-GR" sz="2000" dirty="0">
                <a:solidFill>
                  <a:prstClr val="black"/>
                </a:solidFill>
                <a:sym typeface="Wingdings" pitchFamily="2" charset="2"/>
              </a:rPr>
              <a:t>Να είναι εφαρμόσιμοι σε όλες της φάσεις της ανάπτυξης μιας πολιτικής (προετοιμασία, αξιολόγηση, εφαρμογή, αξιολόγηση της εφαρμογής</a:t>
            </a:r>
            <a:r>
              <a:rPr lang="el-GR" sz="2000" dirty="0" smtClean="0">
                <a:solidFill>
                  <a:prstClr val="black"/>
                </a:solidFill>
                <a:sym typeface="Wingdings" pitchFamily="2" charset="2"/>
              </a:rPr>
              <a:t>).</a:t>
            </a:r>
            <a:endParaRPr lang="el-GR" sz="2000" dirty="0">
              <a:solidFill>
                <a:prstClr val="black"/>
              </a:solidFill>
              <a:sym typeface="Wingdings" pitchFamily="2" charset="2"/>
            </a:endParaRPr>
          </a:p>
          <a:p>
            <a:pPr marL="912813">
              <a:spcBef>
                <a:spcPts val="0"/>
              </a:spcBef>
              <a:buFont typeface="Wingdings" pitchFamily="2" charset="2"/>
              <a:buChar char="§"/>
            </a:pPr>
            <a:r>
              <a:rPr lang="el-GR" sz="2000" dirty="0">
                <a:solidFill>
                  <a:prstClr val="black"/>
                </a:solidFill>
                <a:sym typeface="Wingdings" pitchFamily="2" charset="2"/>
              </a:rPr>
              <a:t>Διευκόλυνση της στρατηγικής ανάλυσης και της αξιολόγησης όλων των συνιστωσών της πολιτικής των </a:t>
            </a:r>
            <a:r>
              <a:rPr lang="el-GR" sz="2000" dirty="0" smtClean="0">
                <a:solidFill>
                  <a:prstClr val="black"/>
                </a:solidFill>
                <a:sym typeface="Wingdings" pitchFamily="2" charset="2"/>
              </a:rPr>
              <a:t>μεταφορών.</a:t>
            </a:r>
            <a:endParaRPr lang="el-GR" sz="2000" dirty="0">
              <a:solidFill>
                <a:prstClr val="black"/>
              </a:solidFill>
              <a:sym typeface="Wingdings" pitchFamily="2" charset="2"/>
            </a:endParaRPr>
          </a:p>
          <a:p>
            <a:pPr marL="912813">
              <a:spcBef>
                <a:spcPts val="0"/>
              </a:spcBef>
              <a:buFont typeface="Wingdings" pitchFamily="2" charset="2"/>
              <a:buChar char="§"/>
            </a:pPr>
            <a:r>
              <a:rPr lang="el-GR" sz="2000" dirty="0">
                <a:solidFill>
                  <a:prstClr val="black"/>
                </a:solidFill>
                <a:sym typeface="Wingdings" pitchFamily="2" charset="2"/>
              </a:rPr>
              <a:t>Να είναι ξεκάθαροι και κατανοητοί για τους φορείς ανάπτυξης πολιτικής, τις ενδιαφερόμενες ομάδες, τους ερευνητές και όλους τους υπόλοιπους </a:t>
            </a:r>
            <a:r>
              <a:rPr lang="el-GR" sz="2000" dirty="0" smtClean="0">
                <a:solidFill>
                  <a:prstClr val="black"/>
                </a:solidFill>
                <a:sym typeface="Wingdings" pitchFamily="2" charset="2"/>
              </a:rPr>
              <a:t>εμπλεκόμενους.</a:t>
            </a:r>
            <a:endParaRPr lang="el-GR" sz="2000" dirty="0">
              <a:solidFill>
                <a:prstClr val="black"/>
              </a:solidFill>
              <a:sym typeface="Wingdings" pitchFamily="2" charset="2"/>
            </a:endParaRPr>
          </a:p>
          <a:p>
            <a:pPr marL="912813">
              <a:spcBef>
                <a:spcPts val="0"/>
              </a:spcBef>
              <a:buFont typeface="Wingdings" pitchFamily="2" charset="2"/>
              <a:buChar char="§"/>
            </a:pPr>
            <a:r>
              <a:rPr lang="el-GR" sz="2000" dirty="0">
                <a:solidFill>
                  <a:prstClr val="black"/>
                </a:solidFill>
                <a:sym typeface="Wingdings" pitchFamily="2" charset="2"/>
              </a:rPr>
              <a:t>Να μπορούν να μετρηθούν εμπειρικά και να είναι κατάλληλοι για σενάρια </a:t>
            </a:r>
            <a:r>
              <a:rPr lang="el-GR" sz="2000" dirty="0" smtClean="0">
                <a:solidFill>
                  <a:prstClr val="black"/>
                </a:solidFill>
                <a:sym typeface="Wingdings" pitchFamily="2" charset="2"/>
              </a:rPr>
              <a:t>προβλέψεων.</a:t>
            </a:r>
            <a:endParaRPr lang="el-GR" sz="2000" dirty="0">
              <a:solidFill>
                <a:prstClr val="black"/>
              </a:solidFill>
              <a:sym typeface="Wingdings" pitchFamily="2" charset="2"/>
            </a:endParaRPr>
          </a:p>
        </p:txBody>
      </p:sp>
    </p:spTree>
    <p:extLst>
      <p:ext uri="{BB962C8B-B14F-4D97-AF65-F5344CB8AC3E}">
        <p14:creationId xmlns:p14="http://schemas.microsoft.com/office/powerpoint/2010/main" val="2933205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7601</TotalTime>
  <Words>8030</Words>
  <Application>Microsoft Office PowerPoint</Application>
  <PresentationFormat>Προβολή στην οθόνη (4:3)</PresentationFormat>
  <Paragraphs>978</Paragraphs>
  <Slides>80</Slides>
  <Notes>26</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80</vt:i4>
      </vt:variant>
    </vt:vector>
  </HeadingPairs>
  <TitlesOfParts>
    <vt:vector size="83" baseType="lpstr">
      <vt:lpstr>Θέμα του Office</vt:lpstr>
      <vt:lpstr>1_Θέμα του Office</vt:lpstr>
      <vt:lpstr>Φωτογραφία του Photo Editor</vt:lpstr>
      <vt:lpstr>Σχεδιασμός, Ανάλυση και Αξιολόγηση Συστημάτων Μεταφορών</vt:lpstr>
      <vt:lpstr>Περιεχόμενα ενότητας</vt:lpstr>
      <vt:lpstr>CLOSER</vt:lpstr>
      <vt:lpstr>CLOSER</vt:lpstr>
      <vt:lpstr>CLOSER</vt:lpstr>
      <vt:lpstr>CLOSER</vt:lpstr>
      <vt:lpstr>CLOSER</vt:lpstr>
      <vt:lpstr>CLOSER</vt:lpstr>
      <vt:lpstr>CLOSER</vt:lpstr>
      <vt:lpstr>CLOSER</vt:lpstr>
      <vt:lpstr>CLOSER</vt:lpstr>
      <vt:lpstr>Παρουσίαση του PowerPoint</vt:lpstr>
      <vt:lpstr>Παρουσίαση του PowerPoint</vt:lpstr>
      <vt:lpstr>CLOSER</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CLOSER</vt:lpstr>
      <vt:lpstr>CLOSER</vt:lpstr>
      <vt:lpstr>CLOSER</vt:lpstr>
      <vt:lpstr>PROMIT</vt:lpstr>
      <vt:lpstr>PROMIT</vt:lpstr>
      <vt:lpstr>PROMIT</vt:lpstr>
      <vt:lpstr>PROMIT</vt:lpstr>
      <vt:lpstr>PROMIT</vt:lpstr>
      <vt:lpstr>PROMIT</vt:lpstr>
      <vt:lpstr>PROMIT</vt:lpstr>
      <vt:lpstr>Παρουσίαση του PowerPoint</vt:lpstr>
      <vt:lpstr>Παρουσίαση του PowerPoint</vt:lpstr>
      <vt:lpstr>PROMIT</vt:lpstr>
      <vt:lpstr>PROMIT</vt:lpstr>
      <vt:lpstr>ΕΕΑ/TERM</vt:lpstr>
      <vt:lpstr>ΕΕΑ/TERM</vt:lpstr>
      <vt:lpstr>Παρουσίαση του PowerPoint</vt:lpstr>
      <vt:lpstr>Παρουσίαση του PowerPoint</vt:lpstr>
      <vt:lpstr>ΕΕΑ/TERM</vt:lpstr>
      <vt:lpstr>Βόρεια Αμερική</vt:lpstr>
      <vt:lpstr>Βόρεια Αμερική</vt:lpstr>
      <vt:lpstr>Βόρεια Αμερική</vt:lpstr>
      <vt:lpstr>Βόρεια Αμερική</vt:lpstr>
      <vt:lpstr>Παρουσίαση του PowerPoint</vt:lpstr>
      <vt:lpstr>Βόρεια Αμερική</vt:lpstr>
      <vt:lpstr>Βόρεια Αμερική</vt:lpstr>
      <vt:lpstr>Βόρεια Αμερική</vt:lpstr>
      <vt:lpstr>Παρουσίαση του PowerPoint</vt:lpstr>
      <vt:lpstr>Παρουσίαση του PowerPoint</vt:lpstr>
      <vt:lpstr>Βόρεια Αμερική</vt:lpstr>
      <vt:lpstr>Βόρεια Αμερική</vt:lpstr>
      <vt:lpstr>Δράση COST - 356</vt:lpstr>
      <vt:lpstr>Δράση COST - 356</vt:lpstr>
      <vt:lpstr>Δράση COST - 356</vt:lpstr>
      <vt:lpstr>Παρουσίαση του PowerPoint</vt:lpstr>
      <vt:lpstr>Δράση COST - 356</vt:lpstr>
      <vt:lpstr>Παρουσίαση του PowerPoint</vt:lpstr>
      <vt:lpstr>Δράση COST - 356</vt:lpstr>
      <vt:lpstr>Δράση COST - 356</vt:lpstr>
      <vt:lpstr>Δράση COST - 356</vt:lpstr>
      <vt:lpstr>Δράση COST - 356</vt:lpstr>
      <vt:lpstr>Δράση COST - 356</vt:lpstr>
      <vt:lpstr>Δράση COST - 356</vt:lpstr>
      <vt:lpstr>Δράση COST - 356</vt:lpstr>
      <vt:lpstr>Δράση COST - 356</vt:lpstr>
      <vt:lpstr>Παρουσίαση του PowerPoint</vt:lpstr>
      <vt:lpstr>ETSC</vt:lpstr>
      <vt:lpstr>ETSC</vt:lpstr>
      <vt:lpstr>ETSC</vt:lpstr>
      <vt:lpstr>ETSC</vt:lpstr>
      <vt:lpstr>Παρουσίαση του PowerPoint</vt:lpstr>
      <vt:lpstr>ETSC</vt:lpstr>
      <vt:lpstr>ETSC</vt:lpstr>
      <vt:lpstr>ETSC</vt:lpstr>
      <vt:lpstr>ETSC</vt:lpstr>
      <vt:lpstr>Παρουσίαση του PowerPoint</vt:lpstr>
      <vt:lpstr>Παρουσίαση του PowerPoint</vt:lpstr>
      <vt:lpstr>Βιβλιογραφία (1 από 4)</vt:lpstr>
      <vt:lpstr>Βιβλιογραφία (2 από 4)</vt:lpstr>
      <vt:lpstr>Βιβλιογραφία (3 από 4)</vt:lpstr>
      <vt:lpstr>Βιβλιογραφία (4 από 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KPapoutsis</dc:title>
  <dc:creator>Constantine Papoutsis</dc:creator>
  <cp:lastModifiedBy>Michael</cp:lastModifiedBy>
  <cp:revision>655</cp:revision>
  <dcterms:created xsi:type="dcterms:W3CDTF">2012-08-30T09:19:09Z</dcterms:created>
  <dcterms:modified xsi:type="dcterms:W3CDTF">2015-09-05T23:15:41Z</dcterms:modified>
</cp:coreProperties>
</file>