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93"/>
  </p:notesMasterIdLst>
  <p:sldIdLst>
    <p:sldId id="399" r:id="rId2"/>
    <p:sldId id="387" r:id="rId3"/>
    <p:sldId id="257" r:id="rId4"/>
    <p:sldId id="260" r:id="rId5"/>
    <p:sldId id="258" r:id="rId6"/>
    <p:sldId id="359" r:id="rId7"/>
    <p:sldId id="270" r:id="rId8"/>
    <p:sldId id="296" r:id="rId9"/>
    <p:sldId id="362" r:id="rId10"/>
    <p:sldId id="360" r:id="rId11"/>
    <p:sldId id="271" r:id="rId12"/>
    <p:sldId id="400" r:id="rId13"/>
    <p:sldId id="272" r:id="rId14"/>
    <p:sldId id="273" r:id="rId15"/>
    <p:sldId id="370" r:id="rId16"/>
    <p:sldId id="371" r:id="rId17"/>
    <p:sldId id="372" r:id="rId18"/>
    <p:sldId id="366" r:id="rId19"/>
    <p:sldId id="367" r:id="rId20"/>
    <p:sldId id="368" r:id="rId21"/>
    <p:sldId id="369" r:id="rId22"/>
    <p:sldId id="363" r:id="rId23"/>
    <p:sldId id="401" r:id="rId24"/>
    <p:sldId id="402" r:id="rId25"/>
    <p:sldId id="403" r:id="rId26"/>
    <p:sldId id="388" r:id="rId27"/>
    <p:sldId id="404" r:id="rId28"/>
    <p:sldId id="405" r:id="rId29"/>
    <p:sldId id="406" r:id="rId30"/>
    <p:sldId id="407" r:id="rId31"/>
    <p:sldId id="408" r:id="rId32"/>
    <p:sldId id="409" r:id="rId33"/>
    <p:sldId id="410" r:id="rId34"/>
    <p:sldId id="411" r:id="rId35"/>
    <p:sldId id="412" r:id="rId36"/>
    <p:sldId id="389" r:id="rId37"/>
    <p:sldId id="413" r:id="rId38"/>
    <p:sldId id="390" r:id="rId39"/>
    <p:sldId id="414" r:id="rId40"/>
    <p:sldId id="415" r:id="rId41"/>
    <p:sldId id="416" r:id="rId42"/>
    <p:sldId id="391" r:id="rId43"/>
    <p:sldId id="417" r:id="rId44"/>
    <p:sldId id="418" r:id="rId45"/>
    <p:sldId id="419" r:id="rId46"/>
    <p:sldId id="376" r:id="rId47"/>
    <p:sldId id="384" r:id="rId48"/>
    <p:sldId id="378" r:id="rId49"/>
    <p:sldId id="380" r:id="rId50"/>
    <p:sldId id="379" r:id="rId51"/>
    <p:sldId id="381" r:id="rId52"/>
    <p:sldId id="382" r:id="rId53"/>
    <p:sldId id="383" r:id="rId54"/>
    <p:sldId id="321" r:id="rId55"/>
    <p:sldId id="323" r:id="rId56"/>
    <p:sldId id="324" r:id="rId57"/>
    <p:sldId id="325" r:id="rId58"/>
    <p:sldId id="264" r:id="rId59"/>
    <p:sldId id="265" r:id="rId60"/>
    <p:sldId id="420" r:id="rId61"/>
    <p:sldId id="329" r:id="rId62"/>
    <p:sldId id="330" r:id="rId63"/>
    <p:sldId id="295" r:id="rId64"/>
    <p:sldId id="331" r:id="rId65"/>
    <p:sldId id="339" r:id="rId66"/>
    <p:sldId id="385" r:id="rId67"/>
    <p:sldId id="386" r:id="rId68"/>
    <p:sldId id="392" r:id="rId69"/>
    <p:sldId id="393" r:id="rId70"/>
    <p:sldId id="394" r:id="rId71"/>
    <p:sldId id="395" r:id="rId72"/>
    <p:sldId id="396" r:id="rId73"/>
    <p:sldId id="397" r:id="rId74"/>
    <p:sldId id="398" r:id="rId75"/>
    <p:sldId id="421" r:id="rId76"/>
    <p:sldId id="422" r:id="rId77"/>
    <p:sldId id="344" r:id="rId78"/>
    <p:sldId id="340" r:id="rId79"/>
    <p:sldId id="341" r:id="rId80"/>
    <p:sldId id="342" r:id="rId81"/>
    <p:sldId id="351" r:id="rId82"/>
    <p:sldId id="343" r:id="rId83"/>
    <p:sldId id="345" r:id="rId84"/>
    <p:sldId id="352" r:id="rId85"/>
    <p:sldId id="353" r:id="rId86"/>
    <p:sldId id="354" r:id="rId87"/>
    <p:sldId id="346" r:id="rId88"/>
    <p:sldId id="347" r:id="rId89"/>
    <p:sldId id="355" r:id="rId90"/>
    <p:sldId id="348" r:id="rId91"/>
    <p:sldId id="349" r:id="rId9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FA03"/>
    <a:srgbClr val="C8FF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25" autoAdjust="0"/>
  </p:normalViewPr>
  <p:slideViewPr>
    <p:cSldViewPr snapToObjects="1">
      <p:cViewPr>
        <p:scale>
          <a:sx n="80" d="100"/>
          <a:sy n="80" d="100"/>
        </p:scale>
        <p:origin x="-1590"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________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l-GR" sz="1400" b="0" i="0" u="none" strike="noStrike" kern="1200" spc="0" baseline="0">
                <a:solidFill>
                  <a:schemeClr val="tx1">
                    <a:lumMod val="65000"/>
                    <a:lumOff val="35000"/>
                  </a:schemeClr>
                </a:solidFill>
                <a:latin typeface="+mn-lt"/>
                <a:ea typeface="+mn-ea"/>
                <a:cs typeface="+mn-cs"/>
              </a:defRPr>
            </a:pPr>
            <a:r>
              <a:rPr lang="el-GR"/>
              <a:t>ΑΝΑΛΥΣΗ ΤΕΤΑΡΤΗΜΟΡΙΩΝ ΣΗΜΑΝΤΙΚΟΤΗΤΑΣ - ΙΚΑΝΟΠΟΙΗΣΗΣ</a:t>
            </a:r>
          </a:p>
        </c:rich>
      </c:tx>
      <c:layout/>
      <c:overlay val="0"/>
      <c:spPr>
        <a:noFill/>
        <a:ln>
          <a:noFill/>
        </a:ln>
        <a:effectLst/>
      </c:spPr>
    </c:title>
    <c:autoTitleDeleted val="0"/>
    <c:plotArea>
      <c:layout>
        <c:manualLayout>
          <c:layoutTarget val="inner"/>
          <c:xMode val="edge"/>
          <c:yMode val="edge"/>
          <c:x val="5.2621402751702302E-2"/>
          <c:y val="9.2722731219935697E-2"/>
          <c:w val="0.49238361103113298"/>
          <c:h val="0.70308403828703603"/>
        </c:manualLayout>
      </c:layout>
      <c:scatterChart>
        <c:scatterStyle val="lineMarker"/>
        <c:varyColors val="0"/>
        <c:ser>
          <c:idx val="1"/>
          <c:order val="0"/>
          <c:tx>
            <c:v>Ικανοποίηση</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'ΣΗΜΑΝΤΙΚΟΤΗΤΑ - ΙΚΑΝΟΠΟΙΗΣΗ'!$E$135:$E$150</c:f>
              <c:numCache>
                <c:formatCode>General</c:formatCode>
                <c:ptCount val="16"/>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numCache>
            </c:numRef>
          </c:xVal>
          <c:yVal>
            <c:numRef>
              <c:f>'ΣΗΜΑΝΤΙΚΟΤΗΤΑ - ΙΚΑΝΟΠΟΙΗΣΗ'!$F$135:$F$150</c:f>
              <c:numCache>
                <c:formatCode>General</c:formatCode>
                <c:ptCount val="1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5</c:v>
                </c:pt>
              </c:numCache>
            </c:numRef>
          </c:yVal>
          <c:smooth val="0"/>
        </c:ser>
        <c:ser>
          <c:idx val="2"/>
          <c:order val="1"/>
          <c:tx>
            <c:v>Σημαντικότητα</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'ΣΗΜΑΝΤΙΚΟΤΗΤΑ - ΙΚΑΝΟΠΟΙΗΣΗ'!$G$135:$G$150</c:f>
              <c:numCache>
                <c:formatCode>General</c:formatCode>
                <c:ptCount val="1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5</c:v>
                </c:pt>
              </c:numCache>
            </c:numRef>
          </c:xVal>
          <c:yVal>
            <c:numRef>
              <c:f>'ΣΗΜΑΝΤΙΚΟΤΗΤΑ - ΙΚΑΝΟΠΟΙΗΣΗ'!$H$135:$H$150</c:f>
              <c:numCache>
                <c:formatCode>General</c:formatCode>
                <c:ptCount val="16"/>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numCache>
            </c:numRef>
          </c:yVal>
          <c:smooth val="0"/>
        </c:ser>
        <c:ser>
          <c:idx val="0"/>
          <c:order val="2"/>
          <c:tx>
            <c:strRef>
              <c:f>'ΣΗΜΑΝΤΙΚΟΤΗΤΑ - ΙΚΑΝΟΠΟΙΗΣΗ'!$B$135</c:f>
              <c:strCache>
                <c:ptCount val="1"/>
                <c:pt idx="0">
                  <c:v>Διαδρομή</c:v>
                </c:pt>
              </c:strCache>
            </c:strRef>
          </c:tx>
          <c:spPr>
            <a:ln w="25400" cap="rnd">
              <a:noFill/>
              <a:round/>
            </a:ln>
            <a:effectLst/>
          </c:spPr>
          <c:marker>
            <c:symbol val="circle"/>
            <c:size val="5"/>
            <c:spPr>
              <a:solidFill>
                <a:schemeClr val="accent1"/>
              </a:solidFill>
              <a:ln w="9525">
                <a:solidFill>
                  <a:schemeClr val="accent1"/>
                </a:solidFill>
              </a:ln>
              <a:effectLst/>
            </c:spPr>
          </c:marker>
          <c:xVal>
            <c:numRef>
              <c:f>'ΣΗΜΑΝΤΙΚΟΤΗΤΑ - ΙΚΑΝΟΠΟΙΗΣΗ'!$C$135</c:f>
              <c:numCache>
                <c:formatCode>General</c:formatCode>
                <c:ptCount val="1"/>
                <c:pt idx="0">
                  <c:v>3.9401709401709399</c:v>
                </c:pt>
              </c:numCache>
            </c:numRef>
          </c:xVal>
          <c:yVal>
            <c:numRef>
              <c:f>'ΣΗΜΑΝΤΙΚΟΤΗΤΑ - ΙΚΑΝΟΠΟΙΗΣΗ'!$D$135</c:f>
              <c:numCache>
                <c:formatCode>General</c:formatCode>
                <c:ptCount val="1"/>
                <c:pt idx="0">
                  <c:v>3.7863247863247862</c:v>
                </c:pt>
              </c:numCache>
            </c:numRef>
          </c:yVal>
          <c:smooth val="0"/>
        </c:ser>
        <c:ser>
          <c:idx val="3"/>
          <c:order val="3"/>
          <c:tx>
            <c:strRef>
              <c:f>'ΣΗΜΑΝΤΙΚΟΤΗΤΑ - ΙΚΑΝΟΠΟΙΗΣΗ'!$B$136</c:f>
              <c:strCache>
                <c:ptCount val="1"/>
                <c:pt idx="0">
                  <c:v>Αριθμός στάσεων</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'ΣΗΜΑΝΤΙΚΟΤΗΤΑ - ΙΚΑΝΟΠΟΙΗΣΗ'!$C$136</c:f>
              <c:numCache>
                <c:formatCode>General</c:formatCode>
                <c:ptCount val="1"/>
                <c:pt idx="0">
                  <c:v>3.8119658119658002</c:v>
                </c:pt>
              </c:numCache>
            </c:numRef>
          </c:xVal>
          <c:yVal>
            <c:numRef>
              <c:f>'ΣΗΜΑΝΤΙΚΟΤΗΤΑ - ΙΚΑΝΟΠΟΙΗΣΗ'!$D$136</c:f>
              <c:numCache>
                <c:formatCode>General</c:formatCode>
                <c:ptCount val="1"/>
                <c:pt idx="0">
                  <c:v>3.8205128205128212</c:v>
                </c:pt>
              </c:numCache>
            </c:numRef>
          </c:yVal>
          <c:smooth val="0"/>
        </c:ser>
        <c:ser>
          <c:idx val="4"/>
          <c:order val="4"/>
          <c:tx>
            <c:strRef>
              <c:f>'ΣΗΜΑΝΤΙΚΟΤΗΤΑ - ΙΚΑΝΟΠΟΙΗΣΗ'!$B$137</c:f>
              <c:strCache>
                <c:ptCount val="1"/>
                <c:pt idx="0">
                  <c:v>Θέση των στάσεων στο οδικό δίκτυο</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'ΣΗΜΑΝΤΙΚΟΤΗΤΑ - ΙΚΑΝΟΠΟΙΗΣΗ'!$C$137</c:f>
              <c:numCache>
                <c:formatCode>General</c:formatCode>
                <c:ptCount val="1"/>
                <c:pt idx="0">
                  <c:v>4.136752136752138</c:v>
                </c:pt>
              </c:numCache>
            </c:numRef>
          </c:xVal>
          <c:yVal>
            <c:numRef>
              <c:f>'ΣΗΜΑΝΤΙΚΟΤΗΤΑ - ΙΚΑΝΟΠΟΙΗΣΗ'!$D$137</c:f>
              <c:numCache>
                <c:formatCode>General</c:formatCode>
                <c:ptCount val="1"/>
                <c:pt idx="0">
                  <c:v>3.8547008547008552</c:v>
                </c:pt>
              </c:numCache>
            </c:numRef>
          </c:yVal>
          <c:smooth val="0"/>
        </c:ser>
        <c:ser>
          <c:idx val="5"/>
          <c:order val="5"/>
          <c:tx>
            <c:strRef>
              <c:f>'ΣΗΜΑΝΤΙΚΟΤΗΤΑ - ΙΚΑΝΟΠΟΙΗΣΗ'!$B$138</c:f>
              <c:strCache>
                <c:ptCount val="1"/>
                <c:pt idx="0">
                  <c:v>Συχνότητα άφιξης γραμμών σε στάση</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'ΣΗΜΑΝΤΙΚΟΤΗΤΑ - ΙΚΑΝΟΠΟΙΗΣΗ'!$C$138</c:f>
              <c:numCache>
                <c:formatCode>General</c:formatCode>
                <c:ptCount val="1"/>
                <c:pt idx="0">
                  <c:v>4.5299145299145209</c:v>
                </c:pt>
              </c:numCache>
            </c:numRef>
          </c:xVal>
          <c:yVal>
            <c:numRef>
              <c:f>'ΣΗΜΑΝΤΙΚΟΤΗΤΑ - ΙΚΑΝΟΠΟΙΗΣΗ'!$D$138</c:f>
              <c:numCache>
                <c:formatCode>General</c:formatCode>
                <c:ptCount val="1"/>
                <c:pt idx="0">
                  <c:v>3.18803418803419</c:v>
                </c:pt>
              </c:numCache>
            </c:numRef>
          </c:yVal>
          <c:smooth val="0"/>
        </c:ser>
        <c:ser>
          <c:idx val="6"/>
          <c:order val="6"/>
          <c:tx>
            <c:strRef>
              <c:f>'ΣΗΜΑΝΤΙΚΟΤΗΤΑ - ΙΚΑΝΟΠΟΙΗΣΗ'!$B$139</c:f>
              <c:strCache>
                <c:ptCount val="1"/>
                <c:pt idx="0">
                  <c:v>Πρόγραμμα αφίξεων</c:v>
                </c:pt>
              </c:strCache>
            </c:strRef>
          </c:tx>
          <c:spPr>
            <a:ln w="1905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'ΣΗΜΑΝΤΙΚΟΤΗΤΑ - ΙΚΑΝΟΠΟΙΗΣΗ'!$C$139</c:f>
              <c:numCache>
                <c:formatCode>General</c:formatCode>
                <c:ptCount val="1"/>
                <c:pt idx="0">
                  <c:v>4.4358974358974361</c:v>
                </c:pt>
              </c:numCache>
            </c:numRef>
          </c:xVal>
          <c:yVal>
            <c:numRef>
              <c:f>'ΣΗΜΑΝΤΙΚΟΤΗΤΑ - ΙΚΑΝΟΠΟΙΗΣΗ'!$D$139</c:f>
              <c:numCache>
                <c:formatCode>General</c:formatCode>
                <c:ptCount val="1"/>
                <c:pt idx="0">
                  <c:v>3.042735042735043</c:v>
                </c:pt>
              </c:numCache>
            </c:numRef>
          </c:yVal>
          <c:smooth val="0"/>
        </c:ser>
        <c:ser>
          <c:idx val="7"/>
          <c:order val="7"/>
          <c:tx>
            <c:strRef>
              <c:f>'ΣΗΜΑΝΤΙΚΟΤΗΤΑ - ΙΚΑΝΟΠΟΙΗΣΗ'!$B$140</c:f>
              <c:strCache>
                <c:ptCount val="1"/>
                <c:pt idx="0">
                  <c:v>Αξιοπιστία γραμμών</c:v>
                </c:pt>
              </c:strCache>
            </c:strRef>
          </c:tx>
          <c:spPr>
            <a:ln w="19050"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xVal>
            <c:numRef>
              <c:f>'ΣΗΜΑΝΤΙΚΟΤΗΤΑ - ΙΚΑΝΟΠΟΙΗΣΗ'!$C$140</c:f>
              <c:numCache>
                <c:formatCode>General</c:formatCode>
                <c:ptCount val="1"/>
                <c:pt idx="0">
                  <c:v>4.6324786324786329</c:v>
                </c:pt>
              </c:numCache>
            </c:numRef>
          </c:xVal>
          <c:yVal>
            <c:numRef>
              <c:f>'ΣΗΜΑΝΤΙΚΟΤΗΤΑ - ΙΚΑΝΟΠΟΙΗΣΗ'!$D$140</c:f>
              <c:numCache>
                <c:formatCode>General</c:formatCode>
                <c:ptCount val="1"/>
                <c:pt idx="0">
                  <c:v>3.316239316239316</c:v>
                </c:pt>
              </c:numCache>
            </c:numRef>
          </c:yVal>
          <c:smooth val="0"/>
        </c:ser>
        <c:ser>
          <c:idx val="8"/>
          <c:order val="8"/>
          <c:tx>
            <c:strRef>
              <c:f>'ΣΗΜΑΝΤΙΚΟΤΗΤΑ - ΙΚΑΝΟΠΟΙΗΣΗ'!$B$141</c:f>
              <c:strCache>
                <c:ptCount val="1"/>
                <c:pt idx="0">
                  <c:v>Κόστος εισιτηρίου</c:v>
                </c:pt>
              </c:strCache>
            </c:strRef>
          </c:tx>
          <c:spPr>
            <a:ln w="19050"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xVal>
            <c:numRef>
              <c:f>'ΣΗΜΑΝΤΙΚΟΤΗΤΑ - ΙΚΑΝΟΠΟΙΗΣΗ'!$C$141</c:f>
              <c:numCache>
                <c:formatCode>General</c:formatCode>
                <c:ptCount val="1"/>
                <c:pt idx="0">
                  <c:v>4.6495726495726499</c:v>
                </c:pt>
              </c:numCache>
            </c:numRef>
          </c:xVal>
          <c:yVal>
            <c:numRef>
              <c:f>'ΣΗΜΑΝΤΙΚΟΤΗΤΑ - ΙΚΑΝΟΠΟΙΗΣΗ'!$D$141</c:f>
              <c:numCache>
                <c:formatCode>General</c:formatCode>
                <c:ptCount val="1"/>
                <c:pt idx="0">
                  <c:v>2.1965811965811972</c:v>
                </c:pt>
              </c:numCache>
            </c:numRef>
          </c:yVal>
          <c:smooth val="0"/>
        </c:ser>
        <c:ser>
          <c:idx val="9"/>
          <c:order val="9"/>
          <c:tx>
            <c:strRef>
              <c:f>'ΣΗΜΑΝΤΙΚΟΤΗΤΑ - ΙΚΑΝΟΠΟΙΗΣΗ'!$B$142</c:f>
              <c:strCache>
                <c:ptCount val="1"/>
                <c:pt idx="0">
                  <c:v>Οδηγική συμπεριφορά οδηγού</c:v>
                </c:pt>
              </c:strCache>
            </c:strRef>
          </c:tx>
          <c:spPr>
            <a:ln w="19050"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xVal>
            <c:numRef>
              <c:f>'ΣΗΜΑΝΤΙΚΟΤΗΤΑ - ΙΚΑΝΟΠΟΙΗΣΗ'!$C$142</c:f>
              <c:numCache>
                <c:formatCode>General</c:formatCode>
                <c:ptCount val="1"/>
                <c:pt idx="0">
                  <c:v>4.299145299145291</c:v>
                </c:pt>
              </c:numCache>
            </c:numRef>
          </c:xVal>
          <c:yVal>
            <c:numRef>
              <c:f>'ΣΗΜΑΝΤΙΚΟΤΗΤΑ - ΙΚΑΝΟΠΟΙΗΣΗ'!$D$142</c:f>
              <c:numCache>
                <c:formatCode>General</c:formatCode>
                <c:ptCount val="1"/>
                <c:pt idx="0">
                  <c:v>3.692307692307693</c:v>
                </c:pt>
              </c:numCache>
            </c:numRef>
          </c:yVal>
          <c:smooth val="0"/>
        </c:ser>
        <c:ser>
          <c:idx val="10"/>
          <c:order val="10"/>
          <c:tx>
            <c:strRef>
              <c:f>'ΣΗΜΑΝΤΙΚΟΤΗΤΑ - ΙΚΑΝΟΠΟΙΗΣΗ'!$B$143</c:f>
              <c:strCache>
                <c:ptCount val="1"/>
                <c:pt idx="0">
                  <c:v>Εγκληματικότητα εντός του οχήματος και στη στάση</c:v>
                </c:pt>
              </c:strCache>
            </c:strRef>
          </c:tx>
          <c:spPr>
            <a:ln w="19050"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xVal>
            <c:numRef>
              <c:f>'ΣΗΜΑΝΤΙΚΟΤΗΤΑ - ΙΚΑΝΟΠΟΙΗΣΗ'!$C$143</c:f>
              <c:numCache>
                <c:formatCode>General</c:formatCode>
                <c:ptCount val="1"/>
                <c:pt idx="0">
                  <c:v>4.1794871794871797</c:v>
                </c:pt>
              </c:numCache>
            </c:numRef>
          </c:xVal>
          <c:yVal>
            <c:numRef>
              <c:f>'ΣΗΜΑΝΤΙΚΟΤΗΤΑ - ΙΚΑΝΟΠΟΙΗΣΗ'!$D$143</c:f>
              <c:numCache>
                <c:formatCode>General</c:formatCode>
                <c:ptCount val="1"/>
                <c:pt idx="0">
                  <c:v>4.4957264957264957</c:v>
                </c:pt>
              </c:numCache>
            </c:numRef>
          </c:yVal>
          <c:smooth val="0"/>
        </c:ser>
        <c:ser>
          <c:idx val="11"/>
          <c:order val="11"/>
          <c:tx>
            <c:strRef>
              <c:f>'ΣΗΜΑΝΤΙΚΟΤΗΤΑ - ΙΚΑΝΟΠΟΙΗΣΗ'!$B$144</c:f>
              <c:strCache>
                <c:ptCount val="1"/>
                <c:pt idx="0">
                  <c:v>Επίπεδα ηχορύπανσηςμέσα και έξω από το όχημα</c:v>
                </c:pt>
              </c:strCache>
            </c:strRef>
          </c:tx>
          <c:spPr>
            <a:ln w="1905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xVal>
            <c:numRef>
              <c:f>'ΣΗΜΑΝΤΙΚΟΤΗΤΑ - ΙΚΑΝΟΠΟΙΗΣΗ'!$C$144</c:f>
              <c:numCache>
                <c:formatCode>General</c:formatCode>
                <c:ptCount val="1"/>
                <c:pt idx="0">
                  <c:v>3.4102564102564101</c:v>
                </c:pt>
              </c:numCache>
            </c:numRef>
          </c:xVal>
          <c:yVal>
            <c:numRef>
              <c:f>'ΣΗΜΑΝΤΙΚΟΤΗΤΑ - ΙΚΑΝΟΠΟΙΗΣΗ'!$D$144</c:f>
              <c:numCache>
                <c:formatCode>General</c:formatCode>
                <c:ptCount val="1"/>
                <c:pt idx="0">
                  <c:v>3.47863247863248</c:v>
                </c:pt>
              </c:numCache>
            </c:numRef>
          </c:yVal>
          <c:smooth val="0"/>
        </c:ser>
        <c:ser>
          <c:idx val="12"/>
          <c:order val="12"/>
          <c:tx>
            <c:strRef>
              <c:f>'ΣΗΜΑΝΤΙΚΟΤΗΤΑ - ΙΚΑΝΟΠΟΙΗΣΗ'!$B$145</c:f>
              <c:strCache>
                <c:ptCount val="1"/>
                <c:pt idx="0">
                  <c:v>Επίπεδα ατμοσφαιρικής ρύπανσης μέσα και έξω από το όχημα</c:v>
                </c:pt>
              </c:strCache>
            </c:strRef>
          </c:tx>
          <c:spPr>
            <a:ln w="19050"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xVal>
            <c:numRef>
              <c:f>'ΣΗΜΑΝΤΙΚΟΤΗΤΑ - ΙΚΑΝΟΠΟΙΗΣΗ'!$C$145</c:f>
              <c:numCache>
                <c:formatCode>General</c:formatCode>
                <c:ptCount val="1"/>
                <c:pt idx="0">
                  <c:v>3.8717948717948718</c:v>
                </c:pt>
              </c:numCache>
            </c:numRef>
          </c:xVal>
          <c:yVal>
            <c:numRef>
              <c:f>'ΣΗΜΑΝΤΙΚΟΤΗΤΑ - ΙΚΑΝΟΠΟΙΗΣΗ'!$D$145</c:f>
              <c:numCache>
                <c:formatCode>General</c:formatCode>
                <c:ptCount val="1"/>
                <c:pt idx="0">
                  <c:v>3.2222222222222232</c:v>
                </c:pt>
              </c:numCache>
            </c:numRef>
          </c:yVal>
          <c:smooth val="0"/>
        </c:ser>
        <c:ser>
          <c:idx val="13"/>
          <c:order val="13"/>
          <c:tx>
            <c:strRef>
              <c:f>'ΣΗΜΑΝΤΙΚΟΤΗΤΑ - ΙΚΑΝΟΠΟΙΗΣΗ'!$B$146</c:f>
              <c:strCache>
                <c:ptCount val="1"/>
                <c:pt idx="0">
                  <c:v>Χρήση φιλικών προς το περιβάλλον οχημάτων</c:v>
                </c:pt>
              </c:strCache>
            </c:strRef>
          </c:tx>
          <c:spPr>
            <a:ln w="19050"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xVal>
            <c:numRef>
              <c:f>'ΣΗΜΑΝΤΙΚΟΤΗΤΑ - ΙΚΑΝΟΠΟΙΗΣΗ'!$C$146</c:f>
              <c:numCache>
                <c:formatCode>General</c:formatCode>
                <c:ptCount val="1"/>
                <c:pt idx="0">
                  <c:v>4.0170940170940046</c:v>
                </c:pt>
              </c:numCache>
            </c:numRef>
          </c:xVal>
          <c:yVal>
            <c:numRef>
              <c:f>'ΣΗΜΑΝΤΙΚΟΤΗΤΑ - ΙΚΑΝΟΠΟΙΗΣΗ'!$D$146</c:f>
              <c:numCache>
                <c:formatCode>General</c:formatCode>
                <c:ptCount val="1"/>
                <c:pt idx="0">
                  <c:v>2.5470085470085468</c:v>
                </c:pt>
              </c:numCache>
            </c:numRef>
          </c:yVal>
          <c:smooth val="0"/>
        </c:ser>
        <c:ser>
          <c:idx val="14"/>
          <c:order val="14"/>
          <c:tx>
            <c:strRef>
              <c:f>'ΣΗΜΑΝΤΙΚΟΤΗΤΑ - ΙΚΑΝΟΠΟΙΗΣΗ'!$B$147</c:f>
              <c:strCache>
                <c:ptCount val="1"/>
                <c:pt idx="0">
                  <c:v>Διαθεσιμότητα πληροφοριών στη στάση</c:v>
                </c:pt>
              </c:strCache>
            </c:strRef>
          </c:tx>
          <c:spPr>
            <a:ln w="19050"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xVal>
            <c:numRef>
              <c:f>'ΣΗΜΑΝΤΙΚΟΤΗΤΑ - ΙΚΑΝΟΠΟΙΗΣΗ'!$C$147</c:f>
              <c:numCache>
                <c:formatCode>General</c:formatCode>
                <c:ptCount val="1"/>
                <c:pt idx="0">
                  <c:v>4.1282051282051286</c:v>
                </c:pt>
              </c:numCache>
            </c:numRef>
          </c:xVal>
          <c:yVal>
            <c:numRef>
              <c:f>'ΣΗΜΑΝΤΙΚΟΤΗΤΑ - ΙΚΑΝΟΠΟΙΗΣΗ'!$D$147</c:f>
              <c:numCache>
                <c:formatCode>General</c:formatCode>
                <c:ptCount val="1"/>
                <c:pt idx="0">
                  <c:v>2.7777777777777781</c:v>
                </c:pt>
              </c:numCache>
            </c:numRef>
          </c:yVal>
          <c:smooth val="0"/>
        </c:ser>
        <c:ser>
          <c:idx val="15"/>
          <c:order val="15"/>
          <c:tx>
            <c:strRef>
              <c:f>'ΣΗΜΑΝΤΙΚΟΤΗΤΑ - ΙΚΑΝΟΠΟΙΗΣΗ'!$B$148</c:f>
              <c:strCache>
                <c:ptCount val="1"/>
                <c:pt idx="0">
                  <c:v>Διαθεσιμότητα πληροφοριών μέσω διαδικτύου και τηλεφώνου</c:v>
                </c:pt>
              </c:strCache>
            </c:strRef>
          </c:tx>
          <c:spPr>
            <a:ln w="19050"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xVal>
            <c:numRef>
              <c:f>'ΣΗΜΑΝΤΙΚΟΤΗΤΑ - ΙΚΑΝΟΠΟΙΗΣΗ'!$C$148</c:f>
              <c:numCache>
                <c:formatCode>General</c:formatCode>
                <c:ptCount val="1"/>
                <c:pt idx="0">
                  <c:v>3.641025641025641</c:v>
                </c:pt>
              </c:numCache>
            </c:numRef>
          </c:xVal>
          <c:yVal>
            <c:numRef>
              <c:f>'ΣΗΜΑΝΤΙΚΟΤΗΤΑ - ΙΚΑΝΟΠΟΙΗΣΗ'!$D$148</c:f>
              <c:numCache>
                <c:formatCode>General</c:formatCode>
                <c:ptCount val="1"/>
                <c:pt idx="0">
                  <c:v>3.5213675213675222</c:v>
                </c:pt>
              </c:numCache>
            </c:numRef>
          </c:yVal>
          <c:smooth val="0"/>
        </c:ser>
        <c:ser>
          <c:idx val="16"/>
          <c:order val="16"/>
          <c:tx>
            <c:strRef>
              <c:f>'ΣΗΜΑΝΤΙΚΟΤΗΤΑ - ΙΚΑΝΟΠΟΙΗΣΗ'!$B$149</c:f>
              <c:strCache>
                <c:ptCount val="1"/>
                <c:pt idx="0">
                  <c:v>Κατάσταση και καθαριότητα στάσης</c:v>
                </c:pt>
              </c:strCache>
            </c:strRef>
          </c:tx>
          <c:spPr>
            <a:ln w="19050"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xVal>
            <c:numRef>
              <c:f>'ΣΗΜΑΝΤΙΚΟΤΗΤΑ - ΙΚΑΝΟΠΟΙΗΣΗ'!$C$149</c:f>
              <c:numCache>
                <c:formatCode>General</c:formatCode>
                <c:ptCount val="1"/>
                <c:pt idx="0">
                  <c:v>4.0940170940170866</c:v>
                </c:pt>
              </c:numCache>
            </c:numRef>
          </c:xVal>
          <c:yVal>
            <c:numRef>
              <c:f>'ΣΗΜΑΝΤΙΚΟΤΗΤΑ - ΙΚΑΝΟΠΟΙΗΣΗ'!$D$149</c:f>
              <c:numCache>
                <c:formatCode>General</c:formatCode>
                <c:ptCount val="1"/>
                <c:pt idx="0">
                  <c:v>3.0085470085470098</c:v>
                </c:pt>
              </c:numCache>
            </c:numRef>
          </c:yVal>
          <c:smooth val="0"/>
        </c:ser>
        <c:ser>
          <c:idx val="17"/>
          <c:order val="17"/>
          <c:tx>
            <c:strRef>
              <c:f>'ΣΗΜΑΝΤΙΚΟΤΗΤΑ - ΙΚΑΝΟΠΟΙΗΣΗ'!$B$150</c:f>
              <c:strCache>
                <c:ptCount val="1"/>
                <c:pt idx="0">
                  <c:v>Κατάσταση και καθαριότητα οχήματος</c:v>
                </c:pt>
              </c:strCache>
            </c:strRef>
          </c:tx>
          <c:spPr>
            <a:ln w="19050"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xVal>
            <c:numRef>
              <c:f>'ΣΗΜΑΝΤΙΚΟΤΗΤΑ - ΙΚΑΝΟΠΟΙΗΣΗ'!$C$150</c:f>
              <c:numCache>
                <c:formatCode>General</c:formatCode>
                <c:ptCount val="1"/>
                <c:pt idx="0">
                  <c:v>4.4444444444444446</c:v>
                </c:pt>
              </c:numCache>
            </c:numRef>
          </c:xVal>
          <c:yVal>
            <c:numRef>
              <c:f>'ΣΗΜΑΝΤΙΚΟΤΗΤΑ - ΙΚΑΝΟΠΟΙΗΣΗ'!$D$150</c:f>
              <c:numCache>
                <c:formatCode>General</c:formatCode>
                <c:ptCount val="1"/>
                <c:pt idx="0">
                  <c:v>3.3931623931623931</c:v>
                </c:pt>
              </c:numCache>
            </c:numRef>
          </c:yVal>
          <c:smooth val="0"/>
        </c:ser>
        <c:dLbls>
          <c:showLegendKey val="0"/>
          <c:showVal val="0"/>
          <c:showCatName val="0"/>
          <c:showSerName val="0"/>
          <c:showPercent val="0"/>
          <c:showBubbleSize val="0"/>
        </c:dLbls>
        <c:axId val="35033088"/>
        <c:axId val="35035008"/>
      </c:scatterChart>
      <c:valAx>
        <c:axId val="35033088"/>
        <c:scaling>
          <c:orientation val="minMax"/>
          <c:max val="5"/>
          <c:min val="1"/>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spcFirstLastPara="1" vertOverflow="ellipsis" wrap="square" anchor="ctr" anchorCtr="1"/>
          <a:lstStyle/>
          <a:p>
            <a:pPr>
              <a:defRPr lang="el-GR" sz="900" b="0" i="0" u="none" strike="noStrike" kern="1200" baseline="0">
                <a:solidFill>
                  <a:schemeClr val="tx1">
                    <a:lumMod val="65000"/>
                    <a:lumOff val="35000"/>
                  </a:schemeClr>
                </a:solidFill>
                <a:latin typeface="+mn-lt"/>
                <a:ea typeface="+mn-ea"/>
                <a:cs typeface="+mn-cs"/>
              </a:defRPr>
            </a:pPr>
            <a:endParaRPr lang="el-GR"/>
          </a:p>
        </c:txPr>
        <c:crossAx val="35035008"/>
        <c:crosses val="autoZero"/>
        <c:crossBetween val="midCat"/>
        <c:majorUnit val="0.5"/>
      </c:valAx>
      <c:valAx>
        <c:axId val="35035008"/>
        <c:scaling>
          <c:orientation val="minMax"/>
          <c:max val="5"/>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el-GR" sz="900" b="0" i="0" u="none" strike="noStrike" kern="1200" baseline="0">
                <a:solidFill>
                  <a:schemeClr val="tx1">
                    <a:lumMod val="65000"/>
                    <a:lumOff val="35000"/>
                  </a:schemeClr>
                </a:solidFill>
                <a:latin typeface="+mn-lt"/>
                <a:ea typeface="+mn-ea"/>
                <a:cs typeface="+mn-cs"/>
              </a:defRPr>
            </a:pPr>
            <a:endParaRPr lang="el-GR"/>
          </a:p>
        </c:txPr>
        <c:crossAx val="35033088"/>
        <c:crosses val="autoZero"/>
        <c:crossBetween val="midCat"/>
      </c:valAx>
      <c:spPr>
        <a:noFill/>
        <a:ln>
          <a:noFill/>
        </a:ln>
        <a:effectLst/>
      </c:spPr>
    </c:plotArea>
    <c:legend>
      <c:legendPos val="r"/>
      <c:layout>
        <c:manualLayout>
          <c:xMode val="edge"/>
          <c:yMode val="edge"/>
          <c:x val="0.54390312498696003"/>
          <c:y val="8.0623639993718701E-2"/>
          <c:w val="0.45524903180639498"/>
          <c:h val="0.892918590304417"/>
        </c:manualLayout>
      </c:layout>
      <c:overlay val="0"/>
      <c:spPr>
        <a:noFill/>
        <a:ln>
          <a:noFill/>
        </a:ln>
        <a:effectLst/>
      </c:spPr>
      <c:txPr>
        <a:bodyPr rot="0" spcFirstLastPara="1" vertOverflow="ellipsis" vert="horz" wrap="square" anchor="ctr" anchorCtr="1"/>
        <a:lstStyle/>
        <a:p>
          <a:pPr>
            <a:defRPr lang="el-G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l-GR"/>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5F69B4-2A15-9041-9828-81604FC2591A}" type="datetimeFigureOut">
              <a:rPr lang="en-US" smtClean="0"/>
              <a:pPr/>
              <a:t>9/6/2015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B31BC2-54E1-6B41-8635-E09C42A59BF4}" type="slidenum">
              <a:rPr lang="en-US" smtClean="0"/>
              <a:pPr/>
              <a:t>‹#›</a:t>
            </a:fld>
            <a:endParaRPr lang="en-US"/>
          </a:p>
        </p:txBody>
      </p:sp>
    </p:spTree>
    <p:extLst>
      <p:ext uri="{BB962C8B-B14F-4D97-AF65-F5344CB8AC3E}">
        <p14:creationId xmlns:p14="http://schemas.microsoft.com/office/powerpoint/2010/main" val="34351222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solidFill>
                <a:srgbClr val="FF0000"/>
              </a:solidFill>
            </a:endParaRPr>
          </a:p>
        </p:txBody>
      </p:sp>
      <p:sp>
        <p:nvSpPr>
          <p:cNvPr id="8397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8293327-3B14-403F-B238-80B1448780B6}" type="slidenum">
              <a:rPr lang="el-GR">
                <a:solidFill>
                  <a:srgbClr val="000000"/>
                </a:solidFill>
              </a:rPr>
              <a:pPr/>
              <a:t>1</a:t>
            </a:fld>
            <a:endParaRPr lang="el-GR">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normAutofit lnSpcReduction="10000"/>
          </a:bodyPr>
          <a:lstStyle/>
          <a:p>
            <a:r>
              <a:rPr lang="el-GR" sz="2000" dirty="0" smtClean="0"/>
              <a:t>όπου:</a:t>
            </a:r>
          </a:p>
          <a:p>
            <a:r>
              <a:rPr lang="el-GR" sz="2000" dirty="0" smtClean="0"/>
              <a:t>PTTM η μέση διάρκεια ταξιδίου (ΜΔΤ) της διαδρομής k στο πρωτεύον δίκτυο</a:t>
            </a:r>
          </a:p>
          <a:p>
            <a:r>
              <a:rPr lang="el-GR" sz="2000" dirty="0" smtClean="0"/>
              <a:t>PTTSTS είναι η τυπική απόκλιση της ΜΔΤ στο πρωτεύον δίκτυο</a:t>
            </a:r>
          </a:p>
          <a:p>
            <a:r>
              <a:rPr lang="el-GR" sz="2000" dirty="0" smtClean="0"/>
              <a:t>STTM και STTSTD σχετίζονται με διαδρομές στο δευτερεύον δίκτυο</a:t>
            </a:r>
          </a:p>
          <a:p>
            <a:r>
              <a:rPr lang="el-GR" sz="2000" dirty="0" smtClean="0"/>
              <a:t>L είναι το μήκος της διαδρομής</a:t>
            </a:r>
          </a:p>
          <a:p>
            <a:r>
              <a:rPr lang="el-GR" sz="2000" dirty="0" smtClean="0"/>
              <a:t>NSI είναι το πλήθος των </a:t>
            </a:r>
            <a:r>
              <a:rPr lang="el-GR" sz="2000" dirty="0" err="1" smtClean="0"/>
              <a:t>σηματοδοτούμενων</a:t>
            </a:r>
            <a:r>
              <a:rPr lang="el-GR" sz="2000" dirty="0" smtClean="0"/>
              <a:t> διασταυρώσεων κατά μήκος της διαδρομής k</a:t>
            </a:r>
          </a:p>
          <a:p>
            <a:r>
              <a:rPr lang="el-GR" sz="2000" dirty="0" smtClean="0"/>
              <a:t>NLT το πλήθος των αριστερών στροφών κατά μήκος της διαδρομής k</a:t>
            </a:r>
          </a:p>
          <a:p>
            <a:r>
              <a:rPr lang="el-GR" sz="2000" dirty="0" smtClean="0"/>
              <a:t>HDV αποτελεί “</a:t>
            </a:r>
            <a:r>
              <a:rPr lang="el-GR" sz="2000" dirty="0" err="1" smtClean="0"/>
              <a:t>ψευδομεταβλητή</a:t>
            </a:r>
            <a:r>
              <a:rPr lang="el-GR" sz="2000" dirty="0" smtClean="0"/>
              <a:t>” σχετιζόμενη με την επιλογή διαδρομής</a:t>
            </a:r>
          </a:p>
        </p:txBody>
      </p:sp>
      <p:sp>
        <p:nvSpPr>
          <p:cNvPr id="4" name="Θέση αριθμού διαφάνειας 3"/>
          <p:cNvSpPr>
            <a:spLocks noGrp="1"/>
          </p:cNvSpPr>
          <p:nvPr>
            <p:ph type="sldNum" sz="quarter" idx="10"/>
          </p:nvPr>
        </p:nvSpPr>
        <p:spPr/>
        <p:txBody>
          <a:bodyPr/>
          <a:lstStyle/>
          <a:p>
            <a:fld id="{F0B31BC2-54E1-6B41-8635-E09C42A59BF4}" type="slidenum">
              <a:rPr lang="en-US" smtClean="0"/>
              <a:pPr/>
              <a:t>30</a:t>
            </a:fld>
            <a:endParaRPr lang="en-US"/>
          </a:p>
        </p:txBody>
      </p:sp>
    </p:spTree>
    <p:extLst>
      <p:ext uri="{BB962C8B-B14F-4D97-AF65-F5344CB8AC3E}">
        <p14:creationId xmlns:p14="http://schemas.microsoft.com/office/powerpoint/2010/main" val="65395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1535588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4"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AD9A6A0-9E70-4F3E-B3F8-E20B6E2F2E46}" type="slidenum">
              <a:rPr lang="el-GR" smtClean="0">
                <a:solidFill>
                  <a:srgbClr val="5075BC"/>
                </a:solidFill>
              </a:rPr>
              <a:pPr algn="ctr">
                <a:defRPr/>
              </a:pPr>
              <a:t>‹#›</a:t>
            </a:fld>
            <a:endParaRPr lang="el-GR" dirty="0">
              <a:solidFill>
                <a:srgbClr val="5075BC"/>
              </a:solidFill>
            </a:endParaRPr>
          </a:p>
        </p:txBody>
      </p:sp>
      <p:sp>
        <p:nvSpPr>
          <p:cNvPr id="5"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defTabSz="914400">
              <a:defRPr/>
            </a:pPr>
            <a:r>
              <a:rPr lang="el-GR" sz="1000" dirty="0">
                <a:solidFill>
                  <a:srgbClr val="5075BC"/>
                </a:solidFill>
              </a:rPr>
              <a:t>Τίτλος Ενότητας</a:t>
            </a:r>
            <a:endParaRPr lang="en-US" sz="1000" dirty="0">
              <a:solidFill>
                <a:srgbClr val="5075BC"/>
              </a:solidFill>
              <a:ea typeface="ＭＳ Ｐゴシック" pitchFamily="34" charset="-128"/>
            </a:endParaRPr>
          </a:p>
        </p:txBody>
      </p:sp>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419862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503132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0EB73595-738C-418D-A2D1-BF9D98870551}" type="slidenum">
              <a:rPr lang="el-GR" smtClean="0">
                <a:solidFill>
                  <a:srgbClr val="5075BC"/>
                </a:solidFill>
              </a:rPr>
              <a:pPr algn="ctr">
                <a:defRPr/>
              </a:pPr>
              <a:t>‹#›</a:t>
            </a:fld>
            <a:endParaRPr lang="el-GR" dirty="0">
              <a:solidFill>
                <a:srgbClr val="5075BC"/>
              </a:solidFill>
            </a:endParaRPr>
          </a:p>
        </p:txBody>
      </p:sp>
      <p:sp>
        <p:nvSpPr>
          <p:cNvPr id="5"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defTabSz="914400">
              <a:defRPr/>
            </a:pPr>
            <a:r>
              <a:rPr lang="el-GR" sz="1000" dirty="0" smtClean="0">
                <a:solidFill>
                  <a:srgbClr val="5075BC"/>
                </a:solidFill>
              </a:rPr>
              <a:t>Πλαίσιο αξιολόγησης – </a:t>
            </a:r>
            <a:r>
              <a:rPr lang="en-US" sz="1000" dirty="0" smtClean="0">
                <a:solidFill>
                  <a:srgbClr val="5075BC"/>
                </a:solidFill>
              </a:rPr>
              <a:t>Evaluation framework</a:t>
            </a:r>
            <a:endParaRPr lang="en-US" sz="1000" dirty="0">
              <a:solidFill>
                <a:srgbClr val="5075BC"/>
              </a:solidFill>
              <a:ea typeface="ＭＳ Ｐゴシック" pitchFamily="34" charset="-128"/>
            </a:endParaRPr>
          </a:p>
        </p:txBody>
      </p:sp>
      <p:pic>
        <p:nvPicPr>
          <p:cNvPr id="6" name="6 - Εικόνα"/>
          <p:cNvPicPr>
            <a:picLocks noChangeAspect="1" noChangeArrowheads="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0" y="6264275"/>
            <a:ext cx="6111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Tree>
    <p:extLst>
      <p:ext uri="{BB962C8B-B14F-4D97-AF65-F5344CB8AC3E}">
        <p14:creationId xmlns:p14="http://schemas.microsoft.com/office/powerpoint/2010/main" val="1134903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4192015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1A60E9B-5AD8-4DAA-9CF7-77FC0E513D62}" type="slidenum">
              <a:rPr lang="el-GR" smtClean="0">
                <a:solidFill>
                  <a:srgbClr val="5075BC"/>
                </a:solidFill>
              </a:rPr>
              <a:pPr algn="ctr">
                <a:defRPr/>
              </a:pPr>
              <a:t>‹#›</a:t>
            </a:fld>
            <a:endParaRPr lang="el-GR" dirty="0">
              <a:solidFill>
                <a:srgbClr val="5075BC"/>
              </a:solidFill>
            </a:endParaRPr>
          </a:p>
        </p:txBody>
      </p:sp>
      <p:sp>
        <p:nvSpPr>
          <p:cNvPr id="6"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defTabSz="914400">
              <a:defRPr/>
            </a:pPr>
            <a:r>
              <a:rPr lang="el-GR" sz="1000" dirty="0">
                <a:solidFill>
                  <a:srgbClr val="5075BC"/>
                </a:solidFill>
              </a:rPr>
              <a:t>Τίτλος Ενότητας</a:t>
            </a:r>
            <a:endParaRPr lang="en-US" sz="1000" dirty="0">
              <a:solidFill>
                <a:srgbClr val="5075BC"/>
              </a:solidFill>
              <a:ea typeface="ＭＳ Ｐゴシック" pitchFamily="34" charset="-128"/>
            </a:endParaRPr>
          </a:p>
        </p:txBody>
      </p:sp>
      <p:pic>
        <p:nvPicPr>
          <p:cNvPr id="7" name="7 - Εικόνα"/>
          <p:cNvPicPr>
            <a:picLocks noChangeAspect="1" noChangeArrowheads="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0" y="6264275"/>
            <a:ext cx="6111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056938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7DC2D5F-EFAC-42A3-AAE6-F2CF76E3CD79}" type="slidenum">
              <a:rPr lang="el-GR" smtClean="0">
                <a:solidFill>
                  <a:srgbClr val="5075BC"/>
                </a:solidFill>
              </a:rPr>
              <a:pPr algn="ctr">
                <a:defRPr/>
              </a:pPr>
              <a:t>‹#›</a:t>
            </a:fld>
            <a:endParaRPr lang="el-GR" dirty="0">
              <a:solidFill>
                <a:srgbClr val="5075BC"/>
              </a:solidFill>
            </a:endParaRPr>
          </a:p>
        </p:txBody>
      </p:sp>
      <p:sp>
        <p:nvSpPr>
          <p:cNvPr id="8"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defTabSz="914400">
              <a:defRPr/>
            </a:pPr>
            <a:r>
              <a:rPr lang="el-GR" sz="1000" dirty="0">
                <a:solidFill>
                  <a:srgbClr val="5075BC"/>
                </a:solidFill>
              </a:rPr>
              <a:t>Τίτλος Ενότητας</a:t>
            </a:r>
            <a:endParaRPr lang="en-US" sz="1000" dirty="0">
              <a:solidFill>
                <a:srgbClr val="5075BC"/>
              </a:solidFill>
              <a:ea typeface="ＭＳ Ｐゴシック" pitchFamily="34" charset="-128"/>
            </a:endParaRPr>
          </a:p>
        </p:txBody>
      </p:sp>
      <p:pic>
        <p:nvPicPr>
          <p:cNvPr id="9" name="9 - Εικόνα"/>
          <p:cNvPicPr>
            <a:picLocks noChangeAspect="1" noChangeArrowheads="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0" y="6264275"/>
            <a:ext cx="6111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2468474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7927BEAA-C67D-41D3-88B0-B5A22BCD0F18}" type="slidenum">
              <a:rPr lang="el-GR" smtClean="0">
                <a:solidFill>
                  <a:srgbClr val="5075BC"/>
                </a:solidFill>
              </a:rPr>
              <a:pPr algn="ctr">
                <a:defRPr/>
              </a:pPr>
              <a:t>‹#›</a:t>
            </a:fld>
            <a:endParaRPr lang="el-GR" dirty="0">
              <a:solidFill>
                <a:srgbClr val="5075BC"/>
              </a:solidFill>
            </a:endParaRPr>
          </a:p>
        </p:txBody>
      </p:sp>
      <p:sp>
        <p:nvSpPr>
          <p:cNvPr id="4"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defTabSz="914400">
              <a:defRPr/>
            </a:pPr>
            <a:r>
              <a:rPr lang="el-GR" sz="1000" dirty="0">
                <a:solidFill>
                  <a:srgbClr val="5075BC"/>
                </a:solidFill>
              </a:rPr>
              <a:t>Τίτλος Ενότητας</a:t>
            </a:r>
            <a:endParaRPr lang="en-US" sz="1000" dirty="0">
              <a:solidFill>
                <a:srgbClr val="5075BC"/>
              </a:solidFill>
              <a:ea typeface="ＭＳ Ｐゴシック" pitchFamily="34" charset="-128"/>
            </a:endParaRPr>
          </a:p>
        </p:txBody>
      </p:sp>
      <p:pic>
        <p:nvPicPr>
          <p:cNvPr id="5" name="5 - Εικόνα"/>
          <p:cNvPicPr>
            <a:picLocks noChangeAspect="1" noChangeArrowheads="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0" y="6264275"/>
            <a:ext cx="6111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Tree>
    <p:extLst>
      <p:ext uri="{BB962C8B-B14F-4D97-AF65-F5344CB8AC3E}">
        <p14:creationId xmlns:p14="http://schemas.microsoft.com/office/powerpoint/2010/main" val="227310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547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63D49F91-A94C-4CF3-A024-1524980E18BF}" type="slidenum">
              <a:rPr lang="el-GR" smtClean="0">
                <a:solidFill>
                  <a:srgbClr val="5075BC"/>
                </a:solidFill>
              </a:rPr>
              <a:pPr algn="ctr">
                <a:defRPr/>
              </a:pPr>
              <a:t>‹#›</a:t>
            </a:fld>
            <a:endParaRPr lang="el-GR" dirty="0">
              <a:solidFill>
                <a:srgbClr val="5075BC"/>
              </a:solidFill>
            </a:endParaRPr>
          </a:p>
        </p:txBody>
      </p:sp>
      <p:sp>
        <p:nvSpPr>
          <p:cNvPr id="7"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defTabSz="914400">
              <a:defRPr/>
            </a:pPr>
            <a:r>
              <a:rPr lang="el-GR" sz="1000" dirty="0">
                <a:solidFill>
                  <a:srgbClr val="5075BC"/>
                </a:solidFill>
              </a:rPr>
              <a:t>Τίτλος Ενότητας</a:t>
            </a:r>
            <a:endParaRPr lang="en-US" sz="1000" dirty="0">
              <a:solidFill>
                <a:srgbClr val="5075BC"/>
              </a:solidFill>
              <a:ea typeface="ＭＳ Ｐゴシック" pitchFamily="34" charset="-128"/>
            </a:endParaRPr>
          </a:p>
        </p:txBody>
      </p:sp>
      <p:pic>
        <p:nvPicPr>
          <p:cNvPr id="8" name="8 - Εικόνα"/>
          <p:cNvPicPr>
            <a:picLocks noChangeAspect="1" noChangeArrowheads="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0" y="6264275"/>
            <a:ext cx="6111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378317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EA7E41D6-41A8-4D3E-9566-B3D815E29BF3}" type="slidenum">
              <a:rPr lang="el-GR" smtClean="0">
                <a:solidFill>
                  <a:srgbClr val="5075BC"/>
                </a:solidFill>
              </a:rPr>
              <a:pPr algn="ctr">
                <a:defRPr/>
              </a:pPr>
              <a:t>‹#›</a:t>
            </a:fld>
            <a:endParaRPr lang="el-GR" dirty="0">
              <a:solidFill>
                <a:srgbClr val="5075BC"/>
              </a:solidFill>
            </a:endParaRPr>
          </a:p>
        </p:txBody>
      </p:sp>
      <p:sp>
        <p:nvSpPr>
          <p:cNvPr id="6"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defTabSz="914400">
              <a:defRPr/>
            </a:pPr>
            <a:r>
              <a:rPr lang="el-GR" sz="1000" dirty="0">
                <a:solidFill>
                  <a:srgbClr val="5075BC"/>
                </a:solidFill>
              </a:rPr>
              <a:t>Τίτλος Ενότητας</a:t>
            </a:r>
            <a:endParaRPr lang="en-US" sz="1000" dirty="0">
              <a:solidFill>
                <a:srgbClr val="5075BC"/>
              </a:solidFill>
              <a:ea typeface="ＭＳ Ｐゴシック" pitchFamily="34" charset="-128"/>
            </a:endParaRPr>
          </a:p>
        </p:txBody>
      </p:sp>
      <p:pic>
        <p:nvPicPr>
          <p:cNvPr id="7" name="7 - Εικόνα"/>
          <p:cNvPicPr>
            <a:picLocks noChangeAspect="1" noChangeArrowheads="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0" y="6264275"/>
            <a:ext cx="6111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24725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Tree>
    <p:extLst>
      <p:ext uri="{BB962C8B-B14F-4D97-AF65-F5344CB8AC3E}">
        <p14:creationId xmlns:p14="http://schemas.microsoft.com/office/powerpoint/2010/main" val="23258887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accent1"/>
          </a:solidFill>
          <a:latin typeface="+mj-lt"/>
          <a:ea typeface="+mj-ea"/>
          <a:cs typeface="+mj-cs"/>
        </a:defRPr>
      </a:lvl1pPr>
      <a:lvl2pPr algn="ctr" rtl="0" eaLnBrk="0" fontAlgn="base" hangingPunct="0">
        <a:spcBef>
          <a:spcPct val="0"/>
        </a:spcBef>
        <a:spcAft>
          <a:spcPct val="0"/>
        </a:spcAft>
        <a:defRPr sz="4400">
          <a:solidFill>
            <a:schemeClr val="accent1"/>
          </a:solidFill>
          <a:latin typeface="Calibri" pitchFamily="34" charset="0"/>
        </a:defRPr>
      </a:lvl2pPr>
      <a:lvl3pPr algn="ctr" rtl="0" eaLnBrk="0" fontAlgn="base" hangingPunct="0">
        <a:spcBef>
          <a:spcPct val="0"/>
        </a:spcBef>
        <a:spcAft>
          <a:spcPct val="0"/>
        </a:spcAft>
        <a:defRPr sz="4400">
          <a:solidFill>
            <a:schemeClr val="accent1"/>
          </a:solidFill>
          <a:latin typeface="Calibri" pitchFamily="34" charset="0"/>
        </a:defRPr>
      </a:lvl3pPr>
      <a:lvl4pPr algn="ctr" rtl="0" eaLnBrk="0" fontAlgn="base" hangingPunct="0">
        <a:spcBef>
          <a:spcPct val="0"/>
        </a:spcBef>
        <a:spcAft>
          <a:spcPct val="0"/>
        </a:spcAft>
        <a:defRPr sz="4400">
          <a:solidFill>
            <a:schemeClr val="accent1"/>
          </a:solidFill>
          <a:latin typeface="Calibri" pitchFamily="34" charset="0"/>
        </a:defRPr>
      </a:lvl4pPr>
      <a:lvl5pPr algn="ctr" rtl="0" eaLnBrk="0" fontAlgn="base" hangingPunct="0">
        <a:spcBef>
          <a:spcPct val="0"/>
        </a:spcBef>
        <a:spcAft>
          <a:spcPct val="0"/>
        </a:spcAft>
        <a:defRPr sz="4400">
          <a:solidFill>
            <a:schemeClr val="accent1"/>
          </a:solidFill>
          <a:latin typeface="Calibri" pitchFamily="34" charset="0"/>
        </a:defRPr>
      </a:lvl5pPr>
      <a:lvl6pPr marL="457200" algn="ctr" rtl="0" fontAlgn="base">
        <a:spcBef>
          <a:spcPct val="0"/>
        </a:spcBef>
        <a:spcAft>
          <a:spcPct val="0"/>
        </a:spcAft>
        <a:defRPr sz="4400">
          <a:solidFill>
            <a:schemeClr val="accent1"/>
          </a:solidFill>
          <a:latin typeface="Calibri" pitchFamily="34" charset="0"/>
        </a:defRPr>
      </a:lvl6pPr>
      <a:lvl7pPr marL="914400" algn="ctr" rtl="0" fontAlgn="base">
        <a:spcBef>
          <a:spcPct val="0"/>
        </a:spcBef>
        <a:spcAft>
          <a:spcPct val="0"/>
        </a:spcAft>
        <a:defRPr sz="4400">
          <a:solidFill>
            <a:schemeClr val="accent1"/>
          </a:solidFill>
          <a:latin typeface="Calibri" pitchFamily="34" charset="0"/>
        </a:defRPr>
      </a:lvl7pPr>
      <a:lvl8pPr marL="1371600" algn="ctr" rtl="0" fontAlgn="base">
        <a:spcBef>
          <a:spcPct val="0"/>
        </a:spcBef>
        <a:spcAft>
          <a:spcPct val="0"/>
        </a:spcAft>
        <a:defRPr sz="4400">
          <a:solidFill>
            <a:schemeClr val="accent1"/>
          </a:solidFill>
          <a:latin typeface="Calibri" pitchFamily="34" charset="0"/>
        </a:defRPr>
      </a:lvl8pPr>
      <a:lvl9pPr marL="1828800" algn="ctr" rtl="0" fontAlgn="base">
        <a:spcBef>
          <a:spcPct val="0"/>
        </a:spcBef>
        <a:spcAft>
          <a:spcPct val="0"/>
        </a:spcAft>
        <a:defRPr sz="4400">
          <a:solidFill>
            <a:schemeClr val="accent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hyperlink" Target="Lectio_02_elementi.ppt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3.bin"/><Relationship Id="rId4" Type="http://schemas.openxmlformats.org/officeDocument/2006/relationships/image" Target="../media/image11.wmf"/><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hyperlink" Target="Lectio_02_elementi.ppt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Lectio_02_elementi.ppt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1.wmf"/></Relationships>
</file>

<file path=ppt/slides/_rels/slide2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2.wmf"/><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4.wmf"/><Relationship Id="rId4" Type="http://schemas.openxmlformats.org/officeDocument/2006/relationships/oleObject" Target="../embeddings/oleObject7.bin"/></Relationships>
</file>

<file path=ppt/slides/_rels/slide3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package" Target="../embeddings/____________Microsoft_Word2.docx"/><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9.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Lectio_02_elementi.pptx"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2" Type="http://schemas.openxmlformats.org/officeDocument/2006/relationships/hyperlink" Target="Lectio_02_elementi.pptx"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38.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39.w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www.eva-tren.org"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42.w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43.w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44.wmf"/></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6.wmf"/><Relationship Id="rId5" Type="http://schemas.openxmlformats.org/officeDocument/2006/relationships/oleObject" Target="../embeddings/oleObject14.bin"/><Relationship Id="rId4" Type="http://schemas.openxmlformats.org/officeDocument/2006/relationships/image" Target="../media/image45.wmf"/></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8.wmf"/><Relationship Id="rId5" Type="http://schemas.openxmlformats.org/officeDocument/2006/relationships/oleObject" Target="../embeddings/oleObject16.bin"/><Relationship Id="rId4" Type="http://schemas.openxmlformats.org/officeDocument/2006/relationships/image" Target="../media/image47.wm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5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ctrTitle"/>
          </p:nvPr>
        </p:nvSpPr>
        <p:spPr>
          <a:xfrm>
            <a:off x="539750" y="1196975"/>
            <a:ext cx="8064500" cy="2016125"/>
          </a:xfrm>
        </p:spPr>
        <p:txBody>
          <a:bodyPr/>
          <a:lstStyle/>
          <a:p>
            <a:pPr eaLnBrk="1" hangingPunct="1"/>
            <a:r>
              <a:rPr lang="el-GR" smtClean="0">
                <a:solidFill>
                  <a:srgbClr val="5075BC"/>
                </a:solidFill>
              </a:rPr>
              <a:t>Σχεδιασμός, Ανάλυση και Αξιολόγηση Συστημάτων Μεταφορών</a:t>
            </a:r>
          </a:p>
        </p:txBody>
      </p:sp>
      <p:sp>
        <p:nvSpPr>
          <p:cNvPr id="3" name="Υπότιτλος 2"/>
          <p:cNvSpPr>
            <a:spLocks noGrp="1"/>
          </p:cNvSpPr>
          <p:nvPr>
            <p:ph type="subTitle" idx="1"/>
          </p:nvPr>
        </p:nvSpPr>
        <p:spPr>
          <a:xfrm>
            <a:off x="684213" y="3284538"/>
            <a:ext cx="7775575" cy="1752600"/>
          </a:xfrm>
        </p:spPr>
        <p:txBody>
          <a:bodyPr rtlCol="0">
            <a:noAutofit/>
          </a:bodyPr>
          <a:lstStyle/>
          <a:p>
            <a:pPr eaLnBrk="1" fontAlgn="auto" hangingPunct="1">
              <a:spcAft>
                <a:spcPts val="0"/>
              </a:spcAft>
              <a:buFont typeface="Arial" pitchFamily="34" charset="0"/>
              <a:buNone/>
              <a:defRPr/>
            </a:pPr>
            <a:r>
              <a:rPr lang="el-GR" sz="2800" dirty="0">
                <a:solidFill>
                  <a:srgbClr val="5075BC"/>
                </a:solidFill>
                <a:latin typeface="+mj-lt"/>
                <a:ea typeface="+mj-ea"/>
                <a:cs typeface="+mj-cs"/>
              </a:rPr>
              <a:t>Ενότητα </a:t>
            </a:r>
            <a:r>
              <a:rPr lang="en-US" sz="2800" dirty="0" smtClean="0">
                <a:solidFill>
                  <a:srgbClr val="5075BC"/>
                </a:solidFill>
                <a:latin typeface="+mj-lt"/>
                <a:ea typeface="+mj-ea"/>
                <a:cs typeface="+mj-cs"/>
              </a:rPr>
              <a:t>#</a:t>
            </a:r>
            <a:r>
              <a:rPr lang="el-GR" sz="2800" dirty="0">
                <a:solidFill>
                  <a:srgbClr val="5075BC"/>
                </a:solidFill>
                <a:latin typeface="+mj-lt"/>
                <a:ea typeface="+mj-ea"/>
                <a:cs typeface="+mj-cs"/>
              </a:rPr>
              <a:t>6</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Πλαίσιο αξιολόγησης</a:t>
            </a:r>
            <a:endParaRPr lang="en-US" sz="2800" dirty="0" smtClean="0"/>
          </a:p>
          <a:p>
            <a:pPr eaLnBrk="1" fontAlgn="auto" hangingPunct="1">
              <a:spcAft>
                <a:spcPts val="0"/>
              </a:spcAft>
              <a:buFont typeface="Arial" pitchFamily="34" charset="0"/>
              <a:buNone/>
              <a:defRPr/>
            </a:pPr>
            <a:r>
              <a:rPr lang="en-US" sz="2800" dirty="0" smtClean="0"/>
              <a:t>Evaluation framework</a:t>
            </a:r>
          </a:p>
          <a:p>
            <a:pPr eaLnBrk="1" fontAlgn="auto" hangingPunct="1">
              <a:spcAft>
                <a:spcPts val="0"/>
              </a:spcAft>
              <a:buFont typeface="Arial" pitchFamily="34" charset="0"/>
              <a:buNone/>
              <a:defRPr/>
            </a:pPr>
            <a:endParaRPr lang="en-US" sz="2800" dirty="0" smtClean="0"/>
          </a:p>
          <a:p>
            <a:pPr eaLnBrk="1" fontAlgn="auto" hangingPunct="1">
              <a:spcAft>
                <a:spcPts val="0"/>
              </a:spcAft>
              <a:buFont typeface="Arial" pitchFamily="34" charset="0"/>
              <a:buNone/>
              <a:defRPr/>
            </a:pPr>
            <a:r>
              <a:rPr lang="el-GR" sz="2800" dirty="0" smtClean="0"/>
              <a:t>Δρ. Ναθαναήλ Ευτυχία</a:t>
            </a:r>
          </a:p>
          <a:p>
            <a:pPr eaLnBrk="1" fontAlgn="auto" hangingPunct="1">
              <a:spcAft>
                <a:spcPts val="0"/>
              </a:spcAft>
              <a:buFont typeface="Arial" pitchFamily="34" charset="0"/>
              <a:buNone/>
              <a:defRPr/>
            </a:pPr>
            <a:r>
              <a:rPr lang="el-GR" sz="2800" dirty="0" smtClean="0"/>
              <a:t>Πολυτεχνική Σχολή</a:t>
            </a:r>
          </a:p>
          <a:p>
            <a:pPr eaLnBrk="1" fontAlgn="auto" hangingPunct="1">
              <a:spcAft>
                <a:spcPts val="0"/>
              </a:spcAft>
              <a:buFont typeface="Arial" pitchFamily="34" charset="0"/>
              <a:buNone/>
              <a:defRPr/>
            </a:pPr>
            <a:r>
              <a:rPr lang="el-GR" sz="2800" dirty="0" smtClean="0"/>
              <a:t>Τμήμα Πολιτικών Μηχανικών</a:t>
            </a:r>
            <a:endParaRPr lang="en-US" sz="2800" dirty="0" smtClean="0"/>
          </a:p>
          <a:p>
            <a:pPr eaLnBrk="1" fontAlgn="auto" hangingPunct="1">
              <a:spcAft>
                <a:spcPts val="0"/>
              </a:spcAft>
              <a:buFont typeface="Arial" pitchFamily="34" charset="0"/>
              <a:buNone/>
              <a:defRPr/>
            </a:pPr>
            <a:endParaRPr lang="el-GR" sz="2800" dirty="0" smtClean="0"/>
          </a:p>
        </p:txBody>
      </p:sp>
      <p:graphicFrame>
        <p:nvGraphicFramePr>
          <p:cNvPr id="17412" name="Object 2"/>
          <p:cNvGraphicFramePr>
            <a:graphicFrameLocks noChangeAspect="1"/>
          </p:cNvGraphicFramePr>
          <p:nvPr/>
        </p:nvGraphicFramePr>
        <p:xfrm>
          <a:off x="7500938" y="142875"/>
          <a:ext cx="1524000" cy="609600"/>
        </p:xfrm>
        <a:graphic>
          <a:graphicData uri="http://schemas.openxmlformats.org/presentationml/2006/ole">
            <mc:AlternateContent xmlns:mc="http://schemas.openxmlformats.org/markup-compatibility/2006">
              <mc:Choice xmlns:v="urn:schemas-microsoft-com:vml" Requires="v">
                <p:oleObj spid="_x0000_s158735" name="Φωτογραφία του Photo Editor" r:id="rId4" imgW="1333333" imgH="476316" progId="">
                  <p:embed/>
                </p:oleObj>
              </mc:Choice>
              <mc:Fallback>
                <p:oleObj name="Φωτογραφία του Photo Editor" r:id="rId4" imgW="1333333" imgH="476316" progId="">
                  <p:embed/>
                  <p:pic>
                    <p:nvPicPr>
                      <p:cNvPr id="0" name=""/>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7500938" y="142875"/>
                        <a:ext cx="152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7413" name="Picture 7" descr="logo-es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13" y="214313"/>
            <a:ext cx="1714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6995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cs typeface="Arial Black"/>
              </a:rPr>
              <a:t>Περιεχόμενα</a:t>
            </a:r>
            <a:endParaRPr lang="en-US" b="1" dirty="0" smtClean="0">
              <a:cs typeface="Arial Black"/>
            </a:endParaRPr>
          </a:p>
        </p:txBody>
      </p:sp>
      <p:sp>
        <p:nvSpPr>
          <p:cNvPr id="3" name="Content Placeholder 2"/>
          <p:cNvSpPr>
            <a:spLocks noGrp="1"/>
          </p:cNvSpPr>
          <p:nvPr>
            <p:ph idx="1"/>
          </p:nvPr>
        </p:nvSpPr>
        <p:spPr>
          <a:xfrm>
            <a:off x="1143000" y="1447800"/>
            <a:ext cx="8229600" cy="4525963"/>
          </a:xfrm>
        </p:spPr>
        <p:txBody>
          <a:bodyPr>
            <a:noAutofit/>
          </a:bodyPr>
          <a:lstStyle/>
          <a:p>
            <a:pPr lvl="0">
              <a:lnSpc>
                <a:spcPct val="150000"/>
              </a:lnSpc>
              <a:spcBef>
                <a:spcPts val="0"/>
              </a:spcBef>
              <a:buNone/>
            </a:pPr>
            <a:r>
              <a:rPr lang="el-GR" sz="4000" dirty="0">
                <a:solidFill>
                  <a:prstClr val="black"/>
                </a:solidFill>
              </a:rPr>
              <a:t>Εισαγωγή</a:t>
            </a:r>
            <a:endParaRPr lang="en-US" sz="4000" dirty="0">
              <a:solidFill>
                <a:prstClr val="black"/>
              </a:solidFill>
            </a:endParaRPr>
          </a:p>
          <a:p>
            <a:pPr lvl="0">
              <a:lnSpc>
                <a:spcPct val="150000"/>
              </a:lnSpc>
              <a:spcBef>
                <a:spcPts val="0"/>
              </a:spcBef>
              <a:buNone/>
            </a:pPr>
            <a:r>
              <a:rPr lang="el-GR" sz="4000" dirty="0">
                <a:solidFill>
                  <a:prstClr val="black"/>
                </a:solidFill>
              </a:rPr>
              <a:t>Διαδικασία λήψης απόφασης</a:t>
            </a:r>
            <a:endParaRPr lang="en-US" sz="4000" dirty="0">
              <a:solidFill>
                <a:prstClr val="black"/>
              </a:solidFill>
            </a:endParaRPr>
          </a:p>
          <a:p>
            <a:pPr lvl="0">
              <a:lnSpc>
                <a:spcPct val="150000"/>
              </a:lnSpc>
              <a:spcBef>
                <a:spcPts val="0"/>
              </a:spcBef>
              <a:buNone/>
            </a:pPr>
            <a:r>
              <a:rPr lang="el-GR" sz="4000" dirty="0">
                <a:solidFill>
                  <a:prstClr val="black"/>
                </a:solidFill>
              </a:rPr>
              <a:t>Η επίδραση των </a:t>
            </a:r>
            <a:r>
              <a:rPr lang="en-US" sz="4000" dirty="0">
                <a:solidFill>
                  <a:prstClr val="black"/>
                </a:solidFill>
              </a:rPr>
              <a:t>ITS</a:t>
            </a:r>
            <a:r>
              <a:rPr lang="el-GR" sz="4000" dirty="0">
                <a:solidFill>
                  <a:prstClr val="black"/>
                </a:solidFill>
              </a:rPr>
              <a:t> στις</a:t>
            </a:r>
            <a:r>
              <a:rPr lang="el-GR" sz="4000" dirty="0" smtClean="0">
                <a:solidFill>
                  <a:prstClr val="black"/>
                </a:solidFill>
              </a:rPr>
              <a:t> μεταφορές</a:t>
            </a:r>
            <a:endParaRPr lang="en-US" sz="4000" dirty="0" smtClean="0">
              <a:solidFill>
                <a:prstClr val="black"/>
              </a:solidFill>
            </a:endParaRPr>
          </a:p>
          <a:p>
            <a:pPr lvl="0">
              <a:lnSpc>
                <a:spcPct val="150000"/>
              </a:lnSpc>
              <a:spcBef>
                <a:spcPts val="0"/>
              </a:spcBef>
              <a:buNone/>
            </a:pPr>
            <a:r>
              <a:rPr lang="el-GR" sz="4000" dirty="0">
                <a:solidFill>
                  <a:prstClr val="black"/>
                </a:solidFill>
              </a:rPr>
              <a:t>Αποτίμηση επιπτώσεων</a:t>
            </a:r>
            <a:endParaRPr lang="en-US" sz="4000" dirty="0">
              <a:solidFill>
                <a:prstClr val="black"/>
              </a:solidFill>
            </a:endParaRPr>
          </a:p>
          <a:p>
            <a:pPr lvl="0">
              <a:lnSpc>
                <a:spcPct val="150000"/>
              </a:lnSpc>
              <a:spcBef>
                <a:spcPts val="0"/>
              </a:spcBef>
              <a:buNone/>
            </a:pPr>
            <a:r>
              <a:rPr lang="el-GR" sz="4000" dirty="0">
                <a:solidFill>
                  <a:prstClr val="black"/>
                </a:solidFill>
              </a:rPr>
              <a:t>Συγκριτική </a:t>
            </a:r>
            <a:r>
              <a:rPr lang="el-GR" sz="4000" dirty="0" smtClean="0">
                <a:solidFill>
                  <a:prstClr val="black"/>
                </a:solidFill>
              </a:rPr>
              <a:t>ανάλυση</a:t>
            </a:r>
            <a:endParaRPr lang="en-US" sz="4000" dirty="0">
              <a:solidFill>
                <a:prstClr val="black"/>
              </a:solidFill>
            </a:endParaRPr>
          </a:p>
        </p:txBody>
      </p:sp>
      <p:sp>
        <p:nvSpPr>
          <p:cNvPr id="4" name="footer_BLU">
            <a:hlinkClick r:id="rId2" action="ppaction://hlinkpres?slideindex=1&amp;slidetitle="/>
          </p:cNvPr>
          <p:cNvSpPr/>
          <p:nvPr/>
        </p:nvSpPr>
        <p:spPr>
          <a:xfrm>
            <a:off x="-828600" y="1772816"/>
            <a:ext cx="1922789" cy="531884"/>
          </a:xfrm>
          <a:prstGeom prst="rect">
            <a:avLst/>
          </a:prstGeom>
          <a:gradFill>
            <a:gsLst>
              <a:gs pos="0">
                <a:schemeClr val="accent3">
                  <a:lumMod val="50000"/>
                </a:schemeClr>
              </a:gs>
              <a:gs pos="7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60862" rIns="0" bIns="60862" anchor="ctr">
            <a:prstTxWarp prst="textNoShape">
              <a:avLst/>
            </a:prstTxWarp>
          </a:bodyPr>
          <a:lstStyle/>
          <a:p>
            <a:pPr algn="r"/>
            <a:r>
              <a:rPr lang="it-IT" sz="4800" b="1" dirty="0" err="1" smtClean="0">
                <a:solidFill>
                  <a:srgbClr val="FFFFFF"/>
                </a:solidFill>
                <a:latin typeface="Century Gothic" charset="0"/>
              </a:rPr>
              <a:t>1</a:t>
            </a:r>
            <a:endParaRPr lang="it-IT" sz="4800" b="1" dirty="0">
              <a:solidFill>
                <a:srgbClr val="FFFFFF"/>
              </a:solidFill>
              <a:latin typeface="Century Gothic" charset="0"/>
            </a:endParaRPr>
          </a:p>
        </p:txBody>
      </p:sp>
      <p:sp>
        <p:nvSpPr>
          <p:cNvPr id="6" name="footer_BLU">
            <a:hlinkClick r:id="rId2" action="ppaction://hlinkpres?slideindex=1&amp;slidetitle="/>
          </p:cNvPr>
          <p:cNvSpPr/>
          <p:nvPr/>
        </p:nvSpPr>
        <p:spPr>
          <a:xfrm>
            <a:off x="-828600" y="3632610"/>
            <a:ext cx="1922789" cy="531884"/>
          </a:xfrm>
          <a:prstGeom prst="rect">
            <a:avLst/>
          </a:prstGeom>
          <a:gradFill>
            <a:gsLst>
              <a:gs pos="0">
                <a:schemeClr val="accent3">
                  <a:lumMod val="50000"/>
                </a:schemeClr>
              </a:gs>
              <a:gs pos="7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60862" rIns="0" bIns="60862" anchor="ctr">
            <a:prstTxWarp prst="textNoShape">
              <a:avLst/>
            </a:prstTxWarp>
          </a:bodyPr>
          <a:lstStyle/>
          <a:p>
            <a:pPr algn="r"/>
            <a:r>
              <a:rPr lang="it-IT" sz="4800" b="1" dirty="0" err="1" smtClean="0">
                <a:solidFill>
                  <a:srgbClr val="FFFFFF"/>
                </a:solidFill>
                <a:latin typeface="Century Gothic" charset="0"/>
              </a:rPr>
              <a:t>3</a:t>
            </a:r>
            <a:endParaRPr lang="it-IT" sz="4800" b="1" dirty="0">
              <a:solidFill>
                <a:srgbClr val="FFFFFF"/>
              </a:solidFill>
              <a:latin typeface="Century Gothic" charset="0"/>
            </a:endParaRPr>
          </a:p>
        </p:txBody>
      </p:sp>
      <p:sp>
        <p:nvSpPr>
          <p:cNvPr id="7" name="footer_BLU">
            <a:hlinkClick r:id="rId2" action="ppaction://hlinkpres?slideindex=1&amp;slidetitle="/>
          </p:cNvPr>
          <p:cNvSpPr/>
          <p:nvPr/>
        </p:nvSpPr>
        <p:spPr>
          <a:xfrm>
            <a:off x="-828600" y="2708920"/>
            <a:ext cx="1922789" cy="531884"/>
          </a:xfrm>
          <a:prstGeom prst="rect">
            <a:avLst/>
          </a:prstGeom>
          <a:gradFill>
            <a:gsLst>
              <a:gs pos="0">
                <a:schemeClr val="accent3">
                  <a:lumMod val="50000"/>
                </a:schemeClr>
              </a:gs>
              <a:gs pos="7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60862" rIns="0" bIns="60862" anchor="ctr">
            <a:prstTxWarp prst="textNoShape">
              <a:avLst/>
            </a:prstTxWarp>
          </a:bodyPr>
          <a:lstStyle/>
          <a:p>
            <a:pPr algn="r"/>
            <a:r>
              <a:rPr lang="it-IT" sz="4800" b="1" dirty="0" err="1" smtClean="0">
                <a:solidFill>
                  <a:srgbClr val="FFFFFF"/>
                </a:solidFill>
                <a:latin typeface="Century Gothic" charset="0"/>
              </a:rPr>
              <a:t>2</a:t>
            </a:r>
            <a:endParaRPr lang="it-IT" sz="4800" b="1" dirty="0">
              <a:solidFill>
                <a:srgbClr val="FFFFFF"/>
              </a:solidFill>
              <a:latin typeface="Century Gothic" charset="0"/>
            </a:endParaRPr>
          </a:p>
        </p:txBody>
      </p:sp>
      <p:sp>
        <p:nvSpPr>
          <p:cNvPr id="8" name="footer_BLU">
            <a:hlinkClick r:id="rId2" action="ppaction://hlinkpres?slideindex=1&amp;slidetitle="/>
          </p:cNvPr>
          <p:cNvSpPr/>
          <p:nvPr/>
        </p:nvSpPr>
        <p:spPr>
          <a:xfrm>
            <a:off x="-828600" y="4553300"/>
            <a:ext cx="1922789" cy="531884"/>
          </a:xfrm>
          <a:prstGeom prst="rect">
            <a:avLst/>
          </a:prstGeom>
          <a:gradFill>
            <a:gsLst>
              <a:gs pos="0">
                <a:schemeClr val="accent3">
                  <a:lumMod val="50000"/>
                </a:schemeClr>
              </a:gs>
              <a:gs pos="7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60862" rIns="0" bIns="60862" anchor="ctr">
            <a:prstTxWarp prst="textNoShape">
              <a:avLst/>
            </a:prstTxWarp>
          </a:bodyPr>
          <a:lstStyle/>
          <a:p>
            <a:pPr algn="r"/>
            <a:r>
              <a:rPr lang="it-IT" sz="4800" b="1" dirty="0" err="1" smtClean="0">
                <a:solidFill>
                  <a:srgbClr val="FFFFFF"/>
                </a:solidFill>
                <a:latin typeface="Century Gothic" charset="0"/>
              </a:rPr>
              <a:t>4</a:t>
            </a:r>
            <a:endParaRPr lang="it-IT" sz="4800" b="1" dirty="0">
              <a:solidFill>
                <a:srgbClr val="FFFFFF"/>
              </a:solidFill>
              <a:latin typeface="Century Gothic" charset="0"/>
            </a:endParaRPr>
          </a:p>
        </p:txBody>
      </p:sp>
      <p:sp>
        <p:nvSpPr>
          <p:cNvPr id="9" name="footer_BLU">
            <a:hlinkClick r:id="rId2" action="ppaction://hlinkpres?slideindex=1&amp;slidetitle="/>
          </p:cNvPr>
          <p:cNvSpPr/>
          <p:nvPr/>
        </p:nvSpPr>
        <p:spPr>
          <a:xfrm>
            <a:off x="-828600" y="5445224"/>
            <a:ext cx="1922789" cy="531884"/>
          </a:xfrm>
          <a:prstGeom prst="rect">
            <a:avLst/>
          </a:prstGeom>
          <a:gradFill>
            <a:gsLst>
              <a:gs pos="0">
                <a:schemeClr val="accent3">
                  <a:lumMod val="50000"/>
                </a:schemeClr>
              </a:gs>
              <a:gs pos="7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60862" rIns="0" bIns="60862" anchor="ctr">
            <a:prstTxWarp prst="textNoShape">
              <a:avLst/>
            </a:prstTxWarp>
          </a:bodyPr>
          <a:lstStyle/>
          <a:p>
            <a:pPr algn="r"/>
            <a:r>
              <a:rPr lang="it-IT" sz="4800" b="1" dirty="0" err="1" smtClean="0">
                <a:solidFill>
                  <a:srgbClr val="FFFFFF"/>
                </a:solidFill>
                <a:latin typeface="Century Gothic" charset="0"/>
              </a:rPr>
              <a:t>5</a:t>
            </a:r>
            <a:endParaRPr lang="it-IT" sz="4800" b="1" dirty="0">
              <a:solidFill>
                <a:srgbClr val="FFFFFF"/>
              </a:solidFill>
              <a:latin typeface="Century Gothic" charset="0"/>
            </a:endParaRPr>
          </a:p>
        </p:txBody>
      </p:sp>
      <p:sp>
        <p:nvSpPr>
          <p:cNvPr id="10" name="footer_BLU">
            <a:hlinkClick r:id="rId2" action="ppaction://hlinkpres?slideindex=1&amp;slidetitle="/>
          </p:cNvPr>
          <p:cNvSpPr/>
          <p:nvPr/>
        </p:nvSpPr>
        <p:spPr>
          <a:xfrm>
            <a:off x="-676200" y="3632610"/>
            <a:ext cx="9820200" cy="531884"/>
          </a:xfrm>
          <a:prstGeom prst="rect">
            <a:avLst/>
          </a:prstGeom>
          <a:gradFill>
            <a:gsLst>
              <a:gs pos="0">
                <a:schemeClr val="accent3">
                  <a:lumMod val="50000"/>
                </a:schemeClr>
              </a:gs>
              <a:gs pos="7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60862" rIns="0" bIns="60862" anchor="ctr">
            <a:prstTxWarp prst="textNoShape">
              <a:avLst/>
            </a:prstTxWarp>
          </a:bodyPr>
          <a:lstStyle/>
          <a:p>
            <a:pPr algn="r"/>
            <a:endParaRPr lang="it-IT" sz="4800" b="1" dirty="0">
              <a:solidFill>
                <a:srgbClr val="FFFFFF"/>
              </a:solidFill>
              <a:latin typeface="Century Gothic"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Ευφυή συστήματα</a:t>
            </a:r>
            <a:r>
              <a:rPr lang="en-US" dirty="0" smtClean="0"/>
              <a:t> – ITS</a:t>
            </a:r>
            <a:br>
              <a:rPr lang="en-US" dirty="0" smtClean="0"/>
            </a:br>
            <a:r>
              <a:rPr lang="el-GR" dirty="0" smtClean="0"/>
              <a:t>(1 από 2)</a:t>
            </a:r>
            <a:endParaRPr lang="en-US" dirty="0"/>
          </a:p>
        </p:txBody>
      </p:sp>
      <p:sp>
        <p:nvSpPr>
          <p:cNvPr id="3" name="Content Placeholder 2"/>
          <p:cNvSpPr>
            <a:spLocks noGrp="1"/>
          </p:cNvSpPr>
          <p:nvPr>
            <p:ph idx="1"/>
          </p:nvPr>
        </p:nvSpPr>
        <p:spPr>
          <a:xfrm>
            <a:off x="0" y="1600200"/>
            <a:ext cx="5796136" cy="4525963"/>
          </a:xfrm>
        </p:spPr>
        <p:txBody>
          <a:bodyPr>
            <a:noAutofit/>
          </a:bodyPr>
          <a:lstStyle/>
          <a:p>
            <a:pPr marL="450850" lvl="3" indent="-273050">
              <a:spcAft>
                <a:spcPts val="300"/>
              </a:spcAft>
              <a:buFont typeface="Wingdings" charset="2"/>
              <a:buChar char="§"/>
            </a:pPr>
            <a:r>
              <a:rPr lang="el-GR" b="1" dirty="0" smtClean="0">
                <a:latin typeface="Calibri" charset="0"/>
              </a:rPr>
              <a:t>Προηγμένα συστήματα πληροφόρησης μετακινούμενων:</a:t>
            </a:r>
            <a:endParaRPr lang="en-US" dirty="0" smtClean="0">
              <a:latin typeface="Calibri" charset="0"/>
            </a:endParaRPr>
          </a:p>
          <a:p>
            <a:pPr marL="730250" lvl="3" indent="-273050">
              <a:spcAft>
                <a:spcPts val="300"/>
              </a:spcAft>
              <a:buFontTx/>
              <a:buChar char="-"/>
            </a:pPr>
            <a:r>
              <a:rPr lang="el-GR" i="1" dirty="0" smtClean="0">
                <a:latin typeface="Calibri" charset="0"/>
              </a:rPr>
              <a:t>Πινακίδες μεταβλητών μηνυμάτων</a:t>
            </a:r>
            <a:endParaRPr lang="en-US" i="1" dirty="0" smtClean="0">
              <a:latin typeface="Calibri" charset="0"/>
            </a:endParaRPr>
          </a:p>
          <a:p>
            <a:pPr marL="730250" lvl="3" indent="-273050">
              <a:spcAft>
                <a:spcPts val="300"/>
              </a:spcAft>
              <a:buFontTx/>
              <a:buChar char="-"/>
            </a:pPr>
            <a:r>
              <a:rPr lang="el-GR" i="1" dirty="0" smtClean="0">
                <a:latin typeface="Calibri" charset="0"/>
              </a:rPr>
              <a:t>Πλοήγηση και καθοδήγηση στην εξεύρεση χώρου στάθμευσης</a:t>
            </a:r>
            <a:endParaRPr lang="en-US" i="1" dirty="0" smtClean="0">
              <a:latin typeface="Calibri" charset="0"/>
            </a:endParaRPr>
          </a:p>
          <a:p>
            <a:pPr marL="730250" lvl="3" indent="-273050">
              <a:spcAft>
                <a:spcPts val="300"/>
              </a:spcAft>
              <a:buFontTx/>
              <a:buChar char="-"/>
            </a:pPr>
            <a:r>
              <a:rPr lang="el-GR" i="1" dirty="0" smtClean="0">
                <a:latin typeface="Calibri" charset="0"/>
              </a:rPr>
              <a:t>Πληροφοριακά συστήματα ΔΣ κτλ</a:t>
            </a:r>
            <a:r>
              <a:rPr lang="en-US" i="1" dirty="0" smtClean="0">
                <a:latin typeface="Calibri" charset="0"/>
              </a:rPr>
              <a:t>.</a:t>
            </a:r>
            <a:endParaRPr lang="en-US" dirty="0" smtClean="0">
              <a:latin typeface="Calibri" charset="0"/>
            </a:endParaRPr>
          </a:p>
          <a:p>
            <a:pPr marL="450850" lvl="3" indent="-273050">
              <a:spcAft>
                <a:spcPts val="300"/>
              </a:spcAft>
              <a:buFont typeface="Wingdings" charset="2"/>
              <a:buChar char="§"/>
            </a:pPr>
            <a:r>
              <a:rPr lang="el-GR" b="1" dirty="0" smtClean="0">
                <a:latin typeface="Calibri" charset="0"/>
              </a:rPr>
              <a:t>Προηγμένα συστήματα υποβοήθησης οδηγού:</a:t>
            </a:r>
            <a:endParaRPr lang="en-US" dirty="0" smtClean="0">
              <a:latin typeface="Calibri" charset="0"/>
            </a:endParaRPr>
          </a:p>
          <a:p>
            <a:pPr marL="730250" lvl="3" indent="-273050">
              <a:spcAft>
                <a:spcPts val="300"/>
              </a:spcAft>
              <a:buFontTx/>
              <a:buChar char="-"/>
            </a:pPr>
            <a:r>
              <a:rPr lang="el-GR" i="1" dirty="0" smtClean="0">
                <a:latin typeface="Calibri" charset="0"/>
              </a:rPr>
              <a:t>Προσαρμοσμένος σταθεροποιητής ταχύτητας</a:t>
            </a:r>
            <a:endParaRPr lang="en-US" i="1" dirty="0" smtClean="0">
              <a:latin typeface="Calibri" charset="0"/>
            </a:endParaRPr>
          </a:p>
          <a:p>
            <a:pPr marL="730250" lvl="3" indent="-273050">
              <a:spcAft>
                <a:spcPts val="300"/>
              </a:spcAft>
              <a:buFontTx/>
              <a:buChar char="-"/>
            </a:pPr>
            <a:r>
              <a:rPr lang="el-GR" i="1" dirty="0" smtClean="0">
                <a:latin typeface="Calibri" charset="0"/>
              </a:rPr>
              <a:t>Προειδοποίηση / Υποβοήθηση σύγκρουσης</a:t>
            </a:r>
            <a:endParaRPr lang="en-US" i="1" dirty="0" smtClean="0">
              <a:latin typeface="Calibri" charset="0"/>
            </a:endParaRPr>
          </a:p>
          <a:p>
            <a:pPr marL="730250" lvl="3" indent="-273050">
              <a:spcAft>
                <a:spcPts val="300"/>
              </a:spcAft>
              <a:buFontTx/>
              <a:buChar char="-"/>
            </a:pPr>
            <a:r>
              <a:rPr lang="el-GR" i="1" dirty="0" smtClean="0">
                <a:latin typeface="Calibri" charset="0"/>
              </a:rPr>
              <a:t>Σύστημα αποφυγής μπλοκαρίσματος τροχών κατά την πέδηση κτλ</a:t>
            </a:r>
            <a:r>
              <a:rPr lang="en-US" i="1" dirty="0" smtClean="0">
                <a:latin typeface="Calibri" charset="0"/>
              </a:rPr>
              <a:t>.</a:t>
            </a:r>
            <a:endParaRPr lang="en-US" dirty="0" smtClean="0">
              <a:latin typeface="Calibri" charset="0"/>
            </a:endParaRPr>
          </a:p>
          <a:p>
            <a:pPr marL="730250" lvl="3" indent="-273050">
              <a:spcAft>
                <a:spcPts val="300"/>
              </a:spcAft>
            </a:pPr>
            <a:endParaRPr lang="en-US" dirty="0" smtClean="0">
              <a:latin typeface="Calibri" charset="0"/>
            </a:endParaRPr>
          </a:p>
          <a:p>
            <a:pPr marL="450850" lvl="3" indent="-273050">
              <a:spcAft>
                <a:spcPts val="300"/>
              </a:spcAft>
              <a:buFont typeface="Wingdings" charset="2"/>
              <a:buChar char="§"/>
            </a:pPr>
            <a:r>
              <a:rPr lang="el-GR" b="1" dirty="0" smtClean="0">
                <a:latin typeface="Calibri" charset="0"/>
              </a:rPr>
              <a:t>Προηγμένα συστήματα διαχείρισης κυκλοφορίας:</a:t>
            </a:r>
            <a:endParaRPr lang="en-US" dirty="0" smtClean="0">
              <a:latin typeface="Calibri" charset="0"/>
            </a:endParaRPr>
          </a:p>
          <a:p>
            <a:pPr marL="730250" lvl="3" indent="-273050">
              <a:spcAft>
                <a:spcPts val="300"/>
              </a:spcAft>
              <a:buFontTx/>
              <a:buChar char="-"/>
            </a:pPr>
            <a:r>
              <a:rPr lang="el-GR" i="1" dirty="0" smtClean="0">
                <a:latin typeface="Calibri" charset="0"/>
              </a:rPr>
              <a:t>Δυναμικά επενεργούμενη σήμανση</a:t>
            </a:r>
            <a:endParaRPr lang="en-US" i="1" dirty="0" smtClean="0">
              <a:latin typeface="Calibri" charset="0"/>
            </a:endParaRPr>
          </a:p>
          <a:p>
            <a:pPr marL="730250" lvl="3" indent="-273050">
              <a:spcAft>
                <a:spcPts val="300"/>
              </a:spcAft>
              <a:buFontTx/>
              <a:buChar char="-"/>
            </a:pPr>
            <a:r>
              <a:rPr lang="el-GR" i="1" dirty="0" smtClean="0">
                <a:solidFill>
                  <a:prstClr val="black"/>
                </a:solidFill>
                <a:latin typeface="Calibri" charset="0"/>
              </a:rPr>
              <a:t>Δυναμικά επενεργούμενη σηματοδότηση (φωτεινή σηματοδοσία)</a:t>
            </a:r>
            <a:endParaRPr lang="en-US" i="1" dirty="0" smtClean="0">
              <a:latin typeface="Calibri" charset="0"/>
            </a:endParaRPr>
          </a:p>
          <a:p>
            <a:pPr marL="730250" lvl="3" indent="-273050">
              <a:spcAft>
                <a:spcPts val="300"/>
              </a:spcAft>
              <a:buFontTx/>
              <a:buChar char="-"/>
            </a:pPr>
            <a:r>
              <a:rPr lang="el-GR" i="1" dirty="0" smtClean="0">
                <a:latin typeface="Calibri" charset="0"/>
              </a:rPr>
              <a:t>Δυναμική ιεράρχηση προτεραιοτήτων, έλεγχος εισόδων κτλ</a:t>
            </a:r>
            <a:r>
              <a:rPr lang="en-US" i="1" dirty="0" smtClean="0">
                <a:latin typeface="Calibri" charset="0"/>
              </a:rPr>
              <a:t>.</a:t>
            </a:r>
            <a:endParaRPr lang="en-US" b="1" dirty="0" smtClean="0">
              <a:latin typeface="Calibri" charset="0"/>
            </a:endParaRPr>
          </a:p>
          <a:p>
            <a:pPr marL="730250" lvl="3" indent="-273050">
              <a:spcAft>
                <a:spcPts val="300"/>
              </a:spcAft>
              <a:buFont typeface="Wingdings" charset="2"/>
              <a:buChar char="§"/>
            </a:pPr>
            <a:endParaRPr lang="en-US" dirty="0" smtClean="0">
              <a:latin typeface="Calibri" charset="0"/>
            </a:endParaRPr>
          </a:p>
          <a:p>
            <a:pPr marL="450850" lvl="3" indent="-273050">
              <a:spcAft>
                <a:spcPts val="300"/>
              </a:spcAft>
              <a:buFont typeface="Wingdings" charset="2"/>
              <a:buChar char="§"/>
            </a:pPr>
            <a:r>
              <a:rPr lang="el-GR" b="1" dirty="0" smtClean="0">
                <a:latin typeface="Calibri" charset="0"/>
              </a:rPr>
              <a:t>Προηγμένα συστήματα διαχείρισης της ζήτησης</a:t>
            </a:r>
            <a:r>
              <a:rPr lang="el-GR" dirty="0">
                <a:latin typeface="Calibri" charset="0"/>
              </a:rPr>
              <a:t>:</a:t>
            </a:r>
            <a:r>
              <a:rPr lang="en-US" dirty="0" smtClean="0">
                <a:latin typeface="Calibri" charset="0"/>
              </a:rPr>
              <a:t> </a:t>
            </a:r>
            <a:endParaRPr lang="el-GR" dirty="0" smtClean="0">
              <a:latin typeface="Calibri" charset="0"/>
            </a:endParaRPr>
          </a:p>
          <a:p>
            <a:pPr marL="717550" lvl="3" indent="-265113" defTabSz="722313">
              <a:spcAft>
                <a:spcPts val="300"/>
              </a:spcAft>
              <a:buNone/>
              <a:tabLst>
                <a:tab pos="722313" algn="l"/>
              </a:tabLst>
            </a:pPr>
            <a:r>
              <a:rPr lang="en-US" dirty="0" smtClean="0">
                <a:latin typeface="Calibri" charset="0"/>
              </a:rPr>
              <a:t>-	</a:t>
            </a:r>
            <a:r>
              <a:rPr lang="el-GR" i="1" dirty="0" smtClean="0">
                <a:latin typeface="Calibri" charset="0"/>
              </a:rPr>
              <a:t>Συστήματα χρέωσης συναρτήσει των κυκλοφορικών και περιβαλλοντικών συνθηκών και επιπτώσεων, π.χ. διόδια ανάλογα με τη συμφόρηση και το περιβαλλοντικό αποτύπωμα με αντίστοιχη επιβράβευση / επιβάρυνση κτλ</a:t>
            </a:r>
            <a:r>
              <a:rPr lang="en-US" i="1" dirty="0" smtClean="0">
                <a:latin typeface="Calibri" charset="0"/>
              </a:rPr>
              <a:t>.</a:t>
            </a:r>
            <a:endParaRPr lang="en-US" i="1" dirty="0"/>
          </a:p>
        </p:txBody>
      </p:sp>
      <p:pic>
        <p:nvPicPr>
          <p:cNvPr id="4" name="Picture 2"/>
          <p:cNvPicPr>
            <a:picLocks noChangeAspect="1" noChangeArrowheads="1"/>
          </p:cNvPicPr>
          <p:nvPr/>
        </p:nvPicPr>
        <p:blipFill>
          <a:blip r:embed="rId2"/>
          <a:srcRect r="21043" b="3886"/>
          <a:stretch>
            <a:fillRect/>
          </a:stretch>
        </p:blipFill>
        <p:spPr bwMode="auto">
          <a:xfrm>
            <a:off x="5673725" y="2694897"/>
            <a:ext cx="2303631" cy="1752607"/>
          </a:xfrm>
          <a:prstGeom prst="rect">
            <a:avLst/>
          </a:prstGeom>
          <a:noFill/>
          <a:ln w="9525">
            <a:noFill/>
            <a:miter lim="800000"/>
            <a:headEnd/>
            <a:tailEnd/>
          </a:ln>
        </p:spPr>
      </p:pic>
      <p:pic>
        <p:nvPicPr>
          <p:cNvPr id="5" name="Picture 2"/>
          <p:cNvPicPr>
            <a:picLocks noChangeAspect="1" noChangeArrowheads="1"/>
          </p:cNvPicPr>
          <p:nvPr/>
        </p:nvPicPr>
        <p:blipFill>
          <a:blip r:embed="rId3"/>
          <a:srcRect l="3835" r="5801" b="3970"/>
          <a:stretch>
            <a:fillRect/>
          </a:stretch>
        </p:blipFill>
        <p:spPr bwMode="auto">
          <a:xfrm>
            <a:off x="6553200" y="4183856"/>
            <a:ext cx="2434296" cy="1690687"/>
          </a:xfrm>
          <a:prstGeom prst="rect">
            <a:avLst/>
          </a:prstGeom>
          <a:noFill/>
          <a:ln w="9525">
            <a:noFill/>
            <a:miter lim="800000"/>
            <a:headEnd/>
            <a:tailEnd/>
          </a:ln>
        </p:spPr>
      </p:pic>
      <p:pic>
        <p:nvPicPr>
          <p:cNvPr id="6" name="Picture 3" descr="OMNIA Junction View of YMCA"/>
          <p:cNvPicPr>
            <a:picLocks noChangeAspect="1" noChangeArrowheads="1"/>
          </p:cNvPicPr>
          <p:nvPr/>
        </p:nvPicPr>
        <p:blipFill>
          <a:blip r:embed="rId4"/>
          <a:srcRect/>
          <a:stretch>
            <a:fillRect/>
          </a:stretch>
        </p:blipFill>
        <p:spPr bwMode="auto">
          <a:xfrm>
            <a:off x="0" y="446091"/>
            <a:ext cx="1794708" cy="1181093"/>
          </a:xfrm>
          <a:prstGeom prst="rect">
            <a:avLst/>
          </a:prstGeom>
          <a:noFill/>
          <a:ln w="9525">
            <a:noFill/>
            <a:miter lim="800000"/>
            <a:headEnd/>
            <a:tailEnd/>
          </a:ln>
        </p:spPr>
      </p:pic>
      <p:pic>
        <p:nvPicPr>
          <p:cNvPr id="7" name="Picture 8" descr="eox 049"/>
          <p:cNvPicPr>
            <a:picLocks noChangeAspect="1" noChangeArrowheads="1"/>
          </p:cNvPicPr>
          <p:nvPr/>
        </p:nvPicPr>
        <p:blipFill>
          <a:blip r:embed="rId5"/>
          <a:srcRect/>
          <a:stretch>
            <a:fillRect/>
          </a:stretch>
        </p:blipFill>
        <p:spPr bwMode="auto">
          <a:xfrm>
            <a:off x="6926227" y="1036638"/>
            <a:ext cx="1760573"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Ευφυή συστήματα</a:t>
            </a:r>
            <a:r>
              <a:rPr lang="en-US" dirty="0" smtClean="0"/>
              <a:t> – ITS</a:t>
            </a:r>
            <a:br>
              <a:rPr lang="en-US" dirty="0" smtClean="0"/>
            </a:br>
            <a:r>
              <a:rPr lang="el-GR" dirty="0" smtClean="0"/>
              <a:t>(2 από 2)</a:t>
            </a:r>
            <a:endParaRPr lang="en-US" dirty="0"/>
          </a:p>
        </p:txBody>
      </p:sp>
      <p:sp>
        <p:nvSpPr>
          <p:cNvPr id="3" name="Content Placeholder 2"/>
          <p:cNvSpPr>
            <a:spLocks noGrp="1"/>
          </p:cNvSpPr>
          <p:nvPr>
            <p:ph idx="1"/>
          </p:nvPr>
        </p:nvSpPr>
        <p:spPr>
          <a:xfrm>
            <a:off x="0" y="1600200"/>
            <a:ext cx="5796136" cy="4525963"/>
          </a:xfrm>
        </p:spPr>
        <p:txBody>
          <a:bodyPr>
            <a:noAutofit/>
          </a:bodyPr>
          <a:lstStyle/>
          <a:p>
            <a:pPr marL="450850" lvl="3" indent="-273050">
              <a:spcAft>
                <a:spcPts val="300"/>
              </a:spcAft>
              <a:buFont typeface="Wingdings" charset="2"/>
              <a:buChar char="§"/>
            </a:pPr>
            <a:r>
              <a:rPr lang="el-GR" b="1" dirty="0" smtClean="0">
                <a:latin typeface="Calibri" charset="0"/>
              </a:rPr>
              <a:t>Προηγμένα συστήματα διαχείρισης κυκλοφορίας:</a:t>
            </a:r>
            <a:endParaRPr lang="en-US" dirty="0" smtClean="0">
              <a:latin typeface="Calibri" charset="0"/>
            </a:endParaRPr>
          </a:p>
          <a:p>
            <a:pPr marL="730250" lvl="3" indent="-273050">
              <a:spcAft>
                <a:spcPts val="300"/>
              </a:spcAft>
              <a:buFontTx/>
              <a:buChar char="-"/>
            </a:pPr>
            <a:r>
              <a:rPr lang="el-GR" i="1" dirty="0" smtClean="0">
                <a:latin typeface="Calibri" charset="0"/>
              </a:rPr>
              <a:t>Δυναμικά επενεργούμενη σήμανση</a:t>
            </a:r>
            <a:endParaRPr lang="en-US" i="1" dirty="0" smtClean="0">
              <a:latin typeface="Calibri" charset="0"/>
            </a:endParaRPr>
          </a:p>
          <a:p>
            <a:pPr marL="730250" lvl="3" indent="-273050">
              <a:spcAft>
                <a:spcPts val="300"/>
              </a:spcAft>
              <a:buFontTx/>
              <a:buChar char="-"/>
            </a:pPr>
            <a:r>
              <a:rPr lang="el-GR" i="1" dirty="0" smtClean="0">
                <a:solidFill>
                  <a:prstClr val="black"/>
                </a:solidFill>
                <a:latin typeface="Calibri" charset="0"/>
              </a:rPr>
              <a:t>Δυναμικά επενεργούμενη σηματοδότηση (φωτεινή σηματοδοσία)</a:t>
            </a:r>
            <a:endParaRPr lang="en-US" i="1" dirty="0" smtClean="0">
              <a:latin typeface="Calibri" charset="0"/>
            </a:endParaRPr>
          </a:p>
          <a:p>
            <a:pPr marL="730250" lvl="3" indent="-273050">
              <a:spcAft>
                <a:spcPts val="300"/>
              </a:spcAft>
              <a:buFontTx/>
              <a:buChar char="-"/>
            </a:pPr>
            <a:r>
              <a:rPr lang="el-GR" i="1" dirty="0" smtClean="0">
                <a:latin typeface="Calibri" charset="0"/>
              </a:rPr>
              <a:t>Δυναμική ιεράρχηση προτεραιοτήτων, έλεγχος εισόδων κτλ</a:t>
            </a:r>
            <a:r>
              <a:rPr lang="en-US" i="1" dirty="0" smtClean="0">
                <a:latin typeface="Calibri" charset="0"/>
              </a:rPr>
              <a:t>.</a:t>
            </a:r>
            <a:endParaRPr lang="en-US" b="1" dirty="0" smtClean="0">
              <a:latin typeface="Calibri" charset="0"/>
            </a:endParaRPr>
          </a:p>
          <a:p>
            <a:pPr marL="450850" lvl="3" indent="-273050">
              <a:spcAft>
                <a:spcPts val="300"/>
              </a:spcAft>
              <a:buFont typeface="Wingdings" charset="2"/>
              <a:buChar char="§"/>
            </a:pPr>
            <a:r>
              <a:rPr lang="el-GR" b="1" dirty="0" smtClean="0">
                <a:latin typeface="Calibri" charset="0"/>
              </a:rPr>
              <a:t>Προηγμένα συστήματα διαχείρισης της ζήτησης</a:t>
            </a:r>
            <a:r>
              <a:rPr lang="el-GR" dirty="0">
                <a:latin typeface="Calibri" charset="0"/>
              </a:rPr>
              <a:t>:</a:t>
            </a:r>
            <a:r>
              <a:rPr lang="en-US" dirty="0" smtClean="0">
                <a:latin typeface="Calibri" charset="0"/>
              </a:rPr>
              <a:t> </a:t>
            </a:r>
            <a:endParaRPr lang="el-GR" dirty="0" smtClean="0">
              <a:latin typeface="Calibri" charset="0"/>
            </a:endParaRPr>
          </a:p>
          <a:p>
            <a:pPr marL="717550" lvl="3" indent="-265113" defTabSz="722313">
              <a:spcAft>
                <a:spcPts val="300"/>
              </a:spcAft>
              <a:buNone/>
              <a:tabLst>
                <a:tab pos="722313" algn="l"/>
              </a:tabLst>
            </a:pPr>
            <a:r>
              <a:rPr lang="en-US" dirty="0" smtClean="0">
                <a:latin typeface="Calibri" charset="0"/>
              </a:rPr>
              <a:t>-	</a:t>
            </a:r>
            <a:r>
              <a:rPr lang="el-GR" i="1" dirty="0" smtClean="0">
                <a:latin typeface="Calibri" charset="0"/>
              </a:rPr>
              <a:t>Συστήματα χρέωσης συναρτήσει των κυκλοφορικών και περιβαλλοντικών συνθηκών και επιπτώσεων, π.χ. διόδια ανάλογα με τη συμφόρηση και το περιβαλλοντικό αποτύπωμα με αντίστοιχη επιβράβευση / επιβάρυνση κτλ</a:t>
            </a:r>
            <a:r>
              <a:rPr lang="en-US" i="1" dirty="0" smtClean="0">
                <a:latin typeface="Calibri" charset="0"/>
              </a:rPr>
              <a:t>.</a:t>
            </a:r>
            <a:endParaRPr lang="en-US" i="1" dirty="0"/>
          </a:p>
        </p:txBody>
      </p:sp>
      <p:pic>
        <p:nvPicPr>
          <p:cNvPr id="4" name="Picture 2"/>
          <p:cNvPicPr>
            <a:picLocks noChangeAspect="1" noChangeArrowheads="1"/>
          </p:cNvPicPr>
          <p:nvPr/>
        </p:nvPicPr>
        <p:blipFill>
          <a:blip r:embed="rId2"/>
          <a:srcRect r="21043" b="3886"/>
          <a:stretch>
            <a:fillRect/>
          </a:stretch>
        </p:blipFill>
        <p:spPr bwMode="auto">
          <a:xfrm>
            <a:off x="5673725" y="2694897"/>
            <a:ext cx="2303631" cy="1752607"/>
          </a:xfrm>
          <a:prstGeom prst="rect">
            <a:avLst/>
          </a:prstGeom>
          <a:noFill/>
          <a:ln w="9525">
            <a:noFill/>
            <a:miter lim="800000"/>
            <a:headEnd/>
            <a:tailEnd/>
          </a:ln>
        </p:spPr>
      </p:pic>
      <p:pic>
        <p:nvPicPr>
          <p:cNvPr id="5" name="Picture 2"/>
          <p:cNvPicPr>
            <a:picLocks noChangeAspect="1" noChangeArrowheads="1"/>
          </p:cNvPicPr>
          <p:nvPr/>
        </p:nvPicPr>
        <p:blipFill>
          <a:blip r:embed="rId3"/>
          <a:srcRect l="3835" r="5801" b="3970"/>
          <a:stretch>
            <a:fillRect/>
          </a:stretch>
        </p:blipFill>
        <p:spPr bwMode="auto">
          <a:xfrm>
            <a:off x="6553200" y="4183856"/>
            <a:ext cx="2434296" cy="1690687"/>
          </a:xfrm>
          <a:prstGeom prst="rect">
            <a:avLst/>
          </a:prstGeom>
          <a:noFill/>
          <a:ln w="9525">
            <a:noFill/>
            <a:miter lim="800000"/>
            <a:headEnd/>
            <a:tailEnd/>
          </a:ln>
        </p:spPr>
      </p:pic>
      <p:pic>
        <p:nvPicPr>
          <p:cNvPr id="6" name="Picture 3" descr="OMNIA Junction View of YMCA"/>
          <p:cNvPicPr>
            <a:picLocks noChangeAspect="1" noChangeArrowheads="1"/>
          </p:cNvPicPr>
          <p:nvPr/>
        </p:nvPicPr>
        <p:blipFill>
          <a:blip r:embed="rId4"/>
          <a:srcRect/>
          <a:stretch>
            <a:fillRect/>
          </a:stretch>
        </p:blipFill>
        <p:spPr bwMode="auto">
          <a:xfrm>
            <a:off x="0" y="446091"/>
            <a:ext cx="1794708" cy="1181093"/>
          </a:xfrm>
          <a:prstGeom prst="rect">
            <a:avLst/>
          </a:prstGeom>
          <a:noFill/>
          <a:ln w="9525">
            <a:noFill/>
            <a:miter lim="800000"/>
            <a:headEnd/>
            <a:tailEnd/>
          </a:ln>
        </p:spPr>
      </p:pic>
      <p:pic>
        <p:nvPicPr>
          <p:cNvPr id="7" name="Picture 8" descr="eox 049"/>
          <p:cNvPicPr>
            <a:picLocks noChangeAspect="1" noChangeArrowheads="1"/>
          </p:cNvPicPr>
          <p:nvPr/>
        </p:nvPicPr>
        <p:blipFill>
          <a:blip r:embed="rId5"/>
          <a:srcRect/>
          <a:stretch>
            <a:fillRect/>
          </a:stretch>
        </p:blipFill>
        <p:spPr bwMode="auto">
          <a:xfrm>
            <a:off x="6926227" y="1036638"/>
            <a:ext cx="1760573" cy="1981200"/>
          </a:xfrm>
          <a:prstGeom prst="rect">
            <a:avLst/>
          </a:prstGeom>
          <a:noFill/>
          <a:ln w="9525">
            <a:noFill/>
            <a:miter lim="800000"/>
            <a:headEnd/>
            <a:tailEnd/>
          </a:ln>
        </p:spPr>
      </p:pic>
    </p:spTree>
    <p:extLst>
      <p:ext uri="{BB962C8B-B14F-4D97-AF65-F5344CB8AC3E}">
        <p14:creationId xmlns:p14="http://schemas.microsoft.com/office/powerpoint/2010/main" val="2279802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National_ITS2"/>
          <p:cNvPicPr>
            <a:picLocks noChangeAspect="1" noChangeArrowheads="1"/>
          </p:cNvPicPr>
          <p:nvPr/>
        </p:nvPicPr>
        <p:blipFill>
          <a:blip r:embed="rId2"/>
          <a:srcRect/>
          <a:stretch>
            <a:fillRect/>
          </a:stretch>
        </p:blipFill>
        <p:spPr bwMode="auto">
          <a:xfrm>
            <a:off x="26720" y="1556792"/>
            <a:ext cx="9076515" cy="4876800"/>
          </a:xfrm>
          <a:prstGeom prst="rect">
            <a:avLst/>
          </a:prstGeom>
          <a:noFill/>
          <a:ln>
            <a:miter lim="800000"/>
            <a:headEnd/>
            <a:tailEnd/>
          </a:ln>
        </p:spPr>
      </p:pic>
      <p:sp>
        <p:nvSpPr>
          <p:cNvPr id="5" name="Title 1"/>
          <p:cNvSpPr>
            <a:spLocks noGrp="1"/>
          </p:cNvSpPr>
          <p:nvPr>
            <p:ph type="title"/>
          </p:nvPr>
        </p:nvSpPr>
        <p:spPr>
          <a:xfrm>
            <a:off x="450177" y="116632"/>
            <a:ext cx="8229600" cy="1143000"/>
          </a:xfrm>
        </p:spPr>
        <p:txBody>
          <a:bodyPr/>
          <a:lstStyle/>
          <a:p>
            <a:r>
              <a:rPr lang="el-GR" dirty="0" smtClean="0"/>
              <a:t>Ευφυή συστήματα</a:t>
            </a:r>
            <a:r>
              <a:rPr lang="en-US" dirty="0" smtClean="0"/>
              <a:t> </a:t>
            </a:r>
            <a:r>
              <a:rPr lang="el-GR" dirty="0" smtClean="0"/>
              <a:t>σχηματική αναπαράσταση (1 από 2)</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2510" y="1477952"/>
            <a:ext cx="8672529" cy="5162555"/>
            <a:chOff x="323850" y="1003301"/>
            <a:chExt cx="8672529" cy="5162555"/>
          </a:xfrm>
        </p:grpSpPr>
        <p:grpSp>
          <p:nvGrpSpPr>
            <p:cNvPr id="5" name="Group 56"/>
            <p:cNvGrpSpPr>
              <a:grpSpLocks/>
            </p:cNvGrpSpPr>
            <p:nvPr/>
          </p:nvGrpSpPr>
          <p:grpSpPr bwMode="auto">
            <a:xfrm>
              <a:off x="7624776" y="3789363"/>
              <a:ext cx="1371603" cy="863600"/>
              <a:chOff x="4168" y="2115"/>
              <a:chExt cx="864" cy="544"/>
            </a:xfrm>
          </p:grpSpPr>
          <p:sp>
            <p:nvSpPr>
              <p:cNvPr id="62" name="Oval 10"/>
              <p:cNvSpPr>
                <a:spLocks noChangeArrowheads="1"/>
              </p:cNvSpPr>
              <p:nvPr/>
            </p:nvSpPr>
            <p:spPr bwMode="auto">
              <a:xfrm>
                <a:off x="4195" y="2131"/>
                <a:ext cx="772" cy="528"/>
              </a:xfrm>
              <a:prstGeom prst="ellipse">
                <a:avLst/>
              </a:prstGeom>
              <a:solidFill>
                <a:srgbClr val="282864"/>
              </a:solidFill>
              <a:ln w="12700">
                <a:solidFill>
                  <a:srgbClr val="282864"/>
                </a:solidFill>
                <a:round/>
                <a:headEnd/>
                <a:tailEnd/>
              </a:ln>
              <a:effectLst/>
            </p:spPr>
            <p:txBody>
              <a:bodyPr wrap="none" anchor="ctr">
                <a:prstTxWarp prst="textNoShape">
                  <a:avLst/>
                </a:prstTxWarp>
              </a:bodyPr>
              <a:lstStyle/>
              <a:p>
                <a:endParaRPr lang="en-US"/>
              </a:p>
            </p:txBody>
          </p:sp>
          <p:sp>
            <p:nvSpPr>
              <p:cNvPr id="63" name="Rectangle 9"/>
              <p:cNvSpPr>
                <a:spLocks noChangeArrowheads="1"/>
              </p:cNvSpPr>
              <p:nvPr/>
            </p:nvSpPr>
            <p:spPr bwMode="auto">
              <a:xfrm>
                <a:off x="4168" y="2115"/>
                <a:ext cx="864" cy="470"/>
              </a:xfrm>
              <a:prstGeom prst="rect">
                <a:avLst/>
              </a:prstGeom>
              <a:noFill/>
              <a:ln w="9525">
                <a:noFill/>
                <a:miter lim="800000"/>
                <a:headEnd/>
                <a:tailEnd/>
              </a:ln>
              <a:effectLst/>
            </p:spPr>
            <p:txBody>
              <a:bodyPr wrap="none" lIns="96838" tIns="49212" rIns="96838" bIns="49212">
                <a:prstTxWarp prst="textNoShape">
                  <a:avLst/>
                </a:prstTxWarp>
                <a:spAutoFit/>
              </a:bodyPr>
              <a:lstStyle/>
              <a:p>
                <a:pPr algn="ctr" defTabSz="958850" eaLnBrk="0" hangingPunct="0"/>
                <a:r>
                  <a:rPr lang="el-GR" sz="1400" dirty="0" smtClean="0">
                    <a:solidFill>
                      <a:schemeClr val="bg1"/>
                    </a:solidFill>
                  </a:rPr>
                  <a:t>Συστήματα</a:t>
                </a:r>
              </a:p>
              <a:p>
                <a:pPr algn="ctr" defTabSz="958850" eaLnBrk="0" hangingPunct="0"/>
                <a:r>
                  <a:rPr lang="el-GR" sz="1400" dirty="0" smtClean="0">
                    <a:solidFill>
                      <a:schemeClr val="bg1"/>
                    </a:solidFill>
                  </a:rPr>
                  <a:t> διαχείρισης </a:t>
                </a:r>
              </a:p>
              <a:p>
                <a:pPr algn="ctr" defTabSz="958850" eaLnBrk="0" hangingPunct="0"/>
                <a:r>
                  <a:rPr lang="el-GR" sz="1400" dirty="0" smtClean="0">
                    <a:solidFill>
                      <a:schemeClr val="bg1"/>
                    </a:solidFill>
                  </a:rPr>
                  <a:t>σηματοδότησης</a:t>
                </a:r>
                <a:endParaRPr lang="en-US" sz="1400" dirty="0">
                  <a:solidFill>
                    <a:schemeClr val="bg1"/>
                  </a:solidFill>
                </a:endParaRPr>
              </a:p>
            </p:txBody>
          </p:sp>
        </p:grpSp>
        <p:sp>
          <p:nvSpPr>
            <p:cNvPr id="6" name="Rectangle 12"/>
            <p:cNvSpPr>
              <a:spLocks noChangeArrowheads="1"/>
            </p:cNvSpPr>
            <p:nvPr/>
          </p:nvSpPr>
          <p:spPr bwMode="auto">
            <a:xfrm>
              <a:off x="6061075" y="4899025"/>
              <a:ext cx="1000125" cy="285750"/>
            </a:xfrm>
            <a:prstGeom prst="rect">
              <a:avLst/>
            </a:prstGeom>
            <a:noFill/>
            <a:ln w="9525">
              <a:noFill/>
              <a:miter lim="800000"/>
              <a:headEnd/>
              <a:tailEnd/>
            </a:ln>
            <a:effectLst/>
          </p:spPr>
          <p:txBody>
            <a:bodyPr wrap="none" lIns="71438" tIns="36512" rIns="71438" bIns="36512">
              <a:prstTxWarp prst="textNoShape">
                <a:avLst/>
              </a:prstTxWarp>
              <a:spAutoFit/>
            </a:bodyPr>
            <a:lstStyle/>
            <a:p>
              <a:pPr defTabSz="541338" eaLnBrk="0" hangingPunct="0"/>
              <a:r>
                <a:rPr lang="en-US" sz="1400">
                  <a:solidFill>
                    <a:srgbClr val="FFFFFF"/>
                  </a:solidFill>
                </a:rPr>
                <a:t>Customers</a:t>
              </a:r>
            </a:p>
          </p:txBody>
        </p:sp>
        <p:grpSp>
          <p:nvGrpSpPr>
            <p:cNvPr id="7" name="Group 60"/>
            <p:cNvGrpSpPr>
              <a:grpSpLocks/>
            </p:cNvGrpSpPr>
            <p:nvPr/>
          </p:nvGrpSpPr>
          <p:grpSpPr bwMode="auto">
            <a:xfrm>
              <a:off x="1547809" y="4910138"/>
              <a:ext cx="1535109" cy="823912"/>
              <a:chOff x="1338" y="2503"/>
              <a:chExt cx="967" cy="519"/>
            </a:xfrm>
          </p:grpSpPr>
          <p:sp>
            <p:nvSpPr>
              <p:cNvPr id="60" name="Oval 16"/>
              <p:cNvSpPr>
                <a:spLocks noChangeArrowheads="1"/>
              </p:cNvSpPr>
              <p:nvPr/>
            </p:nvSpPr>
            <p:spPr bwMode="auto">
              <a:xfrm>
                <a:off x="1338" y="2527"/>
                <a:ext cx="907" cy="495"/>
              </a:xfrm>
              <a:prstGeom prst="ellipse">
                <a:avLst/>
              </a:prstGeom>
              <a:solidFill>
                <a:srgbClr val="282864"/>
              </a:solidFill>
              <a:ln w="12700">
                <a:solidFill>
                  <a:srgbClr val="282864"/>
                </a:solidFill>
                <a:round/>
                <a:headEnd/>
                <a:tailEnd/>
              </a:ln>
              <a:effectLst/>
            </p:spPr>
            <p:txBody>
              <a:bodyPr wrap="none" anchor="ctr">
                <a:prstTxWarp prst="textNoShape">
                  <a:avLst/>
                </a:prstTxWarp>
              </a:bodyPr>
              <a:lstStyle/>
              <a:p>
                <a:endParaRPr lang="en-US"/>
              </a:p>
            </p:txBody>
          </p:sp>
          <p:sp>
            <p:nvSpPr>
              <p:cNvPr id="61" name="Rectangle 15"/>
              <p:cNvSpPr>
                <a:spLocks noChangeArrowheads="1"/>
              </p:cNvSpPr>
              <p:nvPr/>
            </p:nvSpPr>
            <p:spPr bwMode="auto">
              <a:xfrm>
                <a:off x="1346" y="2503"/>
                <a:ext cx="959" cy="470"/>
              </a:xfrm>
              <a:prstGeom prst="rect">
                <a:avLst/>
              </a:prstGeom>
              <a:noFill/>
              <a:ln w="9525">
                <a:noFill/>
                <a:miter lim="800000"/>
                <a:headEnd/>
                <a:tailEnd/>
              </a:ln>
              <a:effectLst/>
            </p:spPr>
            <p:txBody>
              <a:bodyPr wrap="none" lIns="96838" tIns="49212" rIns="96838" bIns="49212">
                <a:prstTxWarp prst="textNoShape">
                  <a:avLst/>
                </a:prstTxWarp>
                <a:spAutoFit/>
              </a:bodyPr>
              <a:lstStyle/>
              <a:p>
                <a:pPr algn="ctr" defTabSz="958850" eaLnBrk="0" hangingPunct="0"/>
                <a:r>
                  <a:rPr lang="el-GR" sz="1400" dirty="0" smtClean="0">
                    <a:solidFill>
                      <a:schemeClr val="bg1"/>
                    </a:solidFill>
                  </a:rPr>
                  <a:t>Συστήματα </a:t>
                </a:r>
              </a:p>
              <a:p>
                <a:pPr algn="ctr" defTabSz="958850" eaLnBrk="0" hangingPunct="0"/>
                <a:r>
                  <a:rPr lang="el-GR" sz="1400" dirty="0" smtClean="0">
                    <a:solidFill>
                      <a:schemeClr val="bg1"/>
                    </a:solidFill>
                  </a:rPr>
                  <a:t>ηλεκτρονικής </a:t>
                </a:r>
              </a:p>
              <a:p>
                <a:pPr algn="ctr" defTabSz="958850" eaLnBrk="0" hangingPunct="0"/>
                <a:r>
                  <a:rPr lang="el-GR" sz="1400" dirty="0" smtClean="0">
                    <a:solidFill>
                      <a:schemeClr val="bg1"/>
                    </a:solidFill>
                  </a:rPr>
                  <a:t>συλλογής διοδίων</a:t>
                </a:r>
                <a:endParaRPr lang="en-US" sz="1400" dirty="0">
                  <a:solidFill>
                    <a:schemeClr val="bg1"/>
                  </a:solidFill>
                </a:endParaRPr>
              </a:p>
            </p:txBody>
          </p:sp>
        </p:grpSp>
        <p:grpSp>
          <p:nvGrpSpPr>
            <p:cNvPr id="8" name="Group 54"/>
            <p:cNvGrpSpPr>
              <a:grpSpLocks/>
            </p:cNvGrpSpPr>
            <p:nvPr/>
          </p:nvGrpSpPr>
          <p:grpSpPr bwMode="auto">
            <a:xfrm>
              <a:off x="538161" y="3757613"/>
              <a:ext cx="1233489" cy="823912"/>
              <a:chOff x="791" y="2095"/>
              <a:chExt cx="777" cy="519"/>
            </a:xfrm>
          </p:grpSpPr>
          <p:sp>
            <p:nvSpPr>
              <p:cNvPr id="58" name="Oval 19"/>
              <p:cNvSpPr>
                <a:spLocks noChangeArrowheads="1"/>
              </p:cNvSpPr>
              <p:nvPr/>
            </p:nvSpPr>
            <p:spPr bwMode="auto">
              <a:xfrm>
                <a:off x="793" y="2101"/>
                <a:ext cx="752" cy="513"/>
              </a:xfrm>
              <a:prstGeom prst="ellipse">
                <a:avLst/>
              </a:prstGeom>
              <a:solidFill>
                <a:srgbClr val="282864"/>
              </a:solidFill>
              <a:ln w="12700">
                <a:solidFill>
                  <a:srgbClr val="282864"/>
                </a:solidFill>
                <a:round/>
                <a:headEnd/>
                <a:tailEnd/>
              </a:ln>
              <a:effectLst/>
            </p:spPr>
            <p:txBody>
              <a:bodyPr wrap="none" anchor="ctr">
                <a:prstTxWarp prst="textNoShape">
                  <a:avLst/>
                </a:prstTxWarp>
              </a:bodyPr>
              <a:lstStyle/>
              <a:p>
                <a:endParaRPr lang="en-US"/>
              </a:p>
            </p:txBody>
          </p:sp>
          <p:sp>
            <p:nvSpPr>
              <p:cNvPr id="59" name="Rectangle 18"/>
              <p:cNvSpPr>
                <a:spLocks noChangeArrowheads="1"/>
              </p:cNvSpPr>
              <p:nvPr/>
            </p:nvSpPr>
            <p:spPr bwMode="auto">
              <a:xfrm>
                <a:off x="791" y="2095"/>
                <a:ext cx="777" cy="470"/>
              </a:xfrm>
              <a:prstGeom prst="rect">
                <a:avLst/>
              </a:prstGeom>
              <a:noFill/>
              <a:ln w="9525">
                <a:noFill/>
                <a:miter lim="800000"/>
                <a:headEnd/>
                <a:tailEnd/>
              </a:ln>
              <a:effectLst/>
            </p:spPr>
            <p:txBody>
              <a:bodyPr wrap="none" lIns="96838" tIns="49212" rIns="96838" bIns="49212">
                <a:prstTxWarp prst="textNoShape">
                  <a:avLst/>
                </a:prstTxWarp>
                <a:spAutoFit/>
              </a:bodyPr>
              <a:lstStyle/>
              <a:p>
                <a:pPr algn="ctr" defTabSz="958850" eaLnBrk="0" hangingPunct="0"/>
                <a:r>
                  <a:rPr lang="el-GR" sz="1400" dirty="0" smtClean="0">
                    <a:solidFill>
                      <a:schemeClr val="bg1"/>
                    </a:solidFill>
                  </a:rPr>
                  <a:t>Συστήματα </a:t>
                </a:r>
              </a:p>
              <a:p>
                <a:pPr algn="ctr" defTabSz="958850" eaLnBrk="0" hangingPunct="0"/>
                <a:r>
                  <a:rPr lang="el-GR" sz="1400" dirty="0" smtClean="0">
                    <a:solidFill>
                      <a:schemeClr val="bg1"/>
                    </a:solidFill>
                  </a:rPr>
                  <a:t>διαχείρισης </a:t>
                </a:r>
              </a:p>
              <a:p>
                <a:pPr algn="ctr" defTabSz="958850" eaLnBrk="0" hangingPunct="0"/>
                <a:r>
                  <a:rPr lang="el-GR" sz="1400" dirty="0" smtClean="0">
                    <a:solidFill>
                      <a:schemeClr val="bg1"/>
                    </a:solidFill>
                  </a:rPr>
                  <a:t>μετακινήσεων</a:t>
                </a:r>
                <a:endParaRPr lang="en-US" sz="1400" dirty="0">
                  <a:solidFill>
                    <a:schemeClr val="bg1"/>
                  </a:solidFill>
                </a:endParaRPr>
              </a:p>
            </p:txBody>
          </p:sp>
        </p:grpSp>
        <p:grpSp>
          <p:nvGrpSpPr>
            <p:cNvPr id="9" name="Group 59"/>
            <p:cNvGrpSpPr>
              <a:grpSpLocks/>
            </p:cNvGrpSpPr>
            <p:nvPr/>
          </p:nvGrpSpPr>
          <p:grpSpPr bwMode="auto">
            <a:xfrm>
              <a:off x="1189038" y="1484313"/>
              <a:ext cx="1295400" cy="809625"/>
              <a:chOff x="1066" y="1605"/>
              <a:chExt cx="816" cy="510"/>
            </a:xfrm>
          </p:grpSpPr>
          <p:sp>
            <p:nvSpPr>
              <p:cNvPr id="56" name="Oval 22"/>
              <p:cNvSpPr>
                <a:spLocks noChangeArrowheads="1"/>
              </p:cNvSpPr>
              <p:nvPr/>
            </p:nvSpPr>
            <p:spPr bwMode="auto">
              <a:xfrm>
                <a:off x="1066" y="1605"/>
                <a:ext cx="816" cy="510"/>
              </a:xfrm>
              <a:prstGeom prst="ellipse">
                <a:avLst/>
              </a:prstGeom>
              <a:solidFill>
                <a:srgbClr val="282864"/>
              </a:solidFill>
              <a:ln w="12700">
                <a:solidFill>
                  <a:srgbClr val="282864"/>
                </a:solidFill>
                <a:round/>
                <a:headEnd/>
                <a:tailEnd/>
              </a:ln>
              <a:effectLst/>
            </p:spPr>
            <p:txBody>
              <a:bodyPr wrap="none" anchor="ctr">
                <a:prstTxWarp prst="textNoShape">
                  <a:avLst/>
                </a:prstTxWarp>
              </a:bodyPr>
              <a:lstStyle/>
              <a:p>
                <a:endParaRPr lang="en-US"/>
              </a:p>
            </p:txBody>
          </p:sp>
          <p:sp>
            <p:nvSpPr>
              <p:cNvPr id="57" name="Rectangle 21"/>
              <p:cNvSpPr>
                <a:spLocks noChangeArrowheads="1"/>
              </p:cNvSpPr>
              <p:nvPr/>
            </p:nvSpPr>
            <p:spPr bwMode="auto">
              <a:xfrm>
                <a:off x="1140" y="1625"/>
                <a:ext cx="669" cy="470"/>
              </a:xfrm>
              <a:prstGeom prst="rect">
                <a:avLst/>
              </a:prstGeom>
              <a:noFill/>
              <a:ln w="9525">
                <a:noFill/>
                <a:miter lim="800000"/>
                <a:headEnd/>
                <a:tailEnd/>
              </a:ln>
              <a:effectLst/>
            </p:spPr>
            <p:txBody>
              <a:bodyPr wrap="none" lIns="96838" tIns="49212" rIns="96838" bIns="49212">
                <a:prstTxWarp prst="textNoShape">
                  <a:avLst/>
                </a:prstTxWarp>
                <a:spAutoFit/>
              </a:bodyPr>
              <a:lstStyle/>
              <a:p>
                <a:pPr algn="ctr" defTabSz="958850" eaLnBrk="0" hangingPunct="0"/>
                <a:r>
                  <a:rPr lang="el-GR" sz="1400" dirty="0" smtClean="0">
                    <a:solidFill>
                      <a:schemeClr val="bg1"/>
                    </a:solidFill>
                  </a:rPr>
                  <a:t>Συστήματα</a:t>
                </a:r>
              </a:p>
              <a:p>
                <a:pPr algn="ctr" defTabSz="958850" eaLnBrk="0" hangingPunct="0"/>
                <a:r>
                  <a:rPr lang="el-GR" sz="1400" dirty="0">
                    <a:solidFill>
                      <a:schemeClr val="bg1"/>
                    </a:solidFill>
                  </a:rPr>
                  <a:t>δ</a:t>
                </a:r>
                <a:r>
                  <a:rPr lang="el-GR" sz="1400" dirty="0" smtClean="0">
                    <a:solidFill>
                      <a:schemeClr val="bg1"/>
                    </a:solidFill>
                  </a:rPr>
                  <a:t>ιαχείρισης</a:t>
                </a:r>
              </a:p>
              <a:p>
                <a:pPr algn="ctr" defTabSz="958850" eaLnBrk="0" hangingPunct="0"/>
                <a:r>
                  <a:rPr lang="el-GR" sz="1400" dirty="0" smtClean="0">
                    <a:solidFill>
                      <a:schemeClr val="bg1"/>
                    </a:solidFill>
                  </a:rPr>
                  <a:t>συμβάντων</a:t>
                </a:r>
                <a:endParaRPr lang="en-US" sz="1400" dirty="0">
                  <a:solidFill>
                    <a:schemeClr val="bg1"/>
                  </a:solidFill>
                </a:endParaRPr>
              </a:p>
            </p:txBody>
          </p:sp>
        </p:grpSp>
        <p:grpSp>
          <p:nvGrpSpPr>
            <p:cNvPr id="10" name="Group 125"/>
            <p:cNvGrpSpPr>
              <a:grpSpLocks/>
            </p:cNvGrpSpPr>
            <p:nvPr/>
          </p:nvGrpSpPr>
          <p:grpSpPr bwMode="auto">
            <a:xfrm>
              <a:off x="2720983" y="1003301"/>
              <a:ext cx="1477967" cy="960438"/>
              <a:chOff x="1714" y="632"/>
              <a:chExt cx="931" cy="605"/>
            </a:xfrm>
          </p:grpSpPr>
          <p:sp>
            <p:nvSpPr>
              <p:cNvPr id="54" name="Oval 25"/>
              <p:cNvSpPr>
                <a:spLocks noChangeArrowheads="1"/>
              </p:cNvSpPr>
              <p:nvPr/>
            </p:nvSpPr>
            <p:spPr bwMode="auto">
              <a:xfrm>
                <a:off x="1714" y="663"/>
                <a:ext cx="907" cy="544"/>
              </a:xfrm>
              <a:prstGeom prst="ellipse">
                <a:avLst/>
              </a:prstGeom>
              <a:solidFill>
                <a:srgbClr val="282864"/>
              </a:solidFill>
              <a:ln w="12700">
                <a:solidFill>
                  <a:srgbClr val="282864"/>
                </a:solidFill>
                <a:round/>
                <a:headEnd/>
                <a:tailEnd/>
              </a:ln>
              <a:effectLst/>
            </p:spPr>
            <p:txBody>
              <a:bodyPr wrap="none" anchor="ctr">
                <a:prstTxWarp prst="textNoShape">
                  <a:avLst/>
                </a:prstTxWarp>
              </a:bodyPr>
              <a:lstStyle/>
              <a:p>
                <a:endParaRPr lang="en-US"/>
              </a:p>
            </p:txBody>
          </p:sp>
          <p:sp>
            <p:nvSpPr>
              <p:cNvPr id="55" name="Rectangle 24"/>
              <p:cNvSpPr>
                <a:spLocks noChangeArrowheads="1"/>
              </p:cNvSpPr>
              <p:nvPr/>
            </p:nvSpPr>
            <p:spPr bwMode="auto">
              <a:xfrm>
                <a:off x="1719" y="632"/>
                <a:ext cx="926" cy="605"/>
              </a:xfrm>
              <a:prstGeom prst="rect">
                <a:avLst/>
              </a:prstGeom>
              <a:noFill/>
              <a:ln w="9525">
                <a:noFill/>
                <a:miter lim="800000"/>
                <a:headEnd/>
                <a:tailEnd/>
              </a:ln>
              <a:effectLst/>
            </p:spPr>
            <p:txBody>
              <a:bodyPr wrap="none" lIns="96838" tIns="49212" rIns="96838" bIns="49212">
                <a:prstTxWarp prst="textNoShape">
                  <a:avLst/>
                </a:prstTxWarp>
                <a:spAutoFit/>
              </a:bodyPr>
              <a:lstStyle/>
              <a:p>
                <a:pPr algn="ctr" defTabSz="958850" eaLnBrk="0" hangingPunct="0"/>
                <a:r>
                  <a:rPr lang="el-GR" sz="1400" dirty="0" smtClean="0">
                    <a:solidFill>
                      <a:schemeClr val="bg1"/>
                    </a:solidFill>
                  </a:rPr>
                  <a:t>Διαχείριση </a:t>
                </a:r>
              </a:p>
              <a:p>
                <a:pPr algn="ctr" defTabSz="958850" eaLnBrk="0" hangingPunct="0"/>
                <a:r>
                  <a:rPr lang="el-GR" sz="1400" dirty="0" smtClean="0">
                    <a:solidFill>
                      <a:schemeClr val="bg1"/>
                    </a:solidFill>
                  </a:rPr>
                  <a:t>ισόπεδων </a:t>
                </a:r>
              </a:p>
              <a:p>
                <a:pPr algn="ctr" defTabSz="958850" eaLnBrk="0" hangingPunct="0"/>
                <a:r>
                  <a:rPr lang="el-GR" sz="1400" dirty="0" smtClean="0">
                    <a:solidFill>
                      <a:schemeClr val="bg1"/>
                    </a:solidFill>
                  </a:rPr>
                  <a:t>σιδηροδρομικών </a:t>
                </a:r>
              </a:p>
              <a:p>
                <a:pPr algn="ctr" defTabSz="958850" eaLnBrk="0" hangingPunct="0"/>
                <a:r>
                  <a:rPr lang="el-GR" sz="1400" dirty="0" smtClean="0">
                    <a:solidFill>
                      <a:schemeClr val="bg1"/>
                    </a:solidFill>
                  </a:rPr>
                  <a:t>διαβάσεων</a:t>
                </a:r>
                <a:endParaRPr lang="en-US" sz="1400" dirty="0">
                  <a:solidFill>
                    <a:schemeClr val="bg1"/>
                  </a:solidFill>
                </a:endParaRPr>
              </a:p>
            </p:txBody>
          </p:sp>
        </p:grpSp>
        <p:grpSp>
          <p:nvGrpSpPr>
            <p:cNvPr id="11" name="Group 57"/>
            <p:cNvGrpSpPr>
              <a:grpSpLocks/>
            </p:cNvGrpSpPr>
            <p:nvPr/>
          </p:nvGrpSpPr>
          <p:grpSpPr bwMode="auto">
            <a:xfrm>
              <a:off x="6588139" y="1341439"/>
              <a:ext cx="1225553" cy="960438"/>
              <a:chOff x="3696" y="1546"/>
              <a:chExt cx="772" cy="605"/>
            </a:xfrm>
          </p:grpSpPr>
          <p:sp>
            <p:nvSpPr>
              <p:cNvPr id="52" name="Oval 29"/>
              <p:cNvSpPr>
                <a:spLocks noChangeArrowheads="1"/>
              </p:cNvSpPr>
              <p:nvPr/>
            </p:nvSpPr>
            <p:spPr bwMode="auto">
              <a:xfrm>
                <a:off x="3696" y="1591"/>
                <a:ext cx="772" cy="524"/>
              </a:xfrm>
              <a:prstGeom prst="ellipse">
                <a:avLst/>
              </a:prstGeom>
              <a:solidFill>
                <a:srgbClr val="282864"/>
              </a:solidFill>
              <a:ln w="12700">
                <a:solidFill>
                  <a:srgbClr val="282864"/>
                </a:solidFill>
                <a:round/>
                <a:headEnd/>
                <a:tailEnd/>
              </a:ln>
              <a:effectLst/>
            </p:spPr>
            <p:txBody>
              <a:bodyPr wrap="none" anchor="ctr">
                <a:prstTxWarp prst="textNoShape">
                  <a:avLst/>
                </a:prstTxWarp>
              </a:bodyPr>
              <a:lstStyle/>
              <a:p>
                <a:endParaRPr lang="en-US"/>
              </a:p>
            </p:txBody>
          </p:sp>
          <p:sp>
            <p:nvSpPr>
              <p:cNvPr id="53" name="Rectangle 28"/>
              <p:cNvSpPr>
                <a:spLocks noChangeArrowheads="1"/>
              </p:cNvSpPr>
              <p:nvPr/>
            </p:nvSpPr>
            <p:spPr bwMode="auto">
              <a:xfrm>
                <a:off x="3761" y="1546"/>
                <a:ext cx="691" cy="605"/>
              </a:xfrm>
              <a:prstGeom prst="rect">
                <a:avLst/>
              </a:prstGeom>
              <a:noFill/>
              <a:ln w="9525">
                <a:noFill/>
                <a:miter lim="800000"/>
                <a:headEnd/>
                <a:tailEnd/>
              </a:ln>
              <a:effectLst/>
            </p:spPr>
            <p:txBody>
              <a:bodyPr wrap="none" lIns="96838" tIns="49212" rIns="96838" bIns="49212">
                <a:prstTxWarp prst="textNoShape">
                  <a:avLst/>
                </a:prstTxWarp>
                <a:spAutoFit/>
              </a:bodyPr>
              <a:lstStyle/>
              <a:p>
                <a:pPr algn="ctr" defTabSz="958850" eaLnBrk="0" hangingPunct="0"/>
                <a:r>
                  <a:rPr lang="el-GR" sz="1400" dirty="0" smtClean="0">
                    <a:solidFill>
                      <a:schemeClr val="bg1"/>
                    </a:solidFill>
                  </a:rPr>
                  <a:t>Συστήματα </a:t>
                </a:r>
              </a:p>
              <a:p>
                <a:pPr algn="ctr" defTabSz="958850" eaLnBrk="0" hangingPunct="0"/>
                <a:r>
                  <a:rPr lang="el-GR" sz="1400" dirty="0" smtClean="0">
                    <a:solidFill>
                      <a:schemeClr val="bg1"/>
                    </a:solidFill>
                  </a:rPr>
                  <a:t>διαχείρισης </a:t>
                </a:r>
              </a:p>
              <a:p>
                <a:pPr algn="ctr" defTabSz="958850" eaLnBrk="0" hangingPunct="0"/>
                <a:r>
                  <a:rPr lang="el-GR" sz="1400" dirty="0" smtClean="0">
                    <a:solidFill>
                      <a:schemeClr val="bg1"/>
                    </a:solidFill>
                  </a:rPr>
                  <a:t>ελεύθερων </a:t>
                </a:r>
              </a:p>
              <a:p>
                <a:pPr algn="ctr" defTabSz="958850" eaLnBrk="0" hangingPunct="0"/>
                <a:r>
                  <a:rPr lang="el-GR" sz="1400" dirty="0" smtClean="0">
                    <a:solidFill>
                      <a:schemeClr val="bg1"/>
                    </a:solidFill>
                  </a:rPr>
                  <a:t>λεωφόρων</a:t>
                </a:r>
                <a:endParaRPr lang="en-US" sz="1400" dirty="0">
                  <a:solidFill>
                    <a:schemeClr val="bg1"/>
                  </a:solidFill>
                </a:endParaRPr>
              </a:p>
            </p:txBody>
          </p:sp>
        </p:grpSp>
        <p:grpSp>
          <p:nvGrpSpPr>
            <p:cNvPr id="12" name="Group 55"/>
            <p:cNvGrpSpPr>
              <a:grpSpLocks/>
            </p:cNvGrpSpPr>
            <p:nvPr/>
          </p:nvGrpSpPr>
          <p:grpSpPr bwMode="auto">
            <a:xfrm>
              <a:off x="6477011" y="4873625"/>
              <a:ext cx="1295403" cy="787400"/>
              <a:chOff x="3470" y="2526"/>
              <a:chExt cx="816" cy="496"/>
            </a:xfrm>
          </p:grpSpPr>
          <p:sp>
            <p:nvSpPr>
              <p:cNvPr id="50" name="Oval 32"/>
              <p:cNvSpPr>
                <a:spLocks noChangeArrowheads="1"/>
              </p:cNvSpPr>
              <p:nvPr/>
            </p:nvSpPr>
            <p:spPr bwMode="auto">
              <a:xfrm>
                <a:off x="3470" y="2526"/>
                <a:ext cx="816" cy="496"/>
              </a:xfrm>
              <a:prstGeom prst="ellipse">
                <a:avLst/>
              </a:prstGeom>
              <a:solidFill>
                <a:srgbClr val="282864"/>
              </a:solidFill>
              <a:ln w="12700">
                <a:solidFill>
                  <a:srgbClr val="282864"/>
                </a:solidFill>
                <a:round/>
                <a:headEnd/>
                <a:tailEnd/>
              </a:ln>
              <a:effectLst/>
            </p:spPr>
            <p:txBody>
              <a:bodyPr wrap="none" anchor="ctr">
                <a:prstTxWarp prst="textNoShape">
                  <a:avLst/>
                </a:prstTxWarp>
              </a:bodyPr>
              <a:lstStyle/>
              <a:p>
                <a:endParaRPr lang="en-US"/>
              </a:p>
            </p:txBody>
          </p:sp>
          <p:sp>
            <p:nvSpPr>
              <p:cNvPr id="51" name="Rectangle 31"/>
              <p:cNvSpPr>
                <a:spLocks noChangeArrowheads="1"/>
              </p:cNvSpPr>
              <p:nvPr/>
            </p:nvSpPr>
            <p:spPr bwMode="auto">
              <a:xfrm>
                <a:off x="3516" y="2544"/>
                <a:ext cx="765" cy="470"/>
              </a:xfrm>
              <a:prstGeom prst="rect">
                <a:avLst/>
              </a:prstGeom>
              <a:noFill/>
              <a:ln w="9525">
                <a:noFill/>
                <a:miter lim="800000"/>
                <a:headEnd/>
                <a:tailEnd/>
              </a:ln>
              <a:effectLst/>
            </p:spPr>
            <p:txBody>
              <a:bodyPr wrap="none" lIns="96838" tIns="49212" rIns="96838" bIns="49212">
                <a:prstTxWarp prst="textNoShape">
                  <a:avLst/>
                </a:prstTxWarp>
                <a:spAutoFit/>
              </a:bodyPr>
              <a:lstStyle/>
              <a:p>
                <a:pPr algn="ctr" defTabSz="958850" eaLnBrk="0" hangingPunct="0"/>
                <a:r>
                  <a:rPr lang="el-GR" sz="1400" dirty="0" smtClean="0">
                    <a:solidFill>
                      <a:schemeClr val="bg1"/>
                    </a:solidFill>
                  </a:rPr>
                  <a:t>Συστήματα </a:t>
                </a:r>
              </a:p>
              <a:p>
                <a:pPr algn="ctr" defTabSz="958850" eaLnBrk="0" hangingPunct="0"/>
                <a:r>
                  <a:rPr lang="el-GR" sz="1400" dirty="0" smtClean="0">
                    <a:solidFill>
                      <a:schemeClr val="bg1"/>
                    </a:solidFill>
                  </a:rPr>
                  <a:t>ηλεκτρονικής </a:t>
                </a:r>
              </a:p>
              <a:p>
                <a:pPr algn="ctr" defTabSz="958850" eaLnBrk="0" hangingPunct="0"/>
                <a:r>
                  <a:rPr lang="el-GR" sz="1400" dirty="0" smtClean="0">
                    <a:solidFill>
                      <a:schemeClr val="bg1"/>
                    </a:solidFill>
                  </a:rPr>
                  <a:t>πληρωμής</a:t>
                </a:r>
                <a:endParaRPr lang="en-US" sz="1400" dirty="0">
                  <a:solidFill>
                    <a:schemeClr val="bg1"/>
                  </a:solidFill>
                </a:endParaRPr>
              </a:p>
            </p:txBody>
          </p:sp>
        </p:grpSp>
        <p:grpSp>
          <p:nvGrpSpPr>
            <p:cNvPr id="13" name="Group 53"/>
            <p:cNvGrpSpPr>
              <a:grpSpLocks/>
            </p:cNvGrpSpPr>
            <p:nvPr/>
          </p:nvGrpSpPr>
          <p:grpSpPr bwMode="auto">
            <a:xfrm>
              <a:off x="3708405" y="3175000"/>
              <a:ext cx="1439865" cy="901700"/>
              <a:chOff x="2336" y="2000"/>
              <a:chExt cx="907" cy="568"/>
            </a:xfrm>
          </p:grpSpPr>
          <p:sp>
            <p:nvSpPr>
              <p:cNvPr id="48" name="Oval 34"/>
              <p:cNvSpPr>
                <a:spLocks noChangeArrowheads="1"/>
              </p:cNvSpPr>
              <p:nvPr/>
            </p:nvSpPr>
            <p:spPr bwMode="auto">
              <a:xfrm>
                <a:off x="2336" y="2000"/>
                <a:ext cx="907" cy="568"/>
              </a:xfrm>
              <a:prstGeom prst="ellipse">
                <a:avLst/>
              </a:prstGeom>
              <a:solidFill>
                <a:srgbClr val="282864"/>
              </a:solidFill>
              <a:ln w="12700">
                <a:solidFill>
                  <a:srgbClr val="282864"/>
                </a:solidFill>
                <a:round/>
                <a:headEnd/>
                <a:tailEnd/>
              </a:ln>
              <a:effectLst/>
            </p:spPr>
            <p:txBody>
              <a:bodyPr wrap="none" anchor="ctr">
                <a:prstTxWarp prst="textNoShape">
                  <a:avLst/>
                </a:prstTxWarp>
              </a:bodyPr>
              <a:lstStyle/>
              <a:p>
                <a:endParaRPr lang="en-US"/>
              </a:p>
            </p:txBody>
          </p:sp>
          <p:sp>
            <p:nvSpPr>
              <p:cNvPr id="49" name="Rectangle 33"/>
              <p:cNvSpPr>
                <a:spLocks noChangeArrowheads="1"/>
              </p:cNvSpPr>
              <p:nvPr/>
            </p:nvSpPr>
            <p:spPr bwMode="auto">
              <a:xfrm>
                <a:off x="2371" y="2032"/>
                <a:ext cx="857" cy="454"/>
              </a:xfrm>
              <a:prstGeom prst="rect">
                <a:avLst/>
              </a:prstGeom>
              <a:noFill/>
              <a:ln w="9525">
                <a:noFill/>
                <a:miter lim="800000"/>
                <a:headEnd/>
                <a:tailEnd/>
              </a:ln>
              <a:effectLst/>
            </p:spPr>
            <p:txBody>
              <a:bodyPr wrap="none" lIns="71438" tIns="36512" rIns="71438" bIns="36512">
                <a:prstTxWarp prst="textNoShape">
                  <a:avLst/>
                </a:prstTxWarp>
                <a:spAutoFit/>
              </a:bodyPr>
              <a:lstStyle/>
              <a:p>
                <a:pPr algn="ctr" defTabSz="541338" eaLnBrk="0" hangingPunct="0"/>
                <a:r>
                  <a:rPr lang="el-GR" sz="1400" dirty="0" smtClean="0">
                    <a:solidFill>
                      <a:schemeClr val="bg1"/>
                    </a:solidFill>
                  </a:rPr>
                  <a:t>Συστήματα </a:t>
                </a:r>
              </a:p>
              <a:p>
                <a:pPr algn="ctr" defTabSz="541338" eaLnBrk="0" hangingPunct="0"/>
                <a:r>
                  <a:rPr lang="el-GR" sz="1400" dirty="0" smtClean="0">
                    <a:solidFill>
                      <a:schemeClr val="bg1"/>
                    </a:solidFill>
                  </a:rPr>
                  <a:t>πληροφόρησης </a:t>
                </a:r>
              </a:p>
              <a:p>
                <a:pPr algn="ctr" defTabSz="541338" eaLnBrk="0" hangingPunct="0"/>
                <a:r>
                  <a:rPr lang="el-GR" sz="1400" dirty="0" smtClean="0">
                    <a:solidFill>
                      <a:schemeClr val="bg1"/>
                    </a:solidFill>
                  </a:rPr>
                  <a:t>μετακινούμενων</a:t>
                </a:r>
                <a:endParaRPr lang="en-US" sz="1400" dirty="0">
                  <a:solidFill>
                    <a:schemeClr val="bg1"/>
                  </a:solidFill>
                </a:endParaRPr>
              </a:p>
            </p:txBody>
          </p:sp>
        </p:grpSp>
        <p:sp>
          <p:nvSpPr>
            <p:cNvPr id="14" name="Line 35"/>
            <p:cNvSpPr>
              <a:spLocks noChangeShapeType="1"/>
            </p:cNvSpPr>
            <p:nvPr/>
          </p:nvSpPr>
          <p:spPr bwMode="auto">
            <a:xfrm>
              <a:off x="4500563" y="4149725"/>
              <a:ext cx="0" cy="935038"/>
            </a:xfrm>
            <a:prstGeom prst="line">
              <a:avLst/>
            </a:prstGeom>
            <a:noFill/>
            <a:ln w="12700">
              <a:solidFill>
                <a:srgbClr val="FA9650"/>
              </a:solidFill>
              <a:round/>
              <a:headEnd type="stealth" w="med" len="lg"/>
              <a:tailEnd type="stealth" w="med" len="lg"/>
            </a:ln>
            <a:effectLst/>
          </p:spPr>
          <p:txBody>
            <a:bodyPr wrap="none" anchor="ctr">
              <a:prstTxWarp prst="textNoShape">
                <a:avLst/>
              </a:prstTxWarp>
            </a:bodyPr>
            <a:lstStyle/>
            <a:p>
              <a:endParaRPr lang="en-US"/>
            </a:p>
          </p:txBody>
        </p:sp>
        <p:sp>
          <p:nvSpPr>
            <p:cNvPr id="15" name="Line 36"/>
            <p:cNvSpPr>
              <a:spLocks noChangeShapeType="1"/>
            </p:cNvSpPr>
            <p:nvPr/>
          </p:nvSpPr>
          <p:spPr bwMode="auto">
            <a:xfrm>
              <a:off x="3708400" y="1989138"/>
              <a:ext cx="538163" cy="1179512"/>
            </a:xfrm>
            <a:prstGeom prst="line">
              <a:avLst/>
            </a:prstGeom>
            <a:noFill/>
            <a:ln w="12700">
              <a:solidFill>
                <a:srgbClr val="FA9650"/>
              </a:solidFill>
              <a:round/>
              <a:headEnd type="stealth" w="med" len="lg"/>
              <a:tailEnd type="stealth" w="med" len="lg"/>
            </a:ln>
            <a:effectLst/>
          </p:spPr>
          <p:txBody>
            <a:bodyPr wrap="none" anchor="ctr">
              <a:prstTxWarp prst="textNoShape">
                <a:avLst/>
              </a:prstTxWarp>
            </a:bodyPr>
            <a:lstStyle/>
            <a:p>
              <a:endParaRPr lang="en-US"/>
            </a:p>
          </p:txBody>
        </p:sp>
        <p:sp>
          <p:nvSpPr>
            <p:cNvPr id="16" name="Line 37"/>
            <p:cNvSpPr>
              <a:spLocks noChangeShapeType="1"/>
            </p:cNvSpPr>
            <p:nvPr/>
          </p:nvSpPr>
          <p:spPr bwMode="auto">
            <a:xfrm>
              <a:off x="2484438" y="2276475"/>
              <a:ext cx="1350962" cy="971550"/>
            </a:xfrm>
            <a:prstGeom prst="line">
              <a:avLst/>
            </a:prstGeom>
            <a:noFill/>
            <a:ln w="12700">
              <a:solidFill>
                <a:srgbClr val="FA9650"/>
              </a:solidFill>
              <a:round/>
              <a:headEnd type="stealth" w="med" len="lg"/>
              <a:tailEnd type="stealth" w="med" len="lg"/>
            </a:ln>
            <a:effectLst/>
          </p:spPr>
          <p:txBody>
            <a:bodyPr wrap="none" anchor="ctr">
              <a:prstTxWarp prst="textNoShape">
                <a:avLst/>
              </a:prstTxWarp>
            </a:bodyPr>
            <a:lstStyle/>
            <a:p>
              <a:endParaRPr lang="en-US"/>
            </a:p>
          </p:txBody>
        </p:sp>
        <p:sp>
          <p:nvSpPr>
            <p:cNvPr id="17" name="Line 38"/>
            <p:cNvSpPr>
              <a:spLocks noChangeShapeType="1"/>
            </p:cNvSpPr>
            <p:nvPr/>
          </p:nvSpPr>
          <p:spPr bwMode="auto">
            <a:xfrm>
              <a:off x="2051050" y="3141663"/>
              <a:ext cx="1639888" cy="358775"/>
            </a:xfrm>
            <a:prstGeom prst="line">
              <a:avLst/>
            </a:prstGeom>
            <a:noFill/>
            <a:ln w="12700">
              <a:solidFill>
                <a:srgbClr val="FA9650"/>
              </a:solidFill>
              <a:round/>
              <a:headEnd type="stealth" w="med" len="lg"/>
              <a:tailEnd type="stealth" w="med" len="lg"/>
            </a:ln>
            <a:effectLst/>
          </p:spPr>
          <p:txBody>
            <a:bodyPr wrap="none" anchor="ctr">
              <a:prstTxWarp prst="textNoShape">
                <a:avLst/>
              </a:prstTxWarp>
            </a:bodyPr>
            <a:lstStyle/>
            <a:p>
              <a:endParaRPr lang="en-US"/>
            </a:p>
          </p:txBody>
        </p:sp>
        <p:sp>
          <p:nvSpPr>
            <p:cNvPr id="18" name="Line 39"/>
            <p:cNvSpPr>
              <a:spLocks noChangeShapeType="1"/>
            </p:cNvSpPr>
            <p:nvPr/>
          </p:nvSpPr>
          <p:spPr bwMode="auto">
            <a:xfrm flipV="1">
              <a:off x="5219700" y="3068638"/>
              <a:ext cx="1944688" cy="431800"/>
            </a:xfrm>
            <a:prstGeom prst="line">
              <a:avLst/>
            </a:prstGeom>
            <a:noFill/>
            <a:ln w="12700">
              <a:solidFill>
                <a:srgbClr val="FA9650"/>
              </a:solidFill>
              <a:round/>
              <a:headEnd type="stealth" w="med" len="lg"/>
              <a:tailEnd type="stealth" w="med" len="lg"/>
            </a:ln>
            <a:effectLst/>
          </p:spPr>
          <p:txBody>
            <a:bodyPr wrap="none" anchor="ctr">
              <a:prstTxWarp prst="textNoShape">
                <a:avLst/>
              </a:prstTxWarp>
            </a:bodyPr>
            <a:lstStyle/>
            <a:p>
              <a:endParaRPr lang="en-US"/>
            </a:p>
          </p:txBody>
        </p:sp>
        <p:sp>
          <p:nvSpPr>
            <p:cNvPr id="19" name="Line 40"/>
            <p:cNvSpPr>
              <a:spLocks noChangeShapeType="1"/>
            </p:cNvSpPr>
            <p:nvPr/>
          </p:nvSpPr>
          <p:spPr bwMode="auto">
            <a:xfrm>
              <a:off x="5219700" y="3933825"/>
              <a:ext cx="1368425" cy="1008063"/>
            </a:xfrm>
            <a:prstGeom prst="line">
              <a:avLst/>
            </a:prstGeom>
            <a:noFill/>
            <a:ln w="12700">
              <a:solidFill>
                <a:srgbClr val="FA9650"/>
              </a:solidFill>
              <a:round/>
              <a:headEnd type="stealth" w="med" len="lg"/>
              <a:tailEnd type="stealth" w="med" len="lg"/>
            </a:ln>
            <a:effectLst/>
          </p:spPr>
          <p:txBody>
            <a:bodyPr wrap="none" anchor="ctr">
              <a:prstTxWarp prst="textNoShape">
                <a:avLst/>
              </a:prstTxWarp>
            </a:bodyPr>
            <a:lstStyle/>
            <a:p>
              <a:endParaRPr lang="en-US"/>
            </a:p>
          </p:txBody>
        </p:sp>
        <p:sp>
          <p:nvSpPr>
            <p:cNvPr id="20" name="Line 41"/>
            <p:cNvSpPr>
              <a:spLocks noChangeShapeType="1"/>
            </p:cNvSpPr>
            <p:nvPr/>
          </p:nvSpPr>
          <p:spPr bwMode="auto">
            <a:xfrm flipV="1">
              <a:off x="2843213" y="4005263"/>
              <a:ext cx="1008062" cy="1008062"/>
            </a:xfrm>
            <a:prstGeom prst="line">
              <a:avLst/>
            </a:prstGeom>
            <a:noFill/>
            <a:ln w="12700">
              <a:solidFill>
                <a:srgbClr val="FA9650"/>
              </a:solidFill>
              <a:round/>
              <a:headEnd type="stealth" w="med" len="lg"/>
              <a:tailEnd type="stealth" w="med" len="lg"/>
            </a:ln>
            <a:effectLst/>
          </p:spPr>
          <p:txBody>
            <a:bodyPr wrap="none" anchor="ctr">
              <a:prstTxWarp prst="textNoShape">
                <a:avLst/>
              </a:prstTxWarp>
            </a:bodyPr>
            <a:lstStyle/>
            <a:p>
              <a:endParaRPr lang="en-US"/>
            </a:p>
          </p:txBody>
        </p:sp>
        <p:sp>
          <p:nvSpPr>
            <p:cNvPr id="21" name="Line 42"/>
            <p:cNvSpPr>
              <a:spLocks noChangeShapeType="1"/>
            </p:cNvSpPr>
            <p:nvPr/>
          </p:nvSpPr>
          <p:spPr bwMode="auto">
            <a:xfrm flipV="1">
              <a:off x="5076825" y="2205038"/>
              <a:ext cx="1582738" cy="1008062"/>
            </a:xfrm>
            <a:prstGeom prst="line">
              <a:avLst/>
            </a:prstGeom>
            <a:noFill/>
            <a:ln w="12700">
              <a:solidFill>
                <a:srgbClr val="FA9650"/>
              </a:solidFill>
              <a:round/>
              <a:headEnd type="stealth" w="med" len="lg"/>
              <a:tailEnd type="stealth" w="med" len="lg"/>
            </a:ln>
            <a:effectLst/>
          </p:spPr>
          <p:txBody>
            <a:bodyPr wrap="none" anchor="ctr">
              <a:prstTxWarp prst="textNoShape">
                <a:avLst/>
              </a:prstTxWarp>
            </a:bodyPr>
            <a:lstStyle/>
            <a:p>
              <a:endParaRPr lang="en-US"/>
            </a:p>
          </p:txBody>
        </p:sp>
        <p:sp>
          <p:nvSpPr>
            <p:cNvPr id="22" name="Line 43"/>
            <p:cNvSpPr>
              <a:spLocks noChangeShapeType="1"/>
            </p:cNvSpPr>
            <p:nvPr/>
          </p:nvSpPr>
          <p:spPr bwMode="auto">
            <a:xfrm flipV="1">
              <a:off x="1979613" y="3789363"/>
              <a:ext cx="1655762" cy="287337"/>
            </a:xfrm>
            <a:prstGeom prst="line">
              <a:avLst/>
            </a:prstGeom>
            <a:noFill/>
            <a:ln w="12700">
              <a:solidFill>
                <a:srgbClr val="FA9650"/>
              </a:solidFill>
              <a:round/>
              <a:headEnd type="stealth" w="med" len="lg"/>
              <a:tailEnd type="stealth" w="med" len="lg"/>
            </a:ln>
            <a:effectLst/>
          </p:spPr>
          <p:txBody>
            <a:bodyPr wrap="none" anchor="ctr">
              <a:prstTxWarp prst="textNoShape">
                <a:avLst/>
              </a:prstTxWarp>
            </a:bodyPr>
            <a:lstStyle/>
            <a:p>
              <a:endParaRPr lang="en-US"/>
            </a:p>
          </p:txBody>
        </p:sp>
        <p:sp>
          <p:nvSpPr>
            <p:cNvPr id="23" name="Line 44"/>
            <p:cNvSpPr>
              <a:spLocks noChangeShapeType="1"/>
            </p:cNvSpPr>
            <p:nvPr/>
          </p:nvSpPr>
          <p:spPr bwMode="auto">
            <a:xfrm>
              <a:off x="6156325" y="1484313"/>
              <a:ext cx="452438" cy="80962"/>
            </a:xfrm>
            <a:prstGeom prst="line">
              <a:avLst/>
            </a:prstGeom>
            <a:noFill/>
            <a:ln w="12700">
              <a:solidFill>
                <a:srgbClr val="FA9650"/>
              </a:solidFill>
              <a:round/>
              <a:headEnd type="stealth" w="med" len="lg"/>
              <a:tailEnd type="stealth" w="med" len="lg"/>
            </a:ln>
            <a:effectLst/>
          </p:spPr>
          <p:txBody>
            <a:bodyPr wrap="none" anchor="ctr">
              <a:prstTxWarp prst="textNoShape">
                <a:avLst/>
              </a:prstTxWarp>
            </a:bodyPr>
            <a:lstStyle/>
            <a:p>
              <a:endParaRPr lang="en-US"/>
            </a:p>
          </p:txBody>
        </p:sp>
        <p:sp>
          <p:nvSpPr>
            <p:cNvPr id="24" name="Line 45"/>
            <p:cNvSpPr>
              <a:spLocks noChangeShapeType="1"/>
            </p:cNvSpPr>
            <p:nvPr/>
          </p:nvSpPr>
          <p:spPr bwMode="auto">
            <a:xfrm>
              <a:off x="7667625" y="2205038"/>
              <a:ext cx="171450" cy="274637"/>
            </a:xfrm>
            <a:prstGeom prst="line">
              <a:avLst/>
            </a:prstGeom>
            <a:noFill/>
            <a:ln w="12700">
              <a:solidFill>
                <a:srgbClr val="FA9650"/>
              </a:solidFill>
              <a:round/>
              <a:headEnd type="stealth" w="med" len="lg"/>
              <a:tailEnd type="stealth" w="med" len="lg"/>
            </a:ln>
            <a:effectLst/>
          </p:spPr>
          <p:txBody>
            <a:bodyPr wrap="none" anchor="ctr">
              <a:prstTxWarp prst="textNoShape">
                <a:avLst/>
              </a:prstTxWarp>
            </a:bodyPr>
            <a:lstStyle/>
            <a:p>
              <a:endParaRPr lang="en-US"/>
            </a:p>
          </p:txBody>
        </p:sp>
        <p:sp>
          <p:nvSpPr>
            <p:cNvPr id="25" name="Line 46"/>
            <p:cNvSpPr>
              <a:spLocks noChangeShapeType="1"/>
            </p:cNvSpPr>
            <p:nvPr/>
          </p:nvSpPr>
          <p:spPr bwMode="auto">
            <a:xfrm flipH="1">
              <a:off x="900113" y="2060575"/>
              <a:ext cx="300037" cy="342900"/>
            </a:xfrm>
            <a:prstGeom prst="line">
              <a:avLst/>
            </a:prstGeom>
            <a:noFill/>
            <a:ln w="12700">
              <a:solidFill>
                <a:srgbClr val="FA9650"/>
              </a:solidFill>
              <a:round/>
              <a:headEnd type="stealth" w="med" len="lg"/>
              <a:tailEnd type="stealth" w="med" len="lg"/>
            </a:ln>
            <a:effectLst/>
          </p:spPr>
          <p:txBody>
            <a:bodyPr wrap="none" anchor="ctr">
              <a:prstTxWarp prst="textNoShape">
                <a:avLst/>
              </a:prstTxWarp>
            </a:bodyPr>
            <a:lstStyle/>
            <a:p>
              <a:endParaRPr lang="en-US"/>
            </a:p>
          </p:txBody>
        </p:sp>
        <p:sp>
          <p:nvSpPr>
            <p:cNvPr id="26" name="Line 47"/>
            <p:cNvSpPr>
              <a:spLocks noChangeShapeType="1"/>
            </p:cNvSpPr>
            <p:nvPr/>
          </p:nvSpPr>
          <p:spPr bwMode="auto">
            <a:xfrm flipH="1">
              <a:off x="7740650" y="4724400"/>
              <a:ext cx="287338" cy="330200"/>
            </a:xfrm>
            <a:prstGeom prst="line">
              <a:avLst/>
            </a:prstGeom>
            <a:noFill/>
            <a:ln w="12700">
              <a:solidFill>
                <a:srgbClr val="FA9650"/>
              </a:solidFill>
              <a:round/>
              <a:headEnd type="stealth" w="med" len="lg"/>
              <a:tailEnd type="stealth" w="med" len="lg"/>
            </a:ln>
            <a:effectLst/>
          </p:spPr>
          <p:txBody>
            <a:bodyPr wrap="none" anchor="ctr">
              <a:prstTxWarp prst="textNoShape">
                <a:avLst/>
              </a:prstTxWarp>
            </a:bodyPr>
            <a:lstStyle/>
            <a:p>
              <a:endParaRPr lang="en-US"/>
            </a:p>
          </p:txBody>
        </p:sp>
        <p:sp>
          <p:nvSpPr>
            <p:cNvPr id="27" name="Line 48"/>
            <p:cNvSpPr>
              <a:spLocks noChangeShapeType="1"/>
            </p:cNvSpPr>
            <p:nvPr/>
          </p:nvSpPr>
          <p:spPr bwMode="auto">
            <a:xfrm flipH="1">
              <a:off x="2195513" y="1341438"/>
              <a:ext cx="511175" cy="128587"/>
            </a:xfrm>
            <a:prstGeom prst="line">
              <a:avLst/>
            </a:prstGeom>
            <a:noFill/>
            <a:ln w="12700">
              <a:solidFill>
                <a:srgbClr val="FA9650"/>
              </a:solidFill>
              <a:round/>
              <a:headEnd type="stealth" w="med" len="lg"/>
              <a:tailEnd type="stealth" w="med" len="lg"/>
            </a:ln>
            <a:effectLst/>
          </p:spPr>
          <p:txBody>
            <a:bodyPr wrap="none" anchor="ctr">
              <a:prstTxWarp prst="textNoShape">
                <a:avLst/>
              </a:prstTxWarp>
            </a:bodyPr>
            <a:lstStyle/>
            <a:p>
              <a:endParaRPr lang="en-US"/>
            </a:p>
          </p:txBody>
        </p:sp>
        <p:sp>
          <p:nvSpPr>
            <p:cNvPr id="28" name="Line 49"/>
            <p:cNvSpPr>
              <a:spLocks noChangeShapeType="1"/>
            </p:cNvSpPr>
            <p:nvPr/>
          </p:nvSpPr>
          <p:spPr bwMode="auto">
            <a:xfrm>
              <a:off x="4140200" y="1268413"/>
              <a:ext cx="461963" cy="3175"/>
            </a:xfrm>
            <a:prstGeom prst="line">
              <a:avLst/>
            </a:prstGeom>
            <a:noFill/>
            <a:ln w="12700">
              <a:solidFill>
                <a:srgbClr val="FA9650"/>
              </a:solidFill>
              <a:round/>
              <a:headEnd type="stealth" w="med" len="lg"/>
              <a:tailEnd type="stealth" w="med" len="lg"/>
            </a:ln>
            <a:effectLst/>
          </p:spPr>
          <p:txBody>
            <a:bodyPr wrap="none" anchor="ctr">
              <a:prstTxWarp prst="textNoShape">
                <a:avLst/>
              </a:prstTxWarp>
            </a:bodyPr>
            <a:lstStyle/>
            <a:p>
              <a:endParaRPr lang="en-US"/>
            </a:p>
          </p:txBody>
        </p:sp>
        <p:sp>
          <p:nvSpPr>
            <p:cNvPr id="29" name="Line 50"/>
            <p:cNvSpPr>
              <a:spLocks noChangeShapeType="1"/>
            </p:cNvSpPr>
            <p:nvPr/>
          </p:nvSpPr>
          <p:spPr bwMode="auto">
            <a:xfrm flipH="1">
              <a:off x="4572000" y="2133600"/>
              <a:ext cx="504825" cy="1012825"/>
            </a:xfrm>
            <a:prstGeom prst="line">
              <a:avLst/>
            </a:prstGeom>
            <a:noFill/>
            <a:ln w="12700">
              <a:solidFill>
                <a:srgbClr val="FA9650"/>
              </a:solidFill>
              <a:round/>
              <a:headEnd type="stealth" w="med" len="lg"/>
              <a:tailEnd type="stealth" w="med" len="lg"/>
            </a:ln>
            <a:effectLst/>
          </p:spPr>
          <p:txBody>
            <a:bodyPr wrap="none" anchor="ctr">
              <a:prstTxWarp prst="textNoShape">
                <a:avLst/>
              </a:prstTxWarp>
            </a:bodyPr>
            <a:lstStyle/>
            <a:p>
              <a:endParaRPr lang="en-US"/>
            </a:p>
          </p:txBody>
        </p:sp>
        <p:grpSp>
          <p:nvGrpSpPr>
            <p:cNvPr id="30" name="Group 63"/>
            <p:cNvGrpSpPr>
              <a:grpSpLocks/>
            </p:cNvGrpSpPr>
            <p:nvPr/>
          </p:nvGrpSpPr>
          <p:grpSpPr bwMode="auto">
            <a:xfrm>
              <a:off x="3622675" y="5222880"/>
              <a:ext cx="2605088" cy="942976"/>
              <a:chOff x="2204" y="2769"/>
              <a:chExt cx="1641" cy="594"/>
            </a:xfrm>
          </p:grpSpPr>
          <p:graphicFrame>
            <p:nvGraphicFramePr>
              <p:cNvPr id="45" name="Object 11"/>
              <p:cNvGraphicFramePr>
                <a:graphicFrameLocks/>
              </p:cNvGraphicFramePr>
              <p:nvPr/>
            </p:nvGraphicFramePr>
            <p:xfrm>
              <a:off x="2204" y="2769"/>
              <a:ext cx="1231" cy="453"/>
            </p:xfrm>
            <a:graphic>
              <a:graphicData uri="http://schemas.openxmlformats.org/presentationml/2006/ole">
                <mc:AlternateContent xmlns:mc="http://schemas.openxmlformats.org/markup-compatibility/2006">
                  <mc:Choice xmlns:v="urn:schemas-microsoft-com:vml" Requires="v">
                    <p:oleObj spid="_x0000_s31863" name="Clip" r:id="rId3" imgW="7315200" imgH="2692400" progId="">
                      <p:embed/>
                    </p:oleObj>
                  </mc:Choice>
                  <mc:Fallback>
                    <p:oleObj name="Clip" r:id="rId3" imgW="7315200" imgH="2692400" progId="">
                      <p:embed/>
                      <p:pic>
                        <p:nvPicPr>
                          <p:cNvPr id="0" name="Picture 7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4" y="2769"/>
                            <a:ext cx="1231" cy="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 name="Object 13"/>
              <p:cNvGraphicFramePr>
                <a:graphicFrameLocks/>
              </p:cNvGraphicFramePr>
              <p:nvPr/>
            </p:nvGraphicFramePr>
            <p:xfrm>
              <a:off x="2626" y="2965"/>
              <a:ext cx="478" cy="293"/>
            </p:xfrm>
            <a:graphic>
              <a:graphicData uri="http://schemas.openxmlformats.org/presentationml/2006/ole">
                <mc:AlternateContent xmlns:mc="http://schemas.openxmlformats.org/markup-compatibility/2006">
                  <mc:Choice xmlns:v="urn:schemas-microsoft-com:vml" Requires="v">
                    <p:oleObj spid="_x0000_s31864" name="Clip" r:id="rId5" imgW="7315200" imgH="4584700" progId="">
                      <p:embed/>
                    </p:oleObj>
                  </mc:Choice>
                  <mc:Fallback>
                    <p:oleObj name="Clip" r:id="rId5" imgW="7315200" imgH="4584700" progId="">
                      <p:embed/>
                      <p:pic>
                        <p:nvPicPr>
                          <p:cNvPr id="0" name="Picture 7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6" y="2965"/>
                            <a:ext cx="478" cy="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 name="Object 51"/>
              <p:cNvGraphicFramePr>
                <a:graphicFrameLocks/>
              </p:cNvGraphicFramePr>
              <p:nvPr/>
            </p:nvGraphicFramePr>
            <p:xfrm>
              <a:off x="3203" y="3107"/>
              <a:ext cx="642" cy="256"/>
            </p:xfrm>
            <a:graphic>
              <a:graphicData uri="http://schemas.openxmlformats.org/presentationml/2006/ole">
                <mc:AlternateContent xmlns:mc="http://schemas.openxmlformats.org/markup-compatibility/2006">
                  <mc:Choice xmlns:v="urn:schemas-microsoft-com:vml" Requires="v">
                    <p:oleObj spid="_x0000_s31865" name="Clip" r:id="rId7" imgW="7315200" imgH="2882900" progId="">
                      <p:embed/>
                    </p:oleObj>
                  </mc:Choice>
                  <mc:Fallback>
                    <p:oleObj name="Clip" r:id="rId7" imgW="7315200" imgH="2882900" progId="">
                      <p:embed/>
                      <p:pic>
                        <p:nvPicPr>
                          <p:cNvPr id="0" name="Picture 7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3" y="3107"/>
                            <a:ext cx="642"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31" name="Group 61"/>
            <p:cNvGrpSpPr>
              <a:grpSpLocks/>
            </p:cNvGrpSpPr>
            <p:nvPr/>
          </p:nvGrpSpPr>
          <p:grpSpPr bwMode="auto">
            <a:xfrm>
              <a:off x="4500563" y="1052513"/>
              <a:ext cx="1584325" cy="1008062"/>
              <a:chOff x="2835" y="1207"/>
              <a:chExt cx="998" cy="635"/>
            </a:xfrm>
          </p:grpSpPr>
          <p:sp>
            <p:nvSpPr>
              <p:cNvPr id="42" name="Oval 7"/>
              <p:cNvSpPr>
                <a:spLocks noChangeArrowheads="1"/>
              </p:cNvSpPr>
              <p:nvPr/>
            </p:nvSpPr>
            <p:spPr bwMode="auto">
              <a:xfrm>
                <a:off x="2835" y="1207"/>
                <a:ext cx="998" cy="635"/>
              </a:xfrm>
              <a:prstGeom prst="ellipse">
                <a:avLst/>
              </a:prstGeom>
              <a:solidFill>
                <a:srgbClr val="282864"/>
              </a:solidFill>
              <a:ln w="12700">
                <a:solidFill>
                  <a:srgbClr val="282864"/>
                </a:solidFill>
                <a:round/>
                <a:headEnd/>
                <a:tailEnd/>
              </a:ln>
              <a:effectLst/>
            </p:spPr>
            <p:txBody>
              <a:bodyPr wrap="none" anchor="ctr">
                <a:prstTxWarp prst="textNoShape">
                  <a:avLst/>
                </a:prstTxWarp>
              </a:bodyPr>
              <a:lstStyle/>
              <a:p>
                <a:endParaRPr lang="en-US"/>
              </a:p>
            </p:txBody>
          </p:sp>
          <p:sp>
            <p:nvSpPr>
              <p:cNvPr id="43" name="Oval 26"/>
              <p:cNvSpPr>
                <a:spLocks noChangeArrowheads="1"/>
              </p:cNvSpPr>
              <p:nvPr/>
            </p:nvSpPr>
            <p:spPr bwMode="auto">
              <a:xfrm>
                <a:off x="3227" y="1348"/>
                <a:ext cx="103" cy="230"/>
              </a:xfrm>
              <a:prstGeom prst="ellipse">
                <a:avLst/>
              </a:prstGeom>
              <a:noFill/>
              <a:ln w="9525">
                <a:noFill/>
                <a:round/>
                <a:headEnd/>
                <a:tailEnd/>
              </a:ln>
              <a:effectLst/>
            </p:spPr>
            <p:txBody>
              <a:bodyPr wrap="none" anchor="ctr">
                <a:prstTxWarp prst="textNoShape">
                  <a:avLst/>
                </a:prstTxWarp>
              </a:bodyPr>
              <a:lstStyle/>
              <a:p>
                <a:endParaRPr lang="en-US"/>
              </a:p>
            </p:txBody>
          </p:sp>
          <p:sp>
            <p:nvSpPr>
              <p:cNvPr id="44" name="Rectangle 52"/>
              <p:cNvSpPr>
                <a:spLocks noChangeArrowheads="1"/>
              </p:cNvSpPr>
              <p:nvPr/>
            </p:nvSpPr>
            <p:spPr bwMode="auto">
              <a:xfrm>
                <a:off x="2900" y="1287"/>
                <a:ext cx="842" cy="466"/>
              </a:xfrm>
              <a:prstGeom prst="rect">
                <a:avLst/>
              </a:prstGeom>
              <a:noFill/>
              <a:ln w="9525">
                <a:noFill/>
                <a:miter lim="800000"/>
                <a:headEnd/>
                <a:tailEnd/>
              </a:ln>
              <a:effectLst/>
            </p:spPr>
            <p:txBody>
              <a:bodyPr lIns="92075" tIns="46038" rIns="92075" bIns="46038">
                <a:prstTxWarp prst="textNoShape">
                  <a:avLst/>
                </a:prstTxWarp>
                <a:spAutoFit/>
              </a:bodyPr>
              <a:lstStyle/>
              <a:p>
                <a:pPr algn="ctr" eaLnBrk="0" hangingPunct="0"/>
                <a:r>
                  <a:rPr lang="el-GR" sz="1400" dirty="0" smtClean="0">
                    <a:solidFill>
                      <a:schemeClr val="bg1"/>
                    </a:solidFill>
                  </a:rPr>
                  <a:t>Διαχείριση επειγόντων περιστατικών</a:t>
                </a:r>
                <a:endParaRPr lang="en-US" dirty="0">
                  <a:solidFill>
                    <a:schemeClr val="bg1"/>
                  </a:solidFill>
                </a:endParaRPr>
              </a:p>
            </p:txBody>
          </p:sp>
        </p:grpSp>
        <p:grpSp>
          <p:nvGrpSpPr>
            <p:cNvPr id="32" name="Group 120"/>
            <p:cNvGrpSpPr>
              <a:grpSpLocks/>
            </p:cNvGrpSpPr>
            <p:nvPr/>
          </p:nvGrpSpPr>
          <p:grpSpPr bwMode="auto">
            <a:xfrm>
              <a:off x="7308850" y="2466977"/>
              <a:ext cx="1584325" cy="960438"/>
              <a:chOff x="4604" y="1463"/>
              <a:chExt cx="998" cy="605"/>
            </a:xfrm>
          </p:grpSpPr>
          <p:sp>
            <p:nvSpPr>
              <p:cNvPr id="40" name="Oval 112"/>
              <p:cNvSpPr>
                <a:spLocks noChangeArrowheads="1"/>
              </p:cNvSpPr>
              <p:nvPr/>
            </p:nvSpPr>
            <p:spPr bwMode="auto">
              <a:xfrm>
                <a:off x="4604" y="1480"/>
                <a:ext cx="998" cy="544"/>
              </a:xfrm>
              <a:prstGeom prst="ellipse">
                <a:avLst/>
              </a:prstGeom>
              <a:solidFill>
                <a:srgbClr val="282864"/>
              </a:solidFill>
              <a:ln w="12700">
                <a:solidFill>
                  <a:srgbClr val="282864"/>
                </a:solidFill>
                <a:round/>
                <a:headEnd/>
                <a:tailEnd/>
              </a:ln>
              <a:effectLst/>
            </p:spPr>
            <p:txBody>
              <a:bodyPr wrap="none" anchor="ctr">
                <a:prstTxWarp prst="textNoShape">
                  <a:avLst/>
                </a:prstTxWarp>
              </a:bodyPr>
              <a:lstStyle/>
              <a:p>
                <a:endParaRPr lang="en-US"/>
              </a:p>
            </p:txBody>
          </p:sp>
          <p:sp>
            <p:nvSpPr>
              <p:cNvPr id="41" name="Rectangle 113"/>
              <p:cNvSpPr>
                <a:spLocks noChangeArrowheads="1"/>
              </p:cNvSpPr>
              <p:nvPr/>
            </p:nvSpPr>
            <p:spPr bwMode="auto">
              <a:xfrm>
                <a:off x="4649" y="1463"/>
                <a:ext cx="907" cy="605"/>
              </a:xfrm>
              <a:prstGeom prst="rect">
                <a:avLst/>
              </a:prstGeom>
              <a:noFill/>
              <a:ln w="9525">
                <a:noFill/>
                <a:miter lim="800000"/>
                <a:headEnd/>
                <a:tailEnd/>
              </a:ln>
              <a:effectLst/>
            </p:spPr>
            <p:txBody>
              <a:bodyPr lIns="96838" tIns="49212" rIns="96838" bIns="49212">
                <a:prstTxWarp prst="textNoShape">
                  <a:avLst/>
                </a:prstTxWarp>
                <a:spAutoFit/>
              </a:bodyPr>
              <a:lstStyle/>
              <a:p>
                <a:pPr algn="ctr" defTabSz="958850" eaLnBrk="0" hangingPunct="0"/>
                <a:r>
                  <a:rPr lang="el-GR" sz="1400" dirty="0" smtClean="0">
                    <a:solidFill>
                      <a:schemeClr val="bg1"/>
                    </a:solidFill>
                  </a:rPr>
                  <a:t>Προηγμένα συστήματα διαχείρισης στόλου</a:t>
                </a:r>
                <a:endParaRPr lang="en-US" sz="1400" dirty="0">
                  <a:solidFill>
                    <a:schemeClr val="bg1"/>
                  </a:solidFill>
                </a:endParaRPr>
              </a:p>
            </p:txBody>
          </p:sp>
        </p:grpSp>
        <p:grpSp>
          <p:nvGrpSpPr>
            <p:cNvPr id="33" name="Group 119"/>
            <p:cNvGrpSpPr>
              <a:grpSpLocks/>
            </p:cNvGrpSpPr>
            <p:nvPr/>
          </p:nvGrpSpPr>
          <p:grpSpPr bwMode="auto">
            <a:xfrm>
              <a:off x="323850" y="2492375"/>
              <a:ext cx="1638301" cy="865188"/>
              <a:chOff x="204" y="1570"/>
              <a:chExt cx="1032" cy="545"/>
            </a:xfrm>
          </p:grpSpPr>
          <p:sp>
            <p:nvSpPr>
              <p:cNvPr id="38" name="Oval 115"/>
              <p:cNvSpPr>
                <a:spLocks noChangeArrowheads="1"/>
              </p:cNvSpPr>
              <p:nvPr/>
            </p:nvSpPr>
            <p:spPr bwMode="auto">
              <a:xfrm>
                <a:off x="204" y="1570"/>
                <a:ext cx="1019" cy="545"/>
              </a:xfrm>
              <a:prstGeom prst="ellipse">
                <a:avLst/>
              </a:prstGeom>
              <a:solidFill>
                <a:srgbClr val="282864"/>
              </a:solidFill>
              <a:ln w="12700">
                <a:solidFill>
                  <a:srgbClr val="282864"/>
                </a:solidFill>
                <a:round/>
                <a:headEnd/>
                <a:tailEnd/>
              </a:ln>
              <a:effectLst/>
            </p:spPr>
            <p:txBody>
              <a:bodyPr wrap="none" anchor="ctr">
                <a:prstTxWarp prst="textNoShape">
                  <a:avLst/>
                </a:prstTxWarp>
              </a:bodyPr>
              <a:lstStyle/>
              <a:p>
                <a:endParaRPr lang="en-US"/>
              </a:p>
            </p:txBody>
          </p:sp>
          <p:sp>
            <p:nvSpPr>
              <p:cNvPr id="39" name="Rectangle 116"/>
              <p:cNvSpPr>
                <a:spLocks noChangeArrowheads="1"/>
              </p:cNvSpPr>
              <p:nvPr/>
            </p:nvSpPr>
            <p:spPr bwMode="auto">
              <a:xfrm>
                <a:off x="217" y="1599"/>
                <a:ext cx="1019" cy="470"/>
              </a:xfrm>
              <a:prstGeom prst="rect">
                <a:avLst/>
              </a:prstGeom>
              <a:noFill/>
              <a:ln w="9525">
                <a:noFill/>
                <a:miter lim="800000"/>
                <a:headEnd/>
                <a:tailEnd/>
              </a:ln>
              <a:effectLst/>
            </p:spPr>
            <p:txBody>
              <a:bodyPr wrap="square" lIns="96838" tIns="49212" rIns="96838" bIns="49212">
                <a:prstTxWarp prst="textNoShape">
                  <a:avLst/>
                </a:prstTxWarp>
                <a:spAutoFit/>
              </a:bodyPr>
              <a:lstStyle/>
              <a:p>
                <a:pPr algn="ctr" defTabSz="958850" eaLnBrk="0" hangingPunct="0"/>
                <a:r>
                  <a:rPr lang="el-GR" sz="1400" dirty="0" smtClean="0">
                    <a:solidFill>
                      <a:schemeClr val="bg1"/>
                    </a:solidFill>
                  </a:rPr>
                  <a:t>Προηγμένα συστήματα ελέγχου οχήματος</a:t>
                </a:r>
                <a:endParaRPr lang="en-US" sz="1400" dirty="0">
                  <a:solidFill>
                    <a:schemeClr val="bg1"/>
                  </a:solidFill>
                </a:endParaRPr>
              </a:p>
            </p:txBody>
          </p:sp>
        </p:grpSp>
        <p:sp>
          <p:nvSpPr>
            <p:cNvPr id="34" name="Line 121"/>
            <p:cNvSpPr>
              <a:spLocks noChangeShapeType="1"/>
            </p:cNvSpPr>
            <p:nvPr/>
          </p:nvSpPr>
          <p:spPr bwMode="auto">
            <a:xfrm>
              <a:off x="684213" y="3357563"/>
              <a:ext cx="215900" cy="358775"/>
            </a:xfrm>
            <a:prstGeom prst="line">
              <a:avLst/>
            </a:prstGeom>
            <a:noFill/>
            <a:ln w="12700">
              <a:solidFill>
                <a:srgbClr val="FA9650"/>
              </a:solidFill>
              <a:round/>
              <a:headEnd type="stealth" w="med" len="lg"/>
              <a:tailEnd type="stealth" w="med" len="lg"/>
            </a:ln>
            <a:effectLst/>
          </p:spPr>
          <p:txBody>
            <a:bodyPr wrap="none" anchor="ctr">
              <a:prstTxWarp prst="textNoShape">
                <a:avLst/>
              </a:prstTxWarp>
            </a:bodyPr>
            <a:lstStyle/>
            <a:p>
              <a:endParaRPr lang="en-US"/>
            </a:p>
          </p:txBody>
        </p:sp>
        <p:sp>
          <p:nvSpPr>
            <p:cNvPr id="35" name="Line 122"/>
            <p:cNvSpPr>
              <a:spLocks noChangeShapeType="1"/>
            </p:cNvSpPr>
            <p:nvPr/>
          </p:nvSpPr>
          <p:spPr bwMode="auto">
            <a:xfrm>
              <a:off x="8316913" y="3429000"/>
              <a:ext cx="0" cy="287338"/>
            </a:xfrm>
            <a:prstGeom prst="line">
              <a:avLst/>
            </a:prstGeom>
            <a:noFill/>
            <a:ln w="12700">
              <a:solidFill>
                <a:srgbClr val="FA9650"/>
              </a:solidFill>
              <a:round/>
              <a:headEnd type="stealth" w="med" len="lg"/>
              <a:tailEnd type="stealth" w="med" len="lg"/>
            </a:ln>
            <a:effectLst/>
          </p:spPr>
          <p:txBody>
            <a:bodyPr wrap="none" anchor="ctr">
              <a:prstTxWarp prst="textNoShape">
                <a:avLst/>
              </a:prstTxWarp>
            </a:bodyPr>
            <a:lstStyle/>
            <a:p>
              <a:endParaRPr lang="en-US"/>
            </a:p>
          </p:txBody>
        </p:sp>
        <p:sp>
          <p:nvSpPr>
            <p:cNvPr id="36" name="Line 123"/>
            <p:cNvSpPr>
              <a:spLocks noChangeShapeType="1"/>
            </p:cNvSpPr>
            <p:nvPr/>
          </p:nvSpPr>
          <p:spPr bwMode="auto">
            <a:xfrm>
              <a:off x="5292725" y="3716338"/>
              <a:ext cx="2303463" cy="433387"/>
            </a:xfrm>
            <a:prstGeom prst="line">
              <a:avLst/>
            </a:prstGeom>
            <a:noFill/>
            <a:ln w="12700">
              <a:solidFill>
                <a:srgbClr val="FA9650"/>
              </a:solidFill>
              <a:round/>
              <a:headEnd type="stealth" w="med" len="lg"/>
              <a:tailEnd type="stealth" w="med" len="lg"/>
            </a:ln>
            <a:effectLst/>
          </p:spPr>
          <p:txBody>
            <a:bodyPr wrap="none" anchor="ctr">
              <a:prstTxWarp prst="textNoShape">
                <a:avLst/>
              </a:prstTxWarp>
            </a:bodyPr>
            <a:lstStyle/>
            <a:p>
              <a:endParaRPr lang="en-US"/>
            </a:p>
          </p:txBody>
        </p:sp>
        <p:sp>
          <p:nvSpPr>
            <p:cNvPr id="37" name="Line 124"/>
            <p:cNvSpPr>
              <a:spLocks noChangeShapeType="1"/>
            </p:cNvSpPr>
            <p:nvPr/>
          </p:nvSpPr>
          <p:spPr bwMode="auto">
            <a:xfrm>
              <a:off x="1403350" y="4652963"/>
              <a:ext cx="407988" cy="257175"/>
            </a:xfrm>
            <a:prstGeom prst="line">
              <a:avLst/>
            </a:prstGeom>
            <a:noFill/>
            <a:ln w="12700">
              <a:solidFill>
                <a:srgbClr val="FA9650"/>
              </a:solidFill>
              <a:round/>
              <a:headEnd type="stealth" w="med" len="lg"/>
              <a:tailEnd type="stealth" w="med" len="lg"/>
            </a:ln>
            <a:effectLst/>
          </p:spPr>
          <p:txBody>
            <a:bodyPr wrap="none" anchor="ctr">
              <a:prstTxWarp prst="textNoShape">
                <a:avLst/>
              </a:prstTxWarp>
            </a:bodyPr>
            <a:lstStyle/>
            <a:p>
              <a:endParaRPr lang="en-US"/>
            </a:p>
          </p:txBody>
        </p:sp>
      </p:grpSp>
      <p:pic>
        <p:nvPicPr>
          <p:cNvPr id="65" name="Picture 4" descr="Transit-Management"/>
          <p:cNvPicPr>
            <a:picLocks noChangeAspect="1" noChangeArrowheads="1"/>
          </p:cNvPicPr>
          <p:nvPr/>
        </p:nvPicPr>
        <p:blipFill>
          <a:blip r:embed="rId9"/>
          <a:srcRect/>
          <a:stretch>
            <a:fillRect/>
          </a:stretch>
        </p:blipFill>
        <p:spPr bwMode="auto">
          <a:xfrm>
            <a:off x="150892" y="2817801"/>
            <a:ext cx="6762891" cy="3416306"/>
          </a:xfrm>
          <a:prstGeom prst="rect">
            <a:avLst/>
          </a:prstGeom>
          <a:noFill/>
          <a:ln>
            <a:miter lim="800000"/>
            <a:headEnd/>
            <a:tailEnd/>
          </a:ln>
        </p:spPr>
      </p:pic>
      <p:sp>
        <p:nvSpPr>
          <p:cNvPr id="64" name="Title 1"/>
          <p:cNvSpPr>
            <a:spLocks noGrp="1"/>
          </p:cNvSpPr>
          <p:nvPr>
            <p:ph type="title"/>
          </p:nvPr>
        </p:nvSpPr>
        <p:spPr>
          <a:xfrm>
            <a:off x="457200" y="122153"/>
            <a:ext cx="8229600" cy="1143000"/>
          </a:xfrm>
        </p:spPr>
        <p:txBody>
          <a:bodyPr/>
          <a:lstStyle/>
          <a:p>
            <a:r>
              <a:rPr lang="el-GR" dirty="0" smtClean="0"/>
              <a:t>Ευφυή συστήματα</a:t>
            </a:r>
            <a:r>
              <a:rPr lang="en-US" dirty="0" smtClean="0"/>
              <a:t> </a:t>
            </a:r>
            <a:r>
              <a:rPr lang="el-GR" dirty="0" smtClean="0"/>
              <a:t>σχηματική αναπαράσταση (2 από 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cs typeface="Arial Black"/>
              </a:rPr>
              <a:t>Περιεχόμενα</a:t>
            </a:r>
            <a:endParaRPr lang="en-US" b="1" dirty="0" smtClean="0">
              <a:cs typeface="Arial Black"/>
            </a:endParaRPr>
          </a:p>
        </p:txBody>
      </p:sp>
      <p:sp>
        <p:nvSpPr>
          <p:cNvPr id="3" name="Content Placeholder 2"/>
          <p:cNvSpPr>
            <a:spLocks noGrp="1"/>
          </p:cNvSpPr>
          <p:nvPr>
            <p:ph idx="1"/>
          </p:nvPr>
        </p:nvSpPr>
        <p:spPr>
          <a:xfrm>
            <a:off x="1143000" y="1447800"/>
            <a:ext cx="8229600" cy="4525963"/>
          </a:xfrm>
        </p:spPr>
        <p:txBody>
          <a:bodyPr>
            <a:noAutofit/>
          </a:bodyPr>
          <a:lstStyle/>
          <a:p>
            <a:pPr>
              <a:lnSpc>
                <a:spcPct val="150000"/>
              </a:lnSpc>
              <a:spcBef>
                <a:spcPts val="0"/>
              </a:spcBef>
              <a:buNone/>
            </a:pPr>
            <a:r>
              <a:rPr lang="el-GR" sz="4000" dirty="0"/>
              <a:t>Εισαγωγή</a:t>
            </a:r>
          </a:p>
          <a:p>
            <a:pPr>
              <a:lnSpc>
                <a:spcPct val="150000"/>
              </a:lnSpc>
              <a:spcBef>
                <a:spcPts val="0"/>
              </a:spcBef>
              <a:buNone/>
            </a:pPr>
            <a:r>
              <a:rPr lang="el-GR" sz="4000" dirty="0"/>
              <a:t>Διαδικασία λήψης απόφασης</a:t>
            </a:r>
          </a:p>
          <a:p>
            <a:pPr>
              <a:lnSpc>
                <a:spcPct val="150000"/>
              </a:lnSpc>
              <a:spcBef>
                <a:spcPts val="0"/>
              </a:spcBef>
              <a:buNone/>
            </a:pPr>
            <a:r>
              <a:rPr lang="el-GR" sz="4000" dirty="0"/>
              <a:t>Η επίδραση των ITS στις</a:t>
            </a:r>
            <a:r>
              <a:rPr lang="el-GR" sz="4000" dirty="0" smtClean="0"/>
              <a:t> μεταφορές</a:t>
            </a:r>
          </a:p>
          <a:p>
            <a:pPr>
              <a:lnSpc>
                <a:spcPct val="150000"/>
              </a:lnSpc>
              <a:spcBef>
                <a:spcPts val="0"/>
              </a:spcBef>
              <a:buNone/>
            </a:pPr>
            <a:r>
              <a:rPr lang="el-GR" sz="4000" dirty="0"/>
              <a:t>Αποτίμηση επιπτώσεων</a:t>
            </a:r>
          </a:p>
          <a:p>
            <a:pPr>
              <a:lnSpc>
                <a:spcPct val="150000"/>
              </a:lnSpc>
              <a:spcBef>
                <a:spcPts val="0"/>
              </a:spcBef>
              <a:buNone/>
            </a:pPr>
            <a:r>
              <a:rPr lang="el-GR" sz="4000" dirty="0"/>
              <a:t>Συγκριτική </a:t>
            </a:r>
            <a:r>
              <a:rPr lang="el-GR" sz="4000" dirty="0" smtClean="0"/>
              <a:t>ανάλυση</a:t>
            </a:r>
            <a:endParaRPr lang="en-US" dirty="0"/>
          </a:p>
        </p:txBody>
      </p:sp>
      <p:sp>
        <p:nvSpPr>
          <p:cNvPr id="4" name="footer_BLU">
            <a:hlinkClick r:id="rId2" action="ppaction://hlinkpres?slideindex=1&amp;slidetitle="/>
          </p:cNvPr>
          <p:cNvSpPr/>
          <p:nvPr/>
        </p:nvSpPr>
        <p:spPr>
          <a:xfrm>
            <a:off x="-828600" y="1772816"/>
            <a:ext cx="1922789" cy="531884"/>
          </a:xfrm>
          <a:prstGeom prst="rect">
            <a:avLst/>
          </a:prstGeom>
          <a:gradFill>
            <a:gsLst>
              <a:gs pos="0">
                <a:schemeClr val="accent3">
                  <a:lumMod val="50000"/>
                </a:schemeClr>
              </a:gs>
              <a:gs pos="7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60862" rIns="0" bIns="60862" anchor="ctr">
            <a:prstTxWarp prst="textNoShape">
              <a:avLst/>
            </a:prstTxWarp>
          </a:bodyPr>
          <a:lstStyle/>
          <a:p>
            <a:pPr algn="r"/>
            <a:r>
              <a:rPr lang="it-IT" sz="4800" b="1" dirty="0" err="1" smtClean="0">
                <a:solidFill>
                  <a:srgbClr val="FFFFFF"/>
                </a:solidFill>
                <a:latin typeface="Century Gothic" charset="0"/>
              </a:rPr>
              <a:t>1</a:t>
            </a:r>
            <a:endParaRPr lang="it-IT" sz="4800" b="1" dirty="0">
              <a:solidFill>
                <a:srgbClr val="FFFFFF"/>
              </a:solidFill>
              <a:latin typeface="Century Gothic" charset="0"/>
            </a:endParaRPr>
          </a:p>
        </p:txBody>
      </p:sp>
      <p:sp>
        <p:nvSpPr>
          <p:cNvPr id="6" name="footer_BLU">
            <a:hlinkClick r:id="rId2" action="ppaction://hlinkpres?slideindex=1&amp;slidetitle="/>
          </p:cNvPr>
          <p:cNvSpPr/>
          <p:nvPr/>
        </p:nvSpPr>
        <p:spPr>
          <a:xfrm>
            <a:off x="-828600" y="3632610"/>
            <a:ext cx="1922789" cy="531884"/>
          </a:xfrm>
          <a:prstGeom prst="rect">
            <a:avLst/>
          </a:prstGeom>
          <a:gradFill>
            <a:gsLst>
              <a:gs pos="0">
                <a:schemeClr val="accent3">
                  <a:lumMod val="50000"/>
                </a:schemeClr>
              </a:gs>
              <a:gs pos="7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60862" rIns="0" bIns="60862" anchor="ctr">
            <a:prstTxWarp prst="textNoShape">
              <a:avLst/>
            </a:prstTxWarp>
          </a:bodyPr>
          <a:lstStyle/>
          <a:p>
            <a:pPr algn="r"/>
            <a:r>
              <a:rPr lang="it-IT" sz="4800" b="1" dirty="0" err="1" smtClean="0">
                <a:solidFill>
                  <a:srgbClr val="FFFFFF"/>
                </a:solidFill>
                <a:latin typeface="Century Gothic" charset="0"/>
              </a:rPr>
              <a:t>3</a:t>
            </a:r>
            <a:endParaRPr lang="it-IT" sz="4800" b="1" dirty="0">
              <a:solidFill>
                <a:srgbClr val="FFFFFF"/>
              </a:solidFill>
              <a:latin typeface="Century Gothic" charset="0"/>
            </a:endParaRPr>
          </a:p>
        </p:txBody>
      </p:sp>
      <p:sp>
        <p:nvSpPr>
          <p:cNvPr id="7" name="footer_BLU">
            <a:hlinkClick r:id="rId2" action="ppaction://hlinkpres?slideindex=1&amp;slidetitle="/>
          </p:cNvPr>
          <p:cNvSpPr/>
          <p:nvPr/>
        </p:nvSpPr>
        <p:spPr>
          <a:xfrm>
            <a:off x="-828600" y="2708920"/>
            <a:ext cx="1922789" cy="531884"/>
          </a:xfrm>
          <a:prstGeom prst="rect">
            <a:avLst/>
          </a:prstGeom>
          <a:gradFill>
            <a:gsLst>
              <a:gs pos="0">
                <a:schemeClr val="accent3">
                  <a:lumMod val="50000"/>
                </a:schemeClr>
              </a:gs>
              <a:gs pos="7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60862" rIns="0" bIns="60862" anchor="ctr">
            <a:prstTxWarp prst="textNoShape">
              <a:avLst/>
            </a:prstTxWarp>
          </a:bodyPr>
          <a:lstStyle/>
          <a:p>
            <a:pPr algn="r"/>
            <a:r>
              <a:rPr lang="it-IT" sz="4800" b="1" dirty="0" err="1" smtClean="0">
                <a:solidFill>
                  <a:srgbClr val="FFFFFF"/>
                </a:solidFill>
                <a:latin typeface="Century Gothic" charset="0"/>
              </a:rPr>
              <a:t>2</a:t>
            </a:r>
            <a:endParaRPr lang="it-IT" sz="4800" b="1" dirty="0">
              <a:solidFill>
                <a:srgbClr val="FFFFFF"/>
              </a:solidFill>
              <a:latin typeface="Century Gothic" charset="0"/>
            </a:endParaRPr>
          </a:p>
        </p:txBody>
      </p:sp>
      <p:sp>
        <p:nvSpPr>
          <p:cNvPr id="8" name="footer_BLU">
            <a:hlinkClick r:id="rId2" action="ppaction://hlinkpres?slideindex=1&amp;slidetitle="/>
          </p:cNvPr>
          <p:cNvSpPr/>
          <p:nvPr/>
        </p:nvSpPr>
        <p:spPr>
          <a:xfrm>
            <a:off x="-828600" y="4553300"/>
            <a:ext cx="1922789" cy="531884"/>
          </a:xfrm>
          <a:prstGeom prst="rect">
            <a:avLst/>
          </a:prstGeom>
          <a:gradFill>
            <a:gsLst>
              <a:gs pos="0">
                <a:schemeClr val="accent3">
                  <a:lumMod val="50000"/>
                </a:schemeClr>
              </a:gs>
              <a:gs pos="7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60862" rIns="0" bIns="60862" anchor="ctr">
            <a:prstTxWarp prst="textNoShape">
              <a:avLst/>
            </a:prstTxWarp>
          </a:bodyPr>
          <a:lstStyle/>
          <a:p>
            <a:pPr algn="r"/>
            <a:r>
              <a:rPr lang="it-IT" sz="4800" b="1" dirty="0" err="1" smtClean="0">
                <a:solidFill>
                  <a:srgbClr val="FFFFFF"/>
                </a:solidFill>
                <a:latin typeface="Century Gothic" charset="0"/>
              </a:rPr>
              <a:t>4</a:t>
            </a:r>
            <a:endParaRPr lang="it-IT" sz="4800" b="1" dirty="0">
              <a:solidFill>
                <a:srgbClr val="FFFFFF"/>
              </a:solidFill>
              <a:latin typeface="Century Gothic" charset="0"/>
            </a:endParaRPr>
          </a:p>
        </p:txBody>
      </p:sp>
      <p:sp>
        <p:nvSpPr>
          <p:cNvPr id="9" name="footer_BLU">
            <a:hlinkClick r:id="rId2" action="ppaction://hlinkpres?slideindex=1&amp;slidetitle="/>
          </p:cNvPr>
          <p:cNvSpPr/>
          <p:nvPr/>
        </p:nvSpPr>
        <p:spPr>
          <a:xfrm>
            <a:off x="-828600" y="5445224"/>
            <a:ext cx="1922789" cy="531884"/>
          </a:xfrm>
          <a:prstGeom prst="rect">
            <a:avLst/>
          </a:prstGeom>
          <a:gradFill>
            <a:gsLst>
              <a:gs pos="0">
                <a:schemeClr val="accent3">
                  <a:lumMod val="50000"/>
                </a:schemeClr>
              </a:gs>
              <a:gs pos="7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60862" rIns="0" bIns="60862" anchor="ctr">
            <a:prstTxWarp prst="textNoShape">
              <a:avLst/>
            </a:prstTxWarp>
          </a:bodyPr>
          <a:lstStyle/>
          <a:p>
            <a:pPr algn="r"/>
            <a:r>
              <a:rPr lang="it-IT" sz="4800" b="1" dirty="0" err="1" smtClean="0">
                <a:solidFill>
                  <a:srgbClr val="FFFFFF"/>
                </a:solidFill>
                <a:latin typeface="Century Gothic" charset="0"/>
              </a:rPr>
              <a:t>5</a:t>
            </a:r>
            <a:endParaRPr lang="it-IT" sz="4800" b="1" dirty="0">
              <a:solidFill>
                <a:srgbClr val="FFFFFF"/>
              </a:solidFill>
              <a:latin typeface="Century Gothic" charset="0"/>
            </a:endParaRPr>
          </a:p>
        </p:txBody>
      </p:sp>
      <p:sp>
        <p:nvSpPr>
          <p:cNvPr id="10" name="footer_BLU">
            <a:hlinkClick r:id="rId2" action="ppaction://hlinkpres?slideindex=1&amp;slidetitle="/>
          </p:cNvPr>
          <p:cNvSpPr/>
          <p:nvPr/>
        </p:nvSpPr>
        <p:spPr>
          <a:xfrm>
            <a:off x="-676200" y="4573516"/>
            <a:ext cx="9820200" cy="531884"/>
          </a:xfrm>
          <a:prstGeom prst="rect">
            <a:avLst/>
          </a:prstGeom>
          <a:gradFill>
            <a:gsLst>
              <a:gs pos="0">
                <a:schemeClr val="accent3">
                  <a:lumMod val="50000"/>
                </a:schemeClr>
              </a:gs>
              <a:gs pos="7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60862" rIns="0" bIns="60862" anchor="ctr">
            <a:prstTxWarp prst="textNoShape">
              <a:avLst/>
            </a:prstTxWarp>
          </a:bodyPr>
          <a:lstStyle/>
          <a:p>
            <a:pPr algn="r"/>
            <a:endParaRPr lang="it-IT" sz="4800" b="1" dirty="0">
              <a:solidFill>
                <a:srgbClr val="FFFFFF"/>
              </a:solidFill>
              <a:latin typeface="Century Gothic"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cs typeface="Arial Black"/>
              </a:rPr>
              <a:t>Εκτίμηση επιπτώσεων</a:t>
            </a:r>
            <a:endParaRPr lang="en-US" dirty="0">
              <a:cs typeface="Arial Black"/>
            </a:endParaRPr>
          </a:p>
        </p:txBody>
      </p:sp>
      <p:sp>
        <p:nvSpPr>
          <p:cNvPr id="3" name="Content Placeholder 2"/>
          <p:cNvSpPr>
            <a:spLocks noGrp="1"/>
          </p:cNvSpPr>
          <p:nvPr>
            <p:ph idx="1"/>
          </p:nvPr>
        </p:nvSpPr>
        <p:spPr>
          <a:xfrm>
            <a:off x="914400" y="4999037"/>
            <a:ext cx="2505472" cy="374179"/>
          </a:xfrm>
        </p:spPr>
        <p:txBody>
          <a:bodyPr>
            <a:normAutofit/>
          </a:bodyPr>
          <a:lstStyle/>
          <a:p>
            <a:pPr>
              <a:buNone/>
            </a:pPr>
            <a:r>
              <a:rPr lang="de-DE" sz="1600" dirty="0" smtClean="0"/>
              <a:t>[</a:t>
            </a:r>
            <a:r>
              <a:rPr lang="el-GR" sz="1600" dirty="0" smtClean="0"/>
              <a:t>πηγή: </a:t>
            </a:r>
            <a:r>
              <a:rPr lang="en-US" sz="1600" dirty="0" err="1" smtClean="0"/>
              <a:t>Glenaffric</a:t>
            </a:r>
            <a:r>
              <a:rPr lang="en-US" sz="1600" dirty="0" smtClean="0"/>
              <a:t> Ltd, 2007] </a:t>
            </a:r>
            <a:endParaRPr lang="en-US" sz="16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81200"/>
            <a:ext cx="7315200" cy="2895600"/>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0"/>
          <p:cNvGrpSpPr>
            <a:grpSpLocks/>
          </p:cNvGrpSpPr>
          <p:nvPr/>
        </p:nvGrpSpPr>
        <p:grpSpPr bwMode="auto">
          <a:xfrm>
            <a:off x="436344" y="1049119"/>
            <a:ext cx="7848600" cy="5330825"/>
            <a:chOff x="5222" y="3222"/>
            <a:chExt cx="5833" cy="4326"/>
          </a:xfrm>
        </p:grpSpPr>
        <p:sp>
          <p:nvSpPr>
            <p:cNvPr id="5" name="Rectangle 41"/>
            <p:cNvSpPr>
              <a:spLocks noChangeArrowheads="1"/>
            </p:cNvSpPr>
            <p:nvPr/>
          </p:nvSpPr>
          <p:spPr bwMode="auto">
            <a:xfrm>
              <a:off x="7409" y="6077"/>
              <a:ext cx="1549" cy="1471"/>
            </a:xfrm>
            <a:prstGeom prst="rect">
              <a:avLst/>
            </a:prstGeom>
            <a:solidFill>
              <a:srgbClr val="FFFFFF"/>
            </a:solidFill>
            <a:ln w="25400">
              <a:solidFill>
                <a:srgbClr val="000000"/>
              </a:solidFill>
              <a:miter lim="800000"/>
              <a:headEnd/>
              <a:tailEnd/>
            </a:ln>
          </p:spPr>
          <p:txBody>
            <a:bodyPr>
              <a:prstTxWarp prst="textNoShape">
                <a:avLst/>
              </a:prstTxWarp>
            </a:bodyPr>
            <a:lstStyle/>
            <a:p>
              <a:endParaRPr lang="en-US" sz="2800">
                <a:latin typeface="Calibri" charset="0"/>
              </a:endParaRPr>
            </a:p>
          </p:txBody>
        </p:sp>
        <p:grpSp>
          <p:nvGrpSpPr>
            <p:cNvPr id="3" name="Group 42"/>
            <p:cNvGrpSpPr>
              <a:grpSpLocks/>
            </p:cNvGrpSpPr>
            <p:nvPr/>
          </p:nvGrpSpPr>
          <p:grpSpPr bwMode="auto">
            <a:xfrm>
              <a:off x="5222" y="3222"/>
              <a:ext cx="5833" cy="4304"/>
              <a:chOff x="5222" y="3222"/>
              <a:chExt cx="5833" cy="4304"/>
            </a:xfrm>
          </p:grpSpPr>
          <p:sp>
            <p:nvSpPr>
              <p:cNvPr id="8" name="Rectangle 43"/>
              <p:cNvSpPr>
                <a:spLocks noChangeArrowheads="1"/>
              </p:cNvSpPr>
              <p:nvPr/>
            </p:nvSpPr>
            <p:spPr bwMode="auto">
              <a:xfrm>
                <a:off x="9505" y="3871"/>
                <a:ext cx="1550" cy="1931"/>
              </a:xfrm>
              <a:prstGeom prst="rect">
                <a:avLst/>
              </a:prstGeom>
              <a:solidFill>
                <a:srgbClr val="FFFFFF"/>
              </a:solidFill>
              <a:ln w="25400">
                <a:solidFill>
                  <a:srgbClr val="000000"/>
                </a:solidFill>
                <a:miter lim="800000"/>
                <a:headEnd/>
                <a:tailEnd/>
              </a:ln>
            </p:spPr>
            <p:txBody>
              <a:bodyPr>
                <a:prstTxWarp prst="textNoShape">
                  <a:avLst/>
                </a:prstTxWarp>
              </a:bodyPr>
              <a:lstStyle/>
              <a:p>
                <a:endParaRPr lang="en-US" sz="2800">
                  <a:latin typeface="Calibri" charset="0"/>
                </a:endParaRPr>
              </a:p>
            </p:txBody>
          </p:sp>
          <p:sp>
            <p:nvSpPr>
              <p:cNvPr id="9" name="Rectangle 44"/>
              <p:cNvSpPr>
                <a:spLocks noChangeArrowheads="1"/>
              </p:cNvSpPr>
              <p:nvPr/>
            </p:nvSpPr>
            <p:spPr bwMode="auto">
              <a:xfrm>
                <a:off x="7409" y="3871"/>
                <a:ext cx="1549" cy="1931"/>
              </a:xfrm>
              <a:prstGeom prst="rect">
                <a:avLst/>
              </a:prstGeom>
              <a:solidFill>
                <a:srgbClr val="FFFFFF"/>
              </a:solidFill>
              <a:ln w="25400">
                <a:solidFill>
                  <a:srgbClr val="000000"/>
                </a:solidFill>
                <a:miter lim="800000"/>
                <a:headEnd/>
                <a:tailEnd/>
              </a:ln>
            </p:spPr>
            <p:txBody>
              <a:bodyPr>
                <a:prstTxWarp prst="textNoShape">
                  <a:avLst/>
                </a:prstTxWarp>
              </a:bodyPr>
              <a:lstStyle/>
              <a:p>
                <a:endParaRPr lang="en-US" sz="2800">
                  <a:latin typeface="Calibri" charset="0"/>
                </a:endParaRPr>
              </a:p>
            </p:txBody>
          </p:sp>
          <p:sp>
            <p:nvSpPr>
              <p:cNvPr id="10" name="Rectangle 45"/>
              <p:cNvSpPr>
                <a:spLocks noChangeArrowheads="1"/>
              </p:cNvSpPr>
              <p:nvPr/>
            </p:nvSpPr>
            <p:spPr bwMode="auto">
              <a:xfrm>
                <a:off x="5586" y="4239"/>
                <a:ext cx="729" cy="735"/>
              </a:xfrm>
              <a:prstGeom prst="rect">
                <a:avLst/>
              </a:prstGeom>
              <a:solidFill>
                <a:srgbClr val="FFFFFF"/>
              </a:solidFill>
              <a:ln w="9525">
                <a:solidFill>
                  <a:srgbClr val="000000"/>
                </a:solidFill>
                <a:miter lim="800000"/>
                <a:headEnd/>
                <a:tailEnd/>
              </a:ln>
            </p:spPr>
            <p:txBody>
              <a:bodyPr>
                <a:prstTxWarp prst="textNoShape">
                  <a:avLst/>
                </a:prstTxWarp>
              </a:bodyPr>
              <a:lstStyle/>
              <a:p>
                <a:endParaRPr lang="en-US" sz="2800">
                  <a:latin typeface="Calibri" charset="0"/>
                </a:endParaRPr>
              </a:p>
            </p:txBody>
          </p:sp>
          <p:sp>
            <p:nvSpPr>
              <p:cNvPr id="11" name="Rectangle 46"/>
              <p:cNvSpPr>
                <a:spLocks noChangeArrowheads="1"/>
              </p:cNvSpPr>
              <p:nvPr/>
            </p:nvSpPr>
            <p:spPr bwMode="auto">
              <a:xfrm>
                <a:off x="7500" y="3222"/>
                <a:ext cx="1458" cy="276"/>
              </a:xfrm>
              <a:prstGeom prst="rect">
                <a:avLst/>
              </a:prstGeom>
              <a:solidFill>
                <a:srgbClr val="FFFFFF"/>
              </a:solidFill>
              <a:ln w="38100">
                <a:solidFill>
                  <a:srgbClr val="000000"/>
                </a:solidFill>
                <a:prstDash val="dash"/>
                <a:miter lim="800000"/>
                <a:headEnd/>
                <a:tailEnd/>
              </a:ln>
            </p:spPr>
            <p:txBody>
              <a:bodyPr>
                <a:prstTxWarp prst="textNoShape">
                  <a:avLst/>
                </a:prstTxWarp>
              </a:bodyPr>
              <a:lstStyle/>
              <a:p>
                <a:pPr algn="ctr"/>
                <a:r>
                  <a:rPr lang="el-GR" altLang="zh-CN" b="1" dirty="0" smtClean="0">
                    <a:latin typeface="Calibri" charset="0"/>
                    <a:ea typeface="SimSun" pitchFamily="2" charset="-122"/>
                    <a:cs typeface="SimSun" pitchFamily="2" charset="-122"/>
                  </a:rPr>
                  <a:t>Λύση </a:t>
                </a:r>
                <a:r>
                  <a:rPr lang="en-US" altLang="zh-CN" b="1" dirty="0" smtClean="0">
                    <a:latin typeface="Calibri" charset="0"/>
                    <a:ea typeface="SimSun" pitchFamily="2" charset="-122"/>
                    <a:cs typeface="SimSun" pitchFamily="2" charset="-122"/>
                  </a:rPr>
                  <a:t>ITS</a:t>
                </a:r>
                <a:endParaRPr lang="it-IT" sz="2800" dirty="0">
                  <a:latin typeface="Calibri" charset="0"/>
                </a:endParaRPr>
              </a:p>
            </p:txBody>
          </p:sp>
          <p:sp>
            <p:nvSpPr>
              <p:cNvPr id="12" name="Rectangle 47"/>
              <p:cNvSpPr>
                <a:spLocks noChangeArrowheads="1"/>
              </p:cNvSpPr>
              <p:nvPr/>
            </p:nvSpPr>
            <p:spPr bwMode="auto">
              <a:xfrm>
                <a:off x="5222" y="3871"/>
                <a:ext cx="1549" cy="1931"/>
              </a:xfrm>
              <a:prstGeom prst="rect">
                <a:avLst/>
              </a:prstGeom>
              <a:solidFill>
                <a:srgbClr val="FFFFFF"/>
              </a:solidFill>
              <a:ln w="25400">
                <a:solidFill>
                  <a:srgbClr val="000000"/>
                </a:solidFill>
                <a:miter lim="800000"/>
                <a:headEnd/>
                <a:tailEnd/>
              </a:ln>
            </p:spPr>
            <p:txBody>
              <a:bodyPr>
                <a:prstTxWarp prst="textNoShape">
                  <a:avLst/>
                </a:prstTxWarp>
              </a:bodyPr>
              <a:lstStyle/>
              <a:p>
                <a:endParaRPr lang="en-US" sz="2800">
                  <a:latin typeface="Calibri" charset="0"/>
                </a:endParaRPr>
              </a:p>
            </p:txBody>
          </p:sp>
          <p:sp>
            <p:nvSpPr>
              <p:cNvPr id="13" name="Rectangle 48"/>
              <p:cNvSpPr>
                <a:spLocks noChangeArrowheads="1"/>
              </p:cNvSpPr>
              <p:nvPr/>
            </p:nvSpPr>
            <p:spPr bwMode="auto">
              <a:xfrm>
                <a:off x="5495" y="4515"/>
                <a:ext cx="912" cy="492"/>
              </a:xfrm>
              <a:prstGeom prst="rect">
                <a:avLst/>
              </a:prstGeom>
              <a:solidFill>
                <a:srgbClr val="FFFFFF"/>
              </a:solidFill>
              <a:ln w="9525">
                <a:solidFill>
                  <a:srgbClr val="000000"/>
                </a:solidFill>
                <a:miter lim="800000"/>
                <a:headEnd/>
                <a:tailEnd/>
              </a:ln>
            </p:spPr>
            <p:txBody>
              <a:bodyPr>
                <a:prstTxWarp prst="textNoShape">
                  <a:avLst/>
                </a:prstTxWarp>
              </a:bodyPr>
              <a:lstStyle/>
              <a:p>
                <a:pPr algn="ctr"/>
                <a:r>
                  <a:rPr lang="el-GR" altLang="zh-CN" sz="1100" dirty="0" smtClean="0">
                    <a:latin typeface="Calibri" charset="0"/>
                    <a:ea typeface="SimSun" pitchFamily="2" charset="-122"/>
                    <a:cs typeface="SimSun" pitchFamily="2" charset="-122"/>
                  </a:rPr>
                  <a:t>ΚΟΙΝΩΝΙΚΗ ΚΑΙ ΟΙΚΟΝΟΜΙΚΗ ΣΥΝΟΧΗ</a:t>
                </a:r>
                <a:endParaRPr lang="it-IT" sz="2800" dirty="0">
                  <a:latin typeface="Calibri" charset="0"/>
                </a:endParaRPr>
              </a:p>
            </p:txBody>
          </p:sp>
          <p:sp>
            <p:nvSpPr>
              <p:cNvPr id="14" name="Rectangle 49"/>
              <p:cNvSpPr>
                <a:spLocks noChangeArrowheads="1"/>
              </p:cNvSpPr>
              <p:nvPr/>
            </p:nvSpPr>
            <p:spPr bwMode="auto">
              <a:xfrm>
                <a:off x="5495" y="5076"/>
                <a:ext cx="912" cy="276"/>
              </a:xfrm>
              <a:prstGeom prst="rect">
                <a:avLst/>
              </a:prstGeom>
              <a:solidFill>
                <a:srgbClr val="FFFFFF"/>
              </a:solidFill>
              <a:ln w="9525">
                <a:solidFill>
                  <a:srgbClr val="000000"/>
                </a:solidFill>
                <a:miter lim="800000"/>
                <a:headEnd/>
                <a:tailEnd/>
              </a:ln>
            </p:spPr>
            <p:txBody>
              <a:bodyPr>
                <a:prstTxWarp prst="textNoShape">
                  <a:avLst/>
                </a:prstTxWarp>
              </a:bodyPr>
              <a:lstStyle/>
              <a:p>
                <a:pPr algn="ctr"/>
                <a:r>
                  <a:rPr lang="el-GR" altLang="zh-CN" sz="1100" dirty="0" smtClean="0">
                    <a:latin typeface="Calibri" charset="0"/>
                    <a:ea typeface="SimSun" pitchFamily="2" charset="-122"/>
                    <a:cs typeface="SimSun" pitchFamily="2" charset="-122"/>
                  </a:rPr>
                  <a:t>ΑΣΦΑΛΕΙΑ</a:t>
                </a:r>
                <a:endParaRPr lang="it-IT" sz="2800" dirty="0">
                  <a:latin typeface="Calibri" charset="0"/>
                </a:endParaRPr>
              </a:p>
            </p:txBody>
          </p:sp>
          <p:sp>
            <p:nvSpPr>
              <p:cNvPr id="15" name="Rectangle 50"/>
              <p:cNvSpPr>
                <a:spLocks noChangeArrowheads="1"/>
              </p:cNvSpPr>
              <p:nvPr/>
            </p:nvSpPr>
            <p:spPr bwMode="auto">
              <a:xfrm>
                <a:off x="5404" y="5526"/>
                <a:ext cx="1185" cy="184"/>
              </a:xfrm>
              <a:prstGeom prst="rect">
                <a:avLst/>
              </a:prstGeom>
              <a:solidFill>
                <a:srgbClr val="FFFFFF"/>
              </a:solidFill>
              <a:ln w="9525">
                <a:noFill/>
                <a:miter lim="800000"/>
                <a:headEnd/>
                <a:tailEnd/>
              </a:ln>
            </p:spPr>
            <p:txBody>
              <a:bodyPr>
                <a:prstTxWarp prst="textNoShape">
                  <a:avLst/>
                </a:prstTxWarp>
              </a:bodyPr>
              <a:lstStyle/>
              <a:p>
                <a:pPr algn="ctr"/>
                <a:r>
                  <a:rPr lang="el-GR" sz="1200" b="1" dirty="0" smtClean="0">
                    <a:latin typeface="Calibri" charset="0"/>
                    <a:ea typeface="SimSun" pitchFamily="2" charset="-122"/>
                  </a:rPr>
                  <a:t>ΚΟΙΝΩΝΙΑ</a:t>
                </a:r>
                <a:endParaRPr lang="it-IT" sz="2800" dirty="0">
                  <a:latin typeface="Calibri" charset="0"/>
                </a:endParaRPr>
              </a:p>
            </p:txBody>
          </p:sp>
          <p:sp>
            <p:nvSpPr>
              <p:cNvPr id="16" name="Rectangle 51"/>
              <p:cNvSpPr>
                <a:spLocks noChangeArrowheads="1"/>
              </p:cNvSpPr>
              <p:nvPr/>
            </p:nvSpPr>
            <p:spPr bwMode="auto">
              <a:xfrm>
                <a:off x="5495" y="4147"/>
                <a:ext cx="912" cy="276"/>
              </a:xfrm>
              <a:prstGeom prst="rect">
                <a:avLst/>
              </a:prstGeom>
              <a:solidFill>
                <a:srgbClr val="FFFFFF"/>
              </a:solidFill>
              <a:ln w="9525">
                <a:solidFill>
                  <a:srgbClr val="000000"/>
                </a:solidFill>
                <a:miter lim="800000"/>
                <a:headEnd/>
                <a:tailEnd/>
              </a:ln>
            </p:spPr>
            <p:txBody>
              <a:bodyPr>
                <a:prstTxWarp prst="textNoShape">
                  <a:avLst/>
                </a:prstTxWarp>
              </a:bodyPr>
              <a:lstStyle/>
              <a:p>
                <a:pPr algn="ctr"/>
                <a:r>
                  <a:rPr lang="el-GR" sz="1100" dirty="0" smtClean="0">
                    <a:latin typeface="Calibri" charset="0"/>
                    <a:ea typeface="SimSun" pitchFamily="2" charset="-122"/>
                  </a:rPr>
                  <a:t>ΕΥΗΜΕΡΙΑ</a:t>
                </a:r>
                <a:endParaRPr lang="it-IT" sz="2800" dirty="0">
                  <a:latin typeface="Calibri" charset="0"/>
                </a:endParaRPr>
              </a:p>
            </p:txBody>
          </p:sp>
          <p:sp>
            <p:nvSpPr>
              <p:cNvPr id="17" name="Rectangle 52"/>
              <p:cNvSpPr>
                <a:spLocks noChangeArrowheads="1"/>
              </p:cNvSpPr>
              <p:nvPr/>
            </p:nvSpPr>
            <p:spPr bwMode="auto">
              <a:xfrm>
                <a:off x="7591" y="4046"/>
                <a:ext cx="1064" cy="378"/>
              </a:xfrm>
              <a:prstGeom prst="rect">
                <a:avLst/>
              </a:prstGeom>
              <a:solidFill>
                <a:srgbClr val="FFFFFF"/>
              </a:solidFill>
              <a:ln w="9525">
                <a:solidFill>
                  <a:srgbClr val="000000"/>
                </a:solidFill>
                <a:miter lim="800000"/>
                <a:headEnd/>
                <a:tailEnd/>
              </a:ln>
            </p:spPr>
            <p:txBody>
              <a:bodyPr anchor="ctr">
                <a:prstTxWarp prst="textNoShape">
                  <a:avLst/>
                </a:prstTxWarp>
              </a:bodyPr>
              <a:lstStyle/>
              <a:p>
                <a:pPr algn="ctr"/>
                <a:r>
                  <a:rPr lang="el-GR" sz="1100" dirty="0" smtClean="0">
                    <a:latin typeface="Calibri" charset="0"/>
                    <a:ea typeface="SimSun" pitchFamily="2" charset="-122"/>
                    <a:cs typeface="SimSun" pitchFamily="2" charset="-122"/>
                  </a:rPr>
                  <a:t>ΧΡΗΣΤΕΣ</a:t>
                </a:r>
                <a:endParaRPr lang="it-IT" sz="2800" dirty="0">
                  <a:latin typeface="Calibri" charset="0"/>
                </a:endParaRPr>
              </a:p>
            </p:txBody>
          </p:sp>
          <p:sp>
            <p:nvSpPr>
              <p:cNvPr id="18" name="Rectangle 53"/>
              <p:cNvSpPr>
                <a:spLocks noChangeArrowheads="1"/>
              </p:cNvSpPr>
              <p:nvPr/>
            </p:nvSpPr>
            <p:spPr bwMode="auto">
              <a:xfrm>
                <a:off x="7591" y="4974"/>
                <a:ext cx="1064" cy="369"/>
              </a:xfrm>
              <a:prstGeom prst="rect">
                <a:avLst/>
              </a:prstGeom>
              <a:solidFill>
                <a:srgbClr val="FFFFFF"/>
              </a:solidFill>
              <a:ln w="9525">
                <a:solidFill>
                  <a:srgbClr val="000000"/>
                </a:solidFill>
                <a:miter lim="800000"/>
                <a:headEnd/>
                <a:tailEnd/>
              </a:ln>
            </p:spPr>
            <p:txBody>
              <a:bodyPr>
                <a:prstTxWarp prst="textNoShape">
                  <a:avLst/>
                </a:prstTxWarp>
              </a:bodyPr>
              <a:lstStyle/>
              <a:p>
                <a:pPr algn="ctr"/>
                <a:r>
                  <a:rPr lang="el-GR" altLang="zh-CN" sz="1100" dirty="0" smtClean="0">
                    <a:latin typeface="Calibri" charset="0"/>
                    <a:ea typeface="SimSun" pitchFamily="2" charset="-122"/>
                    <a:cs typeface="SimSun" pitchFamily="2" charset="-122"/>
                  </a:rPr>
                  <a:t>ΠΑΡΟΧΟΙ ΣΥΣΤΗΜΑΤΩΝ</a:t>
                </a:r>
                <a:endParaRPr lang="it-IT" sz="2800" dirty="0">
                  <a:latin typeface="Calibri" charset="0"/>
                </a:endParaRPr>
              </a:p>
            </p:txBody>
          </p:sp>
          <p:sp>
            <p:nvSpPr>
              <p:cNvPr id="19" name="Rectangle 54"/>
              <p:cNvSpPr>
                <a:spLocks noChangeArrowheads="1"/>
              </p:cNvSpPr>
              <p:nvPr/>
            </p:nvSpPr>
            <p:spPr bwMode="auto">
              <a:xfrm>
                <a:off x="7500" y="5526"/>
                <a:ext cx="1369" cy="184"/>
              </a:xfrm>
              <a:prstGeom prst="rect">
                <a:avLst/>
              </a:prstGeom>
              <a:solidFill>
                <a:srgbClr val="FFFFFF"/>
              </a:solidFill>
              <a:ln w="9525">
                <a:noFill/>
                <a:miter lim="800000"/>
                <a:headEnd/>
                <a:tailEnd/>
              </a:ln>
            </p:spPr>
            <p:txBody>
              <a:bodyPr>
                <a:prstTxWarp prst="textNoShape">
                  <a:avLst/>
                </a:prstTxWarp>
              </a:bodyPr>
              <a:lstStyle/>
              <a:p>
                <a:pPr algn="ctr"/>
                <a:r>
                  <a:rPr lang="el-GR" altLang="zh-CN" sz="1200" b="1" dirty="0" smtClean="0">
                    <a:latin typeface="Calibri" charset="0"/>
                    <a:ea typeface="SimSun" pitchFamily="2" charset="-122"/>
                    <a:cs typeface="SimSun" pitchFamily="2" charset="-122"/>
                  </a:rPr>
                  <a:t>ΕΣΩΤΕΡΙΚΕΣ ΕΠΙΠΤΩΣΕΙΣ</a:t>
                </a:r>
                <a:endParaRPr lang="it-IT" sz="2800" dirty="0">
                  <a:latin typeface="Calibri" charset="0"/>
                </a:endParaRPr>
              </a:p>
            </p:txBody>
          </p:sp>
          <p:sp>
            <p:nvSpPr>
              <p:cNvPr id="20" name="Rectangle 55"/>
              <p:cNvSpPr>
                <a:spLocks noChangeArrowheads="1"/>
              </p:cNvSpPr>
              <p:nvPr/>
            </p:nvSpPr>
            <p:spPr bwMode="auto">
              <a:xfrm>
                <a:off x="9779" y="3963"/>
                <a:ext cx="912" cy="289"/>
              </a:xfrm>
              <a:prstGeom prst="rect">
                <a:avLst/>
              </a:prstGeom>
              <a:solidFill>
                <a:srgbClr val="FFFFFF"/>
              </a:solidFill>
              <a:ln w="9525">
                <a:solidFill>
                  <a:srgbClr val="000000"/>
                </a:solidFill>
                <a:miter lim="800000"/>
                <a:headEnd/>
                <a:tailEnd/>
              </a:ln>
            </p:spPr>
            <p:txBody>
              <a:bodyPr anchor="ctr">
                <a:prstTxWarp prst="textNoShape">
                  <a:avLst/>
                </a:prstTxWarp>
              </a:bodyPr>
              <a:lstStyle/>
              <a:p>
                <a:pPr algn="ctr"/>
                <a:r>
                  <a:rPr lang="el-GR" sz="1100" dirty="0" smtClean="0">
                    <a:latin typeface="Calibri" charset="0"/>
                    <a:ea typeface="SimSun" pitchFamily="2" charset="-122"/>
                  </a:rPr>
                  <a:t>ΕΠΙΠΕΔΟ ΠΛΗΘΥΣΜΟΥ</a:t>
                </a:r>
                <a:endParaRPr lang="it-IT" sz="2800" dirty="0">
                  <a:latin typeface="Calibri" charset="0"/>
                </a:endParaRPr>
              </a:p>
            </p:txBody>
          </p:sp>
          <p:sp>
            <p:nvSpPr>
              <p:cNvPr id="21" name="Rectangle 56"/>
              <p:cNvSpPr>
                <a:spLocks noChangeArrowheads="1"/>
              </p:cNvSpPr>
              <p:nvPr/>
            </p:nvSpPr>
            <p:spPr bwMode="auto">
              <a:xfrm>
                <a:off x="9779" y="4321"/>
                <a:ext cx="912" cy="278"/>
              </a:xfrm>
              <a:prstGeom prst="rect">
                <a:avLst/>
              </a:prstGeom>
              <a:solidFill>
                <a:srgbClr val="FFFFFF"/>
              </a:solidFill>
              <a:ln w="9525">
                <a:solidFill>
                  <a:srgbClr val="000000"/>
                </a:solidFill>
                <a:miter lim="800000"/>
                <a:headEnd/>
                <a:tailEnd/>
              </a:ln>
            </p:spPr>
            <p:txBody>
              <a:bodyPr anchor="ctr">
                <a:prstTxWarp prst="textNoShape">
                  <a:avLst/>
                </a:prstTxWarp>
              </a:bodyPr>
              <a:lstStyle/>
              <a:p>
                <a:pPr algn="ctr"/>
                <a:r>
                  <a:rPr lang="el-GR" altLang="zh-CN" sz="1100" dirty="0" smtClean="0">
                    <a:latin typeface="Calibri" charset="0"/>
                    <a:ea typeface="SimSun" pitchFamily="2" charset="-122"/>
                    <a:cs typeface="SimSun" pitchFamily="2" charset="-122"/>
                  </a:rPr>
                  <a:t>ΠΕΡΙΟΧΗ ΚΑΤΟΙΚΩΝ</a:t>
                </a:r>
                <a:endParaRPr lang="it-IT" sz="2800" dirty="0">
                  <a:latin typeface="Calibri" charset="0"/>
                </a:endParaRPr>
              </a:p>
            </p:txBody>
          </p:sp>
          <p:sp>
            <p:nvSpPr>
              <p:cNvPr id="22" name="Rectangle 57"/>
              <p:cNvSpPr>
                <a:spLocks noChangeArrowheads="1"/>
              </p:cNvSpPr>
              <p:nvPr/>
            </p:nvSpPr>
            <p:spPr bwMode="auto">
              <a:xfrm>
                <a:off x="9779" y="4664"/>
                <a:ext cx="912" cy="275"/>
              </a:xfrm>
              <a:prstGeom prst="rect">
                <a:avLst/>
              </a:prstGeom>
              <a:solidFill>
                <a:srgbClr val="FFFFFF"/>
              </a:solidFill>
              <a:ln w="9525">
                <a:solidFill>
                  <a:srgbClr val="000000"/>
                </a:solidFill>
                <a:miter lim="800000"/>
                <a:headEnd/>
                <a:tailEnd/>
              </a:ln>
            </p:spPr>
            <p:txBody>
              <a:bodyPr anchor="ctr">
                <a:prstTxWarp prst="textNoShape">
                  <a:avLst/>
                </a:prstTxWarp>
              </a:bodyPr>
              <a:lstStyle/>
              <a:p>
                <a:pPr algn="ctr"/>
                <a:r>
                  <a:rPr lang="el-GR" altLang="zh-CN" sz="1100" dirty="0" smtClean="0">
                    <a:latin typeface="Calibri" charset="0"/>
                    <a:ea typeface="SimSun" pitchFamily="2" charset="-122"/>
                    <a:cs typeface="SimSun" pitchFamily="2" charset="-122"/>
                  </a:rPr>
                  <a:t>ΠΕΡΙΟΧΕΣ ΔΡΑΣΤΗΡΙΟΤΗΤΑΣ</a:t>
                </a:r>
                <a:endParaRPr lang="it-IT" sz="2800" dirty="0">
                  <a:latin typeface="Calibri" charset="0"/>
                </a:endParaRPr>
              </a:p>
            </p:txBody>
          </p:sp>
          <p:sp>
            <p:nvSpPr>
              <p:cNvPr id="23" name="Rectangle 58"/>
              <p:cNvSpPr>
                <a:spLocks noChangeArrowheads="1"/>
              </p:cNvSpPr>
              <p:nvPr/>
            </p:nvSpPr>
            <p:spPr bwMode="auto">
              <a:xfrm>
                <a:off x="9779" y="5007"/>
                <a:ext cx="912" cy="277"/>
              </a:xfrm>
              <a:prstGeom prst="rect">
                <a:avLst/>
              </a:prstGeom>
              <a:solidFill>
                <a:srgbClr val="FFFFFF"/>
              </a:solidFill>
              <a:ln w="9525">
                <a:solidFill>
                  <a:srgbClr val="000000"/>
                </a:solidFill>
                <a:miter lim="800000"/>
                <a:headEnd/>
                <a:tailEnd/>
              </a:ln>
            </p:spPr>
            <p:txBody>
              <a:bodyPr anchor="ctr">
                <a:prstTxWarp prst="textNoShape">
                  <a:avLst/>
                </a:prstTxWarp>
              </a:bodyPr>
              <a:lstStyle/>
              <a:p>
                <a:pPr algn="ctr"/>
                <a:r>
                  <a:rPr lang="el-GR" altLang="zh-CN" sz="1100" dirty="0" smtClean="0">
                    <a:latin typeface="Calibri" charset="0"/>
                    <a:ea typeface="SimSun" pitchFamily="2" charset="-122"/>
                    <a:cs typeface="SimSun" pitchFamily="2" charset="-122"/>
                  </a:rPr>
                  <a:t>ΕΠΙΠΕΔΑ ΔΡΑΣΤΗΡΙΟΤΗΤΑΣ</a:t>
                </a:r>
                <a:endParaRPr lang="it-IT" sz="2800" dirty="0">
                  <a:latin typeface="Calibri" charset="0"/>
                </a:endParaRPr>
              </a:p>
            </p:txBody>
          </p:sp>
          <p:sp>
            <p:nvSpPr>
              <p:cNvPr id="24" name="Rectangle 59"/>
              <p:cNvSpPr>
                <a:spLocks noChangeArrowheads="1"/>
              </p:cNvSpPr>
              <p:nvPr/>
            </p:nvSpPr>
            <p:spPr bwMode="auto">
              <a:xfrm>
                <a:off x="9596" y="5343"/>
                <a:ext cx="1276" cy="367"/>
              </a:xfrm>
              <a:prstGeom prst="rect">
                <a:avLst/>
              </a:prstGeom>
              <a:solidFill>
                <a:srgbClr val="FFFFFF"/>
              </a:solidFill>
              <a:ln w="9525">
                <a:noFill/>
                <a:miter lim="800000"/>
                <a:headEnd/>
                <a:tailEnd/>
              </a:ln>
            </p:spPr>
            <p:txBody>
              <a:bodyPr>
                <a:prstTxWarp prst="textNoShape">
                  <a:avLst/>
                </a:prstTxWarp>
              </a:bodyPr>
              <a:lstStyle/>
              <a:p>
                <a:pPr algn="ctr"/>
                <a:r>
                  <a:rPr lang="el-GR" altLang="zh-CN" sz="1200" b="1" dirty="0" smtClean="0">
                    <a:latin typeface="Calibri" charset="0"/>
                    <a:ea typeface="SimSun" pitchFamily="2" charset="-122"/>
                    <a:cs typeface="SimSun" pitchFamily="2" charset="-122"/>
                  </a:rPr>
                  <a:t>ΟΙΚΟΝΟΜΙΚΑ ΚΑΙ ΠΟΛΕΟΔΟΜΙΚΑ ΣΥΣΤΗΜΑΤΑ</a:t>
                </a:r>
                <a:endParaRPr lang="it-IT" sz="2800" dirty="0">
                  <a:latin typeface="Calibri" charset="0"/>
                </a:endParaRPr>
              </a:p>
            </p:txBody>
          </p:sp>
          <p:sp>
            <p:nvSpPr>
              <p:cNvPr id="25" name="Rectangle 60"/>
              <p:cNvSpPr>
                <a:spLocks noChangeArrowheads="1"/>
              </p:cNvSpPr>
              <p:nvPr/>
            </p:nvSpPr>
            <p:spPr bwMode="auto">
              <a:xfrm>
                <a:off x="7591" y="6169"/>
                <a:ext cx="1185" cy="349"/>
              </a:xfrm>
              <a:prstGeom prst="rect">
                <a:avLst/>
              </a:prstGeom>
              <a:solidFill>
                <a:srgbClr val="FFFFFF"/>
              </a:solidFill>
              <a:ln w="9525">
                <a:solidFill>
                  <a:srgbClr val="000000"/>
                </a:solidFill>
                <a:miter lim="800000"/>
                <a:headEnd/>
                <a:tailEnd/>
              </a:ln>
            </p:spPr>
            <p:txBody>
              <a:bodyPr>
                <a:prstTxWarp prst="textNoShape">
                  <a:avLst/>
                </a:prstTxWarp>
              </a:bodyPr>
              <a:lstStyle/>
              <a:p>
                <a:pPr algn="ctr"/>
                <a:r>
                  <a:rPr lang="el-GR" altLang="zh-CN" sz="1200" dirty="0" smtClean="0">
                    <a:latin typeface="Calibri" charset="0"/>
                    <a:ea typeface="SimSun" pitchFamily="2" charset="-122"/>
                    <a:cs typeface="SimSun" pitchFamily="2" charset="-122"/>
                  </a:rPr>
                  <a:t>ΕΚΠΟΜΠΕΣ ΡΥΠΩΝ</a:t>
                </a:r>
                <a:endParaRPr lang="it-IT" sz="3200" dirty="0">
                  <a:latin typeface="Calibri" charset="0"/>
                </a:endParaRPr>
              </a:p>
            </p:txBody>
          </p:sp>
          <p:sp>
            <p:nvSpPr>
              <p:cNvPr id="26" name="Rectangle 61"/>
              <p:cNvSpPr>
                <a:spLocks noChangeArrowheads="1"/>
              </p:cNvSpPr>
              <p:nvPr/>
            </p:nvSpPr>
            <p:spPr bwMode="auto">
              <a:xfrm>
                <a:off x="7591" y="6587"/>
                <a:ext cx="1185" cy="275"/>
              </a:xfrm>
              <a:prstGeom prst="rect">
                <a:avLst/>
              </a:prstGeom>
              <a:solidFill>
                <a:srgbClr val="FFFFFF"/>
              </a:solidFill>
              <a:ln w="9525">
                <a:solidFill>
                  <a:srgbClr val="000000"/>
                </a:solidFill>
                <a:miter lim="800000"/>
                <a:headEnd/>
                <a:tailEnd/>
              </a:ln>
            </p:spPr>
            <p:txBody>
              <a:bodyPr>
                <a:prstTxWarp prst="textNoShape">
                  <a:avLst/>
                </a:prstTxWarp>
              </a:bodyPr>
              <a:lstStyle/>
              <a:p>
                <a:pPr algn="ctr"/>
                <a:r>
                  <a:rPr lang="el-GR" sz="1100" dirty="0" smtClean="0">
                    <a:latin typeface="Calibri" charset="0"/>
                    <a:ea typeface="SimSun" pitchFamily="2" charset="-122"/>
                    <a:cs typeface="SimSun" pitchFamily="2" charset="-122"/>
                  </a:rPr>
                  <a:t>ΗΧΟΡΥΠΑΝΣΗ</a:t>
                </a:r>
                <a:endParaRPr lang="it-IT" sz="2800" dirty="0">
                  <a:latin typeface="Calibri" charset="0"/>
                </a:endParaRPr>
              </a:p>
            </p:txBody>
          </p:sp>
          <p:sp>
            <p:nvSpPr>
              <p:cNvPr id="27" name="Rectangle 62"/>
              <p:cNvSpPr>
                <a:spLocks noChangeArrowheads="1"/>
              </p:cNvSpPr>
              <p:nvPr/>
            </p:nvSpPr>
            <p:spPr bwMode="auto">
              <a:xfrm>
                <a:off x="7591" y="6997"/>
                <a:ext cx="1185" cy="276"/>
              </a:xfrm>
              <a:prstGeom prst="rect">
                <a:avLst/>
              </a:prstGeom>
              <a:solidFill>
                <a:srgbClr val="FFFFFF"/>
              </a:solidFill>
              <a:ln w="9525">
                <a:solidFill>
                  <a:srgbClr val="000000"/>
                </a:solidFill>
                <a:miter lim="800000"/>
                <a:headEnd/>
                <a:tailEnd/>
              </a:ln>
            </p:spPr>
            <p:txBody>
              <a:bodyPr>
                <a:prstTxWarp prst="textNoShape">
                  <a:avLst/>
                </a:prstTxWarp>
              </a:bodyPr>
              <a:lstStyle/>
              <a:p>
                <a:pPr algn="ctr"/>
                <a:r>
                  <a:rPr lang="el-GR" altLang="zh-CN" sz="1100" dirty="0" smtClean="0">
                    <a:latin typeface="Calibri" charset="0"/>
                    <a:ea typeface="SimSun" pitchFamily="2" charset="-122"/>
                    <a:cs typeface="SimSun" pitchFamily="2" charset="-122"/>
                  </a:rPr>
                  <a:t>ΟΠΤΙΚΗ ΟΧΛΗΣΗ</a:t>
                </a:r>
                <a:endParaRPr lang="it-IT" sz="2800" dirty="0">
                  <a:latin typeface="Calibri" charset="0"/>
                </a:endParaRPr>
              </a:p>
            </p:txBody>
          </p:sp>
          <p:sp>
            <p:nvSpPr>
              <p:cNvPr id="28" name="Line 63"/>
              <p:cNvSpPr>
                <a:spLocks noChangeShapeType="1"/>
              </p:cNvSpPr>
              <p:nvPr/>
            </p:nvSpPr>
            <p:spPr bwMode="auto">
              <a:xfrm flipH="1">
                <a:off x="6771" y="4716"/>
                <a:ext cx="638" cy="0"/>
              </a:xfrm>
              <a:prstGeom prst="line">
                <a:avLst/>
              </a:prstGeom>
              <a:noFill/>
              <a:ln w="25400">
                <a:solidFill>
                  <a:srgbClr val="000000"/>
                </a:solidFill>
                <a:round/>
                <a:headEnd/>
                <a:tailEnd type="triangle" w="med" len="med"/>
              </a:ln>
            </p:spPr>
            <p:txBody>
              <a:bodyPr>
                <a:prstTxWarp prst="textNoShape">
                  <a:avLst/>
                </a:prstTxWarp>
              </a:bodyPr>
              <a:lstStyle/>
              <a:p>
                <a:endParaRPr lang="en-US" sz="2800"/>
              </a:p>
            </p:txBody>
          </p:sp>
          <p:sp>
            <p:nvSpPr>
              <p:cNvPr id="30" name="Line 65"/>
              <p:cNvSpPr>
                <a:spLocks noChangeShapeType="1"/>
              </p:cNvSpPr>
              <p:nvPr/>
            </p:nvSpPr>
            <p:spPr bwMode="auto">
              <a:xfrm>
                <a:off x="8958" y="4699"/>
                <a:ext cx="547" cy="0"/>
              </a:xfrm>
              <a:prstGeom prst="line">
                <a:avLst/>
              </a:prstGeom>
              <a:noFill/>
              <a:ln w="25400">
                <a:solidFill>
                  <a:srgbClr val="000000"/>
                </a:solidFill>
                <a:round/>
                <a:headEnd type="triangle" w="med" len="med"/>
                <a:tailEnd type="triangle" w="med" len="med"/>
              </a:ln>
            </p:spPr>
            <p:txBody>
              <a:bodyPr>
                <a:prstTxWarp prst="textNoShape">
                  <a:avLst/>
                </a:prstTxWarp>
              </a:bodyPr>
              <a:lstStyle/>
              <a:p>
                <a:endParaRPr lang="en-US" sz="2800"/>
              </a:p>
            </p:txBody>
          </p:sp>
          <p:sp>
            <p:nvSpPr>
              <p:cNvPr id="31" name="Line 67"/>
              <p:cNvSpPr>
                <a:spLocks noChangeShapeType="1"/>
              </p:cNvSpPr>
              <p:nvPr/>
            </p:nvSpPr>
            <p:spPr bwMode="auto">
              <a:xfrm>
                <a:off x="8139" y="5802"/>
                <a:ext cx="0" cy="275"/>
              </a:xfrm>
              <a:prstGeom prst="line">
                <a:avLst/>
              </a:prstGeom>
              <a:noFill/>
              <a:ln w="25400">
                <a:solidFill>
                  <a:srgbClr val="000000"/>
                </a:solidFill>
                <a:round/>
                <a:headEnd/>
                <a:tailEnd type="triangle" w="med" len="med"/>
              </a:ln>
            </p:spPr>
            <p:txBody>
              <a:bodyPr>
                <a:prstTxWarp prst="textNoShape">
                  <a:avLst/>
                </a:prstTxWarp>
              </a:bodyPr>
              <a:lstStyle/>
              <a:p>
                <a:endParaRPr lang="en-US" sz="2800"/>
              </a:p>
            </p:txBody>
          </p:sp>
          <p:sp>
            <p:nvSpPr>
              <p:cNvPr id="33" name="Line 69"/>
              <p:cNvSpPr>
                <a:spLocks noChangeShapeType="1"/>
              </p:cNvSpPr>
              <p:nvPr/>
            </p:nvSpPr>
            <p:spPr bwMode="auto">
              <a:xfrm>
                <a:off x="8138" y="3504"/>
                <a:ext cx="0" cy="367"/>
              </a:xfrm>
              <a:prstGeom prst="line">
                <a:avLst/>
              </a:prstGeom>
              <a:noFill/>
              <a:ln w="25400">
                <a:solidFill>
                  <a:srgbClr val="000000"/>
                </a:solidFill>
                <a:prstDash val="solid"/>
                <a:round/>
                <a:headEnd/>
                <a:tailEnd type="triangle" w="med" len="med"/>
              </a:ln>
            </p:spPr>
            <p:txBody>
              <a:bodyPr>
                <a:prstTxWarp prst="textNoShape">
                  <a:avLst/>
                </a:prstTxWarp>
              </a:bodyPr>
              <a:lstStyle/>
              <a:p>
                <a:endParaRPr lang="en-US" sz="2800"/>
              </a:p>
            </p:txBody>
          </p:sp>
          <p:sp>
            <p:nvSpPr>
              <p:cNvPr id="34" name="Rectangle 70"/>
              <p:cNvSpPr>
                <a:spLocks noChangeArrowheads="1"/>
              </p:cNvSpPr>
              <p:nvPr/>
            </p:nvSpPr>
            <p:spPr bwMode="auto">
              <a:xfrm>
                <a:off x="7591" y="7342"/>
                <a:ext cx="1185" cy="184"/>
              </a:xfrm>
              <a:prstGeom prst="rect">
                <a:avLst/>
              </a:prstGeom>
              <a:solidFill>
                <a:srgbClr val="FFFFFF"/>
              </a:solidFill>
              <a:ln w="9525">
                <a:noFill/>
                <a:miter lim="800000"/>
                <a:headEnd/>
                <a:tailEnd/>
              </a:ln>
            </p:spPr>
            <p:txBody>
              <a:bodyPr>
                <a:prstTxWarp prst="textNoShape">
                  <a:avLst/>
                </a:prstTxWarp>
              </a:bodyPr>
              <a:lstStyle/>
              <a:p>
                <a:pPr algn="ctr"/>
                <a:r>
                  <a:rPr lang="el-GR" altLang="zh-CN" sz="1200" b="1" dirty="0" smtClean="0">
                    <a:latin typeface="Calibri" charset="0"/>
                    <a:ea typeface="SimSun" pitchFamily="2" charset="-122"/>
                    <a:cs typeface="SimSun" pitchFamily="2" charset="-122"/>
                  </a:rPr>
                  <a:t>ΠΕΡΙΒΑΛΛΟΝ</a:t>
                </a:r>
                <a:endParaRPr lang="it-IT" sz="2800" dirty="0">
                  <a:latin typeface="Calibri" charset="0"/>
                </a:endParaRPr>
              </a:p>
            </p:txBody>
          </p:sp>
        </p:grpSp>
        <p:sp>
          <p:nvSpPr>
            <p:cNvPr id="7" name="Rectangle 71"/>
            <p:cNvSpPr>
              <a:spLocks noChangeArrowheads="1"/>
            </p:cNvSpPr>
            <p:nvPr/>
          </p:nvSpPr>
          <p:spPr bwMode="auto">
            <a:xfrm>
              <a:off x="7591" y="4515"/>
              <a:ext cx="1064" cy="368"/>
            </a:xfrm>
            <a:prstGeom prst="rect">
              <a:avLst/>
            </a:prstGeom>
            <a:solidFill>
              <a:srgbClr val="FFFFFF"/>
            </a:solidFill>
            <a:ln w="9525">
              <a:solidFill>
                <a:srgbClr val="000000"/>
              </a:solidFill>
              <a:miter lim="800000"/>
              <a:headEnd/>
              <a:tailEnd/>
            </a:ln>
          </p:spPr>
          <p:txBody>
            <a:bodyPr>
              <a:prstTxWarp prst="textNoShape">
                <a:avLst/>
              </a:prstTxWarp>
            </a:bodyPr>
            <a:lstStyle/>
            <a:p>
              <a:pPr algn="ctr"/>
              <a:r>
                <a:rPr lang="el-GR" sz="1100" dirty="0" smtClean="0">
                  <a:latin typeface="Calibri" charset="0"/>
                  <a:ea typeface="SimSun" pitchFamily="2" charset="-122"/>
                  <a:cs typeface="SimSun" pitchFamily="2" charset="-122"/>
                </a:rPr>
                <a:t>ΛΟΙΠΟΙ ΜΕΤΑΚΙΝΟΥΜΕΝΟΙ</a:t>
              </a:r>
              <a:endParaRPr lang="it-IT" sz="1100" dirty="0">
                <a:latin typeface="Calibri" charset="0"/>
              </a:endParaRPr>
            </a:p>
          </p:txBody>
        </p:sp>
      </p:grpSp>
      <p:sp>
        <p:nvSpPr>
          <p:cNvPr id="35" name="TextBox 34"/>
          <p:cNvSpPr txBox="1"/>
          <p:nvPr/>
        </p:nvSpPr>
        <p:spPr>
          <a:xfrm>
            <a:off x="6172200" y="5788223"/>
            <a:ext cx="1784176" cy="307777"/>
          </a:xfrm>
          <a:prstGeom prst="rect">
            <a:avLst/>
          </a:prstGeom>
          <a:noFill/>
        </p:spPr>
        <p:txBody>
          <a:bodyPr wrap="square" rtlCol="0">
            <a:spAutoFit/>
          </a:bodyPr>
          <a:lstStyle/>
          <a:p>
            <a:r>
              <a:rPr lang="el-GR" sz="1400" dirty="0" smtClean="0"/>
              <a:t>Πηγή: </a:t>
            </a:r>
            <a:r>
              <a:rPr lang="en-US" sz="1400" dirty="0" err="1" smtClean="0"/>
              <a:t>Cascetta</a:t>
            </a:r>
            <a:r>
              <a:rPr lang="en-US" sz="1400" dirty="0" smtClean="0"/>
              <a:t> 2009</a:t>
            </a:r>
            <a:endParaRPr lang="en-US" sz="1400" dirty="0"/>
          </a:p>
        </p:txBody>
      </p:sp>
      <p:sp>
        <p:nvSpPr>
          <p:cNvPr id="36" name="Title 1"/>
          <p:cNvSpPr>
            <a:spLocks noGrp="1"/>
          </p:cNvSpPr>
          <p:nvPr>
            <p:ph type="title"/>
          </p:nvPr>
        </p:nvSpPr>
        <p:spPr>
          <a:xfrm>
            <a:off x="457200" y="274638"/>
            <a:ext cx="8229600" cy="562074"/>
          </a:xfrm>
        </p:spPr>
        <p:txBody>
          <a:bodyPr/>
          <a:lstStyle/>
          <a:p>
            <a:r>
              <a:rPr lang="el-GR" dirty="0" smtClean="0">
                <a:cs typeface="Arial Black"/>
              </a:rPr>
              <a:t>Εκτίμηση επιπτώσεων</a:t>
            </a:r>
            <a:endParaRPr lang="en-US" dirty="0">
              <a:cs typeface="Arial Black"/>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a:t>
            </a:r>
            <a:r>
              <a:rPr lang="el-GR" dirty="0" smtClean="0"/>
              <a:t> κατηγορία 1</a:t>
            </a:r>
            <a:endParaRPr lang="en-US" dirty="0"/>
          </a:p>
        </p:txBody>
      </p:sp>
      <p:sp>
        <p:nvSpPr>
          <p:cNvPr id="3" name="Content Placeholder 2"/>
          <p:cNvSpPr>
            <a:spLocks noGrp="1"/>
          </p:cNvSpPr>
          <p:nvPr>
            <p:ph idx="1"/>
          </p:nvPr>
        </p:nvSpPr>
        <p:spPr/>
        <p:txBody>
          <a:bodyPr>
            <a:normAutofit fontScale="77500" lnSpcReduction="20000"/>
          </a:bodyPr>
          <a:lstStyle/>
          <a:p>
            <a:r>
              <a:rPr lang="el-GR" dirty="0" smtClean="0"/>
              <a:t>Έλεγχος απόδοσης συστημάτων ΜΜΜ</a:t>
            </a:r>
            <a:r>
              <a:rPr lang="en-US" dirty="0" smtClean="0"/>
              <a:t>: </a:t>
            </a:r>
            <a:r>
              <a:rPr lang="el-GR" dirty="0" smtClean="0"/>
              <a:t>Συστήματα αυτόματου Εντοπισμού Οχημάτων</a:t>
            </a:r>
            <a:r>
              <a:rPr lang="el-GR" dirty="0"/>
              <a:t>, Συστήματα αυτόματης </a:t>
            </a:r>
            <a:r>
              <a:rPr lang="el-GR" dirty="0" smtClean="0"/>
              <a:t>μέτρησης επιβατών για πρακτορεία</a:t>
            </a:r>
            <a:endParaRPr lang="en-US" dirty="0" smtClean="0"/>
          </a:p>
          <a:p>
            <a:r>
              <a:rPr lang="el-GR" dirty="0" smtClean="0"/>
              <a:t>Δείκτες</a:t>
            </a:r>
            <a:r>
              <a:rPr lang="en-US" dirty="0" smtClean="0"/>
              <a:t>: </a:t>
            </a:r>
            <a:r>
              <a:rPr lang="el-GR" dirty="0" smtClean="0"/>
              <a:t>αριθμός μετακινήσεων οχημάτων, χρόνος εντός οχήματος</a:t>
            </a:r>
            <a:r>
              <a:rPr lang="en-US" dirty="0" smtClean="0"/>
              <a:t>, </a:t>
            </a:r>
            <a:r>
              <a:rPr lang="el-GR" dirty="0" smtClean="0"/>
              <a:t>χρόνος παραμονής στο αμαξοστάσιο, χρόνοι αναχώρησης / άφιξης</a:t>
            </a:r>
            <a:r>
              <a:rPr lang="en-US" dirty="0" smtClean="0"/>
              <a:t>, </a:t>
            </a:r>
            <a:r>
              <a:rPr lang="el-GR" dirty="0" smtClean="0"/>
              <a:t>διάρκεια ταξιδιού</a:t>
            </a:r>
            <a:r>
              <a:rPr lang="en-US" dirty="0" smtClean="0"/>
              <a:t>, </a:t>
            </a:r>
            <a:r>
              <a:rPr lang="el-GR" dirty="0" smtClean="0"/>
              <a:t>μήκος διαδρομής εκτός προγραμματισμένης πορείας δρομολογίου</a:t>
            </a:r>
            <a:r>
              <a:rPr lang="en-US" dirty="0" smtClean="0"/>
              <a:t>, </a:t>
            </a:r>
            <a:r>
              <a:rPr lang="el-GR" dirty="0" smtClean="0"/>
              <a:t>επιβιβάσεις / αποβιβάσεις επιβατών και συνδυασμοί τους</a:t>
            </a:r>
            <a:endParaRPr lang="en-US" dirty="0" smtClean="0"/>
          </a:p>
          <a:p>
            <a:r>
              <a:rPr lang="el-GR" dirty="0" smtClean="0"/>
              <a:t>Ποιότητα υπηρεσιών</a:t>
            </a:r>
            <a:r>
              <a:rPr lang="en-US" dirty="0" smtClean="0"/>
              <a:t>: </a:t>
            </a:r>
          </a:p>
          <a:p>
            <a:pPr lvl="1"/>
            <a:r>
              <a:rPr lang="el-GR" dirty="0" smtClean="0"/>
              <a:t>Προγραμματισμένος προς πραγματικό χρόνος</a:t>
            </a:r>
            <a:r>
              <a:rPr lang="en-US" dirty="0" smtClean="0"/>
              <a:t> = </a:t>
            </a:r>
            <a:r>
              <a:rPr lang="el-GR" dirty="0" smtClean="0"/>
              <a:t>αξιοπιστία προγράμματος δρομολογίου και ακρίβεια υπηρεσίας</a:t>
            </a:r>
            <a:endParaRPr lang="en-US" dirty="0" smtClean="0"/>
          </a:p>
          <a:p>
            <a:pPr lvl="1"/>
            <a:r>
              <a:rPr lang="el-GR" dirty="0" smtClean="0"/>
              <a:t>Αριθμός λεωφορείων σε μια διαδρομή</a:t>
            </a:r>
            <a:r>
              <a:rPr lang="en-US" dirty="0" smtClean="0"/>
              <a:t> = </a:t>
            </a:r>
            <a:r>
              <a:rPr lang="el-GR" dirty="0" smtClean="0"/>
              <a:t>προσβασιμότητα ζώνης στο σύστημα μεταφορικών υπηρεσιών ΜΜΜ</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ITS </a:t>
            </a:r>
            <a:r>
              <a:rPr lang="el-GR" dirty="0" smtClean="0"/>
              <a:t>και διαχείριση συστήματος ΔΣ (υποδομή</a:t>
            </a:r>
            <a:r>
              <a:rPr lang="en-US" dirty="0" smtClean="0"/>
              <a:t>) </a:t>
            </a:r>
            <a:endParaRPr lang="en-US" dirty="0"/>
          </a:p>
        </p:txBody>
      </p:sp>
      <p:grpSp>
        <p:nvGrpSpPr>
          <p:cNvPr id="4" name="Group 3"/>
          <p:cNvGrpSpPr/>
          <p:nvPr/>
        </p:nvGrpSpPr>
        <p:grpSpPr>
          <a:xfrm>
            <a:off x="899592" y="1797844"/>
            <a:ext cx="7253809" cy="3764756"/>
            <a:chOff x="747192" y="1219200"/>
            <a:chExt cx="7253809" cy="3764756"/>
          </a:xfrm>
        </p:grpSpPr>
        <p:sp>
          <p:nvSpPr>
            <p:cNvPr id="5" name="Oval 4"/>
            <p:cNvSpPr/>
            <p:nvPr/>
          </p:nvSpPr>
          <p:spPr>
            <a:xfrm>
              <a:off x="747192" y="2590800"/>
              <a:ext cx="2232248" cy="10287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l-GR" dirty="0" smtClean="0"/>
                <a:t>Καταμερισμός κυκλοφορίας</a:t>
              </a:r>
              <a:endParaRPr lang="en-US" dirty="0"/>
            </a:p>
          </p:txBody>
        </p:sp>
        <p:sp>
          <p:nvSpPr>
            <p:cNvPr id="6" name="Oval 5"/>
            <p:cNvSpPr/>
            <p:nvPr/>
          </p:nvSpPr>
          <p:spPr>
            <a:xfrm>
              <a:off x="3505200" y="1219200"/>
              <a:ext cx="1676400" cy="838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l-GR" dirty="0" smtClean="0"/>
                <a:t>Δείκτες εξόδου</a:t>
              </a:r>
              <a:endParaRPr lang="en-US" dirty="0"/>
            </a:p>
          </p:txBody>
        </p:sp>
        <p:sp>
          <p:nvSpPr>
            <p:cNvPr id="7" name="10-Point Star 6"/>
            <p:cNvSpPr/>
            <p:nvPr/>
          </p:nvSpPr>
          <p:spPr>
            <a:xfrm>
              <a:off x="6219801" y="2438400"/>
              <a:ext cx="1781200" cy="1181100"/>
            </a:xfrm>
            <a:prstGeom prst="star10">
              <a:avLst/>
            </a:prstGeom>
            <a:ln>
              <a:solidFill>
                <a:schemeClr val="accent1">
                  <a:shade val="95000"/>
                  <a:satMod val="105000"/>
                  <a:alpha val="51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l-GR" dirty="0"/>
                <a:t>Α</a:t>
              </a:r>
              <a:r>
                <a:rPr lang="el-GR" dirty="0" smtClean="0"/>
                <a:t>ξιολόγηση</a:t>
              </a:r>
              <a:endParaRPr lang="en-US" dirty="0"/>
            </a:p>
          </p:txBody>
        </p:sp>
        <p:sp>
          <p:nvSpPr>
            <p:cNvPr id="8" name="Rounded Rectangle 7"/>
            <p:cNvSpPr/>
            <p:nvPr/>
          </p:nvSpPr>
          <p:spPr>
            <a:xfrm>
              <a:off x="1524000" y="1676400"/>
              <a:ext cx="1676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l-GR" dirty="0" smtClean="0"/>
                <a:t>Μετρήσεις </a:t>
              </a:r>
              <a:r>
                <a:rPr lang="en-US" dirty="0" smtClean="0"/>
                <a:t>ITS</a:t>
              </a:r>
              <a:endParaRPr lang="en-US" dirty="0"/>
            </a:p>
          </p:txBody>
        </p:sp>
        <p:sp>
          <p:nvSpPr>
            <p:cNvPr id="9" name="Rounded Rectangle 8"/>
            <p:cNvSpPr/>
            <p:nvPr/>
          </p:nvSpPr>
          <p:spPr>
            <a:xfrm>
              <a:off x="5791200" y="1676400"/>
              <a:ext cx="1676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l-GR" dirty="0" smtClean="0"/>
                <a:t>Διαχειριστής</a:t>
              </a:r>
              <a:endParaRPr lang="en-US" dirty="0"/>
            </a:p>
          </p:txBody>
        </p:sp>
        <p:sp>
          <p:nvSpPr>
            <p:cNvPr id="10" name="Rounded Rectangle 9"/>
            <p:cNvSpPr/>
            <p:nvPr/>
          </p:nvSpPr>
          <p:spPr>
            <a:xfrm>
              <a:off x="5621628" y="3962400"/>
              <a:ext cx="2015543" cy="1021556"/>
            </a:xfrm>
            <a:prstGeom prst="round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l-GR" dirty="0" smtClean="0"/>
                <a:t>Σύστημα ΔΣ</a:t>
              </a:r>
              <a:endParaRPr lang="en-US" dirty="0" smtClean="0"/>
            </a:p>
            <a:p>
              <a:pPr>
                <a:buFont typeface="Arial"/>
                <a:buChar char="•"/>
              </a:pPr>
              <a:r>
                <a:rPr lang="el-GR" sz="1200" dirty="0" smtClean="0"/>
                <a:t>Έλεγχος</a:t>
              </a:r>
              <a:endParaRPr lang="en-US" sz="1200" dirty="0" smtClean="0"/>
            </a:p>
            <a:p>
              <a:pPr>
                <a:buFont typeface="Arial"/>
                <a:buChar char="•"/>
              </a:pPr>
              <a:r>
                <a:rPr lang="el-GR" sz="1200" dirty="0" smtClean="0"/>
                <a:t>Αστυνόμευση</a:t>
              </a:r>
              <a:endParaRPr lang="en-US" sz="1200" dirty="0" smtClean="0"/>
            </a:p>
            <a:p>
              <a:pPr>
                <a:buFont typeface="Arial"/>
                <a:buChar char="•"/>
              </a:pPr>
              <a:r>
                <a:rPr lang="el-GR" sz="1200" dirty="0" smtClean="0"/>
                <a:t>Βελτιστοποίηση</a:t>
              </a:r>
              <a:endParaRPr lang="en-US" sz="1200" dirty="0"/>
            </a:p>
          </p:txBody>
        </p:sp>
        <p:sp>
          <p:nvSpPr>
            <p:cNvPr id="11" name="Rounded Rectangle 10"/>
            <p:cNvSpPr/>
            <p:nvPr/>
          </p:nvSpPr>
          <p:spPr>
            <a:xfrm>
              <a:off x="1524000" y="4191000"/>
              <a:ext cx="1676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l-GR" dirty="0" smtClean="0"/>
                <a:t>Τελικός χρήστης</a:t>
              </a:r>
              <a:endParaRPr lang="en-US" dirty="0"/>
            </a:p>
          </p:txBody>
        </p:sp>
        <p:cxnSp>
          <p:nvCxnSpPr>
            <p:cNvPr id="12" name="Straight Arrow Connector 11"/>
            <p:cNvCxnSpPr>
              <a:stCxn id="11" idx="0"/>
              <a:endCxn id="8" idx="2"/>
            </p:cNvCxnSpPr>
            <p:nvPr/>
          </p:nvCxnSpPr>
          <p:spPr>
            <a:xfrm rot="5400000" flipH="1" flipV="1">
              <a:off x="1371600" y="3200400"/>
              <a:ext cx="1981200" cy="1588"/>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8" idx="3"/>
              <a:endCxn id="9" idx="1"/>
            </p:cNvCxnSpPr>
            <p:nvPr/>
          </p:nvCxnSpPr>
          <p:spPr>
            <a:xfrm>
              <a:off x="3200400" y="1943100"/>
              <a:ext cx="2590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9" idx="2"/>
              <a:endCxn id="10" idx="0"/>
            </p:cNvCxnSpPr>
            <p:nvPr/>
          </p:nvCxnSpPr>
          <p:spPr>
            <a:xfrm rot="5400000">
              <a:off x="5753100" y="3086100"/>
              <a:ext cx="17526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0" idx="1"/>
              <a:endCxn id="11" idx="3"/>
            </p:cNvCxnSpPr>
            <p:nvPr/>
          </p:nvCxnSpPr>
          <p:spPr>
            <a:xfrm rot="10800000">
              <a:off x="3200400" y="4457700"/>
              <a:ext cx="2421228" cy="154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cs typeface="Arial Black"/>
              </a:rPr>
              <a:t>Περιεχόμενα</a:t>
            </a:r>
            <a:endParaRPr lang="en-US" b="1" dirty="0" smtClean="0">
              <a:cs typeface="Arial Black"/>
            </a:endParaRPr>
          </a:p>
        </p:txBody>
      </p:sp>
      <p:sp>
        <p:nvSpPr>
          <p:cNvPr id="3" name="Content Placeholder 2"/>
          <p:cNvSpPr>
            <a:spLocks noGrp="1"/>
          </p:cNvSpPr>
          <p:nvPr>
            <p:ph idx="1"/>
          </p:nvPr>
        </p:nvSpPr>
        <p:spPr>
          <a:xfrm>
            <a:off x="1143000" y="1447800"/>
            <a:ext cx="8229600" cy="4525963"/>
          </a:xfrm>
        </p:spPr>
        <p:txBody>
          <a:bodyPr>
            <a:noAutofit/>
          </a:bodyPr>
          <a:lstStyle/>
          <a:p>
            <a:pPr>
              <a:lnSpc>
                <a:spcPct val="150000"/>
              </a:lnSpc>
              <a:spcBef>
                <a:spcPts val="0"/>
              </a:spcBef>
              <a:buNone/>
            </a:pPr>
            <a:r>
              <a:rPr lang="el-GR" sz="4000" dirty="0" smtClean="0"/>
              <a:t>Εισαγωγή</a:t>
            </a:r>
            <a:endParaRPr lang="en-US" sz="4000" dirty="0" smtClean="0"/>
          </a:p>
          <a:p>
            <a:pPr>
              <a:lnSpc>
                <a:spcPct val="150000"/>
              </a:lnSpc>
              <a:spcBef>
                <a:spcPts val="0"/>
              </a:spcBef>
              <a:buNone/>
            </a:pPr>
            <a:r>
              <a:rPr lang="el-GR" sz="4000" dirty="0" smtClean="0"/>
              <a:t>Διαδικασία λήψης απόφασης</a:t>
            </a:r>
            <a:endParaRPr lang="en-US" sz="4000" dirty="0" smtClean="0"/>
          </a:p>
          <a:p>
            <a:pPr>
              <a:lnSpc>
                <a:spcPct val="150000"/>
              </a:lnSpc>
              <a:spcBef>
                <a:spcPts val="0"/>
              </a:spcBef>
              <a:buNone/>
            </a:pPr>
            <a:r>
              <a:rPr lang="el-GR" sz="4000" dirty="0" smtClean="0"/>
              <a:t>Η επίδραση των </a:t>
            </a:r>
            <a:r>
              <a:rPr lang="en-US" sz="4000" dirty="0" smtClean="0"/>
              <a:t>ITS</a:t>
            </a:r>
            <a:r>
              <a:rPr lang="el-GR" sz="4000" dirty="0" smtClean="0"/>
              <a:t> στις μεταφορές</a:t>
            </a:r>
            <a:endParaRPr lang="en-US" sz="4000" dirty="0" smtClean="0"/>
          </a:p>
          <a:p>
            <a:pPr>
              <a:lnSpc>
                <a:spcPct val="150000"/>
              </a:lnSpc>
              <a:spcBef>
                <a:spcPts val="0"/>
              </a:spcBef>
              <a:buNone/>
            </a:pPr>
            <a:r>
              <a:rPr lang="el-GR" sz="4000" dirty="0" smtClean="0"/>
              <a:t>Αποτίμηση επιπτώσεων</a:t>
            </a:r>
            <a:endParaRPr lang="en-US" sz="4000" dirty="0" smtClean="0"/>
          </a:p>
          <a:p>
            <a:pPr>
              <a:lnSpc>
                <a:spcPct val="150000"/>
              </a:lnSpc>
              <a:spcBef>
                <a:spcPts val="0"/>
              </a:spcBef>
              <a:buNone/>
            </a:pPr>
            <a:r>
              <a:rPr lang="el-GR" sz="4000" dirty="0" smtClean="0"/>
              <a:t>Συγκριτική ανάλυση</a:t>
            </a:r>
            <a:endParaRPr lang="en-US" sz="4000" dirty="0"/>
          </a:p>
        </p:txBody>
      </p:sp>
      <p:sp>
        <p:nvSpPr>
          <p:cNvPr id="4" name="footer_BLU">
            <a:hlinkClick r:id="rId2" action="ppaction://hlinkpres?slideindex=1&amp;slidetitle="/>
          </p:cNvPr>
          <p:cNvSpPr/>
          <p:nvPr/>
        </p:nvSpPr>
        <p:spPr>
          <a:xfrm>
            <a:off x="-828600" y="1772816"/>
            <a:ext cx="1922789" cy="531884"/>
          </a:xfrm>
          <a:prstGeom prst="rect">
            <a:avLst/>
          </a:prstGeom>
          <a:gradFill>
            <a:gsLst>
              <a:gs pos="0">
                <a:schemeClr val="accent3">
                  <a:lumMod val="50000"/>
                </a:schemeClr>
              </a:gs>
              <a:gs pos="7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60862" rIns="0" bIns="60862" anchor="ctr">
            <a:prstTxWarp prst="textNoShape">
              <a:avLst/>
            </a:prstTxWarp>
          </a:bodyPr>
          <a:lstStyle/>
          <a:p>
            <a:pPr algn="r"/>
            <a:r>
              <a:rPr lang="it-IT" sz="4800" b="1" dirty="0" err="1" smtClean="0">
                <a:solidFill>
                  <a:srgbClr val="FFFFFF"/>
                </a:solidFill>
                <a:latin typeface="Century Gothic" charset="0"/>
              </a:rPr>
              <a:t>1</a:t>
            </a:r>
            <a:endParaRPr lang="it-IT" sz="4800" b="1" dirty="0">
              <a:solidFill>
                <a:srgbClr val="FFFFFF"/>
              </a:solidFill>
              <a:latin typeface="Century Gothic" charset="0"/>
            </a:endParaRPr>
          </a:p>
        </p:txBody>
      </p:sp>
      <p:sp>
        <p:nvSpPr>
          <p:cNvPr id="6" name="footer_BLU">
            <a:hlinkClick r:id="rId2" action="ppaction://hlinkpres?slideindex=1&amp;slidetitle="/>
          </p:cNvPr>
          <p:cNvSpPr/>
          <p:nvPr/>
        </p:nvSpPr>
        <p:spPr>
          <a:xfrm>
            <a:off x="-828600" y="3632610"/>
            <a:ext cx="1922789" cy="531884"/>
          </a:xfrm>
          <a:prstGeom prst="rect">
            <a:avLst/>
          </a:prstGeom>
          <a:gradFill>
            <a:gsLst>
              <a:gs pos="0">
                <a:schemeClr val="accent3">
                  <a:lumMod val="50000"/>
                </a:schemeClr>
              </a:gs>
              <a:gs pos="7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60862" rIns="0" bIns="60862" anchor="ctr">
            <a:prstTxWarp prst="textNoShape">
              <a:avLst/>
            </a:prstTxWarp>
          </a:bodyPr>
          <a:lstStyle/>
          <a:p>
            <a:pPr algn="r"/>
            <a:r>
              <a:rPr lang="it-IT" sz="4800" b="1" dirty="0" err="1" smtClean="0">
                <a:solidFill>
                  <a:srgbClr val="FFFFFF"/>
                </a:solidFill>
                <a:latin typeface="Century Gothic" charset="0"/>
              </a:rPr>
              <a:t>3</a:t>
            </a:r>
            <a:endParaRPr lang="it-IT" sz="4800" b="1" dirty="0">
              <a:solidFill>
                <a:srgbClr val="FFFFFF"/>
              </a:solidFill>
              <a:latin typeface="Century Gothic" charset="0"/>
            </a:endParaRPr>
          </a:p>
        </p:txBody>
      </p:sp>
      <p:sp>
        <p:nvSpPr>
          <p:cNvPr id="7" name="footer_BLU">
            <a:hlinkClick r:id="rId2" action="ppaction://hlinkpres?slideindex=1&amp;slidetitle="/>
          </p:cNvPr>
          <p:cNvSpPr/>
          <p:nvPr/>
        </p:nvSpPr>
        <p:spPr>
          <a:xfrm>
            <a:off x="-828600" y="2708920"/>
            <a:ext cx="1922789" cy="531884"/>
          </a:xfrm>
          <a:prstGeom prst="rect">
            <a:avLst/>
          </a:prstGeom>
          <a:gradFill>
            <a:gsLst>
              <a:gs pos="0">
                <a:schemeClr val="accent3">
                  <a:lumMod val="50000"/>
                </a:schemeClr>
              </a:gs>
              <a:gs pos="7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60862" rIns="0" bIns="60862" anchor="ctr">
            <a:prstTxWarp prst="textNoShape">
              <a:avLst/>
            </a:prstTxWarp>
          </a:bodyPr>
          <a:lstStyle/>
          <a:p>
            <a:pPr algn="r"/>
            <a:r>
              <a:rPr lang="it-IT" sz="4800" b="1" dirty="0" err="1" smtClean="0">
                <a:solidFill>
                  <a:srgbClr val="FFFFFF"/>
                </a:solidFill>
                <a:latin typeface="Century Gothic" charset="0"/>
              </a:rPr>
              <a:t>2</a:t>
            </a:r>
            <a:endParaRPr lang="it-IT" sz="4800" b="1" dirty="0">
              <a:solidFill>
                <a:srgbClr val="FFFFFF"/>
              </a:solidFill>
              <a:latin typeface="Century Gothic" charset="0"/>
            </a:endParaRPr>
          </a:p>
        </p:txBody>
      </p:sp>
      <p:sp>
        <p:nvSpPr>
          <p:cNvPr id="8" name="footer_BLU">
            <a:hlinkClick r:id="rId2" action="ppaction://hlinkpres?slideindex=1&amp;slidetitle="/>
          </p:cNvPr>
          <p:cNvSpPr/>
          <p:nvPr/>
        </p:nvSpPr>
        <p:spPr>
          <a:xfrm>
            <a:off x="-828600" y="4553300"/>
            <a:ext cx="1922789" cy="531884"/>
          </a:xfrm>
          <a:prstGeom prst="rect">
            <a:avLst/>
          </a:prstGeom>
          <a:gradFill>
            <a:gsLst>
              <a:gs pos="0">
                <a:schemeClr val="accent3">
                  <a:lumMod val="50000"/>
                </a:schemeClr>
              </a:gs>
              <a:gs pos="7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60862" rIns="0" bIns="60862" anchor="ctr">
            <a:prstTxWarp prst="textNoShape">
              <a:avLst/>
            </a:prstTxWarp>
          </a:bodyPr>
          <a:lstStyle/>
          <a:p>
            <a:pPr algn="r"/>
            <a:r>
              <a:rPr lang="it-IT" sz="4800" b="1" dirty="0" err="1" smtClean="0">
                <a:solidFill>
                  <a:srgbClr val="FFFFFF"/>
                </a:solidFill>
                <a:latin typeface="Century Gothic" charset="0"/>
              </a:rPr>
              <a:t>4</a:t>
            </a:r>
            <a:endParaRPr lang="it-IT" sz="4800" b="1" dirty="0">
              <a:solidFill>
                <a:srgbClr val="FFFFFF"/>
              </a:solidFill>
              <a:latin typeface="Century Gothic" charset="0"/>
            </a:endParaRPr>
          </a:p>
        </p:txBody>
      </p:sp>
      <p:sp>
        <p:nvSpPr>
          <p:cNvPr id="9" name="footer_BLU">
            <a:hlinkClick r:id="rId2" action="ppaction://hlinkpres?slideindex=1&amp;slidetitle="/>
          </p:cNvPr>
          <p:cNvSpPr/>
          <p:nvPr/>
        </p:nvSpPr>
        <p:spPr>
          <a:xfrm>
            <a:off x="-828600" y="5445224"/>
            <a:ext cx="1922789" cy="531884"/>
          </a:xfrm>
          <a:prstGeom prst="rect">
            <a:avLst/>
          </a:prstGeom>
          <a:gradFill>
            <a:gsLst>
              <a:gs pos="0">
                <a:schemeClr val="accent3">
                  <a:lumMod val="50000"/>
                </a:schemeClr>
              </a:gs>
              <a:gs pos="7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60862" rIns="0" bIns="60862" anchor="ctr">
            <a:prstTxWarp prst="textNoShape">
              <a:avLst/>
            </a:prstTxWarp>
          </a:bodyPr>
          <a:lstStyle/>
          <a:p>
            <a:pPr algn="r"/>
            <a:r>
              <a:rPr lang="it-IT" sz="4800" b="1" dirty="0" err="1" smtClean="0">
                <a:solidFill>
                  <a:srgbClr val="FFFFFF"/>
                </a:solidFill>
                <a:latin typeface="Century Gothic" charset="0"/>
              </a:rPr>
              <a:t>5</a:t>
            </a:r>
            <a:endParaRPr lang="it-IT" sz="4800" b="1" dirty="0">
              <a:solidFill>
                <a:srgbClr val="FFFFFF"/>
              </a:solidFill>
              <a:latin typeface="Century Gothic" charset="0"/>
            </a:endParaRPr>
          </a:p>
        </p:txBody>
      </p:sp>
      <p:sp>
        <p:nvSpPr>
          <p:cNvPr id="10" name="footer_BLU">
            <a:hlinkClick r:id="rId2" action="ppaction://hlinkpres?slideindex=1&amp;slidetitle="/>
          </p:cNvPr>
          <p:cNvSpPr/>
          <p:nvPr/>
        </p:nvSpPr>
        <p:spPr>
          <a:xfrm>
            <a:off x="-676200" y="1752600"/>
            <a:ext cx="9820200" cy="531884"/>
          </a:xfrm>
          <a:prstGeom prst="rect">
            <a:avLst/>
          </a:prstGeom>
          <a:gradFill>
            <a:gsLst>
              <a:gs pos="0">
                <a:schemeClr val="accent3">
                  <a:lumMod val="50000"/>
                </a:schemeClr>
              </a:gs>
              <a:gs pos="7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60862" rIns="0" bIns="60862" anchor="ctr">
            <a:prstTxWarp prst="textNoShape">
              <a:avLst/>
            </a:prstTxWarp>
          </a:bodyPr>
          <a:lstStyle/>
          <a:p>
            <a:pPr algn="r"/>
            <a:endParaRPr lang="it-IT" sz="4800" b="1" dirty="0">
              <a:solidFill>
                <a:srgbClr val="FFFFFF"/>
              </a:solidFill>
              <a:latin typeface="Century Gothic" charset="0"/>
            </a:endParaRPr>
          </a:p>
        </p:txBody>
      </p:sp>
    </p:spTree>
    <p:extLst>
      <p:ext uri="{BB962C8B-B14F-4D97-AF65-F5344CB8AC3E}">
        <p14:creationId xmlns:p14="http://schemas.microsoft.com/office/powerpoint/2010/main" val="37662737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ITS</a:t>
            </a:r>
            <a:r>
              <a:rPr lang="el-GR" dirty="0" smtClean="0"/>
              <a:t>:</a:t>
            </a:r>
            <a:r>
              <a:rPr lang="en-US" dirty="0" smtClean="0"/>
              <a:t> </a:t>
            </a:r>
            <a:r>
              <a:rPr lang="el-GR" dirty="0" smtClean="0"/>
              <a:t>κατηγορία 2</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Συστήματα πληροφόρησης επιβατών σε πραγματικό χρόνο (πριν και κατά τη διάρκεια του ταξιδιού)</a:t>
            </a:r>
            <a:endParaRPr lang="en-US" dirty="0" smtClean="0"/>
          </a:p>
          <a:p>
            <a:pPr lvl="1"/>
            <a:r>
              <a:rPr lang="el-GR" dirty="0" smtClean="0"/>
              <a:t>Εκτιμώμενος χρόνος άφιξης οχήματος στο σταθμό / στάση</a:t>
            </a:r>
            <a:endParaRPr lang="en-US" dirty="0" smtClean="0"/>
          </a:p>
          <a:p>
            <a:pPr lvl="1"/>
            <a:r>
              <a:rPr lang="el-GR" dirty="0" smtClean="0"/>
              <a:t>Θέση (τοποθεσία) οχήματος στο δίκτυο</a:t>
            </a:r>
            <a:endParaRPr lang="en-US" dirty="0" smtClean="0"/>
          </a:p>
          <a:p>
            <a:pPr lvl="1"/>
            <a:r>
              <a:rPr lang="el-GR" dirty="0" smtClean="0"/>
              <a:t>Αναμενόμενες καθυστερήσεις</a:t>
            </a:r>
            <a:endParaRPr lang="en-US" dirty="0" smtClean="0"/>
          </a:p>
          <a:p>
            <a:pPr lvl="1"/>
            <a:r>
              <a:rPr lang="el-GR" dirty="0" smtClean="0"/>
              <a:t>Συνθήκες πληρότητας εντός και εκτός (στάση / σταθμός) οχήματος</a:t>
            </a:r>
            <a:endParaRPr lang="en-US" dirty="0" smtClean="0"/>
          </a:p>
          <a:p>
            <a:pPr lvl="1"/>
            <a:r>
              <a:rPr lang="el-GR" dirty="0" smtClean="0"/>
              <a:t>Αριθμός συμβάντων στο δίκτυο, περιβαλλοντικές συνθήκες, κυκλοφοριακή συμφόρηση και άλλα.</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t>
            </a:r>
            <a:r>
              <a:rPr lang="el-GR" dirty="0" smtClean="0"/>
              <a:t>και διαχείριση ζήτησης</a:t>
            </a:r>
            <a:endParaRPr lang="en-US" dirty="0"/>
          </a:p>
        </p:txBody>
      </p:sp>
      <p:grpSp>
        <p:nvGrpSpPr>
          <p:cNvPr id="4" name="Group 3"/>
          <p:cNvGrpSpPr/>
          <p:nvPr/>
        </p:nvGrpSpPr>
        <p:grpSpPr>
          <a:xfrm>
            <a:off x="800100" y="1905000"/>
            <a:ext cx="7543800" cy="3810000"/>
            <a:chOff x="457200" y="1371600"/>
            <a:chExt cx="7543800" cy="3810000"/>
          </a:xfrm>
        </p:grpSpPr>
        <p:sp>
          <p:nvSpPr>
            <p:cNvPr id="5" name="Oval 4"/>
            <p:cNvSpPr/>
            <p:nvPr/>
          </p:nvSpPr>
          <p:spPr>
            <a:xfrm>
              <a:off x="3004964" y="4152900"/>
              <a:ext cx="2160240" cy="10287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l-GR" dirty="0" smtClean="0"/>
                <a:t>Καταμερισμός κυκλοφορίας</a:t>
              </a:r>
              <a:endParaRPr lang="en-US" dirty="0"/>
            </a:p>
          </p:txBody>
        </p:sp>
        <p:sp>
          <p:nvSpPr>
            <p:cNvPr id="6" name="Oval 5"/>
            <p:cNvSpPr/>
            <p:nvPr/>
          </p:nvSpPr>
          <p:spPr>
            <a:xfrm>
              <a:off x="6324600" y="2743200"/>
              <a:ext cx="1676400" cy="838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l-GR" dirty="0" smtClean="0"/>
                <a:t>Δείκτες εξόδου</a:t>
              </a:r>
              <a:endParaRPr lang="en-US" dirty="0"/>
            </a:p>
          </p:txBody>
        </p:sp>
        <p:sp>
          <p:nvSpPr>
            <p:cNvPr id="7" name="10-Point Star 6"/>
            <p:cNvSpPr/>
            <p:nvPr/>
          </p:nvSpPr>
          <p:spPr>
            <a:xfrm>
              <a:off x="3394657" y="1371600"/>
              <a:ext cx="1770547" cy="1066800"/>
            </a:xfrm>
            <a:prstGeom prst="star10">
              <a:avLst/>
            </a:prstGeom>
            <a:ln>
              <a:solidFill>
                <a:schemeClr val="accent1">
                  <a:shade val="95000"/>
                  <a:satMod val="105000"/>
                  <a:alpha val="51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l-GR" dirty="0" smtClean="0"/>
                <a:t>Αξιολόγηση</a:t>
              </a:r>
              <a:endParaRPr lang="en-US" dirty="0"/>
            </a:p>
          </p:txBody>
        </p:sp>
        <p:sp>
          <p:nvSpPr>
            <p:cNvPr id="8" name="Rounded Rectangle 7"/>
            <p:cNvSpPr/>
            <p:nvPr/>
          </p:nvSpPr>
          <p:spPr>
            <a:xfrm>
              <a:off x="457200" y="1695688"/>
              <a:ext cx="2286000" cy="1123712"/>
            </a:xfrm>
            <a:prstGeom prst="round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dirty="0" smtClean="0"/>
                <a:t>ITS </a:t>
              </a:r>
            </a:p>
            <a:p>
              <a:pPr>
                <a:buFont typeface="Arial"/>
                <a:buChar char="•"/>
              </a:pPr>
              <a:r>
                <a:rPr lang="en-US" sz="1400" dirty="0" smtClean="0"/>
                <a:t> </a:t>
              </a:r>
              <a:r>
                <a:rPr lang="el-GR" sz="1400" dirty="0" smtClean="0"/>
                <a:t>Βελτιστοποίηση</a:t>
              </a:r>
              <a:endParaRPr lang="en-US" sz="1400" dirty="0" smtClean="0"/>
            </a:p>
            <a:p>
              <a:pPr>
                <a:buFont typeface="Arial"/>
                <a:buChar char="•"/>
              </a:pPr>
              <a:r>
                <a:rPr lang="en-US" sz="1400" dirty="0" smtClean="0"/>
                <a:t> </a:t>
              </a:r>
              <a:r>
                <a:rPr lang="el-GR" sz="1400" dirty="0" smtClean="0"/>
                <a:t>Πληροφορία</a:t>
              </a:r>
              <a:endParaRPr lang="en-US" sz="1400" dirty="0" smtClean="0"/>
            </a:p>
            <a:p>
              <a:pPr>
                <a:buFont typeface="Arial"/>
                <a:buChar char="•"/>
              </a:pPr>
              <a:r>
                <a:rPr lang="en-US" sz="1400" dirty="0" smtClean="0"/>
                <a:t> </a:t>
              </a:r>
              <a:r>
                <a:rPr lang="el-GR" sz="1400" dirty="0" smtClean="0"/>
                <a:t>Υλοποίηση πολιτικής</a:t>
              </a:r>
              <a:endParaRPr lang="en-US" dirty="0"/>
            </a:p>
          </p:txBody>
        </p:sp>
        <p:sp>
          <p:nvSpPr>
            <p:cNvPr id="9" name="Rounded Rectangle 8"/>
            <p:cNvSpPr/>
            <p:nvPr/>
          </p:nvSpPr>
          <p:spPr>
            <a:xfrm>
              <a:off x="5638800" y="1981200"/>
              <a:ext cx="1676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l-GR" dirty="0" smtClean="0"/>
                <a:t>Διαχειριστής</a:t>
              </a:r>
              <a:endParaRPr lang="en-US" dirty="0"/>
            </a:p>
          </p:txBody>
        </p:sp>
        <p:sp>
          <p:nvSpPr>
            <p:cNvPr id="10" name="Rounded Rectangle 9"/>
            <p:cNvSpPr/>
            <p:nvPr/>
          </p:nvSpPr>
          <p:spPr>
            <a:xfrm>
              <a:off x="5638800" y="3810000"/>
              <a:ext cx="1676400" cy="10215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l-GR" dirty="0" smtClean="0"/>
                <a:t>Σύστημα ΔΣ</a:t>
              </a:r>
              <a:endParaRPr lang="en-US" dirty="0" smtClean="0"/>
            </a:p>
            <a:p>
              <a:pPr>
                <a:buFont typeface="Arial"/>
                <a:buChar char="•"/>
              </a:pPr>
              <a:r>
                <a:rPr lang="el-GR" sz="1200" dirty="0" smtClean="0"/>
                <a:t>Έλεγχος</a:t>
              </a:r>
              <a:endParaRPr lang="en-US" sz="1200" dirty="0" smtClean="0"/>
            </a:p>
            <a:p>
              <a:pPr>
                <a:buFont typeface="Arial"/>
                <a:buChar char="•"/>
              </a:pPr>
              <a:r>
                <a:rPr lang="el-GR" sz="1200" dirty="0" smtClean="0"/>
                <a:t>Αστυνόμευση</a:t>
              </a:r>
              <a:endParaRPr lang="en-US" sz="1200" dirty="0" smtClean="0"/>
            </a:p>
            <a:p>
              <a:pPr>
                <a:buFont typeface="Arial"/>
                <a:buChar char="•"/>
              </a:pPr>
              <a:r>
                <a:rPr lang="el-GR" sz="1200" dirty="0" smtClean="0"/>
                <a:t>Βελτιστοποίηση</a:t>
              </a:r>
              <a:endParaRPr lang="en-US" sz="1200" dirty="0"/>
            </a:p>
          </p:txBody>
        </p:sp>
        <p:sp>
          <p:nvSpPr>
            <p:cNvPr id="11" name="Rounded Rectangle 10"/>
            <p:cNvSpPr/>
            <p:nvPr/>
          </p:nvSpPr>
          <p:spPr>
            <a:xfrm>
              <a:off x="762000" y="4038600"/>
              <a:ext cx="16764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l-GR" dirty="0" smtClean="0"/>
                <a:t>Τελικός χρήστης</a:t>
              </a:r>
              <a:endParaRPr lang="en-US" dirty="0"/>
            </a:p>
          </p:txBody>
        </p:sp>
        <p:cxnSp>
          <p:nvCxnSpPr>
            <p:cNvPr id="12" name="Straight Arrow Connector 11"/>
            <p:cNvCxnSpPr>
              <a:stCxn id="11" idx="0"/>
              <a:endCxn id="8" idx="2"/>
            </p:cNvCxnSpPr>
            <p:nvPr/>
          </p:nvCxnSpPr>
          <p:spPr>
            <a:xfrm rot="5400000" flipH="1" flipV="1">
              <a:off x="990600" y="3429000"/>
              <a:ext cx="1219200" cy="1588"/>
            </a:xfrm>
            <a:prstGeom prst="straightConnector1">
              <a:avLst/>
            </a:prstGeom>
            <a:ln>
              <a:prstDash val="solid"/>
              <a:headEnd type="arrow"/>
              <a:tailEnd type="non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8" idx="3"/>
              <a:endCxn id="9" idx="1"/>
            </p:cNvCxnSpPr>
            <p:nvPr/>
          </p:nvCxnSpPr>
          <p:spPr>
            <a:xfrm flipV="1">
              <a:off x="2743200" y="2247900"/>
              <a:ext cx="2895600" cy="9644"/>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9" idx="2"/>
              <a:endCxn id="10" idx="0"/>
            </p:cNvCxnSpPr>
            <p:nvPr/>
          </p:nvCxnSpPr>
          <p:spPr>
            <a:xfrm rot="5400000">
              <a:off x="5829300" y="3162300"/>
              <a:ext cx="1295400" cy="1588"/>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0" idx="1"/>
              <a:endCxn id="11" idx="3"/>
            </p:cNvCxnSpPr>
            <p:nvPr/>
          </p:nvCxnSpPr>
          <p:spPr>
            <a:xfrm rot="10800000">
              <a:off x="2438400" y="4305300"/>
              <a:ext cx="3200400" cy="15478"/>
            </a:xfrm>
            <a:prstGeom prst="straightConnector1">
              <a:avLst/>
            </a:prstGeom>
            <a:ln>
              <a:prstDash val="dash"/>
              <a:headEnd type="arrow"/>
              <a:tailEnd type="none"/>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Ποιοτικά μέτρα</a:t>
            </a:r>
            <a:endParaRPr lang="en-US" dirty="0"/>
          </a:p>
        </p:txBody>
      </p:sp>
      <p:graphicFrame>
        <p:nvGraphicFramePr>
          <p:cNvPr id="4" name="Chart 3"/>
          <p:cNvGraphicFramePr/>
          <p:nvPr/>
        </p:nvGraphicFramePr>
        <p:xfrm>
          <a:off x="1533525" y="1295400"/>
          <a:ext cx="6076950" cy="51244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l-GR" dirty="0"/>
              <a:t>Κριτήρια επιλογής δεικτών</a:t>
            </a:r>
          </a:p>
        </p:txBody>
      </p:sp>
      <p:sp>
        <p:nvSpPr>
          <p:cNvPr id="3" name="Content Placeholder 2"/>
          <p:cNvSpPr>
            <a:spLocks noGrp="1"/>
          </p:cNvSpPr>
          <p:nvPr>
            <p:ph idx="1"/>
          </p:nvPr>
        </p:nvSpPr>
        <p:spPr/>
        <p:txBody>
          <a:bodyPr>
            <a:normAutofit fontScale="92500" lnSpcReduction="10000"/>
          </a:bodyPr>
          <a:lstStyle/>
          <a:p>
            <a:pPr defTabSz="457200" eaLnBrk="1" fontAlgn="auto" hangingPunct="1">
              <a:spcBef>
                <a:spcPts val="0"/>
              </a:spcBef>
              <a:spcAft>
                <a:spcPts val="600"/>
              </a:spcAft>
              <a:buFont typeface="Wingdings" pitchFamily="2" charset="2"/>
              <a:buChar char="Ø"/>
            </a:pPr>
            <a:r>
              <a:rPr lang="el-GR" sz="2400" b="1" dirty="0" smtClean="0">
                <a:solidFill>
                  <a:prstClr val="black"/>
                </a:solidFill>
              </a:rPr>
              <a:t>Συνάφεια</a:t>
            </a:r>
            <a:r>
              <a:rPr lang="en-US" sz="2400" b="1" dirty="0" smtClean="0">
                <a:solidFill>
                  <a:prstClr val="black"/>
                </a:solidFill>
              </a:rPr>
              <a:t> </a:t>
            </a:r>
            <a:r>
              <a:rPr lang="en-US" sz="2400" dirty="0" smtClean="0">
                <a:solidFill>
                  <a:prstClr val="black"/>
                </a:solidFill>
              </a:rPr>
              <a:t>– </a:t>
            </a:r>
            <a:r>
              <a:rPr lang="el-GR" sz="2400" dirty="0">
                <a:solidFill>
                  <a:prstClr val="black"/>
                </a:solidFill>
              </a:rPr>
              <a:t>διαφορετική για συγκριτική βαθμολόγηση επιδόσεων (σχετικές τιμές) και αξιολόγηση </a:t>
            </a:r>
            <a:r>
              <a:rPr lang="en-US" sz="2400" dirty="0">
                <a:solidFill>
                  <a:prstClr val="black"/>
                </a:solidFill>
              </a:rPr>
              <a:t>(</a:t>
            </a:r>
            <a:r>
              <a:rPr lang="el-GR" sz="2400" dirty="0">
                <a:solidFill>
                  <a:prstClr val="black"/>
                </a:solidFill>
              </a:rPr>
              <a:t>απόλυτες τιμές</a:t>
            </a:r>
            <a:r>
              <a:rPr lang="en-US" sz="2400" dirty="0">
                <a:solidFill>
                  <a:prstClr val="black"/>
                </a:solidFill>
              </a:rPr>
              <a:t>).</a:t>
            </a:r>
          </a:p>
          <a:p>
            <a:pPr defTabSz="457200" eaLnBrk="1" fontAlgn="auto" hangingPunct="1">
              <a:spcBef>
                <a:spcPts val="0"/>
              </a:spcBef>
              <a:spcAft>
                <a:spcPts val="600"/>
              </a:spcAft>
              <a:buFont typeface="Wingdings" pitchFamily="2" charset="2"/>
              <a:buChar char="Ø"/>
            </a:pPr>
            <a:r>
              <a:rPr lang="el-GR" sz="2400" b="1" dirty="0" smtClean="0">
                <a:solidFill>
                  <a:prstClr val="black"/>
                </a:solidFill>
              </a:rPr>
              <a:t>Αντιπροσωπευτικότητα</a:t>
            </a:r>
            <a:r>
              <a:rPr lang="en-US" sz="2400" b="1" dirty="0" smtClean="0">
                <a:solidFill>
                  <a:prstClr val="black"/>
                </a:solidFill>
              </a:rPr>
              <a:t> </a:t>
            </a:r>
            <a:r>
              <a:rPr lang="en-US" sz="2400" dirty="0" smtClean="0">
                <a:solidFill>
                  <a:prstClr val="black"/>
                </a:solidFill>
              </a:rPr>
              <a:t>– </a:t>
            </a:r>
            <a:r>
              <a:rPr lang="el-GR" sz="2400" dirty="0">
                <a:solidFill>
                  <a:prstClr val="black"/>
                </a:solidFill>
              </a:rPr>
              <a:t>αντικειμενικοί στόχοι πολιτικών (εμπλεκόμενων) και ιδιαίτερα χαρακτηριστικά του συστήματος.</a:t>
            </a:r>
            <a:endParaRPr lang="en-US" sz="2400" dirty="0">
              <a:solidFill>
                <a:prstClr val="black"/>
              </a:solidFill>
            </a:endParaRPr>
          </a:p>
          <a:p>
            <a:pPr defTabSz="457200" eaLnBrk="1" fontAlgn="auto" hangingPunct="1">
              <a:spcBef>
                <a:spcPts val="0"/>
              </a:spcBef>
              <a:spcAft>
                <a:spcPts val="600"/>
              </a:spcAft>
              <a:buFont typeface="Wingdings" pitchFamily="2" charset="2"/>
              <a:buChar char="Ø"/>
            </a:pPr>
            <a:r>
              <a:rPr lang="el-GR" sz="2400" b="1" dirty="0" smtClean="0">
                <a:solidFill>
                  <a:prstClr val="black"/>
                </a:solidFill>
              </a:rPr>
              <a:t>Πληρότητα</a:t>
            </a:r>
            <a:r>
              <a:rPr lang="en-US" sz="2400" b="1" dirty="0" smtClean="0">
                <a:solidFill>
                  <a:prstClr val="black"/>
                </a:solidFill>
              </a:rPr>
              <a:t> </a:t>
            </a:r>
            <a:r>
              <a:rPr lang="en-US" sz="2400" dirty="0" smtClean="0">
                <a:solidFill>
                  <a:prstClr val="black"/>
                </a:solidFill>
              </a:rPr>
              <a:t>– </a:t>
            </a:r>
            <a:r>
              <a:rPr lang="el-GR" sz="2400" dirty="0">
                <a:solidFill>
                  <a:prstClr val="black"/>
                </a:solidFill>
              </a:rPr>
              <a:t>όλοι οι σχετικοί αντικειμενικοί στόχοι, τα μέτρα, οι εξωγενείς παράγοντες και τα εμπλεκόμενα </a:t>
            </a:r>
            <a:r>
              <a:rPr lang="el-GR" sz="2400" dirty="0" smtClean="0">
                <a:solidFill>
                  <a:prstClr val="black"/>
                </a:solidFill>
              </a:rPr>
              <a:t>μέρη</a:t>
            </a:r>
            <a:r>
              <a:rPr lang="en-US" sz="2400" dirty="0" smtClean="0">
                <a:solidFill>
                  <a:prstClr val="black"/>
                </a:solidFill>
              </a:rPr>
              <a:t>.</a:t>
            </a:r>
            <a:endParaRPr lang="en-US" sz="2400" dirty="0">
              <a:solidFill>
                <a:prstClr val="black"/>
              </a:solidFill>
            </a:endParaRPr>
          </a:p>
          <a:p>
            <a:pPr defTabSz="457200" eaLnBrk="1" fontAlgn="auto" hangingPunct="1">
              <a:spcBef>
                <a:spcPts val="0"/>
              </a:spcBef>
              <a:spcAft>
                <a:spcPts val="600"/>
              </a:spcAft>
              <a:buFont typeface="Wingdings" pitchFamily="2" charset="2"/>
              <a:buChar char="Ø"/>
            </a:pPr>
            <a:r>
              <a:rPr lang="el-GR" sz="2400" b="1" dirty="0">
                <a:solidFill>
                  <a:prstClr val="black"/>
                </a:solidFill>
              </a:rPr>
              <a:t>Επίπεδο και στάδιο (φάση) </a:t>
            </a:r>
            <a:r>
              <a:rPr lang="el-GR" sz="2400" b="1" dirty="0" smtClean="0">
                <a:solidFill>
                  <a:prstClr val="black"/>
                </a:solidFill>
              </a:rPr>
              <a:t>ανάλυσης</a:t>
            </a:r>
            <a:r>
              <a:rPr lang="en-US" sz="2400" b="1" dirty="0" smtClean="0">
                <a:solidFill>
                  <a:prstClr val="black"/>
                </a:solidFill>
              </a:rPr>
              <a:t> </a:t>
            </a:r>
            <a:r>
              <a:rPr lang="en-US" sz="2400" dirty="0" smtClean="0">
                <a:solidFill>
                  <a:prstClr val="black"/>
                </a:solidFill>
              </a:rPr>
              <a:t>– </a:t>
            </a:r>
            <a:r>
              <a:rPr lang="el-GR" sz="2400" dirty="0">
                <a:solidFill>
                  <a:prstClr val="black"/>
                </a:solidFill>
              </a:rPr>
              <a:t>στρατηγικό, τακτικό &amp; επιχειρησιακό. Επίσης σχεδιασμός, ανάπτυξη &amp; υλοποίηση.</a:t>
            </a:r>
            <a:endParaRPr lang="en-US" sz="2400" dirty="0">
              <a:solidFill>
                <a:prstClr val="black"/>
              </a:solidFill>
            </a:endParaRPr>
          </a:p>
          <a:p>
            <a:pPr defTabSz="457200" eaLnBrk="1" fontAlgn="auto" hangingPunct="1">
              <a:spcBef>
                <a:spcPts val="0"/>
              </a:spcBef>
              <a:spcAft>
                <a:spcPts val="600"/>
              </a:spcAft>
              <a:buFont typeface="Wingdings" pitchFamily="2" charset="2"/>
              <a:buChar char="Ø"/>
            </a:pPr>
            <a:r>
              <a:rPr lang="el-GR" sz="2400" b="1" dirty="0">
                <a:solidFill>
                  <a:prstClr val="black"/>
                </a:solidFill>
              </a:rPr>
              <a:t>Σαφήνεια και </a:t>
            </a:r>
            <a:r>
              <a:rPr lang="el-GR" sz="2400" b="1" dirty="0" smtClean="0">
                <a:solidFill>
                  <a:prstClr val="black"/>
                </a:solidFill>
              </a:rPr>
              <a:t>πληρότητα</a:t>
            </a:r>
            <a:r>
              <a:rPr lang="en-US" sz="2400" dirty="0" smtClean="0">
                <a:solidFill>
                  <a:prstClr val="black"/>
                </a:solidFill>
              </a:rPr>
              <a:t>.</a:t>
            </a:r>
            <a:endParaRPr lang="en-US" sz="2400" b="1" dirty="0">
              <a:solidFill>
                <a:prstClr val="black"/>
              </a:solidFill>
            </a:endParaRPr>
          </a:p>
          <a:p>
            <a:pPr defTabSz="457200" eaLnBrk="1" fontAlgn="auto" hangingPunct="1">
              <a:spcBef>
                <a:spcPts val="0"/>
              </a:spcBef>
              <a:spcAft>
                <a:spcPts val="600"/>
              </a:spcAft>
              <a:buFont typeface="Wingdings" pitchFamily="2" charset="2"/>
              <a:buChar char="Ø"/>
            </a:pPr>
            <a:r>
              <a:rPr lang="el-GR" sz="2400" b="1" dirty="0">
                <a:solidFill>
                  <a:prstClr val="black"/>
                </a:solidFill>
              </a:rPr>
              <a:t>Αξιοπιστία και </a:t>
            </a:r>
            <a:r>
              <a:rPr lang="el-GR" sz="2400" b="1" dirty="0" smtClean="0">
                <a:solidFill>
                  <a:prstClr val="black"/>
                </a:solidFill>
              </a:rPr>
              <a:t>συνοχή</a:t>
            </a:r>
            <a:r>
              <a:rPr lang="en-US" sz="2400" dirty="0" smtClean="0">
                <a:solidFill>
                  <a:prstClr val="black"/>
                </a:solidFill>
              </a:rPr>
              <a:t>.</a:t>
            </a:r>
            <a:endParaRPr lang="en-US" sz="2400" b="1" dirty="0">
              <a:solidFill>
                <a:prstClr val="black"/>
              </a:solidFill>
            </a:endParaRPr>
          </a:p>
          <a:p>
            <a:pPr defTabSz="457200" eaLnBrk="1" fontAlgn="auto" hangingPunct="1">
              <a:spcBef>
                <a:spcPts val="0"/>
              </a:spcBef>
              <a:spcAft>
                <a:spcPts val="600"/>
              </a:spcAft>
              <a:buFont typeface="Wingdings" pitchFamily="2" charset="2"/>
              <a:buChar char="Ø"/>
            </a:pPr>
            <a:r>
              <a:rPr lang="el-GR" sz="2400" b="1" dirty="0">
                <a:solidFill>
                  <a:prstClr val="black"/>
                </a:solidFill>
              </a:rPr>
              <a:t>Διαθεσιμότητα και μέτρηση </a:t>
            </a:r>
            <a:r>
              <a:rPr lang="el-GR" sz="2400" b="1" dirty="0" smtClean="0">
                <a:solidFill>
                  <a:prstClr val="black"/>
                </a:solidFill>
              </a:rPr>
              <a:t>πληροφορίας</a:t>
            </a:r>
            <a:r>
              <a:rPr lang="en-US" sz="2400" dirty="0" smtClean="0">
                <a:solidFill>
                  <a:prstClr val="black"/>
                </a:solidFill>
              </a:rPr>
              <a:t>.</a:t>
            </a:r>
            <a:endParaRPr lang="en-US" sz="2400" b="1" dirty="0">
              <a:solidFill>
                <a:prstClr val="black"/>
              </a:solidFill>
            </a:endParaRPr>
          </a:p>
          <a:p>
            <a:pPr defTabSz="457200" eaLnBrk="1" fontAlgn="auto" hangingPunct="1">
              <a:spcBef>
                <a:spcPts val="0"/>
              </a:spcBef>
              <a:spcAft>
                <a:spcPts val="600"/>
              </a:spcAft>
              <a:buFont typeface="Wingdings" pitchFamily="2" charset="2"/>
              <a:buChar char="Ø"/>
            </a:pPr>
            <a:r>
              <a:rPr lang="el-GR" sz="2400" b="1" dirty="0" smtClean="0">
                <a:solidFill>
                  <a:prstClr val="black"/>
                </a:solidFill>
              </a:rPr>
              <a:t>Αλληλεξάρτηση</a:t>
            </a:r>
            <a:r>
              <a:rPr lang="en-US" sz="2400" dirty="0" smtClean="0">
                <a:solidFill>
                  <a:prstClr val="black"/>
                </a:solidFill>
              </a:rPr>
              <a:t>.</a:t>
            </a:r>
            <a:endParaRPr lang="en-US" sz="2400" b="1" dirty="0">
              <a:solidFill>
                <a:prstClr val="black"/>
              </a:solidFill>
            </a:endParaRPr>
          </a:p>
        </p:txBody>
      </p:sp>
    </p:spTree>
    <p:extLst>
      <p:ext uri="{BB962C8B-B14F-4D97-AF65-F5344CB8AC3E}">
        <p14:creationId xmlns:p14="http://schemas.microsoft.com/office/powerpoint/2010/main" val="26462815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Δείκτες εξόδου</a:t>
            </a:r>
          </a:p>
        </p:txBody>
      </p:sp>
      <p:graphicFrame>
        <p:nvGraphicFramePr>
          <p:cNvPr id="3" name="Αντικείμενο 2"/>
          <p:cNvGraphicFramePr>
            <a:graphicFrameLocks noChangeAspect="1"/>
          </p:cNvGraphicFramePr>
          <p:nvPr>
            <p:extLst>
              <p:ext uri="{D42A27DB-BD31-4B8C-83A1-F6EECF244321}">
                <p14:modId xmlns:p14="http://schemas.microsoft.com/office/powerpoint/2010/main" val="2264573388"/>
              </p:ext>
            </p:extLst>
          </p:nvPr>
        </p:nvGraphicFramePr>
        <p:xfrm>
          <a:off x="1691680" y="1268760"/>
          <a:ext cx="5829300" cy="5149850"/>
        </p:xfrm>
        <a:graphic>
          <a:graphicData uri="http://schemas.openxmlformats.org/presentationml/2006/ole">
            <mc:AlternateContent xmlns:mc="http://schemas.openxmlformats.org/markup-compatibility/2006">
              <mc:Choice xmlns:v="urn:schemas-microsoft-com:vml" Requires="v">
                <p:oleObj spid="_x0000_s159755" name="Document" r:id="rId3" imgW="5562395" imgH="4914719" progId="Word.Document.12">
                  <p:link updateAutomatic="1"/>
                </p:oleObj>
              </mc:Choice>
              <mc:Fallback>
                <p:oleObj name="Document" r:id="rId3" imgW="5562395" imgH="4914719" progId="Word.Document.12">
                  <p:link updateAutomatic="1"/>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1268760"/>
                        <a:ext cx="5829300" cy="514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819630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lstStyle/>
          <a:p>
            <a:r>
              <a:rPr lang="el-GR" dirty="0"/>
              <a:t>Αποτίμηση </a:t>
            </a:r>
            <a:r>
              <a:rPr lang="el-GR" dirty="0" smtClean="0"/>
              <a:t>επιπτώσεων</a:t>
            </a:r>
            <a:r>
              <a:rPr lang="el-GR" dirty="0"/>
              <a:t> </a:t>
            </a:r>
            <a:r>
              <a:rPr lang="el-GR" dirty="0" smtClean="0"/>
              <a:t>(1 από 8)</a:t>
            </a:r>
            <a:endParaRPr lang="el-GR" dirty="0"/>
          </a:p>
        </p:txBody>
      </p:sp>
      <p:sp>
        <p:nvSpPr>
          <p:cNvPr id="4" name="Rettangolo 5"/>
          <p:cNvSpPr/>
          <p:nvPr/>
        </p:nvSpPr>
        <p:spPr>
          <a:xfrm>
            <a:off x="179388" y="1223375"/>
            <a:ext cx="5184775" cy="2431435"/>
          </a:xfrm>
          <a:prstGeom prst="rect">
            <a:avLst/>
          </a:prstGeom>
        </p:spPr>
        <p:txBody>
          <a:bodyPr>
            <a:prstTxWarp prst="textNoShape">
              <a:avLst/>
            </a:prstTxWarp>
            <a:spAutoFit/>
          </a:bodyPr>
          <a:lstStyle/>
          <a:p>
            <a:pPr marL="536575" indent="-357188" algn="just">
              <a:buFont typeface="Wingdings" charset="2"/>
              <a:buChar char="§"/>
            </a:pPr>
            <a:r>
              <a:rPr lang="el-GR" sz="2400" dirty="0" smtClean="0">
                <a:latin typeface="Calibri" charset="0"/>
              </a:rPr>
              <a:t>Σχεδιασμός και αξιολόγηση </a:t>
            </a:r>
            <a:r>
              <a:rPr lang="en-US" sz="2400" dirty="0" smtClean="0">
                <a:latin typeface="Calibri" charset="0"/>
              </a:rPr>
              <a:t>(</a:t>
            </a:r>
            <a:r>
              <a:rPr lang="el-GR" sz="2400" dirty="0" smtClean="0">
                <a:latin typeface="Calibri" charset="0"/>
              </a:rPr>
              <a:t>εκ των προτέρων</a:t>
            </a:r>
            <a:r>
              <a:rPr lang="en-US" sz="2400" dirty="0" smtClean="0">
                <a:latin typeface="Calibri" charset="0"/>
              </a:rPr>
              <a:t>)</a:t>
            </a:r>
            <a:r>
              <a:rPr lang="el-GR" sz="2400" dirty="0" smtClean="0">
                <a:latin typeface="Calibri" charset="0"/>
              </a:rPr>
              <a:t>: </a:t>
            </a:r>
            <a:r>
              <a:rPr lang="el-GR" sz="2000" dirty="0" smtClean="0">
                <a:latin typeface="Calibri" charset="0"/>
              </a:rPr>
              <a:t>Δεδομένα εισόδου από μοντέλα / προσομοίωση</a:t>
            </a:r>
            <a:r>
              <a:rPr lang="en-US" sz="2000" dirty="0" smtClean="0">
                <a:latin typeface="Calibri" charset="0"/>
              </a:rPr>
              <a:t>.</a:t>
            </a:r>
            <a:endParaRPr lang="en-US" sz="2000" dirty="0">
              <a:latin typeface="Calibri" charset="0"/>
            </a:endParaRPr>
          </a:p>
          <a:p>
            <a:pPr marL="720725" lvl="1" algn="just"/>
            <a:endParaRPr lang="en-US" sz="2000" dirty="0">
              <a:latin typeface="Calibri" charset="0"/>
            </a:endParaRPr>
          </a:p>
          <a:p>
            <a:pPr marL="536575" indent="-357188" algn="just">
              <a:buFont typeface="Wingdings" charset="2"/>
              <a:buChar char="§"/>
            </a:pPr>
            <a:r>
              <a:rPr lang="el-GR" sz="2400" dirty="0" smtClean="0">
                <a:latin typeface="Calibri" charset="0"/>
              </a:rPr>
              <a:t>Έλεγχος</a:t>
            </a:r>
            <a:r>
              <a:rPr lang="en-US" sz="2400" dirty="0" smtClean="0">
                <a:latin typeface="Calibri" charset="0"/>
              </a:rPr>
              <a:t> </a:t>
            </a:r>
            <a:r>
              <a:rPr lang="el-GR" sz="2400" dirty="0" smtClean="0">
                <a:latin typeface="Calibri" charset="0"/>
              </a:rPr>
              <a:t>αποτελεσμάτων: </a:t>
            </a:r>
            <a:r>
              <a:rPr lang="el-GR" sz="2000" dirty="0" smtClean="0">
                <a:latin typeface="Calibri" charset="0"/>
                <a:sym typeface="Wingdings" charset="2"/>
              </a:rPr>
              <a:t>Δεδομένα εισόδου από άμεσα μέτρα </a:t>
            </a:r>
            <a:r>
              <a:rPr lang="el-GR" sz="2000" dirty="0">
                <a:latin typeface="Calibri" charset="0"/>
                <a:sym typeface="Wingdings" charset="2"/>
              </a:rPr>
              <a:t>και μοντέλα / </a:t>
            </a:r>
            <a:r>
              <a:rPr lang="el-GR" sz="2000" dirty="0" smtClean="0">
                <a:latin typeface="Calibri" charset="0"/>
                <a:sym typeface="Wingdings" charset="2"/>
              </a:rPr>
              <a:t>προσομοίωση</a:t>
            </a:r>
            <a:r>
              <a:rPr lang="en-US" sz="2000" dirty="0" smtClean="0">
                <a:latin typeface="Calibri" charset="0"/>
                <a:sym typeface="Wingdings" charset="2"/>
              </a:rPr>
              <a:t>.</a:t>
            </a:r>
            <a:endParaRPr lang="en-US" sz="2000" dirty="0">
              <a:latin typeface="Calibri" charset="0"/>
              <a:sym typeface="Wingdings" charset="2"/>
            </a:endParaRPr>
          </a:p>
        </p:txBody>
      </p:sp>
      <p:pic>
        <p:nvPicPr>
          <p:cNvPr id="5" name="Picture 2" descr="http://ops.fhwa.dot.gov/freewaymgmt/publications/frwy_mgmt_handbook/images/fig15-1.jpg"/>
          <p:cNvPicPr>
            <a:picLocks noChangeAspect="1" noChangeArrowheads="1"/>
          </p:cNvPicPr>
          <p:nvPr/>
        </p:nvPicPr>
        <p:blipFill>
          <a:blip r:embed="rId2"/>
          <a:srcRect/>
          <a:stretch>
            <a:fillRect/>
          </a:stretch>
        </p:blipFill>
        <p:spPr bwMode="auto">
          <a:xfrm>
            <a:off x="6156325" y="4149725"/>
            <a:ext cx="2708275" cy="1727200"/>
          </a:xfrm>
          <a:prstGeom prst="rect">
            <a:avLst/>
          </a:prstGeom>
          <a:noFill/>
          <a:ln w="9525">
            <a:noFill/>
            <a:miter lim="800000"/>
            <a:headEnd/>
            <a:tailEnd/>
          </a:ln>
        </p:spPr>
      </p:pic>
      <p:pic>
        <p:nvPicPr>
          <p:cNvPr id="6" name="Picture 4" descr="http://www.cityofsalem.net/Departments/PublicWorks/TransportationServices/TrafficEngineering/PublishingImages/trans_tr_sig_browning.jpg"/>
          <p:cNvPicPr>
            <a:picLocks noChangeAspect="1" noChangeArrowheads="1"/>
          </p:cNvPicPr>
          <p:nvPr/>
        </p:nvPicPr>
        <p:blipFill>
          <a:blip r:embed="rId3"/>
          <a:srcRect/>
          <a:stretch>
            <a:fillRect/>
          </a:stretch>
        </p:blipFill>
        <p:spPr bwMode="auto">
          <a:xfrm>
            <a:off x="1547813" y="4076700"/>
            <a:ext cx="2592387" cy="1944688"/>
          </a:xfrm>
          <a:prstGeom prst="rect">
            <a:avLst/>
          </a:prstGeom>
          <a:noFill/>
          <a:ln w="9525">
            <a:noFill/>
            <a:miter lim="800000"/>
            <a:headEnd/>
            <a:tailEnd/>
          </a:ln>
        </p:spPr>
      </p:pic>
      <p:grpSp>
        <p:nvGrpSpPr>
          <p:cNvPr id="7" name="Gruppo 8"/>
          <p:cNvGrpSpPr>
            <a:grpSpLocks/>
          </p:cNvGrpSpPr>
          <p:nvPr/>
        </p:nvGrpSpPr>
        <p:grpSpPr bwMode="auto">
          <a:xfrm>
            <a:off x="6156325" y="1052513"/>
            <a:ext cx="2592388" cy="2160587"/>
            <a:chOff x="1043608" y="4005064"/>
            <a:chExt cx="2448272" cy="2140700"/>
          </a:xfrm>
        </p:grpSpPr>
        <p:pic>
          <p:nvPicPr>
            <p:cNvPr id="8" name="Picture 6" descr="http://www.mctsoft.com/fotos/getram/redysimula.jpg"/>
            <p:cNvPicPr>
              <a:picLocks noChangeAspect="1" noChangeArrowheads="1"/>
            </p:cNvPicPr>
            <p:nvPr/>
          </p:nvPicPr>
          <p:blipFill>
            <a:blip r:embed="rId4"/>
            <a:srcRect/>
            <a:stretch>
              <a:fillRect/>
            </a:stretch>
          </p:blipFill>
          <p:spPr bwMode="auto">
            <a:xfrm>
              <a:off x="1043608" y="4005064"/>
              <a:ext cx="2448272" cy="2140700"/>
            </a:xfrm>
            <a:prstGeom prst="rect">
              <a:avLst/>
            </a:prstGeom>
            <a:noFill/>
            <a:ln w="9525">
              <a:noFill/>
              <a:miter lim="800000"/>
              <a:headEnd/>
              <a:tailEnd/>
            </a:ln>
          </p:spPr>
        </p:pic>
        <p:sp>
          <p:nvSpPr>
            <p:cNvPr id="9" name="Rettangolo 7"/>
            <p:cNvSpPr/>
            <p:nvPr/>
          </p:nvSpPr>
          <p:spPr>
            <a:xfrm>
              <a:off x="2123066" y="4077417"/>
              <a:ext cx="361319" cy="143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grpSp>
    </p:spTree>
    <p:extLst>
      <p:ext uri="{BB962C8B-B14F-4D97-AF65-F5344CB8AC3E}">
        <p14:creationId xmlns:p14="http://schemas.microsoft.com/office/powerpoint/2010/main" val="21060298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0"/>
          <p:cNvGrpSpPr>
            <a:grpSpLocks/>
          </p:cNvGrpSpPr>
          <p:nvPr/>
        </p:nvGrpSpPr>
        <p:grpSpPr bwMode="auto">
          <a:xfrm>
            <a:off x="681234" y="1049119"/>
            <a:ext cx="7848600" cy="5330825"/>
            <a:chOff x="5222" y="3222"/>
            <a:chExt cx="5833" cy="4326"/>
          </a:xfrm>
        </p:grpSpPr>
        <p:sp>
          <p:nvSpPr>
            <p:cNvPr id="5" name="Rectangle 41"/>
            <p:cNvSpPr>
              <a:spLocks noChangeArrowheads="1"/>
            </p:cNvSpPr>
            <p:nvPr/>
          </p:nvSpPr>
          <p:spPr bwMode="auto">
            <a:xfrm>
              <a:off x="7409" y="6077"/>
              <a:ext cx="1549" cy="1471"/>
            </a:xfrm>
            <a:prstGeom prst="rect">
              <a:avLst/>
            </a:prstGeom>
            <a:solidFill>
              <a:srgbClr val="FFFFFF"/>
            </a:solidFill>
            <a:ln w="25400">
              <a:solidFill>
                <a:srgbClr val="000000"/>
              </a:solidFill>
              <a:miter lim="800000"/>
              <a:headEnd/>
              <a:tailEnd/>
            </a:ln>
          </p:spPr>
          <p:txBody>
            <a:bodyPr>
              <a:prstTxWarp prst="textNoShape">
                <a:avLst/>
              </a:prstTxWarp>
            </a:bodyPr>
            <a:lstStyle/>
            <a:p>
              <a:endParaRPr lang="en-US" sz="2800">
                <a:solidFill>
                  <a:prstClr val="black"/>
                </a:solidFill>
              </a:endParaRPr>
            </a:p>
          </p:txBody>
        </p:sp>
        <p:grpSp>
          <p:nvGrpSpPr>
            <p:cNvPr id="3" name="Group 42"/>
            <p:cNvGrpSpPr>
              <a:grpSpLocks/>
            </p:cNvGrpSpPr>
            <p:nvPr/>
          </p:nvGrpSpPr>
          <p:grpSpPr bwMode="auto">
            <a:xfrm>
              <a:off x="5222" y="3222"/>
              <a:ext cx="5833" cy="4304"/>
              <a:chOff x="5222" y="3222"/>
              <a:chExt cx="5833" cy="4304"/>
            </a:xfrm>
          </p:grpSpPr>
          <p:sp>
            <p:nvSpPr>
              <p:cNvPr id="8" name="Rectangle 43"/>
              <p:cNvSpPr>
                <a:spLocks noChangeArrowheads="1"/>
              </p:cNvSpPr>
              <p:nvPr/>
            </p:nvSpPr>
            <p:spPr bwMode="auto">
              <a:xfrm>
                <a:off x="9505" y="3871"/>
                <a:ext cx="1550" cy="1931"/>
              </a:xfrm>
              <a:prstGeom prst="rect">
                <a:avLst/>
              </a:prstGeom>
              <a:solidFill>
                <a:srgbClr val="FFFFFF"/>
              </a:solidFill>
              <a:ln w="25400">
                <a:solidFill>
                  <a:srgbClr val="000000"/>
                </a:solidFill>
                <a:miter lim="800000"/>
                <a:headEnd/>
                <a:tailEnd/>
              </a:ln>
            </p:spPr>
            <p:txBody>
              <a:bodyPr>
                <a:prstTxWarp prst="textNoShape">
                  <a:avLst/>
                </a:prstTxWarp>
              </a:bodyPr>
              <a:lstStyle/>
              <a:p>
                <a:endParaRPr lang="en-US" sz="2800">
                  <a:solidFill>
                    <a:prstClr val="black"/>
                  </a:solidFill>
                </a:endParaRPr>
              </a:p>
            </p:txBody>
          </p:sp>
          <p:sp>
            <p:nvSpPr>
              <p:cNvPr id="9" name="Rectangle 44"/>
              <p:cNvSpPr>
                <a:spLocks noChangeArrowheads="1"/>
              </p:cNvSpPr>
              <p:nvPr/>
            </p:nvSpPr>
            <p:spPr bwMode="auto">
              <a:xfrm>
                <a:off x="7409" y="3871"/>
                <a:ext cx="1549" cy="1931"/>
              </a:xfrm>
              <a:prstGeom prst="rect">
                <a:avLst/>
              </a:prstGeom>
              <a:solidFill>
                <a:srgbClr val="FFFFFF"/>
              </a:solidFill>
              <a:ln w="25400">
                <a:solidFill>
                  <a:srgbClr val="000000"/>
                </a:solidFill>
                <a:miter lim="800000"/>
                <a:headEnd/>
                <a:tailEnd/>
              </a:ln>
            </p:spPr>
            <p:txBody>
              <a:bodyPr>
                <a:prstTxWarp prst="textNoShape">
                  <a:avLst/>
                </a:prstTxWarp>
              </a:bodyPr>
              <a:lstStyle/>
              <a:p>
                <a:endParaRPr lang="en-US" sz="2800">
                  <a:solidFill>
                    <a:prstClr val="black"/>
                  </a:solidFill>
                </a:endParaRPr>
              </a:p>
            </p:txBody>
          </p:sp>
          <p:sp>
            <p:nvSpPr>
              <p:cNvPr id="10" name="Rectangle 45"/>
              <p:cNvSpPr>
                <a:spLocks noChangeArrowheads="1"/>
              </p:cNvSpPr>
              <p:nvPr/>
            </p:nvSpPr>
            <p:spPr bwMode="auto">
              <a:xfrm>
                <a:off x="5586" y="4239"/>
                <a:ext cx="729" cy="735"/>
              </a:xfrm>
              <a:prstGeom prst="rect">
                <a:avLst/>
              </a:prstGeom>
              <a:solidFill>
                <a:srgbClr val="FFFFFF"/>
              </a:solidFill>
              <a:ln w="9525">
                <a:solidFill>
                  <a:srgbClr val="000000"/>
                </a:solidFill>
                <a:miter lim="800000"/>
                <a:headEnd/>
                <a:tailEnd/>
              </a:ln>
            </p:spPr>
            <p:txBody>
              <a:bodyPr>
                <a:prstTxWarp prst="textNoShape">
                  <a:avLst/>
                </a:prstTxWarp>
              </a:bodyPr>
              <a:lstStyle/>
              <a:p>
                <a:endParaRPr lang="en-US" sz="2800">
                  <a:solidFill>
                    <a:prstClr val="black"/>
                  </a:solidFill>
                </a:endParaRPr>
              </a:p>
            </p:txBody>
          </p:sp>
          <p:sp>
            <p:nvSpPr>
              <p:cNvPr id="11" name="Rectangle 46"/>
              <p:cNvSpPr>
                <a:spLocks noChangeArrowheads="1"/>
              </p:cNvSpPr>
              <p:nvPr/>
            </p:nvSpPr>
            <p:spPr bwMode="auto">
              <a:xfrm>
                <a:off x="7500" y="3222"/>
                <a:ext cx="1458" cy="276"/>
              </a:xfrm>
              <a:prstGeom prst="rect">
                <a:avLst/>
              </a:prstGeom>
              <a:solidFill>
                <a:srgbClr val="FFFFFF"/>
              </a:solidFill>
              <a:ln w="38100">
                <a:solidFill>
                  <a:srgbClr val="000000"/>
                </a:solidFill>
                <a:prstDash val="dash"/>
                <a:miter lim="800000"/>
                <a:headEnd/>
                <a:tailEnd/>
              </a:ln>
            </p:spPr>
            <p:txBody>
              <a:bodyPr>
                <a:prstTxWarp prst="textNoShape">
                  <a:avLst/>
                </a:prstTxWarp>
              </a:bodyPr>
              <a:lstStyle/>
              <a:p>
                <a:pPr algn="ctr"/>
                <a:r>
                  <a:rPr lang="el-GR" altLang="zh-CN" b="1" dirty="0" smtClean="0">
                    <a:solidFill>
                      <a:prstClr val="black"/>
                    </a:solidFill>
                    <a:cs typeface="SimSun" pitchFamily="2" charset="-122"/>
                  </a:rPr>
                  <a:t>Λύση </a:t>
                </a:r>
                <a:r>
                  <a:rPr lang="en-US" altLang="zh-CN" b="1" dirty="0" smtClean="0">
                    <a:solidFill>
                      <a:prstClr val="black"/>
                    </a:solidFill>
                    <a:cs typeface="SimSun" pitchFamily="2" charset="-122"/>
                  </a:rPr>
                  <a:t>ITS</a:t>
                </a:r>
                <a:endParaRPr lang="it-IT" sz="2800" dirty="0">
                  <a:solidFill>
                    <a:prstClr val="black"/>
                  </a:solidFill>
                </a:endParaRPr>
              </a:p>
            </p:txBody>
          </p:sp>
          <p:sp>
            <p:nvSpPr>
              <p:cNvPr id="12" name="Rectangle 47"/>
              <p:cNvSpPr>
                <a:spLocks noChangeArrowheads="1"/>
              </p:cNvSpPr>
              <p:nvPr/>
            </p:nvSpPr>
            <p:spPr bwMode="auto">
              <a:xfrm>
                <a:off x="5222" y="3871"/>
                <a:ext cx="1549" cy="1931"/>
              </a:xfrm>
              <a:prstGeom prst="rect">
                <a:avLst/>
              </a:prstGeom>
              <a:solidFill>
                <a:srgbClr val="FFFFFF"/>
              </a:solidFill>
              <a:ln w="25400">
                <a:solidFill>
                  <a:srgbClr val="000000"/>
                </a:solidFill>
                <a:miter lim="800000"/>
                <a:headEnd/>
                <a:tailEnd/>
              </a:ln>
            </p:spPr>
            <p:txBody>
              <a:bodyPr>
                <a:prstTxWarp prst="textNoShape">
                  <a:avLst/>
                </a:prstTxWarp>
              </a:bodyPr>
              <a:lstStyle/>
              <a:p>
                <a:endParaRPr lang="en-US" sz="2800">
                  <a:solidFill>
                    <a:prstClr val="black"/>
                  </a:solidFill>
                </a:endParaRPr>
              </a:p>
            </p:txBody>
          </p:sp>
          <p:sp>
            <p:nvSpPr>
              <p:cNvPr id="13" name="Rectangle 48"/>
              <p:cNvSpPr>
                <a:spLocks noChangeArrowheads="1"/>
              </p:cNvSpPr>
              <p:nvPr/>
            </p:nvSpPr>
            <p:spPr bwMode="auto">
              <a:xfrm>
                <a:off x="5495" y="4515"/>
                <a:ext cx="912" cy="492"/>
              </a:xfrm>
              <a:prstGeom prst="rect">
                <a:avLst/>
              </a:prstGeom>
              <a:solidFill>
                <a:srgbClr val="FFFFFF"/>
              </a:solidFill>
              <a:ln w="9525">
                <a:solidFill>
                  <a:srgbClr val="000000"/>
                </a:solidFill>
                <a:miter lim="800000"/>
                <a:headEnd/>
                <a:tailEnd/>
              </a:ln>
            </p:spPr>
            <p:txBody>
              <a:bodyPr>
                <a:prstTxWarp prst="textNoShape">
                  <a:avLst/>
                </a:prstTxWarp>
              </a:bodyPr>
              <a:lstStyle/>
              <a:p>
                <a:pPr algn="ctr"/>
                <a:r>
                  <a:rPr lang="el-GR" altLang="zh-CN" sz="1100" dirty="0" smtClean="0">
                    <a:solidFill>
                      <a:prstClr val="black"/>
                    </a:solidFill>
                    <a:cs typeface="SimSun" pitchFamily="2" charset="-122"/>
                  </a:rPr>
                  <a:t>ΚΟΙΝΩΝΙΚΗ ΚΑΙ ΟΙΚΟΝΟΜΙΚΗ ΣΥΝΟΧΗ</a:t>
                </a:r>
                <a:endParaRPr lang="it-IT" sz="2800" dirty="0">
                  <a:solidFill>
                    <a:prstClr val="black"/>
                  </a:solidFill>
                </a:endParaRPr>
              </a:p>
            </p:txBody>
          </p:sp>
          <p:sp>
            <p:nvSpPr>
              <p:cNvPr id="14" name="Rectangle 49"/>
              <p:cNvSpPr>
                <a:spLocks noChangeArrowheads="1"/>
              </p:cNvSpPr>
              <p:nvPr/>
            </p:nvSpPr>
            <p:spPr bwMode="auto">
              <a:xfrm>
                <a:off x="5495" y="5076"/>
                <a:ext cx="912" cy="276"/>
              </a:xfrm>
              <a:prstGeom prst="rect">
                <a:avLst/>
              </a:prstGeom>
              <a:solidFill>
                <a:srgbClr val="FFFFFF"/>
              </a:solidFill>
              <a:ln w="9525">
                <a:solidFill>
                  <a:srgbClr val="000000"/>
                </a:solidFill>
                <a:miter lim="800000"/>
                <a:headEnd/>
                <a:tailEnd/>
              </a:ln>
            </p:spPr>
            <p:txBody>
              <a:bodyPr>
                <a:prstTxWarp prst="textNoShape">
                  <a:avLst/>
                </a:prstTxWarp>
              </a:bodyPr>
              <a:lstStyle/>
              <a:p>
                <a:pPr algn="ctr"/>
                <a:r>
                  <a:rPr lang="el-GR" altLang="zh-CN" sz="1100" dirty="0" smtClean="0">
                    <a:solidFill>
                      <a:prstClr val="black"/>
                    </a:solidFill>
                    <a:cs typeface="SimSun" pitchFamily="2" charset="-122"/>
                  </a:rPr>
                  <a:t>ΑΣΦΑΛΕΙΑ</a:t>
                </a:r>
                <a:endParaRPr lang="it-IT" sz="2800" dirty="0">
                  <a:solidFill>
                    <a:prstClr val="black"/>
                  </a:solidFill>
                </a:endParaRPr>
              </a:p>
            </p:txBody>
          </p:sp>
          <p:sp>
            <p:nvSpPr>
              <p:cNvPr id="15" name="Rectangle 50"/>
              <p:cNvSpPr>
                <a:spLocks noChangeArrowheads="1"/>
              </p:cNvSpPr>
              <p:nvPr/>
            </p:nvSpPr>
            <p:spPr bwMode="auto">
              <a:xfrm>
                <a:off x="5404" y="5526"/>
                <a:ext cx="1185" cy="184"/>
              </a:xfrm>
              <a:prstGeom prst="rect">
                <a:avLst/>
              </a:prstGeom>
              <a:solidFill>
                <a:srgbClr val="FFFFFF"/>
              </a:solidFill>
              <a:ln w="9525">
                <a:noFill/>
                <a:miter lim="800000"/>
                <a:headEnd/>
                <a:tailEnd/>
              </a:ln>
            </p:spPr>
            <p:txBody>
              <a:bodyPr>
                <a:prstTxWarp prst="textNoShape">
                  <a:avLst/>
                </a:prstTxWarp>
              </a:bodyPr>
              <a:lstStyle/>
              <a:p>
                <a:pPr algn="ctr"/>
                <a:r>
                  <a:rPr lang="el-GR" sz="1200" b="1" dirty="0" smtClean="0">
                    <a:solidFill>
                      <a:prstClr val="black"/>
                    </a:solidFill>
                    <a:ea typeface="SimSun" pitchFamily="2" charset="-122"/>
                  </a:rPr>
                  <a:t>ΚΟΙΝΩΝΙΑ</a:t>
                </a:r>
                <a:endParaRPr lang="it-IT" sz="2800" dirty="0">
                  <a:solidFill>
                    <a:prstClr val="black"/>
                  </a:solidFill>
                </a:endParaRPr>
              </a:p>
            </p:txBody>
          </p:sp>
          <p:sp>
            <p:nvSpPr>
              <p:cNvPr id="16" name="Rectangle 51"/>
              <p:cNvSpPr>
                <a:spLocks noChangeArrowheads="1"/>
              </p:cNvSpPr>
              <p:nvPr/>
            </p:nvSpPr>
            <p:spPr bwMode="auto">
              <a:xfrm>
                <a:off x="5495" y="4147"/>
                <a:ext cx="912" cy="276"/>
              </a:xfrm>
              <a:prstGeom prst="rect">
                <a:avLst/>
              </a:prstGeom>
              <a:solidFill>
                <a:srgbClr val="FFFFFF"/>
              </a:solidFill>
              <a:ln w="9525">
                <a:solidFill>
                  <a:srgbClr val="000000"/>
                </a:solidFill>
                <a:miter lim="800000"/>
                <a:headEnd/>
                <a:tailEnd/>
              </a:ln>
            </p:spPr>
            <p:txBody>
              <a:bodyPr>
                <a:prstTxWarp prst="textNoShape">
                  <a:avLst/>
                </a:prstTxWarp>
              </a:bodyPr>
              <a:lstStyle/>
              <a:p>
                <a:pPr algn="ctr"/>
                <a:r>
                  <a:rPr lang="el-GR" sz="1100" dirty="0" smtClean="0">
                    <a:solidFill>
                      <a:prstClr val="black"/>
                    </a:solidFill>
                    <a:ea typeface="SimSun" pitchFamily="2" charset="-122"/>
                  </a:rPr>
                  <a:t>ΕΥΗΜΕΡΙΑ</a:t>
                </a:r>
                <a:endParaRPr lang="it-IT" sz="2800" dirty="0">
                  <a:solidFill>
                    <a:prstClr val="black"/>
                  </a:solidFill>
                </a:endParaRPr>
              </a:p>
            </p:txBody>
          </p:sp>
          <p:sp>
            <p:nvSpPr>
              <p:cNvPr id="17" name="Rectangle 52"/>
              <p:cNvSpPr>
                <a:spLocks noChangeArrowheads="1"/>
              </p:cNvSpPr>
              <p:nvPr/>
            </p:nvSpPr>
            <p:spPr bwMode="auto">
              <a:xfrm>
                <a:off x="7591" y="4046"/>
                <a:ext cx="1064" cy="378"/>
              </a:xfrm>
              <a:prstGeom prst="rect">
                <a:avLst/>
              </a:prstGeom>
              <a:solidFill>
                <a:srgbClr val="FFFF00"/>
              </a:solidFill>
              <a:ln w="9525">
                <a:solidFill>
                  <a:srgbClr val="000000"/>
                </a:solidFill>
                <a:miter lim="800000"/>
                <a:headEnd/>
                <a:tailEnd/>
              </a:ln>
            </p:spPr>
            <p:txBody>
              <a:bodyPr anchor="ctr">
                <a:prstTxWarp prst="textNoShape">
                  <a:avLst/>
                </a:prstTxWarp>
              </a:bodyPr>
              <a:lstStyle/>
              <a:p>
                <a:pPr algn="ctr"/>
                <a:r>
                  <a:rPr lang="el-GR" sz="1100" dirty="0" smtClean="0">
                    <a:solidFill>
                      <a:prstClr val="black"/>
                    </a:solidFill>
                    <a:ea typeface="SimSun" pitchFamily="2" charset="-122"/>
                    <a:cs typeface="SimSun" pitchFamily="2" charset="-122"/>
                  </a:rPr>
                  <a:t>ΧΡΗΣΤΕΣ</a:t>
                </a:r>
                <a:endParaRPr lang="it-IT" sz="2800" dirty="0">
                  <a:solidFill>
                    <a:prstClr val="black"/>
                  </a:solidFill>
                </a:endParaRPr>
              </a:p>
            </p:txBody>
          </p:sp>
          <p:sp>
            <p:nvSpPr>
              <p:cNvPr id="18" name="Rectangle 53"/>
              <p:cNvSpPr>
                <a:spLocks noChangeArrowheads="1"/>
              </p:cNvSpPr>
              <p:nvPr/>
            </p:nvSpPr>
            <p:spPr bwMode="auto">
              <a:xfrm>
                <a:off x="7591" y="4974"/>
                <a:ext cx="1064" cy="369"/>
              </a:xfrm>
              <a:prstGeom prst="rect">
                <a:avLst/>
              </a:prstGeom>
              <a:solidFill>
                <a:srgbClr val="FFFFFF"/>
              </a:solidFill>
              <a:ln w="9525">
                <a:solidFill>
                  <a:srgbClr val="000000"/>
                </a:solidFill>
                <a:miter lim="800000"/>
                <a:headEnd/>
                <a:tailEnd/>
              </a:ln>
            </p:spPr>
            <p:txBody>
              <a:bodyPr>
                <a:prstTxWarp prst="textNoShape">
                  <a:avLst/>
                </a:prstTxWarp>
              </a:bodyPr>
              <a:lstStyle/>
              <a:p>
                <a:pPr algn="ctr"/>
                <a:r>
                  <a:rPr lang="el-GR" altLang="zh-CN" sz="1100" dirty="0" smtClean="0">
                    <a:solidFill>
                      <a:prstClr val="black"/>
                    </a:solidFill>
                    <a:cs typeface="SimSun" pitchFamily="2" charset="-122"/>
                  </a:rPr>
                  <a:t>ΠΑΡΟΧΟΙ ΣΥΣΤΗΜΑΤΩΝ</a:t>
                </a:r>
                <a:endParaRPr lang="it-IT" sz="2800" dirty="0">
                  <a:solidFill>
                    <a:prstClr val="black"/>
                  </a:solidFill>
                </a:endParaRPr>
              </a:p>
            </p:txBody>
          </p:sp>
          <p:sp>
            <p:nvSpPr>
              <p:cNvPr id="19" name="Rectangle 54"/>
              <p:cNvSpPr>
                <a:spLocks noChangeArrowheads="1"/>
              </p:cNvSpPr>
              <p:nvPr/>
            </p:nvSpPr>
            <p:spPr bwMode="auto">
              <a:xfrm>
                <a:off x="7500" y="5526"/>
                <a:ext cx="1369" cy="184"/>
              </a:xfrm>
              <a:prstGeom prst="rect">
                <a:avLst/>
              </a:prstGeom>
              <a:solidFill>
                <a:srgbClr val="FFFFFF"/>
              </a:solidFill>
              <a:ln w="9525">
                <a:noFill/>
                <a:miter lim="800000"/>
                <a:headEnd/>
                <a:tailEnd/>
              </a:ln>
            </p:spPr>
            <p:txBody>
              <a:bodyPr>
                <a:prstTxWarp prst="textNoShape">
                  <a:avLst/>
                </a:prstTxWarp>
              </a:bodyPr>
              <a:lstStyle/>
              <a:p>
                <a:pPr algn="ctr"/>
                <a:r>
                  <a:rPr lang="el-GR" altLang="zh-CN" sz="1200" b="1" dirty="0" smtClean="0">
                    <a:solidFill>
                      <a:prstClr val="black"/>
                    </a:solidFill>
                    <a:cs typeface="SimSun" pitchFamily="2" charset="-122"/>
                  </a:rPr>
                  <a:t>ΕΣΩΤΕΡΙΚΕΣ ΕΠΙΠΤΩΣΕΙΣ</a:t>
                </a:r>
                <a:endParaRPr lang="it-IT" sz="2800" dirty="0">
                  <a:solidFill>
                    <a:prstClr val="black"/>
                  </a:solidFill>
                </a:endParaRPr>
              </a:p>
            </p:txBody>
          </p:sp>
          <p:sp>
            <p:nvSpPr>
              <p:cNvPr id="20" name="Rectangle 55"/>
              <p:cNvSpPr>
                <a:spLocks noChangeArrowheads="1"/>
              </p:cNvSpPr>
              <p:nvPr/>
            </p:nvSpPr>
            <p:spPr bwMode="auto">
              <a:xfrm>
                <a:off x="9779" y="3963"/>
                <a:ext cx="912" cy="289"/>
              </a:xfrm>
              <a:prstGeom prst="rect">
                <a:avLst/>
              </a:prstGeom>
              <a:solidFill>
                <a:srgbClr val="FFFFFF"/>
              </a:solidFill>
              <a:ln w="9525">
                <a:solidFill>
                  <a:srgbClr val="000000"/>
                </a:solidFill>
                <a:miter lim="800000"/>
                <a:headEnd/>
                <a:tailEnd/>
              </a:ln>
            </p:spPr>
            <p:txBody>
              <a:bodyPr anchor="ctr">
                <a:prstTxWarp prst="textNoShape">
                  <a:avLst/>
                </a:prstTxWarp>
              </a:bodyPr>
              <a:lstStyle/>
              <a:p>
                <a:pPr algn="ctr"/>
                <a:r>
                  <a:rPr lang="el-GR" sz="1100" dirty="0" smtClean="0">
                    <a:solidFill>
                      <a:prstClr val="black"/>
                    </a:solidFill>
                    <a:ea typeface="SimSun" pitchFamily="2" charset="-122"/>
                  </a:rPr>
                  <a:t>ΕΠΙΠΕΔΟ ΠΛΗΘΥΣΜΟΥ</a:t>
                </a:r>
                <a:endParaRPr lang="it-IT" sz="2800" dirty="0">
                  <a:solidFill>
                    <a:prstClr val="black"/>
                  </a:solidFill>
                </a:endParaRPr>
              </a:p>
            </p:txBody>
          </p:sp>
          <p:sp>
            <p:nvSpPr>
              <p:cNvPr id="21" name="Rectangle 56"/>
              <p:cNvSpPr>
                <a:spLocks noChangeArrowheads="1"/>
              </p:cNvSpPr>
              <p:nvPr/>
            </p:nvSpPr>
            <p:spPr bwMode="auto">
              <a:xfrm>
                <a:off x="9779" y="4321"/>
                <a:ext cx="912" cy="278"/>
              </a:xfrm>
              <a:prstGeom prst="rect">
                <a:avLst/>
              </a:prstGeom>
              <a:solidFill>
                <a:srgbClr val="FFFFFF"/>
              </a:solidFill>
              <a:ln w="9525">
                <a:solidFill>
                  <a:srgbClr val="000000"/>
                </a:solidFill>
                <a:miter lim="800000"/>
                <a:headEnd/>
                <a:tailEnd/>
              </a:ln>
            </p:spPr>
            <p:txBody>
              <a:bodyPr anchor="ctr">
                <a:prstTxWarp prst="textNoShape">
                  <a:avLst/>
                </a:prstTxWarp>
              </a:bodyPr>
              <a:lstStyle/>
              <a:p>
                <a:pPr algn="ctr"/>
                <a:r>
                  <a:rPr lang="el-GR" altLang="zh-CN" sz="1100" dirty="0" smtClean="0">
                    <a:solidFill>
                      <a:prstClr val="black"/>
                    </a:solidFill>
                    <a:cs typeface="SimSun" pitchFamily="2" charset="-122"/>
                  </a:rPr>
                  <a:t>ΠΕΡΙΟΧΗ ΚΑΤΟΙΚΩΝ</a:t>
                </a:r>
                <a:endParaRPr lang="it-IT" sz="2800" dirty="0">
                  <a:solidFill>
                    <a:prstClr val="black"/>
                  </a:solidFill>
                </a:endParaRPr>
              </a:p>
            </p:txBody>
          </p:sp>
          <p:sp>
            <p:nvSpPr>
              <p:cNvPr id="22" name="Rectangle 57"/>
              <p:cNvSpPr>
                <a:spLocks noChangeArrowheads="1"/>
              </p:cNvSpPr>
              <p:nvPr/>
            </p:nvSpPr>
            <p:spPr bwMode="auto">
              <a:xfrm>
                <a:off x="9779" y="4664"/>
                <a:ext cx="912" cy="275"/>
              </a:xfrm>
              <a:prstGeom prst="rect">
                <a:avLst/>
              </a:prstGeom>
              <a:solidFill>
                <a:srgbClr val="FFFFFF"/>
              </a:solidFill>
              <a:ln w="9525">
                <a:solidFill>
                  <a:srgbClr val="000000"/>
                </a:solidFill>
                <a:miter lim="800000"/>
                <a:headEnd/>
                <a:tailEnd/>
              </a:ln>
            </p:spPr>
            <p:txBody>
              <a:bodyPr anchor="ctr">
                <a:prstTxWarp prst="textNoShape">
                  <a:avLst/>
                </a:prstTxWarp>
              </a:bodyPr>
              <a:lstStyle/>
              <a:p>
                <a:pPr algn="ctr"/>
                <a:r>
                  <a:rPr lang="el-GR" altLang="zh-CN" sz="1100" dirty="0" smtClean="0">
                    <a:solidFill>
                      <a:prstClr val="black"/>
                    </a:solidFill>
                    <a:cs typeface="SimSun" pitchFamily="2" charset="-122"/>
                  </a:rPr>
                  <a:t>ΠΕΡΙΟΧΕΣ ΔΡΑΣΤΗΡΙΟΤΗΤΑΣ</a:t>
                </a:r>
                <a:endParaRPr lang="it-IT" sz="2800" dirty="0">
                  <a:solidFill>
                    <a:prstClr val="black"/>
                  </a:solidFill>
                </a:endParaRPr>
              </a:p>
            </p:txBody>
          </p:sp>
          <p:sp>
            <p:nvSpPr>
              <p:cNvPr id="23" name="Rectangle 58"/>
              <p:cNvSpPr>
                <a:spLocks noChangeArrowheads="1"/>
              </p:cNvSpPr>
              <p:nvPr/>
            </p:nvSpPr>
            <p:spPr bwMode="auto">
              <a:xfrm>
                <a:off x="9779" y="5007"/>
                <a:ext cx="912" cy="277"/>
              </a:xfrm>
              <a:prstGeom prst="rect">
                <a:avLst/>
              </a:prstGeom>
              <a:solidFill>
                <a:srgbClr val="FFFFFF"/>
              </a:solidFill>
              <a:ln w="9525">
                <a:solidFill>
                  <a:srgbClr val="000000"/>
                </a:solidFill>
                <a:miter lim="800000"/>
                <a:headEnd/>
                <a:tailEnd/>
              </a:ln>
            </p:spPr>
            <p:txBody>
              <a:bodyPr anchor="ctr">
                <a:prstTxWarp prst="textNoShape">
                  <a:avLst/>
                </a:prstTxWarp>
              </a:bodyPr>
              <a:lstStyle/>
              <a:p>
                <a:pPr algn="ctr"/>
                <a:r>
                  <a:rPr lang="el-GR" altLang="zh-CN" sz="1100" dirty="0" smtClean="0">
                    <a:solidFill>
                      <a:prstClr val="black"/>
                    </a:solidFill>
                    <a:cs typeface="SimSun" pitchFamily="2" charset="-122"/>
                  </a:rPr>
                  <a:t>ΕΠΙΠΕΔΑ ΔΡΑΣΤΗΡΙΟΤΗΤΑΣ</a:t>
                </a:r>
                <a:endParaRPr lang="it-IT" sz="2800" dirty="0">
                  <a:solidFill>
                    <a:prstClr val="black"/>
                  </a:solidFill>
                </a:endParaRPr>
              </a:p>
            </p:txBody>
          </p:sp>
          <p:sp>
            <p:nvSpPr>
              <p:cNvPr id="24" name="Rectangle 59"/>
              <p:cNvSpPr>
                <a:spLocks noChangeArrowheads="1"/>
              </p:cNvSpPr>
              <p:nvPr/>
            </p:nvSpPr>
            <p:spPr bwMode="auto">
              <a:xfrm>
                <a:off x="9596" y="5343"/>
                <a:ext cx="1276" cy="367"/>
              </a:xfrm>
              <a:prstGeom prst="rect">
                <a:avLst/>
              </a:prstGeom>
              <a:solidFill>
                <a:srgbClr val="FFFFFF"/>
              </a:solidFill>
              <a:ln w="9525">
                <a:noFill/>
                <a:miter lim="800000"/>
                <a:headEnd/>
                <a:tailEnd/>
              </a:ln>
            </p:spPr>
            <p:txBody>
              <a:bodyPr>
                <a:prstTxWarp prst="textNoShape">
                  <a:avLst/>
                </a:prstTxWarp>
              </a:bodyPr>
              <a:lstStyle/>
              <a:p>
                <a:pPr algn="ctr"/>
                <a:r>
                  <a:rPr lang="el-GR" altLang="zh-CN" sz="1200" b="1" dirty="0" smtClean="0">
                    <a:solidFill>
                      <a:prstClr val="black"/>
                    </a:solidFill>
                    <a:cs typeface="SimSun" pitchFamily="2" charset="-122"/>
                  </a:rPr>
                  <a:t>ΟΙΚΟΝΟΜΙΚΑ ΚΑΙ ΠΟΛΕΟΔΟΜΙΚΑ ΣΥΣΤΗΜΑΤΑ</a:t>
                </a:r>
                <a:endParaRPr lang="it-IT" sz="2800" dirty="0">
                  <a:solidFill>
                    <a:prstClr val="black"/>
                  </a:solidFill>
                </a:endParaRPr>
              </a:p>
            </p:txBody>
          </p:sp>
          <p:sp>
            <p:nvSpPr>
              <p:cNvPr id="25" name="Rectangle 60"/>
              <p:cNvSpPr>
                <a:spLocks noChangeArrowheads="1"/>
              </p:cNvSpPr>
              <p:nvPr/>
            </p:nvSpPr>
            <p:spPr bwMode="auto">
              <a:xfrm>
                <a:off x="7591" y="6169"/>
                <a:ext cx="1185" cy="349"/>
              </a:xfrm>
              <a:prstGeom prst="rect">
                <a:avLst/>
              </a:prstGeom>
              <a:solidFill>
                <a:srgbClr val="FFFFFF"/>
              </a:solidFill>
              <a:ln w="9525">
                <a:solidFill>
                  <a:srgbClr val="000000"/>
                </a:solidFill>
                <a:miter lim="800000"/>
                <a:headEnd/>
                <a:tailEnd/>
              </a:ln>
            </p:spPr>
            <p:txBody>
              <a:bodyPr>
                <a:prstTxWarp prst="textNoShape">
                  <a:avLst/>
                </a:prstTxWarp>
              </a:bodyPr>
              <a:lstStyle/>
              <a:p>
                <a:pPr algn="ctr"/>
                <a:r>
                  <a:rPr lang="el-GR" altLang="zh-CN" sz="1200" dirty="0" smtClean="0">
                    <a:solidFill>
                      <a:prstClr val="black"/>
                    </a:solidFill>
                    <a:cs typeface="SimSun" pitchFamily="2" charset="-122"/>
                  </a:rPr>
                  <a:t>ΕΚΠΟΜΠΕΣ ΡΥΠΩΝ</a:t>
                </a:r>
                <a:endParaRPr lang="it-IT" sz="3200" dirty="0">
                  <a:solidFill>
                    <a:prstClr val="black"/>
                  </a:solidFill>
                </a:endParaRPr>
              </a:p>
            </p:txBody>
          </p:sp>
          <p:sp>
            <p:nvSpPr>
              <p:cNvPr id="26" name="Rectangle 61"/>
              <p:cNvSpPr>
                <a:spLocks noChangeArrowheads="1"/>
              </p:cNvSpPr>
              <p:nvPr/>
            </p:nvSpPr>
            <p:spPr bwMode="auto">
              <a:xfrm>
                <a:off x="7591" y="6587"/>
                <a:ext cx="1185" cy="275"/>
              </a:xfrm>
              <a:prstGeom prst="rect">
                <a:avLst/>
              </a:prstGeom>
              <a:solidFill>
                <a:srgbClr val="FFFFFF"/>
              </a:solidFill>
              <a:ln w="9525">
                <a:solidFill>
                  <a:srgbClr val="000000"/>
                </a:solidFill>
                <a:miter lim="800000"/>
                <a:headEnd/>
                <a:tailEnd/>
              </a:ln>
            </p:spPr>
            <p:txBody>
              <a:bodyPr>
                <a:prstTxWarp prst="textNoShape">
                  <a:avLst/>
                </a:prstTxWarp>
              </a:bodyPr>
              <a:lstStyle/>
              <a:p>
                <a:pPr algn="ctr"/>
                <a:r>
                  <a:rPr lang="el-GR" sz="1100" dirty="0" smtClean="0">
                    <a:solidFill>
                      <a:prstClr val="black"/>
                    </a:solidFill>
                    <a:ea typeface="SimSun" pitchFamily="2" charset="-122"/>
                    <a:cs typeface="SimSun" pitchFamily="2" charset="-122"/>
                  </a:rPr>
                  <a:t>ΗΧΟΡΥΠΑΝΣΗ</a:t>
                </a:r>
                <a:endParaRPr lang="it-IT" sz="2800" dirty="0">
                  <a:solidFill>
                    <a:prstClr val="black"/>
                  </a:solidFill>
                </a:endParaRPr>
              </a:p>
            </p:txBody>
          </p:sp>
          <p:sp>
            <p:nvSpPr>
              <p:cNvPr id="27" name="Rectangle 62"/>
              <p:cNvSpPr>
                <a:spLocks noChangeArrowheads="1"/>
              </p:cNvSpPr>
              <p:nvPr/>
            </p:nvSpPr>
            <p:spPr bwMode="auto">
              <a:xfrm>
                <a:off x="7591" y="6997"/>
                <a:ext cx="1185" cy="276"/>
              </a:xfrm>
              <a:prstGeom prst="rect">
                <a:avLst/>
              </a:prstGeom>
              <a:solidFill>
                <a:srgbClr val="FFFFFF"/>
              </a:solidFill>
              <a:ln w="9525">
                <a:solidFill>
                  <a:srgbClr val="000000"/>
                </a:solidFill>
                <a:miter lim="800000"/>
                <a:headEnd/>
                <a:tailEnd/>
              </a:ln>
            </p:spPr>
            <p:txBody>
              <a:bodyPr>
                <a:prstTxWarp prst="textNoShape">
                  <a:avLst/>
                </a:prstTxWarp>
              </a:bodyPr>
              <a:lstStyle/>
              <a:p>
                <a:pPr algn="ctr"/>
                <a:r>
                  <a:rPr lang="el-GR" altLang="zh-CN" sz="1100" dirty="0" smtClean="0">
                    <a:solidFill>
                      <a:prstClr val="black"/>
                    </a:solidFill>
                    <a:cs typeface="SimSun" pitchFamily="2" charset="-122"/>
                  </a:rPr>
                  <a:t>ΟΠΤΙΚΗ ΟΧΛΗΣΗ</a:t>
                </a:r>
                <a:endParaRPr lang="it-IT" sz="2800" dirty="0">
                  <a:solidFill>
                    <a:prstClr val="black"/>
                  </a:solidFill>
                </a:endParaRPr>
              </a:p>
            </p:txBody>
          </p:sp>
          <p:sp>
            <p:nvSpPr>
              <p:cNvPr id="28" name="Line 63"/>
              <p:cNvSpPr>
                <a:spLocks noChangeShapeType="1"/>
              </p:cNvSpPr>
              <p:nvPr/>
            </p:nvSpPr>
            <p:spPr bwMode="auto">
              <a:xfrm flipH="1">
                <a:off x="6771" y="4716"/>
                <a:ext cx="638" cy="0"/>
              </a:xfrm>
              <a:prstGeom prst="line">
                <a:avLst/>
              </a:prstGeom>
              <a:noFill/>
              <a:ln w="25400">
                <a:solidFill>
                  <a:srgbClr val="000000"/>
                </a:solidFill>
                <a:round/>
                <a:headEnd/>
                <a:tailEnd type="triangle" w="med" len="med"/>
              </a:ln>
            </p:spPr>
            <p:txBody>
              <a:bodyPr>
                <a:prstTxWarp prst="textNoShape">
                  <a:avLst/>
                </a:prstTxWarp>
              </a:bodyPr>
              <a:lstStyle/>
              <a:p>
                <a:endParaRPr lang="en-US" sz="2800">
                  <a:solidFill>
                    <a:prstClr val="black"/>
                  </a:solidFill>
                </a:endParaRPr>
              </a:p>
            </p:txBody>
          </p:sp>
          <p:sp>
            <p:nvSpPr>
              <p:cNvPr id="30" name="Line 65"/>
              <p:cNvSpPr>
                <a:spLocks noChangeShapeType="1"/>
              </p:cNvSpPr>
              <p:nvPr/>
            </p:nvSpPr>
            <p:spPr bwMode="auto">
              <a:xfrm>
                <a:off x="8958" y="4699"/>
                <a:ext cx="547" cy="0"/>
              </a:xfrm>
              <a:prstGeom prst="line">
                <a:avLst/>
              </a:prstGeom>
              <a:noFill/>
              <a:ln w="25400">
                <a:solidFill>
                  <a:srgbClr val="000000"/>
                </a:solidFill>
                <a:round/>
                <a:headEnd type="triangle" w="med" len="med"/>
                <a:tailEnd type="triangle" w="med" len="med"/>
              </a:ln>
            </p:spPr>
            <p:txBody>
              <a:bodyPr>
                <a:prstTxWarp prst="textNoShape">
                  <a:avLst/>
                </a:prstTxWarp>
              </a:bodyPr>
              <a:lstStyle/>
              <a:p>
                <a:endParaRPr lang="en-US" sz="2800">
                  <a:solidFill>
                    <a:prstClr val="black"/>
                  </a:solidFill>
                </a:endParaRPr>
              </a:p>
            </p:txBody>
          </p:sp>
          <p:sp>
            <p:nvSpPr>
              <p:cNvPr id="31" name="Line 67"/>
              <p:cNvSpPr>
                <a:spLocks noChangeShapeType="1"/>
              </p:cNvSpPr>
              <p:nvPr/>
            </p:nvSpPr>
            <p:spPr bwMode="auto">
              <a:xfrm>
                <a:off x="8139" y="5802"/>
                <a:ext cx="0" cy="275"/>
              </a:xfrm>
              <a:prstGeom prst="line">
                <a:avLst/>
              </a:prstGeom>
              <a:noFill/>
              <a:ln w="25400">
                <a:solidFill>
                  <a:srgbClr val="000000"/>
                </a:solidFill>
                <a:round/>
                <a:headEnd/>
                <a:tailEnd type="triangle" w="med" len="med"/>
              </a:ln>
            </p:spPr>
            <p:txBody>
              <a:bodyPr>
                <a:prstTxWarp prst="textNoShape">
                  <a:avLst/>
                </a:prstTxWarp>
              </a:bodyPr>
              <a:lstStyle/>
              <a:p>
                <a:endParaRPr lang="en-US" sz="2800">
                  <a:solidFill>
                    <a:prstClr val="black"/>
                  </a:solidFill>
                </a:endParaRPr>
              </a:p>
            </p:txBody>
          </p:sp>
          <p:sp>
            <p:nvSpPr>
              <p:cNvPr id="33" name="Line 69"/>
              <p:cNvSpPr>
                <a:spLocks noChangeShapeType="1"/>
              </p:cNvSpPr>
              <p:nvPr/>
            </p:nvSpPr>
            <p:spPr bwMode="auto">
              <a:xfrm>
                <a:off x="8138" y="3504"/>
                <a:ext cx="0" cy="367"/>
              </a:xfrm>
              <a:prstGeom prst="line">
                <a:avLst/>
              </a:prstGeom>
              <a:noFill/>
              <a:ln w="25400">
                <a:solidFill>
                  <a:srgbClr val="000000"/>
                </a:solidFill>
                <a:prstDash val="solid"/>
                <a:round/>
                <a:headEnd/>
                <a:tailEnd type="triangle" w="med" len="med"/>
              </a:ln>
            </p:spPr>
            <p:txBody>
              <a:bodyPr>
                <a:prstTxWarp prst="textNoShape">
                  <a:avLst/>
                </a:prstTxWarp>
              </a:bodyPr>
              <a:lstStyle/>
              <a:p>
                <a:endParaRPr lang="en-US" sz="2800">
                  <a:solidFill>
                    <a:prstClr val="black"/>
                  </a:solidFill>
                </a:endParaRPr>
              </a:p>
            </p:txBody>
          </p:sp>
          <p:sp>
            <p:nvSpPr>
              <p:cNvPr id="34" name="Rectangle 70"/>
              <p:cNvSpPr>
                <a:spLocks noChangeArrowheads="1"/>
              </p:cNvSpPr>
              <p:nvPr/>
            </p:nvSpPr>
            <p:spPr bwMode="auto">
              <a:xfrm>
                <a:off x="7591" y="7342"/>
                <a:ext cx="1185" cy="184"/>
              </a:xfrm>
              <a:prstGeom prst="rect">
                <a:avLst/>
              </a:prstGeom>
              <a:solidFill>
                <a:srgbClr val="FFFFFF"/>
              </a:solidFill>
              <a:ln w="9525">
                <a:noFill/>
                <a:miter lim="800000"/>
                <a:headEnd/>
                <a:tailEnd/>
              </a:ln>
            </p:spPr>
            <p:txBody>
              <a:bodyPr>
                <a:prstTxWarp prst="textNoShape">
                  <a:avLst/>
                </a:prstTxWarp>
              </a:bodyPr>
              <a:lstStyle/>
              <a:p>
                <a:pPr algn="ctr"/>
                <a:r>
                  <a:rPr lang="el-GR" altLang="zh-CN" sz="1200" b="1" dirty="0" smtClean="0">
                    <a:solidFill>
                      <a:prstClr val="black"/>
                    </a:solidFill>
                    <a:cs typeface="SimSun" pitchFamily="2" charset="-122"/>
                  </a:rPr>
                  <a:t>ΠΕΡΙΒΑΛΛΟΝ</a:t>
                </a:r>
                <a:endParaRPr lang="it-IT" sz="2800" dirty="0">
                  <a:solidFill>
                    <a:prstClr val="black"/>
                  </a:solidFill>
                </a:endParaRPr>
              </a:p>
            </p:txBody>
          </p:sp>
        </p:grpSp>
        <p:sp>
          <p:nvSpPr>
            <p:cNvPr id="7" name="Rectangle 71"/>
            <p:cNvSpPr>
              <a:spLocks noChangeArrowheads="1"/>
            </p:cNvSpPr>
            <p:nvPr/>
          </p:nvSpPr>
          <p:spPr bwMode="auto">
            <a:xfrm>
              <a:off x="7591" y="4515"/>
              <a:ext cx="1064" cy="368"/>
            </a:xfrm>
            <a:prstGeom prst="rect">
              <a:avLst/>
            </a:prstGeom>
            <a:solidFill>
              <a:srgbClr val="FFFFFF"/>
            </a:solidFill>
            <a:ln w="9525">
              <a:solidFill>
                <a:srgbClr val="000000"/>
              </a:solidFill>
              <a:miter lim="800000"/>
              <a:headEnd/>
              <a:tailEnd/>
            </a:ln>
          </p:spPr>
          <p:txBody>
            <a:bodyPr>
              <a:prstTxWarp prst="textNoShape">
                <a:avLst/>
              </a:prstTxWarp>
            </a:bodyPr>
            <a:lstStyle/>
            <a:p>
              <a:pPr algn="ctr"/>
              <a:r>
                <a:rPr lang="el-GR" sz="1100" dirty="0" smtClean="0">
                  <a:solidFill>
                    <a:prstClr val="black"/>
                  </a:solidFill>
                  <a:ea typeface="SimSun" pitchFamily="2" charset="-122"/>
                  <a:cs typeface="SimSun" pitchFamily="2" charset="-122"/>
                </a:rPr>
                <a:t>ΛΟΙΠΟΙ ΜΕΤΑΚΙΝΟΥΜΕΝΟΙ</a:t>
              </a:r>
              <a:endParaRPr lang="it-IT" sz="1100" dirty="0">
                <a:solidFill>
                  <a:prstClr val="black"/>
                </a:solidFill>
              </a:endParaRPr>
            </a:p>
          </p:txBody>
        </p:sp>
      </p:grpSp>
      <p:sp>
        <p:nvSpPr>
          <p:cNvPr id="35" name="TextBox 34"/>
          <p:cNvSpPr txBox="1"/>
          <p:nvPr/>
        </p:nvSpPr>
        <p:spPr>
          <a:xfrm>
            <a:off x="6172200" y="5788223"/>
            <a:ext cx="1784176" cy="307777"/>
          </a:xfrm>
          <a:prstGeom prst="rect">
            <a:avLst/>
          </a:prstGeom>
          <a:noFill/>
        </p:spPr>
        <p:txBody>
          <a:bodyPr wrap="square" rtlCol="0">
            <a:spAutoFit/>
          </a:bodyPr>
          <a:lstStyle/>
          <a:p>
            <a:r>
              <a:rPr lang="el-GR" sz="1400" dirty="0" smtClean="0">
                <a:solidFill>
                  <a:prstClr val="black"/>
                </a:solidFill>
              </a:rPr>
              <a:t>Πηγή: </a:t>
            </a:r>
            <a:r>
              <a:rPr lang="en-US" sz="1400" dirty="0" err="1" smtClean="0">
                <a:solidFill>
                  <a:prstClr val="black"/>
                </a:solidFill>
              </a:rPr>
              <a:t>Cascetta</a:t>
            </a:r>
            <a:r>
              <a:rPr lang="en-US" sz="1400" dirty="0" smtClean="0">
                <a:solidFill>
                  <a:prstClr val="black"/>
                </a:solidFill>
              </a:rPr>
              <a:t> 2009</a:t>
            </a:r>
            <a:endParaRPr lang="en-US" sz="1400" dirty="0">
              <a:solidFill>
                <a:prstClr val="black"/>
              </a:solidFill>
            </a:endParaRPr>
          </a:p>
        </p:txBody>
      </p:sp>
      <p:sp>
        <p:nvSpPr>
          <p:cNvPr id="36" name="Title 1"/>
          <p:cNvSpPr>
            <a:spLocks noGrp="1"/>
          </p:cNvSpPr>
          <p:nvPr>
            <p:ph type="title"/>
          </p:nvPr>
        </p:nvSpPr>
        <p:spPr>
          <a:xfrm>
            <a:off x="457200" y="274638"/>
            <a:ext cx="8229600" cy="562074"/>
          </a:xfrm>
        </p:spPr>
        <p:txBody>
          <a:bodyPr/>
          <a:lstStyle/>
          <a:p>
            <a:r>
              <a:rPr lang="el-GR" dirty="0"/>
              <a:t>Αποτίμηση </a:t>
            </a:r>
            <a:r>
              <a:rPr lang="el-GR" dirty="0" smtClean="0"/>
              <a:t>επιπτώσεων</a:t>
            </a:r>
            <a:r>
              <a:rPr lang="el-GR" dirty="0"/>
              <a:t> </a:t>
            </a:r>
            <a:r>
              <a:rPr lang="el-GR" dirty="0" smtClean="0"/>
              <a:t>(2 από 8)</a:t>
            </a:r>
            <a:endParaRPr lang="el-GR" dirty="0"/>
          </a:p>
        </p:txBody>
      </p:sp>
    </p:spTree>
    <p:extLst>
      <p:ext uri="{BB962C8B-B14F-4D97-AF65-F5344CB8AC3E}">
        <p14:creationId xmlns:p14="http://schemas.microsoft.com/office/powerpoint/2010/main" val="18254802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a:spLocks noGrp="1"/>
          </p:cNvSpPr>
          <p:nvPr>
            <p:ph type="title"/>
          </p:nvPr>
        </p:nvSpPr>
        <p:spPr>
          <a:xfrm>
            <a:off x="457200" y="274638"/>
            <a:ext cx="8229600" cy="562074"/>
          </a:xfrm>
        </p:spPr>
        <p:txBody>
          <a:bodyPr/>
          <a:lstStyle/>
          <a:p>
            <a:r>
              <a:rPr lang="el-GR" dirty="0"/>
              <a:t>Αποτίμηση </a:t>
            </a:r>
            <a:r>
              <a:rPr lang="el-GR" dirty="0" smtClean="0"/>
              <a:t>επιπτώσεων</a:t>
            </a:r>
            <a:r>
              <a:rPr lang="el-GR" dirty="0"/>
              <a:t> </a:t>
            </a:r>
            <a:r>
              <a:rPr lang="el-GR" dirty="0" smtClean="0"/>
              <a:t>(3 από 8)</a:t>
            </a:r>
            <a:endParaRPr lang="el-GR" dirty="0"/>
          </a:p>
        </p:txBody>
      </p:sp>
      <p:sp>
        <p:nvSpPr>
          <p:cNvPr id="37" name="Titolo 1"/>
          <p:cNvSpPr txBox="1">
            <a:spLocks/>
          </p:cNvSpPr>
          <p:nvPr/>
        </p:nvSpPr>
        <p:spPr>
          <a:xfrm>
            <a:off x="230188" y="692150"/>
            <a:ext cx="8229600" cy="796925"/>
          </a:xfrm>
          <a:prstGeom prst="rect">
            <a:avLst/>
          </a:prstGeom>
        </p:spPr>
        <p:txBody>
          <a:bodyPr anchor="ctr">
            <a:prstTxWarp prst="textNoShape">
              <a:avLst/>
            </a:prstTxWarp>
            <a:normAutofit/>
          </a:bodyPr>
          <a:lstStyle/>
          <a:p>
            <a:pPr>
              <a:lnSpc>
                <a:spcPct val="80000"/>
              </a:lnSpc>
            </a:pPr>
            <a:r>
              <a:rPr lang="el-GR" sz="2600" b="1" dirty="0" smtClean="0">
                <a:solidFill>
                  <a:srgbClr val="17375E"/>
                </a:solidFill>
                <a:latin typeface="Calibri" charset="0"/>
              </a:rPr>
              <a:t>Αξιολόγηση επιπτώσεων</a:t>
            </a:r>
            <a:endParaRPr lang="en-US" sz="2600" b="1" dirty="0">
              <a:solidFill>
                <a:srgbClr val="17375E"/>
              </a:solidFill>
              <a:latin typeface="Calibri" charset="0"/>
            </a:endParaRPr>
          </a:p>
          <a:p>
            <a:pPr>
              <a:lnSpc>
                <a:spcPct val="80000"/>
              </a:lnSpc>
            </a:pPr>
            <a:r>
              <a:rPr lang="el-GR" sz="2600" i="1" dirty="0" smtClean="0">
                <a:solidFill>
                  <a:srgbClr val="17375E"/>
                </a:solidFill>
                <a:latin typeface="Calibri" charset="0"/>
              </a:rPr>
              <a:t>Εσωτερικές επιδράσεις στους χρήστες μεταφορών</a:t>
            </a:r>
            <a:endParaRPr lang="it-IT" sz="2600" i="1" dirty="0">
              <a:solidFill>
                <a:srgbClr val="17375E"/>
              </a:solidFill>
              <a:latin typeface="Calibri" charset="0"/>
            </a:endParaRPr>
          </a:p>
        </p:txBody>
      </p:sp>
      <p:sp>
        <p:nvSpPr>
          <p:cNvPr id="39" name="Rettangolo 5"/>
          <p:cNvSpPr>
            <a:spLocks noChangeArrowheads="1"/>
          </p:cNvSpPr>
          <p:nvPr/>
        </p:nvSpPr>
        <p:spPr bwMode="auto">
          <a:xfrm>
            <a:off x="395288" y="1628775"/>
            <a:ext cx="8424862" cy="1569660"/>
          </a:xfrm>
          <a:prstGeom prst="rect">
            <a:avLst/>
          </a:prstGeom>
          <a:noFill/>
          <a:ln w="9525">
            <a:noFill/>
            <a:miter lim="800000"/>
            <a:headEnd/>
            <a:tailEnd/>
          </a:ln>
        </p:spPr>
        <p:txBody>
          <a:bodyPr>
            <a:prstTxWarp prst="textNoShape">
              <a:avLst/>
            </a:prstTxWarp>
            <a:spAutoFit/>
          </a:bodyPr>
          <a:lstStyle/>
          <a:p>
            <a:r>
              <a:rPr lang="el-GR" sz="2400" dirty="0" smtClean="0">
                <a:latin typeface="Calibri" charset="0"/>
              </a:rPr>
              <a:t>Μεταβολή της </a:t>
            </a:r>
            <a:r>
              <a:rPr lang="el-GR" sz="2400" b="1" dirty="0" smtClean="0">
                <a:latin typeface="Calibri" charset="0"/>
              </a:rPr>
              <a:t>καθαρής αντιληπτής χρησιμότητας (πλεόνασμα)</a:t>
            </a:r>
            <a:r>
              <a:rPr lang="en-US" sz="2400" b="1" dirty="0" smtClean="0">
                <a:latin typeface="Calibri" charset="0"/>
              </a:rPr>
              <a:t> </a:t>
            </a:r>
            <a:r>
              <a:rPr lang="el-GR" sz="2400" dirty="0" smtClean="0">
                <a:latin typeface="Calibri" charset="0"/>
              </a:rPr>
              <a:t>σε </a:t>
            </a:r>
            <a:r>
              <a:rPr lang="el-GR" sz="2400" dirty="0">
                <a:latin typeface="Calibri" charset="0"/>
              </a:rPr>
              <a:t>σχέση με </a:t>
            </a:r>
            <a:r>
              <a:rPr lang="el-GR" sz="2400" dirty="0" smtClean="0">
                <a:latin typeface="Calibri" charset="0"/>
              </a:rPr>
              <a:t>τις μεταβολές στις επιλογές κινητικότητας μεταξύ καταστάσεων (εναλλακτικών σεναρίων) </a:t>
            </a:r>
            <a:r>
              <a:rPr lang="el-GR" sz="2400" b="1" dirty="0" smtClean="0">
                <a:latin typeface="Calibri" charset="0"/>
              </a:rPr>
              <a:t>με </a:t>
            </a:r>
            <a:r>
              <a:rPr lang="en-US" sz="2400" b="1" dirty="0" smtClean="0">
                <a:latin typeface="Calibri" charset="0"/>
              </a:rPr>
              <a:t>ITS </a:t>
            </a:r>
            <a:r>
              <a:rPr lang="en-US" sz="2400" b="1" dirty="0">
                <a:latin typeface="Calibri" charset="0"/>
              </a:rPr>
              <a:t>(P) </a:t>
            </a:r>
            <a:r>
              <a:rPr lang="el-GR" sz="2400" dirty="0" smtClean="0">
                <a:latin typeface="Calibri" charset="0"/>
              </a:rPr>
              <a:t>και </a:t>
            </a:r>
            <a:r>
              <a:rPr lang="el-GR" sz="2400" b="1" dirty="0" smtClean="0">
                <a:latin typeface="Calibri" charset="0"/>
              </a:rPr>
              <a:t>χωρίς </a:t>
            </a:r>
            <a:r>
              <a:rPr lang="en-US" sz="2400" b="1" dirty="0" smtClean="0">
                <a:latin typeface="Calibri" charset="0"/>
              </a:rPr>
              <a:t>ITS (NP)</a:t>
            </a:r>
            <a:r>
              <a:rPr lang="el-GR" sz="2400" b="1" dirty="0" smtClean="0">
                <a:latin typeface="Calibri" charset="0"/>
              </a:rPr>
              <a:t>.</a:t>
            </a:r>
            <a:endParaRPr lang="en-US" sz="2400" dirty="0">
              <a:latin typeface="Calibri" charset="0"/>
            </a:endParaRPr>
          </a:p>
        </p:txBody>
      </p:sp>
      <p:sp>
        <p:nvSpPr>
          <p:cNvPr id="40" name="Rettangolo 6"/>
          <p:cNvSpPr>
            <a:spLocks noChangeArrowheads="1"/>
          </p:cNvSpPr>
          <p:nvPr/>
        </p:nvSpPr>
        <p:spPr bwMode="auto">
          <a:xfrm>
            <a:off x="395288" y="3113773"/>
            <a:ext cx="4572000" cy="831850"/>
          </a:xfrm>
          <a:prstGeom prst="rect">
            <a:avLst/>
          </a:prstGeom>
          <a:noFill/>
          <a:ln w="9525">
            <a:noFill/>
            <a:miter lim="800000"/>
            <a:headEnd/>
            <a:tailEnd/>
          </a:ln>
        </p:spPr>
        <p:txBody>
          <a:bodyPr>
            <a:prstTxWarp prst="textNoShape">
              <a:avLst/>
            </a:prstTxWarp>
            <a:spAutoFit/>
          </a:bodyPr>
          <a:lstStyle/>
          <a:p>
            <a:pPr marL="536575" indent="-358775" algn="just">
              <a:buFont typeface="Wingdings" charset="2"/>
              <a:buChar char="§"/>
            </a:pPr>
            <a:r>
              <a:rPr lang="el-GR" sz="2400" dirty="0" smtClean="0">
                <a:latin typeface="Calibri" charset="0"/>
              </a:rPr>
              <a:t>Προσέγγιση συμπεριφοράς</a:t>
            </a:r>
            <a:endParaRPr lang="en-US" sz="2400" dirty="0" smtClean="0">
              <a:latin typeface="Calibri" charset="0"/>
            </a:endParaRPr>
          </a:p>
          <a:p>
            <a:pPr marL="536575" indent="-358775" algn="just">
              <a:buFont typeface="Wingdings" charset="2"/>
              <a:buChar char="§"/>
            </a:pPr>
            <a:r>
              <a:rPr lang="el-GR" sz="2400" dirty="0" smtClean="0">
                <a:latin typeface="Calibri" charset="0"/>
              </a:rPr>
              <a:t>Περιγραφική προσέγγιση</a:t>
            </a:r>
            <a:endParaRPr lang="en-US" sz="2400" dirty="0">
              <a:latin typeface="Calibri" charset="0"/>
            </a:endParaRPr>
          </a:p>
        </p:txBody>
      </p:sp>
      <p:sp>
        <p:nvSpPr>
          <p:cNvPr id="41" name="TextBox 40"/>
          <p:cNvSpPr txBox="1"/>
          <p:nvPr/>
        </p:nvSpPr>
        <p:spPr>
          <a:xfrm>
            <a:off x="6653336" y="6346209"/>
            <a:ext cx="1799556" cy="307777"/>
          </a:xfrm>
          <a:prstGeom prst="rect">
            <a:avLst/>
          </a:prstGeom>
          <a:noFill/>
        </p:spPr>
        <p:txBody>
          <a:bodyPr wrap="square" rtlCol="0">
            <a:spAutoFit/>
          </a:bodyPr>
          <a:lstStyle/>
          <a:p>
            <a:r>
              <a:rPr lang="el-GR" sz="1400" dirty="0" smtClean="0"/>
              <a:t>Πηγή: </a:t>
            </a:r>
            <a:r>
              <a:rPr lang="en-US" sz="1400" dirty="0" smtClean="0"/>
              <a:t>[</a:t>
            </a:r>
            <a:r>
              <a:rPr lang="en-US" sz="1400" dirty="0" err="1" smtClean="0"/>
              <a:t>Cascetta</a:t>
            </a:r>
            <a:r>
              <a:rPr lang="en-US" sz="1400" dirty="0" smtClean="0"/>
              <a:t> 2009]</a:t>
            </a:r>
            <a:endParaRPr lang="en-US" sz="1400" dirty="0"/>
          </a:p>
        </p:txBody>
      </p:sp>
      <p:pic>
        <p:nvPicPr>
          <p:cNvPr id="42" name="Picture 7"/>
          <p:cNvPicPr>
            <a:picLocks noChangeAspect="1" noChangeArrowheads="1"/>
          </p:cNvPicPr>
          <p:nvPr/>
        </p:nvPicPr>
        <p:blipFill>
          <a:blip r:embed="rId2"/>
          <a:srcRect/>
          <a:stretch>
            <a:fillRect/>
          </a:stretch>
        </p:blipFill>
        <p:spPr bwMode="auto">
          <a:xfrm>
            <a:off x="3635375" y="3933825"/>
            <a:ext cx="5541963" cy="2416175"/>
          </a:xfrm>
          <a:prstGeom prst="rect">
            <a:avLst/>
          </a:prstGeom>
          <a:noFill/>
          <a:ln w="9525">
            <a:noFill/>
            <a:miter lim="800000"/>
            <a:headEnd/>
            <a:tailEnd/>
          </a:ln>
        </p:spPr>
      </p:pic>
    </p:spTree>
    <p:extLst>
      <p:ext uri="{BB962C8B-B14F-4D97-AF65-F5344CB8AC3E}">
        <p14:creationId xmlns:p14="http://schemas.microsoft.com/office/powerpoint/2010/main" val="42801665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a:spLocks noGrp="1"/>
          </p:cNvSpPr>
          <p:nvPr>
            <p:ph type="title"/>
          </p:nvPr>
        </p:nvSpPr>
        <p:spPr>
          <a:xfrm>
            <a:off x="457200" y="274638"/>
            <a:ext cx="8229600" cy="562074"/>
          </a:xfrm>
        </p:spPr>
        <p:txBody>
          <a:bodyPr/>
          <a:lstStyle/>
          <a:p>
            <a:r>
              <a:rPr lang="el-GR" dirty="0"/>
              <a:t>Αποτίμηση </a:t>
            </a:r>
            <a:r>
              <a:rPr lang="el-GR" dirty="0" smtClean="0"/>
              <a:t>επιπτώσεων</a:t>
            </a:r>
            <a:r>
              <a:rPr lang="el-GR" dirty="0"/>
              <a:t> </a:t>
            </a:r>
            <a:r>
              <a:rPr lang="el-GR" dirty="0" smtClean="0"/>
              <a:t>(4 από 8)</a:t>
            </a:r>
            <a:endParaRPr lang="el-GR" dirty="0"/>
          </a:p>
        </p:txBody>
      </p:sp>
      <p:sp>
        <p:nvSpPr>
          <p:cNvPr id="41" name="TextBox 40"/>
          <p:cNvSpPr txBox="1"/>
          <p:nvPr/>
        </p:nvSpPr>
        <p:spPr>
          <a:xfrm>
            <a:off x="6653336" y="6346209"/>
            <a:ext cx="1799556" cy="307777"/>
          </a:xfrm>
          <a:prstGeom prst="rect">
            <a:avLst/>
          </a:prstGeom>
          <a:noFill/>
        </p:spPr>
        <p:txBody>
          <a:bodyPr wrap="square" rtlCol="0">
            <a:spAutoFit/>
          </a:bodyPr>
          <a:lstStyle/>
          <a:p>
            <a:r>
              <a:rPr lang="el-GR" sz="1400" dirty="0" smtClean="0">
                <a:solidFill>
                  <a:prstClr val="black"/>
                </a:solidFill>
              </a:rPr>
              <a:t>Πηγή: </a:t>
            </a:r>
            <a:r>
              <a:rPr lang="en-US" sz="1400" dirty="0" smtClean="0">
                <a:solidFill>
                  <a:prstClr val="black"/>
                </a:solidFill>
              </a:rPr>
              <a:t>[</a:t>
            </a:r>
            <a:r>
              <a:rPr lang="en-US" sz="1400" dirty="0" err="1" smtClean="0">
                <a:solidFill>
                  <a:prstClr val="black"/>
                </a:solidFill>
              </a:rPr>
              <a:t>Cascetta</a:t>
            </a:r>
            <a:r>
              <a:rPr lang="en-US" sz="1400" dirty="0" smtClean="0">
                <a:solidFill>
                  <a:prstClr val="black"/>
                </a:solidFill>
              </a:rPr>
              <a:t> 2009]</a:t>
            </a:r>
            <a:endParaRPr lang="en-US" sz="1400" dirty="0">
              <a:solidFill>
                <a:prstClr val="black"/>
              </a:solidFill>
            </a:endParaRPr>
          </a:p>
        </p:txBody>
      </p:sp>
      <p:sp>
        <p:nvSpPr>
          <p:cNvPr id="8" name="Titolo 1"/>
          <p:cNvSpPr txBox="1">
            <a:spLocks/>
          </p:cNvSpPr>
          <p:nvPr/>
        </p:nvSpPr>
        <p:spPr>
          <a:xfrm>
            <a:off x="205238" y="1017824"/>
            <a:ext cx="8229600" cy="796925"/>
          </a:xfrm>
          <a:prstGeom prst="rect">
            <a:avLst/>
          </a:prstGeom>
        </p:spPr>
        <p:txBody>
          <a:bodyPr anchor="ctr">
            <a:prstTxWarp prst="textNoShape">
              <a:avLst/>
            </a:prstTxWarp>
            <a:normAutofit/>
          </a:bodyPr>
          <a:lstStyle/>
          <a:p>
            <a:pPr lvl="0">
              <a:lnSpc>
                <a:spcPct val="80000"/>
              </a:lnSpc>
            </a:pPr>
            <a:r>
              <a:rPr lang="el-GR" sz="2600" b="1" dirty="0">
                <a:solidFill>
                  <a:srgbClr val="17375E"/>
                </a:solidFill>
                <a:latin typeface="Calibri" charset="0"/>
              </a:rPr>
              <a:t>Αξιολόγηση επιπτώσεων</a:t>
            </a:r>
            <a:endParaRPr lang="en-US" sz="2600" b="1" dirty="0">
              <a:solidFill>
                <a:srgbClr val="17375E"/>
              </a:solidFill>
              <a:latin typeface="Calibri" charset="0"/>
            </a:endParaRPr>
          </a:p>
          <a:p>
            <a:pPr lvl="0">
              <a:lnSpc>
                <a:spcPct val="80000"/>
              </a:lnSpc>
            </a:pPr>
            <a:r>
              <a:rPr lang="el-GR" sz="2600" i="1" dirty="0">
                <a:solidFill>
                  <a:srgbClr val="17375E"/>
                </a:solidFill>
                <a:latin typeface="Calibri" charset="0"/>
              </a:rPr>
              <a:t>Εσωτερικές επιδράσεις στους χρήστες μεταφορών</a:t>
            </a:r>
            <a:endParaRPr lang="it-IT" sz="2600" i="1" dirty="0">
              <a:solidFill>
                <a:srgbClr val="17375E"/>
              </a:solidFill>
              <a:latin typeface="Calibri" charset="0"/>
            </a:endParaRPr>
          </a:p>
        </p:txBody>
      </p:sp>
      <p:sp>
        <p:nvSpPr>
          <p:cNvPr id="9" name="Rettangolo 6"/>
          <p:cNvSpPr>
            <a:spLocks noChangeArrowheads="1"/>
          </p:cNvSpPr>
          <p:nvPr/>
        </p:nvSpPr>
        <p:spPr bwMode="auto">
          <a:xfrm>
            <a:off x="225875" y="1852849"/>
            <a:ext cx="4572000" cy="461963"/>
          </a:xfrm>
          <a:prstGeom prst="rect">
            <a:avLst/>
          </a:prstGeom>
          <a:noFill/>
          <a:ln w="9525">
            <a:noFill/>
            <a:miter lim="800000"/>
            <a:headEnd/>
            <a:tailEnd/>
          </a:ln>
        </p:spPr>
        <p:txBody>
          <a:bodyPr>
            <a:prstTxWarp prst="textNoShape">
              <a:avLst/>
            </a:prstTxWarp>
            <a:spAutoFit/>
          </a:bodyPr>
          <a:lstStyle/>
          <a:p>
            <a:pPr marL="536575" indent="-358775" algn="just">
              <a:buFont typeface="Wingdings" charset="2"/>
              <a:buChar char="§"/>
            </a:pPr>
            <a:r>
              <a:rPr lang="el-GR" sz="2400" dirty="0" smtClean="0">
                <a:latin typeface="Calibri" charset="0"/>
              </a:rPr>
              <a:t>Προσέγγιση συμπεριφοράς</a:t>
            </a:r>
            <a:endParaRPr lang="en-US" sz="2400" dirty="0">
              <a:latin typeface="Calibri" charset="0"/>
            </a:endParaRPr>
          </a:p>
        </p:txBody>
      </p:sp>
      <p:sp>
        <p:nvSpPr>
          <p:cNvPr id="10" name="Rettangolo 8"/>
          <p:cNvSpPr>
            <a:spLocks noChangeArrowheads="1"/>
          </p:cNvSpPr>
          <p:nvPr/>
        </p:nvSpPr>
        <p:spPr bwMode="auto">
          <a:xfrm>
            <a:off x="443363" y="2429112"/>
            <a:ext cx="8351837" cy="1569660"/>
          </a:xfrm>
          <a:prstGeom prst="rect">
            <a:avLst/>
          </a:prstGeom>
          <a:noFill/>
          <a:ln w="9525">
            <a:noFill/>
            <a:miter lim="800000"/>
            <a:headEnd/>
            <a:tailEnd/>
          </a:ln>
        </p:spPr>
        <p:txBody>
          <a:bodyPr>
            <a:prstTxWarp prst="textNoShape">
              <a:avLst/>
            </a:prstTxWarp>
            <a:spAutoFit/>
          </a:bodyPr>
          <a:lstStyle/>
          <a:p>
            <a:pPr indent="1588" algn="just"/>
            <a:r>
              <a:rPr lang="el-GR" sz="2400" dirty="0" smtClean="0">
                <a:latin typeface="Calibri" charset="0"/>
              </a:rPr>
              <a:t>Η χρησιμότητα </a:t>
            </a:r>
            <a:r>
              <a:rPr lang="en-US" sz="2400" i="1" dirty="0" err="1" smtClean="0">
                <a:latin typeface="Calibri" charset="0"/>
              </a:rPr>
              <a:t>U</a:t>
            </a:r>
            <a:r>
              <a:rPr lang="en-US" sz="2400" i="1" baseline="30000" dirty="0" err="1" smtClean="0">
                <a:latin typeface="Calibri" charset="0"/>
              </a:rPr>
              <a:t>i</a:t>
            </a:r>
            <a:r>
              <a:rPr lang="en-US" sz="2400" i="1" baseline="-25000" dirty="0" err="1" smtClean="0">
                <a:latin typeface="Calibri" charset="0"/>
              </a:rPr>
              <a:t>P</a:t>
            </a:r>
            <a:r>
              <a:rPr lang="en-US" sz="2400" dirty="0" smtClean="0">
                <a:latin typeface="Calibri" charset="0"/>
              </a:rPr>
              <a:t> </a:t>
            </a:r>
            <a:r>
              <a:rPr lang="el-GR" sz="2400" dirty="0" smtClean="0">
                <a:latin typeface="Calibri" charset="0"/>
              </a:rPr>
              <a:t>που είναι αντιληπτή από την κλάση χρηστών </a:t>
            </a:r>
            <a:r>
              <a:rPr lang="en-US" sz="2400" i="1" dirty="0" err="1" smtClean="0">
                <a:latin typeface="Calibri" charset="0"/>
              </a:rPr>
              <a:t>i</a:t>
            </a:r>
            <a:r>
              <a:rPr lang="en-US" sz="2400" dirty="0">
                <a:latin typeface="Calibri" charset="0"/>
              </a:rPr>
              <a:t>,</a:t>
            </a:r>
            <a:r>
              <a:rPr lang="en-US" sz="2400" dirty="0" smtClean="0">
                <a:latin typeface="Calibri" charset="0"/>
              </a:rPr>
              <a:t> </a:t>
            </a:r>
            <a:r>
              <a:rPr lang="el-GR" sz="2400" dirty="0" smtClean="0">
                <a:latin typeface="Calibri" charset="0"/>
              </a:rPr>
              <a:t>για κάθε πιθανή μετακίνηση κάτω από το σενάριο </a:t>
            </a:r>
            <a:r>
              <a:rPr lang="en-US" sz="2400" dirty="0" smtClean="0">
                <a:latin typeface="Calibri" charset="0"/>
              </a:rPr>
              <a:t>P</a:t>
            </a:r>
          </a:p>
          <a:p>
            <a:pPr indent="1588" algn="just"/>
            <a:r>
              <a:rPr lang="el-GR" sz="2400" dirty="0">
                <a:latin typeface="Calibri" charset="0"/>
              </a:rPr>
              <a:t>π</a:t>
            </a:r>
            <a:r>
              <a:rPr lang="el-GR" sz="2400" dirty="0" smtClean="0">
                <a:latin typeface="Calibri" charset="0"/>
              </a:rPr>
              <a:t>.χ.</a:t>
            </a:r>
            <a:r>
              <a:rPr lang="en-US" sz="2400" dirty="0" smtClean="0">
                <a:latin typeface="Calibri" charset="0"/>
              </a:rPr>
              <a:t> </a:t>
            </a:r>
            <a:r>
              <a:rPr lang="el-GR" sz="2400" dirty="0" smtClean="0">
                <a:latin typeface="Calibri" charset="0"/>
              </a:rPr>
              <a:t>ακολουθία επιλογών </a:t>
            </a:r>
            <a:r>
              <a:rPr lang="en-US" sz="2400" dirty="0" smtClean="0">
                <a:latin typeface="Calibri" charset="0"/>
              </a:rPr>
              <a:t>(x</a:t>
            </a:r>
            <a:r>
              <a:rPr lang="en-US" sz="2400" dirty="0">
                <a:latin typeface="Calibri" charset="0"/>
              </a:rPr>
              <a:t>, o, d, m, k), </a:t>
            </a:r>
            <a:r>
              <a:rPr lang="el-GR" sz="2400" dirty="0" smtClean="0">
                <a:latin typeface="Calibri" charset="0"/>
              </a:rPr>
              <a:t>στην κατάσταση </a:t>
            </a:r>
            <a:r>
              <a:rPr lang="en-US" sz="2400" dirty="0" smtClean="0">
                <a:latin typeface="Calibri" charset="0"/>
              </a:rPr>
              <a:t>P </a:t>
            </a:r>
            <a:r>
              <a:rPr lang="el-GR" sz="2400" dirty="0" smtClean="0">
                <a:latin typeface="Calibri" charset="0"/>
              </a:rPr>
              <a:t>του συστήματος που εκφράζεται μέσω της μαθηματικής σχέσης</a:t>
            </a:r>
            <a:r>
              <a:rPr lang="en-US" sz="2400" dirty="0" smtClean="0">
                <a:latin typeface="Calibri" charset="0"/>
              </a:rPr>
              <a:t>: </a:t>
            </a:r>
            <a:endParaRPr lang="en-US" sz="2400" baseline="-25000" dirty="0">
              <a:latin typeface="Calibri" charset="0"/>
            </a:endParaRPr>
          </a:p>
        </p:txBody>
      </p:sp>
      <p:sp>
        <p:nvSpPr>
          <p:cNvPr id="11" name="Rettangolo 10"/>
          <p:cNvSpPr>
            <a:spLocks noChangeArrowheads="1"/>
          </p:cNvSpPr>
          <p:nvPr/>
        </p:nvSpPr>
        <p:spPr bwMode="auto">
          <a:xfrm>
            <a:off x="443363" y="4570649"/>
            <a:ext cx="8351837" cy="830997"/>
          </a:xfrm>
          <a:prstGeom prst="rect">
            <a:avLst/>
          </a:prstGeom>
          <a:noFill/>
          <a:ln w="9525">
            <a:noFill/>
            <a:miter lim="800000"/>
            <a:headEnd/>
            <a:tailEnd/>
          </a:ln>
        </p:spPr>
        <p:txBody>
          <a:bodyPr>
            <a:prstTxWarp prst="textNoShape">
              <a:avLst/>
            </a:prstTxWarp>
            <a:spAutoFit/>
          </a:bodyPr>
          <a:lstStyle/>
          <a:p>
            <a:pPr indent="1588" algn="just"/>
            <a:r>
              <a:rPr lang="el-GR" sz="2400" dirty="0">
                <a:latin typeface="Calibri" charset="0"/>
              </a:rPr>
              <a:t>ό</a:t>
            </a:r>
            <a:r>
              <a:rPr lang="el-GR" sz="2400" dirty="0" smtClean="0">
                <a:latin typeface="Calibri" charset="0"/>
              </a:rPr>
              <a:t>που </a:t>
            </a:r>
            <a:r>
              <a:rPr lang="en-US" sz="2400" i="1" dirty="0" smtClean="0">
                <a:latin typeface="Calibri" charset="0"/>
              </a:rPr>
              <a:t>j(</a:t>
            </a:r>
            <a:r>
              <a:rPr lang="en-US" sz="2400" i="1" dirty="0" err="1" smtClean="0">
                <a:latin typeface="Calibri" charset="0"/>
              </a:rPr>
              <a:t>i</a:t>
            </a:r>
            <a:r>
              <a:rPr lang="en-US" sz="2400" i="1" dirty="0">
                <a:latin typeface="Calibri" charset="0"/>
              </a:rPr>
              <a:t>) </a:t>
            </a:r>
            <a:r>
              <a:rPr lang="el-GR" sz="2400" dirty="0" smtClean="0">
                <a:latin typeface="Calibri" charset="0"/>
              </a:rPr>
              <a:t>αναφέρεται στην ακολουθία </a:t>
            </a:r>
            <a:r>
              <a:rPr lang="el-GR" sz="2400" dirty="0">
                <a:latin typeface="Calibri" charset="0"/>
              </a:rPr>
              <a:t>ε</a:t>
            </a:r>
            <a:r>
              <a:rPr lang="el-GR" sz="2400" dirty="0" smtClean="0">
                <a:latin typeface="Calibri" charset="0"/>
              </a:rPr>
              <a:t>πιλογών </a:t>
            </a:r>
            <a:r>
              <a:rPr lang="en-US" sz="2400" dirty="0" smtClean="0">
                <a:latin typeface="Calibri" charset="0"/>
              </a:rPr>
              <a:t>(x</a:t>
            </a:r>
            <a:r>
              <a:rPr lang="en-US" sz="2400" dirty="0">
                <a:latin typeface="Calibri" charset="0"/>
              </a:rPr>
              <a:t>, o, d, m, k) </a:t>
            </a:r>
            <a:r>
              <a:rPr lang="el-GR" sz="2400" dirty="0" smtClean="0">
                <a:latin typeface="Calibri" charset="0"/>
              </a:rPr>
              <a:t>της κατηγορίας χρηστών </a:t>
            </a:r>
            <a:r>
              <a:rPr lang="en-US" sz="2400" i="1" dirty="0" err="1" smtClean="0">
                <a:latin typeface="Calibri" charset="0"/>
              </a:rPr>
              <a:t>i</a:t>
            </a:r>
            <a:endParaRPr lang="en-US" sz="2400" baseline="-25000" dirty="0">
              <a:latin typeface="Calibri" charset="0"/>
            </a:endParaRPr>
          </a:p>
        </p:txBody>
      </p:sp>
      <p:sp>
        <p:nvSpPr>
          <p:cNvPr id="12" name="Rettangolo 11"/>
          <p:cNvSpPr>
            <a:spLocks noChangeArrowheads="1"/>
          </p:cNvSpPr>
          <p:nvPr/>
        </p:nvSpPr>
        <p:spPr bwMode="auto">
          <a:xfrm>
            <a:off x="443363" y="5515212"/>
            <a:ext cx="8424862" cy="830997"/>
          </a:xfrm>
          <a:prstGeom prst="rect">
            <a:avLst/>
          </a:prstGeom>
          <a:noFill/>
          <a:ln w="9525">
            <a:noFill/>
            <a:miter lim="800000"/>
            <a:headEnd/>
            <a:tailEnd/>
          </a:ln>
        </p:spPr>
        <p:txBody>
          <a:bodyPr>
            <a:prstTxWarp prst="textNoShape">
              <a:avLst/>
            </a:prstTxWarp>
            <a:spAutoFit/>
          </a:bodyPr>
          <a:lstStyle/>
          <a:p>
            <a:pPr indent="1588" algn="just"/>
            <a:r>
              <a:rPr lang="en-US" sz="2400" i="1" dirty="0" err="1">
                <a:latin typeface="Calibri" charset="0"/>
              </a:rPr>
              <a:t>X</a:t>
            </a:r>
            <a:r>
              <a:rPr lang="en-US" sz="2400" i="1" baseline="30000" dirty="0" err="1">
                <a:latin typeface="Calibri" charset="0"/>
              </a:rPr>
              <a:t>P</a:t>
            </a:r>
            <a:r>
              <a:rPr lang="en-US" sz="2400" i="1" baseline="-25000" dirty="0" err="1">
                <a:latin typeface="Calibri" charset="0"/>
              </a:rPr>
              <a:t>j</a:t>
            </a:r>
            <a:r>
              <a:rPr lang="en-US" sz="2400" i="1" baseline="-25000" dirty="0">
                <a:latin typeface="Calibri" charset="0"/>
              </a:rPr>
              <a:t>(</a:t>
            </a:r>
            <a:r>
              <a:rPr lang="en-US" sz="2400" i="1" baseline="-25000" dirty="0" err="1">
                <a:latin typeface="Calibri" charset="0"/>
              </a:rPr>
              <a:t>i</a:t>
            </a:r>
            <a:r>
              <a:rPr lang="en-US" sz="2400" i="1" baseline="-25000" dirty="0">
                <a:latin typeface="Calibri" charset="0"/>
              </a:rPr>
              <a:t>)</a:t>
            </a:r>
            <a:r>
              <a:rPr lang="en-US" sz="2400" dirty="0">
                <a:latin typeface="Calibri" charset="0"/>
              </a:rPr>
              <a:t> </a:t>
            </a:r>
            <a:r>
              <a:rPr lang="el-GR" sz="2400" dirty="0" smtClean="0">
                <a:latin typeface="Calibri" charset="0"/>
              </a:rPr>
              <a:t>είναι χαρακτηριστικά όπως αναμενόμενοι χρόνοι ταξιδίου</a:t>
            </a:r>
            <a:r>
              <a:rPr lang="en-US" sz="2400" dirty="0" smtClean="0">
                <a:latin typeface="Calibri" charset="0"/>
              </a:rPr>
              <a:t>, </a:t>
            </a:r>
            <a:r>
              <a:rPr lang="el-GR" sz="2400" dirty="0" smtClean="0">
                <a:latin typeface="Calibri" charset="0"/>
              </a:rPr>
              <a:t>κόστη κτλ</a:t>
            </a:r>
            <a:r>
              <a:rPr lang="en-US" sz="2400" dirty="0" smtClean="0">
                <a:latin typeface="Calibri" charset="0"/>
              </a:rPr>
              <a:t>, </a:t>
            </a:r>
            <a:r>
              <a:rPr lang="el-GR" sz="2400" dirty="0" smtClean="0">
                <a:latin typeface="Calibri" charset="0"/>
              </a:rPr>
              <a:t>σχετιζόμενα με το σενάριο </a:t>
            </a:r>
            <a:r>
              <a:rPr lang="en-US" sz="2400" dirty="0" smtClean="0">
                <a:latin typeface="Calibri" charset="0"/>
              </a:rPr>
              <a:t>ITS </a:t>
            </a:r>
            <a:r>
              <a:rPr lang="en-US" sz="2400" b="1" dirty="0">
                <a:latin typeface="Calibri" charset="0"/>
              </a:rPr>
              <a:t>(P</a:t>
            </a:r>
            <a:r>
              <a:rPr lang="en-US" sz="2400" b="1" dirty="0" smtClean="0">
                <a:latin typeface="Calibri" charset="0"/>
              </a:rPr>
              <a:t>)</a:t>
            </a:r>
            <a:r>
              <a:rPr lang="el-GR" sz="2400" b="1" dirty="0" smtClean="0">
                <a:latin typeface="Calibri" charset="0"/>
              </a:rPr>
              <a:t>.</a:t>
            </a:r>
            <a:endParaRPr lang="en-US" sz="2400" baseline="-25000" dirty="0">
              <a:latin typeface="Calibri" charset="0"/>
            </a:endParaRPr>
          </a:p>
        </p:txBody>
      </p:sp>
      <p:graphicFrame>
        <p:nvGraphicFramePr>
          <p:cNvPr id="13" name="Object 9"/>
          <p:cNvGraphicFramePr>
            <a:graphicFrameLocks noChangeAspect="1"/>
          </p:cNvGraphicFramePr>
          <p:nvPr>
            <p:extLst>
              <p:ext uri="{D42A27DB-BD31-4B8C-83A1-F6EECF244321}">
                <p14:modId xmlns:p14="http://schemas.microsoft.com/office/powerpoint/2010/main" val="3240737972"/>
              </p:ext>
            </p:extLst>
          </p:nvPr>
        </p:nvGraphicFramePr>
        <p:xfrm>
          <a:off x="2853188" y="4011849"/>
          <a:ext cx="2994025" cy="544513"/>
        </p:xfrm>
        <a:graphic>
          <a:graphicData uri="http://schemas.openxmlformats.org/presentationml/2006/ole">
            <mc:AlternateContent xmlns:mc="http://schemas.openxmlformats.org/markup-compatibility/2006">
              <mc:Choice xmlns:v="urn:schemas-microsoft-com:vml" Requires="v">
                <p:oleObj spid="_x0000_s160778" name="Εξίσωση" r:id="rId3" imgW="1396800" imgH="253800" progId="Equation.3">
                  <p:embed/>
                </p:oleObj>
              </mc:Choice>
              <mc:Fallback>
                <p:oleObj name="Εξίσωση" r:id="rId3" imgW="1396800" imgH="253800" progId="Equation.3">
                  <p:embed/>
                  <p:pic>
                    <p:nvPicPr>
                      <p:cNvPr id="0" name=""/>
                      <p:cNvPicPr>
                        <a:picLocks noChangeAspect="1" noChangeArrowheads="1"/>
                      </p:cNvPicPr>
                      <p:nvPr/>
                    </p:nvPicPr>
                    <p:blipFill>
                      <a:blip r:embed="rId4"/>
                      <a:srcRect/>
                      <a:stretch>
                        <a:fillRect/>
                      </a:stretch>
                    </p:blipFill>
                    <p:spPr bwMode="auto">
                      <a:xfrm>
                        <a:off x="2853188" y="4011849"/>
                        <a:ext cx="2994025" cy="544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19979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6675612" y="6371419"/>
            <a:ext cx="1784176" cy="307777"/>
          </a:xfrm>
          <a:prstGeom prst="rect">
            <a:avLst/>
          </a:prstGeom>
          <a:noFill/>
        </p:spPr>
        <p:txBody>
          <a:bodyPr wrap="square" rtlCol="0">
            <a:spAutoFit/>
          </a:bodyPr>
          <a:lstStyle/>
          <a:p>
            <a:r>
              <a:rPr lang="el-GR" sz="1400" dirty="0" smtClean="0">
                <a:solidFill>
                  <a:prstClr val="black"/>
                </a:solidFill>
              </a:rPr>
              <a:t>Πηγή: </a:t>
            </a:r>
            <a:r>
              <a:rPr lang="en-US" sz="1400" dirty="0" err="1" smtClean="0">
                <a:solidFill>
                  <a:prstClr val="black"/>
                </a:solidFill>
              </a:rPr>
              <a:t>Cascetta</a:t>
            </a:r>
            <a:r>
              <a:rPr lang="en-US" sz="1400" dirty="0" smtClean="0">
                <a:solidFill>
                  <a:prstClr val="black"/>
                </a:solidFill>
              </a:rPr>
              <a:t> 2009</a:t>
            </a:r>
            <a:endParaRPr lang="en-US" sz="1400" dirty="0">
              <a:solidFill>
                <a:prstClr val="black"/>
              </a:solidFill>
            </a:endParaRPr>
          </a:p>
        </p:txBody>
      </p:sp>
      <p:sp>
        <p:nvSpPr>
          <p:cNvPr id="36" name="Title 1"/>
          <p:cNvSpPr>
            <a:spLocks noGrp="1"/>
          </p:cNvSpPr>
          <p:nvPr>
            <p:ph type="title"/>
          </p:nvPr>
        </p:nvSpPr>
        <p:spPr>
          <a:xfrm>
            <a:off x="457200" y="274638"/>
            <a:ext cx="8229600" cy="562074"/>
          </a:xfrm>
        </p:spPr>
        <p:txBody>
          <a:bodyPr/>
          <a:lstStyle/>
          <a:p>
            <a:r>
              <a:rPr lang="el-GR" dirty="0"/>
              <a:t>Αποτίμηση </a:t>
            </a:r>
            <a:r>
              <a:rPr lang="el-GR" dirty="0" smtClean="0"/>
              <a:t>επιπτώσεων</a:t>
            </a:r>
            <a:r>
              <a:rPr lang="el-GR" dirty="0"/>
              <a:t> </a:t>
            </a:r>
            <a:r>
              <a:rPr lang="el-GR" dirty="0" smtClean="0"/>
              <a:t>(5 από 8)</a:t>
            </a:r>
            <a:endParaRPr lang="el-GR" dirty="0"/>
          </a:p>
        </p:txBody>
      </p:sp>
      <p:sp>
        <p:nvSpPr>
          <p:cNvPr id="37" name="Rettangolo 180"/>
          <p:cNvSpPr>
            <a:spLocks noChangeArrowheads="1"/>
          </p:cNvSpPr>
          <p:nvPr/>
        </p:nvSpPr>
        <p:spPr bwMode="auto">
          <a:xfrm>
            <a:off x="250825" y="1801812"/>
            <a:ext cx="4572000" cy="461963"/>
          </a:xfrm>
          <a:prstGeom prst="rect">
            <a:avLst/>
          </a:prstGeom>
          <a:noFill/>
          <a:ln w="9525">
            <a:noFill/>
            <a:miter lim="800000"/>
            <a:headEnd/>
            <a:tailEnd/>
          </a:ln>
        </p:spPr>
        <p:txBody>
          <a:bodyPr>
            <a:prstTxWarp prst="textNoShape">
              <a:avLst/>
            </a:prstTxWarp>
            <a:spAutoFit/>
          </a:bodyPr>
          <a:lstStyle/>
          <a:p>
            <a:pPr marL="536575" indent="-358775" algn="just">
              <a:buFont typeface="Wingdings" charset="2"/>
              <a:buChar char="§"/>
            </a:pPr>
            <a:r>
              <a:rPr lang="el-GR" sz="2400" dirty="0">
                <a:latin typeface="Calibri" charset="0"/>
              </a:rPr>
              <a:t>Προσέγγιση συμπεριφοράς</a:t>
            </a:r>
          </a:p>
        </p:txBody>
      </p:sp>
      <p:sp>
        <p:nvSpPr>
          <p:cNvPr id="38" name="Titolo 1"/>
          <p:cNvSpPr txBox="1">
            <a:spLocks/>
          </p:cNvSpPr>
          <p:nvPr/>
        </p:nvSpPr>
        <p:spPr>
          <a:xfrm>
            <a:off x="230188" y="966787"/>
            <a:ext cx="8229600" cy="796925"/>
          </a:xfrm>
          <a:prstGeom prst="rect">
            <a:avLst/>
          </a:prstGeom>
        </p:spPr>
        <p:txBody>
          <a:bodyPr anchor="ctr">
            <a:prstTxWarp prst="textNoShape">
              <a:avLst/>
            </a:prstTxWarp>
            <a:normAutofit/>
          </a:bodyPr>
          <a:lstStyle/>
          <a:p>
            <a:pPr lvl="0">
              <a:lnSpc>
                <a:spcPct val="80000"/>
              </a:lnSpc>
            </a:pPr>
            <a:r>
              <a:rPr lang="el-GR" sz="2600" b="1" dirty="0">
                <a:solidFill>
                  <a:srgbClr val="17375E"/>
                </a:solidFill>
                <a:latin typeface="Calibri" charset="0"/>
              </a:rPr>
              <a:t>Αξιολόγηση επιπτώσεων</a:t>
            </a:r>
            <a:endParaRPr lang="en-US" sz="2600" b="1" dirty="0">
              <a:solidFill>
                <a:srgbClr val="17375E"/>
              </a:solidFill>
              <a:latin typeface="Calibri" charset="0"/>
            </a:endParaRPr>
          </a:p>
          <a:p>
            <a:pPr lvl="0">
              <a:lnSpc>
                <a:spcPct val="80000"/>
              </a:lnSpc>
            </a:pPr>
            <a:r>
              <a:rPr lang="el-GR" sz="2600" i="1" dirty="0">
                <a:solidFill>
                  <a:srgbClr val="17375E"/>
                </a:solidFill>
                <a:latin typeface="Calibri" charset="0"/>
              </a:rPr>
              <a:t>Εσωτερικές επιδράσεις στους χρήστες μεταφορών</a:t>
            </a:r>
            <a:endParaRPr lang="it-IT" sz="2600" i="1" dirty="0">
              <a:solidFill>
                <a:srgbClr val="17375E"/>
              </a:solidFill>
              <a:latin typeface="Calibri" charset="0"/>
            </a:endParaRPr>
          </a:p>
        </p:txBody>
      </p:sp>
      <p:sp>
        <p:nvSpPr>
          <p:cNvPr id="39" name="Rettangolo 7"/>
          <p:cNvSpPr>
            <a:spLocks noChangeArrowheads="1"/>
          </p:cNvSpPr>
          <p:nvPr/>
        </p:nvSpPr>
        <p:spPr bwMode="auto">
          <a:xfrm>
            <a:off x="468313" y="5287962"/>
            <a:ext cx="6983412" cy="461963"/>
          </a:xfrm>
          <a:prstGeom prst="rect">
            <a:avLst/>
          </a:prstGeom>
          <a:noFill/>
          <a:ln w="9525">
            <a:noFill/>
            <a:miter lim="800000"/>
            <a:headEnd/>
            <a:tailEnd/>
          </a:ln>
        </p:spPr>
        <p:txBody>
          <a:bodyPr>
            <a:prstTxWarp prst="textNoShape">
              <a:avLst/>
            </a:prstTxWarp>
            <a:spAutoFit/>
          </a:bodyPr>
          <a:lstStyle/>
          <a:p>
            <a:pPr indent="1588" algn="just"/>
            <a:r>
              <a:rPr lang="el-GR" sz="2400" dirty="0" smtClean="0">
                <a:latin typeface="Calibri" charset="0"/>
                <a:sym typeface="Wingdings" charset="2"/>
              </a:rPr>
              <a:t>Το μέτρο της αποτελεσματικότητας μπορεί να είναι</a:t>
            </a:r>
            <a:r>
              <a:rPr lang="en-US" sz="2400" dirty="0" smtClean="0">
                <a:latin typeface="Calibri" charset="0"/>
                <a:sym typeface="Wingdings" charset="2"/>
              </a:rPr>
              <a:t>:</a:t>
            </a:r>
            <a:endParaRPr lang="en-US" sz="2400" dirty="0">
              <a:latin typeface="Calibri" charset="0"/>
            </a:endParaRPr>
          </a:p>
        </p:txBody>
      </p:sp>
      <p:sp>
        <p:nvSpPr>
          <p:cNvPr id="40" name="Rettangolo 182"/>
          <p:cNvSpPr>
            <a:spLocks noChangeArrowheads="1"/>
          </p:cNvSpPr>
          <p:nvPr/>
        </p:nvSpPr>
        <p:spPr bwMode="auto">
          <a:xfrm>
            <a:off x="468313" y="2384425"/>
            <a:ext cx="8351837" cy="2123658"/>
          </a:xfrm>
          <a:prstGeom prst="rect">
            <a:avLst/>
          </a:prstGeom>
          <a:noFill/>
          <a:ln w="9525">
            <a:noFill/>
            <a:miter lim="800000"/>
            <a:headEnd/>
            <a:tailEnd/>
          </a:ln>
        </p:spPr>
        <p:txBody>
          <a:bodyPr>
            <a:prstTxWarp prst="textNoShape">
              <a:avLst/>
            </a:prstTxWarp>
            <a:spAutoFit/>
          </a:bodyPr>
          <a:lstStyle/>
          <a:p>
            <a:pPr indent="1588" algn="just"/>
            <a:r>
              <a:rPr lang="el-GR" sz="2400" dirty="0" smtClean="0">
                <a:latin typeface="Calibri" charset="0"/>
              </a:rPr>
              <a:t>Η αντιληπτή χρησιμότητα </a:t>
            </a:r>
            <a:r>
              <a:rPr lang="en-US" sz="2400" i="1" dirty="0" err="1" smtClean="0">
                <a:latin typeface="Calibri" charset="0"/>
              </a:rPr>
              <a:t>U</a:t>
            </a:r>
            <a:r>
              <a:rPr lang="en-US" sz="2400" i="1" baseline="30000" dirty="0" err="1" smtClean="0">
                <a:latin typeface="Calibri" charset="0"/>
              </a:rPr>
              <a:t>i</a:t>
            </a:r>
            <a:r>
              <a:rPr lang="en-US" sz="2400" i="1" baseline="-25000" dirty="0" err="1" smtClean="0">
                <a:latin typeface="Calibri" charset="0"/>
              </a:rPr>
              <a:t>P</a:t>
            </a:r>
            <a:r>
              <a:rPr lang="en-US" sz="2400" dirty="0" smtClean="0">
                <a:latin typeface="Calibri" charset="0"/>
              </a:rPr>
              <a:t> </a:t>
            </a:r>
            <a:r>
              <a:rPr lang="el-GR" sz="2400" dirty="0" smtClean="0">
                <a:latin typeface="Calibri" charset="0"/>
              </a:rPr>
              <a:t>αποτελεί </a:t>
            </a:r>
            <a:r>
              <a:rPr lang="el-GR" sz="2400" i="1" dirty="0" smtClean="0">
                <a:latin typeface="Calibri" charset="0"/>
              </a:rPr>
              <a:t>τυχαία μεταβλητή </a:t>
            </a:r>
            <a:r>
              <a:rPr lang="el-GR" sz="2400" dirty="0">
                <a:latin typeface="Calibri" charset="0"/>
              </a:rPr>
              <a:t>και </a:t>
            </a:r>
            <a:r>
              <a:rPr lang="el-GR" sz="2400" u="sng" dirty="0" smtClean="0">
                <a:latin typeface="Calibri" charset="0"/>
              </a:rPr>
              <a:t>ο χρήστης επιλέγει την εναλλακτική που μεγιστοποιεί την τιμή της</a:t>
            </a:r>
            <a:r>
              <a:rPr lang="el-GR" sz="2400" dirty="0" smtClean="0">
                <a:latin typeface="Calibri" charset="0"/>
              </a:rPr>
              <a:t>.</a:t>
            </a:r>
            <a:endParaRPr lang="en-US" sz="2400" dirty="0">
              <a:latin typeface="Calibri" charset="0"/>
            </a:endParaRPr>
          </a:p>
          <a:p>
            <a:pPr indent="1588" algn="just"/>
            <a:endParaRPr lang="en-US" sz="1200" dirty="0">
              <a:latin typeface="Calibri" charset="0"/>
            </a:endParaRPr>
          </a:p>
          <a:p>
            <a:pPr indent="1588" algn="just"/>
            <a:r>
              <a:rPr lang="en-US" sz="2400" b="1" dirty="0">
                <a:solidFill>
                  <a:srgbClr val="FF0000"/>
                </a:solidFill>
                <a:latin typeface="Calibri" charset="0"/>
              </a:rPr>
              <a:t>E</a:t>
            </a:r>
            <a:r>
              <a:rPr lang="en-US" sz="2400" b="1" dirty="0">
                <a:latin typeface="Calibri" charset="0"/>
              </a:rPr>
              <a:t>xpected value (</a:t>
            </a:r>
            <a:r>
              <a:rPr lang="en-US" sz="2400" b="1" dirty="0">
                <a:solidFill>
                  <a:srgbClr val="FF0000"/>
                </a:solidFill>
                <a:latin typeface="Calibri" charset="0"/>
              </a:rPr>
              <a:t>m</a:t>
            </a:r>
            <a:r>
              <a:rPr lang="en-US" sz="2400" b="1" dirty="0">
                <a:latin typeface="Calibri" charset="0"/>
              </a:rPr>
              <a:t>ean) of the </a:t>
            </a:r>
            <a:r>
              <a:rPr lang="en-US" sz="2400" b="1" dirty="0">
                <a:solidFill>
                  <a:srgbClr val="FF0000"/>
                </a:solidFill>
                <a:latin typeface="Calibri" charset="0"/>
              </a:rPr>
              <a:t>p</a:t>
            </a:r>
            <a:r>
              <a:rPr lang="en-US" sz="2400" b="1" dirty="0">
                <a:latin typeface="Calibri" charset="0"/>
              </a:rPr>
              <a:t>erceived net </a:t>
            </a:r>
            <a:r>
              <a:rPr lang="en-US" sz="2400" b="1" dirty="0">
                <a:solidFill>
                  <a:srgbClr val="FF0000"/>
                </a:solidFill>
                <a:latin typeface="Calibri" charset="0"/>
              </a:rPr>
              <a:t>u</a:t>
            </a:r>
            <a:r>
              <a:rPr lang="en-US" sz="2400" b="1" dirty="0">
                <a:latin typeface="Calibri" charset="0"/>
              </a:rPr>
              <a:t>tility (surplus</a:t>
            </a:r>
            <a:r>
              <a:rPr lang="en-US" sz="2400" b="1" dirty="0" smtClean="0">
                <a:latin typeface="Calibri" charset="0"/>
              </a:rPr>
              <a:t>)</a:t>
            </a:r>
            <a:r>
              <a:rPr lang="el-GR" sz="2400" b="1" dirty="0" smtClean="0">
                <a:latin typeface="Calibri" charset="0"/>
              </a:rPr>
              <a:t> </a:t>
            </a:r>
            <a:r>
              <a:rPr lang="el-GR" sz="2400" dirty="0" smtClean="0">
                <a:latin typeface="Calibri" charset="0"/>
              </a:rPr>
              <a:t>Αναμενόμενη τιμή για την επιλογή</a:t>
            </a:r>
            <a:r>
              <a:rPr lang="en-US" sz="2400" dirty="0" smtClean="0">
                <a:latin typeface="Calibri" charset="0"/>
              </a:rPr>
              <a:t> </a:t>
            </a:r>
            <a:r>
              <a:rPr lang="en-US" sz="2400" dirty="0" err="1" smtClean="0">
                <a:latin typeface="Calibri" charset="0"/>
              </a:rPr>
              <a:t>o</a:t>
            </a:r>
            <a:r>
              <a:rPr lang="en-US" sz="2400" dirty="0" smtClean="0">
                <a:latin typeface="Calibri" charset="0"/>
              </a:rPr>
              <a:t> (</a:t>
            </a:r>
            <a:r>
              <a:rPr lang="el-GR" sz="2400" dirty="0" smtClean="0">
                <a:latin typeface="Calibri" charset="0"/>
              </a:rPr>
              <a:t>που μεγιστοποιεί την αντιληπτή χρησιμότητα</a:t>
            </a:r>
            <a:r>
              <a:rPr lang="en-US" sz="2400" dirty="0" smtClean="0">
                <a:latin typeface="Calibri" charset="0"/>
              </a:rPr>
              <a:t>) </a:t>
            </a:r>
            <a:r>
              <a:rPr lang="en-US" sz="2400" dirty="0" err="1">
                <a:latin typeface="Calibri" charset="0"/>
                <a:sym typeface="Wingdings" charset="2"/>
              </a:rPr>
              <a:t></a:t>
            </a:r>
            <a:r>
              <a:rPr lang="en-US" sz="2400" dirty="0">
                <a:latin typeface="Calibri" charset="0"/>
                <a:sym typeface="Wingdings" charset="2"/>
              </a:rPr>
              <a:t> </a:t>
            </a:r>
            <a:r>
              <a:rPr lang="en-US" sz="2400" b="1" dirty="0">
                <a:solidFill>
                  <a:srgbClr val="FF0000"/>
                </a:solidFill>
                <a:latin typeface="Calibri" charset="0"/>
                <a:sym typeface="Wingdings" charset="2"/>
              </a:rPr>
              <a:t>EMPU</a:t>
            </a:r>
            <a:r>
              <a:rPr lang="en-US" sz="2400" b="1" dirty="0">
                <a:latin typeface="Calibri" charset="0"/>
                <a:sym typeface="Wingdings" charset="2"/>
              </a:rPr>
              <a:t> </a:t>
            </a:r>
            <a:r>
              <a:rPr lang="en-US" sz="2400" dirty="0">
                <a:latin typeface="Calibri" charset="0"/>
                <a:sym typeface="Wingdings" charset="2"/>
              </a:rPr>
              <a:t>=</a:t>
            </a:r>
            <a:r>
              <a:rPr lang="en-US" sz="2400" dirty="0" smtClean="0">
                <a:latin typeface="Calibri" charset="0"/>
                <a:sym typeface="Wingdings" charset="2"/>
              </a:rPr>
              <a:t> </a:t>
            </a:r>
            <a:r>
              <a:rPr lang="en-US" sz="2400" i="1" dirty="0" err="1" smtClean="0">
                <a:latin typeface="Calibri" charset="0"/>
                <a:sym typeface="Wingdings" charset="2"/>
              </a:rPr>
              <a:t>S</a:t>
            </a:r>
            <a:r>
              <a:rPr lang="en-US" sz="2400" i="1" baseline="-25000" dirty="0" err="1" smtClean="0">
                <a:latin typeface="Calibri" charset="0"/>
                <a:sym typeface="Wingdings" charset="2"/>
              </a:rPr>
              <a:t>P</a:t>
            </a:r>
            <a:r>
              <a:rPr lang="en-US" sz="2400" i="1" dirty="0" err="1">
                <a:latin typeface="Calibri" charset="0"/>
                <a:sym typeface="Wingdings" charset="2"/>
              </a:rPr>
              <a:t>(o</a:t>
            </a:r>
            <a:r>
              <a:rPr lang="en-US" sz="2400" i="1" dirty="0">
                <a:latin typeface="Calibri" charset="0"/>
                <a:sym typeface="Wingdings" charset="2"/>
              </a:rPr>
              <a:t>, </a:t>
            </a:r>
            <a:r>
              <a:rPr lang="en-US" sz="2400" i="1" dirty="0" err="1">
                <a:latin typeface="Calibri" charset="0"/>
                <a:sym typeface="Wingdings" charset="2"/>
              </a:rPr>
              <a:t>i</a:t>
            </a:r>
            <a:r>
              <a:rPr lang="en-US" sz="2400" i="1" dirty="0">
                <a:latin typeface="Calibri" charset="0"/>
                <a:sym typeface="Wingdings" charset="2"/>
              </a:rPr>
              <a:t>)</a:t>
            </a:r>
          </a:p>
        </p:txBody>
      </p:sp>
      <p:pic>
        <p:nvPicPr>
          <p:cNvPr id="41" name="Picture 11"/>
          <p:cNvPicPr>
            <a:picLocks noChangeAspect="1" noChangeArrowheads="1"/>
          </p:cNvPicPr>
          <p:nvPr/>
        </p:nvPicPr>
        <p:blipFill>
          <a:blip r:embed="rId3"/>
          <a:srcRect/>
          <a:stretch>
            <a:fillRect/>
          </a:stretch>
        </p:blipFill>
        <p:spPr bwMode="auto">
          <a:xfrm>
            <a:off x="2627313" y="5824537"/>
            <a:ext cx="4176712" cy="542925"/>
          </a:xfrm>
          <a:prstGeom prst="rect">
            <a:avLst/>
          </a:prstGeom>
          <a:solidFill>
            <a:schemeClr val="bg1"/>
          </a:solidFill>
          <a:ln w="9525">
            <a:noFill/>
            <a:miter lim="800000"/>
            <a:headEnd/>
            <a:tailEnd/>
          </a:ln>
        </p:spPr>
      </p:pic>
      <p:graphicFrame>
        <p:nvGraphicFramePr>
          <p:cNvPr id="42" name="Object 9"/>
          <p:cNvGraphicFramePr>
            <a:graphicFrameLocks noChangeAspect="1"/>
          </p:cNvGraphicFramePr>
          <p:nvPr>
            <p:extLst>
              <p:ext uri="{D42A27DB-BD31-4B8C-83A1-F6EECF244321}">
                <p14:modId xmlns:p14="http://schemas.microsoft.com/office/powerpoint/2010/main" val="1128491768"/>
              </p:ext>
            </p:extLst>
          </p:nvPr>
        </p:nvGraphicFramePr>
        <p:xfrm>
          <a:off x="2514600" y="4694237"/>
          <a:ext cx="4343400" cy="492868"/>
        </p:xfrm>
        <a:graphic>
          <a:graphicData uri="http://schemas.openxmlformats.org/presentationml/2006/ole">
            <mc:AlternateContent xmlns:mc="http://schemas.openxmlformats.org/markup-compatibility/2006">
              <mc:Choice xmlns:v="urn:schemas-microsoft-com:vml" Requires="v">
                <p:oleObj spid="_x0000_s161802" name="Equation" r:id="rId4" imgW="1790700" imgH="203200" progId="Equation.3">
                  <p:embed/>
                </p:oleObj>
              </mc:Choice>
              <mc:Fallback>
                <p:oleObj name="Equation" r:id="rId4" imgW="1790700" imgH="20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4694237"/>
                        <a:ext cx="4343400" cy="4928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7055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cs typeface="Arial Black"/>
              </a:rPr>
              <a:t>Αξιολόγηση</a:t>
            </a:r>
            <a:endParaRPr lang="en-US" dirty="0">
              <a:cs typeface="Arial Black"/>
            </a:endParaRPr>
          </a:p>
        </p:txBody>
      </p:sp>
      <p:sp>
        <p:nvSpPr>
          <p:cNvPr id="3" name="Content Placeholder 2"/>
          <p:cNvSpPr>
            <a:spLocks noGrp="1"/>
          </p:cNvSpPr>
          <p:nvPr>
            <p:ph idx="1"/>
          </p:nvPr>
        </p:nvSpPr>
        <p:spPr/>
        <p:txBody>
          <a:bodyPr>
            <a:normAutofit/>
          </a:bodyPr>
          <a:lstStyle/>
          <a:p>
            <a:r>
              <a:rPr lang="el-GR" sz="3600" b="1" dirty="0" smtClean="0"/>
              <a:t>Τι είναι αξιολόγηση</a:t>
            </a:r>
            <a:endParaRPr lang="en-US" sz="3600" b="1" dirty="0" smtClean="0"/>
          </a:p>
          <a:p>
            <a:pPr marL="0" indent="0">
              <a:buNone/>
            </a:pPr>
            <a:endParaRPr lang="en-US" dirty="0" smtClean="0"/>
          </a:p>
          <a:p>
            <a:pPr marL="0" indent="0">
              <a:buNone/>
            </a:pPr>
            <a:r>
              <a:rPr lang="en-US" dirty="0" smtClean="0"/>
              <a:t>“</a:t>
            </a:r>
            <a:r>
              <a:rPr lang="el-GR" dirty="0" smtClean="0"/>
              <a:t>σύνολο δραστηριοτήτων για την καλύτερη διαχείριση της πληροφορίας που απαιτείται για μια επιλογή, ούτως ώστε οι διάφοροι εμπλεκόμενοι να είναι σε θέση να κάνουν την επιλογή αυτή όσο πιο ισορροπημένα γίνεται</a:t>
            </a:r>
            <a:r>
              <a:rPr lang="en-US" dirty="0" smtClean="0"/>
              <a:t>”</a:t>
            </a:r>
          </a:p>
          <a:p>
            <a:pPr>
              <a:buNone/>
            </a:pPr>
            <a:r>
              <a:rPr lang="en-US" sz="2400" i="1" dirty="0" smtClean="0"/>
              <a:t>[</a:t>
            </a:r>
            <a:r>
              <a:rPr lang="el-GR" sz="2400" i="1" dirty="0" smtClean="0"/>
              <a:t>πηγή: </a:t>
            </a:r>
            <a:r>
              <a:rPr lang="en-US" sz="2400" i="1" dirty="0" err="1" smtClean="0"/>
              <a:t>Nijkamp</a:t>
            </a:r>
            <a:r>
              <a:rPr lang="en-US" sz="2400" i="1" dirty="0" smtClean="0"/>
              <a:t> et al., 1990]</a:t>
            </a:r>
            <a:endParaRPr lang="en-US" i="1" dirty="0"/>
          </a:p>
        </p:txBody>
      </p:sp>
      <p:sp>
        <p:nvSpPr>
          <p:cNvPr id="5" name="TextBox 4"/>
          <p:cNvSpPr txBox="1"/>
          <p:nvPr/>
        </p:nvSpPr>
        <p:spPr>
          <a:xfrm>
            <a:off x="2843808" y="4869160"/>
            <a:ext cx="5112568" cy="461665"/>
          </a:xfrm>
          <a:prstGeom prst="rect">
            <a:avLst/>
          </a:prstGeom>
          <a:solidFill>
            <a:schemeClr val="bg1"/>
          </a:solidFill>
        </p:spPr>
        <p:txBody>
          <a:bodyPr wrap="square" rtlCol="0">
            <a:spAutoFit/>
          </a:bodyPr>
          <a:lstStyle/>
          <a:p>
            <a:pPr algn="ctr"/>
            <a:r>
              <a:rPr lang="el-GR" sz="2400" b="1" dirty="0" smtClean="0"/>
              <a:t>ΚΑΤΑ ΤΟ ΒΕΛΤΙΣΤΟ ΔΥΝΑΤΟ ΤΡΟΠΟ</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a:spLocks noGrp="1"/>
          </p:cNvSpPr>
          <p:nvPr>
            <p:ph type="title"/>
          </p:nvPr>
        </p:nvSpPr>
        <p:spPr>
          <a:xfrm>
            <a:off x="457200" y="274638"/>
            <a:ext cx="8229600" cy="562074"/>
          </a:xfrm>
        </p:spPr>
        <p:txBody>
          <a:bodyPr/>
          <a:lstStyle/>
          <a:p>
            <a:r>
              <a:rPr lang="el-GR" dirty="0"/>
              <a:t>Αποτίμηση </a:t>
            </a:r>
            <a:r>
              <a:rPr lang="el-GR" dirty="0" smtClean="0"/>
              <a:t>επιπτώσεων</a:t>
            </a:r>
            <a:r>
              <a:rPr lang="el-GR" dirty="0"/>
              <a:t> </a:t>
            </a:r>
            <a:r>
              <a:rPr lang="el-GR" dirty="0" smtClean="0"/>
              <a:t>(6 από 8)</a:t>
            </a:r>
            <a:endParaRPr lang="el-GR" dirty="0"/>
          </a:p>
        </p:txBody>
      </p:sp>
      <p:sp>
        <p:nvSpPr>
          <p:cNvPr id="37" name="Rettangolo 180"/>
          <p:cNvSpPr>
            <a:spLocks noChangeArrowheads="1"/>
          </p:cNvSpPr>
          <p:nvPr/>
        </p:nvSpPr>
        <p:spPr bwMode="auto">
          <a:xfrm>
            <a:off x="302825" y="1615224"/>
            <a:ext cx="4572000" cy="461963"/>
          </a:xfrm>
          <a:prstGeom prst="rect">
            <a:avLst/>
          </a:prstGeom>
          <a:noFill/>
          <a:ln w="9525">
            <a:noFill/>
            <a:miter lim="800000"/>
            <a:headEnd/>
            <a:tailEnd/>
          </a:ln>
        </p:spPr>
        <p:txBody>
          <a:bodyPr>
            <a:prstTxWarp prst="textNoShape">
              <a:avLst/>
            </a:prstTxWarp>
            <a:spAutoFit/>
          </a:bodyPr>
          <a:lstStyle/>
          <a:p>
            <a:pPr marL="536575" indent="-358775" algn="just">
              <a:buFont typeface="Wingdings" charset="2"/>
              <a:buChar char="§"/>
            </a:pPr>
            <a:r>
              <a:rPr lang="el-GR" sz="2400" dirty="0" smtClean="0">
                <a:latin typeface="Calibri" charset="0"/>
              </a:rPr>
              <a:t>Προσέγγιση συμπεριφοράς</a:t>
            </a:r>
            <a:endParaRPr lang="en-US" sz="2400" dirty="0">
              <a:latin typeface="Calibri" charset="0"/>
            </a:endParaRPr>
          </a:p>
        </p:txBody>
      </p:sp>
      <p:sp>
        <p:nvSpPr>
          <p:cNvPr id="38" name="Titolo 1"/>
          <p:cNvSpPr txBox="1">
            <a:spLocks/>
          </p:cNvSpPr>
          <p:nvPr/>
        </p:nvSpPr>
        <p:spPr>
          <a:xfrm>
            <a:off x="218626" y="818299"/>
            <a:ext cx="8229600" cy="796925"/>
          </a:xfrm>
          <a:prstGeom prst="rect">
            <a:avLst/>
          </a:prstGeom>
        </p:spPr>
        <p:txBody>
          <a:bodyPr anchor="ctr">
            <a:prstTxWarp prst="textNoShape">
              <a:avLst/>
            </a:prstTxWarp>
            <a:normAutofit/>
          </a:bodyPr>
          <a:lstStyle/>
          <a:p>
            <a:pPr lvl="0">
              <a:lnSpc>
                <a:spcPct val="80000"/>
              </a:lnSpc>
            </a:pPr>
            <a:r>
              <a:rPr lang="el-GR" sz="2600" b="1" dirty="0">
                <a:solidFill>
                  <a:srgbClr val="17375E"/>
                </a:solidFill>
                <a:latin typeface="Calibri" charset="0"/>
              </a:rPr>
              <a:t>Αξιολόγηση επιπτώσεων</a:t>
            </a:r>
            <a:endParaRPr lang="en-US" sz="2600" b="1" dirty="0">
              <a:solidFill>
                <a:srgbClr val="17375E"/>
              </a:solidFill>
              <a:latin typeface="Calibri" charset="0"/>
            </a:endParaRPr>
          </a:p>
          <a:p>
            <a:pPr lvl="0">
              <a:lnSpc>
                <a:spcPct val="80000"/>
              </a:lnSpc>
            </a:pPr>
            <a:r>
              <a:rPr lang="el-GR" sz="2600" i="1" dirty="0">
                <a:solidFill>
                  <a:srgbClr val="17375E"/>
                </a:solidFill>
                <a:latin typeface="Calibri" charset="0"/>
              </a:rPr>
              <a:t>Εσωτερικές επιδράσεις στους χρήστες μεταφορών</a:t>
            </a:r>
            <a:endParaRPr lang="it-IT" sz="2600" i="1" dirty="0">
              <a:solidFill>
                <a:srgbClr val="17375E"/>
              </a:solidFill>
              <a:latin typeface="Calibri" charset="0"/>
            </a:endParaRPr>
          </a:p>
        </p:txBody>
      </p:sp>
      <p:sp>
        <p:nvSpPr>
          <p:cNvPr id="39" name="Rettangolo 14"/>
          <p:cNvSpPr>
            <a:spLocks noChangeArrowheads="1"/>
          </p:cNvSpPr>
          <p:nvPr/>
        </p:nvSpPr>
        <p:spPr bwMode="auto">
          <a:xfrm>
            <a:off x="456751" y="2042981"/>
            <a:ext cx="8351837" cy="2677656"/>
          </a:xfrm>
          <a:prstGeom prst="rect">
            <a:avLst/>
          </a:prstGeom>
          <a:noFill/>
          <a:ln w="9525">
            <a:noFill/>
            <a:miter lim="800000"/>
            <a:headEnd/>
            <a:tailEnd/>
          </a:ln>
        </p:spPr>
        <p:txBody>
          <a:bodyPr>
            <a:prstTxWarp prst="textNoShape">
              <a:avLst/>
            </a:prstTxWarp>
            <a:spAutoFit/>
          </a:bodyPr>
          <a:lstStyle/>
          <a:p>
            <a:pPr indent="1588" algn="just"/>
            <a:r>
              <a:rPr lang="el-GR" sz="2400" dirty="0" smtClean="0">
                <a:latin typeface="Calibri" charset="0"/>
              </a:rPr>
              <a:t>Τα μοντέλα συμπεριφοράς επιτρέπουν να ληφθούν υπόψη διαφοροποιήσεις σε χαρακτηριστικά όπως χρόνος ταξιδίου, αξιοπιστία, διαθεσιμότητα πληροφορίας κτλ εφόσον περιλαμβάνονται στις σχετικές </a:t>
            </a:r>
            <a:r>
              <a:rPr lang="en-US" sz="2400" dirty="0" smtClean="0">
                <a:latin typeface="Calibri" charset="0"/>
              </a:rPr>
              <a:t>“utility functions” </a:t>
            </a:r>
            <a:r>
              <a:rPr lang="el-GR" sz="2400" dirty="0" smtClean="0">
                <a:latin typeface="Calibri" charset="0"/>
              </a:rPr>
              <a:t>π.χ.</a:t>
            </a:r>
            <a:r>
              <a:rPr lang="en-US" sz="2400" dirty="0" smtClean="0">
                <a:latin typeface="Calibri" charset="0"/>
              </a:rPr>
              <a:t> </a:t>
            </a:r>
            <a:r>
              <a:rPr lang="el-GR" sz="2400" dirty="0" smtClean="0">
                <a:latin typeface="Calibri" charset="0"/>
              </a:rPr>
              <a:t>μοντέλα επιλογής διαδρομής:</a:t>
            </a:r>
            <a:endParaRPr lang="en-US" sz="2400" dirty="0">
              <a:latin typeface="Calibri" charset="0"/>
            </a:endParaRPr>
          </a:p>
          <a:p>
            <a:pPr indent="1588" algn="just"/>
            <a:endParaRPr lang="en-US" sz="2400" dirty="0">
              <a:latin typeface="Calibri" charset="0"/>
            </a:endParaRPr>
          </a:p>
          <a:p>
            <a:pPr indent="1588" algn="just"/>
            <a:endParaRPr lang="en-US" sz="2400" dirty="0">
              <a:latin typeface="Calibri" charset="0"/>
            </a:endParaRPr>
          </a:p>
        </p:txBody>
      </p:sp>
      <p:graphicFrame>
        <p:nvGraphicFramePr>
          <p:cNvPr id="40" name="Object 3"/>
          <p:cNvGraphicFramePr>
            <a:graphicFrameLocks noChangeAspect="1"/>
          </p:cNvGraphicFramePr>
          <p:nvPr>
            <p:extLst>
              <p:ext uri="{D42A27DB-BD31-4B8C-83A1-F6EECF244321}">
                <p14:modId xmlns:p14="http://schemas.microsoft.com/office/powerpoint/2010/main" val="3154953687"/>
              </p:ext>
            </p:extLst>
          </p:nvPr>
        </p:nvGraphicFramePr>
        <p:xfrm>
          <a:off x="514892" y="4077072"/>
          <a:ext cx="8424863" cy="969963"/>
        </p:xfrm>
        <a:graphic>
          <a:graphicData uri="http://schemas.openxmlformats.org/presentationml/2006/ole">
            <mc:AlternateContent xmlns:mc="http://schemas.openxmlformats.org/markup-compatibility/2006">
              <mc:Choice xmlns:v="urn:schemas-microsoft-com:vml" Requires="v">
                <p:oleObj spid="_x0000_s162827" name="Equation" r:id="rId4" imgW="7315200" imgH="914400" progId="Equation.3">
                  <p:embed/>
                </p:oleObj>
              </mc:Choice>
              <mc:Fallback>
                <p:oleObj name="Equation" r:id="rId4" imgW="7315200" imgH="914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92" y="4077072"/>
                        <a:ext cx="8424863" cy="969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 name="Rettangolo 16"/>
          <p:cNvSpPr>
            <a:spLocks noChangeArrowheads="1"/>
          </p:cNvSpPr>
          <p:nvPr/>
        </p:nvSpPr>
        <p:spPr bwMode="auto">
          <a:xfrm>
            <a:off x="456750" y="5157192"/>
            <a:ext cx="8351837" cy="1323439"/>
          </a:xfrm>
          <a:prstGeom prst="rect">
            <a:avLst/>
          </a:prstGeom>
          <a:noFill/>
          <a:ln w="9525">
            <a:noFill/>
            <a:miter lim="800000"/>
            <a:headEnd/>
            <a:tailEnd/>
          </a:ln>
        </p:spPr>
        <p:txBody>
          <a:bodyPr>
            <a:prstTxWarp prst="textNoShape">
              <a:avLst/>
            </a:prstTxWarp>
            <a:spAutoFit/>
          </a:bodyPr>
          <a:lstStyle/>
          <a:p>
            <a:pPr indent="1588" algn="just"/>
            <a:r>
              <a:rPr lang="el-GR" sz="2000" b="1" dirty="0" smtClean="0">
                <a:latin typeface="Calibri" charset="0"/>
              </a:rPr>
              <a:t>Σημείωση</a:t>
            </a:r>
            <a:r>
              <a:rPr lang="el-GR" sz="2000" dirty="0" smtClean="0">
                <a:latin typeface="Calibri" charset="0"/>
              </a:rPr>
              <a:t>: Η εξήγηση των συμβόλων και των μεταβλητών της συνάρτησης </a:t>
            </a:r>
            <a:r>
              <a:rPr lang="el-GR" sz="2000" dirty="0">
                <a:latin typeface="Calibri" charset="0"/>
              </a:rPr>
              <a:t>παρατίθενται αναλυτικά </a:t>
            </a:r>
            <a:r>
              <a:rPr lang="el-GR" sz="2000" dirty="0" smtClean="0">
                <a:latin typeface="Calibri" charset="0"/>
              </a:rPr>
              <a:t>στις σημειώσεις (παρακάτω</a:t>
            </a:r>
            <a:r>
              <a:rPr lang="el-GR" sz="2000" dirty="0">
                <a:latin typeface="Calibri" charset="0"/>
              </a:rPr>
              <a:t>).</a:t>
            </a:r>
          </a:p>
          <a:p>
            <a:pPr indent="1588" algn="just"/>
            <a:r>
              <a:rPr lang="el-GR" sz="2000" b="1" dirty="0" smtClean="0">
                <a:latin typeface="Calibri" charset="0"/>
              </a:rPr>
              <a:t>Πηγή</a:t>
            </a:r>
            <a:r>
              <a:rPr lang="el-GR" sz="2000" dirty="0">
                <a:latin typeface="Calibri" charset="0"/>
              </a:rPr>
              <a:t>: </a:t>
            </a:r>
            <a:r>
              <a:rPr lang="en-US" sz="2000" dirty="0" err="1">
                <a:latin typeface="Calibri" charset="0"/>
              </a:rPr>
              <a:t>Cascetta</a:t>
            </a:r>
            <a:r>
              <a:rPr lang="en-US" sz="2000" dirty="0">
                <a:latin typeface="Calibri" charset="0"/>
              </a:rPr>
              <a:t>, 2009 (βλ. «Transportation Systems Analysis: models and applications» by </a:t>
            </a:r>
            <a:r>
              <a:rPr lang="en-US" sz="2000" dirty="0" err="1">
                <a:latin typeface="Calibri" charset="0"/>
              </a:rPr>
              <a:t>Cascetta</a:t>
            </a:r>
            <a:r>
              <a:rPr lang="en-US" sz="2000" dirty="0">
                <a:latin typeface="Calibri" charset="0"/>
              </a:rPr>
              <a:t>, 2009</a:t>
            </a:r>
            <a:r>
              <a:rPr lang="en-US" sz="2000" dirty="0" smtClean="0">
                <a:latin typeface="Calibri" charset="0"/>
              </a:rPr>
              <a:t>).</a:t>
            </a:r>
            <a:endParaRPr lang="en-US" sz="2000" dirty="0">
              <a:latin typeface="Calibri" charset="0"/>
            </a:endParaRPr>
          </a:p>
        </p:txBody>
      </p:sp>
    </p:spTree>
    <p:extLst>
      <p:ext uri="{BB962C8B-B14F-4D97-AF65-F5344CB8AC3E}">
        <p14:creationId xmlns:p14="http://schemas.microsoft.com/office/powerpoint/2010/main" val="23912747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6516216" y="6309320"/>
            <a:ext cx="1784176" cy="307777"/>
          </a:xfrm>
          <a:prstGeom prst="rect">
            <a:avLst/>
          </a:prstGeom>
          <a:noFill/>
        </p:spPr>
        <p:txBody>
          <a:bodyPr wrap="square" rtlCol="0">
            <a:spAutoFit/>
          </a:bodyPr>
          <a:lstStyle/>
          <a:p>
            <a:r>
              <a:rPr lang="el-GR" sz="1400" dirty="0" smtClean="0">
                <a:solidFill>
                  <a:prstClr val="black"/>
                </a:solidFill>
              </a:rPr>
              <a:t>Πηγή: </a:t>
            </a:r>
            <a:r>
              <a:rPr lang="en-US" sz="1400" dirty="0" err="1" smtClean="0">
                <a:solidFill>
                  <a:prstClr val="black"/>
                </a:solidFill>
              </a:rPr>
              <a:t>Cascetta</a:t>
            </a:r>
            <a:r>
              <a:rPr lang="en-US" sz="1400" dirty="0" smtClean="0">
                <a:solidFill>
                  <a:prstClr val="black"/>
                </a:solidFill>
              </a:rPr>
              <a:t> 2009</a:t>
            </a:r>
            <a:endParaRPr lang="en-US" sz="1400" dirty="0">
              <a:solidFill>
                <a:prstClr val="black"/>
              </a:solidFill>
            </a:endParaRPr>
          </a:p>
        </p:txBody>
      </p:sp>
      <p:sp>
        <p:nvSpPr>
          <p:cNvPr id="36" name="Title 1"/>
          <p:cNvSpPr>
            <a:spLocks noGrp="1"/>
          </p:cNvSpPr>
          <p:nvPr>
            <p:ph type="title"/>
          </p:nvPr>
        </p:nvSpPr>
        <p:spPr>
          <a:xfrm>
            <a:off x="457200" y="274638"/>
            <a:ext cx="8229600" cy="562074"/>
          </a:xfrm>
        </p:spPr>
        <p:txBody>
          <a:bodyPr/>
          <a:lstStyle/>
          <a:p>
            <a:r>
              <a:rPr lang="el-GR" dirty="0"/>
              <a:t>Αποτίμηση </a:t>
            </a:r>
            <a:r>
              <a:rPr lang="el-GR" dirty="0" smtClean="0"/>
              <a:t>επιπτώσεων</a:t>
            </a:r>
            <a:r>
              <a:rPr lang="el-GR" dirty="0"/>
              <a:t> </a:t>
            </a:r>
            <a:r>
              <a:rPr lang="el-GR" dirty="0" smtClean="0"/>
              <a:t>(7 από 8)</a:t>
            </a:r>
            <a:endParaRPr lang="el-GR" dirty="0"/>
          </a:p>
        </p:txBody>
      </p:sp>
      <p:sp>
        <p:nvSpPr>
          <p:cNvPr id="37" name="Titolo 1"/>
          <p:cNvSpPr txBox="1">
            <a:spLocks/>
          </p:cNvSpPr>
          <p:nvPr/>
        </p:nvSpPr>
        <p:spPr>
          <a:xfrm>
            <a:off x="230188" y="871160"/>
            <a:ext cx="8229600" cy="796925"/>
          </a:xfrm>
          <a:prstGeom prst="rect">
            <a:avLst/>
          </a:prstGeom>
        </p:spPr>
        <p:txBody>
          <a:bodyPr anchor="ctr">
            <a:prstTxWarp prst="textNoShape">
              <a:avLst/>
            </a:prstTxWarp>
            <a:normAutofit/>
          </a:bodyPr>
          <a:lstStyle/>
          <a:p>
            <a:pPr lvl="0">
              <a:lnSpc>
                <a:spcPct val="80000"/>
              </a:lnSpc>
            </a:pPr>
            <a:r>
              <a:rPr lang="el-GR" sz="2600" b="1" dirty="0">
                <a:solidFill>
                  <a:srgbClr val="17375E"/>
                </a:solidFill>
                <a:latin typeface="Calibri" charset="0"/>
              </a:rPr>
              <a:t>Αξιολόγηση επιπτώσεων</a:t>
            </a:r>
            <a:endParaRPr lang="en-US" sz="2600" b="1" dirty="0">
              <a:solidFill>
                <a:srgbClr val="17375E"/>
              </a:solidFill>
              <a:latin typeface="Calibri" charset="0"/>
            </a:endParaRPr>
          </a:p>
          <a:p>
            <a:pPr lvl="0">
              <a:lnSpc>
                <a:spcPct val="80000"/>
              </a:lnSpc>
            </a:pPr>
            <a:r>
              <a:rPr lang="el-GR" sz="2600" i="1" dirty="0">
                <a:solidFill>
                  <a:srgbClr val="17375E"/>
                </a:solidFill>
                <a:latin typeface="Calibri" charset="0"/>
              </a:rPr>
              <a:t>Εσωτερικές επιδράσεις στους χρήστες μεταφορών</a:t>
            </a:r>
            <a:endParaRPr lang="it-IT" sz="2600" i="1" dirty="0">
              <a:solidFill>
                <a:srgbClr val="17375E"/>
              </a:solidFill>
              <a:latin typeface="Calibri" charset="0"/>
            </a:endParaRPr>
          </a:p>
        </p:txBody>
      </p:sp>
      <p:sp>
        <p:nvSpPr>
          <p:cNvPr id="38" name="Rettangolo 6"/>
          <p:cNvSpPr>
            <a:spLocks noChangeArrowheads="1"/>
          </p:cNvSpPr>
          <p:nvPr/>
        </p:nvSpPr>
        <p:spPr bwMode="auto">
          <a:xfrm>
            <a:off x="250825" y="1706185"/>
            <a:ext cx="4572000" cy="461963"/>
          </a:xfrm>
          <a:prstGeom prst="rect">
            <a:avLst/>
          </a:prstGeom>
          <a:noFill/>
          <a:ln w="9525">
            <a:noFill/>
            <a:miter lim="800000"/>
            <a:headEnd/>
            <a:tailEnd/>
          </a:ln>
        </p:spPr>
        <p:txBody>
          <a:bodyPr>
            <a:prstTxWarp prst="textNoShape">
              <a:avLst/>
            </a:prstTxWarp>
            <a:spAutoFit/>
          </a:bodyPr>
          <a:lstStyle/>
          <a:p>
            <a:pPr marL="536575" indent="-358775" algn="just">
              <a:buFont typeface="Wingdings" charset="2"/>
              <a:buChar char="§"/>
            </a:pPr>
            <a:r>
              <a:rPr lang="el-GR" sz="2400" dirty="0" smtClean="0">
                <a:latin typeface="Calibri" charset="0"/>
              </a:rPr>
              <a:t>Περιγραφική προσέγγιση</a:t>
            </a:r>
            <a:endParaRPr lang="en-US" sz="2400" dirty="0">
              <a:latin typeface="Calibri" charset="0"/>
            </a:endParaRPr>
          </a:p>
        </p:txBody>
      </p:sp>
      <p:sp>
        <p:nvSpPr>
          <p:cNvPr id="39" name="Rettangolo 12"/>
          <p:cNvSpPr>
            <a:spLocks noChangeArrowheads="1"/>
          </p:cNvSpPr>
          <p:nvPr/>
        </p:nvSpPr>
        <p:spPr bwMode="auto">
          <a:xfrm>
            <a:off x="468313" y="2288798"/>
            <a:ext cx="8351837" cy="1569660"/>
          </a:xfrm>
          <a:prstGeom prst="rect">
            <a:avLst/>
          </a:prstGeom>
          <a:noFill/>
          <a:ln w="9525">
            <a:noFill/>
            <a:miter lim="800000"/>
            <a:headEnd/>
            <a:tailEnd/>
          </a:ln>
        </p:spPr>
        <p:txBody>
          <a:bodyPr>
            <a:prstTxWarp prst="textNoShape">
              <a:avLst/>
            </a:prstTxWarp>
            <a:spAutoFit/>
          </a:bodyPr>
          <a:lstStyle/>
          <a:p>
            <a:pPr indent="1588" algn="just"/>
            <a:r>
              <a:rPr lang="el-GR" sz="2400" dirty="0" smtClean="0">
                <a:latin typeface="Calibri" charset="0"/>
              </a:rPr>
              <a:t>Το μοντέλο ζήτησης ερμηνεύεται μέσω μιας </a:t>
            </a:r>
            <a:r>
              <a:rPr lang="en-US" sz="2400" dirty="0" smtClean="0">
                <a:latin typeface="Calibri" charset="0"/>
              </a:rPr>
              <a:t>“demand </a:t>
            </a:r>
            <a:r>
              <a:rPr lang="en-US" sz="2400" dirty="0">
                <a:latin typeface="Calibri" charset="0"/>
              </a:rPr>
              <a:t>function” </a:t>
            </a:r>
            <a:r>
              <a:rPr lang="el-GR" sz="2400" dirty="0" smtClean="0">
                <a:latin typeface="Calibri" charset="0"/>
              </a:rPr>
              <a:t>που συσχετίζει τον αριθμό των χρηστών που προβαίνει σε συγκεκριμένη επιλογή ταξιδίου με το γενικευμένο αντιληπτό κόστος ταξιδίου.</a:t>
            </a:r>
            <a:endParaRPr lang="en-US" sz="2400" dirty="0">
              <a:latin typeface="Calibri" charset="0"/>
            </a:endParaRPr>
          </a:p>
        </p:txBody>
      </p:sp>
      <p:sp>
        <p:nvSpPr>
          <p:cNvPr id="40" name="Rettangolo 13"/>
          <p:cNvSpPr>
            <a:spLocks noChangeArrowheads="1"/>
          </p:cNvSpPr>
          <p:nvPr/>
        </p:nvSpPr>
        <p:spPr bwMode="auto">
          <a:xfrm>
            <a:off x="900113" y="3752473"/>
            <a:ext cx="2127250" cy="522287"/>
          </a:xfrm>
          <a:prstGeom prst="rect">
            <a:avLst/>
          </a:prstGeom>
          <a:noFill/>
          <a:ln w="9525">
            <a:noFill/>
            <a:miter lim="800000"/>
            <a:headEnd/>
            <a:tailEnd/>
          </a:ln>
        </p:spPr>
        <p:txBody>
          <a:bodyPr wrap="none">
            <a:prstTxWarp prst="textNoShape">
              <a:avLst/>
            </a:prstTxWarp>
            <a:spAutoFit/>
          </a:bodyPr>
          <a:lstStyle/>
          <a:p>
            <a:r>
              <a:rPr lang="it-IT" sz="2800" i="1" dirty="0" err="1">
                <a:latin typeface="Calibri" charset="0"/>
              </a:rPr>
              <a:t>d</a:t>
            </a:r>
            <a:r>
              <a:rPr lang="it-IT" sz="2800" i="1" baseline="-25000" dirty="0" err="1">
                <a:latin typeface="Calibri" charset="0"/>
              </a:rPr>
              <a:t>od</a:t>
            </a:r>
            <a:r>
              <a:rPr lang="it-IT" sz="2800" i="1" dirty="0">
                <a:latin typeface="Calibri" charset="0"/>
              </a:rPr>
              <a:t> = </a:t>
            </a:r>
            <a:r>
              <a:rPr lang="it-IT" sz="2800" i="1" dirty="0" err="1">
                <a:latin typeface="Calibri" charset="0"/>
              </a:rPr>
              <a:t>d</a:t>
            </a:r>
            <a:r>
              <a:rPr lang="it-IT" sz="2800" i="1" baseline="-25000" dirty="0" err="1">
                <a:latin typeface="Calibri" charset="0"/>
              </a:rPr>
              <a:t>od</a:t>
            </a:r>
            <a:r>
              <a:rPr lang="it-IT" sz="2800" i="1" dirty="0">
                <a:latin typeface="Calibri" charset="0"/>
              </a:rPr>
              <a:t>(</a:t>
            </a:r>
            <a:r>
              <a:rPr lang="it-IT" sz="2800" i="1" dirty="0" err="1">
                <a:latin typeface="Calibri" charset="0"/>
              </a:rPr>
              <a:t>g</a:t>
            </a:r>
            <a:r>
              <a:rPr lang="it-IT" sz="2800" i="1" baseline="-25000" dirty="0" err="1">
                <a:latin typeface="Calibri" charset="0"/>
              </a:rPr>
              <a:t>od</a:t>
            </a:r>
            <a:r>
              <a:rPr lang="it-IT" sz="2800" i="1" dirty="0">
                <a:latin typeface="Calibri" charset="0"/>
              </a:rPr>
              <a:t>) </a:t>
            </a:r>
          </a:p>
        </p:txBody>
      </p:sp>
      <p:pic>
        <p:nvPicPr>
          <p:cNvPr id="42" name="Picture 1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492500" y="3679448"/>
            <a:ext cx="5511800" cy="2592387"/>
          </a:xfrm>
          <a:prstGeom prst="rect">
            <a:avLst/>
          </a:prstGeom>
          <a:noFill/>
          <a:ln w="9525">
            <a:noFill/>
            <a:miter lim="800000"/>
            <a:headEnd/>
            <a:tailEnd/>
          </a:ln>
        </p:spPr>
      </p:pic>
    </p:spTree>
    <p:extLst>
      <p:ext uri="{BB962C8B-B14F-4D97-AF65-F5344CB8AC3E}">
        <p14:creationId xmlns:p14="http://schemas.microsoft.com/office/powerpoint/2010/main" val="19870663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2267744" y="5849946"/>
            <a:ext cx="1784176" cy="307777"/>
          </a:xfrm>
          <a:prstGeom prst="rect">
            <a:avLst/>
          </a:prstGeom>
          <a:noFill/>
        </p:spPr>
        <p:txBody>
          <a:bodyPr wrap="square" rtlCol="0">
            <a:spAutoFit/>
          </a:bodyPr>
          <a:lstStyle/>
          <a:p>
            <a:r>
              <a:rPr lang="el-GR" sz="1400" dirty="0" smtClean="0">
                <a:solidFill>
                  <a:prstClr val="black"/>
                </a:solidFill>
              </a:rPr>
              <a:t>Πηγή: </a:t>
            </a:r>
            <a:r>
              <a:rPr lang="en-US" sz="1400" dirty="0" err="1" smtClean="0">
                <a:solidFill>
                  <a:prstClr val="black"/>
                </a:solidFill>
              </a:rPr>
              <a:t>Cascetta</a:t>
            </a:r>
            <a:r>
              <a:rPr lang="en-US" sz="1400" dirty="0" smtClean="0">
                <a:solidFill>
                  <a:prstClr val="black"/>
                </a:solidFill>
              </a:rPr>
              <a:t> 2009</a:t>
            </a:r>
            <a:endParaRPr lang="en-US" sz="1400" dirty="0">
              <a:solidFill>
                <a:prstClr val="black"/>
              </a:solidFill>
            </a:endParaRPr>
          </a:p>
        </p:txBody>
      </p:sp>
      <p:sp>
        <p:nvSpPr>
          <p:cNvPr id="36" name="Title 1"/>
          <p:cNvSpPr>
            <a:spLocks noGrp="1"/>
          </p:cNvSpPr>
          <p:nvPr>
            <p:ph type="title"/>
          </p:nvPr>
        </p:nvSpPr>
        <p:spPr>
          <a:xfrm>
            <a:off x="457200" y="274638"/>
            <a:ext cx="8229600" cy="562074"/>
          </a:xfrm>
        </p:spPr>
        <p:txBody>
          <a:bodyPr/>
          <a:lstStyle/>
          <a:p>
            <a:r>
              <a:rPr lang="el-GR" dirty="0"/>
              <a:t>Αποτίμηση </a:t>
            </a:r>
            <a:r>
              <a:rPr lang="el-GR" dirty="0" smtClean="0"/>
              <a:t>επιπτώσεων</a:t>
            </a:r>
            <a:r>
              <a:rPr lang="el-GR" dirty="0"/>
              <a:t> </a:t>
            </a:r>
            <a:r>
              <a:rPr lang="el-GR" dirty="0" smtClean="0"/>
              <a:t>(8 από 8)</a:t>
            </a:r>
            <a:endParaRPr lang="el-GR" dirty="0"/>
          </a:p>
        </p:txBody>
      </p:sp>
      <p:sp>
        <p:nvSpPr>
          <p:cNvPr id="37" name="Titolo 1"/>
          <p:cNvSpPr txBox="1">
            <a:spLocks/>
          </p:cNvSpPr>
          <p:nvPr/>
        </p:nvSpPr>
        <p:spPr>
          <a:xfrm>
            <a:off x="230188" y="977164"/>
            <a:ext cx="8229600" cy="796925"/>
          </a:xfrm>
          <a:prstGeom prst="rect">
            <a:avLst/>
          </a:prstGeom>
        </p:spPr>
        <p:txBody>
          <a:bodyPr anchor="ctr">
            <a:prstTxWarp prst="textNoShape">
              <a:avLst/>
            </a:prstTxWarp>
            <a:normAutofit/>
          </a:bodyPr>
          <a:lstStyle/>
          <a:p>
            <a:pPr lvl="0">
              <a:lnSpc>
                <a:spcPct val="80000"/>
              </a:lnSpc>
            </a:pPr>
            <a:r>
              <a:rPr lang="el-GR" sz="2600" b="1" dirty="0">
                <a:solidFill>
                  <a:srgbClr val="17375E"/>
                </a:solidFill>
                <a:latin typeface="Calibri" charset="0"/>
              </a:rPr>
              <a:t>Αξιολόγηση επιπτώσεων</a:t>
            </a:r>
            <a:endParaRPr lang="en-US" sz="2600" b="1" dirty="0">
              <a:solidFill>
                <a:srgbClr val="17375E"/>
              </a:solidFill>
              <a:latin typeface="Calibri" charset="0"/>
            </a:endParaRPr>
          </a:p>
          <a:p>
            <a:pPr lvl="0">
              <a:lnSpc>
                <a:spcPct val="80000"/>
              </a:lnSpc>
            </a:pPr>
            <a:r>
              <a:rPr lang="el-GR" sz="2600" i="1" dirty="0">
                <a:solidFill>
                  <a:srgbClr val="17375E"/>
                </a:solidFill>
                <a:latin typeface="Calibri" charset="0"/>
              </a:rPr>
              <a:t>Εσωτερικές επιδράσεις στους χρήστες μεταφορών</a:t>
            </a:r>
            <a:endParaRPr lang="it-IT" sz="2600" i="1" dirty="0">
              <a:solidFill>
                <a:srgbClr val="17375E"/>
              </a:solidFill>
              <a:latin typeface="Calibri" charset="0"/>
            </a:endParaRPr>
          </a:p>
        </p:txBody>
      </p:sp>
      <p:sp>
        <p:nvSpPr>
          <p:cNvPr id="38" name="Rettangolo 6"/>
          <p:cNvSpPr>
            <a:spLocks noChangeArrowheads="1"/>
          </p:cNvSpPr>
          <p:nvPr/>
        </p:nvSpPr>
        <p:spPr bwMode="auto">
          <a:xfrm>
            <a:off x="250825" y="1812189"/>
            <a:ext cx="4572000" cy="461963"/>
          </a:xfrm>
          <a:prstGeom prst="rect">
            <a:avLst/>
          </a:prstGeom>
          <a:noFill/>
          <a:ln w="9525">
            <a:noFill/>
            <a:miter lim="800000"/>
            <a:headEnd/>
            <a:tailEnd/>
          </a:ln>
        </p:spPr>
        <p:txBody>
          <a:bodyPr>
            <a:prstTxWarp prst="textNoShape">
              <a:avLst/>
            </a:prstTxWarp>
            <a:spAutoFit/>
          </a:bodyPr>
          <a:lstStyle/>
          <a:p>
            <a:pPr marL="536575" indent="-358775" algn="just">
              <a:buFont typeface="Wingdings" charset="2"/>
              <a:buChar char="§"/>
            </a:pPr>
            <a:r>
              <a:rPr lang="el-GR" sz="2400" dirty="0" smtClean="0">
                <a:latin typeface="Calibri" charset="0"/>
              </a:rPr>
              <a:t>Περιγραφική προσέγγιση</a:t>
            </a:r>
            <a:endParaRPr lang="en-US" sz="2400" dirty="0">
              <a:latin typeface="Calibri" charset="0"/>
            </a:endParaRPr>
          </a:p>
        </p:txBody>
      </p:sp>
      <p:sp>
        <p:nvSpPr>
          <p:cNvPr id="39" name="Rettangolo 8"/>
          <p:cNvSpPr>
            <a:spLocks noChangeArrowheads="1"/>
          </p:cNvSpPr>
          <p:nvPr/>
        </p:nvSpPr>
        <p:spPr bwMode="auto">
          <a:xfrm>
            <a:off x="468312" y="2391627"/>
            <a:ext cx="8675687" cy="1200329"/>
          </a:xfrm>
          <a:prstGeom prst="rect">
            <a:avLst/>
          </a:prstGeom>
          <a:noFill/>
          <a:ln w="9525">
            <a:noFill/>
            <a:miter lim="800000"/>
            <a:headEnd/>
            <a:tailEnd/>
          </a:ln>
        </p:spPr>
        <p:txBody>
          <a:bodyPr wrap="square">
            <a:prstTxWarp prst="textNoShape">
              <a:avLst/>
            </a:prstTxWarp>
            <a:spAutoFit/>
          </a:bodyPr>
          <a:lstStyle/>
          <a:p>
            <a:r>
              <a:rPr lang="it-IT" sz="2400" i="1" dirty="0" err="1" smtClean="0">
                <a:latin typeface="Calibri" charset="0"/>
              </a:rPr>
              <a:t>g</a:t>
            </a:r>
            <a:r>
              <a:rPr lang="it-IT" sz="2400" i="1" baseline="30000" dirty="0" err="1" smtClean="0">
                <a:latin typeface="Calibri" charset="0"/>
              </a:rPr>
              <a:t>NP</a:t>
            </a:r>
            <a:r>
              <a:rPr lang="it-IT" sz="2400" i="1" baseline="-25000" dirty="0" err="1" smtClean="0">
                <a:latin typeface="Calibri" charset="0"/>
              </a:rPr>
              <a:t>od</a:t>
            </a:r>
            <a:r>
              <a:rPr lang="el-GR" sz="2400" dirty="0" smtClean="0">
                <a:latin typeface="Calibri" charset="0"/>
              </a:rPr>
              <a:t>: γενικευμένο αντιληπτό κόστος στο σενάριο </a:t>
            </a:r>
            <a:r>
              <a:rPr lang="it-IT" sz="2400" dirty="0" err="1" smtClean="0">
                <a:latin typeface="Calibri" charset="0"/>
              </a:rPr>
              <a:t>no-ITS</a:t>
            </a:r>
            <a:r>
              <a:rPr lang="el-GR" sz="2400" dirty="0" smtClean="0">
                <a:latin typeface="Calibri" charset="0"/>
              </a:rPr>
              <a:t> </a:t>
            </a:r>
            <a:r>
              <a:rPr lang="it-IT" sz="2400" dirty="0" smtClean="0">
                <a:latin typeface="Calibri" charset="0"/>
              </a:rPr>
              <a:t>(NP)</a:t>
            </a:r>
            <a:endParaRPr lang="it-IT" sz="2400" dirty="0">
              <a:latin typeface="Calibri" charset="0"/>
            </a:endParaRPr>
          </a:p>
          <a:p>
            <a:endParaRPr lang="it-IT" sz="2400" dirty="0" smtClean="0">
              <a:latin typeface="Calibri" charset="0"/>
            </a:endParaRPr>
          </a:p>
          <a:p>
            <a:r>
              <a:rPr lang="it-IT" sz="2400" i="1" dirty="0" err="1" smtClean="0">
                <a:latin typeface="Calibri" charset="0"/>
              </a:rPr>
              <a:t>d</a:t>
            </a:r>
            <a:r>
              <a:rPr lang="it-IT" sz="2400" i="1" baseline="30000" dirty="0" err="1" smtClean="0">
                <a:latin typeface="Calibri" charset="0"/>
              </a:rPr>
              <a:t>NP</a:t>
            </a:r>
            <a:r>
              <a:rPr lang="it-IT" sz="2400" i="1" baseline="-25000" dirty="0" err="1" smtClean="0">
                <a:latin typeface="Calibri" charset="0"/>
              </a:rPr>
              <a:t>od</a:t>
            </a:r>
            <a:r>
              <a:rPr lang="el-GR" sz="2400" dirty="0" smtClean="0">
                <a:latin typeface="Calibri" charset="0"/>
              </a:rPr>
              <a:t>: πλήθος χρηστών που ταξιδεύουν στο σενάριο </a:t>
            </a:r>
            <a:r>
              <a:rPr lang="it-IT" sz="2400" dirty="0" smtClean="0">
                <a:latin typeface="Calibri" charset="0"/>
              </a:rPr>
              <a:t>no-ITS</a:t>
            </a:r>
            <a:endParaRPr lang="it-IT" sz="2400" dirty="0">
              <a:latin typeface="Calibri" charset="0"/>
            </a:endParaRPr>
          </a:p>
        </p:txBody>
      </p:sp>
      <p:sp>
        <p:nvSpPr>
          <p:cNvPr id="40" name="Rettangolo 9"/>
          <p:cNvSpPr>
            <a:spLocks noChangeArrowheads="1"/>
          </p:cNvSpPr>
          <p:nvPr/>
        </p:nvSpPr>
        <p:spPr bwMode="auto">
          <a:xfrm>
            <a:off x="468313" y="4074377"/>
            <a:ext cx="3598862" cy="1938992"/>
          </a:xfrm>
          <a:prstGeom prst="rect">
            <a:avLst/>
          </a:prstGeom>
          <a:noFill/>
          <a:ln w="9525">
            <a:noFill/>
            <a:miter lim="800000"/>
            <a:headEnd/>
            <a:tailEnd/>
          </a:ln>
        </p:spPr>
        <p:txBody>
          <a:bodyPr>
            <a:prstTxWarp prst="textNoShape">
              <a:avLst/>
            </a:prstTxWarp>
            <a:spAutoFit/>
          </a:bodyPr>
          <a:lstStyle/>
          <a:p>
            <a:pPr algn="just"/>
            <a:r>
              <a:rPr lang="el-GR" sz="2400" dirty="0" smtClean="0">
                <a:latin typeface="Calibri" charset="0"/>
              </a:rPr>
              <a:t>Αν το</a:t>
            </a:r>
            <a:r>
              <a:rPr lang="it-IT" sz="2400" dirty="0" smtClean="0">
                <a:latin typeface="Calibri" charset="0"/>
              </a:rPr>
              <a:t> </a:t>
            </a:r>
            <a:r>
              <a:rPr lang="it-IT" sz="2400" i="1" dirty="0" err="1" smtClean="0">
                <a:latin typeface="Calibri" charset="0"/>
              </a:rPr>
              <a:t>g</a:t>
            </a:r>
            <a:r>
              <a:rPr lang="it-IT" sz="2400" i="1" baseline="-25000" dirty="0" err="1" smtClean="0">
                <a:latin typeface="Calibri" charset="0"/>
              </a:rPr>
              <a:t>od</a:t>
            </a:r>
            <a:r>
              <a:rPr lang="it-IT" sz="2400" i="1" dirty="0" smtClean="0">
                <a:latin typeface="Calibri" charset="0"/>
              </a:rPr>
              <a:t> </a:t>
            </a:r>
            <a:r>
              <a:rPr lang="el-GR" sz="2400" i="1" dirty="0" smtClean="0">
                <a:latin typeface="Calibri" charset="0"/>
              </a:rPr>
              <a:t>μειώνεται σε </a:t>
            </a:r>
            <a:r>
              <a:rPr lang="en-US" sz="2400" i="1" dirty="0" err="1" smtClean="0">
                <a:latin typeface="Calibri" charset="0"/>
              </a:rPr>
              <a:t>g</a:t>
            </a:r>
            <a:r>
              <a:rPr lang="it-IT" sz="2400" i="1" baseline="30000" dirty="0" err="1" smtClean="0">
                <a:latin typeface="Calibri" charset="0"/>
              </a:rPr>
              <a:t>P</a:t>
            </a:r>
            <a:r>
              <a:rPr lang="it-IT" sz="2400" i="1" baseline="-25000" dirty="0" err="1" smtClean="0">
                <a:latin typeface="Calibri" charset="0"/>
              </a:rPr>
              <a:t>od</a:t>
            </a:r>
            <a:r>
              <a:rPr lang="it-IT" sz="2400" dirty="0" smtClean="0">
                <a:latin typeface="Calibri" charset="0"/>
              </a:rPr>
              <a:t> (</a:t>
            </a:r>
            <a:r>
              <a:rPr lang="el-GR" sz="2400" dirty="0" smtClean="0">
                <a:latin typeface="Calibri" charset="0"/>
              </a:rPr>
              <a:t>λόγω</a:t>
            </a:r>
            <a:r>
              <a:rPr lang="it-IT" sz="2400" dirty="0" smtClean="0">
                <a:latin typeface="Calibri" charset="0"/>
              </a:rPr>
              <a:t> ITS),</a:t>
            </a:r>
            <a:r>
              <a:rPr lang="el-GR" sz="2400" dirty="0" smtClean="0">
                <a:latin typeface="Calibri" charset="0"/>
              </a:rPr>
              <a:t> ο αριθμός των χρηστών που δέχονται να ταξιδέψουν </a:t>
            </a:r>
            <a:r>
              <a:rPr lang="it-IT" sz="2400" dirty="0" smtClean="0">
                <a:latin typeface="Calibri" charset="0"/>
              </a:rPr>
              <a:t> </a:t>
            </a:r>
            <a:r>
              <a:rPr lang="el-GR" sz="2400" dirty="0" smtClean="0">
                <a:latin typeface="Calibri" charset="0"/>
              </a:rPr>
              <a:t>αυξάνει σε </a:t>
            </a:r>
            <a:r>
              <a:rPr lang="it-IT" sz="2400" dirty="0" smtClean="0">
                <a:latin typeface="Calibri" charset="0"/>
              </a:rPr>
              <a:t>  </a:t>
            </a:r>
            <a:r>
              <a:rPr lang="it-IT" sz="2400" i="1" dirty="0" err="1" smtClean="0">
                <a:latin typeface="Calibri" charset="0"/>
              </a:rPr>
              <a:t>d</a:t>
            </a:r>
            <a:r>
              <a:rPr lang="it-IT" sz="2400" i="1" baseline="30000" dirty="0" err="1" smtClean="0">
                <a:latin typeface="Calibri" charset="0"/>
              </a:rPr>
              <a:t>P</a:t>
            </a:r>
            <a:r>
              <a:rPr lang="it-IT" sz="2400" i="1" baseline="-25000" dirty="0" err="1" smtClean="0">
                <a:latin typeface="Calibri" charset="0"/>
              </a:rPr>
              <a:t>od</a:t>
            </a:r>
            <a:endParaRPr lang="it-IT" sz="2400" dirty="0">
              <a:latin typeface="Calibri" charset="0"/>
            </a:endParaRPr>
          </a:p>
        </p:txBody>
      </p:sp>
      <p:grpSp>
        <p:nvGrpSpPr>
          <p:cNvPr id="44" name="Gruppo 15"/>
          <p:cNvGrpSpPr>
            <a:grpSpLocks/>
          </p:cNvGrpSpPr>
          <p:nvPr/>
        </p:nvGrpSpPr>
        <p:grpSpPr bwMode="auto">
          <a:xfrm>
            <a:off x="4491038" y="3937852"/>
            <a:ext cx="4618037" cy="2584450"/>
            <a:chOff x="4067944" y="3652862"/>
            <a:chExt cx="4616896" cy="2584450"/>
          </a:xfrm>
        </p:grpSpPr>
        <p:pic>
          <p:nvPicPr>
            <p:cNvPr id="45" name="Picture 14"/>
            <p:cNvPicPr>
              <a:picLocks noChangeAspect="1" noChangeArrowheads="1"/>
            </p:cNvPicPr>
            <p:nvPr/>
          </p:nvPicPr>
          <p:blipFill>
            <a:blip r:embed="rId2"/>
            <a:srcRect r="25871"/>
            <a:stretch>
              <a:fillRect/>
            </a:stretch>
          </p:blipFill>
          <p:spPr bwMode="auto">
            <a:xfrm>
              <a:off x="4067944" y="3652862"/>
              <a:ext cx="4536504" cy="2584450"/>
            </a:xfrm>
            <a:prstGeom prst="rect">
              <a:avLst/>
            </a:prstGeom>
            <a:noFill/>
            <a:ln w="9525">
              <a:noFill/>
              <a:miter lim="800000"/>
              <a:headEnd/>
              <a:tailEnd/>
            </a:ln>
          </p:spPr>
        </p:pic>
        <p:pic>
          <p:nvPicPr>
            <p:cNvPr id="46" name="Picture 14"/>
            <p:cNvPicPr>
              <a:picLocks noChangeAspect="1" noChangeArrowheads="1"/>
            </p:cNvPicPr>
            <p:nvPr/>
          </p:nvPicPr>
          <p:blipFill>
            <a:blip r:embed="rId2"/>
            <a:srcRect l="82228" r="2339"/>
            <a:stretch>
              <a:fillRect/>
            </a:stretch>
          </p:blipFill>
          <p:spPr bwMode="auto">
            <a:xfrm>
              <a:off x="7740352" y="3652862"/>
              <a:ext cx="944488" cy="2584450"/>
            </a:xfrm>
            <a:prstGeom prst="rect">
              <a:avLst/>
            </a:prstGeom>
            <a:noFill/>
            <a:ln w="9525">
              <a:noFill/>
              <a:miter lim="800000"/>
              <a:headEnd/>
              <a:tailEnd/>
            </a:ln>
          </p:spPr>
        </p:pic>
      </p:grpSp>
      <p:sp>
        <p:nvSpPr>
          <p:cNvPr id="47" name="Rettangolo 10"/>
          <p:cNvSpPr>
            <a:spLocks noChangeArrowheads="1"/>
          </p:cNvSpPr>
          <p:nvPr/>
        </p:nvSpPr>
        <p:spPr bwMode="auto">
          <a:xfrm>
            <a:off x="7164388" y="3929914"/>
            <a:ext cx="1800225" cy="1200329"/>
          </a:xfrm>
          <a:prstGeom prst="rect">
            <a:avLst/>
          </a:prstGeom>
          <a:noFill/>
          <a:ln w="9525">
            <a:noFill/>
            <a:miter lim="800000"/>
            <a:headEnd/>
            <a:tailEnd/>
          </a:ln>
        </p:spPr>
        <p:txBody>
          <a:bodyPr>
            <a:prstTxWarp prst="textNoShape">
              <a:avLst/>
            </a:prstTxWarp>
            <a:spAutoFit/>
          </a:bodyPr>
          <a:lstStyle/>
          <a:p>
            <a:r>
              <a:rPr lang="el-GR" dirty="0" smtClean="0">
                <a:latin typeface="Calibri" charset="0"/>
              </a:rPr>
              <a:t>Η συνολική διαφορά είναι η σκιαγραφημένη επιφάνεια</a:t>
            </a:r>
            <a:endParaRPr lang="en-US" dirty="0">
              <a:latin typeface="Calibri" charset="0"/>
            </a:endParaRPr>
          </a:p>
        </p:txBody>
      </p:sp>
    </p:spTree>
    <p:extLst>
      <p:ext uri="{BB962C8B-B14F-4D97-AF65-F5344CB8AC3E}">
        <p14:creationId xmlns:p14="http://schemas.microsoft.com/office/powerpoint/2010/main" val="19870663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706090"/>
          </a:xfrm>
        </p:spPr>
        <p:txBody>
          <a:bodyPr/>
          <a:lstStyle/>
          <a:p>
            <a:r>
              <a:rPr lang="el-GR" dirty="0"/>
              <a:t>Μελέτες πριν και </a:t>
            </a:r>
            <a:r>
              <a:rPr lang="el-GR" dirty="0" smtClean="0"/>
              <a:t>μετά (1 από 3)</a:t>
            </a:r>
            <a:endParaRPr lang="el-GR" dirty="0"/>
          </a:p>
        </p:txBody>
      </p:sp>
      <p:sp>
        <p:nvSpPr>
          <p:cNvPr id="3" name="Content Placeholder 2"/>
          <p:cNvSpPr>
            <a:spLocks noGrp="1"/>
          </p:cNvSpPr>
          <p:nvPr>
            <p:ph idx="1"/>
          </p:nvPr>
        </p:nvSpPr>
        <p:spPr>
          <a:xfrm>
            <a:off x="464156" y="1196752"/>
            <a:ext cx="8229600" cy="5256584"/>
          </a:xfrm>
        </p:spPr>
        <p:txBody>
          <a:bodyPr>
            <a:normAutofit fontScale="92500"/>
          </a:bodyPr>
          <a:lstStyle/>
          <a:p>
            <a:pPr marL="358775" lvl="0" indent="-358775" defTabSz="457200" eaLnBrk="1" fontAlgn="auto" hangingPunct="1">
              <a:spcBef>
                <a:spcPts val="600"/>
              </a:spcBef>
              <a:spcAft>
                <a:spcPts val="600"/>
              </a:spcAft>
              <a:buFont typeface="Arial"/>
              <a:buChar char="•"/>
            </a:pPr>
            <a:r>
              <a:rPr lang="el-GR" sz="2200" b="1" dirty="0">
                <a:solidFill>
                  <a:prstClr val="black"/>
                </a:solidFill>
              </a:rPr>
              <a:t>Διαφοροποίηση ποιότητας υπηρεσιών </a:t>
            </a:r>
            <a:r>
              <a:rPr lang="el-GR" sz="2200" dirty="0">
                <a:solidFill>
                  <a:prstClr val="black"/>
                </a:solidFill>
              </a:rPr>
              <a:t>λόγω παροχής </a:t>
            </a:r>
            <a:r>
              <a:rPr lang="el-GR" sz="2200" dirty="0" smtClean="0">
                <a:solidFill>
                  <a:prstClr val="black"/>
                </a:solidFill>
              </a:rPr>
              <a:t>πληροφόρησης:</a:t>
            </a:r>
            <a:endParaRPr lang="de-DE" sz="2200" dirty="0">
              <a:solidFill>
                <a:prstClr val="black"/>
              </a:solidFill>
            </a:endParaRPr>
          </a:p>
          <a:p>
            <a:pPr marL="971550" lvl="1" indent="-514350" defTabSz="457200" eaLnBrk="1" fontAlgn="auto" hangingPunct="1">
              <a:lnSpc>
                <a:spcPct val="120000"/>
              </a:lnSpc>
              <a:spcBef>
                <a:spcPts val="600"/>
              </a:spcBef>
              <a:spcAft>
                <a:spcPts val="600"/>
              </a:spcAft>
              <a:buFont typeface="+mj-lt"/>
              <a:buAutoNum type="arabicPeriod"/>
            </a:pPr>
            <a:r>
              <a:rPr lang="el-GR" sz="2200" b="1" dirty="0">
                <a:solidFill>
                  <a:prstClr val="black"/>
                </a:solidFill>
              </a:rPr>
              <a:t>μετρήσεις</a:t>
            </a:r>
            <a:r>
              <a:rPr lang="de-DE" sz="2200" dirty="0">
                <a:solidFill>
                  <a:prstClr val="black"/>
                </a:solidFill>
              </a:rPr>
              <a:t>, </a:t>
            </a:r>
            <a:r>
              <a:rPr lang="el-GR" sz="2200" dirty="0">
                <a:solidFill>
                  <a:prstClr val="black"/>
                </a:solidFill>
              </a:rPr>
              <a:t>οι οποίες παρατηρούν τη μεταβολή του αριθμού των επιβατών σε σειρά ή πλήθος σειρών</a:t>
            </a:r>
            <a:r>
              <a:rPr lang="de-DE" sz="2200" dirty="0">
                <a:solidFill>
                  <a:prstClr val="black"/>
                </a:solidFill>
              </a:rPr>
              <a:t> (</a:t>
            </a:r>
            <a:r>
              <a:rPr lang="el-GR" sz="2200" dirty="0">
                <a:solidFill>
                  <a:prstClr val="black"/>
                </a:solidFill>
              </a:rPr>
              <a:t>αβέβαιη αιτία μεταβολής</a:t>
            </a:r>
            <a:r>
              <a:rPr lang="de-DE" sz="2200" dirty="0" smtClean="0">
                <a:solidFill>
                  <a:prstClr val="black"/>
                </a:solidFill>
              </a:rPr>
              <a:t>)</a:t>
            </a:r>
            <a:r>
              <a:rPr lang="el-GR" sz="2200" dirty="0" smtClean="0">
                <a:solidFill>
                  <a:prstClr val="black"/>
                </a:solidFill>
              </a:rPr>
              <a:t>.</a:t>
            </a:r>
            <a:endParaRPr lang="de-DE" sz="2200" dirty="0">
              <a:solidFill>
                <a:prstClr val="black"/>
              </a:solidFill>
            </a:endParaRPr>
          </a:p>
          <a:p>
            <a:pPr marL="971550" lvl="1" indent="-514350" defTabSz="457200" eaLnBrk="1" fontAlgn="auto" hangingPunct="1">
              <a:spcBef>
                <a:spcPts val="600"/>
              </a:spcBef>
              <a:spcAft>
                <a:spcPts val="600"/>
              </a:spcAft>
              <a:buFont typeface="+mj-lt"/>
              <a:buAutoNum type="arabicPeriod"/>
            </a:pPr>
            <a:r>
              <a:rPr lang="el-GR" sz="2200" b="1" dirty="0">
                <a:solidFill>
                  <a:prstClr val="black"/>
                </a:solidFill>
              </a:rPr>
              <a:t>έρευνες</a:t>
            </a:r>
            <a:r>
              <a:rPr lang="de-DE" sz="2200" dirty="0">
                <a:solidFill>
                  <a:prstClr val="black"/>
                </a:solidFill>
              </a:rPr>
              <a:t>, </a:t>
            </a:r>
            <a:r>
              <a:rPr lang="el-GR" sz="2200" dirty="0">
                <a:solidFill>
                  <a:prstClr val="black"/>
                </a:solidFill>
              </a:rPr>
              <a:t>κατά τις οποίες οι επιβάτες καλούνται να καταθέσουν τις απόψεις τους όσον αφορά στην ποιότητα υπηρεσιών και το πώς αυτή επηρέασε τις επιλογές τους (αμφιβολία για την ακρίβεια των απαντήσεων</a:t>
            </a:r>
            <a:r>
              <a:rPr lang="el-GR" sz="2200" dirty="0" smtClean="0">
                <a:solidFill>
                  <a:prstClr val="black"/>
                </a:solidFill>
              </a:rPr>
              <a:t>).</a:t>
            </a:r>
            <a:endParaRPr lang="de-DE" sz="2200" dirty="0">
              <a:solidFill>
                <a:prstClr val="black"/>
              </a:solidFill>
            </a:endParaRPr>
          </a:p>
          <a:p>
            <a:pPr marL="358775" lvl="0" indent="-358775" defTabSz="457200" eaLnBrk="1" fontAlgn="auto" hangingPunct="1">
              <a:spcBef>
                <a:spcPts val="600"/>
              </a:spcBef>
              <a:spcAft>
                <a:spcPts val="600"/>
              </a:spcAft>
              <a:buFont typeface="Arial"/>
              <a:buChar char="•"/>
            </a:pPr>
            <a:r>
              <a:rPr lang="el-GR" sz="2200" b="1" dirty="0">
                <a:solidFill>
                  <a:prstClr val="black"/>
                </a:solidFill>
              </a:rPr>
              <a:t>Συσχετίζοντας στάσεις και συμπεριφορές σε σχέση με τη χρήση ΔΣ </a:t>
            </a:r>
            <a:r>
              <a:rPr lang="el-GR" sz="2200" dirty="0">
                <a:solidFill>
                  <a:prstClr val="black"/>
                </a:solidFill>
              </a:rPr>
              <a:t>δεδομένης της χρήσης</a:t>
            </a:r>
            <a:r>
              <a:rPr lang="de-DE" sz="2200" dirty="0">
                <a:solidFill>
                  <a:prstClr val="black"/>
                </a:solidFill>
              </a:rPr>
              <a:t> ITS, </a:t>
            </a:r>
            <a:r>
              <a:rPr lang="el-GR" sz="2200" dirty="0">
                <a:solidFill>
                  <a:prstClr val="black"/>
                </a:solidFill>
              </a:rPr>
              <a:t>με πραγματικές μεταβολές στην επιβατική κίνηση μπορεί να ερμηνευτούν οι επιπτώσεις των </a:t>
            </a:r>
            <a:r>
              <a:rPr lang="de-DE" sz="2200" dirty="0">
                <a:solidFill>
                  <a:prstClr val="black"/>
                </a:solidFill>
              </a:rPr>
              <a:t>ITS </a:t>
            </a:r>
            <a:r>
              <a:rPr lang="el-GR" sz="2200" dirty="0">
                <a:solidFill>
                  <a:prstClr val="black"/>
                </a:solidFill>
              </a:rPr>
              <a:t>στην επιβατική </a:t>
            </a:r>
            <a:r>
              <a:rPr lang="el-GR" sz="2200" dirty="0" smtClean="0">
                <a:solidFill>
                  <a:prstClr val="black"/>
                </a:solidFill>
              </a:rPr>
              <a:t>κίνηση.</a:t>
            </a:r>
            <a:endParaRPr lang="de-DE" sz="2200" dirty="0">
              <a:solidFill>
                <a:prstClr val="black"/>
              </a:solidFill>
            </a:endParaRPr>
          </a:p>
          <a:p>
            <a:pPr marL="358775" lvl="0" indent="-358775" defTabSz="457200" eaLnBrk="1" fontAlgn="auto" hangingPunct="1">
              <a:spcBef>
                <a:spcPts val="600"/>
              </a:spcBef>
              <a:spcAft>
                <a:spcPts val="600"/>
              </a:spcAft>
              <a:buFont typeface="Arial"/>
              <a:buChar char="•"/>
            </a:pPr>
            <a:endParaRPr lang="de-DE" sz="2200" dirty="0">
              <a:solidFill>
                <a:prstClr val="black"/>
              </a:solidFill>
            </a:endParaRPr>
          </a:p>
          <a:p>
            <a:pPr marL="358775" lvl="0" indent="-358775" defTabSz="457200" eaLnBrk="1" fontAlgn="auto" hangingPunct="1">
              <a:spcBef>
                <a:spcPts val="600"/>
              </a:spcBef>
              <a:spcAft>
                <a:spcPts val="600"/>
              </a:spcAft>
              <a:buNone/>
            </a:pPr>
            <a:r>
              <a:rPr lang="el-GR" sz="1700" dirty="0" smtClean="0">
                <a:solidFill>
                  <a:prstClr val="black"/>
                </a:solidFill>
              </a:rPr>
              <a:t>                                                             </a:t>
            </a:r>
            <a:r>
              <a:rPr lang="de-DE" sz="1700" dirty="0" smtClean="0">
                <a:solidFill>
                  <a:prstClr val="black"/>
                </a:solidFill>
              </a:rPr>
              <a:t>(</a:t>
            </a:r>
            <a:r>
              <a:rPr lang="el-GR" sz="1700" dirty="0">
                <a:solidFill>
                  <a:prstClr val="black"/>
                </a:solidFill>
              </a:rPr>
              <a:t>πηγή: </a:t>
            </a:r>
            <a:r>
              <a:rPr lang="de-DE" sz="1700" dirty="0" err="1">
                <a:solidFill>
                  <a:prstClr val="black"/>
                </a:solidFill>
              </a:rPr>
              <a:t>Dziekan</a:t>
            </a:r>
            <a:r>
              <a:rPr lang="de-DE" sz="1700" dirty="0">
                <a:solidFill>
                  <a:prstClr val="black"/>
                </a:solidFill>
              </a:rPr>
              <a:t> &amp; Kottonhoff, 2007; </a:t>
            </a:r>
            <a:r>
              <a:rPr lang="de-DE" sz="1700" dirty="0" err="1">
                <a:solidFill>
                  <a:prstClr val="black"/>
                </a:solidFill>
              </a:rPr>
              <a:t>Mishalani</a:t>
            </a:r>
            <a:r>
              <a:rPr lang="de-DE" sz="1700" dirty="0">
                <a:solidFill>
                  <a:prstClr val="black"/>
                </a:solidFill>
              </a:rPr>
              <a:t> &amp; </a:t>
            </a:r>
            <a:r>
              <a:rPr lang="de-DE" sz="1700" dirty="0" err="1">
                <a:solidFill>
                  <a:prstClr val="black"/>
                </a:solidFill>
              </a:rPr>
              <a:t>McCord</a:t>
            </a:r>
            <a:r>
              <a:rPr lang="de-DE" sz="1700" dirty="0">
                <a:solidFill>
                  <a:prstClr val="black"/>
                </a:solidFill>
              </a:rPr>
              <a:t>, 2006)</a:t>
            </a:r>
            <a:endParaRPr lang="en-US" sz="1700" dirty="0">
              <a:solidFill>
                <a:prstClr val="black"/>
              </a:solidFill>
            </a:endParaRPr>
          </a:p>
        </p:txBody>
      </p:sp>
    </p:spTree>
    <p:extLst>
      <p:ext uri="{BB962C8B-B14F-4D97-AF65-F5344CB8AC3E}">
        <p14:creationId xmlns:p14="http://schemas.microsoft.com/office/powerpoint/2010/main" val="35052106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706090"/>
          </a:xfrm>
        </p:spPr>
        <p:txBody>
          <a:bodyPr/>
          <a:lstStyle/>
          <a:p>
            <a:r>
              <a:rPr lang="el-GR" dirty="0"/>
              <a:t>Μελέτες πριν και </a:t>
            </a:r>
            <a:r>
              <a:rPr lang="el-GR" dirty="0" smtClean="0"/>
              <a:t>μετά (2 από 3)</a:t>
            </a:r>
            <a:endParaRPr lang="el-GR" dirty="0"/>
          </a:p>
        </p:txBody>
      </p:sp>
      <p:sp>
        <p:nvSpPr>
          <p:cNvPr id="6" name="Content Placeholder 2"/>
          <p:cNvSpPr txBox="1">
            <a:spLocks/>
          </p:cNvSpPr>
          <p:nvPr/>
        </p:nvSpPr>
        <p:spPr>
          <a:xfrm>
            <a:off x="5562600" y="5978731"/>
            <a:ext cx="2895600" cy="381000"/>
          </a:xfrm>
          <a:prstGeom prst="rect">
            <a:avLst/>
          </a:prstGeom>
        </p:spPr>
        <p:txBody>
          <a:bodyPr vert="horz" lIns="91440" tIns="45720" rIns="91440" bIns="45720" rtlCol="0">
            <a:normAutofit fontScale="92500"/>
          </a:bodyPr>
          <a:lstStyle/>
          <a:p>
            <a:r>
              <a:rPr lang="de-DE" dirty="0" smtClean="0"/>
              <a:t>(</a:t>
            </a:r>
            <a:r>
              <a:rPr lang="el-GR" dirty="0" smtClean="0"/>
              <a:t>πηγή: </a:t>
            </a:r>
            <a:r>
              <a:rPr lang="de-DE" dirty="0" err="1" smtClean="0"/>
              <a:t>Ajzen</a:t>
            </a:r>
            <a:r>
              <a:rPr lang="de-DE" dirty="0" smtClean="0"/>
              <a:t> &amp; </a:t>
            </a:r>
            <a:r>
              <a:rPr lang="de-DE" dirty="0" err="1" smtClean="0"/>
              <a:t>Fishbein</a:t>
            </a:r>
            <a:r>
              <a:rPr lang="de-DE" dirty="0" smtClean="0"/>
              <a:t>, 1980)  </a:t>
            </a:r>
          </a:p>
          <a:p>
            <a:endParaRPr lang="de-DE" dirty="0" smtClean="0"/>
          </a:p>
          <a:p>
            <a:endParaRPr lang="de-DE" dirty="0" smtClean="0"/>
          </a:p>
        </p:txBody>
      </p:sp>
      <p:grpSp>
        <p:nvGrpSpPr>
          <p:cNvPr id="7" name="Group 5"/>
          <p:cNvGrpSpPr/>
          <p:nvPr/>
        </p:nvGrpSpPr>
        <p:grpSpPr>
          <a:xfrm>
            <a:off x="838200" y="1143000"/>
            <a:ext cx="7620000" cy="4648200"/>
            <a:chOff x="1676400" y="1234465"/>
            <a:chExt cx="5708650" cy="4023335"/>
          </a:xfrm>
        </p:grpSpPr>
        <p:pic>
          <p:nvPicPr>
            <p:cNvPr id="8" name="Picture 3"/>
            <p:cNvPicPr>
              <a:picLocks noChangeAspect="1"/>
            </p:cNvPicPr>
            <p:nvPr/>
          </p:nvPicPr>
          <p:blipFill>
            <a:blip r:embed="rId2"/>
            <a:stretch>
              <a:fillRect/>
            </a:stretch>
          </p:blipFill>
          <p:spPr>
            <a:xfrm>
              <a:off x="1676400" y="1234465"/>
              <a:ext cx="5403850" cy="3656582"/>
            </a:xfrm>
            <a:prstGeom prst="rect">
              <a:avLst/>
            </a:prstGeom>
          </p:spPr>
        </p:pic>
        <p:pic>
          <p:nvPicPr>
            <p:cNvPr id="9" name="Picture 4"/>
            <p:cNvPicPr>
              <a:picLocks noChangeAspect="1"/>
            </p:cNvPicPr>
            <p:nvPr/>
          </p:nvPicPr>
          <p:blipFill>
            <a:blip r:embed="rId3"/>
            <a:stretch>
              <a:fillRect/>
            </a:stretch>
          </p:blipFill>
          <p:spPr>
            <a:xfrm>
              <a:off x="4648200" y="4524293"/>
              <a:ext cx="2736850" cy="733507"/>
            </a:xfrm>
            <a:prstGeom prst="rect">
              <a:avLst/>
            </a:prstGeom>
          </p:spPr>
        </p:pic>
      </p:grpSp>
    </p:spTree>
    <p:extLst>
      <p:ext uri="{BB962C8B-B14F-4D97-AF65-F5344CB8AC3E}">
        <p14:creationId xmlns:p14="http://schemas.microsoft.com/office/powerpoint/2010/main" val="9835914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706090"/>
          </a:xfrm>
        </p:spPr>
        <p:txBody>
          <a:bodyPr/>
          <a:lstStyle/>
          <a:p>
            <a:r>
              <a:rPr lang="el-GR" dirty="0"/>
              <a:t>Μελέτες πριν και </a:t>
            </a:r>
            <a:r>
              <a:rPr lang="el-GR" dirty="0" smtClean="0"/>
              <a:t>μετά (3 από 3)</a:t>
            </a:r>
            <a:endParaRPr lang="el-GR" dirty="0"/>
          </a:p>
        </p:txBody>
      </p:sp>
      <p:sp>
        <p:nvSpPr>
          <p:cNvPr id="10" name="Content Placeholder 2"/>
          <p:cNvSpPr txBox="1">
            <a:spLocks/>
          </p:cNvSpPr>
          <p:nvPr/>
        </p:nvSpPr>
        <p:spPr>
          <a:xfrm>
            <a:off x="446394" y="1052736"/>
            <a:ext cx="8229600" cy="5287963"/>
          </a:xfrm>
          <a:prstGeom prst="rect">
            <a:avLst/>
          </a:prstGeom>
        </p:spPr>
        <p:txBody>
          <a:bodyPr vert="horz" lIns="91440" tIns="45720" rIns="91440" bIns="45720" rtlCol="0">
            <a:normAutofit fontScale="92500" lnSpcReduction="10000"/>
          </a:bodyPr>
          <a:lstStyle/>
          <a:p>
            <a:r>
              <a:rPr lang="el-GR" sz="2200" b="1" dirty="0" smtClean="0"/>
              <a:t>Εναλλαγή ρόλων μεταξύ εξαρτημένων και ανεξάρτητων μεταβλητών</a:t>
            </a:r>
            <a:r>
              <a:rPr lang="de-DE" sz="2200" b="1" dirty="0" smtClean="0"/>
              <a:t>:</a:t>
            </a:r>
            <a:endParaRPr lang="en-US" sz="2200" b="1" dirty="0" smtClean="0"/>
          </a:p>
          <a:p>
            <a:endParaRPr lang="de-DE" sz="1600" i="1" dirty="0" smtClean="0"/>
          </a:p>
          <a:p>
            <a:r>
              <a:rPr lang="de-DE" sz="3027" i="1" dirty="0" smtClean="0"/>
              <a:t>B</a:t>
            </a:r>
            <a:r>
              <a:rPr lang="de-DE" sz="3027" i="1" baseline="-25000" dirty="0" smtClean="0"/>
              <a:t>i</a:t>
            </a:r>
            <a:r>
              <a:rPr lang="de-DE" sz="3027" i="1" dirty="0" smtClean="0"/>
              <a:t> = </a:t>
            </a:r>
            <a:r>
              <a:rPr lang="de-DE" sz="3027" i="1" dirty="0" err="1" smtClean="0"/>
              <a:t>f(A</a:t>
            </a:r>
            <a:r>
              <a:rPr lang="de-DE" sz="3027" i="1" baseline="-25000" dirty="0" err="1" smtClean="0"/>
              <a:t>i</a:t>
            </a:r>
            <a:r>
              <a:rPr lang="de-DE" sz="3027" i="1" dirty="0" smtClean="0"/>
              <a:t>, </a:t>
            </a:r>
            <a:r>
              <a:rPr lang="de-DE" sz="3027" i="1" dirty="0" err="1" smtClean="0"/>
              <a:t>GC</a:t>
            </a:r>
            <a:r>
              <a:rPr lang="de-DE" sz="3027" i="1" baseline="-25000" dirty="0" err="1" smtClean="0"/>
              <a:t>i</a:t>
            </a:r>
            <a:r>
              <a:rPr lang="de-DE" sz="3027" i="1" dirty="0" smtClean="0"/>
              <a:t>, I</a:t>
            </a:r>
            <a:r>
              <a:rPr lang="de-DE" sz="3027" i="1" baseline="-25000" dirty="0" smtClean="0"/>
              <a:t>i</a:t>
            </a:r>
            <a:r>
              <a:rPr lang="de-DE" sz="3027" i="1" dirty="0" smtClean="0"/>
              <a:t>, S</a:t>
            </a:r>
            <a:r>
              <a:rPr lang="de-DE" sz="3027" i="1" baseline="-25000" dirty="0" smtClean="0"/>
              <a:t>i</a:t>
            </a:r>
            <a:r>
              <a:rPr lang="de-DE" sz="3027" i="1" dirty="0" smtClean="0"/>
              <a:t>, N</a:t>
            </a:r>
            <a:r>
              <a:rPr lang="de-DE" sz="3027" i="1" baseline="-25000" dirty="0" smtClean="0"/>
              <a:t>i</a:t>
            </a:r>
            <a:r>
              <a:rPr lang="de-DE" sz="3027" i="1" dirty="0" smtClean="0"/>
              <a:t>) + e</a:t>
            </a:r>
            <a:r>
              <a:rPr lang="de-DE" sz="3027" i="1" baseline="-25000" dirty="0" smtClean="0"/>
              <a:t>i</a:t>
            </a:r>
            <a:r>
              <a:rPr lang="de-DE" sz="3027" i="1" baseline="30000" dirty="0" smtClean="0"/>
              <a:t>a</a:t>
            </a:r>
            <a:endParaRPr lang="en-US" sz="3027" dirty="0" smtClean="0"/>
          </a:p>
          <a:p>
            <a:r>
              <a:rPr lang="de-DE" sz="3027" i="1" dirty="0" smtClean="0"/>
              <a:t>I</a:t>
            </a:r>
            <a:r>
              <a:rPr lang="de-DE" sz="3027" i="1" baseline="-25000" dirty="0" smtClean="0"/>
              <a:t>i</a:t>
            </a:r>
            <a:r>
              <a:rPr lang="de-DE" sz="3027" i="1" dirty="0" smtClean="0"/>
              <a:t> = </a:t>
            </a:r>
            <a:r>
              <a:rPr lang="de-DE" sz="3027" i="1" dirty="0" err="1" smtClean="0"/>
              <a:t>g(A</a:t>
            </a:r>
            <a:r>
              <a:rPr lang="de-DE" sz="3027" i="1" baseline="-25000" dirty="0" err="1" smtClean="0"/>
              <a:t>i</a:t>
            </a:r>
            <a:r>
              <a:rPr lang="de-DE" sz="3027" i="1" dirty="0" smtClean="0"/>
              <a:t>, </a:t>
            </a:r>
            <a:r>
              <a:rPr lang="de-DE" sz="3027" i="1" dirty="0" err="1" smtClean="0"/>
              <a:t>GC</a:t>
            </a:r>
            <a:r>
              <a:rPr lang="de-DE" sz="3027" i="1" baseline="-25000" dirty="0" err="1" smtClean="0"/>
              <a:t>i</a:t>
            </a:r>
            <a:r>
              <a:rPr lang="de-DE" sz="3027" i="1" dirty="0" smtClean="0"/>
              <a:t>, B</a:t>
            </a:r>
            <a:r>
              <a:rPr lang="de-DE" sz="3027" i="1" baseline="-25000" dirty="0" smtClean="0"/>
              <a:t>i</a:t>
            </a:r>
            <a:r>
              <a:rPr lang="de-DE" sz="3027" i="1" dirty="0" smtClean="0"/>
              <a:t>, S</a:t>
            </a:r>
            <a:r>
              <a:rPr lang="de-DE" sz="3027" i="1" baseline="-25000" dirty="0" smtClean="0"/>
              <a:t>i</a:t>
            </a:r>
            <a:r>
              <a:rPr lang="de-DE" sz="3027" i="1" dirty="0" smtClean="0"/>
              <a:t>, N</a:t>
            </a:r>
            <a:r>
              <a:rPr lang="de-DE" sz="3027" i="1" baseline="-25000" dirty="0" smtClean="0"/>
              <a:t>i</a:t>
            </a:r>
            <a:r>
              <a:rPr lang="de-DE" sz="3027" i="1" dirty="0" smtClean="0"/>
              <a:t>) + </a:t>
            </a:r>
            <a:r>
              <a:rPr lang="de-DE" sz="3027" i="1" dirty="0" err="1" smtClean="0"/>
              <a:t>e</a:t>
            </a:r>
            <a:r>
              <a:rPr lang="de-DE" sz="3027" i="1" baseline="-25000" dirty="0" err="1" smtClean="0"/>
              <a:t>i</a:t>
            </a:r>
            <a:r>
              <a:rPr lang="de-DE" sz="3027" i="1" baseline="30000" dirty="0" err="1" smtClean="0"/>
              <a:t>b</a:t>
            </a:r>
            <a:endParaRPr lang="en-US" sz="3027" dirty="0" smtClean="0"/>
          </a:p>
          <a:p>
            <a:r>
              <a:rPr lang="de-DE" sz="3027" i="1" dirty="0" err="1" smtClean="0"/>
              <a:t>A</a:t>
            </a:r>
            <a:r>
              <a:rPr lang="de-DE" sz="3027" i="1" baseline="-25000" dirty="0" err="1" smtClean="0"/>
              <a:t>i</a:t>
            </a:r>
            <a:r>
              <a:rPr lang="de-DE" sz="3027" i="1" dirty="0" smtClean="0"/>
              <a:t> = </a:t>
            </a:r>
            <a:r>
              <a:rPr lang="de-DE" sz="3027" i="1" dirty="0" err="1" smtClean="0"/>
              <a:t>h(GC</a:t>
            </a:r>
            <a:r>
              <a:rPr lang="de-DE" sz="3027" i="1" baseline="-25000" dirty="0" err="1" smtClean="0"/>
              <a:t>i</a:t>
            </a:r>
            <a:r>
              <a:rPr lang="de-DE" sz="3027" i="1" dirty="0" smtClean="0"/>
              <a:t>, I</a:t>
            </a:r>
            <a:r>
              <a:rPr lang="de-DE" sz="3027" i="1" baseline="-25000" dirty="0" smtClean="0"/>
              <a:t>i</a:t>
            </a:r>
            <a:r>
              <a:rPr lang="de-DE" sz="3027" i="1" dirty="0" smtClean="0"/>
              <a:t>, S</a:t>
            </a:r>
            <a:r>
              <a:rPr lang="de-DE" sz="3027" i="1" baseline="-25000" dirty="0" smtClean="0"/>
              <a:t>i</a:t>
            </a:r>
            <a:r>
              <a:rPr lang="de-DE" sz="3027" i="1" dirty="0" smtClean="0"/>
              <a:t>, B</a:t>
            </a:r>
            <a:r>
              <a:rPr lang="de-DE" sz="3027" i="1" baseline="-25000" dirty="0" smtClean="0"/>
              <a:t>i</a:t>
            </a:r>
            <a:r>
              <a:rPr lang="de-DE" sz="3027" i="1" dirty="0" smtClean="0"/>
              <a:t>, N</a:t>
            </a:r>
            <a:r>
              <a:rPr lang="de-DE" sz="3027" i="1" baseline="-25000" dirty="0" smtClean="0"/>
              <a:t>i</a:t>
            </a:r>
            <a:r>
              <a:rPr lang="de-DE" sz="3027" i="1" dirty="0" smtClean="0"/>
              <a:t>) + </a:t>
            </a:r>
            <a:r>
              <a:rPr lang="de-DE" sz="3027" i="1" dirty="0" err="1" smtClean="0"/>
              <a:t>e</a:t>
            </a:r>
            <a:r>
              <a:rPr lang="de-DE" sz="3027" i="1" baseline="-25000" dirty="0" err="1" smtClean="0"/>
              <a:t>i</a:t>
            </a:r>
            <a:r>
              <a:rPr lang="de-DE" sz="3027" i="1" baseline="30000" dirty="0" err="1" smtClean="0"/>
              <a:t>c</a:t>
            </a:r>
            <a:endParaRPr lang="en-US" sz="3027" dirty="0" smtClean="0"/>
          </a:p>
          <a:p>
            <a:r>
              <a:rPr lang="de-DE" sz="3027" i="1" dirty="0" err="1" smtClean="0"/>
              <a:t>GC</a:t>
            </a:r>
            <a:r>
              <a:rPr lang="de-DE" sz="3027" i="1" baseline="-25000" dirty="0" err="1" smtClean="0"/>
              <a:t>i</a:t>
            </a:r>
            <a:r>
              <a:rPr lang="de-DE" sz="3027" i="1" dirty="0" smtClean="0"/>
              <a:t> = </a:t>
            </a:r>
            <a:r>
              <a:rPr lang="de-DE" sz="3027" i="1" dirty="0" err="1" smtClean="0"/>
              <a:t>k(A</a:t>
            </a:r>
            <a:r>
              <a:rPr lang="de-DE" sz="3027" i="1" baseline="-25000" dirty="0" err="1" smtClean="0"/>
              <a:t>i</a:t>
            </a:r>
            <a:r>
              <a:rPr lang="de-DE" sz="3027" i="1" dirty="0" smtClean="0"/>
              <a:t>, I</a:t>
            </a:r>
            <a:r>
              <a:rPr lang="de-DE" sz="3027" i="1" baseline="-25000" dirty="0" smtClean="0"/>
              <a:t>i</a:t>
            </a:r>
            <a:r>
              <a:rPr lang="de-DE" sz="3027" i="1" dirty="0" smtClean="0"/>
              <a:t>, B</a:t>
            </a:r>
            <a:r>
              <a:rPr lang="de-DE" sz="3027" i="1" baseline="-25000" dirty="0" smtClean="0"/>
              <a:t>i</a:t>
            </a:r>
            <a:r>
              <a:rPr lang="de-DE" sz="3027" i="1" dirty="0" smtClean="0"/>
              <a:t>, S</a:t>
            </a:r>
            <a:r>
              <a:rPr lang="de-DE" sz="3027" i="1" baseline="-25000" dirty="0" smtClean="0"/>
              <a:t>i</a:t>
            </a:r>
            <a:r>
              <a:rPr lang="de-DE" sz="3027" i="1" dirty="0" smtClean="0"/>
              <a:t>, N</a:t>
            </a:r>
            <a:r>
              <a:rPr lang="de-DE" sz="3027" i="1" baseline="-25000" dirty="0" smtClean="0"/>
              <a:t>i</a:t>
            </a:r>
            <a:r>
              <a:rPr lang="de-DE" sz="3027" i="1" dirty="0" smtClean="0"/>
              <a:t>) + </a:t>
            </a:r>
            <a:r>
              <a:rPr lang="de-DE" sz="3027" i="1" dirty="0" err="1" smtClean="0"/>
              <a:t>e</a:t>
            </a:r>
            <a:r>
              <a:rPr lang="de-DE" sz="3027" i="1" baseline="-25000" dirty="0" err="1" smtClean="0"/>
              <a:t>i</a:t>
            </a:r>
            <a:r>
              <a:rPr lang="de-DE" sz="3027" i="1" baseline="30000" dirty="0" err="1" smtClean="0"/>
              <a:t>d</a:t>
            </a:r>
            <a:endParaRPr lang="en-US" sz="3027" dirty="0" smtClean="0"/>
          </a:p>
          <a:p>
            <a:pPr algn="r"/>
            <a:endParaRPr lang="el-GR" sz="1600" i="1" dirty="0" smtClean="0">
              <a:solidFill>
                <a:srgbClr val="FF0000"/>
              </a:solidFill>
            </a:endParaRPr>
          </a:p>
          <a:p>
            <a:r>
              <a:rPr lang="el-GR" sz="2200" i="1" dirty="0" smtClean="0"/>
              <a:t>όπου</a:t>
            </a:r>
            <a:r>
              <a:rPr lang="de-DE" sz="2200" i="1" dirty="0" smtClean="0"/>
              <a:t>:</a:t>
            </a:r>
            <a:endParaRPr lang="en-US" sz="2200" i="1" dirty="0" smtClean="0"/>
          </a:p>
          <a:p>
            <a:r>
              <a:rPr lang="de-DE" sz="1600" dirty="0" smtClean="0"/>
              <a:t> </a:t>
            </a:r>
            <a:endParaRPr lang="en-US" sz="1600" dirty="0" smtClean="0"/>
          </a:p>
          <a:p>
            <a:endParaRPr lang="de-DE" sz="1600" dirty="0" smtClean="0"/>
          </a:p>
          <a:p>
            <a:endParaRPr lang="de-DE" sz="1600" dirty="0" smtClean="0"/>
          </a:p>
          <a:p>
            <a:endParaRPr lang="de-DE" sz="1600" dirty="0" smtClean="0"/>
          </a:p>
          <a:p>
            <a:endParaRPr lang="de-DE" sz="1600" dirty="0" smtClean="0"/>
          </a:p>
          <a:p>
            <a:endParaRPr lang="de-DE" sz="1600" dirty="0" smtClean="0"/>
          </a:p>
          <a:p>
            <a:endParaRPr lang="el-GR" sz="2000" b="1" dirty="0" smtClean="0"/>
          </a:p>
          <a:p>
            <a:endParaRPr lang="el-GR" sz="2000" b="1" dirty="0" smtClean="0"/>
          </a:p>
          <a:p>
            <a:endParaRPr lang="el-GR" sz="2000" b="1" dirty="0" smtClean="0"/>
          </a:p>
          <a:p>
            <a:r>
              <a:rPr lang="el-GR" sz="2600" b="1" dirty="0" smtClean="0"/>
              <a:t>Μοντέλα</a:t>
            </a:r>
            <a:r>
              <a:rPr lang="de-DE" sz="2200" dirty="0" smtClean="0"/>
              <a:t>: </a:t>
            </a:r>
            <a:r>
              <a:rPr lang="de-DE" sz="2200" dirty="0" err="1" smtClean="0"/>
              <a:t>logistic</a:t>
            </a:r>
            <a:r>
              <a:rPr lang="de-DE" sz="2200" dirty="0" smtClean="0"/>
              <a:t> </a:t>
            </a:r>
            <a:r>
              <a:rPr lang="de-DE" sz="2200" dirty="0" err="1" smtClean="0"/>
              <a:t>regression</a:t>
            </a:r>
            <a:r>
              <a:rPr lang="de-DE" sz="2200" dirty="0" smtClean="0"/>
              <a:t> (</a:t>
            </a:r>
            <a:r>
              <a:rPr lang="de-DE" sz="2200" dirty="0" err="1" smtClean="0"/>
              <a:t>binomial</a:t>
            </a:r>
            <a:r>
              <a:rPr lang="de-DE" sz="2200" dirty="0" smtClean="0"/>
              <a:t>); linear </a:t>
            </a:r>
            <a:r>
              <a:rPr lang="de-DE" sz="2200" dirty="0" err="1" smtClean="0"/>
              <a:t>regression</a:t>
            </a:r>
            <a:r>
              <a:rPr lang="de-DE" sz="2200" dirty="0" smtClean="0"/>
              <a:t> (</a:t>
            </a:r>
            <a:r>
              <a:rPr lang="de-DE" sz="2200" dirty="0" err="1" smtClean="0"/>
              <a:t>continuous</a:t>
            </a:r>
            <a:r>
              <a:rPr lang="de-DE" sz="2200" dirty="0" smtClean="0"/>
              <a:t>/</a:t>
            </a:r>
            <a:r>
              <a:rPr lang="de-DE" sz="2200" dirty="0" err="1" smtClean="0"/>
              <a:t>generalized</a:t>
            </a:r>
            <a:r>
              <a:rPr lang="de-DE" sz="2200" dirty="0" smtClean="0"/>
              <a:t> </a:t>
            </a:r>
            <a:r>
              <a:rPr lang="de-DE" sz="2200" dirty="0" err="1" smtClean="0"/>
              <a:t>cost</a:t>
            </a:r>
            <a:r>
              <a:rPr lang="de-DE" sz="2200" dirty="0" smtClean="0"/>
              <a:t>); </a:t>
            </a:r>
            <a:r>
              <a:rPr lang="de-DE" sz="2200" dirty="0" err="1" smtClean="0"/>
              <a:t>Poisson</a:t>
            </a:r>
            <a:r>
              <a:rPr lang="de-DE" sz="2200" dirty="0" smtClean="0"/>
              <a:t> (</a:t>
            </a:r>
            <a:r>
              <a:rPr lang="de-DE" sz="2200" dirty="0" err="1" smtClean="0"/>
              <a:t>count</a:t>
            </a:r>
            <a:r>
              <a:rPr lang="de-DE" sz="2200" dirty="0" smtClean="0"/>
              <a:t>/</a:t>
            </a:r>
            <a:r>
              <a:rPr lang="de-DE" sz="2200" dirty="0" err="1" smtClean="0"/>
              <a:t>increase</a:t>
            </a:r>
            <a:r>
              <a:rPr lang="de-DE" sz="2200" dirty="0" smtClean="0"/>
              <a:t>)</a:t>
            </a:r>
            <a:endParaRPr lang="en-US" sz="2200" dirty="0"/>
          </a:p>
        </p:txBody>
      </p:sp>
      <p:graphicFrame>
        <p:nvGraphicFramePr>
          <p:cNvPr id="11" name="Object 2"/>
          <p:cNvGraphicFramePr>
            <a:graphicFrameLocks noChangeAspect="1"/>
          </p:cNvGraphicFramePr>
          <p:nvPr>
            <p:extLst>
              <p:ext uri="{D42A27DB-BD31-4B8C-83A1-F6EECF244321}">
                <p14:modId xmlns:p14="http://schemas.microsoft.com/office/powerpoint/2010/main" val="1748808821"/>
              </p:ext>
            </p:extLst>
          </p:nvPr>
        </p:nvGraphicFramePr>
        <p:xfrm>
          <a:off x="1436994" y="3338736"/>
          <a:ext cx="7023438" cy="2286000"/>
        </p:xfrm>
        <a:graphic>
          <a:graphicData uri="http://schemas.openxmlformats.org/presentationml/2006/ole">
            <mc:AlternateContent xmlns:mc="http://schemas.openxmlformats.org/markup-compatibility/2006">
              <mc:Choice xmlns:v="urn:schemas-microsoft-com:vml" Requires="v">
                <p:oleObj spid="_x0000_s163849" name="Έγγραφο" r:id="rId3" imgW="5392271" imgH="2030678" progId="Word.Document.12">
                  <p:embed/>
                </p:oleObj>
              </mc:Choice>
              <mc:Fallback>
                <p:oleObj name="Έγγραφο" r:id="rId3" imgW="5392271" imgH="2030678" progId="Word.Document.12">
                  <p:embed/>
                  <p:pic>
                    <p:nvPicPr>
                      <p:cNvPr id="0" name=""/>
                      <p:cNvPicPr>
                        <a:picLocks noChangeAspect="1" noChangeArrowheads="1"/>
                      </p:cNvPicPr>
                      <p:nvPr/>
                    </p:nvPicPr>
                    <p:blipFill>
                      <a:blip r:embed="rId4"/>
                      <a:srcRect/>
                      <a:stretch>
                        <a:fillRect/>
                      </a:stretch>
                    </p:blipFill>
                    <p:spPr bwMode="auto">
                      <a:xfrm>
                        <a:off x="1436994" y="3338736"/>
                        <a:ext cx="7023438" cy="22860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3477749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0"/>
          <p:cNvGrpSpPr>
            <a:grpSpLocks/>
          </p:cNvGrpSpPr>
          <p:nvPr/>
        </p:nvGrpSpPr>
        <p:grpSpPr bwMode="auto">
          <a:xfrm>
            <a:off x="457200" y="938960"/>
            <a:ext cx="8229600" cy="5370360"/>
            <a:chOff x="5222" y="3222"/>
            <a:chExt cx="5833" cy="4326"/>
          </a:xfrm>
        </p:grpSpPr>
        <p:sp>
          <p:nvSpPr>
            <p:cNvPr id="5" name="Rectangle 41"/>
            <p:cNvSpPr>
              <a:spLocks noChangeArrowheads="1"/>
            </p:cNvSpPr>
            <p:nvPr/>
          </p:nvSpPr>
          <p:spPr bwMode="auto">
            <a:xfrm>
              <a:off x="7409" y="6077"/>
              <a:ext cx="1549" cy="1471"/>
            </a:xfrm>
            <a:prstGeom prst="rect">
              <a:avLst/>
            </a:prstGeom>
            <a:solidFill>
              <a:srgbClr val="FFFFFF"/>
            </a:solidFill>
            <a:ln w="25400">
              <a:solidFill>
                <a:srgbClr val="000000"/>
              </a:solidFill>
              <a:miter lim="800000"/>
              <a:headEnd/>
              <a:tailEnd/>
            </a:ln>
          </p:spPr>
          <p:txBody>
            <a:bodyPr>
              <a:prstTxWarp prst="textNoShape">
                <a:avLst/>
              </a:prstTxWarp>
            </a:bodyPr>
            <a:lstStyle/>
            <a:p>
              <a:endParaRPr lang="en-US" sz="2800">
                <a:solidFill>
                  <a:prstClr val="black"/>
                </a:solidFill>
              </a:endParaRPr>
            </a:p>
          </p:txBody>
        </p:sp>
        <p:grpSp>
          <p:nvGrpSpPr>
            <p:cNvPr id="3" name="Group 42"/>
            <p:cNvGrpSpPr>
              <a:grpSpLocks/>
            </p:cNvGrpSpPr>
            <p:nvPr/>
          </p:nvGrpSpPr>
          <p:grpSpPr bwMode="auto">
            <a:xfrm>
              <a:off x="5222" y="3222"/>
              <a:ext cx="5833" cy="4304"/>
              <a:chOff x="5222" y="3222"/>
              <a:chExt cx="5833" cy="4304"/>
            </a:xfrm>
          </p:grpSpPr>
          <p:sp>
            <p:nvSpPr>
              <p:cNvPr id="8" name="Rectangle 43"/>
              <p:cNvSpPr>
                <a:spLocks noChangeArrowheads="1"/>
              </p:cNvSpPr>
              <p:nvPr/>
            </p:nvSpPr>
            <p:spPr bwMode="auto">
              <a:xfrm>
                <a:off x="9505" y="3871"/>
                <a:ext cx="1550" cy="1931"/>
              </a:xfrm>
              <a:prstGeom prst="rect">
                <a:avLst/>
              </a:prstGeom>
              <a:solidFill>
                <a:srgbClr val="FFFFFF"/>
              </a:solidFill>
              <a:ln w="25400">
                <a:solidFill>
                  <a:srgbClr val="000000"/>
                </a:solidFill>
                <a:miter lim="800000"/>
                <a:headEnd/>
                <a:tailEnd/>
              </a:ln>
            </p:spPr>
            <p:txBody>
              <a:bodyPr>
                <a:prstTxWarp prst="textNoShape">
                  <a:avLst/>
                </a:prstTxWarp>
              </a:bodyPr>
              <a:lstStyle/>
              <a:p>
                <a:endParaRPr lang="en-US" sz="2800">
                  <a:solidFill>
                    <a:prstClr val="black"/>
                  </a:solidFill>
                </a:endParaRPr>
              </a:p>
            </p:txBody>
          </p:sp>
          <p:sp>
            <p:nvSpPr>
              <p:cNvPr id="9" name="Rectangle 44"/>
              <p:cNvSpPr>
                <a:spLocks noChangeArrowheads="1"/>
              </p:cNvSpPr>
              <p:nvPr/>
            </p:nvSpPr>
            <p:spPr bwMode="auto">
              <a:xfrm>
                <a:off x="7409" y="3871"/>
                <a:ext cx="1549" cy="1931"/>
              </a:xfrm>
              <a:prstGeom prst="rect">
                <a:avLst/>
              </a:prstGeom>
              <a:solidFill>
                <a:srgbClr val="FFFFFF"/>
              </a:solidFill>
              <a:ln w="25400">
                <a:solidFill>
                  <a:srgbClr val="000000"/>
                </a:solidFill>
                <a:miter lim="800000"/>
                <a:headEnd/>
                <a:tailEnd/>
              </a:ln>
            </p:spPr>
            <p:txBody>
              <a:bodyPr>
                <a:prstTxWarp prst="textNoShape">
                  <a:avLst/>
                </a:prstTxWarp>
              </a:bodyPr>
              <a:lstStyle/>
              <a:p>
                <a:endParaRPr lang="en-US" sz="2800">
                  <a:solidFill>
                    <a:prstClr val="black"/>
                  </a:solidFill>
                </a:endParaRPr>
              </a:p>
            </p:txBody>
          </p:sp>
          <p:sp>
            <p:nvSpPr>
              <p:cNvPr id="10" name="Rectangle 45"/>
              <p:cNvSpPr>
                <a:spLocks noChangeArrowheads="1"/>
              </p:cNvSpPr>
              <p:nvPr/>
            </p:nvSpPr>
            <p:spPr bwMode="auto">
              <a:xfrm>
                <a:off x="5586" y="4239"/>
                <a:ext cx="729" cy="735"/>
              </a:xfrm>
              <a:prstGeom prst="rect">
                <a:avLst/>
              </a:prstGeom>
              <a:solidFill>
                <a:srgbClr val="FFFFFF"/>
              </a:solidFill>
              <a:ln w="9525">
                <a:solidFill>
                  <a:srgbClr val="000000"/>
                </a:solidFill>
                <a:miter lim="800000"/>
                <a:headEnd/>
                <a:tailEnd/>
              </a:ln>
            </p:spPr>
            <p:txBody>
              <a:bodyPr>
                <a:prstTxWarp prst="textNoShape">
                  <a:avLst/>
                </a:prstTxWarp>
              </a:bodyPr>
              <a:lstStyle/>
              <a:p>
                <a:endParaRPr lang="en-US" sz="2800">
                  <a:solidFill>
                    <a:prstClr val="black"/>
                  </a:solidFill>
                </a:endParaRPr>
              </a:p>
            </p:txBody>
          </p:sp>
          <p:sp>
            <p:nvSpPr>
              <p:cNvPr id="11" name="Rectangle 46"/>
              <p:cNvSpPr>
                <a:spLocks noChangeArrowheads="1"/>
              </p:cNvSpPr>
              <p:nvPr/>
            </p:nvSpPr>
            <p:spPr bwMode="auto">
              <a:xfrm>
                <a:off x="7500" y="3222"/>
                <a:ext cx="1458" cy="276"/>
              </a:xfrm>
              <a:prstGeom prst="rect">
                <a:avLst/>
              </a:prstGeom>
              <a:solidFill>
                <a:srgbClr val="FFFFFF"/>
              </a:solidFill>
              <a:ln w="38100">
                <a:solidFill>
                  <a:srgbClr val="000000"/>
                </a:solidFill>
                <a:prstDash val="dash"/>
                <a:miter lim="800000"/>
                <a:headEnd/>
                <a:tailEnd/>
              </a:ln>
            </p:spPr>
            <p:txBody>
              <a:bodyPr>
                <a:prstTxWarp prst="textNoShape">
                  <a:avLst/>
                </a:prstTxWarp>
              </a:bodyPr>
              <a:lstStyle/>
              <a:p>
                <a:pPr algn="ctr"/>
                <a:r>
                  <a:rPr lang="el-GR" altLang="zh-CN" b="1" dirty="0" smtClean="0">
                    <a:solidFill>
                      <a:prstClr val="black"/>
                    </a:solidFill>
                    <a:cs typeface="SimSun" pitchFamily="2" charset="-122"/>
                  </a:rPr>
                  <a:t>Λύση </a:t>
                </a:r>
                <a:r>
                  <a:rPr lang="en-US" altLang="zh-CN" b="1" dirty="0" smtClean="0">
                    <a:solidFill>
                      <a:prstClr val="black"/>
                    </a:solidFill>
                    <a:cs typeface="SimSun" pitchFamily="2" charset="-122"/>
                  </a:rPr>
                  <a:t>ITS</a:t>
                </a:r>
                <a:endParaRPr lang="it-IT" sz="2800" dirty="0">
                  <a:solidFill>
                    <a:prstClr val="black"/>
                  </a:solidFill>
                </a:endParaRPr>
              </a:p>
            </p:txBody>
          </p:sp>
          <p:sp>
            <p:nvSpPr>
              <p:cNvPr id="12" name="Rectangle 47"/>
              <p:cNvSpPr>
                <a:spLocks noChangeArrowheads="1"/>
              </p:cNvSpPr>
              <p:nvPr/>
            </p:nvSpPr>
            <p:spPr bwMode="auto">
              <a:xfrm>
                <a:off x="5222" y="3871"/>
                <a:ext cx="1549" cy="1931"/>
              </a:xfrm>
              <a:prstGeom prst="rect">
                <a:avLst/>
              </a:prstGeom>
              <a:solidFill>
                <a:srgbClr val="FFFFFF"/>
              </a:solidFill>
              <a:ln w="25400">
                <a:solidFill>
                  <a:srgbClr val="000000"/>
                </a:solidFill>
                <a:miter lim="800000"/>
                <a:headEnd/>
                <a:tailEnd/>
              </a:ln>
            </p:spPr>
            <p:txBody>
              <a:bodyPr>
                <a:prstTxWarp prst="textNoShape">
                  <a:avLst/>
                </a:prstTxWarp>
              </a:bodyPr>
              <a:lstStyle/>
              <a:p>
                <a:endParaRPr lang="en-US" sz="2800">
                  <a:solidFill>
                    <a:prstClr val="black"/>
                  </a:solidFill>
                </a:endParaRPr>
              </a:p>
            </p:txBody>
          </p:sp>
          <p:sp>
            <p:nvSpPr>
              <p:cNvPr id="13" name="Rectangle 48"/>
              <p:cNvSpPr>
                <a:spLocks noChangeArrowheads="1"/>
              </p:cNvSpPr>
              <p:nvPr/>
            </p:nvSpPr>
            <p:spPr bwMode="auto">
              <a:xfrm>
                <a:off x="5495" y="4515"/>
                <a:ext cx="912" cy="492"/>
              </a:xfrm>
              <a:prstGeom prst="rect">
                <a:avLst/>
              </a:prstGeom>
              <a:solidFill>
                <a:srgbClr val="FFFFFF"/>
              </a:solidFill>
              <a:ln w="9525">
                <a:solidFill>
                  <a:srgbClr val="000000"/>
                </a:solidFill>
                <a:miter lim="800000"/>
                <a:headEnd/>
                <a:tailEnd/>
              </a:ln>
            </p:spPr>
            <p:txBody>
              <a:bodyPr>
                <a:prstTxWarp prst="textNoShape">
                  <a:avLst/>
                </a:prstTxWarp>
              </a:bodyPr>
              <a:lstStyle/>
              <a:p>
                <a:pPr algn="ctr"/>
                <a:r>
                  <a:rPr lang="el-GR" altLang="zh-CN" sz="1100" dirty="0" smtClean="0">
                    <a:solidFill>
                      <a:prstClr val="black"/>
                    </a:solidFill>
                    <a:cs typeface="SimSun" pitchFamily="2" charset="-122"/>
                  </a:rPr>
                  <a:t>ΚΟΙΝΩΝΙΚΗ ΚΑΙ ΟΙΚΟΝΟΜΙΚΗ ΣΥΝΟΧΗ</a:t>
                </a:r>
                <a:endParaRPr lang="it-IT" sz="2800" dirty="0">
                  <a:solidFill>
                    <a:prstClr val="black"/>
                  </a:solidFill>
                </a:endParaRPr>
              </a:p>
            </p:txBody>
          </p:sp>
          <p:sp>
            <p:nvSpPr>
              <p:cNvPr id="14" name="Rectangle 49"/>
              <p:cNvSpPr>
                <a:spLocks noChangeArrowheads="1"/>
              </p:cNvSpPr>
              <p:nvPr/>
            </p:nvSpPr>
            <p:spPr bwMode="auto">
              <a:xfrm>
                <a:off x="5495" y="5076"/>
                <a:ext cx="912" cy="276"/>
              </a:xfrm>
              <a:prstGeom prst="rect">
                <a:avLst/>
              </a:prstGeom>
              <a:solidFill>
                <a:srgbClr val="FFFFFF"/>
              </a:solidFill>
              <a:ln w="9525">
                <a:solidFill>
                  <a:srgbClr val="000000"/>
                </a:solidFill>
                <a:miter lim="800000"/>
                <a:headEnd/>
                <a:tailEnd/>
              </a:ln>
            </p:spPr>
            <p:txBody>
              <a:bodyPr>
                <a:prstTxWarp prst="textNoShape">
                  <a:avLst/>
                </a:prstTxWarp>
              </a:bodyPr>
              <a:lstStyle/>
              <a:p>
                <a:pPr algn="ctr"/>
                <a:r>
                  <a:rPr lang="el-GR" altLang="zh-CN" sz="1100" dirty="0" smtClean="0">
                    <a:solidFill>
                      <a:prstClr val="black"/>
                    </a:solidFill>
                    <a:cs typeface="SimSun" pitchFamily="2" charset="-122"/>
                  </a:rPr>
                  <a:t>ΑΣΦΑΛΕΙΑ</a:t>
                </a:r>
                <a:endParaRPr lang="it-IT" sz="2800" dirty="0">
                  <a:solidFill>
                    <a:prstClr val="black"/>
                  </a:solidFill>
                </a:endParaRPr>
              </a:p>
            </p:txBody>
          </p:sp>
          <p:sp>
            <p:nvSpPr>
              <p:cNvPr id="15" name="Rectangle 50"/>
              <p:cNvSpPr>
                <a:spLocks noChangeArrowheads="1"/>
              </p:cNvSpPr>
              <p:nvPr/>
            </p:nvSpPr>
            <p:spPr bwMode="auto">
              <a:xfrm>
                <a:off x="5404" y="5526"/>
                <a:ext cx="1185" cy="184"/>
              </a:xfrm>
              <a:prstGeom prst="rect">
                <a:avLst/>
              </a:prstGeom>
              <a:solidFill>
                <a:srgbClr val="FFFFFF"/>
              </a:solidFill>
              <a:ln w="9525">
                <a:noFill/>
                <a:miter lim="800000"/>
                <a:headEnd/>
                <a:tailEnd/>
              </a:ln>
            </p:spPr>
            <p:txBody>
              <a:bodyPr>
                <a:prstTxWarp prst="textNoShape">
                  <a:avLst/>
                </a:prstTxWarp>
              </a:bodyPr>
              <a:lstStyle/>
              <a:p>
                <a:pPr algn="ctr"/>
                <a:r>
                  <a:rPr lang="el-GR" sz="1200" b="1" dirty="0" smtClean="0">
                    <a:solidFill>
                      <a:prstClr val="black"/>
                    </a:solidFill>
                    <a:ea typeface="SimSun" pitchFamily="2" charset="-122"/>
                  </a:rPr>
                  <a:t>ΚΟΙΝΩΝΙΑ</a:t>
                </a:r>
                <a:endParaRPr lang="it-IT" sz="2800" dirty="0">
                  <a:solidFill>
                    <a:prstClr val="black"/>
                  </a:solidFill>
                </a:endParaRPr>
              </a:p>
            </p:txBody>
          </p:sp>
          <p:sp>
            <p:nvSpPr>
              <p:cNvPr id="16" name="Rectangle 51"/>
              <p:cNvSpPr>
                <a:spLocks noChangeArrowheads="1"/>
              </p:cNvSpPr>
              <p:nvPr/>
            </p:nvSpPr>
            <p:spPr bwMode="auto">
              <a:xfrm>
                <a:off x="5495" y="4147"/>
                <a:ext cx="912" cy="276"/>
              </a:xfrm>
              <a:prstGeom prst="rect">
                <a:avLst/>
              </a:prstGeom>
              <a:solidFill>
                <a:srgbClr val="FFFFFF"/>
              </a:solidFill>
              <a:ln w="9525">
                <a:solidFill>
                  <a:srgbClr val="000000"/>
                </a:solidFill>
                <a:miter lim="800000"/>
                <a:headEnd/>
                <a:tailEnd/>
              </a:ln>
            </p:spPr>
            <p:txBody>
              <a:bodyPr>
                <a:prstTxWarp prst="textNoShape">
                  <a:avLst/>
                </a:prstTxWarp>
              </a:bodyPr>
              <a:lstStyle/>
              <a:p>
                <a:pPr algn="ctr"/>
                <a:r>
                  <a:rPr lang="el-GR" sz="1100" dirty="0" smtClean="0">
                    <a:solidFill>
                      <a:prstClr val="black"/>
                    </a:solidFill>
                    <a:ea typeface="SimSun" pitchFamily="2" charset="-122"/>
                  </a:rPr>
                  <a:t>ΕΥΗΜΕΡΙΑ</a:t>
                </a:r>
                <a:endParaRPr lang="it-IT" sz="2800" dirty="0">
                  <a:solidFill>
                    <a:prstClr val="black"/>
                  </a:solidFill>
                </a:endParaRPr>
              </a:p>
            </p:txBody>
          </p:sp>
          <p:sp>
            <p:nvSpPr>
              <p:cNvPr id="17" name="Rectangle 52"/>
              <p:cNvSpPr>
                <a:spLocks noChangeArrowheads="1"/>
              </p:cNvSpPr>
              <p:nvPr/>
            </p:nvSpPr>
            <p:spPr bwMode="auto">
              <a:xfrm>
                <a:off x="7591" y="4046"/>
                <a:ext cx="1064" cy="378"/>
              </a:xfrm>
              <a:prstGeom prst="rect">
                <a:avLst/>
              </a:prstGeom>
              <a:solidFill>
                <a:srgbClr val="FFFFFF"/>
              </a:solidFill>
              <a:ln w="9525">
                <a:solidFill>
                  <a:srgbClr val="000000"/>
                </a:solidFill>
                <a:miter lim="800000"/>
                <a:headEnd/>
                <a:tailEnd/>
              </a:ln>
            </p:spPr>
            <p:txBody>
              <a:bodyPr anchor="ctr">
                <a:prstTxWarp prst="textNoShape">
                  <a:avLst/>
                </a:prstTxWarp>
              </a:bodyPr>
              <a:lstStyle/>
              <a:p>
                <a:pPr algn="ctr"/>
                <a:r>
                  <a:rPr lang="el-GR" sz="1100" dirty="0" smtClean="0">
                    <a:solidFill>
                      <a:prstClr val="black"/>
                    </a:solidFill>
                    <a:ea typeface="SimSun" pitchFamily="2" charset="-122"/>
                    <a:cs typeface="SimSun" pitchFamily="2" charset="-122"/>
                  </a:rPr>
                  <a:t>ΧΡΗΣΤΕΣ</a:t>
                </a:r>
                <a:endParaRPr lang="it-IT" sz="2800" dirty="0">
                  <a:solidFill>
                    <a:prstClr val="black"/>
                  </a:solidFill>
                </a:endParaRPr>
              </a:p>
            </p:txBody>
          </p:sp>
          <p:sp>
            <p:nvSpPr>
              <p:cNvPr id="18" name="Rectangle 53"/>
              <p:cNvSpPr>
                <a:spLocks noChangeArrowheads="1"/>
              </p:cNvSpPr>
              <p:nvPr/>
            </p:nvSpPr>
            <p:spPr bwMode="auto">
              <a:xfrm>
                <a:off x="7591" y="4974"/>
                <a:ext cx="1064" cy="369"/>
              </a:xfrm>
              <a:prstGeom prst="rect">
                <a:avLst/>
              </a:prstGeom>
              <a:solidFill>
                <a:srgbClr val="FFFFFF"/>
              </a:solidFill>
              <a:ln w="9525">
                <a:solidFill>
                  <a:srgbClr val="000000"/>
                </a:solidFill>
                <a:miter lim="800000"/>
                <a:headEnd/>
                <a:tailEnd/>
              </a:ln>
            </p:spPr>
            <p:txBody>
              <a:bodyPr>
                <a:prstTxWarp prst="textNoShape">
                  <a:avLst/>
                </a:prstTxWarp>
              </a:bodyPr>
              <a:lstStyle/>
              <a:p>
                <a:pPr algn="ctr"/>
                <a:r>
                  <a:rPr lang="el-GR" altLang="zh-CN" sz="1100" dirty="0" smtClean="0">
                    <a:solidFill>
                      <a:prstClr val="black"/>
                    </a:solidFill>
                    <a:cs typeface="SimSun" pitchFamily="2" charset="-122"/>
                  </a:rPr>
                  <a:t>ΠΑΡΟΧΟΙ ΣΥΣΤΗΜΑΤΩΝ</a:t>
                </a:r>
                <a:endParaRPr lang="it-IT" sz="2800" dirty="0">
                  <a:solidFill>
                    <a:prstClr val="black"/>
                  </a:solidFill>
                </a:endParaRPr>
              </a:p>
            </p:txBody>
          </p:sp>
          <p:sp>
            <p:nvSpPr>
              <p:cNvPr id="19" name="Rectangle 54"/>
              <p:cNvSpPr>
                <a:spLocks noChangeArrowheads="1"/>
              </p:cNvSpPr>
              <p:nvPr/>
            </p:nvSpPr>
            <p:spPr bwMode="auto">
              <a:xfrm>
                <a:off x="7500" y="5526"/>
                <a:ext cx="1369" cy="184"/>
              </a:xfrm>
              <a:prstGeom prst="rect">
                <a:avLst/>
              </a:prstGeom>
              <a:solidFill>
                <a:srgbClr val="FFFFFF"/>
              </a:solidFill>
              <a:ln w="9525">
                <a:noFill/>
                <a:miter lim="800000"/>
                <a:headEnd/>
                <a:tailEnd/>
              </a:ln>
            </p:spPr>
            <p:txBody>
              <a:bodyPr>
                <a:prstTxWarp prst="textNoShape">
                  <a:avLst/>
                </a:prstTxWarp>
              </a:bodyPr>
              <a:lstStyle/>
              <a:p>
                <a:pPr algn="ctr"/>
                <a:r>
                  <a:rPr lang="el-GR" altLang="zh-CN" sz="1200" b="1" dirty="0" smtClean="0">
                    <a:solidFill>
                      <a:prstClr val="black"/>
                    </a:solidFill>
                    <a:cs typeface="SimSun" pitchFamily="2" charset="-122"/>
                  </a:rPr>
                  <a:t>ΕΣΩΤΕΡΙΚΕΣ ΕΠΙΠΤΩΣΕΙΣ</a:t>
                </a:r>
                <a:endParaRPr lang="it-IT" sz="2800" dirty="0">
                  <a:solidFill>
                    <a:prstClr val="black"/>
                  </a:solidFill>
                </a:endParaRPr>
              </a:p>
            </p:txBody>
          </p:sp>
          <p:sp>
            <p:nvSpPr>
              <p:cNvPr id="20" name="Rectangle 55"/>
              <p:cNvSpPr>
                <a:spLocks noChangeArrowheads="1"/>
              </p:cNvSpPr>
              <p:nvPr/>
            </p:nvSpPr>
            <p:spPr bwMode="auto">
              <a:xfrm>
                <a:off x="9779" y="3963"/>
                <a:ext cx="912" cy="289"/>
              </a:xfrm>
              <a:prstGeom prst="rect">
                <a:avLst/>
              </a:prstGeom>
              <a:solidFill>
                <a:srgbClr val="FFFFFF"/>
              </a:solidFill>
              <a:ln w="9525">
                <a:solidFill>
                  <a:srgbClr val="000000"/>
                </a:solidFill>
                <a:miter lim="800000"/>
                <a:headEnd/>
                <a:tailEnd/>
              </a:ln>
            </p:spPr>
            <p:txBody>
              <a:bodyPr anchor="ctr">
                <a:prstTxWarp prst="textNoShape">
                  <a:avLst/>
                </a:prstTxWarp>
              </a:bodyPr>
              <a:lstStyle/>
              <a:p>
                <a:pPr algn="ctr"/>
                <a:r>
                  <a:rPr lang="el-GR" sz="1100" dirty="0" smtClean="0">
                    <a:solidFill>
                      <a:prstClr val="black"/>
                    </a:solidFill>
                    <a:ea typeface="SimSun" pitchFamily="2" charset="-122"/>
                  </a:rPr>
                  <a:t>ΕΠΙΠΕΔΟ ΠΛΗΘΥΣΜΟΥ</a:t>
                </a:r>
                <a:endParaRPr lang="it-IT" sz="2800" dirty="0">
                  <a:solidFill>
                    <a:prstClr val="black"/>
                  </a:solidFill>
                </a:endParaRPr>
              </a:p>
            </p:txBody>
          </p:sp>
          <p:sp>
            <p:nvSpPr>
              <p:cNvPr id="21" name="Rectangle 56"/>
              <p:cNvSpPr>
                <a:spLocks noChangeArrowheads="1"/>
              </p:cNvSpPr>
              <p:nvPr/>
            </p:nvSpPr>
            <p:spPr bwMode="auto">
              <a:xfrm>
                <a:off x="9779" y="4321"/>
                <a:ext cx="912" cy="278"/>
              </a:xfrm>
              <a:prstGeom prst="rect">
                <a:avLst/>
              </a:prstGeom>
              <a:solidFill>
                <a:srgbClr val="FFFFFF"/>
              </a:solidFill>
              <a:ln w="9525">
                <a:solidFill>
                  <a:srgbClr val="000000"/>
                </a:solidFill>
                <a:miter lim="800000"/>
                <a:headEnd/>
                <a:tailEnd/>
              </a:ln>
            </p:spPr>
            <p:txBody>
              <a:bodyPr anchor="ctr">
                <a:prstTxWarp prst="textNoShape">
                  <a:avLst/>
                </a:prstTxWarp>
              </a:bodyPr>
              <a:lstStyle/>
              <a:p>
                <a:pPr algn="ctr"/>
                <a:r>
                  <a:rPr lang="el-GR" altLang="zh-CN" sz="1100" dirty="0" smtClean="0">
                    <a:solidFill>
                      <a:prstClr val="black"/>
                    </a:solidFill>
                    <a:cs typeface="SimSun" pitchFamily="2" charset="-122"/>
                  </a:rPr>
                  <a:t>ΠΕΡΙΟΧΗ ΚΑΤΟΙΚΩΝ</a:t>
                </a:r>
                <a:endParaRPr lang="it-IT" sz="2800" dirty="0">
                  <a:solidFill>
                    <a:prstClr val="black"/>
                  </a:solidFill>
                </a:endParaRPr>
              </a:p>
            </p:txBody>
          </p:sp>
          <p:sp>
            <p:nvSpPr>
              <p:cNvPr id="22" name="Rectangle 57"/>
              <p:cNvSpPr>
                <a:spLocks noChangeArrowheads="1"/>
              </p:cNvSpPr>
              <p:nvPr/>
            </p:nvSpPr>
            <p:spPr bwMode="auto">
              <a:xfrm>
                <a:off x="9779" y="4664"/>
                <a:ext cx="912" cy="275"/>
              </a:xfrm>
              <a:prstGeom prst="rect">
                <a:avLst/>
              </a:prstGeom>
              <a:solidFill>
                <a:srgbClr val="FFFFFF"/>
              </a:solidFill>
              <a:ln w="9525">
                <a:solidFill>
                  <a:srgbClr val="000000"/>
                </a:solidFill>
                <a:miter lim="800000"/>
                <a:headEnd/>
                <a:tailEnd/>
              </a:ln>
            </p:spPr>
            <p:txBody>
              <a:bodyPr anchor="ctr">
                <a:prstTxWarp prst="textNoShape">
                  <a:avLst/>
                </a:prstTxWarp>
              </a:bodyPr>
              <a:lstStyle/>
              <a:p>
                <a:pPr algn="ctr"/>
                <a:r>
                  <a:rPr lang="el-GR" altLang="zh-CN" sz="1100" dirty="0" smtClean="0">
                    <a:solidFill>
                      <a:prstClr val="black"/>
                    </a:solidFill>
                    <a:cs typeface="SimSun" pitchFamily="2" charset="-122"/>
                  </a:rPr>
                  <a:t>ΠΕΡΙΟΧΕΣ ΔΡΑΣΤΗΡΙΟΤΗΤΑΣ</a:t>
                </a:r>
                <a:endParaRPr lang="it-IT" sz="2800" dirty="0">
                  <a:solidFill>
                    <a:prstClr val="black"/>
                  </a:solidFill>
                </a:endParaRPr>
              </a:p>
            </p:txBody>
          </p:sp>
          <p:sp>
            <p:nvSpPr>
              <p:cNvPr id="23" name="Rectangle 58"/>
              <p:cNvSpPr>
                <a:spLocks noChangeArrowheads="1"/>
              </p:cNvSpPr>
              <p:nvPr/>
            </p:nvSpPr>
            <p:spPr bwMode="auto">
              <a:xfrm>
                <a:off x="9779" y="5007"/>
                <a:ext cx="912" cy="277"/>
              </a:xfrm>
              <a:prstGeom prst="rect">
                <a:avLst/>
              </a:prstGeom>
              <a:solidFill>
                <a:srgbClr val="FFFFFF"/>
              </a:solidFill>
              <a:ln w="9525">
                <a:solidFill>
                  <a:srgbClr val="000000"/>
                </a:solidFill>
                <a:miter lim="800000"/>
                <a:headEnd/>
                <a:tailEnd/>
              </a:ln>
            </p:spPr>
            <p:txBody>
              <a:bodyPr anchor="ctr">
                <a:prstTxWarp prst="textNoShape">
                  <a:avLst/>
                </a:prstTxWarp>
              </a:bodyPr>
              <a:lstStyle/>
              <a:p>
                <a:pPr algn="ctr"/>
                <a:r>
                  <a:rPr lang="el-GR" altLang="zh-CN" sz="1100" dirty="0" smtClean="0">
                    <a:solidFill>
                      <a:prstClr val="black"/>
                    </a:solidFill>
                    <a:cs typeface="SimSun" pitchFamily="2" charset="-122"/>
                  </a:rPr>
                  <a:t>ΕΠΙΠΕΔΑ ΔΡΑΣΤΗΡΙΟΤΗΤΑΣ</a:t>
                </a:r>
                <a:endParaRPr lang="it-IT" sz="2800" dirty="0">
                  <a:solidFill>
                    <a:prstClr val="black"/>
                  </a:solidFill>
                </a:endParaRPr>
              </a:p>
            </p:txBody>
          </p:sp>
          <p:sp>
            <p:nvSpPr>
              <p:cNvPr id="24" name="Rectangle 59"/>
              <p:cNvSpPr>
                <a:spLocks noChangeArrowheads="1"/>
              </p:cNvSpPr>
              <p:nvPr/>
            </p:nvSpPr>
            <p:spPr bwMode="auto">
              <a:xfrm>
                <a:off x="9596" y="5343"/>
                <a:ext cx="1276" cy="367"/>
              </a:xfrm>
              <a:prstGeom prst="rect">
                <a:avLst/>
              </a:prstGeom>
              <a:solidFill>
                <a:srgbClr val="FFFFFF"/>
              </a:solidFill>
              <a:ln w="9525">
                <a:noFill/>
                <a:miter lim="800000"/>
                <a:headEnd/>
                <a:tailEnd/>
              </a:ln>
            </p:spPr>
            <p:txBody>
              <a:bodyPr>
                <a:prstTxWarp prst="textNoShape">
                  <a:avLst/>
                </a:prstTxWarp>
              </a:bodyPr>
              <a:lstStyle/>
              <a:p>
                <a:pPr algn="ctr"/>
                <a:r>
                  <a:rPr lang="el-GR" altLang="zh-CN" sz="1200" b="1" dirty="0" smtClean="0">
                    <a:solidFill>
                      <a:prstClr val="black"/>
                    </a:solidFill>
                    <a:cs typeface="SimSun" pitchFamily="2" charset="-122"/>
                  </a:rPr>
                  <a:t>ΟΙΚΟΝΟΜΙΚΑ ΚΑΙ ΠΟΛΕΟΔΟΜΙΚΑ ΣΥΣΤΗΜΑΤΑ</a:t>
                </a:r>
                <a:endParaRPr lang="it-IT" sz="2800" dirty="0">
                  <a:solidFill>
                    <a:prstClr val="black"/>
                  </a:solidFill>
                </a:endParaRPr>
              </a:p>
            </p:txBody>
          </p:sp>
          <p:sp>
            <p:nvSpPr>
              <p:cNvPr id="25" name="Rectangle 60"/>
              <p:cNvSpPr>
                <a:spLocks noChangeArrowheads="1"/>
              </p:cNvSpPr>
              <p:nvPr/>
            </p:nvSpPr>
            <p:spPr bwMode="auto">
              <a:xfrm>
                <a:off x="7591" y="6169"/>
                <a:ext cx="1185" cy="349"/>
              </a:xfrm>
              <a:prstGeom prst="rect">
                <a:avLst/>
              </a:prstGeom>
              <a:solidFill>
                <a:srgbClr val="FFFF00"/>
              </a:solidFill>
              <a:ln w="9525">
                <a:solidFill>
                  <a:srgbClr val="000000"/>
                </a:solidFill>
                <a:miter lim="800000"/>
                <a:headEnd/>
                <a:tailEnd/>
              </a:ln>
            </p:spPr>
            <p:txBody>
              <a:bodyPr>
                <a:prstTxWarp prst="textNoShape">
                  <a:avLst/>
                </a:prstTxWarp>
              </a:bodyPr>
              <a:lstStyle/>
              <a:p>
                <a:pPr algn="ctr"/>
                <a:r>
                  <a:rPr lang="el-GR" altLang="zh-CN" sz="1200" dirty="0" smtClean="0">
                    <a:solidFill>
                      <a:prstClr val="black"/>
                    </a:solidFill>
                    <a:cs typeface="SimSun" pitchFamily="2" charset="-122"/>
                  </a:rPr>
                  <a:t>ΕΚΠΟΜΠΕΣ ΡΥΠΩΝ</a:t>
                </a:r>
                <a:endParaRPr lang="it-IT" sz="3200" dirty="0">
                  <a:solidFill>
                    <a:prstClr val="black"/>
                  </a:solidFill>
                </a:endParaRPr>
              </a:p>
            </p:txBody>
          </p:sp>
          <p:sp>
            <p:nvSpPr>
              <p:cNvPr id="26" name="Rectangle 61"/>
              <p:cNvSpPr>
                <a:spLocks noChangeArrowheads="1"/>
              </p:cNvSpPr>
              <p:nvPr/>
            </p:nvSpPr>
            <p:spPr bwMode="auto">
              <a:xfrm>
                <a:off x="7591" y="6587"/>
                <a:ext cx="1185" cy="275"/>
              </a:xfrm>
              <a:prstGeom prst="rect">
                <a:avLst/>
              </a:prstGeom>
              <a:solidFill>
                <a:srgbClr val="FFFFFF"/>
              </a:solidFill>
              <a:ln w="9525">
                <a:solidFill>
                  <a:srgbClr val="000000"/>
                </a:solidFill>
                <a:miter lim="800000"/>
                <a:headEnd/>
                <a:tailEnd/>
              </a:ln>
            </p:spPr>
            <p:txBody>
              <a:bodyPr>
                <a:prstTxWarp prst="textNoShape">
                  <a:avLst/>
                </a:prstTxWarp>
              </a:bodyPr>
              <a:lstStyle/>
              <a:p>
                <a:pPr algn="ctr"/>
                <a:r>
                  <a:rPr lang="el-GR" sz="1100" dirty="0" smtClean="0">
                    <a:solidFill>
                      <a:prstClr val="black"/>
                    </a:solidFill>
                    <a:ea typeface="SimSun" pitchFamily="2" charset="-122"/>
                    <a:cs typeface="SimSun" pitchFamily="2" charset="-122"/>
                  </a:rPr>
                  <a:t>ΗΧΟΡΥΠΑΝΣΗ</a:t>
                </a:r>
                <a:endParaRPr lang="it-IT" sz="2800" dirty="0">
                  <a:solidFill>
                    <a:prstClr val="black"/>
                  </a:solidFill>
                </a:endParaRPr>
              </a:p>
            </p:txBody>
          </p:sp>
          <p:sp>
            <p:nvSpPr>
              <p:cNvPr id="27" name="Rectangle 62"/>
              <p:cNvSpPr>
                <a:spLocks noChangeArrowheads="1"/>
              </p:cNvSpPr>
              <p:nvPr/>
            </p:nvSpPr>
            <p:spPr bwMode="auto">
              <a:xfrm>
                <a:off x="7591" y="6997"/>
                <a:ext cx="1185" cy="276"/>
              </a:xfrm>
              <a:prstGeom prst="rect">
                <a:avLst/>
              </a:prstGeom>
              <a:solidFill>
                <a:srgbClr val="FFFFFF"/>
              </a:solidFill>
              <a:ln w="9525">
                <a:solidFill>
                  <a:srgbClr val="000000"/>
                </a:solidFill>
                <a:miter lim="800000"/>
                <a:headEnd/>
                <a:tailEnd/>
              </a:ln>
            </p:spPr>
            <p:txBody>
              <a:bodyPr>
                <a:prstTxWarp prst="textNoShape">
                  <a:avLst/>
                </a:prstTxWarp>
              </a:bodyPr>
              <a:lstStyle/>
              <a:p>
                <a:pPr algn="ctr"/>
                <a:r>
                  <a:rPr lang="el-GR" altLang="zh-CN" sz="1100" dirty="0" smtClean="0">
                    <a:solidFill>
                      <a:prstClr val="black"/>
                    </a:solidFill>
                    <a:cs typeface="SimSun" pitchFamily="2" charset="-122"/>
                  </a:rPr>
                  <a:t>ΟΠΤΙΚΗ ΟΧΛΗΣΗ</a:t>
                </a:r>
                <a:endParaRPr lang="it-IT" sz="2800" dirty="0">
                  <a:solidFill>
                    <a:prstClr val="black"/>
                  </a:solidFill>
                </a:endParaRPr>
              </a:p>
            </p:txBody>
          </p:sp>
          <p:sp>
            <p:nvSpPr>
              <p:cNvPr id="28" name="Line 63"/>
              <p:cNvSpPr>
                <a:spLocks noChangeShapeType="1"/>
              </p:cNvSpPr>
              <p:nvPr/>
            </p:nvSpPr>
            <p:spPr bwMode="auto">
              <a:xfrm flipH="1">
                <a:off x="6771" y="4716"/>
                <a:ext cx="638" cy="0"/>
              </a:xfrm>
              <a:prstGeom prst="line">
                <a:avLst/>
              </a:prstGeom>
              <a:noFill/>
              <a:ln w="25400">
                <a:solidFill>
                  <a:srgbClr val="000000"/>
                </a:solidFill>
                <a:round/>
                <a:headEnd/>
                <a:tailEnd type="triangle" w="med" len="med"/>
              </a:ln>
            </p:spPr>
            <p:txBody>
              <a:bodyPr>
                <a:prstTxWarp prst="textNoShape">
                  <a:avLst/>
                </a:prstTxWarp>
              </a:bodyPr>
              <a:lstStyle/>
              <a:p>
                <a:endParaRPr lang="en-US" sz="2800">
                  <a:solidFill>
                    <a:prstClr val="black"/>
                  </a:solidFill>
                </a:endParaRPr>
              </a:p>
            </p:txBody>
          </p:sp>
          <p:sp>
            <p:nvSpPr>
              <p:cNvPr id="30" name="Line 65"/>
              <p:cNvSpPr>
                <a:spLocks noChangeShapeType="1"/>
              </p:cNvSpPr>
              <p:nvPr/>
            </p:nvSpPr>
            <p:spPr bwMode="auto">
              <a:xfrm>
                <a:off x="8958" y="4699"/>
                <a:ext cx="547" cy="0"/>
              </a:xfrm>
              <a:prstGeom prst="line">
                <a:avLst/>
              </a:prstGeom>
              <a:noFill/>
              <a:ln w="25400">
                <a:solidFill>
                  <a:srgbClr val="000000"/>
                </a:solidFill>
                <a:round/>
                <a:headEnd type="triangle" w="med" len="med"/>
                <a:tailEnd type="triangle" w="med" len="med"/>
              </a:ln>
            </p:spPr>
            <p:txBody>
              <a:bodyPr>
                <a:prstTxWarp prst="textNoShape">
                  <a:avLst/>
                </a:prstTxWarp>
              </a:bodyPr>
              <a:lstStyle/>
              <a:p>
                <a:endParaRPr lang="en-US" sz="2800">
                  <a:solidFill>
                    <a:prstClr val="black"/>
                  </a:solidFill>
                </a:endParaRPr>
              </a:p>
            </p:txBody>
          </p:sp>
          <p:sp>
            <p:nvSpPr>
              <p:cNvPr id="31" name="Line 67"/>
              <p:cNvSpPr>
                <a:spLocks noChangeShapeType="1"/>
              </p:cNvSpPr>
              <p:nvPr/>
            </p:nvSpPr>
            <p:spPr bwMode="auto">
              <a:xfrm>
                <a:off x="8139" y="5802"/>
                <a:ext cx="0" cy="275"/>
              </a:xfrm>
              <a:prstGeom prst="line">
                <a:avLst/>
              </a:prstGeom>
              <a:noFill/>
              <a:ln w="25400">
                <a:solidFill>
                  <a:srgbClr val="000000"/>
                </a:solidFill>
                <a:round/>
                <a:headEnd/>
                <a:tailEnd type="triangle" w="med" len="med"/>
              </a:ln>
            </p:spPr>
            <p:txBody>
              <a:bodyPr>
                <a:prstTxWarp prst="textNoShape">
                  <a:avLst/>
                </a:prstTxWarp>
              </a:bodyPr>
              <a:lstStyle/>
              <a:p>
                <a:endParaRPr lang="en-US" sz="2800">
                  <a:solidFill>
                    <a:prstClr val="black"/>
                  </a:solidFill>
                </a:endParaRPr>
              </a:p>
            </p:txBody>
          </p:sp>
          <p:sp>
            <p:nvSpPr>
              <p:cNvPr id="33" name="Line 69"/>
              <p:cNvSpPr>
                <a:spLocks noChangeShapeType="1"/>
              </p:cNvSpPr>
              <p:nvPr/>
            </p:nvSpPr>
            <p:spPr bwMode="auto">
              <a:xfrm>
                <a:off x="8138" y="3504"/>
                <a:ext cx="0" cy="367"/>
              </a:xfrm>
              <a:prstGeom prst="line">
                <a:avLst/>
              </a:prstGeom>
              <a:noFill/>
              <a:ln w="25400">
                <a:solidFill>
                  <a:srgbClr val="000000"/>
                </a:solidFill>
                <a:prstDash val="solid"/>
                <a:round/>
                <a:headEnd/>
                <a:tailEnd type="triangle" w="med" len="med"/>
              </a:ln>
            </p:spPr>
            <p:txBody>
              <a:bodyPr>
                <a:prstTxWarp prst="textNoShape">
                  <a:avLst/>
                </a:prstTxWarp>
              </a:bodyPr>
              <a:lstStyle/>
              <a:p>
                <a:endParaRPr lang="en-US" sz="2800">
                  <a:solidFill>
                    <a:prstClr val="black"/>
                  </a:solidFill>
                </a:endParaRPr>
              </a:p>
            </p:txBody>
          </p:sp>
          <p:sp>
            <p:nvSpPr>
              <p:cNvPr id="34" name="Rectangle 70"/>
              <p:cNvSpPr>
                <a:spLocks noChangeArrowheads="1"/>
              </p:cNvSpPr>
              <p:nvPr/>
            </p:nvSpPr>
            <p:spPr bwMode="auto">
              <a:xfrm>
                <a:off x="7591" y="7342"/>
                <a:ext cx="1185" cy="184"/>
              </a:xfrm>
              <a:prstGeom prst="rect">
                <a:avLst/>
              </a:prstGeom>
              <a:solidFill>
                <a:srgbClr val="FFFFFF"/>
              </a:solidFill>
              <a:ln w="9525">
                <a:noFill/>
                <a:miter lim="800000"/>
                <a:headEnd/>
                <a:tailEnd/>
              </a:ln>
            </p:spPr>
            <p:txBody>
              <a:bodyPr>
                <a:prstTxWarp prst="textNoShape">
                  <a:avLst/>
                </a:prstTxWarp>
              </a:bodyPr>
              <a:lstStyle/>
              <a:p>
                <a:pPr algn="ctr"/>
                <a:r>
                  <a:rPr lang="el-GR" altLang="zh-CN" sz="1200" b="1" dirty="0" smtClean="0">
                    <a:solidFill>
                      <a:prstClr val="black"/>
                    </a:solidFill>
                    <a:cs typeface="SimSun" pitchFamily="2" charset="-122"/>
                  </a:rPr>
                  <a:t>ΠΕΡΙΒΑΛΛΟΝ</a:t>
                </a:r>
                <a:endParaRPr lang="it-IT" sz="2800" dirty="0">
                  <a:solidFill>
                    <a:prstClr val="black"/>
                  </a:solidFill>
                </a:endParaRPr>
              </a:p>
            </p:txBody>
          </p:sp>
        </p:grpSp>
        <p:sp>
          <p:nvSpPr>
            <p:cNvPr id="7" name="Rectangle 71"/>
            <p:cNvSpPr>
              <a:spLocks noChangeArrowheads="1"/>
            </p:cNvSpPr>
            <p:nvPr/>
          </p:nvSpPr>
          <p:spPr bwMode="auto">
            <a:xfrm>
              <a:off x="7591" y="4515"/>
              <a:ext cx="1064" cy="368"/>
            </a:xfrm>
            <a:prstGeom prst="rect">
              <a:avLst/>
            </a:prstGeom>
            <a:solidFill>
              <a:srgbClr val="FFFFFF"/>
            </a:solidFill>
            <a:ln w="9525">
              <a:solidFill>
                <a:srgbClr val="000000"/>
              </a:solidFill>
              <a:miter lim="800000"/>
              <a:headEnd/>
              <a:tailEnd/>
            </a:ln>
          </p:spPr>
          <p:txBody>
            <a:bodyPr>
              <a:prstTxWarp prst="textNoShape">
                <a:avLst/>
              </a:prstTxWarp>
            </a:bodyPr>
            <a:lstStyle/>
            <a:p>
              <a:pPr algn="ctr"/>
              <a:r>
                <a:rPr lang="el-GR" sz="1100" dirty="0" smtClean="0">
                  <a:solidFill>
                    <a:prstClr val="black"/>
                  </a:solidFill>
                  <a:ea typeface="SimSun" pitchFamily="2" charset="-122"/>
                  <a:cs typeface="SimSun" pitchFamily="2" charset="-122"/>
                </a:rPr>
                <a:t>ΛΟΙΠΟΙ ΜΕΤΑΚΙΝΟΥΜΕΝΟΙ</a:t>
              </a:r>
              <a:endParaRPr lang="it-IT" sz="1100" dirty="0">
                <a:solidFill>
                  <a:prstClr val="black"/>
                </a:solidFill>
              </a:endParaRPr>
            </a:p>
          </p:txBody>
        </p:sp>
      </p:grpSp>
      <p:sp>
        <p:nvSpPr>
          <p:cNvPr id="35" name="TextBox 34"/>
          <p:cNvSpPr txBox="1"/>
          <p:nvPr/>
        </p:nvSpPr>
        <p:spPr>
          <a:xfrm>
            <a:off x="6172200" y="5788223"/>
            <a:ext cx="1784176" cy="307777"/>
          </a:xfrm>
          <a:prstGeom prst="rect">
            <a:avLst/>
          </a:prstGeom>
          <a:noFill/>
        </p:spPr>
        <p:txBody>
          <a:bodyPr wrap="square" rtlCol="0">
            <a:spAutoFit/>
          </a:bodyPr>
          <a:lstStyle/>
          <a:p>
            <a:r>
              <a:rPr lang="el-GR" sz="1400" dirty="0" smtClean="0">
                <a:solidFill>
                  <a:prstClr val="black"/>
                </a:solidFill>
              </a:rPr>
              <a:t>Πηγή: </a:t>
            </a:r>
            <a:r>
              <a:rPr lang="en-US" sz="1400" dirty="0" err="1" smtClean="0">
                <a:solidFill>
                  <a:prstClr val="black"/>
                </a:solidFill>
              </a:rPr>
              <a:t>Cascetta</a:t>
            </a:r>
            <a:r>
              <a:rPr lang="en-US" sz="1400" dirty="0" smtClean="0">
                <a:solidFill>
                  <a:prstClr val="black"/>
                </a:solidFill>
              </a:rPr>
              <a:t> 2009</a:t>
            </a:r>
            <a:endParaRPr lang="en-US" sz="1400" dirty="0">
              <a:solidFill>
                <a:prstClr val="black"/>
              </a:solidFill>
            </a:endParaRPr>
          </a:p>
        </p:txBody>
      </p:sp>
      <p:sp>
        <p:nvSpPr>
          <p:cNvPr id="36" name="Title 1"/>
          <p:cNvSpPr>
            <a:spLocks noGrp="1"/>
          </p:cNvSpPr>
          <p:nvPr>
            <p:ph type="title"/>
          </p:nvPr>
        </p:nvSpPr>
        <p:spPr>
          <a:xfrm>
            <a:off x="457200" y="274638"/>
            <a:ext cx="8229600" cy="487362"/>
          </a:xfrm>
        </p:spPr>
        <p:txBody>
          <a:bodyPr/>
          <a:lstStyle/>
          <a:p>
            <a:r>
              <a:rPr lang="el-GR" dirty="0" smtClean="0"/>
              <a:t>Αποτίμηση επιπτώσεων</a:t>
            </a:r>
            <a:endParaRPr lang="el-GR" dirty="0"/>
          </a:p>
        </p:txBody>
      </p:sp>
    </p:spTree>
    <p:extLst>
      <p:ext uri="{BB962C8B-B14F-4D97-AF65-F5344CB8AC3E}">
        <p14:creationId xmlns:p14="http://schemas.microsoft.com/office/powerpoint/2010/main" val="37058344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a:spLocks noGrp="1"/>
          </p:cNvSpPr>
          <p:nvPr>
            <p:ph type="title"/>
          </p:nvPr>
        </p:nvSpPr>
        <p:spPr>
          <a:xfrm>
            <a:off x="457200" y="274638"/>
            <a:ext cx="8229600" cy="487362"/>
          </a:xfrm>
        </p:spPr>
        <p:txBody>
          <a:bodyPr/>
          <a:lstStyle/>
          <a:p>
            <a:r>
              <a:rPr lang="el-GR" dirty="0" smtClean="0"/>
              <a:t>Αποτίμηση επιπτώσεων</a:t>
            </a:r>
            <a:endParaRPr lang="el-GR" dirty="0"/>
          </a:p>
        </p:txBody>
      </p:sp>
      <p:sp>
        <p:nvSpPr>
          <p:cNvPr id="37" name="Elaborazione alternativa 15"/>
          <p:cNvSpPr/>
          <p:nvPr/>
        </p:nvSpPr>
        <p:spPr>
          <a:xfrm>
            <a:off x="1607375" y="3897313"/>
            <a:ext cx="1873250" cy="719137"/>
          </a:xfrm>
          <a:prstGeom prst="flowChartAlternateProcess">
            <a:avLst/>
          </a:prstGeom>
          <a:ln/>
        </p:spPr>
        <p:style>
          <a:lnRef idx="2">
            <a:schemeClr val="accent4"/>
          </a:lnRef>
          <a:fillRef idx="1">
            <a:schemeClr val="lt1"/>
          </a:fillRef>
          <a:effectRef idx="0">
            <a:schemeClr val="accent4"/>
          </a:effectRef>
          <a:fontRef idx="minor">
            <a:schemeClr val="dk1"/>
          </a:fontRef>
        </p:style>
        <p:txBody>
          <a:bodyPr anchor="ctr">
            <a:prstTxWarp prst="textNoShape">
              <a:avLst/>
            </a:prstTxWarp>
          </a:bodyPr>
          <a:lstStyle/>
          <a:p>
            <a:pPr algn="ctr"/>
            <a:r>
              <a:rPr lang="el-GR" sz="1100" b="1" dirty="0" smtClean="0">
                <a:solidFill>
                  <a:schemeClr val="tx1"/>
                </a:solidFill>
              </a:rPr>
              <a:t>ΜΕΤΑΒΟΛΗ ΕΚΠΟΜΠΩΝ</a:t>
            </a:r>
            <a:endParaRPr lang="en-US" sz="1100" b="1" dirty="0">
              <a:solidFill>
                <a:schemeClr val="tx1"/>
              </a:solidFill>
            </a:endParaRPr>
          </a:p>
        </p:txBody>
      </p:sp>
      <p:sp>
        <p:nvSpPr>
          <p:cNvPr id="38" name="Titolo 1"/>
          <p:cNvSpPr txBox="1">
            <a:spLocks/>
          </p:cNvSpPr>
          <p:nvPr/>
        </p:nvSpPr>
        <p:spPr>
          <a:xfrm>
            <a:off x="218313" y="908720"/>
            <a:ext cx="8229600" cy="796925"/>
          </a:xfrm>
          <a:prstGeom prst="rect">
            <a:avLst/>
          </a:prstGeom>
        </p:spPr>
        <p:txBody>
          <a:bodyPr anchor="ctr">
            <a:prstTxWarp prst="textNoShape">
              <a:avLst/>
            </a:prstTxWarp>
            <a:normAutofit/>
          </a:bodyPr>
          <a:lstStyle/>
          <a:p>
            <a:pPr lvl="0">
              <a:lnSpc>
                <a:spcPct val="80000"/>
              </a:lnSpc>
            </a:pPr>
            <a:r>
              <a:rPr lang="el-GR" sz="2600" b="1" dirty="0">
                <a:solidFill>
                  <a:srgbClr val="17375E"/>
                </a:solidFill>
                <a:latin typeface="Calibri" charset="0"/>
              </a:rPr>
              <a:t>Αξιολόγηση επιπτώσεων</a:t>
            </a:r>
            <a:endParaRPr lang="en-US" sz="2600" b="1" dirty="0">
              <a:solidFill>
                <a:srgbClr val="17375E"/>
              </a:solidFill>
              <a:latin typeface="Calibri" charset="0"/>
            </a:endParaRPr>
          </a:p>
          <a:p>
            <a:pPr lvl="0">
              <a:lnSpc>
                <a:spcPct val="80000"/>
              </a:lnSpc>
            </a:pPr>
            <a:r>
              <a:rPr lang="el-GR" sz="2600" i="1" dirty="0" smtClean="0">
                <a:solidFill>
                  <a:srgbClr val="17375E"/>
                </a:solidFill>
                <a:latin typeface="Calibri" charset="0"/>
              </a:rPr>
              <a:t>Εξωτερικές </a:t>
            </a:r>
            <a:r>
              <a:rPr lang="el-GR" sz="2600" i="1" dirty="0">
                <a:solidFill>
                  <a:srgbClr val="17375E"/>
                </a:solidFill>
                <a:latin typeface="Calibri" charset="0"/>
              </a:rPr>
              <a:t>επιδράσεις στους χρήστες μεταφορών</a:t>
            </a:r>
            <a:endParaRPr lang="it-IT" sz="2600" i="1" dirty="0">
              <a:solidFill>
                <a:srgbClr val="17375E"/>
              </a:solidFill>
              <a:latin typeface="Calibri" charset="0"/>
            </a:endParaRPr>
          </a:p>
        </p:txBody>
      </p:sp>
      <p:sp>
        <p:nvSpPr>
          <p:cNvPr id="39" name="Elaborazione alternativa 3"/>
          <p:cNvSpPr/>
          <p:nvPr/>
        </p:nvSpPr>
        <p:spPr>
          <a:xfrm>
            <a:off x="6360350" y="1952625"/>
            <a:ext cx="2303463" cy="287338"/>
          </a:xfrm>
          <a:prstGeom prst="flowChartAlternateProcess">
            <a:avLst/>
          </a:prstGeom>
          <a:solidFill>
            <a:schemeClr val="accent2">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l-GR" sz="1100" b="1" dirty="0" smtClean="0">
                <a:solidFill>
                  <a:schemeClr val="bg1"/>
                </a:solidFill>
              </a:rPr>
              <a:t>Λύση με </a:t>
            </a:r>
            <a:r>
              <a:rPr lang="it-IT" sz="1100" b="1" dirty="0" smtClean="0">
                <a:solidFill>
                  <a:schemeClr val="bg1"/>
                </a:solidFill>
              </a:rPr>
              <a:t>ITS</a:t>
            </a:r>
            <a:endParaRPr lang="it-IT" sz="1100" b="1" dirty="0">
              <a:solidFill>
                <a:schemeClr val="bg1"/>
              </a:solidFill>
            </a:endParaRPr>
          </a:p>
        </p:txBody>
      </p:sp>
      <p:cxnSp>
        <p:nvCxnSpPr>
          <p:cNvPr id="40" name="Connettore 2 5"/>
          <p:cNvCxnSpPr>
            <a:stCxn id="39" idx="2"/>
            <a:endCxn id="41" idx="0"/>
          </p:cNvCxnSpPr>
          <p:nvPr/>
        </p:nvCxnSpPr>
        <p:spPr>
          <a:xfrm>
            <a:off x="7512875" y="2239963"/>
            <a:ext cx="0" cy="360362"/>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1" name="Elaborazione alternativa 8"/>
          <p:cNvSpPr/>
          <p:nvPr/>
        </p:nvSpPr>
        <p:spPr>
          <a:xfrm>
            <a:off x="6215888" y="2600325"/>
            <a:ext cx="2592387" cy="792163"/>
          </a:xfrm>
          <a:prstGeom prst="flowChartAlternateProcess">
            <a:avLst/>
          </a:prstGeom>
          <a:solidFill>
            <a:schemeClr val="accent2">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l-GR" sz="1100" dirty="0" smtClean="0">
                <a:solidFill>
                  <a:schemeClr val="bg1"/>
                </a:solidFill>
              </a:rPr>
              <a:t>ΒΡΑΧΥΠΡΟΘΕΣΜΕΣ ΕΠΙΠΤΩΣΕΙΣ</a:t>
            </a:r>
            <a:endParaRPr lang="en-US" sz="1100" dirty="0">
              <a:solidFill>
                <a:schemeClr val="bg1"/>
              </a:solidFill>
            </a:endParaRPr>
          </a:p>
          <a:p>
            <a:pPr algn="ctr"/>
            <a:r>
              <a:rPr lang="en-US" sz="1100" dirty="0" smtClean="0">
                <a:solidFill>
                  <a:schemeClr val="bg1"/>
                </a:solidFill>
              </a:rPr>
              <a:t>(</a:t>
            </a:r>
            <a:r>
              <a:rPr lang="el-GR" sz="1100" dirty="0" smtClean="0">
                <a:solidFill>
                  <a:schemeClr val="bg1"/>
                </a:solidFill>
              </a:rPr>
              <a:t>Νέα κυκλοφοριακά πρότυπα</a:t>
            </a:r>
            <a:r>
              <a:rPr lang="en-US" sz="1100" dirty="0" smtClean="0">
                <a:solidFill>
                  <a:schemeClr val="bg1"/>
                </a:solidFill>
              </a:rPr>
              <a:t>)</a:t>
            </a:r>
            <a:endParaRPr lang="en-US" sz="1100" dirty="0">
              <a:solidFill>
                <a:schemeClr val="bg1"/>
              </a:solidFill>
            </a:endParaRPr>
          </a:p>
          <a:p>
            <a:pPr algn="ctr"/>
            <a:endParaRPr lang="en-US" sz="500" dirty="0">
              <a:solidFill>
                <a:schemeClr val="bg1"/>
              </a:solidFill>
            </a:endParaRPr>
          </a:p>
          <a:p>
            <a:pPr algn="ctr"/>
            <a:r>
              <a:rPr lang="el-GR" sz="1100" dirty="0" smtClean="0">
                <a:solidFill>
                  <a:schemeClr val="bg1"/>
                </a:solidFill>
              </a:rPr>
              <a:t>Μεγαλύτερες/ μικρότερες ταχύτητες</a:t>
            </a:r>
            <a:r>
              <a:rPr lang="en-US" sz="1100" dirty="0" smtClean="0">
                <a:solidFill>
                  <a:schemeClr val="bg1"/>
                </a:solidFill>
              </a:rPr>
              <a:t>, </a:t>
            </a:r>
            <a:r>
              <a:rPr lang="el-GR" sz="1100" dirty="0">
                <a:solidFill>
                  <a:schemeClr val="bg1"/>
                </a:solidFill>
              </a:rPr>
              <a:t> </a:t>
            </a:r>
            <a:r>
              <a:rPr lang="el-GR" sz="1100" dirty="0" smtClean="0">
                <a:solidFill>
                  <a:schemeClr val="bg1"/>
                </a:solidFill>
              </a:rPr>
              <a:t>διαφορετικός αριθμός συμβάντων</a:t>
            </a:r>
            <a:endParaRPr lang="en-US" sz="1100" dirty="0">
              <a:solidFill>
                <a:schemeClr val="bg1"/>
              </a:solidFill>
            </a:endParaRPr>
          </a:p>
        </p:txBody>
      </p:sp>
      <p:sp>
        <p:nvSpPr>
          <p:cNvPr id="42" name="Elaborazione alternativa 10"/>
          <p:cNvSpPr/>
          <p:nvPr/>
        </p:nvSpPr>
        <p:spPr>
          <a:xfrm>
            <a:off x="6215888" y="3608388"/>
            <a:ext cx="2592387" cy="792162"/>
          </a:xfrm>
          <a:prstGeom prst="flowChartAlternateProcess">
            <a:avLst/>
          </a:prstGeom>
          <a:solidFill>
            <a:schemeClr val="accent2">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l-GR" sz="1100" dirty="0" smtClean="0">
                <a:solidFill>
                  <a:schemeClr val="bg1"/>
                </a:solidFill>
              </a:rPr>
              <a:t>ΜΕΣΟΠΡΟΘΕΣΜΕΣ ΕΠΙΠΤΩΣΕΙΣ</a:t>
            </a:r>
          </a:p>
          <a:p>
            <a:pPr algn="ctr"/>
            <a:r>
              <a:rPr lang="en-US" sz="1100" dirty="0" smtClean="0">
                <a:solidFill>
                  <a:schemeClr val="bg1"/>
                </a:solidFill>
              </a:rPr>
              <a:t>(</a:t>
            </a:r>
            <a:r>
              <a:rPr lang="el-GR" sz="1100" dirty="0" smtClean="0">
                <a:solidFill>
                  <a:schemeClr val="bg1"/>
                </a:solidFill>
              </a:rPr>
              <a:t>Νέα πρότυπα ζήτησης</a:t>
            </a:r>
            <a:r>
              <a:rPr lang="en-US" sz="1100" dirty="0" smtClean="0">
                <a:solidFill>
                  <a:schemeClr val="bg1"/>
                </a:solidFill>
              </a:rPr>
              <a:t>)</a:t>
            </a:r>
            <a:endParaRPr lang="en-US" sz="1100" dirty="0">
              <a:solidFill>
                <a:schemeClr val="bg1"/>
              </a:solidFill>
            </a:endParaRPr>
          </a:p>
          <a:p>
            <a:pPr algn="ctr"/>
            <a:endParaRPr lang="en-US" sz="500" dirty="0">
              <a:solidFill>
                <a:schemeClr val="bg1"/>
              </a:solidFill>
            </a:endParaRPr>
          </a:p>
          <a:p>
            <a:pPr algn="ctr"/>
            <a:r>
              <a:rPr lang="el-GR" sz="1100" dirty="0" smtClean="0">
                <a:solidFill>
                  <a:schemeClr val="bg1"/>
                </a:solidFill>
              </a:rPr>
              <a:t>Μεταβολές σε</a:t>
            </a:r>
            <a:r>
              <a:rPr lang="en-US" sz="1100" dirty="0" smtClean="0">
                <a:solidFill>
                  <a:schemeClr val="bg1"/>
                </a:solidFill>
              </a:rPr>
              <a:t>: </a:t>
            </a:r>
            <a:r>
              <a:rPr lang="el-GR" sz="1100" dirty="0" smtClean="0">
                <a:solidFill>
                  <a:schemeClr val="bg1"/>
                </a:solidFill>
              </a:rPr>
              <a:t>συχνότητα, τύπο, διαδρομή, πρόγραμμα μετακίνησης κτλ</a:t>
            </a:r>
            <a:r>
              <a:rPr lang="en-US" sz="1100" dirty="0" smtClean="0">
                <a:solidFill>
                  <a:schemeClr val="bg1"/>
                </a:solidFill>
              </a:rPr>
              <a:t>.</a:t>
            </a:r>
            <a:endParaRPr lang="en-US" sz="1100" dirty="0">
              <a:solidFill>
                <a:schemeClr val="bg1"/>
              </a:solidFill>
            </a:endParaRPr>
          </a:p>
        </p:txBody>
      </p:sp>
      <p:sp>
        <p:nvSpPr>
          <p:cNvPr id="43" name="Elaborazione alternativa 11"/>
          <p:cNvSpPr/>
          <p:nvPr/>
        </p:nvSpPr>
        <p:spPr>
          <a:xfrm>
            <a:off x="6215888" y="4616450"/>
            <a:ext cx="2592387" cy="720725"/>
          </a:xfrm>
          <a:prstGeom prst="flowChartAlternateProcess">
            <a:avLst/>
          </a:prstGeom>
          <a:solidFill>
            <a:schemeClr val="accent2">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l-GR" sz="1100" dirty="0" smtClean="0">
                <a:solidFill>
                  <a:schemeClr val="bg1"/>
                </a:solidFill>
              </a:rPr>
              <a:t>ΜΑΚΡΟΠΡΟΘΕΣΜΕΣ ΕΠΙΠΤΩΣΕΙΣ</a:t>
            </a:r>
            <a:endParaRPr lang="en-US" sz="1100" dirty="0">
              <a:solidFill>
                <a:schemeClr val="bg1"/>
              </a:solidFill>
            </a:endParaRPr>
          </a:p>
          <a:p>
            <a:pPr algn="ctr"/>
            <a:r>
              <a:rPr lang="en-US" sz="1100" dirty="0" smtClean="0">
                <a:solidFill>
                  <a:schemeClr val="bg1"/>
                </a:solidFill>
              </a:rPr>
              <a:t>(</a:t>
            </a:r>
            <a:r>
              <a:rPr lang="el-GR" sz="1100" dirty="0" smtClean="0">
                <a:solidFill>
                  <a:schemeClr val="bg1"/>
                </a:solidFill>
              </a:rPr>
              <a:t>Νέα πρότυπα χρήσης γης</a:t>
            </a:r>
            <a:r>
              <a:rPr lang="en-US" sz="1100" dirty="0" smtClean="0">
                <a:solidFill>
                  <a:schemeClr val="bg1"/>
                </a:solidFill>
              </a:rPr>
              <a:t>)</a:t>
            </a:r>
            <a:endParaRPr lang="en-US" sz="1100" dirty="0">
              <a:solidFill>
                <a:schemeClr val="bg1"/>
              </a:solidFill>
            </a:endParaRPr>
          </a:p>
          <a:p>
            <a:pPr algn="ctr"/>
            <a:endParaRPr lang="en-US" sz="500" dirty="0">
              <a:solidFill>
                <a:schemeClr val="bg1"/>
              </a:solidFill>
            </a:endParaRPr>
          </a:p>
          <a:p>
            <a:pPr algn="ctr"/>
            <a:r>
              <a:rPr lang="el-GR" sz="1100" dirty="0" smtClean="0">
                <a:solidFill>
                  <a:schemeClr val="bg1"/>
                </a:solidFill>
              </a:rPr>
              <a:t>Επαναπροσδιορισμός τόπου κατοικίας και εργασίας</a:t>
            </a:r>
            <a:endParaRPr lang="en-US" sz="1100" dirty="0">
              <a:solidFill>
                <a:schemeClr val="bg1"/>
              </a:solidFill>
            </a:endParaRPr>
          </a:p>
        </p:txBody>
      </p:sp>
      <p:sp>
        <p:nvSpPr>
          <p:cNvPr id="44" name="Elaborazione alternativa 12"/>
          <p:cNvSpPr/>
          <p:nvPr/>
        </p:nvSpPr>
        <p:spPr>
          <a:xfrm>
            <a:off x="4128325" y="3681413"/>
            <a:ext cx="1800225" cy="503237"/>
          </a:xfrm>
          <a:prstGeom prst="flowChartAlternateProcess">
            <a:avLst/>
          </a:prstGeom>
          <a:solidFill>
            <a:schemeClr val="accent3">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l-GR" sz="1100" dirty="0" smtClean="0">
                <a:solidFill>
                  <a:schemeClr val="bg1"/>
                </a:solidFill>
              </a:rPr>
              <a:t>ΚΑΙΝΟΥΡΙΟΙ ΡΥΘΜΟΙ ΕΚΠΟΜΠΗΣ ΡΥΠΩΝ</a:t>
            </a:r>
            <a:endParaRPr lang="en-US" sz="1100" dirty="0">
              <a:solidFill>
                <a:schemeClr val="bg1"/>
              </a:solidFill>
            </a:endParaRPr>
          </a:p>
        </p:txBody>
      </p:sp>
      <p:sp>
        <p:nvSpPr>
          <p:cNvPr id="45" name="Elaborazione alternativa 16"/>
          <p:cNvSpPr/>
          <p:nvPr/>
        </p:nvSpPr>
        <p:spPr>
          <a:xfrm>
            <a:off x="4128325" y="5408613"/>
            <a:ext cx="1800225" cy="1081087"/>
          </a:xfrm>
          <a:prstGeom prst="flowChartAlternateProcess">
            <a:avLst/>
          </a:prstGeom>
          <a:solidFill>
            <a:schemeClr val="accent3">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l-GR" sz="1100" dirty="0" smtClean="0">
                <a:solidFill>
                  <a:schemeClr val="bg1"/>
                </a:solidFill>
              </a:rPr>
              <a:t>ΜΟΝΤΕΛΑ ΔΙΑΣΠΟΡΑΣ ΓΙΑ ΤΟΝ ΠΡΟΣΔΙΟΡΙΣΜΟ ΤΗΣ ΕΠΙΠΡΟΣΘΕΤΗΣ ΣΥΓΚΕΝΤΡΩΣΗΣ ΡΥΠΩΝ</a:t>
            </a:r>
            <a:endParaRPr lang="en-US" sz="1100" dirty="0">
              <a:solidFill>
                <a:schemeClr val="bg1"/>
              </a:solidFill>
            </a:endParaRPr>
          </a:p>
        </p:txBody>
      </p:sp>
      <p:sp>
        <p:nvSpPr>
          <p:cNvPr id="46" name="Elaborazione alternativa 19"/>
          <p:cNvSpPr/>
          <p:nvPr/>
        </p:nvSpPr>
        <p:spPr>
          <a:xfrm>
            <a:off x="1823275" y="4976813"/>
            <a:ext cx="1441450" cy="1512887"/>
          </a:xfrm>
          <a:prstGeom prst="flowChartAlternateProcess">
            <a:avLst/>
          </a:prstGeom>
          <a:ln/>
        </p:spPr>
        <p:style>
          <a:lnRef idx="2">
            <a:schemeClr val="accent4"/>
          </a:lnRef>
          <a:fillRef idx="1">
            <a:schemeClr val="lt1"/>
          </a:fillRef>
          <a:effectRef idx="0">
            <a:schemeClr val="accent4"/>
          </a:effectRef>
          <a:fontRef idx="minor">
            <a:schemeClr val="dk1"/>
          </a:fontRef>
        </p:style>
        <p:txBody>
          <a:bodyPr anchor="ctr">
            <a:prstTxWarp prst="textNoShape">
              <a:avLst/>
            </a:prstTxWarp>
          </a:bodyPr>
          <a:lstStyle/>
          <a:p>
            <a:pPr algn="ctr"/>
            <a:r>
              <a:rPr lang="el-GR" sz="1100" b="1" dirty="0" smtClean="0">
                <a:solidFill>
                  <a:schemeClr val="tx1"/>
                </a:solidFill>
              </a:rPr>
              <a:t>ΑΚΑΝΟΝΙΣΤΗ ΣΥΓΚΕΝΤΡΩΣΗ ΡΥΠΩΝ ΠΑΡΑΒΙΑΖΕΙ ΤΑ ΠΡΟΤΥΠΑ ΠΟΙΟΤΗΤΑΣ ΑΕΡΑ</a:t>
            </a:r>
            <a:endParaRPr lang="en-US" sz="1100" b="1" dirty="0">
              <a:solidFill>
                <a:schemeClr val="tx1"/>
              </a:solidFill>
            </a:endParaRPr>
          </a:p>
        </p:txBody>
      </p:sp>
      <p:sp>
        <p:nvSpPr>
          <p:cNvPr id="47" name="Elaborazione alternativa 6"/>
          <p:cNvSpPr/>
          <p:nvPr/>
        </p:nvSpPr>
        <p:spPr>
          <a:xfrm>
            <a:off x="815213" y="1952625"/>
            <a:ext cx="2305050" cy="287338"/>
          </a:xfrm>
          <a:prstGeom prst="flowChartAlternateProcess">
            <a:avLst/>
          </a:prstGeom>
          <a:solidFill>
            <a:schemeClr val="tx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l-GR" sz="1100" b="1" dirty="0" smtClean="0">
                <a:solidFill>
                  <a:schemeClr val="bg1"/>
                </a:solidFill>
              </a:rPr>
              <a:t>Λύση χωρίς </a:t>
            </a:r>
            <a:r>
              <a:rPr lang="it-IT" sz="1100" b="1" dirty="0" smtClean="0">
                <a:solidFill>
                  <a:schemeClr val="bg1"/>
                </a:solidFill>
              </a:rPr>
              <a:t>ITS</a:t>
            </a:r>
            <a:endParaRPr lang="it-IT" sz="1100" b="1" dirty="0">
              <a:solidFill>
                <a:schemeClr val="bg1"/>
              </a:solidFill>
            </a:endParaRPr>
          </a:p>
        </p:txBody>
      </p:sp>
      <p:sp>
        <p:nvSpPr>
          <p:cNvPr id="48" name="Elaborazione alternativa 13"/>
          <p:cNvSpPr/>
          <p:nvPr/>
        </p:nvSpPr>
        <p:spPr>
          <a:xfrm>
            <a:off x="2615438" y="2600325"/>
            <a:ext cx="1081087" cy="936625"/>
          </a:xfrm>
          <a:prstGeom prst="flowChartAlternateProcess">
            <a:avLst/>
          </a:prstGeom>
          <a:solidFill>
            <a:schemeClr val="tx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l-GR" sz="1100" dirty="0" smtClean="0">
                <a:solidFill>
                  <a:schemeClr val="bg1"/>
                </a:solidFill>
              </a:rPr>
              <a:t>Υπάρχοντες ρυθμοί εκπομπής ρύπων</a:t>
            </a:r>
            <a:endParaRPr lang="en-US" sz="1100" dirty="0">
              <a:solidFill>
                <a:schemeClr val="bg1"/>
              </a:solidFill>
            </a:endParaRPr>
          </a:p>
        </p:txBody>
      </p:sp>
      <p:sp>
        <p:nvSpPr>
          <p:cNvPr id="49" name="Elaborazione alternativa 14"/>
          <p:cNvSpPr/>
          <p:nvPr/>
        </p:nvSpPr>
        <p:spPr>
          <a:xfrm>
            <a:off x="1464500" y="2600325"/>
            <a:ext cx="1079500" cy="936625"/>
          </a:xfrm>
          <a:prstGeom prst="flowChartAlternateProcess">
            <a:avLst/>
          </a:prstGeom>
          <a:solidFill>
            <a:schemeClr val="tx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l-GR" sz="1100" dirty="0" smtClean="0">
                <a:solidFill>
                  <a:schemeClr val="bg1"/>
                </a:solidFill>
              </a:rPr>
              <a:t>Υπάρχοντα πρότυπα και συχνότητες δρομολογίων</a:t>
            </a:r>
            <a:endParaRPr lang="en-US" sz="1100" dirty="0">
              <a:solidFill>
                <a:schemeClr val="bg1"/>
              </a:solidFill>
            </a:endParaRPr>
          </a:p>
        </p:txBody>
      </p:sp>
      <p:sp>
        <p:nvSpPr>
          <p:cNvPr id="50" name="Elaborazione alternativa 17"/>
          <p:cNvSpPr/>
          <p:nvPr/>
        </p:nvSpPr>
        <p:spPr>
          <a:xfrm>
            <a:off x="96075" y="2600325"/>
            <a:ext cx="1295400" cy="936625"/>
          </a:xfrm>
          <a:prstGeom prst="flowChartAlternateProcess">
            <a:avLst/>
          </a:prstGeom>
          <a:solidFill>
            <a:schemeClr val="tx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l-GR" sz="1100" dirty="0" smtClean="0">
                <a:solidFill>
                  <a:schemeClr val="bg1"/>
                </a:solidFill>
              </a:rPr>
              <a:t>Υπάρχουσα συγκέντρωση ρύπων</a:t>
            </a:r>
            <a:endParaRPr lang="en-US" sz="1100" dirty="0">
              <a:solidFill>
                <a:schemeClr val="bg1"/>
              </a:solidFill>
            </a:endParaRPr>
          </a:p>
        </p:txBody>
      </p:sp>
      <p:cxnSp>
        <p:nvCxnSpPr>
          <p:cNvPr id="51" name="Connettore 2 23"/>
          <p:cNvCxnSpPr>
            <a:stCxn id="47" idx="2"/>
          </p:cNvCxnSpPr>
          <p:nvPr/>
        </p:nvCxnSpPr>
        <p:spPr>
          <a:xfrm>
            <a:off x="1967738" y="2239963"/>
            <a:ext cx="0" cy="360362"/>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2" name="Connettore 2 27"/>
          <p:cNvCxnSpPr>
            <a:stCxn id="47" idx="2"/>
            <a:endCxn id="48" idx="0"/>
          </p:cNvCxnSpPr>
          <p:nvPr/>
        </p:nvCxnSpPr>
        <p:spPr>
          <a:xfrm>
            <a:off x="1967738" y="2239963"/>
            <a:ext cx="1187450" cy="360362"/>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3" name="Connettore 2 29"/>
          <p:cNvCxnSpPr>
            <a:stCxn id="47" idx="2"/>
            <a:endCxn id="50" idx="0"/>
          </p:cNvCxnSpPr>
          <p:nvPr/>
        </p:nvCxnSpPr>
        <p:spPr>
          <a:xfrm flipH="1">
            <a:off x="743775" y="2239963"/>
            <a:ext cx="1223963" cy="360362"/>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4" name="Elaborazione alternativa 41"/>
          <p:cNvSpPr/>
          <p:nvPr/>
        </p:nvSpPr>
        <p:spPr>
          <a:xfrm>
            <a:off x="4128325" y="4329113"/>
            <a:ext cx="1800225" cy="503237"/>
          </a:xfrm>
          <a:prstGeom prst="flowChartAlternateProcess">
            <a:avLst/>
          </a:prstGeom>
          <a:solidFill>
            <a:schemeClr val="accent3">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l-GR" sz="1100" dirty="0" smtClean="0">
                <a:solidFill>
                  <a:schemeClr val="bg1"/>
                </a:solidFill>
              </a:rPr>
              <a:t>ΚΑΙΝΟΥΡΙΑ ΠΡΟΤΥΠΑ ΚΑΙ ΣΥΧΝΟΤΗΤΕΣ ΔΡΟΜΟΛΟΓΙΩΝ</a:t>
            </a:r>
            <a:endParaRPr lang="en-US" sz="1100" dirty="0">
              <a:solidFill>
                <a:schemeClr val="bg1"/>
              </a:solidFill>
            </a:endParaRPr>
          </a:p>
        </p:txBody>
      </p:sp>
      <p:cxnSp>
        <p:nvCxnSpPr>
          <p:cNvPr id="55" name="Connettore 2 44"/>
          <p:cNvCxnSpPr/>
          <p:nvPr/>
        </p:nvCxnSpPr>
        <p:spPr>
          <a:xfrm>
            <a:off x="7512875" y="3392488"/>
            <a:ext cx="0" cy="21590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6" name="Connettore 2 47"/>
          <p:cNvCxnSpPr/>
          <p:nvPr/>
        </p:nvCxnSpPr>
        <p:spPr>
          <a:xfrm>
            <a:off x="7152513" y="4400550"/>
            <a:ext cx="0" cy="21590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7" name="Connettore 2 48"/>
          <p:cNvCxnSpPr/>
          <p:nvPr/>
        </p:nvCxnSpPr>
        <p:spPr>
          <a:xfrm rot="10800000">
            <a:off x="7944675" y="4400550"/>
            <a:ext cx="0" cy="21590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8" name="Connettore 4 50"/>
          <p:cNvCxnSpPr>
            <a:stCxn id="43" idx="3"/>
            <a:endCxn id="41" idx="3"/>
          </p:cNvCxnSpPr>
          <p:nvPr/>
        </p:nvCxnSpPr>
        <p:spPr>
          <a:xfrm flipV="1">
            <a:off x="8808275" y="2997200"/>
            <a:ext cx="12700" cy="1979613"/>
          </a:xfrm>
          <a:prstGeom prst="bentConnector3">
            <a:avLst>
              <a:gd name="adj1" fmla="val 180000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9" name="Connettore 2 51"/>
          <p:cNvCxnSpPr/>
          <p:nvPr/>
        </p:nvCxnSpPr>
        <p:spPr>
          <a:xfrm rot="16200000">
            <a:off x="8916225" y="3897313"/>
            <a:ext cx="0" cy="21590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0" name="Connettore 2 85"/>
          <p:cNvCxnSpPr/>
          <p:nvPr/>
        </p:nvCxnSpPr>
        <p:spPr>
          <a:xfrm>
            <a:off x="2039175" y="3536950"/>
            <a:ext cx="0" cy="360363"/>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1" name="Forma 87"/>
          <p:cNvCxnSpPr>
            <a:stCxn id="50" idx="2"/>
            <a:endCxn id="46" idx="1"/>
          </p:cNvCxnSpPr>
          <p:nvPr/>
        </p:nvCxnSpPr>
        <p:spPr>
          <a:xfrm rot="16200000" flipH="1">
            <a:off x="185768" y="4094957"/>
            <a:ext cx="2195513" cy="1079500"/>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2" name="Connettore 2 91"/>
          <p:cNvCxnSpPr/>
          <p:nvPr/>
        </p:nvCxnSpPr>
        <p:spPr>
          <a:xfrm flipH="1">
            <a:off x="3480625" y="4473575"/>
            <a:ext cx="647700"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3" name="Connettore 2 93"/>
          <p:cNvCxnSpPr/>
          <p:nvPr/>
        </p:nvCxnSpPr>
        <p:spPr>
          <a:xfrm flipH="1">
            <a:off x="3480625" y="4040188"/>
            <a:ext cx="647700"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4" name="Forma 95"/>
          <p:cNvCxnSpPr>
            <a:stCxn id="43" idx="1"/>
            <a:endCxn id="54" idx="2"/>
          </p:cNvCxnSpPr>
          <p:nvPr/>
        </p:nvCxnSpPr>
        <p:spPr>
          <a:xfrm rot="10800000">
            <a:off x="5028438" y="4832350"/>
            <a:ext cx="1187450" cy="144463"/>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5" name="Forma 97"/>
          <p:cNvCxnSpPr>
            <a:stCxn id="41" idx="1"/>
            <a:endCxn id="44" idx="0"/>
          </p:cNvCxnSpPr>
          <p:nvPr/>
        </p:nvCxnSpPr>
        <p:spPr>
          <a:xfrm rot="10800000" flipV="1">
            <a:off x="5028438" y="2997200"/>
            <a:ext cx="1187450" cy="684213"/>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6" name="Connettore 2 102"/>
          <p:cNvCxnSpPr/>
          <p:nvPr/>
        </p:nvCxnSpPr>
        <p:spPr>
          <a:xfrm flipH="1">
            <a:off x="3264725" y="5768975"/>
            <a:ext cx="863600"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7" name="Figura a mano libera 107"/>
          <p:cNvSpPr/>
          <p:nvPr/>
        </p:nvSpPr>
        <p:spPr>
          <a:xfrm>
            <a:off x="3777488" y="4400550"/>
            <a:ext cx="101600" cy="193675"/>
          </a:xfrm>
          <a:custGeom>
            <a:avLst/>
            <a:gdLst>
              <a:gd name="connsiteX0" fmla="*/ 0 w 101600"/>
              <a:gd name="connsiteY0" fmla="*/ 0 h 193040"/>
              <a:gd name="connsiteX1" fmla="*/ 101600 w 101600"/>
              <a:gd name="connsiteY1" fmla="*/ 81280 h 193040"/>
              <a:gd name="connsiteX2" fmla="*/ 0 w 101600"/>
              <a:gd name="connsiteY2" fmla="*/ 193040 h 193040"/>
            </a:gdLst>
            <a:ahLst/>
            <a:cxnLst>
              <a:cxn ang="0">
                <a:pos x="connsiteX0" y="connsiteY0"/>
              </a:cxn>
              <a:cxn ang="0">
                <a:pos x="connsiteX1" y="connsiteY1"/>
              </a:cxn>
              <a:cxn ang="0">
                <a:pos x="connsiteX2" y="connsiteY2"/>
              </a:cxn>
            </a:cxnLst>
            <a:rect l="l" t="t" r="r" b="b"/>
            <a:pathLst>
              <a:path w="101600" h="193040">
                <a:moveTo>
                  <a:pt x="0" y="0"/>
                </a:moveTo>
                <a:cubicBezTo>
                  <a:pt x="50800" y="24553"/>
                  <a:pt x="101600" y="49107"/>
                  <a:pt x="101600" y="81280"/>
                </a:cubicBezTo>
                <a:cubicBezTo>
                  <a:pt x="101600" y="113453"/>
                  <a:pt x="50800" y="153246"/>
                  <a:pt x="0" y="19304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t-IT"/>
          </a:p>
        </p:txBody>
      </p:sp>
      <p:cxnSp>
        <p:nvCxnSpPr>
          <p:cNvPr id="68" name="Connettore 1 111"/>
          <p:cNvCxnSpPr/>
          <p:nvPr/>
        </p:nvCxnSpPr>
        <p:spPr>
          <a:xfrm flipV="1">
            <a:off x="3767963" y="4040188"/>
            <a:ext cx="0" cy="360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Connettore 2 120"/>
          <p:cNvCxnSpPr/>
          <p:nvPr/>
        </p:nvCxnSpPr>
        <p:spPr>
          <a:xfrm>
            <a:off x="4991925" y="5192713"/>
            <a:ext cx="0" cy="21590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0" name="Connettore 4 122"/>
          <p:cNvCxnSpPr>
            <a:stCxn id="67" idx="2"/>
          </p:cNvCxnSpPr>
          <p:nvPr/>
        </p:nvCxnSpPr>
        <p:spPr>
          <a:xfrm>
            <a:off x="3777488" y="4594225"/>
            <a:ext cx="1214437" cy="598488"/>
          </a:xfrm>
          <a:prstGeom prst="bentConnector3">
            <a:avLst>
              <a:gd name="adj1" fmla="val 638"/>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Rectangle 20"/>
          <p:cNvSpPr>
            <a:spLocks noChangeArrowheads="1"/>
          </p:cNvSpPr>
          <p:nvPr/>
        </p:nvSpPr>
        <p:spPr bwMode="auto">
          <a:xfrm>
            <a:off x="6719125" y="5795267"/>
            <a:ext cx="1944687" cy="307777"/>
          </a:xfrm>
          <a:prstGeom prst="rect">
            <a:avLst/>
          </a:prstGeom>
          <a:noFill/>
          <a:ln w="9525">
            <a:noFill/>
            <a:miter lim="800000"/>
            <a:headEnd/>
            <a:tailEnd/>
          </a:ln>
        </p:spPr>
        <p:txBody>
          <a:bodyPr wrap="square">
            <a:prstTxWarp prst="textNoShape">
              <a:avLst/>
            </a:prstTxWarp>
            <a:spAutoFit/>
          </a:bodyPr>
          <a:lstStyle/>
          <a:p>
            <a:pPr eaLnBrk="0" hangingPunct="0"/>
            <a:r>
              <a:rPr lang="en-US" sz="1400" dirty="0" smtClean="0">
                <a:latin typeface="Calibri" charset="0"/>
              </a:rPr>
              <a:t>[</a:t>
            </a:r>
            <a:r>
              <a:rPr lang="el-GR" sz="1400" dirty="0" smtClean="0">
                <a:latin typeface="Calibri" charset="0"/>
              </a:rPr>
              <a:t>πηγή: </a:t>
            </a:r>
            <a:r>
              <a:rPr lang="en-US" sz="1400" dirty="0" smtClean="0">
                <a:latin typeface="Calibri" charset="0"/>
              </a:rPr>
              <a:t>V</a:t>
            </a:r>
            <a:r>
              <a:rPr lang="en-US" sz="1400" dirty="0">
                <a:latin typeface="Calibri" charset="0"/>
              </a:rPr>
              <a:t>. </a:t>
            </a:r>
            <a:r>
              <a:rPr lang="en-US" sz="1400" dirty="0" err="1" smtClean="0">
                <a:latin typeface="Calibri" charset="0"/>
              </a:rPr>
              <a:t>Punzo</a:t>
            </a:r>
            <a:r>
              <a:rPr lang="en-US" sz="1400" dirty="0" smtClean="0">
                <a:latin typeface="Calibri" charset="0"/>
              </a:rPr>
              <a:t>, 2012]</a:t>
            </a:r>
            <a:endParaRPr lang="it-IT" sz="1400" dirty="0">
              <a:latin typeface="Calibri" charset="0"/>
            </a:endParaRPr>
          </a:p>
        </p:txBody>
      </p:sp>
      <p:cxnSp>
        <p:nvCxnSpPr>
          <p:cNvPr id="72" name="Connettore 2 45"/>
          <p:cNvCxnSpPr/>
          <p:nvPr/>
        </p:nvCxnSpPr>
        <p:spPr>
          <a:xfrm>
            <a:off x="3191700" y="3536950"/>
            <a:ext cx="0" cy="360363"/>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28190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0"/>
          <p:cNvGrpSpPr>
            <a:grpSpLocks/>
          </p:cNvGrpSpPr>
          <p:nvPr/>
        </p:nvGrpSpPr>
        <p:grpSpPr bwMode="auto">
          <a:xfrm>
            <a:off x="457200" y="943554"/>
            <a:ext cx="8229600" cy="5509782"/>
            <a:chOff x="5222" y="3222"/>
            <a:chExt cx="5833" cy="4326"/>
          </a:xfrm>
        </p:grpSpPr>
        <p:sp>
          <p:nvSpPr>
            <p:cNvPr id="5" name="Rectangle 41"/>
            <p:cNvSpPr>
              <a:spLocks noChangeArrowheads="1"/>
            </p:cNvSpPr>
            <p:nvPr/>
          </p:nvSpPr>
          <p:spPr bwMode="auto">
            <a:xfrm>
              <a:off x="7409" y="6077"/>
              <a:ext cx="1549" cy="1471"/>
            </a:xfrm>
            <a:prstGeom prst="rect">
              <a:avLst/>
            </a:prstGeom>
            <a:solidFill>
              <a:srgbClr val="FFFFFF"/>
            </a:solidFill>
            <a:ln w="25400">
              <a:solidFill>
                <a:srgbClr val="000000"/>
              </a:solidFill>
              <a:miter lim="800000"/>
              <a:headEnd/>
              <a:tailEnd/>
            </a:ln>
          </p:spPr>
          <p:txBody>
            <a:bodyPr>
              <a:prstTxWarp prst="textNoShape">
                <a:avLst/>
              </a:prstTxWarp>
            </a:bodyPr>
            <a:lstStyle/>
            <a:p>
              <a:endParaRPr lang="en-US" sz="2800">
                <a:solidFill>
                  <a:prstClr val="black"/>
                </a:solidFill>
              </a:endParaRPr>
            </a:p>
          </p:txBody>
        </p:sp>
        <p:grpSp>
          <p:nvGrpSpPr>
            <p:cNvPr id="3" name="Group 42"/>
            <p:cNvGrpSpPr>
              <a:grpSpLocks/>
            </p:cNvGrpSpPr>
            <p:nvPr/>
          </p:nvGrpSpPr>
          <p:grpSpPr bwMode="auto">
            <a:xfrm>
              <a:off x="5222" y="3222"/>
              <a:ext cx="5833" cy="4304"/>
              <a:chOff x="5222" y="3222"/>
              <a:chExt cx="5833" cy="4304"/>
            </a:xfrm>
          </p:grpSpPr>
          <p:sp>
            <p:nvSpPr>
              <p:cNvPr id="8" name="Rectangle 43"/>
              <p:cNvSpPr>
                <a:spLocks noChangeArrowheads="1"/>
              </p:cNvSpPr>
              <p:nvPr/>
            </p:nvSpPr>
            <p:spPr bwMode="auto">
              <a:xfrm>
                <a:off x="9505" y="3871"/>
                <a:ext cx="1550" cy="1931"/>
              </a:xfrm>
              <a:prstGeom prst="rect">
                <a:avLst/>
              </a:prstGeom>
              <a:solidFill>
                <a:srgbClr val="FFFFFF"/>
              </a:solidFill>
              <a:ln w="25400">
                <a:solidFill>
                  <a:srgbClr val="000000"/>
                </a:solidFill>
                <a:miter lim="800000"/>
                <a:headEnd/>
                <a:tailEnd/>
              </a:ln>
            </p:spPr>
            <p:txBody>
              <a:bodyPr>
                <a:prstTxWarp prst="textNoShape">
                  <a:avLst/>
                </a:prstTxWarp>
              </a:bodyPr>
              <a:lstStyle/>
              <a:p>
                <a:endParaRPr lang="en-US" sz="2800">
                  <a:solidFill>
                    <a:prstClr val="black"/>
                  </a:solidFill>
                </a:endParaRPr>
              </a:p>
            </p:txBody>
          </p:sp>
          <p:sp>
            <p:nvSpPr>
              <p:cNvPr id="9" name="Rectangle 44"/>
              <p:cNvSpPr>
                <a:spLocks noChangeArrowheads="1"/>
              </p:cNvSpPr>
              <p:nvPr/>
            </p:nvSpPr>
            <p:spPr bwMode="auto">
              <a:xfrm>
                <a:off x="7409" y="3871"/>
                <a:ext cx="1549" cy="1931"/>
              </a:xfrm>
              <a:prstGeom prst="rect">
                <a:avLst/>
              </a:prstGeom>
              <a:solidFill>
                <a:srgbClr val="FFFFFF"/>
              </a:solidFill>
              <a:ln w="25400">
                <a:solidFill>
                  <a:srgbClr val="000000"/>
                </a:solidFill>
                <a:miter lim="800000"/>
                <a:headEnd/>
                <a:tailEnd/>
              </a:ln>
            </p:spPr>
            <p:txBody>
              <a:bodyPr>
                <a:prstTxWarp prst="textNoShape">
                  <a:avLst/>
                </a:prstTxWarp>
              </a:bodyPr>
              <a:lstStyle/>
              <a:p>
                <a:endParaRPr lang="en-US" sz="2800">
                  <a:solidFill>
                    <a:prstClr val="black"/>
                  </a:solidFill>
                </a:endParaRPr>
              </a:p>
            </p:txBody>
          </p:sp>
          <p:sp>
            <p:nvSpPr>
              <p:cNvPr id="10" name="Rectangle 45"/>
              <p:cNvSpPr>
                <a:spLocks noChangeArrowheads="1"/>
              </p:cNvSpPr>
              <p:nvPr/>
            </p:nvSpPr>
            <p:spPr bwMode="auto">
              <a:xfrm>
                <a:off x="5586" y="4239"/>
                <a:ext cx="729" cy="735"/>
              </a:xfrm>
              <a:prstGeom prst="rect">
                <a:avLst/>
              </a:prstGeom>
              <a:solidFill>
                <a:srgbClr val="FFFFFF"/>
              </a:solidFill>
              <a:ln w="9525">
                <a:solidFill>
                  <a:srgbClr val="000000"/>
                </a:solidFill>
                <a:miter lim="800000"/>
                <a:headEnd/>
                <a:tailEnd/>
              </a:ln>
            </p:spPr>
            <p:txBody>
              <a:bodyPr>
                <a:prstTxWarp prst="textNoShape">
                  <a:avLst/>
                </a:prstTxWarp>
              </a:bodyPr>
              <a:lstStyle/>
              <a:p>
                <a:endParaRPr lang="en-US" sz="2800">
                  <a:solidFill>
                    <a:prstClr val="black"/>
                  </a:solidFill>
                </a:endParaRPr>
              </a:p>
            </p:txBody>
          </p:sp>
          <p:sp>
            <p:nvSpPr>
              <p:cNvPr id="11" name="Rectangle 46"/>
              <p:cNvSpPr>
                <a:spLocks noChangeArrowheads="1"/>
              </p:cNvSpPr>
              <p:nvPr/>
            </p:nvSpPr>
            <p:spPr bwMode="auto">
              <a:xfrm>
                <a:off x="7500" y="3222"/>
                <a:ext cx="1458" cy="276"/>
              </a:xfrm>
              <a:prstGeom prst="rect">
                <a:avLst/>
              </a:prstGeom>
              <a:solidFill>
                <a:srgbClr val="FFFFFF"/>
              </a:solidFill>
              <a:ln w="38100">
                <a:solidFill>
                  <a:srgbClr val="000000"/>
                </a:solidFill>
                <a:prstDash val="dash"/>
                <a:miter lim="800000"/>
                <a:headEnd/>
                <a:tailEnd/>
              </a:ln>
            </p:spPr>
            <p:txBody>
              <a:bodyPr>
                <a:prstTxWarp prst="textNoShape">
                  <a:avLst/>
                </a:prstTxWarp>
              </a:bodyPr>
              <a:lstStyle/>
              <a:p>
                <a:pPr algn="ctr"/>
                <a:r>
                  <a:rPr lang="el-GR" altLang="zh-CN" b="1" dirty="0" smtClean="0">
                    <a:solidFill>
                      <a:prstClr val="black"/>
                    </a:solidFill>
                    <a:cs typeface="SimSun" pitchFamily="2" charset="-122"/>
                  </a:rPr>
                  <a:t>Λύση </a:t>
                </a:r>
                <a:r>
                  <a:rPr lang="en-US" altLang="zh-CN" b="1" dirty="0" smtClean="0">
                    <a:solidFill>
                      <a:prstClr val="black"/>
                    </a:solidFill>
                    <a:cs typeface="SimSun" pitchFamily="2" charset="-122"/>
                  </a:rPr>
                  <a:t>ITS</a:t>
                </a:r>
                <a:endParaRPr lang="it-IT" sz="2800" dirty="0">
                  <a:solidFill>
                    <a:prstClr val="black"/>
                  </a:solidFill>
                </a:endParaRPr>
              </a:p>
            </p:txBody>
          </p:sp>
          <p:sp>
            <p:nvSpPr>
              <p:cNvPr id="12" name="Rectangle 47"/>
              <p:cNvSpPr>
                <a:spLocks noChangeArrowheads="1"/>
              </p:cNvSpPr>
              <p:nvPr/>
            </p:nvSpPr>
            <p:spPr bwMode="auto">
              <a:xfrm>
                <a:off x="5222" y="3871"/>
                <a:ext cx="1549" cy="1931"/>
              </a:xfrm>
              <a:prstGeom prst="rect">
                <a:avLst/>
              </a:prstGeom>
              <a:solidFill>
                <a:srgbClr val="FFFFFF"/>
              </a:solidFill>
              <a:ln w="25400">
                <a:solidFill>
                  <a:srgbClr val="000000"/>
                </a:solidFill>
                <a:miter lim="800000"/>
                <a:headEnd/>
                <a:tailEnd/>
              </a:ln>
            </p:spPr>
            <p:txBody>
              <a:bodyPr>
                <a:prstTxWarp prst="textNoShape">
                  <a:avLst/>
                </a:prstTxWarp>
              </a:bodyPr>
              <a:lstStyle/>
              <a:p>
                <a:endParaRPr lang="en-US" sz="2800">
                  <a:solidFill>
                    <a:prstClr val="black"/>
                  </a:solidFill>
                </a:endParaRPr>
              </a:p>
            </p:txBody>
          </p:sp>
          <p:sp>
            <p:nvSpPr>
              <p:cNvPr id="13" name="Rectangle 48"/>
              <p:cNvSpPr>
                <a:spLocks noChangeArrowheads="1"/>
              </p:cNvSpPr>
              <p:nvPr/>
            </p:nvSpPr>
            <p:spPr bwMode="auto">
              <a:xfrm>
                <a:off x="5495" y="4515"/>
                <a:ext cx="912" cy="492"/>
              </a:xfrm>
              <a:prstGeom prst="rect">
                <a:avLst/>
              </a:prstGeom>
              <a:solidFill>
                <a:srgbClr val="FFFFFF"/>
              </a:solidFill>
              <a:ln w="9525">
                <a:solidFill>
                  <a:srgbClr val="000000"/>
                </a:solidFill>
                <a:miter lim="800000"/>
                <a:headEnd/>
                <a:tailEnd/>
              </a:ln>
            </p:spPr>
            <p:txBody>
              <a:bodyPr>
                <a:prstTxWarp prst="textNoShape">
                  <a:avLst/>
                </a:prstTxWarp>
              </a:bodyPr>
              <a:lstStyle/>
              <a:p>
                <a:pPr algn="ctr"/>
                <a:r>
                  <a:rPr lang="el-GR" altLang="zh-CN" sz="1100" dirty="0" smtClean="0">
                    <a:solidFill>
                      <a:prstClr val="black"/>
                    </a:solidFill>
                    <a:cs typeface="SimSun" pitchFamily="2" charset="-122"/>
                  </a:rPr>
                  <a:t>ΚΟΙΝΩΝΙΚΗ ΚΑΙ ΟΙΚΟΝΟΜΙΚΗ ΣΥΝΟΧΗ</a:t>
                </a:r>
                <a:endParaRPr lang="it-IT" sz="2800" dirty="0">
                  <a:solidFill>
                    <a:prstClr val="black"/>
                  </a:solidFill>
                </a:endParaRPr>
              </a:p>
            </p:txBody>
          </p:sp>
          <p:sp>
            <p:nvSpPr>
              <p:cNvPr id="14" name="Rectangle 49"/>
              <p:cNvSpPr>
                <a:spLocks noChangeArrowheads="1"/>
              </p:cNvSpPr>
              <p:nvPr/>
            </p:nvSpPr>
            <p:spPr bwMode="auto">
              <a:xfrm>
                <a:off x="5495" y="5076"/>
                <a:ext cx="912" cy="276"/>
              </a:xfrm>
              <a:prstGeom prst="rect">
                <a:avLst/>
              </a:prstGeom>
              <a:solidFill>
                <a:srgbClr val="FFFF00"/>
              </a:solidFill>
              <a:ln w="9525">
                <a:solidFill>
                  <a:srgbClr val="000000"/>
                </a:solidFill>
                <a:miter lim="800000"/>
                <a:headEnd/>
                <a:tailEnd/>
              </a:ln>
            </p:spPr>
            <p:txBody>
              <a:bodyPr>
                <a:prstTxWarp prst="textNoShape">
                  <a:avLst/>
                </a:prstTxWarp>
              </a:bodyPr>
              <a:lstStyle/>
              <a:p>
                <a:pPr algn="ctr"/>
                <a:r>
                  <a:rPr lang="el-GR" altLang="zh-CN" sz="1100" dirty="0" smtClean="0">
                    <a:solidFill>
                      <a:prstClr val="black"/>
                    </a:solidFill>
                    <a:cs typeface="SimSun" pitchFamily="2" charset="-122"/>
                  </a:rPr>
                  <a:t>ΑΣΦΑΛΕΙΑ</a:t>
                </a:r>
                <a:endParaRPr lang="it-IT" sz="2800" dirty="0">
                  <a:solidFill>
                    <a:prstClr val="black"/>
                  </a:solidFill>
                </a:endParaRPr>
              </a:p>
            </p:txBody>
          </p:sp>
          <p:sp>
            <p:nvSpPr>
              <p:cNvPr id="15" name="Rectangle 50"/>
              <p:cNvSpPr>
                <a:spLocks noChangeArrowheads="1"/>
              </p:cNvSpPr>
              <p:nvPr/>
            </p:nvSpPr>
            <p:spPr bwMode="auto">
              <a:xfrm>
                <a:off x="5404" y="5526"/>
                <a:ext cx="1185" cy="184"/>
              </a:xfrm>
              <a:prstGeom prst="rect">
                <a:avLst/>
              </a:prstGeom>
              <a:solidFill>
                <a:srgbClr val="FFFFFF"/>
              </a:solidFill>
              <a:ln w="9525">
                <a:noFill/>
                <a:miter lim="800000"/>
                <a:headEnd/>
                <a:tailEnd/>
              </a:ln>
            </p:spPr>
            <p:txBody>
              <a:bodyPr>
                <a:prstTxWarp prst="textNoShape">
                  <a:avLst/>
                </a:prstTxWarp>
              </a:bodyPr>
              <a:lstStyle/>
              <a:p>
                <a:pPr algn="ctr"/>
                <a:r>
                  <a:rPr lang="el-GR" sz="1200" b="1" dirty="0" smtClean="0">
                    <a:solidFill>
                      <a:prstClr val="black"/>
                    </a:solidFill>
                    <a:ea typeface="SimSun" pitchFamily="2" charset="-122"/>
                  </a:rPr>
                  <a:t>ΚΟΙΝΩΝΙΑ</a:t>
                </a:r>
                <a:endParaRPr lang="it-IT" sz="2800" dirty="0">
                  <a:solidFill>
                    <a:prstClr val="black"/>
                  </a:solidFill>
                </a:endParaRPr>
              </a:p>
            </p:txBody>
          </p:sp>
          <p:sp>
            <p:nvSpPr>
              <p:cNvPr id="16" name="Rectangle 51"/>
              <p:cNvSpPr>
                <a:spLocks noChangeArrowheads="1"/>
              </p:cNvSpPr>
              <p:nvPr/>
            </p:nvSpPr>
            <p:spPr bwMode="auto">
              <a:xfrm>
                <a:off x="5495" y="4147"/>
                <a:ext cx="912" cy="276"/>
              </a:xfrm>
              <a:prstGeom prst="rect">
                <a:avLst/>
              </a:prstGeom>
              <a:solidFill>
                <a:srgbClr val="FFFFFF"/>
              </a:solidFill>
              <a:ln w="9525">
                <a:solidFill>
                  <a:srgbClr val="000000"/>
                </a:solidFill>
                <a:miter lim="800000"/>
                <a:headEnd/>
                <a:tailEnd/>
              </a:ln>
            </p:spPr>
            <p:txBody>
              <a:bodyPr>
                <a:prstTxWarp prst="textNoShape">
                  <a:avLst/>
                </a:prstTxWarp>
              </a:bodyPr>
              <a:lstStyle/>
              <a:p>
                <a:pPr algn="ctr"/>
                <a:r>
                  <a:rPr lang="el-GR" sz="1100" dirty="0" smtClean="0">
                    <a:solidFill>
                      <a:prstClr val="black"/>
                    </a:solidFill>
                    <a:ea typeface="SimSun" pitchFamily="2" charset="-122"/>
                  </a:rPr>
                  <a:t>ΕΥΗΜΕΡΙΑ</a:t>
                </a:r>
                <a:endParaRPr lang="it-IT" sz="2800" dirty="0">
                  <a:solidFill>
                    <a:prstClr val="black"/>
                  </a:solidFill>
                </a:endParaRPr>
              </a:p>
            </p:txBody>
          </p:sp>
          <p:sp>
            <p:nvSpPr>
              <p:cNvPr id="17" name="Rectangle 52"/>
              <p:cNvSpPr>
                <a:spLocks noChangeArrowheads="1"/>
              </p:cNvSpPr>
              <p:nvPr/>
            </p:nvSpPr>
            <p:spPr bwMode="auto">
              <a:xfrm>
                <a:off x="7591" y="4046"/>
                <a:ext cx="1064" cy="378"/>
              </a:xfrm>
              <a:prstGeom prst="rect">
                <a:avLst/>
              </a:prstGeom>
              <a:solidFill>
                <a:srgbClr val="FFFFFF"/>
              </a:solidFill>
              <a:ln w="9525">
                <a:solidFill>
                  <a:srgbClr val="000000"/>
                </a:solidFill>
                <a:miter lim="800000"/>
                <a:headEnd/>
                <a:tailEnd/>
              </a:ln>
            </p:spPr>
            <p:txBody>
              <a:bodyPr anchor="ctr">
                <a:prstTxWarp prst="textNoShape">
                  <a:avLst/>
                </a:prstTxWarp>
              </a:bodyPr>
              <a:lstStyle/>
              <a:p>
                <a:pPr algn="ctr"/>
                <a:r>
                  <a:rPr lang="el-GR" sz="1100" dirty="0" smtClean="0">
                    <a:solidFill>
                      <a:prstClr val="black"/>
                    </a:solidFill>
                    <a:ea typeface="SimSun" pitchFamily="2" charset="-122"/>
                    <a:cs typeface="SimSun" pitchFamily="2" charset="-122"/>
                  </a:rPr>
                  <a:t>ΧΡΗΣΤΕΣ</a:t>
                </a:r>
                <a:endParaRPr lang="it-IT" sz="2800" dirty="0">
                  <a:solidFill>
                    <a:prstClr val="black"/>
                  </a:solidFill>
                </a:endParaRPr>
              </a:p>
            </p:txBody>
          </p:sp>
          <p:sp>
            <p:nvSpPr>
              <p:cNvPr id="18" name="Rectangle 53"/>
              <p:cNvSpPr>
                <a:spLocks noChangeArrowheads="1"/>
              </p:cNvSpPr>
              <p:nvPr/>
            </p:nvSpPr>
            <p:spPr bwMode="auto">
              <a:xfrm>
                <a:off x="7591" y="4974"/>
                <a:ext cx="1064" cy="369"/>
              </a:xfrm>
              <a:prstGeom prst="rect">
                <a:avLst/>
              </a:prstGeom>
              <a:solidFill>
                <a:srgbClr val="FFFFFF"/>
              </a:solidFill>
              <a:ln w="9525">
                <a:solidFill>
                  <a:srgbClr val="000000"/>
                </a:solidFill>
                <a:miter lim="800000"/>
                <a:headEnd/>
                <a:tailEnd/>
              </a:ln>
            </p:spPr>
            <p:txBody>
              <a:bodyPr>
                <a:prstTxWarp prst="textNoShape">
                  <a:avLst/>
                </a:prstTxWarp>
              </a:bodyPr>
              <a:lstStyle/>
              <a:p>
                <a:pPr algn="ctr"/>
                <a:r>
                  <a:rPr lang="el-GR" altLang="zh-CN" sz="1100" dirty="0" smtClean="0">
                    <a:solidFill>
                      <a:prstClr val="black"/>
                    </a:solidFill>
                    <a:cs typeface="SimSun" pitchFamily="2" charset="-122"/>
                  </a:rPr>
                  <a:t>ΠΑΡΟΧΟΙ ΣΥΣΤΗΜΑΤΩΝ</a:t>
                </a:r>
                <a:endParaRPr lang="it-IT" sz="2800" dirty="0">
                  <a:solidFill>
                    <a:prstClr val="black"/>
                  </a:solidFill>
                </a:endParaRPr>
              </a:p>
            </p:txBody>
          </p:sp>
          <p:sp>
            <p:nvSpPr>
              <p:cNvPr id="19" name="Rectangle 54"/>
              <p:cNvSpPr>
                <a:spLocks noChangeArrowheads="1"/>
              </p:cNvSpPr>
              <p:nvPr/>
            </p:nvSpPr>
            <p:spPr bwMode="auto">
              <a:xfrm>
                <a:off x="7500" y="5526"/>
                <a:ext cx="1369" cy="184"/>
              </a:xfrm>
              <a:prstGeom prst="rect">
                <a:avLst/>
              </a:prstGeom>
              <a:solidFill>
                <a:srgbClr val="FFFFFF"/>
              </a:solidFill>
              <a:ln w="9525">
                <a:noFill/>
                <a:miter lim="800000"/>
                <a:headEnd/>
                <a:tailEnd/>
              </a:ln>
            </p:spPr>
            <p:txBody>
              <a:bodyPr>
                <a:prstTxWarp prst="textNoShape">
                  <a:avLst/>
                </a:prstTxWarp>
              </a:bodyPr>
              <a:lstStyle/>
              <a:p>
                <a:pPr algn="ctr"/>
                <a:r>
                  <a:rPr lang="el-GR" altLang="zh-CN" sz="1200" b="1" dirty="0" smtClean="0">
                    <a:solidFill>
                      <a:prstClr val="black"/>
                    </a:solidFill>
                    <a:cs typeface="SimSun" pitchFamily="2" charset="-122"/>
                  </a:rPr>
                  <a:t>ΕΣΩΤΕΡΙΚΕΣ ΕΠΙΠΤΩΣΕΙΣ</a:t>
                </a:r>
                <a:endParaRPr lang="it-IT" sz="2800" dirty="0">
                  <a:solidFill>
                    <a:prstClr val="black"/>
                  </a:solidFill>
                </a:endParaRPr>
              </a:p>
            </p:txBody>
          </p:sp>
          <p:sp>
            <p:nvSpPr>
              <p:cNvPr id="20" name="Rectangle 55"/>
              <p:cNvSpPr>
                <a:spLocks noChangeArrowheads="1"/>
              </p:cNvSpPr>
              <p:nvPr/>
            </p:nvSpPr>
            <p:spPr bwMode="auto">
              <a:xfrm>
                <a:off x="9779" y="3963"/>
                <a:ext cx="912" cy="289"/>
              </a:xfrm>
              <a:prstGeom prst="rect">
                <a:avLst/>
              </a:prstGeom>
              <a:solidFill>
                <a:srgbClr val="FFFFFF"/>
              </a:solidFill>
              <a:ln w="9525">
                <a:solidFill>
                  <a:srgbClr val="000000"/>
                </a:solidFill>
                <a:miter lim="800000"/>
                <a:headEnd/>
                <a:tailEnd/>
              </a:ln>
            </p:spPr>
            <p:txBody>
              <a:bodyPr anchor="ctr">
                <a:prstTxWarp prst="textNoShape">
                  <a:avLst/>
                </a:prstTxWarp>
              </a:bodyPr>
              <a:lstStyle/>
              <a:p>
                <a:pPr algn="ctr"/>
                <a:r>
                  <a:rPr lang="el-GR" sz="1100" dirty="0" smtClean="0">
                    <a:solidFill>
                      <a:prstClr val="black"/>
                    </a:solidFill>
                    <a:ea typeface="SimSun" pitchFamily="2" charset="-122"/>
                  </a:rPr>
                  <a:t>ΕΠΙΠΕΔΟ ΠΛΗΘΥΣΜΟΥ</a:t>
                </a:r>
                <a:endParaRPr lang="it-IT" sz="2800" dirty="0">
                  <a:solidFill>
                    <a:prstClr val="black"/>
                  </a:solidFill>
                </a:endParaRPr>
              </a:p>
            </p:txBody>
          </p:sp>
          <p:sp>
            <p:nvSpPr>
              <p:cNvPr id="21" name="Rectangle 56"/>
              <p:cNvSpPr>
                <a:spLocks noChangeArrowheads="1"/>
              </p:cNvSpPr>
              <p:nvPr/>
            </p:nvSpPr>
            <p:spPr bwMode="auto">
              <a:xfrm>
                <a:off x="9779" y="4321"/>
                <a:ext cx="912" cy="278"/>
              </a:xfrm>
              <a:prstGeom prst="rect">
                <a:avLst/>
              </a:prstGeom>
              <a:solidFill>
                <a:srgbClr val="FFFFFF"/>
              </a:solidFill>
              <a:ln w="9525">
                <a:solidFill>
                  <a:srgbClr val="000000"/>
                </a:solidFill>
                <a:miter lim="800000"/>
                <a:headEnd/>
                <a:tailEnd/>
              </a:ln>
            </p:spPr>
            <p:txBody>
              <a:bodyPr anchor="ctr">
                <a:prstTxWarp prst="textNoShape">
                  <a:avLst/>
                </a:prstTxWarp>
              </a:bodyPr>
              <a:lstStyle/>
              <a:p>
                <a:pPr algn="ctr"/>
                <a:r>
                  <a:rPr lang="el-GR" altLang="zh-CN" sz="1100" dirty="0" smtClean="0">
                    <a:solidFill>
                      <a:prstClr val="black"/>
                    </a:solidFill>
                    <a:cs typeface="SimSun" pitchFamily="2" charset="-122"/>
                  </a:rPr>
                  <a:t>ΠΕΡΙΟΧΗ ΚΑΤΟΙΚΩΝ</a:t>
                </a:r>
                <a:endParaRPr lang="it-IT" sz="2800" dirty="0">
                  <a:solidFill>
                    <a:prstClr val="black"/>
                  </a:solidFill>
                </a:endParaRPr>
              </a:p>
            </p:txBody>
          </p:sp>
          <p:sp>
            <p:nvSpPr>
              <p:cNvPr id="22" name="Rectangle 57"/>
              <p:cNvSpPr>
                <a:spLocks noChangeArrowheads="1"/>
              </p:cNvSpPr>
              <p:nvPr/>
            </p:nvSpPr>
            <p:spPr bwMode="auto">
              <a:xfrm>
                <a:off x="9779" y="4664"/>
                <a:ext cx="912" cy="275"/>
              </a:xfrm>
              <a:prstGeom prst="rect">
                <a:avLst/>
              </a:prstGeom>
              <a:solidFill>
                <a:srgbClr val="FFFFFF"/>
              </a:solidFill>
              <a:ln w="9525">
                <a:solidFill>
                  <a:srgbClr val="000000"/>
                </a:solidFill>
                <a:miter lim="800000"/>
                <a:headEnd/>
                <a:tailEnd/>
              </a:ln>
            </p:spPr>
            <p:txBody>
              <a:bodyPr anchor="ctr">
                <a:prstTxWarp prst="textNoShape">
                  <a:avLst/>
                </a:prstTxWarp>
              </a:bodyPr>
              <a:lstStyle/>
              <a:p>
                <a:pPr algn="ctr"/>
                <a:r>
                  <a:rPr lang="el-GR" altLang="zh-CN" sz="1100" dirty="0" smtClean="0">
                    <a:solidFill>
                      <a:prstClr val="black"/>
                    </a:solidFill>
                    <a:cs typeface="SimSun" pitchFamily="2" charset="-122"/>
                  </a:rPr>
                  <a:t>ΠΕΡΙΟΧΕΣ ΔΡΑΣΤΗΡΙΟΤΗΤΑΣ</a:t>
                </a:r>
                <a:endParaRPr lang="it-IT" sz="2800" dirty="0">
                  <a:solidFill>
                    <a:prstClr val="black"/>
                  </a:solidFill>
                </a:endParaRPr>
              </a:p>
            </p:txBody>
          </p:sp>
          <p:sp>
            <p:nvSpPr>
              <p:cNvPr id="23" name="Rectangle 58"/>
              <p:cNvSpPr>
                <a:spLocks noChangeArrowheads="1"/>
              </p:cNvSpPr>
              <p:nvPr/>
            </p:nvSpPr>
            <p:spPr bwMode="auto">
              <a:xfrm>
                <a:off x="9779" y="5007"/>
                <a:ext cx="912" cy="277"/>
              </a:xfrm>
              <a:prstGeom prst="rect">
                <a:avLst/>
              </a:prstGeom>
              <a:solidFill>
                <a:srgbClr val="FFFFFF"/>
              </a:solidFill>
              <a:ln w="9525">
                <a:solidFill>
                  <a:srgbClr val="000000"/>
                </a:solidFill>
                <a:miter lim="800000"/>
                <a:headEnd/>
                <a:tailEnd/>
              </a:ln>
            </p:spPr>
            <p:txBody>
              <a:bodyPr anchor="ctr">
                <a:prstTxWarp prst="textNoShape">
                  <a:avLst/>
                </a:prstTxWarp>
              </a:bodyPr>
              <a:lstStyle/>
              <a:p>
                <a:pPr algn="ctr"/>
                <a:r>
                  <a:rPr lang="el-GR" altLang="zh-CN" sz="1100" dirty="0" smtClean="0">
                    <a:solidFill>
                      <a:prstClr val="black"/>
                    </a:solidFill>
                    <a:cs typeface="SimSun" pitchFamily="2" charset="-122"/>
                  </a:rPr>
                  <a:t>ΕΠΙΠΕΔΑ ΔΡΑΣΤΗΡΙΟΤΗΤΑΣ</a:t>
                </a:r>
                <a:endParaRPr lang="it-IT" sz="2800" dirty="0">
                  <a:solidFill>
                    <a:prstClr val="black"/>
                  </a:solidFill>
                </a:endParaRPr>
              </a:p>
            </p:txBody>
          </p:sp>
          <p:sp>
            <p:nvSpPr>
              <p:cNvPr id="24" name="Rectangle 59"/>
              <p:cNvSpPr>
                <a:spLocks noChangeArrowheads="1"/>
              </p:cNvSpPr>
              <p:nvPr/>
            </p:nvSpPr>
            <p:spPr bwMode="auto">
              <a:xfrm>
                <a:off x="9596" y="5343"/>
                <a:ext cx="1276" cy="367"/>
              </a:xfrm>
              <a:prstGeom prst="rect">
                <a:avLst/>
              </a:prstGeom>
              <a:solidFill>
                <a:srgbClr val="FFFFFF"/>
              </a:solidFill>
              <a:ln w="9525">
                <a:noFill/>
                <a:miter lim="800000"/>
                <a:headEnd/>
                <a:tailEnd/>
              </a:ln>
            </p:spPr>
            <p:txBody>
              <a:bodyPr>
                <a:prstTxWarp prst="textNoShape">
                  <a:avLst/>
                </a:prstTxWarp>
              </a:bodyPr>
              <a:lstStyle/>
              <a:p>
                <a:pPr algn="ctr"/>
                <a:r>
                  <a:rPr lang="el-GR" altLang="zh-CN" sz="1200" b="1" dirty="0" smtClean="0">
                    <a:solidFill>
                      <a:prstClr val="black"/>
                    </a:solidFill>
                    <a:cs typeface="SimSun" pitchFamily="2" charset="-122"/>
                  </a:rPr>
                  <a:t>ΟΙΚΟΝΟΜΙΚΑ ΚΑΙ ΠΟΛΕΟΔΟΜΙΚΑ ΣΥΣΤΗΜΑΤΑ</a:t>
                </a:r>
                <a:endParaRPr lang="it-IT" sz="2800" dirty="0">
                  <a:solidFill>
                    <a:prstClr val="black"/>
                  </a:solidFill>
                </a:endParaRPr>
              </a:p>
            </p:txBody>
          </p:sp>
          <p:sp>
            <p:nvSpPr>
              <p:cNvPr id="25" name="Rectangle 60"/>
              <p:cNvSpPr>
                <a:spLocks noChangeArrowheads="1"/>
              </p:cNvSpPr>
              <p:nvPr/>
            </p:nvSpPr>
            <p:spPr bwMode="auto">
              <a:xfrm>
                <a:off x="7591" y="6169"/>
                <a:ext cx="1185" cy="349"/>
              </a:xfrm>
              <a:prstGeom prst="rect">
                <a:avLst/>
              </a:prstGeom>
              <a:solidFill>
                <a:schemeClr val="bg1"/>
              </a:solidFill>
              <a:ln w="9525">
                <a:solidFill>
                  <a:srgbClr val="000000"/>
                </a:solidFill>
                <a:miter lim="800000"/>
                <a:headEnd/>
                <a:tailEnd/>
              </a:ln>
            </p:spPr>
            <p:txBody>
              <a:bodyPr>
                <a:prstTxWarp prst="textNoShape">
                  <a:avLst/>
                </a:prstTxWarp>
              </a:bodyPr>
              <a:lstStyle/>
              <a:p>
                <a:pPr algn="ctr"/>
                <a:r>
                  <a:rPr lang="el-GR" altLang="zh-CN" sz="1200" dirty="0" smtClean="0">
                    <a:solidFill>
                      <a:prstClr val="black"/>
                    </a:solidFill>
                    <a:cs typeface="SimSun" pitchFamily="2" charset="-122"/>
                  </a:rPr>
                  <a:t>ΕΚΠΟΜΠΕΣ ΡΥΠΩΝ</a:t>
                </a:r>
                <a:endParaRPr lang="it-IT" sz="3200" dirty="0">
                  <a:solidFill>
                    <a:prstClr val="black"/>
                  </a:solidFill>
                </a:endParaRPr>
              </a:p>
            </p:txBody>
          </p:sp>
          <p:sp>
            <p:nvSpPr>
              <p:cNvPr id="26" name="Rectangle 61"/>
              <p:cNvSpPr>
                <a:spLocks noChangeArrowheads="1"/>
              </p:cNvSpPr>
              <p:nvPr/>
            </p:nvSpPr>
            <p:spPr bwMode="auto">
              <a:xfrm>
                <a:off x="7591" y="6587"/>
                <a:ext cx="1185" cy="275"/>
              </a:xfrm>
              <a:prstGeom prst="rect">
                <a:avLst/>
              </a:prstGeom>
              <a:solidFill>
                <a:srgbClr val="FFFFFF"/>
              </a:solidFill>
              <a:ln w="9525">
                <a:solidFill>
                  <a:srgbClr val="000000"/>
                </a:solidFill>
                <a:miter lim="800000"/>
                <a:headEnd/>
                <a:tailEnd/>
              </a:ln>
            </p:spPr>
            <p:txBody>
              <a:bodyPr>
                <a:prstTxWarp prst="textNoShape">
                  <a:avLst/>
                </a:prstTxWarp>
              </a:bodyPr>
              <a:lstStyle/>
              <a:p>
                <a:pPr algn="ctr"/>
                <a:r>
                  <a:rPr lang="el-GR" sz="1100" dirty="0" smtClean="0">
                    <a:solidFill>
                      <a:prstClr val="black"/>
                    </a:solidFill>
                    <a:ea typeface="SimSun" pitchFamily="2" charset="-122"/>
                    <a:cs typeface="SimSun" pitchFamily="2" charset="-122"/>
                  </a:rPr>
                  <a:t>ΗΧΟΡΥΠΑΝΣΗ</a:t>
                </a:r>
                <a:endParaRPr lang="it-IT" sz="2800" dirty="0">
                  <a:solidFill>
                    <a:prstClr val="black"/>
                  </a:solidFill>
                </a:endParaRPr>
              </a:p>
            </p:txBody>
          </p:sp>
          <p:sp>
            <p:nvSpPr>
              <p:cNvPr id="27" name="Rectangle 62"/>
              <p:cNvSpPr>
                <a:spLocks noChangeArrowheads="1"/>
              </p:cNvSpPr>
              <p:nvPr/>
            </p:nvSpPr>
            <p:spPr bwMode="auto">
              <a:xfrm>
                <a:off x="7591" y="6997"/>
                <a:ext cx="1185" cy="276"/>
              </a:xfrm>
              <a:prstGeom prst="rect">
                <a:avLst/>
              </a:prstGeom>
              <a:solidFill>
                <a:srgbClr val="FFFFFF"/>
              </a:solidFill>
              <a:ln w="9525">
                <a:solidFill>
                  <a:srgbClr val="000000"/>
                </a:solidFill>
                <a:miter lim="800000"/>
                <a:headEnd/>
                <a:tailEnd/>
              </a:ln>
            </p:spPr>
            <p:txBody>
              <a:bodyPr>
                <a:prstTxWarp prst="textNoShape">
                  <a:avLst/>
                </a:prstTxWarp>
              </a:bodyPr>
              <a:lstStyle/>
              <a:p>
                <a:pPr algn="ctr"/>
                <a:r>
                  <a:rPr lang="el-GR" altLang="zh-CN" sz="1100" dirty="0" smtClean="0">
                    <a:solidFill>
                      <a:prstClr val="black"/>
                    </a:solidFill>
                    <a:cs typeface="SimSun" pitchFamily="2" charset="-122"/>
                  </a:rPr>
                  <a:t>ΟΠΤΙΚΗ ΟΧΛΗΣΗ</a:t>
                </a:r>
                <a:endParaRPr lang="it-IT" sz="2800" dirty="0">
                  <a:solidFill>
                    <a:prstClr val="black"/>
                  </a:solidFill>
                </a:endParaRPr>
              </a:p>
            </p:txBody>
          </p:sp>
          <p:sp>
            <p:nvSpPr>
              <p:cNvPr id="28" name="Line 63"/>
              <p:cNvSpPr>
                <a:spLocks noChangeShapeType="1"/>
              </p:cNvSpPr>
              <p:nvPr/>
            </p:nvSpPr>
            <p:spPr bwMode="auto">
              <a:xfrm flipH="1">
                <a:off x="6771" y="4716"/>
                <a:ext cx="638" cy="0"/>
              </a:xfrm>
              <a:prstGeom prst="line">
                <a:avLst/>
              </a:prstGeom>
              <a:noFill/>
              <a:ln w="25400">
                <a:solidFill>
                  <a:srgbClr val="000000"/>
                </a:solidFill>
                <a:round/>
                <a:headEnd/>
                <a:tailEnd type="triangle" w="med" len="med"/>
              </a:ln>
            </p:spPr>
            <p:txBody>
              <a:bodyPr>
                <a:prstTxWarp prst="textNoShape">
                  <a:avLst/>
                </a:prstTxWarp>
              </a:bodyPr>
              <a:lstStyle/>
              <a:p>
                <a:endParaRPr lang="en-US" sz="2800">
                  <a:solidFill>
                    <a:prstClr val="black"/>
                  </a:solidFill>
                </a:endParaRPr>
              </a:p>
            </p:txBody>
          </p:sp>
          <p:sp>
            <p:nvSpPr>
              <p:cNvPr id="30" name="Line 65"/>
              <p:cNvSpPr>
                <a:spLocks noChangeShapeType="1"/>
              </p:cNvSpPr>
              <p:nvPr/>
            </p:nvSpPr>
            <p:spPr bwMode="auto">
              <a:xfrm>
                <a:off x="8958" y="4699"/>
                <a:ext cx="547" cy="0"/>
              </a:xfrm>
              <a:prstGeom prst="line">
                <a:avLst/>
              </a:prstGeom>
              <a:noFill/>
              <a:ln w="25400">
                <a:solidFill>
                  <a:srgbClr val="000000"/>
                </a:solidFill>
                <a:round/>
                <a:headEnd type="triangle" w="med" len="med"/>
                <a:tailEnd type="triangle" w="med" len="med"/>
              </a:ln>
            </p:spPr>
            <p:txBody>
              <a:bodyPr>
                <a:prstTxWarp prst="textNoShape">
                  <a:avLst/>
                </a:prstTxWarp>
              </a:bodyPr>
              <a:lstStyle/>
              <a:p>
                <a:endParaRPr lang="en-US" sz="2800">
                  <a:solidFill>
                    <a:prstClr val="black"/>
                  </a:solidFill>
                </a:endParaRPr>
              </a:p>
            </p:txBody>
          </p:sp>
          <p:sp>
            <p:nvSpPr>
              <p:cNvPr id="31" name="Line 67"/>
              <p:cNvSpPr>
                <a:spLocks noChangeShapeType="1"/>
              </p:cNvSpPr>
              <p:nvPr/>
            </p:nvSpPr>
            <p:spPr bwMode="auto">
              <a:xfrm>
                <a:off x="8139" y="5802"/>
                <a:ext cx="0" cy="275"/>
              </a:xfrm>
              <a:prstGeom prst="line">
                <a:avLst/>
              </a:prstGeom>
              <a:noFill/>
              <a:ln w="25400">
                <a:solidFill>
                  <a:srgbClr val="000000"/>
                </a:solidFill>
                <a:round/>
                <a:headEnd/>
                <a:tailEnd type="triangle" w="med" len="med"/>
              </a:ln>
            </p:spPr>
            <p:txBody>
              <a:bodyPr>
                <a:prstTxWarp prst="textNoShape">
                  <a:avLst/>
                </a:prstTxWarp>
              </a:bodyPr>
              <a:lstStyle/>
              <a:p>
                <a:endParaRPr lang="en-US" sz="2800">
                  <a:solidFill>
                    <a:prstClr val="black"/>
                  </a:solidFill>
                </a:endParaRPr>
              </a:p>
            </p:txBody>
          </p:sp>
          <p:sp>
            <p:nvSpPr>
              <p:cNvPr id="33" name="Line 69"/>
              <p:cNvSpPr>
                <a:spLocks noChangeShapeType="1"/>
              </p:cNvSpPr>
              <p:nvPr/>
            </p:nvSpPr>
            <p:spPr bwMode="auto">
              <a:xfrm>
                <a:off x="8138" y="3504"/>
                <a:ext cx="0" cy="367"/>
              </a:xfrm>
              <a:prstGeom prst="line">
                <a:avLst/>
              </a:prstGeom>
              <a:noFill/>
              <a:ln w="25400">
                <a:solidFill>
                  <a:srgbClr val="000000"/>
                </a:solidFill>
                <a:prstDash val="solid"/>
                <a:round/>
                <a:headEnd/>
                <a:tailEnd type="triangle" w="med" len="med"/>
              </a:ln>
            </p:spPr>
            <p:txBody>
              <a:bodyPr>
                <a:prstTxWarp prst="textNoShape">
                  <a:avLst/>
                </a:prstTxWarp>
              </a:bodyPr>
              <a:lstStyle/>
              <a:p>
                <a:endParaRPr lang="en-US" sz="2800">
                  <a:solidFill>
                    <a:prstClr val="black"/>
                  </a:solidFill>
                </a:endParaRPr>
              </a:p>
            </p:txBody>
          </p:sp>
          <p:sp>
            <p:nvSpPr>
              <p:cNvPr id="34" name="Rectangle 70"/>
              <p:cNvSpPr>
                <a:spLocks noChangeArrowheads="1"/>
              </p:cNvSpPr>
              <p:nvPr/>
            </p:nvSpPr>
            <p:spPr bwMode="auto">
              <a:xfrm>
                <a:off x="7591" y="7342"/>
                <a:ext cx="1185" cy="184"/>
              </a:xfrm>
              <a:prstGeom prst="rect">
                <a:avLst/>
              </a:prstGeom>
              <a:solidFill>
                <a:srgbClr val="FFFFFF"/>
              </a:solidFill>
              <a:ln w="9525">
                <a:noFill/>
                <a:miter lim="800000"/>
                <a:headEnd/>
                <a:tailEnd/>
              </a:ln>
            </p:spPr>
            <p:txBody>
              <a:bodyPr>
                <a:prstTxWarp prst="textNoShape">
                  <a:avLst/>
                </a:prstTxWarp>
              </a:bodyPr>
              <a:lstStyle/>
              <a:p>
                <a:pPr algn="ctr"/>
                <a:r>
                  <a:rPr lang="el-GR" altLang="zh-CN" sz="1200" b="1" dirty="0" smtClean="0">
                    <a:solidFill>
                      <a:prstClr val="black"/>
                    </a:solidFill>
                    <a:cs typeface="SimSun" pitchFamily="2" charset="-122"/>
                  </a:rPr>
                  <a:t>ΠΕΡΙΒΑΛΛΟΝ</a:t>
                </a:r>
                <a:endParaRPr lang="it-IT" sz="2800" dirty="0">
                  <a:solidFill>
                    <a:prstClr val="black"/>
                  </a:solidFill>
                </a:endParaRPr>
              </a:p>
            </p:txBody>
          </p:sp>
        </p:grpSp>
        <p:sp>
          <p:nvSpPr>
            <p:cNvPr id="7" name="Rectangle 71"/>
            <p:cNvSpPr>
              <a:spLocks noChangeArrowheads="1"/>
            </p:cNvSpPr>
            <p:nvPr/>
          </p:nvSpPr>
          <p:spPr bwMode="auto">
            <a:xfrm>
              <a:off x="7591" y="4515"/>
              <a:ext cx="1064" cy="368"/>
            </a:xfrm>
            <a:prstGeom prst="rect">
              <a:avLst/>
            </a:prstGeom>
            <a:solidFill>
              <a:srgbClr val="FFFFFF"/>
            </a:solidFill>
            <a:ln w="9525">
              <a:solidFill>
                <a:srgbClr val="000000"/>
              </a:solidFill>
              <a:miter lim="800000"/>
              <a:headEnd/>
              <a:tailEnd/>
            </a:ln>
          </p:spPr>
          <p:txBody>
            <a:bodyPr>
              <a:prstTxWarp prst="textNoShape">
                <a:avLst/>
              </a:prstTxWarp>
            </a:bodyPr>
            <a:lstStyle/>
            <a:p>
              <a:pPr algn="ctr"/>
              <a:r>
                <a:rPr lang="el-GR" sz="1100" dirty="0" smtClean="0">
                  <a:solidFill>
                    <a:prstClr val="black"/>
                  </a:solidFill>
                  <a:ea typeface="SimSun" pitchFamily="2" charset="-122"/>
                  <a:cs typeface="SimSun" pitchFamily="2" charset="-122"/>
                </a:rPr>
                <a:t>ΛΟΙΠΟΙ ΜΕΤΑΚΙΝΟΥΜΕΝΟΙ</a:t>
              </a:r>
              <a:endParaRPr lang="it-IT" sz="1100" dirty="0">
                <a:solidFill>
                  <a:prstClr val="black"/>
                </a:solidFill>
              </a:endParaRPr>
            </a:p>
          </p:txBody>
        </p:sp>
      </p:grpSp>
      <p:sp>
        <p:nvSpPr>
          <p:cNvPr id="35" name="TextBox 34"/>
          <p:cNvSpPr txBox="1"/>
          <p:nvPr/>
        </p:nvSpPr>
        <p:spPr>
          <a:xfrm>
            <a:off x="6172200" y="5788223"/>
            <a:ext cx="1784176" cy="307777"/>
          </a:xfrm>
          <a:prstGeom prst="rect">
            <a:avLst/>
          </a:prstGeom>
          <a:noFill/>
        </p:spPr>
        <p:txBody>
          <a:bodyPr wrap="square" rtlCol="0">
            <a:spAutoFit/>
          </a:bodyPr>
          <a:lstStyle/>
          <a:p>
            <a:r>
              <a:rPr lang="el-GR" sz="1400" dirty="0" smtClean="0">
                <a:solidFill>
                  <a:prstClr val="black"/>
                </a:solidFill>
              </a:rPr>
              <a:t>Πηγή: </a:t>
            </a:r>
            <a:r>
              <a:rPr lang="en-US" sz="1400" dirty="0" err="1" smtClean="0">
                <a:solidFill>
                  <a:prstClr val="black"/>
                </a:solidFill>
              </a:rPr>
              <a:t>Cascetta</a:t>
            </a:r>
            <a:r>
              <a:rPr lang="en-US" sz="1400" dirty="0" smtClean="0">
                <a:solidFill>
                  <a:prstClr val="black"/>
                </a:solidFill>
              </a:rPr>
              <a:t> 2009</a:t>
            </a:r>
            <a:endParaRPr lang="en-US" sz="1400" dirty="0">
              <a:solidFill>
                <a:prstClr val="black"/>
              </a:solidFill>
            </a:endParaRPr>
          </a:p>
        </p:txBody>
      </p:sp>
      <p:sp>
        <p:nvSpPr>
          <p:cNvPr id="36" name="Title 1"/>
          <p:cNvSpPr>
            <a:spLocks noGrp="1"/>
          </p:cNvSpPr>
          <p:nvPr>
            <p:ph type="title"/>
          </p:nvPr>
        </p:nvSpPr>
        <p:spPr>
          <a:xfrm>
            <a:off x="457200" y="274638"/>
            <a:ext cx="8229600" cy="487362"/>
          </a:xfrm>
        </p:spPr>
        <p:txBody>
          <a:bodyPr/>
          <a:lstStyle/>
          <a:p>
            <a:r>
              <a:rPr lang="el-GR" dirty="0" smtClean="0"/>
              <a:t>Αποτίμηση επιπτώσεων</a:t>
            </a:r>
            <a:endParaRPr lang="el-GR" dirty="0"/>
          </a:p>
        </p:txBody>
      </p:sp>
    </p:spTree>
    <p:extLst>
      <p:ext uri="{BB962C8B-B14F-4D97-AF65-F5344CB8AC3E}">
        <p14:creationId xmlns:p14="http://schemas.microsoft.com/office/powerpoint/2010/main" val="34426419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a:spLocks noGrp="1"/>
          </p:cNvSpPr>
          <p:nvPr>
            <p:ph type="title"/>
          </p:nvPr>
        </p:nvSpPr>
        <p:spPr>
          <a:xfrm>
            <a:off x="457200" y="274638"/>
            <a:ext cx="8229600" cy="487362"/>
          </a:xfrm>
        </p:spPr>
        <p:txBody>
          <a:bodyPr/>
          <a:lstStyle/>
          <a:p>
            <a:r>
              <a:rPr lang="el-GR" dirty="0" smtClean="0"/>
              <a:t>Αποτίμηση επιπτώσεων</a:t>
            </a:r>
            <a:endParaRPr lang="el-GR" dirty="0"/>
          </a:p>
        </p:txBody>
      </p:sp>
      <p:pic>
        <p:nvPicPr>
          <p:cNvPr id="37" name="Immagine 6" descr="1.tif"/>
          <p:cNvPicPr>
            <a:picLocks noChangeAspect="1"/>
          </p:cNvPicPr>
          <p:nvPr/>
        </p:nvPicPr>
        <p:blipFill>
          <a:blip r:embed="rId2"/>
          <a:srcRect l="-499" r="60" b="45618"/>
          <a:stretch>
            <a:fillRect/>
          </a:stretch>
        </p:blipFill>
        <p:spPr bwMode="auto">
          <a:xfrm rot="60000">
            <a:off x="357188" y="1631134"/>
            <a:ext cx="8496300" cy="4532312"/>
          </a:xfrm>
          <a:prstGeom prst="rect">
            <a:avLst/>
          </a:prstGeom>
          <a:noFill/>
          <a:ln w="9525">
            <a:noFill/>
            <a:miter lim="800000"/>
            <a:headEnd/>
            <a:tailEnd/>
          </a:ln>
        </p:spPr>
      </p:pic>
      <p:sp>
        <p:nvSpPr>
          <p:cNvPr id="38" name="Rettangolo 7"/>
          <p:cNvSpPr>
            <a:spLocks noChangeArrowheads="1"/>
          </p:cNvSpPr>
          <p:nvPr/>
        </p:nvSpPr>
        <p:spPr bwMode="auto">
          <a:xfrm>
            <a:off x="107950" y="6093596"/>
            <a:ext cx="6048375" cy="338138"/>
          </a:xfrm>
          <a:prstGeom prst="rect">
            <a:avLst/>
          </a:prstGeom>
          <a:noFill/>
          <a:ln w="9525">
            <a:noFill/>
            <a:miter lim="800000"/>
            <a:headEnd/>
            <a:tailEnd/>
          </a:ln>
        </p:spPr>
        <p:txBody>
          <a:bodyPr>
            <a:prstTxWarp prst="textNoShape">
              <a:avLst/>
            </a:prstTxWarp>
            <a:spAutoFit/>
          </a:bodyPr>
          <a:lstStyle/>
          <a:p>
            <a:pPr marL="447675" indent="-447675"/>
            <a:r>
              <a:rPr lang="el-GR" sz="1600" i="1" dirty="0" smtClean="0">
                <a:latin typeface="Calibri" charset="0"/>
              </a:rPr>
              <a:t>Πηγή</a:t>
            </a:r>
            <a:r>
              <a:rPr lang="it-IT" sz="1600" i="1" dirty="0" smtClean="0">
                <a:latin typeface="Calibri" charset="0"/>
              </a:rPr>
              <a:t>:  </a:t>
            </a:r>
            <a:r>
              <a:rPr lang="it-IT" sz="1600" i="1" dirty="0" err="1">
                <a:latin typeface="Calibri" charset="0"/>
              </a:rPr>
              <a:t>Transportation</a:t>
            </a:r>
            <a:r>
              <a:rPr lang="it-IT" sz="1600" i="1" dirty="0">
                <a:latin typeface="Calibri" charset="0"/>
              </a:rPr>
              <a:t> </a:t>
            </a:r>
            <a:r>
              <a:rPr lang="it-IT" sz="1600" i="1" dirty="0" err="1">
                <a:latin typeface="Calibri" charset="0"/>
              </a:rPr>
              <a:t>Decision</a:t>
            </a:r>
            <a:r>
              <a:rPr lang="it-IT" sz="1600" i="1" dirty="0">
                <a:latin typeface="Calibri" charset="0"/>
              </a:rPr>
              <a:t> </a:t>
            </a:r>
            <a:r>
              <a:rPr lang="it-IT" sz="1600" i="1" dirty="0" err="1">
                <a:latin typeface="Calibri" charset="0"/>
              </a:rPr>
              <a:t>Making</a:t>
            </a:r>
            <a:r>
              <a:rPr lang="it-IT" sz="1600" i="1" dirty="0">
                <a:latin typeface="Calibri" charset="0"/>
              </a:rPr>
              <a:t>  by </a:t>
            </a:r>
            <a:r>
              <a:rPr lang="it-IT" sz="1600" i="1" dirty="0" err="1">
                <a:latin typeface="Calibri" charset="0"/>
              </a:rPr>
              <a:t>Sinha</a:t>
            </a:r>
            <a:r>
              <a:rPr lang="it-IT" sz="1600" i="1" dirty="0">
                <a:latin typeface="Calibri" charset="0"/>
              </a:rPr>
              <a:t> and Labi (2007)</a:t>
            </a:r>
          </a:p>
        </p:txBody>
      </p:sp>
      <p:sp>
        <p:nvSpPr>
          <p:cNvPr id="39" name="Titolo 1"/>
          <p:cNvSpPr txBox="1">
            <a:spLocks/>
          </p:cNvSpPr>
          <p:nvPr/>
        </p:nvSpPr>
        <p:spPr>
          <a:xfrm>
            <a:off x="230188" y="835796"/>
            <a:ext cx="8229600" cy="796925"/>
          </a:xfrm>
          <a:prstGeom prst="rect">
            <a:avLst/>
          </a:prstGeom>
        </p:spPr>
        <p:txBody>
          <a:bodyPr anchor="ctr">
            <a:prstTxWarp prst="textNoShape">
              <a:avLst/>
            </a:prstTxWarp>
            <a:normAutofit/>
          </a:bodyPr>
          <a:lstStyle/>
          <a:p>
            <a:pPr>
              <a:lnSpc>
                <a:spcPct val="80000"/>
              </a:lnSpc>
            </a:pPr>
            <a:r>
              <a:rPr lang="el-GR" sz="2600" b="1" dirty="0">
                <a:solidFill>
                  <a:srgbClr val="17375E"/>
                </a:solidFill>
                <a:latin typeface="Calibri" charset="0"/>
              </a:rPr>
              <a:t>Αξιολόγηση επιπτώσεων</a:t>
            </a:r>
          </a:p>
          <a:p>
            <a:pPr>
              <a:lnSpc>
                <a:spcPct val="80000"/>
              </a:lnSpc>
            </a:pPr>
            <a:r>
              <a:rPr lang="el-GR" sz="2600" i="1" dirty="0" smtClean="0">
                <a:solidFill>
                  <a:srgbClr val="17375E"/>
                </a:solidFill>
                <a:latin typeface="Calibri" charset="0"/>
              </a:rPr>
              <a:t>Επιπτώσεις Ι</a:t>
            </a:r>
            <a:r>
              <a:rPr lang="en-US" sz="2600" i="1" dirty="0" smtClean="0">
                <a:solidFill>
                  <a:srgbClr val="17375E"/>
                </a:solidFill>
                <a:latin typeface="Calibri" charset="0"/>
              </a:rPr>
              <a:t>TS </a:t>
            </a:r>
            <a:r>
              <a:rPr lang="el-GR" sz="2600" i="1" dirty="0" smtClean="0">
                <a:solidFill>
                  <a:srgbClr val="17375E"/>
                </a:solidFill>
                <a:latin typeface="Calibri" charset="0"/>
              </a:rPr>
              <a:t>στην οδική ασφάλεια</a:t>
            </a:r>
            <a:endParaRPr lang="it-IT" sz="2600" i="1" dirty="0">
              <a:solidFill>
                <a:srgbClr val="17375E"/>
              </a:solidFill>
              <a:latin typeface="Calibri" charset="0"/>
            </a:endParaRPr>
          </a:p>
        </p:txBody>
      </p:sp>
      <p:sp>
        <p:nvSpPr>
          <p:cNvPr id="40" name="Fumetto 3 6"/>
          <p:cNvSpPr/>
          <p:nvPr/>
        </p:nvSpPr>
        <p:spPr>
          <a:xfrm>
            <a:off x="5940425" y="908821"/>
            <a:ext cx="1152525" cy="561975"/>
          </a:xfrm>
          <a:prstGeom prst="wedgeEllipseCallout">
            <a:avLst/>
          </a:prstGeom>
          <a:ln>
            <a:solidFill>
              <a:schemeClr val="tx1"/>
            </a:solidFill>
          </a:ln>
        </p:spPr>
        <p:txBody>
          <a:bodyPr>
            <a:prstTxWarp prst="textNoShape">
              <a:avLst/>
            </a:prstTxWarp>
            <a:spAutoFit/>
          </a:bodyPr>
          <a:lstStyle/>
          <a:p>
            <a:r>
              <a:rPr lang="it-IT" sz="2000" i="1">
                <a:solidFill>
                  <a:srgbClr val="FF0000"/>
                </a:solidFill>
                <a:effectLst>
                  <a:outerShdw blurRad="38100" dist="38100" dir="2700000" algn="tl">
                    <a:srgbClr val="DDDDDD"/>
                  </a:outerShdw>
                </a:effectLst>
                <a:latin typeface="Calibri" charset="0"/>
              </a:rPr>
              <a:t>ADAS</a:t>
            </a:r>
            <a:endParaRPr lang="it-IT" sz="2800" i="1">
              <a:solidFill>
                <a:srgbClr val="FF0000"/>
              </a:solidFill>
              <a:effectLst>
                <a:outerShdw blurRad="38100" dist="38100" dir="2700000" algn="tl">
                  <a:srgbClr val="DDDDDD"/>
                </a:outerShdw>
              </a:effectLst>
              <a:latin typeface="Calibri" charset="0"/>
            </a:endParaRPr>
          </a:p>
        </p:txBody>
      </p:sp>
      <p:sp>
        <p:nvSpPr>
          <p:cNvPr id="41" name="Fumetto 3 8"/>
          <p:cNvSpPr/>
          <p:nvPr/>
        </p:nvSpPr>
        <p:spPr>
          <a:xfrm>
            <a:off x="1116013" y="1685109"/>
            <a:ext cx="1727200" cy="519112"/>
          </a:xfrm>
          <a:prstGeom prst="wedgeEllipseCallout">
            <a:avLst>
              <a:gd name="adj1" fmla="val 56644"/>
              <a:gd name="adj2" fmla="val 42079"/>
            </a:avLst>
          </a:prstGeom>
          <a:ln>
            <a:solidFill>
              <a:schemeClr val="tx1"/>
            </a:solidFill>
          </a:ln>
        </p:spPr>
        <p:txBody>
          <a:bodyPr>
            <a:prstTxWarp prst="textNoShape">
              <a:avLst/>
            </a:prstTxWarp>
            <a:spAutoFit/>
          </a:bodyPr>
          <a:lstStyle/>
          <a:p>
            <a:r>
              <a:rPr lang="it-IT" i="1">
                <a:solidFill>
                  <a:srgbClr val="FF0000"/>
                </a:solidFill>
                <a:effectLst>
                  <a:outerShdw blurRad="38100" dist="38100" dir="2700000" algn="tl">
                    <a:srgbClr val="DDDDDD"/>
                  </a:outerShdw>
                </a:effectLst>
                <a:latin typeface="Calibri" charset="0"/>
              </a:rPr>
              <a:t>ATIS. ATMS</a:t>
            </a:r>
          </a:p>
        </p:txBody>
      </p:sp>
      <p:sp>
        <p:nvSpPr>
          <p:cNvPr id="42" name="Fumetto 3 10"/>
          <p:cNvSpPr/>
          <p:nvPr/>
        </p:nvSpPr>
        <p:spPr>
          <a:xfrm>
            <a:off x="755650" y="5356996"/>
            <a:ext cx="2016125" cy="519113"/>
          </a:xfrm>
          <a:prstGeom prst="wedgeEllipseCallout">
            <a:avLst>
              <a:gd name="adj1" fmla="val -30438"/>
              <a:gd name="adj2" fmla="val -78966"/>
            </a:avLst>
          </a:prstGeom>
          <a:ln>
            <a:solidFill>
              <a:schemeClr val="tx1"/>
            </a:solidFill>
          </a:ln>
        </p:spPr>
        <p:txBody>
          <a:bodyPr>
            <a:prstTxWarp prst="textNoShape">
              <a:avLst/>
            </a:prstTxWarp>
            <a:spAutoFit/>
          </a:bodyPr>
          <a:lstStyle/>
          <a:p>
            <a:r>
              <a:rPr lang="it-IT" i="1">
                <a:solidFill>
                  <a:srgbClr val="FF0000"/>
                </a:solidFill>
                <a:effectLst>
                  <a:outerShdw blurRad="38100" dist="38100" dir="2700000" algn="tl">
                    <a:srgbClr val="DDDDDD"/>
                  </a:outerShdw>
                </a:effectLst>
                <a:latin typeface="Calibri" charset="0"/>
              </a:rPr>
              <a:t>ATMS, ATDM</a:t>
            </a:r>
          </a:p>
        </p:txBody>
      </p:sp>
    </p:spTree>
    <p:extLst>
      <p:ext uri="{BB962C8B-B14F-4D97-AF65-F5344CB8AC3E}">
        <p14:creationId xmlns:p14="http://schemas.microsoft.com/office/powerpoint/2010/main" val="3256825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l-GR" dirty="0" smtClean="0">
                <a:cs typeface="Arial Black"/>
              </a:rPr>
              <a:t>Γιατί γίνεται αξιολόγηση</a:t>
            </a:r>
            <a:r>
              <a:rPr lang="en-US" dirty="0" smtClean="0">
                <a:cs typeface="Arial Black"/>
              </a:rPr>
              <a:t>;</a:t>
            </a:r>
            <a:endParaRPr lang="en-US" dirty="0">
              <a:cs typeface="Arial Black"/>
            </a:endParaRPr>
          </a:p>
        </p:txBody>
      </p:sp>
      <p:sp>
        <p:nvSpPr>
          <p:cNvPr id="3" name="Content Placeholder 2"/>
          <p:cNvSpPr>
            <a:spLocks noGrp="1"/>
          </p:cNvSpPr>
          <p:nvPr>
            <p:ph idx="1"/>
          </p:nvPr>
        </p:nvSpPr>
        <p:spPr/>
        <p:txBody>
          <a:bodyPr>
            <a:normAutofit/>
          </a:bodyPr>
          <a:lstStyle/>
          <a:p>
            <a:r>
              <a:rPr lang="el-GR" sz="4400" dirty="0" smtClean="0"/>
              <a:t>Λήψη απόφασης</a:t>
            </a:r>
            <a:endParaRPr lang="en-US" sz="4400" dirty="0" smtClean="0"/>
          </a:p>
          <a:p>
            <a:r>
              <a:rPr lang="el-GR" sz="4400" dirty="0" smtClean="0"/>
              <a:t>Σχεδιασμός</a:t>
            </a:r>
            <a:endParaRPr lang="en-US" sz="4400" dirty="0" smtClean="0"/>
          </a:p>
          <a:p>
            <a:r>
              <a:rPr lang="el-GR" sz="4400" dirty="0" smtClean="0"/>
              <a:t>Μέτρηση (βαθμού) απόδοσης</a:t>
            </a:r>
          </a:p>
          <a:p>
            <a:r>
              <a:rPr lang="el-GR" sz="4400" dirty="0" smtClean="0"/>
              <a:t>Διαχρονικός έλεγχος ποιότητας</a:t>
            </a:r>
            <a:endParaRPr lang="en-US" sz="4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a:spLocks noGrp="1"/>
          </p:cNvSpPr>
          <p:nvPr>
            <p:ph type="title"/>
          </p:nvPr>
        </p:nvSpPr>
        <p:spPr>
          <a:xfrm>
            <a:off x="457200" y="204788"/>
            <a:ext cx="8229600" cy="487362"/>
          </a:xfrm>
        </p:spPr>
        <p:txBody>
          <a:bodyPr/>
          <a:lstStyle/>
          <a:p>
            <a:r>
              <a:rPr lang="el-GR" dirty="0" smtClean="0"/>
              <a:t>Αποτίμηση επιπτώσεων</a:t>
            </a:r>
            <a:endParaRPr lang="el-GR" dirty="0"/>
          </a:p>
        </p:txBody>
      </p:sp>
      <p:sp>
        <p:nvSpPr>
          <p:cNvPr id="37" name="Titolo 1"/>
          <p:cNvSpPr txBox="1">
            <a:spLocks/>
          </p:cNvSpPr>
          <p:nvPr/>
        </p:nvSpPr>
        <p:spPr>
          <a:xfrm>
            <a:off x="230188" y="692150"/>
            <a:ext cx="8229600" cy="796925"/>
          </a:xfrm>
          <a:prstGeom prst="rect">
            <a:avLst/>
          </a:prstGeom>
        </p:spPr>
        <p:txBody>
          <a:bodyPr anchor="ctr">
            <a:prstTxWarp prst="textNoShape">
              <a:avLst/>
            </a:prstTxWarp>
            <a:normAutofit/>
          </a:bodyPr>
          <a:lstStyle/>
          <a:p>
            <a:pPr lvl="0">
              <a:lnSpc>
                <a:spcPct val="80000"/>
              </a:lnSpc>
            </a:pPr>
            <a:r>
              <a:rPr lang="el-GR" sz="2600" b="1" dirty="0">
                <a:solidFill>
                  <a:srgbClr val="17375E"/>
                </a:solidFill>
                <a:latin typeface="Calibri" charset="0"/>
              </a:rPr>
              <a:t>Αξιολόγηση επιπτώσεων</a:t>
            </a:r>
          </a:p>
          <a:p>
            <a:pPr lvl="0">
              <a:lnSpc>
                <a:spcPct val="80000"/>
              </a:lnSpc>
            </a:pPr>
            <a:r>
              <a:rPr lang="el-GR" sz="2600" i="1" dirty="0">
                <a:solidFill>
                  <a:srgbClr val="17375E"/>
                </a:solidFill>
                <a:latin typeface="Calibri" charset="0"/>
              </a:rPr>
              <a:t>Επιπτώσεις Ι</a:t>
            </a:r>
            <a:r>
              <a:rPr lang="en-US" sz="2600" i="1" dirty="0">
                <a:solidFill>
                  <a:srgbClr val="17375E"/>
                </a:solidFill>
                <a:latin typeface="Calibri" charset="0"/>
              </a:rPr>
              <a:t>TS </a:t>
            </a:r>
            <a:r>
              <a:rPr lang="el-GR" sz="2600" i="1" dirty="0">
                <a:solidFill>
                  <a:srgbClr val="17375E"/>
                </a:solidFill>
                <a:latin typeface="Calibri" charset="0"/>
              </a:rPr>
              <a:t>στην οδική ασφάλεια</a:t>
            </a:r>
            <a:endParaRPr lang="it-IT" sz="2600" i="1" dirty="0">
              <a:solidFill>
                <a:srgbClr val="17375E"/>
              </a:solidFill>
              <a:latin typeface="Calibri" charset="0"/>
            </a:endParaRPr>
          </a:p>
        </p:txBody>
      </p:sp>
      <p:grpSp>
        <p:nvGrpSpPr>
          <p:cNvPr id="38" name="Gruppo 30"/>
          <p:cNvGrpSpPr>
            <a:grpSpLocks/>
          </p:cNvGrpSpPr>
          <p:nvPr/>
        </p:nvGrpSpPr>
        <p:grpSpPr bwMode="auto">
          <a:xfrm>
            <a:off x="468313" y="1412875"/>
            <a:ext cx="8639175" cy="5229225"/>
            <a:chOff x="324396" y="1628800"/>
            <a:chExt cx="8640092" cy="5229200"/>
          </a:xfrm>
        </p:grpSpPr>
        <p:pic>
          <p:nvPicPr>
            <p:cNvPr id="39" name="Immagine 6" descr="2.tif"/>
            <p:cNvPicPr>
              <a:picLocks noChangeAspect="1"/>
            </p:cNvPicPr>
            <p:nvPr/>
          </p:nvPicPr>
          <p:blipFill>
            <a:blip r:embed="rId2"/>
            <a:srcRect l="17778" t="1128" r="5556" b="21143"/>
            <a:stretch>
              <a:fillRect/>
            </a:stretch>
          </p:blipFill>
          <p:spPr bwMode="auto">
            <a:xfrm>
              <a:off x="324396" y="1628800"/>
              <a:ext cx="5615756" cy="5112568"/>
            </a:xfrm>
            <a:prstGeom prst="rect">
              <a:avLst/>
            </a:prstGeom>
            <a:noFill/>
            <a:ln w="9525">
              <a:noFill/>
              <a:miter lim="800000"/>
              <a:headEnd/>
              <a:tailEnd/>
            </a:ln>
          </p:spPr>
        </p:pic>
        <p:pic>
          <p:nvPicPr>
            <p:cNvPr id="40" name="Immagine 10" descr="2.tif"/>
            <p:cNvPicPr>
              <a:picLocks noChangeAspect="1"/>
            </p:cNvPicPr>
            <p:nvPr/>
          </p:nvPicPr>
          <p:blipFill>
            <a:blip r:embed="rId2"/>
            <a:srcRect l="35474" t="79263" r="22256" b="7298"/>
            <a:stretch>
              <a:fillRect/>
            </a:stretch>
          </p:blipFill>
          <p:spPr bwMode="auto">
            <a:xfrm>
              <a:off x="5868144" y="5949280"/>
              <a:ext cx="3096344" cy="908720"/>
            </a:xfrm>
            <a:prstGeom prst="rect">
              <a:avLst/>
            </a:prstGeom>
            <a:noFill/>
            <a:ln w="9525">
              <a:noFill/>
              <a:miter lim="800000"/>
              <a:headEnd/>
              <a:tailEnd/>
            </a:ln>
          </p:spPr>
        </p:pic>
        <p:sp>
          <p:nvSpPr>
            <p:cNvPr id="41" name="Rettangolo 16"/>
            <p:cNvSpPr/>
            <p:nvPr/>
          </p:nvSpPr>
          <p:spPr>
            <a:xfrm>
              <a:off x="7164072" y="5805493"/>
              <a:ext cx="71445" cy="360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cxnSp>
          <p:nvCxnSpPr>
            <p:cNvPr id="42" name="Connettore 2 15"/>
            <p:cNvCxnSpPr/>
            <p:nvPr/>
          </p:nvCxnSpPr>
          <p:spPr>
            <a:xfrm>
              <a:off x="7164072" y="5516569"/>
              <a:ext cx="0" cy="7207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3" name="Gruppo 13"/>
            <p:cNvGrpSpPr>
              <a:grpSpLocks/>
            </p:cNvGrpSpPr>
            <p:nvPr/>
          </p:nvGrpSpPr>
          <p:grpSpPr bwMode="auto">
            <a:xfrm>
              <a:off x="6372200" y="4869160"/>
              <a:ext cx="1368152" cy="792088"/>
              <a:chOff x="6588224" y="4653136"/>
              <a:chExt cx="1368152" cy="792088"/>
            </a:xfrm>
          </p:grpSpPr>
          <p:pic>
            <p:nvPicPr>
              <p:cNvPr id="45" name="Immagine 11" descr="2.tif"/>
              <p:cNvPicPr>
                <a:picLocks noChangeAspect="1"/>
              </p:cNvPicPr>
              <p:nvPr/>
            </p:nvPicPr>
            <p:blipFill>
              <a:blip r:embed="rId2"/>
              <a:srcRect l="15813" t="82053" r="65511" b="7208"/>
              <a:stretch>
                <a:fillRect/>
              </a:stretch>
            </p:blipFill>
            <p:spPr bwMode="auto">
              <a:xfrm>
                <a:off x="6588224" y="4653136"/>
                <a:ext cx="1368152" cy="792088"/>
              </a:xfrm>
              <a:prstGeom prst="rect">
                <a:avLst/>
              </a:prstGeom>
              <a:noFill/>
              <a:ln w="9525">
                <a:noFill/>
                <a:miter lim="800000"/>
                <a:headEnd/>
                <a:tailEnd/>
              </a:ln>
            </p:spPr>
          </p:pic>
          <p:sp>
            <p:nvSpPr>
              <p:cNvPr id="46" name="Rettangolo 12"/>
              <p:cNvSpPr/>
              <p:nvPr/>
            </p:nvSpPr>
            <p:spPr>
              <a:xfrm>
                <a:off x="7884974" y="4940185"/>
                <a:ext cx="71445" cy="360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grpSp>
        <p:cxnSp>
          <p:nvCxnSpPr>
            <p:cNvPr id="44" name="Connettore 2 26"/>
            <p:cNvCxnSpPr/>
            <p:nvPr/>
          </p:nvCxnSpPr>
          <p:spPr>
            <a:xfrm>
              <a:off x="4428519" y="6524627"/>
              <a:ext cx="151304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7" name="Rettangolo 7"/>
          <p:cNvSpPr>
            <a:spLocks noChangeArrowheads="1"/>
          </p:cNvSpPr>
          <p:nvPr/>
        </p:nvSpPr>
        <p:spPr bwMode="auto">
          <a:xfrm>
            <a:off x="5724128" y="2399402"/>
            <a:ext cx="3383359" cy="338554"/>
          </a:xfrm>
          <a:prstGeom prst="rect">
            <a:avLst/>
          </a:prstGeom>
          <a:noFill/>
          <a:ln w="9525">
            <a:noFill/>
            <a:miter lim="800000"/>
            <a:headEnd/>
            <a:tailEnd/>
          </a:ln>
        </p:spPr>
        <p:txBody>
          <a:bodyPr wrap="square">
            <a:prstTxWarp prst="textNoShape">
              <a:avLst/>
            </a:prstTxWarp>
            <a:spAutoFit/>
          </a:bodyPr>
          <a:lstStyle/>
          <a:p>
            <a:pPr marL="447675" indent="-447675"/>
            <a:r>
              <a:rPr lang="it-IT" sz="1600" dirty="0" smtClean="0">
                <a:latin typeface="Calibri" charset="0"/>
              </a:rPr>
              <a:t>[</a:t>
            </a:r>
            <a:r>
              <a:rPr lang="el-GR" sz="1600" dirty="0" smtClean="0">
                <a:latin typeface="Calibri" charset="0"/>
              </a:rPr>
              <a:t>πηγή: </a:t>
            </a:r>
            <a:r>
              <a:rPr lang="it-IT" sz="1600" dirty="0" err="1" smtClean="0">
                <a:latin typeface="Calibri" charset="0"/>
              </a:rPr>
              <a:t>Highway</a:t>
            </a:r>
            <a:r>
              <a:rPr lang="it-IT" sz="1600" dirty="0" smtClean="0">
                <a:latin typeface="Calibri" charset="0"/>
              </a:rPr>
              <a:t> </a:t>
            </a:r>
            <a:r>
              <a:rPr lang="it-IT" sz="1600" dirty="0" err="1" smtClean="0">
                <a:latin typeface="Calibri" charset="0"/>
              </a:rPr>
              <a:t>Safety</a:t>
            </a:r>
            <a:r>
              <a:rPr lang="it-IT" sz="1600" dirty="0" smtClean="0">
                <a:latin typeface="Calibri" charset="0"/>
              </a:rPr>
              <a:t> Manual, 2011]</a:t>
            </a:r>
            <a:endParaRPr lang="it-IT" sz="1600" dirty="0">
              <a:latin typeface="Calibri" charset="0"/>
            </a:endParaRPr>
          </a:p>
        </p:txBody>
      </p:sp>
    </p:spTree>
    <p:extLst>
      <p:ext uri="{BB962C8B-B14F-4D97-AF65-F5344CB8AC3E}">
        <p14:creationId xmlns:p14="http://schemas.microsoft.com/office/powerpoint/2010/main" val="10726909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a:spLocks noGrp="1"/>
          </p:cNvSpPr>
          <p:nvPr>
            <p:ph type="title"/>
          </p:nvPr>
        </p:nvSpPr>
        <p:spPr>
          <a:xfrm>
            <a:off x="457200" y="274638"/>
            <a:ext cx="8229600" cy="487362"/>
          </a:xfrm>
        </p:spPr>
        <p:txBody>
          <a:bodyPr/>
          <a:lstStyle/>
          <a:p>
            <a:r>
              <a:rPr lang="el-GR" dirty="0" smtClean="0"/>
              <a:t>Αποτίμηση επιπτώσεων</a:t>
            </a:r>
            <a:endParaRPr lang="el-GR" dirty="0"/>
          </a:p>
        </p:txBody>
      </p:sp>
      <p:sp>
        <p:nvSpPr>
          <p:cNvPr id="37" name="Titolo 1"/>
          <p:cNvSpPr txBox="1">
            <a:spLocks/>
          </p:cNvSpPr>
          <p:nvPr/>
        </p:nvSpPr>
        <p:spPr>
          <a:xfrm>
            <a:off x="230187" y="1066613"/>
            <a:ext cx="8229600" cy="796925"/>
          </a:xfrm>
          <a:prstGeom prst="rect">
            <a:avLst/>
          </a:prstGeom>
        </p:spPr>
        <p:txBody>
          <a:bodyPr anchor="ctr">
            <a:prstTxWarp prst="textNoShape">
              <a:avLst/>
            </a:prstTxWarp>
            <a:normAutofit/>
          </a:bodyPr>
          <a:lstStyle/>
          <a:p>
            <a:pPr>
              <a:lnSpc>
                <a:spcPct val="80000"/>
              </a:lnSpc>
            </a:pPr>
            <a:r>
              <a:rPr lang="el-GR" sz="2600" b="1" dirty="0">
                <a:solidFill>
                  <a:srgbClr val="17375E"/>
                </a:solidFill>
                <a:latin typeface="Calibri" charset="0"/>
              </a:rPr>
              <a:t>Αξιολόγηση επιπτώσεων</a:t>
            </a:r>
          </a:p>
          <a:p>
            <a:pPr>
              <a:lnSpc>
                <a:spcPct val="80000"/>
              </a:lnSpc>
            </a:pPr>
            <a:r>
              <a:rPr lang="el-GR" sz="2600" b="1" dirty="0">
                <a:solidFill>
                  <a:srgbClr val="17375E"/>
                </a:solidFill>
                <a:latin typeface="Calibri" charset="0"/>
              </a:rPr>
              <a:t>Επιπτώσεις ΙTS στην οδική ασφάλεια</a:t>
            </a:r>
          </a:p>
        </p:txBody>
      </p:sp>
      <p:sp>
        <p:nvSpPr>
          <p:cNvPr id="38" name="Rettangolo 30"/>
          <p:cNvSpPr>
            <a:spLocks noChangeArrowheads="1"/>
          </p:cNvSpPr>
          <p:nvPr/>
        </p:nvSpPr>
        <p:spPr bwMode="auto">
          <a:xfrm>
            <a:off x="250824" y="1858776"/>
            <a:ext cx="8785225" cy="830997"/>
          </a:xfrm>
          <a:prstGeom prst="rect">
            <a:avLst/>
          </a:prstGeom>
          <a:noFill/>
          <a:ln w="9525">
            <a:noFill/>
            <a:miter lim="800000"/>
            <a:headEnd/>
            <a:tailEnd/>
          </a:ln>
        </p:spPr>
        <p:txBody>
          <a:bodyPr>
            <a:prstTxWarp prst="textNoShape">
              <a:avLst/>
            </a:prstTxWarp>
            <a:spAutoFit/>
          </a:bodyPr>
          <a:lstStyle/>
          <a:p>
            <a:r>
              <a:rPr lang="el-GR" sz="2400" dirty="0" smtClean="0">
                <a:latin typeface="Calibri" charset="0"/>
              </a:rPr>
              <a:t>Μεθοδολογίες εκτίμησης της μεταβολής στον αριθμό των συγκρούσεων</a:t>
            </a:r>
            <a:r>
              <a:rPr lang="en-US" sz="2400" dirty="0" smtClean="0">
                <a:latin typeface="Calibri" charset="0"/>
              </a:rPr>
              <a:t>:</a:t>
            </a:r>
            <a:endParaRPr lang="en-US" sz="2400" dirty="0">
              <a:latin typeface="Calibri" charset="0"/>
            </a:endParaRPr>
          </a:p>
        </p:txBody>
      </p:sp>
      <p:sp>
        <p:nvSpPr>
          <p:cNvPr id="39" name="Rettangolo 7"/>
          <p:cNvSpPr>
            <a:spLocks noChangeArrowheads="1"/>
          </p:cNvSpPr>
          <p:nvPr/>
        </p:nvSpPr>
        <p:spPr bwMode="auto">
          <a:xfrm>
            <a:off x="323850" y="2723963"/>
            <a:ext cx="6229349" cy="3231654"/>
          </a:xfrm>
          <a:prstGeom prst="rect">
            <a:avLst/>
          </a:prstGeom>
          <a:noFill/>
          <a:ln w="9525">
            <a:noFill/>
            <a:miter lim="800000"/>
            <a:headEnd/>
            <a:tailEnd/>
          </a:ln>
        </p:spPr>
        <p:txBody>
          <a:bodyPr wrap="square">
            <a:prstTxWarp prst="textNoShape">
              <a:avLst/>
            </a:prstTxWarp>
            <a:spAutoFit/>
          </a:bodyPr>
          <a:lstStyle/>
          <a:p>
            <a:pPr marL="457200" indent="-457200">
              <a:spcBef>
                <a:spcPts val="600"/>
              </a:spcBef>
              <a:spcAft>
                <a:spcPts val="1200"/>
              </a:spcAft>
              <a:buFont typeface="Times New Roman" charset="0"/>
              <a:buAutoNum type="alphaLcParenR"/>
            </a:pPr>
            <a:r>
              <a:rPr lang="el-GR" sz="2400" i="1" dirty="0" smtClean="0">
                <a:latin typeface="Calibri" charset="0"/>
              </a:rPr>
              <a:t>Δείκτης ατυχημάτων </a:t>
            </a:r>
          </a:p>
          <a:p>
            <a:pPr marL="457200" indent="-457200">
              <a:spcBef>
                <a:spcPts val="600"/>
              </a:spcBef>
              <a:spcAft>
                <a:spcPts val="1200"/>
              </a:spcAft>
            </a:pPr>
            <a:r>
              <a:rPr lang="el-GR" sz="2400" i="1" dirty="0" smtClean="0">
                <a:latin typeface="Calibri" charset="0"/>
              </a:rPr>
              <a:t>ατυχήματα </a:t>
            </a:r>
            <a:r>
              <a:rPr lang="it-IT" sz="2400" i="1" dirty="0" smtClean="0">
                <a:latin typeface="Calibri" charset="0"/>
              </a:rPr>
              <a:t>=</a:t>
            </a:r>
            <a:r>
              <a:rPr lang="el-GR" sz="2400" i="1" dirty="0" smtClean="0">
                <a:latin typeface="Calibri" charset="0"/>
              </a:rPr>
              <a:t> </a:t>
            </a:r>
            <a:r>
              <a:rPr lang="it-IT" sz="2400" i="1" dirty="0" err="1" smtClean="0">
                <a:latin typeface="Calibri" charset="0"/>
              </a:rPr>
              <a:t>CR*VMT</a:t>
            </a:r>
            <a:endParaRPr lang="it-IT" sz="2400" i="1" dirty="0" smtClean="0">
              <a:latin typeface="Calibri" charset="0"/>
            </a:endParaRPr>
          </a:p>
          <a:p>
            <a:pPr marL="457200" indent="-457200">
              <a:spcBef>
                <a:spcPts val="600"/>
              </a:spcBef>
              <a:spcAft>
                <a:spcPts val="1200"/>
              </a:spcAft>
              <a:buFont typeface="Times New Roman" charset="0"/>
              <a:buAutoNum type="alphaLcParenR"/>
            </a:pPr>
            <a:r>
              <a:rPr lang="el-GR" sz="2400" i="1" dirty="0" smtClean="0">
                <a:latin typeface="Calibri" charset="0"/>
              </a:rPr>
              <a:t>Εξίσωση εκτίμησης ατυχημάτων </a:t>
            </a:r>
          </a:p>
          <a:p>
            <a:pPr marL="457200" indent="-457200">
              <a:spcBef>
                <a:spcPts val="600"/>
              </a:spcBef>
              <a:spcAft>
                <a:spcPts val="1200"/>
              </a:spcAft>
            </a:pPr>
            <a:r>
              <a:rPr lang="el-GR" sz="2400" i="1" dirty="0" smtClean="0">
                <a:latin typeface="Calibri" charset="0"/>
              </a:rPr>
              <a:t>ατυχήματα </a:t>
            </a:r>
            <a:r>
              <a:rPr lang="it-IT" sz="2400" i="1" dirty="0" smtClean="0">
                <a:latin typeface="Calibri" charset="0"/>
              </a:rPr>
              <a:t>=</a:t>
            </a:r>
            <a:r>
              <a:rPr lang="el-GR" sz="2400" i="1" dirty="0" smtClean="0">
                <a:latin typeface="Calibri" charset="0"/>
              </a:rPr>
              <a:t> </a:t>
            </a:r>
            <a:r>
              <a:rPr lang="it-IT" sz="2400" i="1" dirty="0" err="1" smtClean="0">
                <a:latin typeface="Calibri" charset="0"/>
              </a:rPr>
              <a:t>f</a:t>
            </a:r>
            <a:r>
              <a:rPr lang="it-IT" sz="2400" i="1" dirty="0" smtClean="0">
                <a:latin typeface="Calibri" charset="0"/>
              </a:rPr>
              <a:t>(VMT,</a:t>
            </a:r>
            <a:r>
              <a:rPr lang="it-IT" sz="2400" i="1" dirty="0" err="1" smtClean="0">
                <a:latin typeface="Calibri" charset="0"/>
              </a:rPr>
              <a:t>X</a:t>
            </a:r>
            <a:r>
              <a:rPr lang="it-IT" sz="2400" i="1" dirty="0" smtClean="0">
                <a:latin typeface="Calibri" charset="0"/>
              </a:rPr>
              <a:t>)</a:t>
            </a:r>
          </a:p>
          <a:p>
            <a:pPr marL="457200" indent="-457200">
              <a:spcBef>
                <a:spcPts val="600"/>
              </a:spcBef>
              <a:spcAft>
                <a:spcPts val="1200"/>
              </a:spcAft>
              <a:buFont typeface="Times New Roman" charset="0"/>
              <a:buAutoNum type="alphaLcParenR"/>
            </a:pPr>
            <a:r>
              <a:rPr lang="el-GR" sz="2400" i="1" dirty="0" smtClean="0">
                <a:latin typeface="Calibri" charset="0"/>
              </a:rPr>
              <a:t>Συντελεστές μείωσης ατυχημάτων (</a:t>
            </a:r>
            <a:r>
              <a:rPr lang="it-IT" sz="2400" i="1" dirty="0" smtClean="0">
                <a:latin typeface="Calibri" charset="0"/>
              </a:rPr>
              <a:t>Crash </a:t>
            </a:r>
            <a:r>
              <a:rPr lang="it-IT" sz="2400" i="1" dirty="0">
                <a:latin typeface="Calibri" charset="0"/>
              </a:rPr>
              <a:t>Reduction </a:t>
            </a:r>
            <a:r>
              <a:rPr lang="it-IT" sz="2400" i="1" dirty="0" err="1">
                <a:latin typeface="Calibri" charset="0"/>
              </a:rPr>
              <a:t>Factors</a:t>
            </a:r>
            <a:r>
              <a:rPr lang="it-IT" sz="2400" i="1" dirty="0">
                <a:latin typeface="Calibri" charset="0"/>
              </a:rPr>
              <a:t> (CRF)</a:t>
            </a:r>
          </a:p>
        </p:txBody>
      </p:sp>
      <p:sp>
        <p:nvSpPr>
          <p:cNvPr id="40" name="Rettangolo 40"/>
          <p:cNvSpPr>
            <a:spLocks noChangeArrowheads="1"/>
          </p:cNvSpPr>
          <p:nvPr/>
        </p:nvSpPr>
        <p:spPr bwMode="auto">
          <a:xfrm>
            <a:off x="5949155" y="3193863"/>
            <a:ext cx="2754313" cy="1169551"/>
          </a:xfrm>
          <a:prstGeom prst="rect">
            <a:avLst/>
          </a:prstGeom>
          <a:solidFill>
            <a:schemeClr val="bg1">
              <a:lumMod val="75000"/>
            </a:schemeClr>
          </a:solidFill>
          <a:ln w="9525">
            <a:noFill/>
            <a:miter lim="800000"/>
            <a:headEnd/>
            <a:tailEnd/>
          </a:ln>
          <a:effectLst>
            <a:softEdge rad="215900"/>
          </a:effectLst>
        </p:spPr>
        <p:txBody>
          <a:bodyPr>
            <a:prstTxWarp prst="textNoShape">
              <a:avLst/>
            </a:prstTxWarp>
            <a:spAutoFit/>
          </a:bodyPr>
          <a:lstStyle/>
          <a:p>
            <a:pPr marL="447675" indent="-447675"/>
            <a:r>
              <a:rPr lang="el-GR" sz="1400" b="1" i="1" dirty="0" smtClean="0">
                <a:latin typeface="Calibri" charset="0"/>
              </a:rPr>
              <a:t>ΥΠΟΜΝΗΜΑ</a:t>
            </a:r>
          </a:p>
          <a:p>
            <a:pPr marL="447675" indent="-447675"/>
            <a:r>
              <a:rPr lang="it-IT" sz="1400" i="1" dirty="0" smtClean="0">
                <a:latin typeface="Calibri" charset="0"/>
              </a:rPr>
              <a:t>CR	</a:t>
            </a:r>
            <a:r>
              <a:rPr lang="el-GR" sz="1400" i="1" dirty="0" smtClean="0">
                <a:latin typeface="Calibri" charset="0"/>
              </a:rPr>
              <a:t>δείκτες ατυχημάτων</a:t>
            </a:r>
            <a:endParaRPr lang="it-IT" sz="1400" dirty="0" smtClean="0">
              <a:latin typeface="Calibri" charset="0"/>
            </a:endParaRPr>
          </a:p>
          <a:p>
            <a:pPr marL="447675" indent="-447675"/>
            <a:r>
              <a:rPr lang="it-IT" sz="1400" i="1" dirty="0">
                <a:latin typeface="Calibri" charset="0"/>
              </a:rPr>
              <a:t>VMT</a:t>
            </a:r>
            <a:r>
              <a:rPr lang="it-IT" sz="1400" i="1" dirty="0" smtClean="0">
                <a:latin typeface="Calibri" charset="0"/>
              </a:rPr>
              <a:t>	</a:t>
            </a:r>
            <a:r>
              <a:rPr lang="el-GR" sz="1400" i="1" dirty="0" smtClean="0">
                <a:latin typeface="Calibri" charset="0"/>
              </a:rPr>
              <a:t>οχηματοχιλιόμετρα</a:t>
            </a:r>
            <a:endParaRPr lang="it-IT" sz="1400" i="1" dirty="0" smtClean="0">
              <a:latin typeface="Calibri" charset="0"/>
            </a:endParaRPr>
          </a:p>
          <a:p>
            <a:pPr marL="447675" indent="-447675"/>
            <a:r>
              <a:rPr lang="it-IT" sz="1400" i="1" dirty="0" err="1">
                <a:latin typeface="Calibri" charset="0"/>
              </a:rPr>
              <a:t>X</a:t>
            </a:r>
            <a:r>
              <a:rPr lang="it-IT" sz="1400" i="1" dirty="0" smtClean="0">
                <a:latin typeface="Calibri" charset="0"/>
              </a:rPr>
              <a:t>	</a:t>
            </a:r>
            <a:r>
              <a:rPr lang="el-GR" sz="1400" i="1" dirty="0" smtClean="0">
                <a:latin typeface="Calibri" charset="0"/>
              </a:rPr>
              <a:t>μέτρο επιρροής οδικής ασφάλειας</a:t>
            </a:r>
            <a:endParaRPr lang="it-IT" sz="1400" i="1" dirty="0">
              <a:latin typeface="Calibri" charset="0"/>
            </a:endParaRPr>
          </a:p>
        </p:txBody>
      </p:sp>
      <p:sp>
        <p:nvSpPr>
          <p:cNvPr id="41" name="TextBox 40"/>
          <p:cNvSpPr txBox="1"/>
          <p:nvPr/>
        </p:nvSpPr>
        <p:spPr>
          <a:xfrm>
            <a:off x="6300192" y="5801728"/>
            <a:ext cx="1316411" cy="307777"/>
          </a:xfrm>
          <a:prstGeom prst="rect">
            <a:avLst/>
          </a:prstGeom>
          <a:noFill/>
        </p:spPr>
        <p:txBody>
          <a:bodyPr wrap="none" rtlCol="0">
            <a:spAutoFit/>
          </a:bodyPr>
          <a:lstStyle/>
          <a:p>
            <a:r>
              <a:rPr lang="en-US" sz="1400" dirty="0" smtClean="0"/>
              <a:t>[</a:t>
            </a:r>
            <a:r>
              <a:rPr lang="en-US" sz="1400" dirty="0" err="1" smtClean="0"/>
              <a:t>Cascetta</a:t>
            </a:r>
            <a:r>
              <a:rPr lang="en-US" sz="1400" dirty="0" smtClean="0"/>
              <a:t> 2009]</a:t>
            </a:r>
            <a:endParaRPr lang="en-US" sz="1400" dirty="0"/>
          </a:p>
        </p:txBody>
      </p:sp>
    </p:spTree>
    <p:extLst>
      <p:ext uri="{BB962C8B-B14F-4D97-AF65-F5344CB8AC3E}">
        <p14:creationId xmlns:p14="http://schemas.microsoft.com/office/powerpoint/2010/main" val="41972654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0"/>
          <p:cNvGrpSpPr>
            <a:grpSpLocks/>
          </p:cNvGrpSpPr>
          <p:nvPr/>
        </p:nvGrpSpPr>
        <p:grpSpPr bwMode="auto">
          <a:xfrm>
            <a:off x="457200" y="762000"/>
            <a:ext cx="7848600" cy="5330825"/>
            <a:chOff x="5222" y="3222"/>
            <a:chExt cx="5833" cy="4326"/>
          </a:xfrm>
        </p:grpSpPr>
        <p:sp>
          <p:nvSpPr>
            <p:cNvPr id="5" name="Rectangle 41"/>
            <p:cNvSpPr>
              <a:spLocks noChangeArrowheads="1"/>
            </p:cNvSpPr>
            <p:nvPr/>
          </p:nvSpPr>
          <p:spPr bwMode="auto">
            <a:xfrm>
              <a:off x="7409" y="6077"/>
              <a:ext cx="1549" cy="1471"/>
            </a:xfrm>
            <a:prstGeom prst="rect">
              <a:avLst/>
            </a:prstGeom>
            <a:solidFill>
              <a:srgbClr val="FFFFFF"/>
            </a:solidFill>
            <a:ln w="25400">
              <a:solidFill>
                <a:srgbClr val="000000"/>
              </a:solidFill>
              <a:miter lim="800000"/>
              <a:headEnd/>
              <a:tailEnd/>
            </a:ln>
          </p:spPr>
          <p:txBody>
            <a:bodyPr>
              <a:prstTxWarp prst="textNoShape">
                <a:avLst/>
              </a:prstTxWarp>
            </a:bodyPr>
            <a:lstStyle/>
            <a:p>
              <a:endParaRPr lang="en-US" sz="2800">
                <a:solidFill>
                  <a:prstClr val="black"/>
                </a:solidFill>
              </a:endParaRPr>
            </a:p>
          </p:txBody>
        </p:sp>
        <p:grpSp>
          <p:nvGrpSpPr>
            <p:cNvPr id="3" name="Group 42"/>
            <p:cNvGrpSpPr>
              <a:grpSpLocks/>
            </p:cNvGrpSpPr>
            <p:nvPr/>
          </p:nvGrpSpPr>
          <p:grpSpPr bwMode="auto">
            <a:xfrm>
              <a:off x="5222" y="3222"/>
              <a:ext cx="5833" cy="4304"/>
              <a:chOff x="5222" y="3222"/>
              <a:chExt cx="5833" cy="4304"/>
            </a:xfrm>
          </p:grpSpPr>
          <p:sp>
            <p:nvSpPr>
              <p:cNvPr id="8" name="Rectangle 43"/>
              <p:cNvSpPr>
                <a:spLocks noChangeArrowheads="1"/>
              </p:cNvSpPr>
              <p:nvPr/>
            </p:nvSpPr>
            <p:spPr bwMode="auto">
              <a:xfrm>
                <a:off x="9505" y="3871"/>
                <a:ext cx="1550" cy="1983"/>
              </a:xfrm>
              <a:prstGeom prst="rect">
                <a:avLst/>
              </a:prstGeom>
              <a:solidFill>
                <a:srgbClr val="FFFF00"/>
              </a:solidFill>
              <a:ln w="25400">
                <a:solidFill>
                  <a:srgbClr val="000000"/>
                </a:solidFill>
                <a:miter lim="800000"/>
                <a:headEnd/>
                <a:tailEnd/>
              </a:ln>
            </p:spPr>
            <p:txBody>
              <a:bodyPr>
                <a:prstTxWarp prst="textNoShape">
                  <a:avLst/>
                </a:prstTxWarp>
              </a:bodyPr>
              <a:lstStyle/>
              <a:p>
                <a:endParaRPr lang="en-US" sz="2800">
                  <a:solidFill>
                    <a:prstClr val="black"/>
                  </a:solidFill>
                </a:endParaRPr>
              </a:p>
            </p:txBody>
          </p:sp>
          <p:sp>
            <p:nvSpPr>
              <p:cNvPr id="9" name="Rectangle 44"/>
              <p:cNvSpPr>
                <a:spLocks noChangeArrowheads="1"/>
              </p:cNvSpPr>
              <p:nvPr/>
            </p:nvSpPr>
            <p:spPr bwMode="auto">
              <a:xfrm>
                <a:off x="7409" y="3871"/>
                <a:ext cx="1549" cy="1931"/>
              </a:xfrm>
              <a:prstGeom prst="rect">
                <a:avLst/>
              </a:prstGeom>
              <a:solidFill>
                <a:srgbClr val="FFFFFF"/>
              </a:solidFill>
              <a:ln w="25400">
                <a:solidFill>
                  <a:srgbClr val="000000"/>
                </a:solidFill>
                <a:miter lim="800000"/>
                <a:headEnd/>
                <a:tailEnd/>
              </a:ln>
            </p:spPr>
            <p:txBody>
              <a:bodyPr>
                <a:prstTxWarp prst="textNoShape">
                  <a:avLst/>
                </a:prstTxWarp>
              </a:bodyPr>
              <a:lstStyle/>
              <a:p>
                <a:endParaRPr lang="en-US" sz="2800">
                  <a:solidFill>
                    <a:prstClr val="black"/>
                  </a:solidFill>
                </a:endParaRPr>
              </a:p>
            </p:txBody>
          </p:sp>
          <p:sp>
            <p:nvSpPr>
              <p:cNvPr id="10" name="Rectangle 45"/>
              <p:cNvSpPr>
                <a:spLocks noChangeArrowheads="1"/>
              </p:cNvSpPr>
              <p:nvPr/>
            </p:nvSpPr>
            <p:spPr bwMode="auto">
              <a:xfrm>
                <a:off x="5586" y="4239"/>
                <a:ext cx="729" cy="735"/>
              </a:xfrm>
              <a:prstGeom prst="rect">
                <a:avLst/>
              </a:prstGeom>
              <a:solidFill>
                <a:srgbClr val="FFFFFF"/>
              </a:solidFill>
              <a:ln w="9525">
                <a:solidFill>
                  <a:srgbClr val="000000"/>
                </a:solidFill>
                <a:miter lim="800000"/>
                <a:headEnd/>
                <a:tailEnd/>
              </a:ln>
            </p:spPr>
            <p:txBody>
              <a:bodyPr>
                <a:prstTxWarp prst="textNoShape">
                  <a:avLst/>
                </a:prstTxWarp>
              </a:bodyPr>
              <a:lstStyle/>
              <a:p>
                <a:endParaRPr lang="en-US" sz="2800">
                  <a:solidFill>
                    <a:prstClr val="black"/>
                  </a:solidFill>
                </a:endParaRPr>
              </a:p>
            </p:txBody>
          </p:sp>
          <p:sp>
            <p:nvSpPr>
              <p:cNvPr id="11" name="Rectangle 46"/>
              <p:cNvSpPr>
                <a:spLocks noChangeArrowheads="1"/>
              </p:cNvSpPr>
              <p:nvPr/>
            </p:nvSpPr>
            <p:spPr bwMode="auto">
              <a:xfrm>
                <a:off x="7500" y="3222"/>
                <a:ext cx="1458" cy="276"/>
              </a:xfrm>
              <a:prstGeom prst="rect">
                <a:avLst/>
              </a:prstGeom>
              <a:solidFill>
                <a:srgbClr val="FFFFFF"/>
              </a:solidFill>
              <a:ln w="38100">
                <a:solidFill>
                  <a:srgbClr val="000000"/>
                </a:solidFill>
                <a:prstDash val="dash"/>
                <a:miter lim="800000"/>
                <a:headEnd/>
                <a:tailEnd/>
              </a:ln>
            </p:spPr>
            <p:txBody>
              <a:bodyPr>
                <a:prstTxWarp prst="textNoShape">
                  <a:avLst/>
                </a:prstTxWarp>
              </a:bodyPr>
              <a:lstStyle/>
              <a:p>
                <a:pPr algn="ctr"/>
                <a:r>
                  <a:rPr lang="el-GR" altLang="zh-CN" b="1" dirty="0" smtClean="0">
                    <a:solidFill>
                      <a:prstClr val="black"/>
                    </a:solidFill>
                    <a:cs typeface="SimSun" pitchFamily="2" charset="-122"/>
                  </a:rPr>
                  <a:t>Λύση </a:t>
                </a:r>
                <a:r>
                  <a:rPr lang="en-US" altLang="zh-CN" b="1" dirty="0" smtClean="0">
                    <a:solidFill>
                      <a:prstClr val="black"/>
                    </a:solidFill>
                    <a:cs typeface="SimSun" pitchFamily="2" charset="-122"/>
                  </a:rPr>
                  <a:t>ITS</a:t>
                </a:r>
                <a:endParaRPr lang="it-IT" sz="2800" dirty="0">
                  <a:solidFill>
                    <a:prstClr val="black"/>
                  </a:solidFill>
                </a:endParaRPr>
              </a:p>
            </p:txBody>
          </p:sp>
          <p:sp>
            <p:nvSpPr>
              <p:cNvPr id="12" name="Rectangle 47"/>
              <p:cNvSpPr>
                <a:spLocks noChangeArrowheads="1"/>
              </p:cNvSpPr>
              <p:nvPr/>
            </p:nvSpPr>
            <p:spPr bwMode="auto">
              <a:xfrm>
                <a:off x="5222" y="3871"/>
                <a:ext cx="1549" cy="1931"/>
              </a:xfrm>
              <a:prstGeom prst="rect">
                <a:avLst/>
              </a:prstGeom>
              <a:solidFill>
                <a:srgbClr val="FFFFFF"/>
              </a:solidFill>
              <a:ln w="25400">
                <a:solidFill>
                  <a:srgbClr val="000000"/>
                </a:solidFill>
                <a:miter lim="800000"/>
                <a:headEnd/>
                <a:tailEnd/>
              </a:ln>
            </p:spPr>
            <p:txBody>
              <a:bodyPr>
                <a:prstTxWarp prst="textNoShape">
                  <a:avLst/>
                </a:prstTxWarp>
              </a:bodyPr>
              <a:lstStyle/>
              <a:p>
                <a:endParaRPr lang="en-US" sz="2800">
                  <a:solidFill>
                    <a:prstClr val="black"/>
                  </a:solidFill>
                </a:endParaRPr>
              </a:p>
            </p:txBody>
          </p:sp>
          <p:sp>
            <p:nvSpPr>
              <p:cNvPr id="13" name="Rectangle 48"/>
              <p:cNvSpPr>
                <a:spLocks noChangeArrowheads="1"/>
              </p:cNvSpPr>
              <p:nvPr/>
            </p:nvSpPr>
            <p:spPr bwMode="auto">
              <a:xfrm>
                <a:off x="5495" y="4515"/>
                <a:ext cx="912" cy="492"/>
              </a:xfrm>
              <a:prstGeom prst="rect">
                <a:avLst/>
              </a:prstGeom>
              <a:solidFill>
                <a:srgbClr val="FFFFFF"/>
              </a:solidFill>
              <a:ln w="9525">
                <a:solidFill>
                  <a:srgbClr val="000000"/>
                </a:solidFill>
                <a:miter lim="800000"/>
                <a:headEnd/>
                <a:tailEnd/>
              </a:ln>
            </p:spPr>
            <p:txBody>
              <a:bodyPr>
                <a:prstTxWarp prst="textNoShape">
                  <a:avLst/>
                </a:prstTxWarp>
              </a:bodyPr>
              <a:lstStyle/>
              <a:p>
                <a:pPr algn="ctr"/>
                <a:r>
                  <a:rPr lang="el-GR" altLang="zh-CN" sz="1100" dirty="0" smtClean="0">
                    <a:solidFill>
                      <a:prstClr val="black"/>
                    </a:solidFill>
                    <a:cs typeface="SimSun" pitchFamily="2" charset="-122"/>
                  </a:rPr>
                  <a:t>ΚΟΙΝΩΝΙΚΗ ΚΑΙ ΟΙΚΟΝΟΜΙΚΗ ΣΥΝΟΧΗ</a:t>
                </a:r>
                <a:endParaRPr lang="it-IT" sz="2800" dirty="0">
                  <a:solidFill>
                    <a:prstClr val="black"/>
                  </a:solidFill>
                </a:endParaRPr>
              </a:p>
            </p:txBody>
          </p:sp>
          <p:sp>
            <p:nvSpPr>
              <p:cNvPr id="14" name="Rectangle 49"/>
              <p:cNvSpPr>
                <a:spLocks noChangeArrowheads="1"/>
              </p:cNvSpPr>
              <p:nvPr/>
            </p:nvSpPr>
            <p:spPr bwMode="auto">
              <a:xfrm>
                <a:off x="5495" y="5076"/>
                <a:ext cx="912" cy="276"/>
              </a:xfrm>
              <a:prstGeom prst="rect">
                <a:avLst/>
              </a:prstGeom>
              <a:solidFill>
                <a:schemeClr val="bg1"/>
              </a:solidFill>
              <a:ln w="9525">
                <a:solidFill>
                  <a:srgbClr val="000000"/>
                </a:solidFill>
                <a:miter lim="800000"/>
                <a:headEnd/>
                <a:tailEnd/>
              </a:ln>
            </p:spPr>
            <p:txBody>
              <a:bodyPr>
                <a:prstTxWarp prst="textNoShape">
                  <a:avLst/>
                </a:prstTxWarp>
              </a:bodyPr>
              <a:lstStyle/>
              <a:p>
                <a:pPr algn="ctr"/>
                <a:r>
                  <a:rPr lang="el-GR" altLang="zh-CN" sz="1100" dirty="0" smtClean="0">
                    <a:solidFill>
                      <a:prstClr val="black"/>
                    </a:solidFill>
                    <a:cs typeface="SimSun" pitchFamily="2" charset="-122"/>
                  </a:rPr>
                  <a:t>ΑΣΦΑΛΕΙΑ</a:t>
                </a:r>
                <a:endParaRPr lang="it-IT" sz="2800" dirty="0">
                  <a:solidFill>
                    <a:prstClr val="black"/>
                  </a:solidFill>
                </a:endParaRPr>
              </a:p>
            </p:txBody>
          </p:sp>
          <p:sp>
            <p:nvSpPr>
              <p:cNvPr id="15" name="Rectangle 50"/>
              <p:cNvSpPr>
                <a:spLocks noChangeArrowheads="1"/>
              </p:cNvSpPr>
              <p:nvPr/>
            </p:nvSpPr>
            <p:spPr bwMode="auto">
              <a:xfrm>
                <a:off x="5404" y="5526"/>
                <a:ext cx="1185" cy="184"/>
              </a:xfrm>
              <a:prstGeom prst="rect">
                <a:avLst/>
              </a:prstGeom>
              <a:solidFill>
                <a:srgbClr val="FFFFFF"/>
              </a:solidFill>
              <a:ln w="9525">
                <a:noFill/>
                <a:miter lim="800000"/>
                <a:headEnd/>
                <a:tailEnd/>
              </a:ln>
            </p:spPr>
            <p:txBody>
              <a:bodyPr>
                <a:prstTxWarp prst="textNoShape">
                  <a:avLst/>
                </a:prstTxWarp>
              </a:bodyPr>
              <a:lstStyle/>
              <a:p>
                <a:pPr algn="ctr"/>
                <a:r>
                  <a:rPr lang="el-GR" sz="1200" b="1" dirty="0" smtClean="0">
                    <a:solidFill>
                      <a:prstClr val="black"/>
                    </a:solidFill>
                    <a:ea typeface="SimSun" pitchFamily="2" charset="-122"/>
                  </a:rPr>
                  <a:t>ΚΟΙΝΩΝΙΑ</a:t>
                </a:r>
                <a:endParaRPr lang="it-IT" sz="2800" dirty="0">
                  <a:solidFill>
                    <a:prstClr val="black"/>
                  </a:solidFill>
                </a:endParaRPr>
              </a:p>
            </p:txBody>
          </p:sp>
          <p:sp>
            <p:nvSpPr>
              <p:cNvPr id="16" name="Rectangle 51"/>
              <p:cNvSpPr>
                <a:spLocks noChangeArrowheads="1"/>
              </p:cNvSpPr>
              <p:nvPr/>
            </p:nvSpPr>
            <p:spPr bwMode="auto">
              <a:xfrm>
                <a:off x="5495" y="4147"/>
                <a:ext cx="912" cy="276"/>
              </a:xfrm>
              <a:prstGeom prst="rect">
                <a:avLst/>
              </a:prstGeom>
              <a:solidFill>
                <a:srgbClr val="FFFFFF"/>
              </a:solidFill>
              <a:ln w="9525">
                <a:solidFill>
                  <a:srgbClr val="000000"/>
                </a:solidFill>
                <a:miter lim="800000"/>
                <a:headEnd/>
                <a:tailEnd/>
              </a:ln>
            </p:spPr>
            <p:txBody>
              <a:bodyPr>
                <a:prstTxWarp prst="textNoShape">
                  <a:avLst/>
                </a:prstTxWarp>
              </a:bodyPr>
              <a:lstStyle/>
              <a:p>
                <a:pPr algn="ctr"/>
                <a:r>
                  <a:rPr lang="el-GR" sz="1100" dirty="0" smtClean="0">
                    <a:solidFill>
                      <a:prstClr val="black"/>
                    </a:solidFill>
                    <a:ea typeface="SimSun" pitchFamily="2" charset="-122"/>
                  </a:rPr>
                  <a:t>ΕΥΗΜΕΡΙΑ</a:t>
                </a:r>
                <a:endParaRPr lang="it-IT" sz="2800" dirty="0">
                  <a:solidFill>
                    <a:prstClr val="black"/>
                  </a:solidFill>
                </a:endParaRPr>
              </a:p>
            </p:txBody>
          </p:sp>
          <p:sp>
            <p:nvSpPr>
              <p:cNvPr id="17" name="Rectangle 52"/>
              <p:cNvSpPr>
                <a:spLocks noChangeArrowheads="1"/>
              </p:cNvSpPr>
              <p:nvPr/>
            </p:nvSpPr>
            <p:spPr bwMode="auto">
              <a:xfrm>
                <a:off x="7591" y="4046"/>
                <a:ext cx="1064" cy="378"/>
              </a:xfrm>
              <a:prstGeom prst="rect">
                <a:avLst/>
              </a:prstGeom>
              <a:solidFill>
                <a:srgbClr val="FFFFFF"/>
              </a:solidFill>
              <a:ln w="9525">
                <a:solidFill>
                  <a:srgbClr val="000000"/>
                </a:solidFill>
                <a:miter lim="800000"/>
                <a:headEnd/>
                <a:tailEnd/>
              </a:ln>
            </p:spPr>
            <p:txBody>
              <a:bodyPr anchor="ctr">
                <a:prstTxWarp prst="textNoShape">
                  <a:avLst/>
                </a:prstTxWarp>
              </a:bodyPr>
              <a:lstStyle/>
              <a:p>
                <a:pPr algn="ctr"/>
                <a:r>
                  <a:rPr lang="el-GR" sz="1100" dirty="0" smtClean="0">
                    <a:solidFill>
                      <a:prstClr val="black"/>
                    </a:solidFill>
                    <a:ea typeface="SimSun" pitchFamily="2" charset="-122"/>
                    <a:cs typeface="SimSun" pitchFamily="2" charset="-122"/>
                  </a:rPr>
                  <a:t>ΧΡΗΣΤΕΣ</a:t>
                </a:r>
                <a:endParaRPr lang="it-IT" sz="2800" dirty="0">
                  <a:solidFill>
                    <a:prstClr val="black"/>
                  </a:solidFill>
                </a:endParaRPr>
              </a:p>
            </p:txBody>
          </p:sp>
          <p:sp>
            <p:nvSpPr>
              <p:cNvPr id="18" name="Rectangle 53"/>
              <p:cNvSpPr>
                <a:spLocks noChangeArrowheads="1"/>
              </p:cNvSpPr>
              <p:nvPr/>
            </p:nvSpPr>
            <p:spPr bwMode="auto">
              <a:xfrm>
                <a:off x="7591" y="4974"/>
                <a:ext cx="1064" cy="369"/>
              </a:xfrm>
              <a:prstGeom prst="rect">
                <a:avLst/>
              </a:prstGeom>
              <a:solidFill>
                <a:srgbClr val="FFFFFF"/>
              </a:solidFill>
              <a:ln w="9525">
                <a:solidFill>
                  <a:srgbClr val="000000"/>
                </a:solidFill>
                <a:miter lim="800000"/>
                <a:headEnd/>
                <a:tailEnd/>
              </a:ln>
            </p:spPr>
            <p:txBody>
              <a:bodyPr>
                <a:prstTxWarp prst="textNoShape">
                  <a:avLst/>
                </a:prstTxWarp>
              </a:bodyPr>
              <a:lstStyle/>
              <a:p>
                <a:pPr algn="ctr"/>
                <a:r>
                  <a:rPr lang="el-GR" altLang="zh-CN" sz="1100" dirty="0" smtClean="0">
                    <a:solidFill>
                      <a:prstClr val="black"/>
                    </a:solidFill>
                    <a:cs typeface="SimSun" pitchFamily="2" charset="-122"/>
                  </a:rPr>
                  <a:t>ΠΑΡΟΧΟΙ ΣΥΣΤΗΜΑΤΩΝ</a:t>
                </a:r>
                <a:endParaRPr lang="it-IT" sz="2800" dirty="0">
                  <a:solidFill>
                    <a:prstClr val="black"/>
                  </a:solidFill>
                </a:endParaRPr>
              </a:p>
            </p:txBody>
          </p:sp>
          <p:sp>
            <p:nvSpPr>
              <p:cNvPr id="19" name="Rectangle 54"/>
              <p:cNvSpPr>
                <a:spLocks noChangeArrowheads="1"/>
              </p:cNvSpPr>
              <p:nvPr/>
            </p:nvSpPr>
            <p:spPr bwMode="auto">
              <a:xfrm>
                <a:off x="7500" y="5526"/>
                <a:ext cx="1369" cy="184"/>
              </a:xfrm>
              <a:prstGeom prst="rect">
                <a:avLst/>
              </a:prstGeom>
              <a:solidFill>
                <a:srgbClr val="FFFFFF"/>
              </a:solidFill>
              <a:ln w="9525">
                <a:noFill/>
                <a:miter lim="800000"/>
                <a:headEnd/>
                <a:tailEnd/>
              </a:ln>
            </p:spPr>
            <p:txBody>
              <a:bodyPr>
                <a:prstTxWarp prst="textNoShape">
                  <a:avLst/>
                </a:prstTxWarp>
              </a:bodyPr>
              <a:lstStyle/>
              <a:p>
                <a:pPr algn="ctr"/>
                <a:r>
                  <a:rPr lang="el-GR" altLang="zh-CN" sz="1200" b="1" dirty="0" smtClean="0">
                    <a:solidFill>
                      <a:prstClr val="black"/>
                    </a:solidFill>
                    <a:cs typeface="SimSun" pitchFamily="2" charset="-122"/>
                  </a:rPr>
                  <a:t>ΕΣΩΤΕΡΙΚΕΣ ΕΠΙΠΤΩΣΕΙΣ</a:t>
                </a:r>
                <a:endParaRPr lang="it-IT" sz="2800" dirty="0">
                  <a:solidFill>
                    <a:prstClr val="black"/>
                  </a:solidFill>
                </a:endParaRPr>
              </a:p>
            </p:txBody>
          </p:sp>
          <p:sp>
            <p:nvSpPr>
              <p:cNvPr id="20" name="Rectangle 55"/>
              <p:cNvSpPr>
                <a:spLocks noChangeArrowheads="1"/>
              </p:cNvSpPr>
              <p:nvPr/>
            </p:nvSpPr>
            <p:spPr bwMode="auto">
              <a:xfrm>
                <a:off x="9779" y="3963"/>
                <a:ext cx="912" cy="289"/>
              </a:xfrm>
              <a:prstGeom prst="rect">
                <a:avLst/>
              </a:prstGeom>
              <a:solidFill>
                <a:srgbClr val="FFFFFF"/>
              </a:solidFill>
              <a:ln w="9525">
                <a:solidFill>
                  <a:srgbClr val="000000"/>
                </a:solidFill>
                <a:miter lim="800000"/>
                <a:headEnd/>
                <a:tailEnd/>
              </a:ln>
            </p:spPr>
            <p:txBody>
              <a:bodyPr anchor="ctr">
                <a:prstTxWarp prst="textNoShape">
                  <a:avLst/>
                </a:prstTxWarp>
              </a:bodyPr>
              <a:lstStyle/>
              <a:p>
                <a:pPr algn="ctr"/>
                <a:r>
                  <a:rPr lang="el-GR" sz="1100" dirty="0" smtClean="0">
                    <a:solidFill>
                      <a:prstClr val="black"/>
                    </a:solidFill>
                    <a:ea typeface="SimSun" pitchFamily="2" charset="-122"/>
                  </a:rPr>
                  <a:t>ΕΠΙΠΕΔΟ ΠΛΗΘΥΣΜΟΥ</a:t>
                </a:r>
                <a:endParaRPr lang="it-IT" sz="2800" dirty="0">
                  <a:solidFill>
                    <a:prstClr val="black"/>
                  </a:solidFill>
                </a:endParaRPr>
              </a:p>
            </p:txBody>
          </p:sp>
          <p:sp>
            <p:nvSpPr>
              <p:cNvPr id="21" name="Rectangle 56"/>
              <p:cNvSpPr>
                <a:spLocks noChangeArrowheads="1"/>
              </p:cNvSpPr>
              <p:nvPr/>
            </p:nvSpPr>
            <p:spPr bwMode="auto">
              <a:xfrm>
                <a:off x="9779" y="4321"/>
                <a:ext cx="912" cy="278"/>
              </a:xfrm>
              <a:prstGeom prst="rect">
                <a:avLst/>
              </a:prstGeom>
              <a:solidFill>
                <a:srgbClr val="FFFFFF"/>
              </a:solidFill>
              <a:ln w="9525">
                <a:solidFill>
                  <a:srgbClr val="000000"/>
                </a:solidFill>
                <a:miter lim="800000"/>
                <a:headEnd/>
                <a:tailEnd/>
              </a:ln>
            </p:spPr>
            <p:txBody>
              <a:bodyPr anchor="ctr">
                <a:prstTxWarp prst="textNoShape">
                  <a:avLst/>
                </a:prstTxWarp>
              </a:bodyPr>
              <a:lstStyle/>
              <a:p>
                <a:pPr algn="ctr"/>
                <a:r>
                  <a:rPr lang="el-GR" altLang="zh-CN" sz="1100" dirty="0" smtClean="0">
                    <a:solidFill>
                      <a:prstClr val="black"/>
                    </a:solidFill>
                    <a:cs typeface="SimSun" pitchFamily="2" charset="-122"/>
                  </a:rPr>
                  <a:t>ΠΕΡΙΟΧΗ ΚΑΤΟΙΚΩΝ</a:t>
                </a:r>
                <a:endParaRPr lang="it-IT" sz="2800" dirty="0">
                  <a:solidFill>
                    <a:prstClr val="black"/>
                  </a:solidFill>
                </a:endParaRPr>
              </a:p>
            </p:txBody>
          </p:sp>
          <p:sp>
            <p:nvSpPr>
              <p:cNvPr id="22" name="Rectangle 57"/>
              <p:cNvSpPr>
                <a:spLocks noChangeArrowheads="1"/>
              </p:cNvSpPr>
              <p:nvPr/>
            </p:nvSpPr>
            <p:spPr bwMode="auto">
              <a:xfrm>
                <a:off x="9779" y="4664"/>
                <a:ext cx="912" cy="275"/>
              </a:xfrm>
              <a:prstGeom prst="rect">
                <a:avLst/>
              </a:prstGeom>
              <a:solidFill>
                <a:srgbClr val="FFFFFF"/>
              </a:solidFill>
              <a:ln w="9525">
                <a:solidFill>
                  <a:srgbClr val="000000"/>
                </a:solidFill>
                <a:miter lim="800000"/>
                <a:headEnd/>
                <a:tailEnd/>
              </a:ln>
            </p:spPr>
            <p:txBody>
              <a:bodyPr anchor="ctr">
                <a:prstTxWarp prst="textNoShape">
                  <a:avLst/>
                </a:prstTxWarp>
              </a:bodyPr>
              <a:lstStyle/>
              <a:p>
                <a:pPr algn="ctr"/>
                <a:r>
                  <a:rPr lang="el-GR" altLang="zh-CN" sz="1100" dirty="0" smtClean="0">
                    <a:solidFill>
                      <a:prstClr val="black"/>
                    </a:solidFill>
                    <a:cs typeface="SimSun" pitchFamily="2" charset="-122"/>
                  </a:rPr>
                  <a:t>ΠΕΡΙΟΧΕΣ ΔΡΑΣΤΗΡΙΟΤΗΤΑΣ</a:t>
                </a:r>
                <a:endParaRPr lang="it-IT" sz="2800" dirty="0">
                  <a:solidFill>
                    <a:prstClr val="black"/>
                  </a:solidFill>
                </a:endParaRPr>
              </a:p>
            </p:txBody>
          </p:sp>
          <p:sp>
            <p:nvSpPr>
              <p:cNvPr id="23" name="Rectangle 58"/>
              <p:cNvSpPr>
                <a:spLocks noChangeArrowheads="1"/>
              </p:cNvSpPr>
              <p:nvPr/>
            </p:nvSpPr>
            <p:spPr bwMode="auto">
              <a:xfrm>
                <a:off x="9779" y="5007"/>
                <a:ext cx="912" cy="277"/>
              </a:xfrm>
              <a:prstGeom prst="rect">
                <a:avLst/>
              </a:prstGeom>
              <a:solidFill>
                <a:srgbClr val="FFFFFF"/>
              </a:solidFill>
              <a:ln w="9525">
                <a:solidFill>
                  <a:srgbClr val="000000"/>
                </a:solidFill>
                <a:miter lim="800000"/>
                <a:headEnd/>
                <a:tailEnd/>
              </a:ln>
            </p:spPr>
            <p:txBody>
              <a:bodyPr anchor="ctr">
                <a:prstTxWarp prst="textNoShape">
                  <a:avLst/>
                </a:prstTxWarp>
              </a:bodyPr>
              <a:lstStyle/>
              <a:p>
                <a:pPr algn="ctr"/>
                <a:r>
                  <a:rPr lang="el-GR" altLang="zh-CN" sz="1100" dirty="0" smtClean="0">
                    <a:solidFill>
                      <a:prstClr val="black"/>
                    </a:solidFill>
                    <a:cs typeface="SimSun" pitchFamily="2" charset="-122"/>
                  </a:rPr>
                  <a:t>ΕΠΙΠΕΔΑ ΔΡΑΣΤΗΡΙΟΤΗΤΑΣ</a:t>
                </a:r>
                <a:endParaRPr lang="it-IT" sz="2800" dirty="0">
                  <a:solidFill>
                    <a:prstClr val="black"/>
                  </a:solidFill>
                </a:endParaRPr>
              </a:p>
            </p:txBody>
          </p:sp>
          <p:sp>
            <p:nvSpPr>
              <p:cNvPr id="24" name="Rectangle 59"/>
              <p:cNvSpPr>
                <a:spLocks noChangeArrowheads="1"/>
              </p:cNvSpPr>
              <p:nvPr/>
            </p:nvSpPr>
            <p:spPr bwMode="auto">
              <a:xfrm>
                <a:off x="9596" y="5343"/>
                <a:ext cx="1276" cy="459"/>
              </a:xfrm>
              <a:prstGeom prst="rect">
                <a:avLst/>
              </a:prstGeom>
              <a:solidFill>
                <a:srgbClr val="FFFFFF"/>
              </a:solidFill>
              <a:ln w="9525">
                <a:noFill/>
                <a:miter lim="800000"/>
                <a:headEnd/>
                <a:tailEnd/>
              </a:ln>
            </p:spPr>
            <p:txBody>
              <a:bodyPr>
                <a:prstTxWarp prst="textNoShape">
                  <a:avLst/>
                </a:prstTxWarp>
              </a:bodyPr>
              <a:lstStyle/>
              <a:p>
                <a:pPr algn="ctr"/>
                <a:r>
                  <a:rPr lang="el-GR" altLang="zh-CN" sz="1200" b="1" dirty="0" smtClean="0">
                    <a:solidFill>
                      <a:prstClr val="black"/>
                    </a:solidFill>
                    <a:cs typeface="SimSun" pitchFamily="2" charset="-122"/>
                  </a:rPr>
                  <a:t>ΟΙΚΟΝΟΜΙΚΑ ΚΑΙ ΠΟΛΕΟΔΟΜΙΚΑ ΣΥΣΤΗΜΑΤΑ</a:t>
                </a:r>
                <a:endParaRPr lang="it-IT" sz="2800" dirty="0">
                  <a:solidFill>
                    <a:prstClr val="black"/>
                  </a:solidFill>
                </a:endParaRPr>
              </a:p>
            </p:txBody>
          </p:sp>
          <p:sp>
            <p:nvSpPr>
              <p:cNvPr id="25" name="Rectangle 60"/>
              <p:cNvSpPr>
                <a:spLocks noChangeArrowheads="1"/>
              </p:cNvSpPr>
              <p:nvPr/>
            </p:nvSpPr>
            <p:spPr bwMode="auto">
              <a:xfrm>
                <a:off x="7591" y="6169"/>
                <a:ext cx="1185" cy="349"/>
              </a:xfrm>
              <a:prstGeom prst="rect">
                <a:avLst/>
              </a:prstGeom>
              <a:solidFill>
                <a:schemeClr val="bg1"/>
              </a:solidFill>
              <a:ln w="9525">
                <a:solidFill>
                  <a:srgbClr val="000000"/>
                </a:solidFill>
                <a:miter lim="800000"/>
                <a:headEnd/>
                <a:tailEnd/>
              </a:ln>
            </p:spPr>
            <p:txBody>
              <a:bodyPr>
                <a:prstTxWarp prst="textNoShape">
                  <a:avLst/>
                </a:prstTxWarp>
              </a:bodyPr>
              <a:lstStyle/>
              <a:p>
                <a:pPr algn="ctr"/>
                <a:r>
                  <a:rPr lang="el-GR" altLang="zh-CN" sz="1200" dirty="0" smtClean="0">
                    <a:solidFill>
                      <a:prstClr val="black"/>
                    </a:solidFill>
                    <a:cs typeface="SimSun" pitchFamily="2" charset="-122"/>
                  </a:rPr>
                  <a:t>ΕΚΠΟΜΠΕΣ ΡΥΠΩΝ</a:t>
                </a:r>
                <a:endParaRPr lang="it-IT" sz="3200" dirty="0">
                  <a:solidFill>
                    <a:prstClr val="black"/>
                  </a:solidFill>
                </a:endParaRPr>
              </a:p>
            </p:txBody>
          </p:sp>
          <p:sp>
            <p:nvSpPr>
              <p:cNvPr id="26" name="Rectangle 61"/>
              <p:cNvSpPr>
                <a:spLocks noChangeArrowheads="1"/>
              </p:cNvSpPr>
              <p:nvPr/>
            </p:nvSpPr>
            <p:spPr bwMode="auto">
              <a:xfrm>
                <a:off x="7591" y="6587"/>
                <a:ext cx="1185" cy="275"/>
              </a:xfrm>
              <a:prstGeom prst="rect">
                <a:avLst/>
              </a:prstGeom>
              <a:solidFill>
                <a:srgbClr val="FFFFFF"/>
              </a:solidFill>
              <a:ln w="9525">
                <a:solidFill>
                  <a:srgbClr val="000000"/>
                </a:solidFill>
                <a:miter lim="800000"/>
                <a:headEnd/>
                <a:tailEnd/>
              </a:ln>
            </p:spPr>
            <p:txBody>
              <a:bodyPr>
                <a:prstTxWarp prst="textNoShape">
                  <a:avLst/>
                </a:prstTxWarp>
              </a:bodyPr>
              <a:lstStyle/>
              <a:p>
                <a:pPr algn="ctr"/>
                <a:r>
                  <a:rPr lang="el-GR" sz="1100" dirty="0" smtClean="0">
                    <a:solidFill>
                      <a:prstClr val="black"/>
                    </a:solidFill>
                    <a:ea typeface="SimSun" pitchFamily="2" charset="-122"/>
                    <a:cs typeface="SimSun" pitchFamily="2" charset="-122"/>
                  </a:rPr>
                  <a:t>ΗΧΟΡΥΠΑΝΣΗ</a:t>
                </a:r>
                <a:endParaRPr lang="it-IT" sz="2800" dirty="0">
                  <a:solidFill>
                    <a:prstClr val="black"/>
                  </a:solidFill>
                </a:endParaRPr>
              </a:p>
            </p:txBody>
          </p:sp>
          <p:sp>
            <p:nvSpPr>
              <p:cNvPr id="27" name="Rectangle 62"/>
              <p:cNvSpPr>
                <a:spLocks noChangeArrowheads="1"/>
              </p:cNvSpPr>
              <p:nvPr/>
            </p:nvSpPr>
            <p:spPr bwMode="auto">
              <a:xfrm>
                <a:off x="7591" y="6997"/>
                <a:ext cx="1185" cy="276"/>
              </a:xfrm>
              <a:prstGeom prst="rect">
                <a:avLst/>
              </a:prstGeom>
              <a:solidFill>
                <a:srgbClr val="FFFFFF"/>
              </a:solidFill>
              <a:ln w="9525">
                <a:solidFill>
                  <a:srgbClr val="000000"/>
                </a:solidFill>
                <a:miter lim="800000"/>
                <a:headEnd/>
                <a:tailEnd/>
              </a:ln>
            </p:spPr>
            <p:txBody>
              <a:bodyPr>
                <a:prstTxWarp prst="textNoShape">
                  <a:avLst/>
                </a:prstTxWarp>
              </a:bodyPr>
              <a:lstStyle/>
              <a:p>
                <a:pPr algn="ctr"/>
                <a:r>
                  <a:rPr lang="el-GR" altLang="zh-CN" sz="1100" dirty="0" smtClean="0">
                    <a:solidFill>
                      <a:prstClr val="black"/>
                    </a:solidFill>
                    <a:cs typeface="SimSun" pitchFamily="2" charset="-122"/>
                  </a:rPr>
                  <a:t>ΟΠΤΙΚΗ ΟΧΛΗΣΗ</a:t>
                </a:r>
                <a:endParaRPr lang="it-IT" sz="2800" dirty="0">
                  <a:solidFill>
                    <a:prstClr val="black"/>
                  </a:solidFill>
                </a:endParaRPr>
              </a:p>
            </p:txBody>
          </p:sp>
          <p:sp>
            <p:nvSpPr>
              <p:cNvPr id="28" name="Line 63"/>
              <p:cNvSpPr>
                <a:spLocks noChangeShapeType="1"/>
              </p:cNvSpPr>
              <p:nvPr/>
            </p:nvSpPr>
            <p:spPr bwMode="auto">
              <a:xfrm flipH="1">
                <a:off x="6771" y="4716"/>
                <a:ext cx="638" cy="0"/>
              </a:xfrm>
              <a:prstGeom prst="line">
                <a:avLst/>
              </a:prstGeom>
              <a:noFill/>
              <a:ln w="25400">
                <a:solidFill>
                  <a:srgbClr val="000000"/>
                </a:solidFill>
                <a:round/>
                <a:headEnd/>
                <a:tailEnd type="triangle" w="med" len="med"/>
              </a:ln>
            </p:spPr>
            <p:txBody>
              <a:bodyPr>
                <a:prstTxWarp prst="textNoShape">
                  <a:avLst/>
                </a:prstTxWarp>
              </a:bodyPr>
              <a:lstStyle/>
              <a:p>
                <a:endParaRPr lang="en-US" sz="2800">
                  <a:solidFill>
                    <a:prstClr val="black"/>
                  </a:solidFill>
                </a:endParaRPr>
              </a:p>
            </p:txBody>
          </p:sp>
          <p:sp>
            <p:nvSpPr>
              <p:cNvPr id="30" name="Line 65"/>
              <p:cNvSpPr>
                <a:spLocks noChangeShapeType="1"/>
              </p:cNvSpPr>
              <p:nvPr/>
            </p:nvSpPr>
            <p:spPr bwMode="auto">
              <a:xfrm>
                <a:off x="8958" y="4699"/>
                <a:ext cx="547" cy="0"/>
              </a:xfrm>
              <a:prstGeom prst="line">
                <a:avLst/>
              </a:prstGeom>
              <a:noFill/>
              <a:ln w="25400">
                <a:solidFill>
                  <a:srgbClr val="000000"/>
                </a:solidFill>
                <a:round/>
                <a:headEnd type="triangle" w="med" len="med"/>
                <a:tailEnd type="triangle" w="med" len="med"/>
              </a:ln>
            </p:spPr>
            <p:txBody>
              <a:bodyPr>
                <a:prstTxWarp prst="textNoShape">
                  <a:avLst/>
                </a:prstTxWarp>
              </a:bodyPr>
              <a:lstStyle/>
              <a:p>
                <a:endParaRPr lang="en-US" sz="2800">
                  <a:solidFill>
                    <a:prstClr val="black"/>
                  </a:solidFill>
                </a:endParaRPr>
              </a:p>
            </p:txBody>
          </p:sp>
          <p:sp>
            <p:nvSpPr>
              <p:cNvPr id="31" name="Line 67"/>
              <p:cNvSpPr>
                <a:spLocks noChangeShapeType="1"/>
              </p:cNvSpPr>
              <p:nvPr/>
            </p:nvSpPr>
            <p:spPr bwMode="auto">
              <a:xfrm>
                <a:off x="8139" y="5802"/>
                <a:ext cx="0" cy="275"/>
              </a:xfrm>
              <a:prstGeom prst="line">
                <a:avLst/>
              </a:prstGeom>
              <a:noFill/>
              <a:ln w="25400">
                <a:solidFill>
                  <a:srgbClr val="000000"/>
                </a:solidFill>
                <a:round/>
                <a:headEnd/>
                <a:tailEnd type="triangle" w="med" len="med"/>
              </a:ln>
            </p:spPr>
            <p:txBody>
              <a:bodyPr>
                <a:prstTxWarp prst="textNoShape">
                  <a:avLst/>
                </a:prstTxWarp>
              </a:bodyPr>
              <a:lstStyle/>
              <a:p>
                <a:endParaRPr lang="en-US" sz="2800">
                  <a:solidFill>
                    <a:prstClr val="black"/>
                  </a:solidFill>
                </a:endParaRPr>
              </a:p>
            </p:txBody>
          </p:sp>
          <p:sp>
            <p:nvSpPr>
              <p:cNvPr id="33" name="Line 69"/>
              <p:cNvSpPr>
                <a:spLocks noChangeShapeType="1"/>
              </p:cNvSpPr>
              <p:nvPr/>
            </p:nvSpPr>
            <p:spPr bwMode="auto">
              <a:xfrm>
                <a:off x="8138" y="3504"/>
                <a:ext cx="0" cy="367"/>
              </a:xfrm>
              <a:prstGeom prst="line">
                <a:avLst/>
              </a:prstGeom>
              <a:noFill/>
              <a:ln w="25400">
                <a:solidFill>
                  <a:srgbClr val="000000"/>
                </a:solidFill>
                <a:prstDash val="solid"/>
                <a:round/>
                <a:headEnd/>
                <a:tailEnd type="triangle" w="med" len="med"/>
              </a:ln>
            </p:spPr>
            <p:txBody>
              <a:bodyPr>
                <a:prstTxWarp prst="textNoShape">
                  <a:avLst/>
                </a:prstTxWarp>
              </a:bodyPr>
              <a:lstStyle/>
              <a:p>
                <a:endParaRPr lang="en-US" sz="2800">
                  <a:solidFill>
                    <a:prstClr val="black"/>
                  </a:solidFill>
                </a:endParaRPr>
              </a:p>
            </p:txBody>
          </p:sp>
          <p:sp>
            <p:nvSpPr>
              <p:cNvPr id="34" name="Rectangle 70"/>
              <p:cNvSpPr>
                <a:spLocks noChangeArrowheads="1"/>
              </p:cNvSpPr>
              <p:nvPr/>
            </p:nvSpPr>
            <p:spPr bwMode="auto">
              <a:xfrm>
                <a:off x="7591" y="7342"/>
                <a:ext cx="1185" cy="184"/>
              </a:xfrm>
              <a:prstGeom prst="rect">
                <a:avLst/>
              </a:prstGeom>
              <a:solidFill>
                <a:srgbClr val="FFFFFF"/>
              </a:solidFill>
              <a:ln w="9525">
                <a:noFill/>
                <a:miter lim="800000"/>
                <a:headEnd/>
                <a:tailEnd/>
              </a:ln>
            </p:spPr>
            <p:txBody>
              <a:bodyPr>
                <a:prstTxWarp prst="textNoShape">
                  <a:avLst/>
                </a:prstTxWarp>
              </a:bodyPr>
              <a:lstStyle/>
              <a:p>
                <a:pPr algn="ctr"/>
                <a:r>
                  <a:rPr lang="el-GR" altLang="zh-CN" sz="1200" b="1" dirty="0" smtClean="0">
                    <a:solidFill>
                      <a:prstClr val="black"/>
                    </a:solidFill>
                    <a:cs typeface="SimSun" pitchFamily="2" charset="-122"/>
                  </a:rPr>
                  <a:t>ΠΕΡΙΒΑΛΛΟΝ</a:t>
                </a:r>
                <a:endParaRPr lang="it-IT" sz="2800" dirty="0">
                  <a:solidFill>
                    <a:prstClr val="black"/>
                  </a:solidFill>
                </a:endParaRPr>
              </a:p>
            </p:txBody>
          </p:sp>
        </p:grpSp>
        <p:sp>
          <p:nvSpPr>
            <p:cNvPr id="7" name="Rectangle 71"/>
            <p:cNvSpPr>
              <a:spLocks noChangeArrowheads="1"/>
            </p:cNvSpPr>
            <p:nvPr/>
          </p:nvSpPr>
          <p:spPr bwMode="auto">
            <a:xfrm>
              <a:off x="7591" y="4515"/>
              <a:ext cx="1064" cy="368"/>
            </a:xfrm>
            <a:prstGeom prst="rect">
              <a:avLst/>
            </a:prstGeom>
            <a:solidFill>
              <a:srgbClr val="FFFFFF"/>
            </a:solidFill>
            <a:ln w="9525">
              <a:solidFill>
                <a:srgbClr val="000000"/>
              </a:solidFill>
              <a:miter lim="800000"/>
              <a:headEnd/>
              <a:tailEnd/>
            </a:ln>
          </p:spPr>
          <p:txBody>
            <a:bodyPr>
              <a:prstTxWarp prst="textNoShape">
                <a:avLst/>
              </a:prstTxWarp>
            </a:bodyPr>
            <a:lstStyle/>
            <a:p>
              <a:pPr algn="ctr"/>
              <a:r>
                <a:rPr lang="el-GR" sz="1100" dirty="0" smtClean="0">
                  <a:solidFill>
                    <a:prstClr val="black"/>
                  </a:solidFill>
                  <a:ea typeface="SimSun" pitchFamily="2" charset="-122"/>
                  <a:cs typeface="SimSun" pitchFamily="2" charset="-122"/>
                </a:rPr>
                <a:t>ΛΟΙΠΟΙ ΜΕΤΑΚΙΝΟΥΜΕΝΟΙ</a:t>
              </a:r>
              <a:endParaRPr lang="it-IT" sz="1100" dirty="0">
                <a:solidFill>
                  <a:prstClr val="black"/>
                </a:solidFill>
              </a:endParaRPr>
            </a:p>
          </p:txBody>
        </p:sp>
      </p:grpSp>
      <p:sp>
        <p:nvSpPr>
          <p:cNvPr id="35" name="TextBox 34"/>
          <p:cNvSpPr txBox="1"/>
          <p:nvPr/>
        </p:nvSpPr>
        <p:spPr>
          <a:xfrm>
            <a:off x="6172200" y="5788223"/>
            <a:ext cx="1784176" cy="307777"/>
          </a:xfrm>
          <a:prstGeom prst="rect">
            <a:avLst/>
          </a:prstGeom>
          <a:noFill/>
        </p:spPr>
        <p:txBody>
          <a:bodyPr wrap="square" rtlCol="0">
            <a:spAutoFit/>
          </a:bodyPr>
          <a:lstStyle/>
          <a:p>
            <a:r>
              <a:rPr lang="el-GR" sz="1400" dirty="0" smtClean="0">
                <a:solidFill>
                  <a:prstClr val="black"/>
                </a:solidFill>
              </a:rPr>
              <a:t>Πηγή: </a:t>
            </a:r>
            <a:r>
              <a:rPr lang="en-US" sz="1400" dirty="0" err="1" smtClean="0">
                <a:solidFill>
                  <a:prstClr val="black"/>
                </a:solidFill>
              </a:rPr>
              <a:t>Cascetta</a:t>
            </a:r>
            <a:r>
              <a:rPr lang="en-US" sz="1400" dirty="0" smtClean="0">
                <a:solidFill>
                  <a:prstClr val="black"/>
                </a:solidFill>
              </a:rPr>
              <a:t> 2009</a:t>
            </a:r>
            <a:endParaRPr lang="en-US" sz="1400" dirty="0">
              <a:solidFill>
                <a:prstClr val="black"/>
              </a:solidFill>
            </a:endParaRPr>
          </a:p>
        </p:txBody>
      </p:sp>
      <p:sp>
        <p:nvSpPr>
          <p:cNvPr id="36" name="Title 1"/>
          <p:cNvSpPr>
            <a:spLocks noGrp="1"/>
          </p:cNvSpPr>
          <p:nvPr>
            <p:ph type="title"/>
          </p:nvPr>
        </p:nvSpPr>
        <p:spPr>
          <a:xfrm>
            <a:off x="457200" y="116632"/>
            <a:ext cx="8229600" cy="487362"/>
          </a:xfrm>
        </p:spPr>
        <p:txBody>
          <a:bodyPr/>
          <a:lstStyle/>
          <a:p>
            <a:r>
              <a:rPr lang="el-GR" dirty="0" smtClean="0"/>
              <a:t>Αποτίμηση επιπτώσεων</a:t>
            </a:r>
            <a:endParaRPr lang="el-GR" dirty="0"/>
          </a:p>
        </p:txBody>
      </p:sp>
    </p:spTree>
    <p:extLst>
      <p:ext uri="{BB962C8B-B14F-4D97-AF65-F5344CB8AC3E}">
        <p14:creationId xmlns:p14="http://schemas.microsoft.com/office/powerpoint/2010/main" val="35260099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a:spLocks noGrp="1"/>
          </p:cNvSpPr>
          <p:nvPr>
            <p:ph type="title"/>
          </p:nvPr>
        </p:nvSpPr>
        <p:spPr>
          <a:xfrm>
            <a:off x="480508" y="188640"/>
            <a:ext cx="8229600" cy="487362"/>
          </a:xfrm>
        </p:spPr>
        <p:txBody>
          <a:bodyPr/>
          <a:lstStyle/>
          <a:p>
            <a:r>
              <a:rPr lang="el-GR" dirty="0" smtClean="0"/>
              <a:t>Αποτίμηση επιπτώσεων</a:t>
            </a:r>
            <a:endParaRPr lang="el-GR" dirty="0"/>
          </a:p>
        </p:txBody>
      </p:sp>
      <p:sp>
        <p:nvSpPr>
          <p:cNvPr id="37" name="Titolo 1"/>
          <p:cNvSpPr txBox="1">
            <a:spLocks/>
          </p:cNvSpPr>
          <p:nvPr/>
        </p:nvSpPr>
        <p:spPr>
          <a:xfrm>
            <a:off x="219075" y="831849"/>
            <a:ext cx="8662987" cy="796925"/>
          </a:xfrm>
          <a:prstGeom prst="rect">
            <a:avLst/>
          </a:prstGeom>
        </p:spPr>
        <p:txBody>
          <a:bodyPr anchor="ctr">
            <a:prstTxWarp prst="textNoShape">
              <a:avLst/>
            </a:prstTxWarp>
            <a:normAutofit/>
          </a:bodyPr>
          <a:lstStyle/>
          <a:p>
            <a:pPr lvl="0">
              <a:lnSpc>
                <a:spcPct val="80000"/>
              </a:lnSpc>
            </a:pPr>
            <a:r>
              <a:rPr lang="el-GR" sz="2600" b="1" dirty="0">
                <a:solidFill>
                  <a:srgbClr val="17375E"/>
                </a:solidFill>
                <a:latin typeface="Calibri" charset="0"/>
              </a:rPr>
              <a:t>Αξιολόγηση επιπτώσεων</a:t>
            </a:r>
          </a:p>
          <a:p>
            <a:pPr lvl="0">
              <a:lnSpc>
                <a:spcPct val="80000"/>
              </a:lnSpc>
            </a:pPr>
            <a:r>
              <a:rPr lang="el-GR" sz="2600" i="1" dirty="0">
                <a:solidFill>
                  <a:srgbClr val="17375E"/>
                </a:solidFill>
                <a:latin typeface="Calibri" charset="0"/>
              </a:rPr>
              <a:t>Επιπτώσεις ΙTS </a:t>
            </a:r>
            <a:r>
              <a:rPr lang="el-GR" sz="2600" i="1" dirty="0" smtClean="0">
                <a:solidFill>
                  <a:srgbClr val="17375E"/>
                </a:solidFill>
                <a:latin typeface="Calibri" charset="0"/>
              </a:rPr>
              <a:t>στο σύστημα δραστηριοτήτων</a:t>
            </a:r>
            <a:endParaRPr lang="el-GR" sz="2600" i="1" dirty="0">
              <a:solidFill>
                <a:srgbClr val="17375E"/>
              </a:solidFill>
              <a:latin typeface="Calibri" charset="0"/>
            </a:endParaRPr>
          </a:p>
        </p:txBody>
      </p:sp>
      <p:grpSp>
        <p:nvGrpSpPr>
          <p:cNvPr id="38" name="Gruppo 298"/>
          <p:cNvGrpSpPr>
            <a:grpSpLocks/>
          </p:cNvGrpSpPr>
          <p:nvPr/>
        </p:nvGrpSpPr>
        <p:grpSpPr bwMode="auto">
          <a:xfrm>
            <a:off x="457200" y="1624012"/>
            <a:ext cx="8435975" cy="4684712"/>
            <a:chOff x="708025" y="1268413"/>
            <a:chExt cx="8435975" cy="4684712"/>
          </a:xfrm>
        </p:grpSpPr>
        <p:grpSp>
          <p:nvGrpSpPr>
            <p:cNvPr id="39" name="Gruppo 200"/>
            <p:cNvGrpSpPr>
              <a:grpSpLocks/>
            </p:cNvGrpSpPr>
            <p:nvPr/>
          </p:nvGrpSpPr>
          <p:grpSpPr bwMode="auto">
            <a:xfrm>
              <a:off x="708025" y="1268413"/>
              <a:ext cx="8435975" cy="4684712"/>
              <a:chOff x="708025" y="1268413"/>
              <a:chExt cx="8435975" cy="4684712"/>
            </a:xfrm>
          </p:grpSpPr>
          <p:grpSp>
            <p:nvGrpSpPr>
              <p:cNvPr id="41" name="Group 3"/>
              <p:cNvGrpSpPr>
                <a:grpSpLocks/>
              </p:cNvGrpSpPr>
              <p:nvPr/>
            </p:nvGrpSpPr>
            <p:grpSpPr bwMode="auto">
              <a:xfrm>
                <a:off x="708025" y="1268413"/>
                <a:ext cx="8435975" cy="4684712"/>
                <a:chOff x="449" y="853"/>
                <a:chExt cx="5314" cy="2951"/>
              </a:xfrm>
            </p:grpSpPr>
            <p:sp>
              <p:nvSpPr>
                <p:cNvPr id="44" name="Rectangle 4"/>
                <p:cNvSpPr>
                  <a:spLocks noChangeArrowheads="1"/>
                </p:cNvSpPr>
                <p:nvPr/>
              </p:nvSpPr>
              <p:spPr bwMode="auto">
                <a:xfrm>
                  <a:off x="2117" y="1113"/>
                  <a:ext cx="452" cy="400"/>
                </a:xfrm>
                <a:prstGeom prst="rect">
                  <a:avLst/>
                </a:prstGeom>
                <a:noFill/>
                <a:ln w="47625" cmpd="thinThick">
                  <a:solidFill>
                    <a:srgbClr val="000000"/>
                  </a:solidFill>
                  <a:miter lim="800000"/>
                  <a:headEnd/>
                  <a:tailEnd/>
                </a:ln>
              </p:spPr>
              <p:txBody>
                <a:bodyPr lIns="17463" tIns="11113" rIns="17463" bIns="11113">
                  <a:prstTxWarp prst="textNoShape">
                    <a:avLst/>
                  </a:prstTxWarp>
                </a:bodyPr>
                <a:lstStyle/>
                <a:p>
                  <a:pPr algn="ctr" eaLnBrk="0" hangingPunct="0"/>
                  <a:r>
                    <a:rPr lang="el-GR" sz="900" dirty="0" smtClean="0">
                      <a:latin typeface="Times New Roman" charset="0"/>
                    </a:rPr>
                    <a:t>Λόγος εργαζόμενων ανά κατοίκους στη ζώνη</a:t>
                  </a:r>
                  <a:endParaRPr lang="en-US" sz="900" dirty="0">
                    <a:latin typeface="Times New Roman" charset="0"/>
                  </a:endParaRPr>
                </a:p>
              </p:txBody>
            </p:sp>
            <p:sp>
              <p:nvSpPr>
                <p:cNvPr id="45" name="Rectangle 5"/>
                <p:cNvSpPr>
                  <a:spLocks noChangeArrowheads="1"/>
                </p:cNvSpPr>
                <p:nvPr/>
              </p:nvSpPr>
              <p:spPr bwMode="auto">
                <a:xfrm>
                  <a:off x="2956" y="1901"/>
                  <a:ext cx="818" cy="273"/>
                </a:xfrm>
                <a:prstGeom prst="rect">
                  <a:avLst/>
                </a:prstGeom>
                <a:noFill/>
                <a:ln w="47625" cmpd="thinThick">
                  <a:solidFill>
                    <a:srgbClr val="000000"/>
                  </a:solidFill>
                  <a:miter lim="800000"/>
                  <a:headEnd/>
                  <a:tailEnd/>
                </a:ln>
              </p:spPr>
              <p:txBody>
                <a:bodyPr lIns="17463" tIns="11113" rIns="17463" bIns="11113">
                  <a:prstTxWarp prst="textNoShape">
                    <a:avLst/>
                  </a:prstTxWarp>
                </a:bodyPr>
                <a:lstStyle/>
                <a:p>
                  <a:pPr algn="ctr" eaLnBrk="0" hangingPunct="0"/>
                  <a:r>
                    <a:rPr lang="el-GR" sz="1000" dirty="0" smtClean="0">
                      <a:latin typeface="Times New Roman" charset="0"/>
                    </a:rPr>
                    <a:t>Σύνολο θέσεων εργασίας</a:t>
                  </a:r>
                  <a:endParaRPr lang="en-US" sz="1000" dirty="0">
                    <a:latin typeface="Times New Roman" charset="0"/>
                  </a:endParaRPr>
                </a:p>
              </p:txBody>
            </p:sp>
            <p:sp>
              <p:nvSpPr>
                <p:cNvPr id="46" name="Rectangle 6"/>
                <p:cNvSpPr>
                  <a:spLocks noChangeArrowheads="1"/>
                </p:cNvSpPr>
                <p:nvPr/>
              </p:nvSpPr>
              <p:spPr bwMode="auto">
                <a:xfrm>
                  <a:off x="3007" y="3547"/>
                  <a:ext cx="818" cy="236"/>
                </a:xfrm>
                <a:prstGeom prst="rect">
                  <a:avLst/>
                </a:prstGeom>
                <a:noFill/>
                <a:ln w="47625" cmpd="thinThick">
                  <a:solidFill>
                    <a:srgbClr val="000000"/>
                  </a:solidFill>
                  <a:miter lim="800000"/>
                  <a:headEnd/>
                  <a:tailEnd/>
                </a:ln>
              </p:spPr>
              <p:txBody>
                <a:bodyPr lIns="17463" tIns="11113" rIns="17463" bIns="11113">
                  <a:prstTxWarp prst="textNoShape">
                    <a:avLst/>
                  </a:prstTxWarp>
                </a:bodyPr>
                <a:lstStyle/>
                <a:p>
                  <a:pPr algn="ctr" eaLnBrk="0" hangingPunct="0"/>
                  <a:r>
                    <a:rPr lang="el-GR" sz="800" dirty="0" smtClean="0">
                      <a:latin typeface="Times New Roman" charset="0"/>
                    </a:rPr>
                    <a:t>Σύνολο αριθμού θέσεων εργασίας στο εμπόριο</a:t>
                  </a:r>
                  <a:endParaRPr lang="en-US" sz="800" dirty="0">
                    <a:latin typeface="Times New Roman" charset="0"/>
                  </a:endParaRPr>
                </a:p>
              </p:txBody>
            </p:sp>
            <p:sp>
              <p:nvSpPr>
                <p:cNvPr id="47" name="Line 7"/>
                <p:cNvSpPr>
                  <a:spLocks noChangeShapeType="1"/>
                </p:cNvSpPr>
                <p:nvPr/>
              </p:nvSpPr>
              <p:spPr bwMode="auto">
                <a:xfrm flipV="1">
                  <a:off x="2067" y="1000"/>
                  <a:ext cx="1" cy="1756"/>
                </a:xfrm>
                <a:prstGeom prst="line">
                  <a:avLst/>
                </a:prstGeom>
                <a:noFill/>
                <a:ln w="28575">
                  <a:solidFill>
                    <a:srgbClr val="FF0000"/>
                  </a:solidFill>
                  <a:round/>
                  <a:headEnd type="none" w="sm" len="sm"/>
                  <a:tailEnd type="none" w="sm" len="sm"/>
                </a:ln>
              </p:spPr>
              <p:txBody>
                <a:bodyPr>
                  <a:prstTxWarp prst="textNoShape">
                    <a:avLst/>
                  </a:prstTxWarp>
                </a:bodyPr>
                <a:lstStyle/>
                <a:p>
                  <a:endParaRPr lang="en-US"/>
                </a:p>
              </p:txBody>
            </p:sp>
            <p:sp>
              <p:nvSpPr>
                <p:cNvPr id="48" name="Line 8"/>
                <p:cNvSpPr>
                  <a:spLocks noChangeShapeType="1"/>
                </p:cNvSpPr>
                <p:nvPr/>
              </p:nvSpPr>
              <p:spPr bwMode="auto">
                <a:xfrm flipV="1">
                  <a:off x="707" y="2711"/>
                  <a:ext cx="0" cy="897"/>
                </a:xfrm>
                <a:prstGeom prst="line">
                  <a:avLst/>
                </a:prstGeom>
                <a:noFill/>
                <a:ln w="12700">
                  <a:solidFill>
                    <a:srgbClr val="000000"/>
                  </a:solidFill>
                  <a:round/>
                  <a:headEnd type="none" w="sm" len="sm"/>
                  <a:tailEnd type="stealth" w="med" len="med"/>
                </a:ln>
              </p:spPr>
              <p:txBody>
                <a:bodyPr>
                  <a:prstTxWarp prst="textNoShape">
                    <a:avLst/>
                  </a:prstTxWarp>
                </a:bodyPr>
                <a:lstStyle/>
                <a:p>
                  <a:endParaRPr lang="en-US"/>
                </a:p>
              </p:txBody>
            </p:sp>
            <p:grpSp>
              <p:nvGrpSpPr>
                <p:cNvPr id="49" name="Group 9"/>
                <p:cNvGrpSpPr>
                  <a:grpSpLocks/>
                </p:cNvGrpSpPr>
                <p:nvPr/>
              </p:nvGrpSpPr>
              <p:grpSpPr bwMode="auto">
                <a:xfrm>
                  <a:off x="758" y="3019"/>
                  <a:ext cx="514" cy="255"/>
                  <a:chOff x="758" y="3019"/>
                  <a:chExt cx="514" cy="255"/>
                </a:xfrm>
              </p:grpSpPr>
              <p:sp>
                <p:nvSpPr>
                  <p:cNvPr id="135" name="Freeform 10"/>
                  <p:cNvSpPr>
                    <a:spLocks/>
                  </p:cNvSpPr>
                  <p:nvPr/>
                </p:nvSpPr>
                <p:spPr bwMode="auto">
                  <a:xfrm>
                    <a:off x="758" y="3019"/>
                    <a:ext cx="514" cy="255"/>
                  </a:xfrm>
                  <a:custGeom>
                    <a:avLst/>
                    <a:gdLst>
                      <a:gd name="T0" fmla="*/ 32 w 514"/>
                      <a:gd name="T1" fmla="*/ 0 h 255"/>
                      <a:gd name="T2" fmla="*/ 25 w 514"/>
                      <a:gd name="T3" fmla="*/ 1 h 255"/>
                      <a:gd name="T4" fmla="*/ 20 w 514"/>
                      <a:gd name="T5" fmla="*/ 2 h 255"/>
                      <a:gd name="T6" fmla="*/ 14 w 514"/>
                      <a:gd name="T7" fmla="*/ 5 h 255"/>
                      <a:gd name="T8" fmla="*/ 9 w 514"/>
                      <a:gd name="T9" fmla="*/ 9 h 255"/>
                      <a:gd name="T10" fmla="*/ 6 w 514"/>
                      <a:gd name="T11" fmla="*/ 14 h 255"/>
                      <a:gd name="T12" fmla="*/ 2 w 514"/>
                      <a:gd name="T13" fmla="*/ 19 h 255"/>
                      <a:gd name="T14" fmla="*/ 1 w 514"/>
                      <a:gd name="T15" fmla="*/ 25 h 255"/>
                      <a:gd name="T16" fmla="*/ 0 w 514"/>
                      <a:gd name="T17" fmla="*/ 32 h 255"/>
                      <a:gd name="T18" fmla="*/ 0 w 514"/>
                      <a:gd name="T19" fmla="*/ 222 h 255"/>
                      <a:gd name="T20" fmla="*/ 1 w 514"/>
                      <a:gd name="T21" fmla="*/ 228 h 255"/>
                      <a:gd name="T22" fmla="*/ 2 w 514"/>
                      <a:gd name="T23" fmla="*/ 235 h 255"/>
                      <a:gd name="T24" fmla="*/ 6 w 514"/>
                      <a:gd name="T25" fmla="*/ 240 h 255"/>
                      <a:gd name="T26" fmla="*/ 9 w 514"/>
                      <a:gd name="T27" fmla="*/ 245 h 255"/>
                      <a:gd name="T28" fmla="*/ 14 w 514"/>
                      <a:gd name="T29" fmla="*/ 249 h 255"/>
                      <a:gd name="T30" fmla="*/ 20 w 514"/>
                      <a:gd name="T31" fmla="*/ 252 h 255"/>
                      <a:gd name="T32" fmla="*/ 25 w 514"/>
                      <a:gd name="T33" fmla="*/ 253 h 255"/>
                      <a:gd name="T34" fmla="*/ 32 w 514"/>
                      <a:gd name="T35" fmla="*/ 254 h 255"/>
                      <a:gd name="T36" fmla="*/ 481 w 514"/>
                      <a:gd name="T37" fmla="*/ 254 h 255"/>
                      <a:gd name="T38" fmla="*/ 488 w 514"/>
                      <a:gd name="T39" fmla="*/ 253 h 255"/>
                      <a:gd name="T40" fmla="*/ 493 w 514"/>
                      <a:gd name="T41" fmla="*/ 252 h 255"/>
                      <a:gd name="T42" fmla="*/ 499 w 514"/>
                      <a:gd name="T43" fmla="*/ 249 h 255"/>
                      <a:gd name="T44" fmla="*/ 504 w 514"/>
                      <a:gd name="T45" fmla="*/ 245 h 255"/>
                      <a:gd name="T46" fmla="*/ 507 w 514"/>
                      <a:gd name="T47" fmla="*/ 240 h 255"/>
                      <a:gd name="T48" fmla="*/ 511 w 514"/>
                      <a:gd name="T49" fmla="*/ 235 h 255"/>
                      <a:gd name="T50" fmla="*/ 512 w 514"/>
                      <a:gd name="T51" fmla="*/ 228 h 255"/>
                      <a:gd name="T52" fmla="*/ 513 w 514"/>
                      <a:gd name="T53" fmla="*/ 222 h 255"/>
                      <a:gd name="T54" fmla="*/ 513 w 514"/>
                      <a:gd name="T55" fmla="*/ 32 h 255"/>
                      <a:gd name="T56" fmla="*/ 512 w 514"/>
                      <a:gd name="T57" fmla="*/ 25 h 255"/>
                      <a:gd name="T58" fmla="*/ 511 w 514"/>
                      <a:gd name="T59" fmla="*/ 19 h 255"/>
                      <a:gd name="T60" fmla="*/ 507 w 514"/>
                      <a:gd name="T61" fmla="*/ 14 h 255"/>
                      <a:gd name="T62" fmla="*/ 504 w 514"/>
                      <a:gd name="T63" fmla="*/ 9 h 255"/>
                      <a:gd name="T64" fmla="*/ 499 w 514"/>
                      <a:gd name="T65" fmla="*/ 5 h 255"/>
                      <a:gd name="T66" fmla="*/ 493 w 514"/>
                      <a:gd name="T67" fmla="*/ 2 h 255"/>
                      <a:gd name="T68" fmla="*/ 488 w 514"/>
                      <a:gd name="T69" fmla="*/ 1 h 255"/>
                      <a:gd name="T70" fmla="*/ 481 w 514"/>
                      <a:gd name="T71" fmla="*/ 0 h 255"/>
                      <a:gd name="T72" fmla="*/ 32 w 514"/>
                      <a:gd name="T73" fmla="*/ 0 h 2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4"/>
                      <a:gd name="T112" fmla="*/ 0 h 255"/>
                      <a:gd name="T113" fmla="*/ 514 w 514"/>
                      <a:gd name="T114" fmla="*/ 255 h 2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4" h="255">
                        <a:moveTo>
                          <a:pt x="32" y="0"/>
                        </a:moveTo>
                        <a:lnTo>
                          <a:pt x="25" y="1"/>
                        </a:lnTo>
                        <a:lnTo>
                          <a:pt x="20" y="2"/>
                        </a:lnTo>
                        <a:lnTo>
                          <a:pt x="14" y="5"/>
                        </a:lnTo>
                        <a:lnTo>
                          <a:pt x="9" y="9"/>
                        </a:lnTo>
                        <a:lnTo>
                          <a:pt x="6" y="14"/>
                        </a:lnTo>
                        <a:lnTo>
                          <a:pt x="2" y="19"/>
                        </a:lnTo>
                        <a:lnTo>
                          <a:pt x="1" y="25"/>
                        </a:lnTo>
                        <a:lnTo>
                          <a:pt x="0" y="32"/>
                        </a:lnTo>
                        <a:lnTo>
                          <a:pt x="0" y="222"/>
                        </a:lnTo>
                        <a:lnTo>
                          <a:pt x="1" y="228"/>
                        </a:lnTo>
                        <a:lnTo>
                          <a:pt x="2" y="235"/>
                        </a:lnTo>
                        <a:lnTo>
                          <a:pt x="6" y="240"/>
                        </a:lnTo>
                        <a:lnTo>
                          <a:pt x="9" y="245"/>
                        </a:lnTo>
                        <a:lnTo>
                          <a:pt x="14" y="249"/>
                        </a:lnTo>
                        <a:lnTo>
                          <a:pt x="20" y="252"/>
                        </a:lnTo>
                        <a:lnTo>
                          <a:pt x="25" y="253"/>
                        </a:lnTo>
                        <a:lnTo>
                          <a:pt x="32" y="254"/>
                        </a:lnTo>
                        <a:lnTo>
                          <a:pt x="481" y="254"/>
                        </a:lnTo>
                        <a:lnTo>
                          <a:pt x="488" y="253"/>
                        </a:lnTo>
                        <a:lnTo>
                          <a:pt x="493" y="252"/>
                        </a:lnTo>
                        <a:lnTo>
                          <a:pt x="499" y="249"/>
                        </a:lnTo>
                        <a:lnTo>
                          <a:pt x="504" y="245"/>
                        </a:lnTo>
                        <a:lnTo>
                          <a:pt x="507" y="240"/>
                        </a:lnTo>
                        <a:lnTo>
                          <a:pt x="511" y="235"/>
                        </a:lnTo>
                        <a:lnTo>
                          <a:pt x="512" y="228"/>
                        </a:lnTo>
                        <a:lnTo>
                          <a:pt x="513" y="222"/>
                        </a:lnTo>
                        <a:lnTo>
                          <a:pt x="513" y="32"/>
                        </a:lnTo>
                        <a:lnTo>
                          <a:pt x="512" y="25"/>
                        </a:lnTo>
                        <a:lnTo>
                          <a:pt x="511" y="19"/>
                        </a:lnTo>
                        <a:lnTo>
                          <a:pt x="507" y="14"/>
                        </a:lnTo>
                        <a:lnTo>
                          <a:pt x="504" y="9"/>
                        </a:lnTo>
                        <a:lnTo>
                          <a:pt x="499" y="5"/>
                        </a:lnTo>
                        <a:lnTo>
                          <a:pt x="493" y="2"/>
                        </a:lnTo>
                        <a:lnTo>
                          <a:pt x="488" y="1"/>
                        </a:lnTo>
                        <a:lnTo>
                          <a:pt x="481" y="0"/>
                        </a:lnTo>
                        <a:lnTo>
                          <a:pt x="32" y="0"/>
                        </a:lnTo>
                      </a:path>
                    </a:pathLst>
                  </a:custGeom>
                  <a:solidFill>
                    <a:srgbClr val="FFFFFF"/>
                  </a:solidFill>
                  <a:ln w="12700" cap="rnd" cmpd="sng">
                    <a:solidFill>
                      <a:srgbClr val="000000"/>
                    </a:solidFill>
                    <a:prstDash val="solid"/>
                    <a:round/>
                    <a:headEnd/>
                    <a:tailEnd/>
                  </a:ln>
                </p:spPr>
                <p:txBody>
                  <a:bodyPr>
                    <a:prstTxWarp prst="textNoShape">
                      <a:avLst/>
                    </a:prstTxWarp>
                  </a:bodyPr>
                  <a:lstStyle/>
                  <a:p>
                    <a:endParaRPr lang="en-US"/>
                  </a:p>
                </p:txBody>
              </p:sp>
              <p:sp>
                <p:nvSpPr>
                  <p:cNvPr id="136" name="Rectangle 11"/>
                  <p:cNvSpPr>
                    <a:spLocks noChangeArrowheads="1"/>
                  </p:cNvSpPr>
                  <p:nvPr/>
                </p:nvSpPr>
                <p:spPr bwMode="auto">
                  <a:xfrm>
                    <a:off x="771" y="3032"/>
                    <a:ext cx="487" cy="228"/>
                  </a:xfrm>
                  <a:prstGeom prst="rect">
                    <a:avLst/>
                  </a:prstGeom>
                  <a:noFill/>
                  <a:ln w="9525">
                    <a:noFill/>
                    <a:miter lim="800000"/>
                    <a:headEnd/>
                    <a:tailEnd/>
                  </a:ln>
                </p:spPr>
                <p:txBody>
                  <a:bodyPr lIns="0" tIns="0" rIns="0" bIns="0">
                    <a:prstTxWarp prst="textNoShape">
                      <a:avLst/>
                    </a:prstTxWarp>
                  </a:bodyPr>
                  <a:lstStyle/>
                  <a:p>
                    <a:pPr algn="ctr" eaLnBrk="0" hangingPunct="0"/>
                    <a:r>
                      <a:rPr lang="el-GR" sz="800" dirty="0" smtClean="0">
                        <a:latin typeface="Times New Roman" charset="0"/>
                      </a:rPr>
                      <a:t>Μητρώα Π-Π κατά σκοπό και μέσο</a:t>
                    </a:r>
                    <a:endParaRPr lang="en-US" sz="800" dirty="0">
                      <a:latin typeface="Times New Roman" charset="0"/>
                    </a:endParaRPr>
                  </a:p>
                </p:txBody>
              </p:sp>
            </p:grpSp>
            <p:sp>
              <p:nvSpPr>
                <p:cNvPr id="50" name="Line 12"/>
                <p:cNvSpPr>
                  <a:spLocks noChangeShapeType="1"/>
                </p:cNvSpPr>
                <p:nvPr/>
              </p:nvSpPr>
              <p:spPr bwMode="auto">
                <a:xfrm>
                  <a:off x="1170" y="2866"/>
                  <a:ext cx="0" cy="153"/>
                </a:xfrm>
                <a:prstGeom prst="line">
                  <a:avLst/>
                </a:prstGeom>
                <a:noFill/>
                <a:ln w="12700">
                  <a:solidFill>
                    <a:srgbClr val="000000"/>
                  </a:solidFill>
                  <a:round/>
                  <a:headEnd type="none" w="sm" len="sm"/>
                  <a:tailEnd type="stealth" w="med" len="med"/>
                </a:ln>
              </p:spPr>
              <p:txBody>
                <a:bodyPr>
                  <a:prstTxWarp prst="textNoShape">
                    <a:avLst/>
                  </a:prstTxWarp>
                </a:bodyPr>
                <a:lstStyle/>
                <a:p>
                  <a:endParaRPr lang="en-US"/>
                </a:p>
              </p:txBody>
            </p:sp>
            <p:sp>
              <p:nvSpPr>
                <p:cNvPr id="51" name="AutoShape 13"/>
                <p:cNvSpPr>
                  <a:spLocks noChangeArrowheads="1"/>
                </p:cNvSpPr>
                <p:nvPr/>
              </p:nvSpPr>
              <p:spPr bwMode="auto">
                <a:xfrm>
                  <a:off x="498" y="2461"/>
                  <a:ext cx="413" cy="248"/>
                </a:xfrm>
                <a:prstGeom prst="roundRect">
                  <a:avLst>
                    <a:gd name="adj" fmla="val 16657"/>
                  </a:avLst>
                </a:prstGeom>
                <a:noFill/>
                <a:ln w="12700">
                  <a:solidFill>
                    <a:srgbClr val="000000"/>
                  </a:solidFill>
                  <a:round/>
                  <a:headEnd/>
                  <a:tailEnd/>
                </a:ln>
              </p:spPr>
              <p:txBody>
                <a:bodyPr lIns="17463" tIns="11113" rIns="17463" bIns="11113">
                  <a:prstTxWarp prst="textNoShape">
                    <a:avLst/>
                  </a:prstTxWarp>
                </a:bodyPr>
                <a:lstStyle/>
                <a:p>
                  <a:pPr algn="ctr" eaLnBrk="0" hangingPunct="0"/>
                  <a:r>
                    <a:rPr lang="el-GR" sz="1000" dirty="0" smtClean="0">
                      <a:latin typeface="Times New Roman" charset="0"/>
                    </a:rPr>
                    <a:t>Επίπεδο εξυπηρέτησης</a:t>
                  </a:r>
                  <a:endParaRPr lang="en-US" sz="1000" dirty="0">
                    <a:latin typeface="Times New Roman" charset="0"/>
                  </a:endParaRPr>
                </a:p>
              </p:txBody>
            </p:sp>
            <p:sp>
              <p:nvSpPr>
                <p:cNvPr id="52" name="Line 14"/>
                <p:cNvSpPr>
                  <a:spLocks noChangeShapeType="1"/>
                </p:cNvSpPr>
                <p:nvPr/>
              </p:nvSpPr>
              <p:spPr bwMode="auto">
                <a:xfrm flipV="1">
                  <a:off x="1380" y="1180"/>
                  <a:ext cx="0" cy="986"/>
                </a:xfrm>
                <a:prstGeom prst="line">
                  <a:avLst/>
                </a:prstGeom>
                <a:noFill/>
                <a:ln w="12700">
                  <a:solidFill>
                    <a:srgbClr val="000000"/>
                  </a:solidFill>
                  <a:round/>
                  <a:headEnd type="none" w="sm" len="sm"/>
                  <a:tailEnd type="stealth" w="med" len="med"/>
                </a:ln>
              </p:spPr>
              <p:txBody>
                <a:bodyPr>
                  <a:prstTxWarp prst="textNoShape">
                    <a:avLst/>
                  </a:prstTxWarp>
                </a:bodyPr>
                <a:lstStyle/>
                <a:p>
                  <a:endParaRPr lang="en-US"/>
                </a:p>
              </p:txBody>
            </p:sp>
            <p:sp>
              <p:nvSpPr>
                <p:cNvPr id="53" name="Rectangle 15"/>
                <p:cNvSpPr>
                  <a:spLocks noChangeArrowheads="1"/>
                </p:cNvSpPr>
                <p:nvPr/>
              </p:nvSpPr>
              <p:spPr bwMode="auto">
                <a:xfrm>
                  <a:off x="1008" y="2167"/>
                  <a:ext cx="876" cy="720"/>
                </a:xfrm>
                <a:prstGeom prst="rect">
                  <a:avLst/>
                </a:prstGeom>
                <a:solidFill>
                  <a:srgbClr val="C0C0C0"/>
                </a:solidFill>
                <a:ln w="12700">
                  <a:solidFill>
                    <a:srgbClr val="000000"/>
                  </a:solidFill>
                  <a:miter lim="800000"/>
                  <a:headEnd/>
                  <a:tailEnd/>
                </a:ln>
                <a:effectLst>
                  <a:outerShdw dist="71842" dir="2700000" algn="ctr" rotWithShape="0">
                    <a:srgbClr val="808080">
                      <a:alpha val="50000"/>
                    </a:srgbClr>
                  </a:outerShdw>
                </a:effectLst>
              </p:spPr>
              <p:txBody>
                <a:bodyPr lIns="17463" tIns="11113" rIns="17463" bIns="11113">
                  <a:prstTxWarp prst="textNoShape">
                    <a:avLst/>
                  </a:prstTxWarp>
                </a:bodyPr>
                <a:lstStyle/>
                <a:p>
                  <a:pPr algn="ctr" eaLnBrk="0" hangingPunct="0"/>
                  <a:r>
                    <a:rPr lang="el-GR" sz="1000" b="1" dirty="0" smtClean="0">
                      <a:latin typeface="Times New Roman" charset="0"/>
                    </a:rPr>
                    <a:t>ΜΟΝΤΕΛΟ ΖΗΤΗΣΗΣ</a:t>
                  </a:r>
                  <a:endParaRPr lang="en-US" sz="1400" dirty="0" smtClean="0">
                    <a:latin typeface="Times New Roman" charset="0"/>
                  </a:endParaRPr>
                </a:p>
                <a:p>
                  <a:pPr eaLnBrk="0" hangingPunct="0"/>
                  <a:endParaRPr lang="en-US" sz="1200" dirty="0" smtClean="0">
                    <a:latin typeface="Times New Roman" charset="0"/>
                  </a:endParaRPr>
                </a:p>
                <a:p>
                  <a:pPr algn="ctr" eaLnBrk="0" hangingPunct="0"/>
                  <a:r>
                    <a:rPr lang="el-GR" sz="1000" dirty="0" smtClean="0">
                      <a:latin typeface="Times New Roman" charset="0"/>
                    </a:rPr>
                    <a:t>Χωρική κατανομή, επιλογή μεταφορικού μέσου</a:t>
                  </a:r>
                  <a:endParaRPr lang="en-US" sz="1200" dirty="0">
                    <a:latin typeface="Times New Roman" charset="0"/>
                  </a:endParaRPr>
                </a:p>
              </p:txBody>
            </p:sp>
            <p:sp>
              <p:nvSpPr>
                <p:cNvPr id="54" name="Line 16"/>
                <p:cNvSpPr>
                  <a:spLocks noChangeShapeType="1"/>
                </p:cNvSpPr>
                <p:nvPr/>
              </p:nvSpPr>
              <p:spPr bwMode="auto">
                <a:xfrm flipV="1">
                  <a:off x="1780" y="2888"/>
                  <a:ext cx="0" cy="916"/>
                </a:xfrm>
                <a:prstGeom prst="line">
                  <a:avLst/>
                </a:prstGeom>
                <a:noFill/>
                <a:ln w="28575">
                  <a:solidFill>
                    <a:srgbClr val="FF0000"/>
                  </a:solidFill>
                  <a:round/>
                  <a:headEnd type="none" w="sm" len="sm"/>
                  <a:tailEnd type="stealth" w="med" len="med"/>
                </a:ln>
              </p:spPr>
              <p:txBody>
                <a:bodyPr>
                  <a:prstTxWarp prst="textNoShape">
                    <a:avLst/>
                  </a:prstTxWarp>
                </a:bodyPr>
                <a:lstStyle/>
                <a:p>
                  <a:endParaRPr lang="en-US"/>
                </a:p>
              </p:txBody>
            </p:sp>
            <p:sp>
              <p:nvSpPr>
                <p:cNvPr id="55" name="Line 17"/>
                <p:cNvSpPr>
                  <a:spLocks noChangeShapeType="1"/>
                </p:cNvSpPr>
                <p:nvPr/>
              </p:nvSpPr>
              <p:spPr bwMode="auto">
                <a:xfrm>
                  <a:off x="1590" y="1616"/>
                  <a:ext cx="0" cy="550"/>
                </a:xfrm>
                <a:prstGeom prst="line">
                  <a:avLst/>
                </a:prstGeom>
                <a:noFill/>
                <a:ln w="28575">
                  <a:solidFill>
                    <a:srgbClr val="FF0000"/>
                  </a:solidFill>
                  <a:round/>
                  <a:headEnd type="none" w="sm" len="sm"/>
                  <a:tailEnd type="stealth" w="med" len="med"/>
                </a:ln>
              </p:spPr>
              <p:txBody>
                <a:bodyPr>
                  <a:prstTxWarp prst="textNoShape">
                    <a:avLst/>
                  </a:prstTxWarp>
                </a:bodyPr>
                <a:lstStyle/>
                <a:p>
                  <a:endParaRPr lang="en-US"/>
                </a:p>
              </p:txBody>
            </p:sp>
            <p:sp>
              <p:nvSpPr>
                <p:cNvPr id="56" name="Line 18"/>
                <p:cNvSpPr>
                  <a:spLocks noChangeShapeType="1"/>
                </p:cNvSpPr>
                <p:nvPr/>
              </p:nvSpPr>
              <p:spPr bwMode="auto">
                <a:xfrm>
                  <a:off x="914" y="2611"/>
                  <a:ext cx="93" cy="0"/>
                </a:xfrm>
                <a:prstGeom prst="line">
                  <a:avLst/>
                </a:prstGeom>
                <a:noFill/>
                <a:ln w="12700">
                  <a:solidFill>
                    <a:srgbClr val="000000"/>
                  </a:solidFill>
                  <a:round/>
                  <a:headEnd type="none" w="sm" len="sm"/>
                  <a:tailEnd type="stealth" w="med" len="med"/>
                </a:ln>
              </p:spPr>
              <p:txBody>
                <a:bodyPr>
                  <a:prstTxWarp prst="textNoShape">
                    <a:avLst/>
                  </a:prstTxWarp>
                </a:bodyPr>
                <a:lstStyle/>
                <a:p>
                  <a:endParaRPr lang="en-US"/>
                </a:p>
              </p:txBody>
            </p:sp>
            <p:sp>
              <p:nvSpPr>
                <p:cNvPr id="57" name="Rectangle 19"/>
                <p:cNvSpPr>
                  <a:spLocks noChangeArrowheads="1"/>
                </p:cNvSpPr>
                <p:nvPr/>
              </p:nvSpPr>
              <p:spPr bwMode="auto">
                <a:xfrm>
                  <a:off x="840" y="3481"/>
                  <a:ext cx="865" cy="322"/>
                </a:xfrm>
                <a:prstGeom prst="rect">
                  <a:avLst/>
                </a:prstGeom>
                <a:solidFill>
                  <a:srgbClr val="C0C0C0"/>
                </a:solidFill>
                <a:ln w="12700">
                  <a:solidFill>
                    <a:srgbClr val="000000"/>
                  </a:solidFill>
                  <a:miter lim="800000"/>
                  <a:headEnd/>
                  <a:tailEnd/>
                </a:ln>
                <a:effectLst>
                  <a:outerShdw dist="63500" dir="3187806" algn="ctr" rotWithShape="0">
                    <a:srgbClr val="808080">
                      <a:alpha val="50000"/>
                    </a:srgbClr>
                  </a:outerShdw>
                </a:effectLst>
              </p:spPr>
              <p:txBody>
                <a:bodyPr lIns="17463" tIns="11113" rIns="17463" bIns="11113">
                  <a:prstTxWarp prst="textNoShape">
                    <a:avLst/>
                  </a:prstTxWarp>
                </a:bodyPr>
                <a:lstStyle/>
                <a:p>
                  <a:pPr algn="ctr" eaLnBrk="0" hangingPunct="0"/>
                  <a:endParaRPr lang="en-US" sz="800" b="1" dirty="0" smtClean="0">
                    <a:latin typeface="Times New Roman" charset="0"/>
                  </a:endParaRPr>
                </a:p>
                <a:p>
                  <a:pPr algn="ctr" eaLnBrk="0" hangingPunct="0"/>
                  <a:r>
                    <a:rPr lang="el-GR" sz="1200" b="1" dirty="0" smtClean="0">
                      <a:latin typeface="Times New Roman" charset="0"/>
                    </a:rPr>
                    <a:t>ΜΟΝΤΕΛΟ ΚΑΤΑΜΕΡΙΣΜΟΥ</a:t>
                  </a:r>
                  <a:endParaRPr lang="en-US" sz="1200" b="1" dirty="0">
                    <a:latin typeface="Times New Roman" charset="0"/>
                  </a:endParaRPr>
                </a:p>
              </p:txBody>
            </p:sp>
            <p:sp>
              <p:nvSpPr>
                <p:cNvPr id="58" name="Rectangle 20"/>
                <p:cNvSpPr>
                  <a:spLocks noChangeArrowheads="1"/>
                </p:cNvSpPr>
                <p:nvPr/>
              </p:nvSpPr>
              <p:spPr bwMode="auto">
                <a:xfrm>
                  <a:off x="1305" y="3016"/>
                  <a:ext cx="400" cy="260"/>
                </a:xfrm>
                <a:prstGeom prst="rect">
                  <a:avLst/>
                </a:prstGeom>
                <a:noFill/>
                <a:ln w="47625" cmpd="thinThick">
                  <a:solidFill>
                    <a:srgbClr val="000000"/>
                  </a:solidFill>
                  <a:miter lim="800000"/>
                  <a:headEnd/>
                  <a:tailEnd/>
                </a:ln>
              </p:spPr>
              <p:txBody>
                <a:bodyPr lIns="17463" tIns="11113" rIns="17463" bIns="11113">
                  <a:prstTxWarp prst="textNoShape">
                    <a:avLst/>
                  </a:prstTxWarp>
                </a:bodyPr>
                <a:lstStyle/>
                <a:p>
                  <a:pPr algn="ctr" eaLnBrk="0" hangingPunct="0"/>
                  <a:r>
                    <a:rPr lang="el-GR" sz="1000" dirty="0" smtClean="0">
                      <a:latin typeface="Times New Roman" charset="0"/>
                    </a:rPr>
                    <a:t>Δίκτυα</a:t>
                  </a:r>
                  <a:endParaRPr lang="en-US" sz="1000" dirty="0">
                    <a:latin typeface="Times New Roman" charset="0"/>
                  </a:endParaRPr>
                </a:p>
              </p:txBody>
            </p:sp>
            <p:sp>
              <p:nvSpPr>
                <p:cNvPr id="59" name="Line 21"/>
                <p:cNvSpPr>
                  <a:spLocks noChangeShapeType="1"/>
                </p:cNvSpPr>
                <p:nvPr/>
              </p:nvSpPr>
              <p:spPr bwMode="auto">
                <a:xfrm>
                  <a:off x="1020" y="3281"/>
                  <a:ext cx="0" cy="197"/>
                </a:xfrm>
                <a:prstGeom prst="line">
                  <a:avLst/>
                </a:prstGeom>
                <a:noFill/>
                <a:ln w="12700">
                  <a:solidFill>
                    <a:srgbClr val="000000"/>
                  </a:solidFill>
                  <a:round/>
                  <a:headEnd type="none" w="sm" len="sm"/>
                  <a:tailEnd type="stealth" w="med" len="med"/>
                </a:ln>
              </p:spPr>
              <p:txBody>
                <a:bodyPr>
                  <a:prstTxWarp prst="textNoShape">
                    <a:avLst/>
                  </a:prstTxWarp>
                </a:bodyPr>
                <a:lstStyle/>
                <a:p>
                  <a:endParaRPr lang="en-US"/>
                </a:p>
              </p:txBody>
            </p:sp>
            <p:sp>
              <p:nvSpPr>
                <p:cNvPr id="60" name="Line 22"/>
                <p:cNvSpPr>
                  <a:spLocks noChangeShapeType="1"/>
                </p:cNvSpPr>
                <p:nvPr/>
              </p:nvSpPr>
              <p:spPr bwMode="auto">
                <a:xfrm flipH="1">
                  <a:off x="707" y="3609"/>
                  <a:ext cx="130" cy="0"/>
                </a:xfrm>
                <a:prstGeom prst="line">
                  <a:avLst/>
                </a:prstGeom>
                <a:noFill/>
                <a:ln w="12700">
                  <a:solidFill>
                    <a:srgbClr val="000000"/>
                  </a:solidFill>
                  <a:round/>
                  <a:headEnd type="none" w="sm" len="sm"/>
                  <a:tailEnd type="none" w="sm" len="sm"/>
                </a:ln>
              </p:spPr>
              <p:txBody>
                <a:bodyPr>
                  <a:prstTxWarp prst="textNoShape">
                    <a:avLst/>
                  </a:prstTxWarp>
                </a:bodyPr>
                <a:lstStyle/>
                <a:p>
                  <a:endParaRPr lang="en-US"/>
                </a:p>
              </p:txBody>
            </p:sp>
            <p:sp>
              <p:nvSpPr>
                <p:cNvPr id="61" name="Line 23"/>
                <p:cNvSpPr>
                  <a:spLocks noChangeShapeType="1"/>
                </p:cNvSpPr>
                <p:nvPr/>
              </p:nvSpPr>
              <p:spPr bwMode="auto">
                <a:xfrm flipV="1">
                  <a:off x="2331" y="2990"/>
                  <a:ext cx="0" cy="814"/>
                </a:xfrm>
                <a:prstGeom prst="line">
                  <a:avLst/>
                </a:prstGeom>
                <a:noFill/>
                <a:ln w="28575">
                  <a:solidFill>
                    <a:srgbClr val="FF0000"/>
                  </a:solidFill>
                  <a:round/>
                  <a:headEnd type="none" w="sm" len="sm"/>
                  <a:tailEnd type="stealth" w="med" len="med"/>
                </a:ln>
              </p:spPr>
              <p:txBody>
                <a:bodyPr>
                  <a:prstTxWarp prst="textNoShape">
                    <a:avLst/>
                  </a:prstTxWarp>
                </a:bodyPr>
                <a:lstStyle/>
                <a:p>
                  <a:endParaRPr lang="en-US"/>
                </a:p>
              </p:txBody>
            </p:sp>
            <p:sp>
              <p:nvSpPr>
                <p:cNvPr id="62" name="Line 24"/>
                <p:cNvSpPr>
                  <a:spLocks noChangeShapeType="1"/>
                </p:cNvSpPr>
                <p:nvPr/>
              </p:nvSpPr>
              <p:spPr bwMode="auto">
                <a:xfrm rot="10800000">
                  <a:off x="1911" y="2822"/>
                  <a:ext cx="122" cy="0"/>
                </a:xfrm>
                <a:prstGeom prst="line">
                  <a:avLst/>
                </a:prstGeom>
                <a:noFill/>
                <a:ln w="28575">
                  <a:solidFill>
                    <a:srgbClr val="FF0000"/>
                  </a:solidFill>
                  <a:round/>
                  <a:headEnd type="none" w="sm" len="sm"/>
                  <a:tailEnd type="stealth" w="med" len="med"/>
                </a:ln>
              </p:spPr>
              <p:txBody>
                <a:bodyPr>
                  <a:prstTxWarp prst="textNoShape">
                    <a:avLst/>
                  </a:prstTxWarp>
                </a:bodyPr>
                <a:lstStyle/>
                <a:p>
                  <a:endParaRPr lang="en-US"/>
                </a:p>
              </p:txBody>
            </p:sp>
            <p:grpSp>
              <p:nvGrpSpPr>
                <p:cNvPr id="63" name="Group 25"/>
                <p:cNvGrpSpPr>
                  <a:grpSpLocks/>
                </p:cNvGrpSpPr>
                <p:nvPr/>
              </p:nvGrpSpPr>
              <p:grpSpPr bwMode="auto">
                <a:xfrm>
                  <a:off x="1991" y="2750"/>
                  <a:ext cx="602" cy="204"/>
                  <a:chOff x="1991" y="2750"/>
                  <a:chExt cx="602" cy="204"/>
                </a:xfrm>
              </p:grpSpPr>
              <p:sp>
                <p:nvSpPr>
                  <p:cNvPr id="133" name="Freeform 26"/>
                  <p:cNvSpPr>
                    <a:spLocks/>
                  </p:cNvSpPr>
                  <p:nvPr/>
                </p:nvSpPr>
                <p:spPr bwMode="auto">
                  <a:xfrm>
                    <a:off x="2024" y="2750"/>
                    <a:ext cx="569" cy="204"/>
                  </a:xfrm>
                  <a:custGeom>
                    <a:avLst/>
                    <a:gdLst>
                      <a:gd name="T0" fmla="*/ 25 w 490"/>
                      <a:gd name="T1" fmla="*/ 0 h 204"/>
                      <a:gd name="T2" fmla="*/ 20 w 490"/>
                      <a:gd name="T3" fmla="*/ 1 h 204"/>
                      <a:gd name="T4" fmla="*/ 15 w 490"/>
                      <a:gd name="T5" fmla="*/ 2 h 204"/>
                      <a:gd name="T6" fmla="*/ 11 w 490"/>
                      <a:gd name="T7" fmla="*/ 4 h 204"/>
                      <a:gd name="T8" fmla="*/ 7 w 490"/>
                      <a:gd name="T9" fmla="*/ 7 h 204"/>
                      <a:gd name="T10" fmla="*/ 4 w 490"/>
                      <a:gd name="T11" fmla="*/ 11 h 204"/>
                      <a:gd name="T12" fmla="*/ 2 w 490"/>
                      <a:gd name="T13" fmla="*/ 15 h 204"/>
                      <a:gd name="T14" fmla="*/ 1 w 490"/>
                      <a:gd name="T15" fmla="*/ 20 h 204"/>
                      <a:gd name="T16" fmla="*/ 0 w 490"/>
                      <a:gd name="T17" fmla="*/ 25 h 204"/>
                      <a:gd name="T18" fmla="*/ 0 w 490"/>
                      <a:gd name="T19" fmla="*/ 178 h 204"/>
                      <a:gd name="T20" fmla="*/ 1 w 490"/>
                      <a:gd name="T21" fmla="*/ 183 h 204"/>
                      <a:gd name="T22" fmla="*/ 2 w 490"/>
                      <a:gd name="T23" fmla="*/ 188 h 204"/>
                      <a:gd name="T24" fmla="*/ 4 w 490"/>
                      <a:gd name="T25" fmla="*/ 192 h 204"/>
                      <a:gd name="T26" fmla="*/ 7 w 490"/>
                      <a:gd name="T27" fmla="*/ 196 h 204"/>
                      <a:gd name="T28" fmla="*/ 11 w 490"/>
                      <a:gd name="T29" fmla="*/ 199 h 204"/>
                      <a:gd name="T30" fmla="*/ 15 w 490"/>
                      <a:gd name="T31" fmla="*/ 201 h 204"/>
                      <a:gd name="T32" fmla="*/ 20 w 490"/>
                      <a:gd name="T33" fmla="*/ 202 h 204"/>
                      <a:gd name="T34" fmla="*/ 25 w 490"/>
                      <a:gd name="T35" fmla="*/ 203 h 204"/>
                      <a:gd name="T36" fmla="*/ 464 w 490"/>
                      <a:gd name="T37" fmla="*/ 203 h 204"/>
                      <a:gd name="T38" fmla="*/ 470 w 490"/>
                      <a:gd name="T39" fmla="*/ 202 h 204"/>
                      <a:gd name="T40" fmla="*/ 474 w 490"/>
                      <a:gd name="T41" fmla="*/ 201 h 204"/>
                      <a:gd name="T42" fmla="*/ 478 w 490"/>
                      <a:gd name="T43" fmla="*/ 199 h 204"/>
                      <a:gd name="T44" fmla="*/ 482 w 490"/>
                      <a:gd name="T45" fmla="*/ 196 h 204"/>
                      <a:gd name="T46" fmla="*/ 485 w 490"/>
                      <a:gd name="T47" fmla="*/ 192 h 204"/>
                      <a:gd name="T48" fmla="*/ 488 w 490"/>
                      <a:gd name="T49" fmla="*/ 188 h 204"/>
                      <a:gd name="T50" fmla="*/ 488 w 490"/>
                      <a:gd name="T51" fmla="*/ 183 h 204"/>
                      <a:gd name="T52" fmla="*/ 489 w 490"/>
                      <a:gd name="T53" fmla="*/ 178 h 204"/>
                      <a:gd name="T54" fmla="*/ 489 w 490"/>
                      <a:gd name="T55" fmla="*/ 25 h 204"/>
                      <a:gd name="T56" fmla="*/ 488 w 490"/>
                      <a:gd name="T57" fmla="*/ 20 h 204"/>
                      <a:gd name="T58" fmla="*/ 488 w 490"/>
                      <a:gd name="T59" fmla="*/ 15 h 204"/>
                      <a:gd name="T60" fmla="*/ 485 w 490"/>
                      <a:gd name="T61" fmla="*/ 11 h 204"/>
                      <a:gd name="T62" fmla="*/ 482 w 490"/>
                      <a:gd name="T63" fmla="*/ 7 h 204"/>
                      <a:gd name="T64" fmla="*/ 478 w 490"/>
                      <a:gd name="T65" fmla="*/ 4 h 204"/>
                      <a:gd name="T66" fmla="*/ 474 w 490"/>
                      <a:gd name="T67" fmla="*/ 2 h 204"/>
                      <a:gd name="T68" fmla="*/ 470 w 490"/>
                      <a:gd name="T69" fmla="*/ 1 h 204"/>
                      <a:gd name="T70" fmla="*/ 464 w 490"/>
                      <a:gd name="T71" fmla="*/ 0 h 204"/>
                      <a:gd name="T72" fmla="*/ 25 w 490"/>
                      <a:gd name="T73" fmla="*/ 0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90"/>
                      <a:gd name="T112" fmla="*/ 0 h 204"/>
                      <a:gd name="T113" fmla="*/ 490 w 490"/>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90" h="204">
                        <a:moveTo>
                          <a:pt x="25" y="0"/>
                        </a:moveTo>
                        <a:lnTo>
                          <a:pt x="20" y="1"/>
                        </a:lnTo>
                        <a:lnTo>
                          <a:pt x="15" y="2"/>
                        </a:lnTo>
                        <a:lnTo>
                          <a:pt x="11" y="4"/>
                        </a:lnTo>
                        <a:lnTo>
                          <a:pt x="7" y="7"/>
                        </a:lnTo>
                        <a:lnTo>
                          <a:pt x="4" y="11"/>
                        </a:lnTo>
                        <a:lnTo>
                          <a:pt x="2" y="15"/>
                        </a:lnTo>
                        <a:lnTo>
                          <a:pt x="1" y="20"/>
                        </a:lnTo>
                        <a:lnTo>
                          <a:pt x="0" y="25"/>
                        </a:lnTo>
                        <a:lnTo>
                          <a:pt x="0" y="178"/>
                        </a:lnTo>
                        <a:lnTo>
                          <a:pt x="1" y="183"/>
                        </a:lnTo>
                        <a:lnTo>
                          <a:pt x="2" y="188"/>
                        </a:lnTo>
                        <a:lnTo>
                          <a:pt x="4" y="192"/>
                        </a:lnTo>
                        <a:lnTo>
                          <a:pt x="7" y="196"/>
                        </a:lnTo>
                        <a:lnTo>
                          <a:pt x="11" y="199"/>
                        </a:lnTo>
                        <a:lnTo>
                          <a:pt x="15" y="201"/>
                        </a:lnTo>
                        <a:lnTo>
                          <a:pt x="20" y="202"/>
                        </a:lnTo>
                        <a:lnTo>
                          <a:pt x="25" y="203"/>
                        </a:lnTo>
                        <a:lnTo>
                          <a:pt x="464" y="203"/>
                        </a:lnTo>
                        <a:lnTo>
                          <a:pt x="470" y="202"/>
                        </a:lnTo>
                        <a:lnTo>
                          <a:pt x="474" y="201"/>
                        </a:lnTo>
                        <a:lnTo>
                          <a:pt x="478" y="199"/>
                        </a:lnTo>
                        <a:lnTo>
                          <a:pt x="482" y="196"/>
                        </a:lnTo>
                        <a:lnTo>
                          <a:pt x="485" y="192"/>
                        </a:lnTo>
                        <a:lnTo>
                          <a:pt x="488" y="188"/>
                        </a:lnTo>
                        <a:lnTo>
                          <a:pt x="488" y="183"/>
                        </a:lnTo>
                        <a:lnTo>
                          <a:pt x="489" y="178"/>
                        </a:lnTo>
                        <a:lnTo>
                          <a:pt x="489" y="25"/>
                        </a:lnTo>
                        <a:lnTo>
                          <a:pt x="488" y="20"/>
                        </a:lnTo>
                        <a:lnTo>
                          <a:pt x="488" y="15"/>
                        </a:lnTo>
                        <a:lnTo>
                          <a:pt x="485" y="11"/>
                        </a:lnTo>
                        <a:lnTo>
                          <a:pt x="482" y="7"/>
                        </a:lnTo>
                        <a:lnTo>
                          <a:pt x="478" y="4"/>
                        </a:lnTo>
                        <a:lnTo>
                          <a:pt x="474" y="2"/>
                        </a:lnTo>
                        <a:lnTo>
                          <a:pt x="470" y="1"/>
                        </a:lnTo>
                        <a:lnTo>
                          <a:pt x="464" y="0"/>
                        </a:lnTo>
                        <a:lnTo>
                          <a:pt x="25" y="0"/>
                        </a:lnTo>
                      </a:path>
                    </a:pathLst>
                  </a:custGeom>
                  <a:solidFill>
                    <a:srgbClr val="FFFFFF"/>
                  </a:solidFill>
                  <a:ln w="12700" cap="rnd" cmpd="sng">
                    <a:solidFill>
                      <a:schemeClr val="tx1"/>
                    </a:solidFill>
                    <a:prstDash val="solid"/>
                    <a:round/>
                    <a:headEnd/>
                    <a:tailEnd/>
                  </a:ln>
                </p:spPr>
                <p:txBody>
                  <a:bodyPr>
                    <a:prstTxWarp prst="textNoShape">
                      <a:avLst/>
                    </a:prstTxWarp>
                  </a:bodyPr>
                  <a:lstStyle/>
                  <a:p>
                    <a:endParaRPr lang="en-US"/>
                  </a:p>
                </p:txBody>
              </p:sp>
              <p:sp>
                <p:nvSpPr>
                  <p:cNvPr id="134" name="Rectangle 27"/>
                  <p:cNvSpPr>
                    <a:spLocks noChangeArrowheads="1"/>
                  </p:cNvSpPr>
                  <p:nvPr/>
                </p:nvSpPr>
                <p:spPr bwMode="auto">
                  <a:xfrm>
                    <a:off x="1991" y="2767"/>
                    <a:ext cx="578" cy="187"/>
                  </a:xfrm>
                  <a:prstGeom prst="rect">
                    <a:avLst/>
                  </a:prstGeom>
                  <a:noFill/>
                  <a:ln w="9525">
                    <a:noFill/>
                    <a:miter lim="800000"/>
                    <a:headEnd/>
                    <a:tailEnd/>
                  </a:ln>
                </p:spPr>
                <p:txBody>
                  <a:bodyPr lIns="0" tIns="0" rIns="0" bIns="0">
                    <a:prstTxWarp prst="textNoShape">
                      <a:avLst/>
                    </a:prstTxWarp>
                  </a:bodyPr>
                  <a:lstStyle/>
                  <a:p>
                    <a:pPr algn="ctr" eaLnBrk="0" hangingPunct="0"/>
                    <a:r>
                      <a:rPr lang="el-GR" sz="1000" dirty="0" smtClean="0">
                        <a:latin typeface="Times New Roman" charset="0"/>
                      </a:rPr>
                      <a:t>Προσβασιμότητα</a:t>
                    </a:r>
                    <a:endParaRPr lang="en-US" sz="1000" dirty="0">
                      <a:latin typeface="Times New Roman" charset="0"/>
                    </a:endParaRPr>
                  </a:p>
                </p:txBody>
              </p:sp>
            </p:grpSp>
            <p:sp>
              <p:nvSpPr>
                <p:cNvPr id="64" name="Line 28"/>
                <p:cNvSpPr>
                  <a:spLocks noChangeShapeType="1"/>
                </p:cNvSpPr>
                <p:nvPr/>
              </p:nvSpPr>
              <p:spPr bwMode="auto">
                <a:xfrm>
                  <a:off x="1780" y="3804"/>
                  <a:ext cx="3491" cy="0"/>
                </a:xfrm>
                <a:prstGeom prst="line">
                  <a:avLst/>
                </a:prstGeom>
                <a:noFill/>
                <a:ln w="28575">
                  <a:solidFill>
                    <a:srgbClr val="FF0000"/>
                  </a:solidFill>
                  <a:round/>
                  <a:headEnd type="none" w="sm" len="sm"/>
                  <a:tailEnd type="none" w="sm" len="sm"/>
                </a:ln>
              </p:spPr>
              <p:txBody>
                <a:bodyPr>
                  <a:prstTxWarp prst="textNoShape">
                    <a:avLst/>
                  </a:prstTxWarp>
                </a:bodyPr>
                <a:lstStyle/>
                <a:p>
                  <a:endParaRPr lang="en-US"/>
                </a:p>
              </p:txBody>
            </p:sp>
            <p:sp>
              <p:nvSpPr>
                <p:cNvPr id="65" name="Line 29"/>
                <p:cNvSpPr>
                  <a:spLocks noChangeShapeType="1"/>
                </p:cNvSpPr>
                <p:nvPr/>
              </p:nvSpPr>
              <p:spPr bwMode="auto">
                <a:xfrm>
                  <a:off x="2329" y="1641"/>
                  <a:ext cx="0" cy="1113"/>
                </a:xfrm>
                <a:prstGeom prst="line">
                  <a:avLst/>
                </a:prstGeom>
                <a:noFill/>
                <a:ln w="28575">
                  <a:solidFill>
                    <a:srgbClr val="FF0000"/>
                  </a:solidFill>
                  <a:round/>
                  <a:headEnd type="none" w="sm" len="sm"/>
                  <a:tailEnd type="stealth" w="med" len="med"/>
                </a:ln>
              </p:spPr>
              <p:txBody>
                <a:bodyPr>
                  <a:prstTxWarp prst="textNoShape">
                    <a:avLst/>
                  </a:prstTxWarp>
                </a:bodyPr>
                <a:lstStyle/>
                <a:p>
                  <a:endParaRPr lang="en-US"/>
                </a:p>
              </p:txBody>
            </p:sp>
            <p:sp>
              <p:nvSpPr>
                <p:cNvPr id="66" name="Rectangle 30"/>
                <p:cNvSpPr>
                  <a:spLocks noChangeArrowheads="1"/>
                </p:cNvSpPr>
                <p:nvPr/>
              </p:nvSpPr>
              <p:spPr bwMode="auto">
                <a:xfrm>
                  <a:off x="449" y="1242"/>
                  <a:ext cx="810" cy="595"/>
                </a:xfrm>
                <a:prstGeom prst="rect">
                  <a:avLst/>
                </a:prstGeom>
                <a:solidFill>
                  <a:srgbClr val="FFFFFF"/>
                </a:solidFill>
                <a:ln w="12700">
                  <a:solidFill>
                    <a:srgbClr val="000000"/>
                  </a:solidFill>
                  <a:miter lim="800000"/>
                  <a:headEnd/>
                  <a:tailEnd/>
                </a:ln>
              </p:spPr>
              <p:txBody>
                <a:bodyPr wrap="none" anchor="ctr">
                  <a:prstTxWarp prst="textNoShape">
                    <a:avLst/>
                  </a:prstTxWarp>
                </a:bodyPr>
                <a:lstStyle/>
                <a:p>
                  <a:endParaRPr lang="en-US">
                    <a:latin typeface="Calibri" charset="0"/>
                  </a:endParaRPr>
                </a:p>
              </p:txBody>
            </p:sp>
            <p:grpSp>
              <p:nvGrpSpPr>
                <p:cNvPr id="67" name="Group 31"/>
                <p:cNvGrpSpPr>
                  <a:grpSpLocks/>
                </p:cNvGrpSpPr>
                <p:nvPr/>
              </p:nvGrpSpPr>
              <p:grpSpPr bwMode="auto">
                <a:xfrm>
                  <a:off x="471" y="1244"/>
                  <a:ext cx="815" cy="525"/>
                  <a:chOff x="471" y="1244"/>
                  <a:chExt cx="815" cy="525"/>
                </a:xfrm>
              </p:grpSpPr>
              <p:sp>
                <p:nvSpPr>
                  <p:cNvPr id="126" name="Rectangle 32"/>
                  <p:cNvSpPr>
                    <a:spLocks noChangeArrowheads="1"/>
                  </p:cNvSpPr>
                  <p:nvPr/>
                </p:nvSpPr>
                <p:spPr bwMode="auto">
                  <a:xfrm>
                    <a:off x="475" y="1373"/>
                    <a:ext cx="207" cy="103"/>
                  </a:xfrm>
                  <a:prstGeom prst="rect">
                    <a:avLst/>
                  </a:prstGeom>
                  <a:solidFill>
                    <a:srgbClr val="FFFFFF"/>
                  </a:solidFill>
                  <a:ln w="12700">
                    <a:solidFill>
                      <a:srgbClr val="000000"/>
                    </a:solidFill>
                    <a:miter lim="800000"/>
                    <a:headEnd/>
                    <a:tailEnd/>
                  </a:ln>
                  <a:effectLst>
                    <a:outerShdw dist="35921" dir="2700000" algn="ctr" rotWithShape="0">
                      <a:srgbClr val="808080">
                        <a:alpha val="50000"/>
                      </a:srgbClr>
                    </a:outerShdw>
                  </a:effectLst>
                </p:spPr>
                <p:txBody>
                  <a:bodyPr lIns="17463" tIns="11113" rIns="17463" bIns="11113">
                    <a:prstTxWarp prst="textNoShape">
                      <a:avLst/>
                    </a:prstTxWarp>
                  </a:bodyPr>
                  <a:lstStyle/>
                  <a:p>
                    <a:pPr eaLnBrk="0" hangingPunct="0"/>
                    <a:endParaRPr lang="en-US">
                      <a:latin typeface="Calibri" charset="0"/>
                    </a:endParaRPr>
                  </a:p>
                </p:txBody>
              </p:sp>
              <p:sp>
                <p:nvSpPr>
                  <p:cNvPr id="127" name="Rectangle 33"/>
                  <p:cNvSpPr>
                    <a:spLocks noChangeArrowheads="1"/>
                  </p:cNvSpPr>
                  <p:nvPr/>
                </p:nvSpPr>
                <p:spPr bwMode="auto">
                  <a:xfrm>
                    <a:off x="762" y="1372"/>
                    <a:ext cx="524" cy="105"/>
                  </a:xfrm>
                  <a:prstGeom prst="rect">
                    <a:avLst/>
                  </a:prstGeom>
                  <a:noFill/>
                  <a:ln w="9525">
                    <a:noFill/>
                    <a:miter lim="800000"/>
                    <a:headEnd/>
                    <a:tailEnd/>
                  </a:ln>
                </p:spPr>
                <p:txBody>
                  <a:bodyPr lIns="0" tIns="11113" rIns="0" bIns="11113">
                    <a:prstTxWarp prst="textNoShape">
                      <a:avLst/>
                    </a:prstTxWarp>
                  </a:bodyPr>
                  <a:lstStyle/>
                  <a:p>
                    <a:pPr eaLnBrk="0" hangingPunct="0"/>
                    <a:r>
                      <a:rPr lang="el-GR" sz="1000" dirty="0" smtClean="0">
                        <a:latin typeface="Times New Roman" charset="0"/>
                      </a:rPr>
                      <a:t>Μοντέλο</a:t>
                    </a:r>
                    <a:endParaRPr lang="en-US" sz="1000" dirty="0">
                      <a:latin typeface="Times New Roman" charset="0"/>
                    </a:endParaRPr>
                  </a:p>
                </p:txBody>
              </p:sp>
              <p:sp>
                <p:nvSpPr>
                  <p:cNvPr id="128" name="Rectangle 34"/>
                  <p:cNvSpPr>
                    <a:spLocks noChangeArrowheads="1"/>
                  </p:cNvSpPr>
                  <p:nvPr/>
                </p:nvSpPr>
                <p:spPr bwMode="auto">
                  <a:xfrm>
                    <a:off x="471" y="1530"/>
                    <a:ext cx="215" cy="111"/>
                  </a:xfrm>
                  <a:prstGeom prst="rect">
                    <a:avLst/>
                  </a:prstGeom>
                  <a:solidFill>
                    <a:srgbClr val="FFFFFF"/>
                  </a:solidFill>
                  <a:ln w="47625" cmpd="thinThick">
                    <a:solidFill>
                      <a:srgbClr val="000000"/>
                    </a:solidFill>
                    <a:miter lim="800000"/>
                    <a:headEnd/>
                    <a:tailEnd/>
                  </a:ln>
                </p:spPr>
                <p:txBody>
                  <a:bodyPr lIns="17463" tIns="11113" rIns="17463" bIns="11113">
                    <a:prstTxWarp prst="textNoShape">
                      <a:avLst/>
                    </a:prstTxWarp>
                  </a:bodyPr>
                  <a:lstStyle/>
                  <a:p>
                    <a:pPr eaLnBrk="0" hangingPunct="0"/>
                    <a:endParaRPr lang="en-US">
                      <a:latin typeface="Calibri" charset="0"/>
                    </a:endParaRPr>
                  </a:p>
                </p:txBody>
              </p:sp>
              <p:sp>
                <p:nvSpPr>
                  <p:cNvPr id="129" name="Rectangle 35"/>
                  <p:cNvSpPr>
                    <a:spLocks noChangeArrowheads="1"/>
                  </p:cNvSpPr>
                  <p:nvPr/>
                </p:nvSpPr>
                <p:spPr bwMode="auto">
                  <a:xfrm>
                    <a:off x="762" y="1533"/>
                    <a:ext cx="524" cy="105"/>
                  </a:xfrm>
                  <a:prstGeom prst="rect">
                    <a:avLst/>
                  </a:prstGeom>
                  <a:noFill/>
                  <a:ln w="9525">
                    <a:noFill/>
                    <a:miter lim="800000"/>
                    <a:headEnd/>
                    <a:tailEnd/>
                  </a:ln>
                </p:spPr>
                <p:txBody>
                  <a:bodyPr lIns="0" tIns="11113" rIns="0" bIns="11113">
                    <a:prstTxWarp prst="textNoShape">
                      <a:avLst/>
                    </a:prstTxWarp>
                  </a:bodyPr>
                  <a:lstStyle/>
                  <a:p>
                    <a:pPr eaLnBrk="0" hangingPunct="0"/>
                    <a:r>
                      <a:rPr lang="el-GR" sz="1000" dirty="0" smtClean="0">
                        <a:latin typeface="Times New Roman" charset="0"/>
                      </a:rPr>
                      <a:t>Δεδομένα</a:t>
                    </a:r>
                    <a:endParaRPr lang="en-US" sz="1000" dirty="0">
                      <a:latin typeface="Times New Roman" charset="0"/>
                    </a:endParaRPr>
                  </a:p>
                </p:txBody>
              </p:sp>
              <p:sp>
                <p:nvSpPr>
                  <p:cNvPr id="130" name="AutoShape 36"/>
                  <p:cNvSpPr>
                    <a:spLocks noChangeArrowheads="1"/>
                  </p:cNvSpPr>
                  <p:nvPr/>
                </p:nvSpPr>
                <p:spPr bwMode="auto">
                  <a:xfrm>
                    <a:off x="477" y="1667"/>
                    <a:ext cx="203" cy="99"/>
                  </a:xfrm>
                  <a:prstGeom prst="roundRect">
                    <a:avLst>
                      <a:gd name="adj" fmla="val 16657"/>
                    </a:avLst>
                  </a:prstGeom>
                  <a:solidFill>
                    <a:srgbClr val="FFFFFF"/>
                  </a:solidFill>
                  <a:ln w="12700">
                    <a:solidFill>
                      <a:srgbClr val="000000"/>
                    </a:solidFill>
                    <a:round/>
                    <a:headEnd/>
                    <a:tailEnd/>
                  </a:ln>
                </p:spPr>
                <p:txBody>
                  <a:bodyPr lIns="17463" tIns="11113" rIns="17463" bIns="11113">
                    <a:prstTxWarp prst="textNoShape">
                      <a:avLst/>
                    </a:prstTxWarp>
                  </a:bodyPr>
                  <a:lstStyle/>
                  <a:p>
                    <a:pPr eaLnBrk="0" hangingPunct="0"/>
                    <a:endParaRPr lang="en-US">
                      <a:latin typeface="Calibri" charset="0"/>
                    </a:endParaRPr>
                  </a:p>
                </p:txBody>
              </p:sp>
              <p:sp>
                <p:nvSpPr>
                  <p:cNvPr id="131" name="Rectangle 37"/>
                  <p:cNvSpPr>
                    <a:spLocks noChangeArrowheads="1"/>
                  </p:cNvSpPr>
                  <p:nvPr/>
                </p:nvSpPr>
                <p:spPr bwMode="auto">
                  <a:xfrm>
                    <a:off x="762" y="1664"/>
                    <a:ext cx="524" cy="105"/>
                  </a:xfrm>
                  <a:prstGeom prst="rect">
                    <a:avLst/>
                  </a:prstGeom>
                  <a:noFill/>
                  <a:ln w="9525">
                    <a:noFill/>
                    <a:miter lim="800000"/>
                    <a:headEnd/>
                    <a:tailEnd/>
                  </a:ln>
                </p:spPr>
                <p:txBody>
                  <a:bodyPr lIns="0" tIns="11113" rIns="0" bIns="11113">
                    <a:prstTxWarp prst="textNoShape">
                      <a:avLst/>
                    </a:prstTxWarp>
                  </a:bodyPr>
                  <a:lstStyle/>
                  <a:p>
                    <a:pPr eaLnBrk="0" hangingPunct="0"/>
                    <a:r>
                      <a:rPr lang="el-GR" sz="1000" dirty="0" smtClean="0">
                        <a:latin typeface="Times New Roman" charset="0"/>
                      </a:rPr>
                      <a:t>Αποτελέσματα</a:t>
                    </a:r>
                    <a:endParaRPr lang="en-US" sz="1000" dirty="0">
                      <a:latin typeface="Times New Roman" charset="0"/>
                    </a:endParaRPr>
                  </a:p>
                </p:txBody>
              </p:sp>
              <p:sp>
                <p:nvSpPr>
                  <p:cNvPr id="132" name="Rectangle 38"/>
                  <p:cNvSpPr>
                    <a:spLocks noChangeArrowheads="1"/>
                  </p:cNvSpPr>
                  <p:nvPr/>
                </p:nvSpPr>
                <p:spPr bwMode="auto">
                  <a:xfrm>
                    <a:off x="474" y="1244"/>
                    <a:ext cx="524" cy="105"/>
                  </a:xfrm>
                  <a:prstGeom prst="rect">
                    <a:avLst/>
                  </a:prstGeom>
                  <a:noFill/>
                  <a:ln w="9525">
                    <a:noFill/>
                    <a:miter lim="800000"/>
                    <a:headEnd/>
                    <a:tailEnd/>
                  </a:ln>
                </p:spPr>
                <p:txBody>
                  <a:bodyPr lIns="0" tIns="11113" rIns="0" bIns="11113">
                    <a:prstTxWarp prst="textNoShape">
                      <a:avLst/>
                    </a:prstTxWarp>
                  </a:bodyPr>
                  <a:lstStyle/>
                  <a:p>
                    <a:pPr eaLnBrk="0" hangingPunct="0"/>
                    <a:endParaRPr lang="en-US">
                      <a:latin typeface="Calibri" charset="0"/>
                    </a:endParaRPr>
                  </a:p>
                </p:txBody>
              </p:sp>
            </p:grpSp>
            <p:sp>
              <p:nvSpPr>
                <p:cNvPr id="68" name="Rectangle 39"/>
                <p:cNvSpPr>
                  <a:spLocks noChangeArrowheads="1"/>
                </p:cNvSpPr>
                <p:nvPr/>
              </p:nvSpPr>
              <p:spPr bwMode="auto">
                <a:xfrm>
                  <a:off x="2593" y="853"/>
                  <a:ext cx="2211" cy="1016"/>
                </a:xfrm>
                <a:prstGeom prst="rect">
                  <a:avLst/>
                </a:prstGeom>
                <a:solidFill>
                  <a:srgbClr val="C0C0C0"/>
                </a:solidFill>
                <a:ln w="12700">
                  <a:solidFill>
                    <a:srgbClr val="000000"/>
                  </a:solidFill>
                  <a:miter lim="800000"/>
                  <a:headEnd/>
                  <a:tailEnd/>
                </a:ln>
              </p:spPr>
              <p:txBody>
                <a:bodyPr wrap="none" anchor="ctr">
                  <a:prstTxWarp prst="textNoShape">
                    <a:avLst/>
                  </a:prstTxWarp>
                </a:bodyPr>
                <a:lstStyle/>
                <a:p>
                  <a:endParaRPr lang="en-US">
                    <a:latin typeface="Calibri" charset="0"/>
                  </a:endParaRPr>
                </a:p>
              </p:txBody>
            </p:sp>
            <p:sp>
              <p:nvSpPr>
                <p:cNvPr id="69" name="Rectangle 40"/>
                <p:cNvSpPr>
                  <a:spLocks noChangeArrowheads="1"/>
                </p:cNvSpPr>
                <p:nvPr/>
              </p:nvSpPr>
              <p:spPr bwMode="auto">
                <a:xfrm>
                  <a:off x="2593" y="2227"/>
                  <a:ext cx="2188" cy="1271"/>
                </a:xfrm>
                <a:prstGeom prst="rect">
                  <a:avLst/>
                </a:prstGeom>
                <a:solidFill>
                  <a:srgbClr val="C0C0C0"/>
                </a:solidFill>
                <a:ln w="12700">
                  <a:solidFill>
                    <a:srgbClr val="000000"/>
                  </a:solidFill>
                  <a:miter lim="800000"/>
                  <a:headEnd/>
                  <a:tailEnd/>
                </a:ln>
              </p:spPr>
              <p:txBody>
                <a:bodyPr wrap="none" anchor="ctr">
                  <a:prstTxWarp prst="textNoShape">
                    <a:avLst/>
                  </a:prstTxWarp>
                </a:bodyPr>
                <a:lstStyle/>
                <a:p>
                  <a:endParaRPr lang="en-US">
                    <a:latin typeface="Calibri" charset="0"/>
                  </a:endParaRPr>
                </a:p>
              </p:txBody>
            </p:sp>
            <p:grpSp>
              <p:nvGrpSpPr>
                <p:cNvPr id="70" name="Group 41"/>
                <p:cNvGrpSpPr>
                  <a:grpSpLocks/>
                </p:cNvGrpSpPr>
                <p:nvPr/>
              </p:nvGrpSpPr>
              <p:grpSpPr bwMode="auto">
                <a:xfrm>
                  <a:off x="4945" y="2654"/>
                  <a:ext cx="606" cy="467"/>
                  <a:chOff x="4945" y="2654"/>
                  <a:chExt cx="606" cy="467"/>
                </a:xfrm>
              </p:grpSpPr>
              <p:sp>
                <p:nvSpPr>
                  <p:cNvPr id="124" name="Freeform 42"/>
                  <p:cNvSpPr>
                    <a:spLocks/>
                  </p:cNvSpPr>
                  <p:nvPr/>
                </p:nvSpPr>
                <p:spPr bwMode="auto">
                  <a:xfrm>
                    <a:off x="4945" y="2654"/>
                    <a:ext cx="606" cy="409"/>
                  </a:xfrm>
                  <a:custGeom>
                    <a:avLst/>
                    <a:gdLst>
                      <a:gd name="T0" fmla="*/ 32 w 606"/>
                      <a:gd name="T1" fmla="*/ 0 h 256"/>
                      <a:gd name="T2" fmla="*/ 25 w 606"/>
                      <a:gd name="T3" fmla="*/ 1 h 256"/>
                      <a:gd name="T4" fmla="*/ 19 w 606"/>
                      <a:gd name="T5" fmla="*/ 2 h 256"/>
                      <a:gd name="T6" fmla="*/ 14 w 606"/>
                      <a:gd name="T7" fmla="*/ 5 h 256"/>
                      <a:gd name="T8" fmla="*/ 9 w 606"/>
                      <a:gd name="T9" fmla="*/ 9 h 256"/>
                      <a:gd name="T10" fmla="*/ 5 w 606"/>
                      <a:gd name="T11" fmla="*/ 14 h 256"/>
                      <a:gd name="T12" fmla="*/ 3 w 606"/>
                      <a:gd name="T13" fmla="*/ 19 h 256"/>
                      <a:gd name="T14" fmla="*/ 1 w 606"/>
                      <a:gd name="T15" fmla="*/ 25 h 256"/>
                      <a:gd name="T16" fmla="*/ 0 w 606"/>
                      <a:gd name="T17" fmla="*/ 32 h 256"/>
                      <a:gd name="T18" fmla="*/ 0 w 606"/>
                      <a:gd name="T19" fmla="*/ 223 h 256"/>
                      <a:gd name="T20" fmla="*/ 1 w 606"/>
                      <a:gd name="T21" fmla="*/ 229 h 256"/>
                      <a:gd name="T22" fmla="*/ 3 w 606"/>
                      <a:gd name="T23" fmla="*/ 236 h 256"/>
                      <a:gd name="T24" fmla="*/ 5 w 606"/>
                      <a:gd name="T25" fmla="*/ 241 h 256"/>
                      <a:gd name="T26" fmla="*/ 9 w 606"/>
                      <a:gd name="T27" fmla="*/ 246 h 256"/>
                      <a:gd name="T28" fmla="*/ 14 w 606"/>
                      <a:gd name="T29" fmla="*/ 250 h 256"/>
                      <a:gd name="T30" fmla="*/ 19 w 606"/>
                      <a:gd name="T31" fmla="*/ 253 h 256"/>
                      <a:gd name="T32" fmla="*/ 25 w 606"/>
                      <a:gd name="T33" fmla="*/ 254 h 256"/>
                      <a:gd name="T34" fmla="*/ 32 w 606"/>
                      <a:gd name="T35" fmla="*/ 255 h 256"/>
                      <a:gd name="T36" fmla="*/ 573 w 606"/>
                      <a:gd name="T37" fmla="*/ 255 h 256"/>
                      <a:gd name="T38" fmla="*/ 580 w 606"/>
                      <a:gd name="T39" fmla="*/ 254 h 256"/>
                      <a:gd name="T40" fmla="*/ 586 w 606"/>
                      <a:gd name="T41" fmla="*/ 253 h 256"/>
                      <a:gd name="T42" fmla="*/ 591 w 606"/>
                      <a:gd name="T43" fmla="*/ 250 h 256"/>
                      <a:gd name="T44" fmla="*/ 596 w 606"/>
                      <a:gd name="T45" fmla="*/ 246 h 256"/>
                      <a:gd name="T46" fmla="*/ 600 w 606"/>
                      <a:gd name="T47" fmla="*/ 241 h 256"/>
                      <a:gd name="T48" fmla="*/ 603 w 606"/>
                      <a:gd name="T49" fmla="*/ 236 h 256"/>
                      <a:gd name="T50" fmla="*/ 604 w 606"/>
                      <a:gd name="T51" fmla="*/ 229 h 256"/>
                      <a:gd name="T52" fmla="*/ 605 w 606"/>
                      <a:gd name="T53" fmla="*/ 223 h 256"/>
                      <a:gd name="T54" fmla="*/ 605 w 606"/>
                      <a:gd name="T55" fmla="*/ 32 h 256"/>
                      <a:gd name="T56" fmla="*/ 604 w 606"/>
                      <a:gd name="T57" fmla="*/ 25 h 256"/>
                      <a:gd name="T58" fmla="*/ 603 w 606"/>
                      <a:gd name="T59" fmla="*/ 19 h 256"/>
                      <a:gd name="T60" fmla="*/ 600 w 606"/>
                      <a:gd name="T61" fmla="*/ 14 h 256"/>
                      <a:gd name="T62" fmla="*/ 596 w 606"/>
                      <a:gd name="T63" fmla="*/ 9 h 256"/>
                      <a:gd name="T64" fmla="*/ 591 w 606"/>
                      <a:gd name="T65" fmla="*/ 5 h 256"/>
                      <a:gd name="T66" fmla="*/ 586 w 606"/>
                      <a:gd name="T67" fmla="*/ 2 h 256"/>
                      <a:gd name="T68" fmla="*/ 580 w 606"/>
                      <a:gd name="T69" fmla="*/ 1 h 256"/>
                      <a:gd name="T70" fmla="*/ 573 w 606"/>
                      <a:gd name="T71" fmla="*/ 0 h 256"/>
                      <a:gd name="T72" fmla="*/ 32 w 606"/>
                      <a:gd name="T73" fmla="*/ 0 h 2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6"/>
                      <a:gd name="T112" fmla="*/ 0 h 256"/>
                      <a:gd name="T113" fmla="*/ 606 w 606"/>
                      <a:gd name="T114" fmla="*/ 256 h 2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6" h="256">
                        <a:moveTo>
                          <a:pt x="32" y="0"/>
                        </a:moveTo>
                        <a:lnTo>
                          <a:pt x="25" y="1"/>
                        </a:lnTo>
                        <a:lnTo>
                          <a:pt x="19" y="2"/>
                        </a:lnTo>
                        <a:lnTo>
                          <a:pt x="14" y="5"/>
                        </a:lnTo>
                        <a:lnTo>
                          <a:pt x="9" y="9"/>
                        </a:lnTo>
                        <a:lnTo>
                          <a:pt x="5" y="14"/>
                        </a:lnTo>
                        <a:lnTo>
                          <a:pt x="3" y="19"/>
                        </a:lnTo>
                        <a:lnTo>
                          <a:pt x="1" y="25"/>
                        </a:lnTo>
                        <a:lnTo>
                          <a:pt x="0" y="32"/>
                        </a:lnTo>
                        <a:lnTo>
                          <a:pt x="0" y="223"/>
                        </a:lnTo>
                        <a:lnTo>
                          <a:pt x="1" y="229"/>
                        </a:lnTo>
                        <a:lnTo>
                          <a:pt x="3" y="236"/>
                        </a:lnTo>
                        <a:lnTo>
                          <a:pt x="5" y="241"/>
                        </a:lnTo>
                        <a:lnTo>
                          <a:pt x="9" y="246"/>
                        </a:lnTo>
                        <a:lnTo>
                          <a:pt x="14" y="250"/>
                        </a:lnTo>
                        <a:lnTo>
                          <a:pt x="19" y="253"/>
                        </a:lnTo>
                        <a:lnTo>
                          <a:pt x="25" y="254"/>
                        </a:lnTo>
                        <a:lnTo>
                          <a:pt x="32" y="255"/>
                        </a:lnTo>
                        <a:lnTo>
                          <a:pt x="573" y="255"/>
                        </a:lnTo>
                        <a:lnTo>
                          <a:pt x="580" y="254"/>
                        </a:lnTo>
                        <a:lnTo>
                          <a:pt x="586" y="253"/>
                        </a:lnTo>
                        <a:lnTo>
                          <a:pt x="591" y="250"/>
                        </a:lnTo>
                        <a:lnTo>
                          <a:pt x="596" y="246"/>
                        </a:lnTo>
                        <a:lnTo>
                          <a:pt x="600" y="241"/>
                        </a:lnTo>
                        <a:lnTo>
                          <a:pt x="603" y="236"/>
                        </a:lnTo>
                        <a:lnTo>
                          <a:pt x="604" y="229"/>
                        </a:lnTo>
                        <a:lnTo>
                          <a:pt x="605" y="223"/>
                        </a:lnTo>
                        <a:lnTo>
                          <a:pt x="605" y="32"/>
                        </a:lnTo>
                        <a:lnTo>
                          <a:pt x="604" y="25"/>
                        </a:lnTo>
                        <a:lnTo>
                          <a:pt x="603" y="19"/>
                        </a:lnTo>
                        <a:lnTo>
                          <a:pt x="600" y="14"/>
                        </a:lnTo>
                        <a:lnTo>
                          <a:pt x="596" y="9"/>
                        </a:lnTo>
                        <a:lnTo>
                          <a:pt x="591" y="5"/>
                        </a:lnTo>
                        <a:lnTo>
                          <a:pt x="586" y="2"/>
                        </a:lnTo>
                        <a:lnTo>
                          <a:pt x="580" y="1"/>
                        </a:lnTo>
                        <a:lnTo>
                          <a:pt x="573" y="0"/>
                        </a:lnTo>
                        <a:lnTo>
                          <a:pt x="32" y="0"/>
                        </a:lnTo>
                      </a:path>
                    </a:pathLst>
                  </a:custGeom>
                  <a:solidFill>
                    <a:srgbClr val="FFFFFF"/>
                  </a:solidFill>
                  <a:ln w="12700" cap="rnd" cmpd="sng">
                    <a:solidFill>
                      <a:srgbClr val="000000"/>
                    </a:solidFill>
                    <a:prstDash val="solid"/>
                    <a:round/>
                    <a:headEnd/>
                    <a:tailEnd/>
                  </a:ln>
                </p:spPr>
                <p:txBody>
                  <a:bodyPr>
                    <a:prstTxWarp prst="textNoShape">
                      <a:avLst/>
                    </a:prstTxWarp>
                  </a:bodyPr>
                  <a:lstStyle/>
                  <a:p>
                    <a:endParaRPr lang="en-US"/>
                  </a:p>
                </p:txBody>
              </p:sp>
              <p:sp>
                <p:nvSpPr>
                  <p:cNvPr id="125" name="Rectangle 43"/>
                  <p:cNvSpPr>
                    <a:spLocks noChangeArrowheads="1"/>
                  </p:cNvSpPr>
                  <p:nvPr/>
                </p:nvSpPr>
                <p:spPr bwMode="auto">
                  <a:xfrm>
                    <a:off x="4968" y="2754"/>
                    <a:ext cx="583" cy="367"/>
                  </a:xfrm>
                  <a:prstGeom prst="rect">
                    <a:avLst/>
                  </a:prstGeom>
                  <a:noFill/>
                  <a:ln w="9525">
                    <a:noFill/>
                    <a:miter lim="800000"/>
                    <a:headEnd/>
                    <a:tailEnd/>
                  </a:ln>
                </p:spPr>
                <p:txBody>
                  <a:bodyPr lIns="0" tIns="0" rIns="0" bIns="0">
                    <a:prstTxWarp prst="textNoShape">
                      <a:avLst/>
                    </a:prstTxWarp>
                  </a:bodyPr>
                  <a:lstStyle/>
                  <a:p>
                    <a:pPr algn="ctr" eaLnBrk="0" hangingPunct="0"/>
                    <a:r>
                      <a:rPr lang="el-GR" sz="1000" dirty="0" smtClean="0">
                        <a:latin typeface="Times New Roman" charset="0"/>
                      </a:rPr>
                      <a:t>Αριθμός εργαζόμενων ανά ζώνη</a:t>
                    </a:r>
                    <a:endParaRPr lang="en-US" sz="1000" dirty="0">
                      <a:latin typeface="Times New Roman" charset="0"/>
                    </a:endParaRPr>
                  </a:p>
                </p:txBody>
              </p:sp>
            </p:grpSp>
            <p:sp>
              <p:nvSpPr>
                <p:cNvPr id="71" name="Line 44"/>
                <p:cNvSpPr>
                  <a:spLocks noChangeShapeType="1"/>
                </p:cNvSpPr>
                <p:nvPr/>
              </p:nvSpPr>
              <p:spPr bwMode="auto">
                <a:xfrm>
                  <a:off x="4362" y="2481"/>
                  <a:ext cx="187" cy="0"/>
                </a:xfrm>
                <a:prstGeom prst="line">
                  <a:avLst/>
                </a:prstGeom>
                <a:noFill/>
                <a:ln w="12700">
                  <a:solidFill>
                    <a:srgbClr val="FF0000"/>
                  </a:solidFill>
                  <a:round/>
                  <a:headEnd type="none" w="sm" len="sm"/>
                  <a:tailEnd type="none" w="sm" len="sm"/>
                </a:ln>
              </p:spPr>
              <p:txBody>
                <a:bodyPr>
                  <a:prstTxWarp prst="textNoShape">
                    <a:avLst/>
                  </a:prstTxWarp>
                </a:bodyPr>
                <a:lstStyle/>
                <a:p>
                  <a:endParaRPr lang="en-US"/>
                </a:p>
              </p:txBody>
            </p:sp>
            <p:sp>
              <p:nvSpPr>
                <p:cNvPr id="72" name="Line 45"/>
                <p:cNvSpPr>
                  <a:spLocks noChangeShapeType="1"/>
                </p:cNvSpPr>
                <p:nvPr/>
              </p:nvSpPr>
              <p:spPr bwMode="auto">
                <a:xfrm>
                  <a:off x="4409" y="2888"/>
                  <a:ext cx="140" cy="0"/>
                </a:xfrm>
                <a:prstGeom prst="line">
                  <a:avLst/>
                </a:prstGeom>
                <a:noFill/>
                <a:ln w="12700">
                  <a:solidFill>
                    <a:srgbClr val="000000"/>
                  </a:solidFill>
                  <a:round/>
                  <a:headEnd type="none" w="sm" len="sm"/>
                  <a:tailEnd type="none" w="sm" len="sm"/>
                </a:ln>
              </p:spPr>
              <p:txBody>
                <a:bodyPr>
                  <a:prstTxWarp prst="textNoShape">
                    <a:avLst/>
                  </a:prstTxWarp>
                </a:bodyPr>
                <a:lstStyle/>
                <a:p>
                  <a:endParaRPr lang="en-US"/>
                </a:p>
              </p:txBody>
            </p:sp>
            <p:sp>
              <p:nvSpPr>
                <p:cNvPr id="73" name="Line 46"/>
                <p:cNvSpPr>
                  <a:spLocks noChangeShapeType="1"/>
                </p:cNvSpPr>
                <p:nvPr/>
              </p:nvSpPr>
              <p:spPr bwMode="auto">
                <a:xfrm>
                  <a:off x="4385" y="3295"/>
                  <a:ext cx="164" cy="0"/>
                </a:xfrm>
                <a:prstGeom prst="line">
                  <a:avLst/>
                </a:prstGeom>
                <a:noFill/>
                <a:ln w="12700">
                  <a:solidFill>
                    <a:srgbClr val="000000"/>
                  </a:solidFill>
                  <a:round/>
                  <a:headEnd type="none" w="sm" len="sm"/>
                  <a:tailEnd type="none" w="sm" len="sm"/>
                </a:ln>
              </p:spPr>
              <p:txBody>
                <a:bodyPr>
                  <a:prstTxWarp prst="textNoShape">
                    <a:avLst/>
                  </a:prstTxWarp>
                </a:bodyPr>
                <a:lstStyle/>
                <a:p>
                  <a:endParaRPr lang="en-US"/>
                </a:p>
              </p:txBody>
            </p:sp>
            <p:sp>
              <p:nvSpPr>
                <p:cNvPr id="74" name="Line 47"/>
                <p:cNvSpPr>
                  <a:spLocks noChangeShapeType="1"/>
                </p:cNvSpPr>
                <p:nvPr/>
              </p:nvSpPr>
              <p:spPr bwMode="auto">
                <a:xfrm>
                  <a:off x="4520" y="2126"/>
                  <a:ext cx="29" cy="1169"/>
                </a:xfrm>
                <a:prstGeom prst="line">
                  <a:avLst/>
                </a:prstGeom>
                <a:noFill/>
                <a:ln w="12700">
                  <a:solidFill>
                    <a:srgbClr val="FF0000"/>
                  </a:solidFill>
                  <a:round/>
                  <a:headEnd type="none" w="sm" len="sm"/>
                  <a:tailEnd type="triangle" w="sm" len="sm"/>
                </a:ln>
              </p:spPr>
              <p:txBody>
                <a:bodyPr>
                  <a:prstTxWarp prst="textNoShape">
                    <a:avLst/>
                  </a:prstTxWarp>
                </a:bodyPr>
                <a:lstStyle/>
                <a:p>
                  <a:endParaRPr lang="en-US"/>
                </a:p>
              </p:txBody>
            </p:sp>
            <p:sp>
              <p:nvSpPr>
                <p:cNvPr id="75" name="Line 48"/>
                <p:cNvSpPr>
                  <a:spLocks noChangeShapeType="1"/>
                </p:cNvSpPr>
                <p:nvPr/>
              </p:nvSpPr>
              <p:spPr bwMode="auto">
                <a:xfrm>
                  <a:off x="4549" y="2888"/>
                  <a:ext cx="396" cy="0"/>
                </a:xfrm>
                <a:prstGeom prst="line">
                  <a:avLst/>
                </a:prstGeom>
                <a:noFill/>
                <a:ln w="12700">
                  <a:solidFill>
                    <a:srgbClr val="FF0000"/>
                  </a:solidFill>
                  <a:round/>
                  <a:headEnd type="none" w="sm" len="sm"/>
                  <a:tailEnd type="stealth" w="med" len="med"/>
                </a:ln>
              </p:spPr>
              <p:txBody>
                <a:bodyPr>
                  <a:prstTxWarp prst="textNoShape">
                    <a:avLst/>
                  </a:prstTxWarp>
                </a:bodyPr>
                <a:lstStyle/>
                <a:p>
                  <a:endParaRPr lang="en-US"/>
                </a:p>
              </p:txBody>
            </p:sp>
            <p:sp>
              <p:nvSpPr>
                <p:cNvPr id="76" name="Line 49"/>
                <p:cNvSpPr>
                  <a:spLocks noChangeShapeType="1"/>
                </p:cNvSpPr>
                <p:nvPr/>
              </p:nvSpPr>
              <p:spPr bwMode="auto">
                <a:xfrm flipH="1" flipV="1">
                  <a:off x="2792" y="1715"/>
                  <a:ext cx="17" cy="1546"/>
                </a:xfrm>
                <a:prstGeom prst="line">
                  <a:avLst/>
                </a:prstGeom>
                <a:noFill/>
                <a:ln w="12700">
                  <a:solidFill>
                    <a:srgbClr val="FF0000"/>
                  </a:solidFill>
                  <a:round/>
                  <a:headEnd type="none" w="sm" len="sm"/>
                  <a:tailEnd type="none" w="sm" len="sm"/>
                </a:ln>
              </p:spPr>
              <p:txBody>
                <a:bodyPr>
                  <a:prstTxWarp prst="textNoShape">
                    <a:avLst/>
                  </a:prstTxWarp>
                </a:bodyPr>
                <a:lstStyle/>
                <a:p>
                  <a:endParaRPr lang="en-US"/>
                </a:p>
              </p:txBody>
            </p:sp>
            <p:sp>
              <p:nvSpPr>
                <p:cNvPr id="77" name="Line 50"/>
                <p:cNvSpPr>
                  <a:spLocks noChangeShapeType="1"/>
                </p:cNvSpPr>
                <p:nvPr/>
              </p:nvSpPr>
              <p:spPr bwMode="auto">
                <a:xfrm flipH="1">
                  <a:off x="4502" y="1259"/>
                  <a:ext cx="746" cy="0"/>
                </a:xfrm>
                <a:prstGeom prst="line">
                  <a:avLst/>
                </a:prstGeom>
                <a:noFill/>
                <a:ln w="12700">
                  <a:solidFill>
                    <a:srgbClr val="FF0000"/>
                  </a:solidFill>
                  <a:round/>
                  <a:headEnd type="none" w="sm" len="sm"/>
                  <a:tailEnd type="stealth" w="med" len="med"/>
                </a:ln>
              </p:spPr>
              <p:txBody>
                <a:bodyPr>
                  <a:prstTxWarp prst="textNoShape">
                    <a:avLst/>
                  </a:prstTxWarp>
                </a:bodyPr>
                <a:lstStyle/>
                <a:p>
                  <a:endParaRPr lang="en-US"/>
                </a:p>
              </p:txBody>
            </p:sp>
            <p:sp>
              <p:nvSpPr>
                <p:cNvPr id="78" name="Rectangle 51"/>
                <p:cNvSpPr>
                  <a:spLocks noChangeArrowheads="1"/>
                </p:cNvSpPr>
                <p:nvPr/>
              </p:nvSpPr>
              <p:spPr bwMode="auto">
                <a:xfrm>
                  <a:off x="3501" y="955"/>
                  <a:ext cx="953" cy="393"/>
                </a:xfrm>
                <a:prstGeom prst="rect">
                  <a:avLst/>
                </a:prstGeom>
                <a:solidFill>
                  <a:srgbClr val="FFFFFF"/>
                </a:solidFill>
                <a:ln w="12700">
                  <a:solidFill>
                    <a:srgbClr val="000000"/>
                  </a:solidFill>
                  <a:miter lim="800000"/>
                  <a:headEnd/>
                  <a:tailEnd/>
                </a:ln>
                <a:effectLst>
                  <a:outerShdw dist="107763" dir="2700000" algn="ctr" rotWithShape="0">
                    <a:srgbClr val="808080">
                      <a:alpha val="50000"/>
                    </a:srgbClr>
                  </a:outerShdw>
                </a:effectLst>
              </p:spPr>
              <p:txBody>
                <a:bodyPr lIns="17463" tIns="11113" rIns="17463" bIns="11113">
                  <a:prstTxWarp prst="textNoShape">
                    <a:avLst/>
                  </a:prstTxWarp>
                </a:bodyPr>
                <a:lstStyle/>
                <a:p>
                  <a:pPr eaLnBrk="0" hangingPunct="0"/>
                  <a:endParaRPr lang="en-US" sz="800" dirty="0" smtClean="0">
                    <a:latin typeface="Times New Roman" charset="0"/>
                  </a:endParaRPr>
                </a:p>
                <a:p>
                  <a:pPr algn="ctr" eaLnBrk="0" hangingPunct="0"/>
                  <a:r>
                    <a:rPr lang="el-GR" sz="1200" dirty="0" smtClean="0">
                      <a:latin typeface="Calibri" charset="0"/>
                    </a:rPr>
                    <a:t>Μοντέλο χωροθέτησης κατοίκων</a:t>
                  </a:r>
                  <a:endParaRPr lang="en-US" sz="1200" dirty="0">
                    <a:latin typeface="Calibri" charset="0"/>
                  </a:endParaRPr>
                </a:p>
              </p:txBody>
            </p:sp>
            <p:grpSp>
              <p:nvGrpSpPr>
                <p:cNvPr id="79" name="Group 52"/>
                <p:cNvGrpSpPr>
                  <a:grpSpLocks/>
                </p:cNvGrpSpPr>
                <p:nvPr/>
              </p:nvGrpSpPr>
              <p:grpSpPr bwMode="auto">
                <a:xfrm>
                  <a:off x="2732" y="1055"/>
                  <a:ext cx="606" cy="255"/>
                  <a:chOff x="2732" y="1055"/>
                  <a:chExt cx="606" cy="255"/>
                </a:xfrm>
              </p:grpSpPr>
              <p:sp>
                <p:nvSpPr>
                  <p:cNvPr id="122" name="Freeform 53"/>
                  <p:cNvSpPr>
                    <a:spLocks/>
                  </p:cNvSpPr>
                  <p:nvPr/>
                </p:nvSpPr>
                <p:spPr bwMode="auto">
                  <a:xfrm>
                    <a:off x="2732" y="1055"/>
                    <a:ext cx="606" cy="255"/>
                  </a:xfrm>
                  <a:custGeom>
                    <a:avLst/>
                    <a:gdLst>
                      <a:gd name="T0" fmla="*/ 32 w 606"/>
                      <a:gd name="T1" fmla="*/ 0 h 255"/>
                      <a:gd name="T2" fmla="*/ 25 w 606"/>
                      <a:gd name="T3" fmla="*/ 1 h 255"/>
                      <a:gd name="T4" fmla="*/ 19 w 606"/>
                      <a:gd name="T5" fmla="*/ 2 h 255"/>
                      <a:gd name="T6" fmla="*/ 14 w 606"/>
                      <a:gd name="T7" fmla="*/ 5 h 255"/>
                      <a:gd name="T8" fmla="*/ 9 w 606"/>
                      <a:gd name="T9" fmla="*/ 9 h 255"/>
                      <a:gd name="T10" fmla="*/ 5 w 606"/>
                      <a:gd name="T11" fmla="*/ 14 h 255"/>
                      <a:gd name="T12" fmla="*/ 3 w 606"/>
                      <a:gd name="T13" fmla="*/ 19 h 255"/>
                      <a:gd name="T14" fmla="*/ 1 w 606"/>
                      <a:gd name="T15" fmla="*/ 25 h 255"/>
                      <a:gd name="T16" fmla="*/ 0 w 606"/>
                      <a:gd name="T17" fmla="*/ 32 h 255"/>
                      <a:gd name="T18" fmla="*/ 0 w 606"/>
                      <a:gd name="T19" fmla="*/ 222 h 255"/>
                      <a:gd name="T20" fmla="*/ 1 w 606"/>
                      <a:gd name="T21" fmla="*/ 228 h 255"/>
                      <a:gd name="T22" fmla="*/ 3 w 606"/>
                      <a:gd name="T23" fmla="*/ 235 h 255"/>
                      <a:gd name="T24" fmla="*/ 5 w 606"/>
                      <a:gd name="T25" fmla="*/ 240 h 255"/>
                      <a:gd name="T26" fmla="*/ 9 w 606"/>
                      <a:gd name="T27" fmla="*/ 245 h 255"/>
                      <a:gd name="T28" fmla="*/ 14 w 606"/>
                      <a:gd name="T29" fmla="*/ 249 h 255"/>
                      <a:gd name="T30" fmla="*/ 19 w 606"/>
                      <a:gd name="T31" fmla="*/ 252 h 255"/>
                      <a:gd name="T32" fmla="*/ 25 w 606"/>
                      <a:gd name="T33" fmla="*/ 253 h 255"/>
                      <a:gd name="T34" fmla="*/ 32 w 606"/>
                      <a:gd name="T35" fmla="*/ 254 h 255"/>
                      <a:gd name="T36" fmla="*/ 573 w 606"/>
                      <a:gd name="T37" fmla="*/ 254 h 255"/>
                      <a:gd name="T38" fmla="*/ 580 w 606"/>
                      <a:gd name="T39" fmla="*/ 253 h 255"/>
                      <a:gd name="T40" fmla="*/ 586 w 606"/>
                      <a:gd name="T41" fmla="*/ 252 h 255"/>
                      <a:gd name="T42" fmla="*/ 591 w 606"/>
                      <a:gd name="T43" fmla="*/ 249 h 255"/>
                      <a:gd name="T44" fmla="*/ 596 w 606"/>
                      <a:gd name="T45" fmla="*/ 245 h 255"/>
                      <a:gd name="T46" fmla="*/ 600 w 606"/>
                      <a:gd name="T47" fmla="*/ 240 h 255"/>
                      <a:gd name="T48" fmla="*/ 603 w 606"/>
                      <a:gd name="T49" fmla="*/ 235 h 255"/>
                      <a:gd name="T50" fmla="*/ 604 w 606"/>
                      <a:gd name="T51" fmla="*/ 228 h 255"/>
                      <a:gd name="T52" fmla="*/ 605 w 606"/>
                      <a:gd name="T53" fmla="*/ 222 h 255"/>
                      <a:gd name="T54" fmla="*/ 605 w 606"/>
                      <a:gd name="T55" fmla="*/ 32 h 255"/>
                      <a:gd name="T56" fmla="*/ 604 w 606"/>
                      <a:gd name="T57" fmla="*/ 25 h 255"/>
                      <a:gd name="T58" fmla="*/ 603 w 606"/>
                      <a:gd name="T59" fmla="*/ 19 h 255"/>
                      <a:gd name="T60" fmla="*/ 600 w 606"/>
                      <a:gd name="T61" fmla="*/ 14 h 255"/>
                      <a:gd name="T62" fmla="*/ 596 w 606"/>
                      <a:gd name="T63" fmla="*/ 9 h 255"/>
                      <a:gd name="T64" fmla="*/ 591 w 606"/>
                      <a:gd name="T65" fmla="*/ 5 h 255"/>
                      <a:gd name="T66" fmla="*/ 586 w 606"/>
                      <a:gd name="T67" fmla="*/ 2 h 255"/>
                      <a:gd name="T68" fmla="*/ 580 w 606"/>
                      <a:gd name="T69" fmla="*/ 1 h 255"/>
                      <a:gd name="T70" fmla="*/ 573 w 606"/>
                      <a:gd name="T71" fmla="*/ 0 h 255"/>
                      <a:gd name="T72" fmla="*/ 32 w 606"/>
                      <a:gd name="T73" fmla="*/ 0 h 2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6"/>
                      <a:gd name="T112" fmla="*/ 0 h 255"/>
                      <a:gd name="T113" fmla="*/ 606 w 606"/>
                      <a:gd name="T114" fmla="*/ 255 h 2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6" h="255">
                        <a:moveTo>
                          <a:pt x="32" y="0"/>
                        </a:moveTo>
                        <a:lnTo>
                          <a:pt x="25" y="1"/>
                        </a:lnTo>
                        <a:lnTo>
                          <a:pt x="19" y="2"/>
                        </a:lnTo>
                        <a:lnTo>
                          <a:pt x="14" y="5"/>
                        </a:lnTo>
                        <a:lnTo>
                          <a:pt x="9" y="9"/>
                        </a:lnTo>
                        <a:lnTo>
                          <a:pt x="5" y="14"/>
                        </a:lnTo>
                        <a:lnTo>
                          <a:pt x="3" y="19"/>
                        </a:lnTo>
                        <a:lnTo>
                          <a:pt x="1" y="25"/>
                        </a:lnTo>
                        <a:lnTo>
                          <a:pt x="0" y="32"/>
                        </a:lnTo>
                        <a:lnTo>
                          <a:pt x="0" y="222"/>
                        </a:lnTo>
                        <a:lnTo>
                          <a:pt x="1" y="228"/>
                        </a:lnTo>
                        <a:lnTo>
                          <a:pt x="3" y="235"/>
                        </a:lnTo>
                        <a:lnTo>
                          <a:pt x="5" y="240"/>
                        </a:lnTo>
                        <a:lnTo>
                          <a:pt x="9" y="245"/>
                        </a:lnTo>
                        <a:lnTo>
                          <a:pt x="14" y="249"/>
                        </a:lnTo>
                        <a:lnTo>
                          <a:pt x="19" y="252"/>
                        </a:lnTo>
                        <a:lnTo>
                          <a:pt x="25" y="253"/>
                        </a:lnTo>
                        <a:lnTo>
                          <a:pt x="32" y="254"/>
                        </a:lnTo>
                        <a:lnTo>
                          <a:pt x="573" y="254"/>
                        </a:lnTo>
                        <a:lnTo>
                          <a:pt x="580" y="253"/>
                        </a:lnTo>
                        <a:lnTo>
                          <a:pt x="586" y="252"/>
                        </a:lnTo>
                        <a:lnTo>
                          <a:pt x="591" y="249"/>
                        </a:lnTo>
                        <a:lnTo>
                          <a:pt x="596" y="245"/>
                        </a:lnTo>
                        <a:lnTo>
                          <a:pt x="600" y="240"/>
                        </a:lnTo>
                        <a:lnTo>
                          <a:pt x="603" y="235"/>
                        </a:lnTo>
                        <a:lnTo>
                          <a:pt x="604" y="228"/>
                        </a:lnTo>
                        <a:lnTo>
                          <a:pt x="605" y="222"/>
                        </a:lnTo>
                        <a:lnTo>
                          <a:pt x="605" y="32"/>
                        </a:lnTo>
                        <a:lnTo>
                          <a:pt x="604" y="25"/>
                        </a:lnTo>
                        <a:lnTo>
                          <a:pt x="603" y="19"/>
                        </a:lnTo>
                        <a:lnTo>
                          <a:pt x="600" y="14"/>
                        </a:lnTo>
                        <a:lnTo>
                          <a:pt x="596" y="9"/>
                        </a:lnTo>
                        <a:lnTo>
                          <a:pt x="591" y="5"/>
                        </a:lnTo>
                        <a:lnTo>
                          <a:pt x="586" y="2"/>
                        </a:lnTo>
                        <a:lnTo>
                          <a:pt x="580" y="1"/>
                        </a:lnTo>
                        <a:lnTo>
                          <a:pt x="573" y="0"/>
                        </a:lnTo>
                        <a:lnTo>
                          <a:pt x="32" y="0"/>
                        </a:lnTo>
                      </a:path>
                    </a:pathLst>
                  </a:custGeom>
                  <a:solidFill>
                    <a:srgbClr val="FFFFFF"/>
                  </a:solidFill>
                  <a:ln w="12700" cap="rnd" cmpd="sng">
                    <a:solidFill>
                      <a:srgbClr val="000000"/>
                    </a:solidFill>
                    <a:prstDash val="solid"/>
                    <a:round/>
                    <a:headEnd/>
                    <a:tailEnd/>
                  </a:ln>
                </p:spPr>
                <p:txBody>
                  <a:bodyPr>
                    <a:prstTxWarp prst="textNoShape">
                      <a:avLst/>
                    </a:prstTxWarp>
                  </a:bodyPr>
                  <a:lstStyle/>
                  <a:p>
                    <a:endParaRPr lang="en-US"/>
                  </a:p>
                </p:txBody>
              </p:sp>
              <p:sp>
                <p:nvSpPr>
                  <p:cNvPr id="123" name="Rectangle 54"/>
                  <p:cNvSpPr>
                    <a:spLocks noChangeArrowheads="1"/>
                  </p:cNvSpPr>
                  <p:nvPr/>
                </p:nvSpPr>
                <p:spPr bwMode="auto">
                  <a:xfrm>
                    <a:off x="2755" y="1074"/>
                    <a:ext cx="559" cy="216"/>
                  </a:xfrm>
                  <a:prstGeom prst="rect">
                    <a:avLst/>
                  </a:prstGeom>
                  <a:noFill/>
                  <a:ln w="9525">
                    <a:noFill/>
                    <a:miter lim="800000"/>
                    <a:headEnd/>
                    <a:tailEnd/>
                  </a:ln>
                </p:spPr>
                <p:txBody>
                  <a:bodyPr lIns="0" tIns="0" rIns="0" bIns="0">
                    <a:prstTxWarp prst="textNoShape">
                      <a:avLst/>
                    </a:prstTxWarp>
                  </a:bodyPr>
                  <a:lstStyle/>
                  <a:p>
                    <a:pPr algn="ctr" eaLnBrk="0" hangingPunct="0"/>
                    <a:r>
                      <a:rPr lang="el-GR" sz="1000" dirty="0" smtClean="0">
                        <a:latin typeface="Times New Roman" charset="0"/>
                      </a:rPr>
                      <a:t>Εργαζόμενοι ανά ζώνη</a:t>
                    </a:r>
                    <a:endParaRPr lang="en-US" sz="1000" dirty="0">
                      <a:latin typeface="Times New Roman" charset="0"/>
                    </a:endParaRPr>
                  </a:p>
                </p:txBody>
              </p:sp>
            </p:grpSp>
            <p:sp>
              <p:nvSpPr>
                <p:cNvPr id="80" name="AutoShape 55"/>
                <p:cNvSpPr>
                  <a:spLocks noChangeArrowheads="1"/>
                </p:cNvSpPr>
                <p:nvPr/>
              </p:nvSpPr>
              <p:spPr bwMode="auto">
                <a:xfrm>
                  <a:off x="3594" y="1495"/>
                  <a:ext cx="697" cy="253"/>
                </a:xfrm>
                <a:prstGeom prst="roundRect">
                  <a:avLst>
                    <a:gd name="adj" fmla="val 16657"/>
                  </a:avLst>
                </a:prstGeom>
                <a:solidFill>
                  <a:srgbClr val="FFFFFF"/>
                </a:solidFill>
                <a:ln w="12700">
                  <a:solidFill>
                    <a:srgbClr val="000000"/>
                  </a:solidFill>
                  <a:round/>
                  <a:headEnd/>
                  <a:tailEnd/>
                </a:ln>
              </p:spPr>
              <p:txBody>
                <a:bodyPr lIns="17463" tIns="11113" rIns="17463" bIns="11113">
                  <a:prstTxWarp prst="textNoShape">
                    <a:avLst/>
                  </a:prstTxWarp>
                </a:bodyPr>
                <a:lstStyle/>
                <a:p>
                  <a:pPr algn="ctr" eaLnBrk="0" hangingPunct="0"/>
                  <a:r>
                    <a:rPr lang="el-GR" sz="1000" dirty="0" smtClean="0">
                      <a:latin typeface="Times New Roman" charset="0"/>
                    </a:rPr>
                    <a:t>Τιμή κατοικίας</a:t>
                  </a:r>
                  <a:endParaRPr lang="en-US" sz="1000" dirty="0">
                    <a:latin typeface="Times New Roman" charset="0"/>
                  </a:endParaRPr>
                </a:p>
              </p:txBody>
            </p:sp>
            <p:sp>
              <p:nvSpPr>
                <p:cNvPr id="81" name="Line 56"/>
                <p:cNvSpPr>
                  <a:spLocks noChangeShapeType="1"/>
                </p:cNvSpPr>
                <p:nvPr/>
              </p:nvSpPr>
              <p:spPr bwMode="auto">
                <a:xfrm flipH="1">
                  <a:off x="3337" y="1208"/>
                  <a:ext cx="163" cy="0"/>
                </a:xfrm>
                <a:prstGeom prst="line">
                  <a:avLst/>
                </a:prstGeom>
                <a:noFill/>
                <a:ln w="12700">
                  <a:solidFill>
                    <a:srgbClr val="FF0000"/>
                  </a:solidFill>
                  <a:round/>
                  <a:headEnd type="none" w="sm" len="sm"/>
                  <a:tailEnd type="stealth" w="med" len="med"/>
                </a:ln>
              </p:spPr>
              <p:txBody>
                <a:bodyPr>
                  <a:prstTxWarp prst="textNoShape">
                    <a:avLst/>
                  </a:prstTxWarp>
                </a:bodyPr>
                <a:lstStyle/>
                <a:p>
                  <a:endParaRPr lang="en-US"/>
                </a:p>
              </p:txBody>
            </p:sp>
            <p:sp>
              <p:nvSpPr>
                <p:cNvPr id="82" name="Line 57"/>
                <p:cNvSpPr>
                  <a:spLocks noChangeShapeType="1"/>
                </p:cNvSpPr>
                <p:nvPr/>
              </p:nvSpPr>
              <p:spPr bwMode="auto">
                <a:xfrm flipV="1">
                  <a:off x="3943" y="1360"/>
                  <a:ext cx="0" cy="134"/>
                </a:xfrm>
                <a:prstGeom prst="line">
                  <a:avLst/>
                </a:prstGeom>
                <a:noFill/>
                <a:ln w="12700">
                  <a:solidFill>
                    <a:srgbClr val="FF0000"/>
                  </a:solidFill>
                  <a:round/>
                  <a:headEnd type="none" w="sm" len="sm"/>
                  <a:tailEnd type="stealth" w="med" len="med"/>
                </a:ln>
              </p:spPr>
              <p:txBody>
                <a:bodyPr>
                  <a:prstTxWarp prst="textNoShape">
                    <a:avLst/>
                  </a:prstTxWarp>
                </a:bodyPr>
                <a:lstStyle/>
                <a:p>
                  <a:endParaRPr lang="en-US"/>
                </a:p>
              </p:txBody>
            </p:sp>
            <p:sp>
              <p:nvSpPr>
                <p:cNvPr id="83" name="Line 58"/>
                <p:cNvSpPr>
                  <a:spLocks noChangeShapeType="1"/>
                </p:cNvSpPr>
                <p:nvPr/>
              </p:nvSpPr>
              <p:spPr bwMode="auto">
                <a:xfrm>
                  <a:off x="3034" y="1344"/>
                  <a:ext cx="0" cy="91"/>
                </a:xfrm>
                <a:prstGeom prst="line">
                  <a:avLst/>
                </a:prstGeom>
                <a:noFill/>
                <a:ln w="12700">
                  <a:solidFill>
                    <a:srgbClr val="FF0000"/>
                  </a:solidFill>
                  <a:round/>
                  <a:headEnd type="none" w="sm" len="sm"/>
                  <a:tailEnd type="stealth" w="med" len="med"/>
                </a:ln>
              </p:spPr>
              <p:txBody>
                <a:bodyPr>
                  <a:prstTxWarp prst="textNoShape">
                    <a:avLst/>
                  </a:prstTxWarp>
                </a:bodyPr>
                <a:lstStyle/>
                <a:p>
                  <a:endParaRPr lang="en-US"/>
                </a:p>
              </p:txBody>
            </p:sp>
            <p:sp>
              <p:nvSpPr>
                <p:cNvPr id="84" name="Line 59"/>
                <p:cNvSpPr>
                  <a:spLocks noChangeShapeType="1"/>
                </p:cNvSpPr>
                <p:nvPr/>
              </p:nvSpPr>
              <p:spPr bwMode="auto">
                <a:xfrm>
                  <a:off x="5248" y="1259"/>
                  <a:ext cx="0" cy="1476"/>
                </a:xfrm>
                <a:prstGeom prst="line">
                  <a:avLst/>
                </a:prstGeom>
                <a:noFill/>
                <a:ln w="12700">
                  <a:solidFill>
                    <a:srgbClr val="FF0000"/>
                  </a:solidFill>
                  <a:round/>
                  <a:headEnd type="none" w="sm" len="sm"/>
                  <a:tailEnd type="none" w="sm" len="sm"/>
                </a:ln>
              </p:spPr>
              <p:txBody>
                <a:bodyPr>
                  <a:prstTxWarp prst="textNoShape">
                    <a:avLst/>
                  </a:prstTxWarp>
                </a:bodyPr>
                <a:lstStyle/>
                <a:p>
                  <a:endParaRPr lang="en-US"/>
                </a:p>
              </p:txBody>
            </p:sp>
            <p:sp>
              <p:nvSpPr>
                <p:cNvPr id="85" name="Line 60"/>
                <p:cNvSpPr>
                  <a:spLocks noChangeShapeType="1"/>
                </p:cNvSpPr>
                <p:nvPr/>
              </p:nvSpPr>
              <p:spPr bwMode="auto">
                <a:xfrm>
                  <a:off x="2801" y="2430"/>
                  <a:ext cx="233" cy="0"/>
                </a:xfrm>
                <a:prstGeom prst="line">
                  <a:avLst/>
                </a:prstGeom>
                <a:noFill/>
                <a:ln w="12700">
                  <a:solidFill>
                    <a:srgbClr val="FF0000"/>
                  </a:solidFill>
                  <a:round/>
                  <a:headEnd type="none" w="sm" len="sm"/>
                  <a:tailEnd type="stealth" w="med" len="med"/>
                </a:ln>
              </p:spPr>
              <p:txBody>
                <a:bodyPr>
                  <a:prstTxWarp prst="textNoShape">
                    <a:avLst/>
                  </a:prstTxWarp>
                </a:bodyPr>
                <a:lstStyle/>
                <a:p>
                  <a:endParaRPr lang="en-US"/>
                </a:p>
              </p:txBody>
            </p:sp>
            <p:sp>
              <p:nvSpPr>
                <p:cNvPr id="86" name="Line 61"/>
                <p:cNvSpPr>
                  <a:spLocks noChangeShapeType="1"/>
                </p:cNvSpPr>
                <p:nvPr/>
              </p:nvSpPr>
              <p:spPr bwMode="auto">
                <a:xfrm>
                  <a:off x="2824" y="3295"/>
                  <a:ext cx="233" cy="0"/>
                </a:xfrm>
                <a:prstGeom prst="line">
                  <a:avLst/>
                </a:prstGeom>
                <a:noFill/>
                <a:ln w="12700">
                  <a:solidFill>
                    <a:srgbClr val="FF0000"/>
                  </a:solidFill>
                  <a:round/>
                  <a:headEnd type="none" w="sm" len="sm"/>
                  <a:tailEnd type="stealth" w="med" len="med"/>
                </a:ln>
              </p:spPr>
              <p:txBody>
                <a:bodyPr>
                  <a:prstTxWarp prst="textNoShape">
                    <a:avLst/>
                  </a:prstTxWarp>
                </a:bodyPr>
                <a:lstStyle/>
                <a:p>
                  <a:endParaRPr lang="en-US"/>
                </a:p>
              </p:txBody>
            </p:sp>
            <p:sp>
              <p:nvSpPr>
                <p:cNvPr id="87" name="Rectangle 62"/>
                <p:cNvSpPr>
                  <a:spLocks noChangeArrowheads="1"/>
                </p:cNvSpPr>
                <p:nvPr/>
              </p:nvSpPr>
              <p:spPr bwMode="auto">
                <a:xfrm>
                  <a:off x="3035" y="2329"/>
                  <a:ext cx="627" cy="253"/>
                </a:xfrm>
                <a:prstGeom prst="rect">
                  <a:avLst/>
                </a:prstGeom>
                <a:solidFill>
                  <a:srgbClr val="FFFFFF"/>
                </a:solidFill>
                <a:ln w="12700">
                  <a:solidFill>
                    <a:srgbClr val="000000"/>
                  </a:solidFill>
                  <a:miter lim="800000"/>
                  <a:headEnd/>
                  <a:tailEnd/>
                </a:ln>
                <a:effectLst>
                  <a:outerShdw dist="107763" dir="2700000" algn="ctr" rotWithShape="0">
                    <a:srgbClr val="808080">
                      <a:alpha val="50000"/>
                    </a:srgbClr>
                  </a:outerShdw>
                </a:effectLst>
              </p:spPr>
              <p:txBody>
                <a:bodyPr lIns="17463" tIns="11113" rIns="17463" bIns="11113">
                  <a:prstTxWarp prst="textNoShape">
                    <a:avLst/>
                  </a:prstTxWarp>
                </a:bodyPr>
                <a:lstStyle/>
                <a:p>
                  <a:pPr algn="ctr" eaLnBrk="0" hangingPunct="0"/>
                  <a:r>
                    <a:rPr lang="el-GR" sz="1000" dirty="0" smtClean="0">
                      <a:latin typeface="Times New Roman" charset="0"/>
                    </a:rPr>
                    <a:t>Χωροθέτηση υπηρεσιών</a:t>
                  </a:r>
                  <a:endParaRPr lang="en-US" sz="1000" dirty="0">
                    <a:latin typeface="Times New Roman" charset="0"/>
                  </a:endParaRPr>
                </a:p>
              </p:txBody>
            </p:sp>
            <p:sp>
              <p:nvSpPr>
                <p:cNvPr id="88" name="Rectangle 63"/>
                <p:cNvSpPr>
                  <a:spLocks noChangeArrowheads="1"/>
                </p:cNvSpPr>
                <p:nvPr/>
              </p:nvSpPr>
              <p:spPr bwMode="auto">
                <a:xfrm>
                  <a:off x="3058" y="3144"/>
                  <a:ext cx="627" cy="252"/>
                </a:xfrm>
                <a:prstGeom prst="rect">
                  <a:avLst/>
                </a:prstGeom>
                <a:solidFill>
                  <a:srgbClr val="FFFFFF"/>
                </a:solidFill>
                <a:ln w="12700">
                  <a:solidFill>
                    <a:srgbClr val="000000"/>
                  </a:solidFill>
                  <a:miter lim="800000"/>
                  <a:headEnd/>
                  <a:tailEnd/>
                </a:ln>
                <a:effectLst>
                  <a:outerShdw dist="107763" dir="2700000" algn="ctr" rotWithShape="0">
                    <a:srgbClr val="808080">
                      <a:alpha val="50000"/>
                    </a:srgbClr>
                  </a:outerShdw>
                </a:effectLst>
              </p:spPr>
              <p:txBody>
                <a:bodyPr lIns="17463" tIns="11113" rIns="17463" bIns="11113">
                  <a:prstTxWarp prst="textNoShape">
                    <a:avLst/>
                  </a:prstTxWarp>
                </a:bodyPr>
                <a:lstStyle/>
                <a:p>
                  <a:pPr algn="ctr" eaLnBrk="0" hangingPunct="0"/>
                  <a:r>
                    <a:rPr lang="el-GR" sz="1000" dirty="0" smtClean="0">
                      <a:latin typeface="Times New Roman" charset="0"/>
                    </a:rPr>
                    <a:t>Χωροθέτηση εμπορίου</a:t>
                  </a:r>
                  <a:endParaRPr lang="en-US" sz="1000" dirty="0">
                    <a:latin typeface="Times New Roman" charset="0"/>
                  </a:endParaRPr>
                </a:p>
              </p:txBody>
            </p:sp>
            <p:sp>
              <p:nvSpPr>
                <p:cNvPr id="89" name="Line 64"/>
                <p:cNvSpPr>
                  <a:spLocks noChangeShapeType="1"/>
                </p:cNvSpPr>
                <p:nvPr/>
              </p:nvSpPr>
              <p:spPr bwMode="auto">
                <a:xfrm>
                  <a:off x="3663" y="2481"/>
                  <a:ext cx="163" cy="0"/>
                </a:xfrm>
                <a:prstGeom prst="line">
                  <a:avLst/>
                </a:prstGeom>
                <a:noFill/>
                <a:ln w="12700">
                  <a:solidFill>
                    <a:srgbClr val="FF0000"/>
                  </a:solidFill>
                  <a:round/>
                  <a:headEnd type="none" w="sm" len="sm"/>
                  <a:tailEnd type="stealth" w="med" len="med"/>
                </a:ln>
              </p:spPr>
              <p:txBody>
                <a:bodyPr>
                  <a:prstTxWarp prst="textNoShape">
                    <a:avLst/>
                  </a:prstTxWarp>
                </a:bodyPr>
                <a:lstStyle/>
                <a:p>
                  <a:endParaRPr lang="en-US"/>
                </a:p>
              </p:txBody>
            </p:sp>
            <p:sp>
              <p:nvSpPr>
                <p:cNvPr id="90" name="Line 65"/>
                <p:cNvSpPr>
                  <a:spLocks noChangeShapeType="1"/>
                </p:cNvSpPr>
                <p:nvPr/>
              </p:nvSpPr>
              <p:spPr bwMode="auto">
                <a:xfrm>
                  <a:off x="3710" y="3295"/>
                  <a:ext cx="140" cy="0"/>
                </a:xfrm>
                <a:prstGeom prst="line">
                  <a:avLst/>
                </a:prstGeom>
                <a:noFill/>
                <a:ln w="12700">
                  <a:solidFill>
                    <a:srgbClr val="FF0000"/>
                  </a:solidFill>
                  <a:round/>
                  <a:headEnd type="none" w="sm" len="sm"/>
                  <a:tailEnd type="stealth" w="med" len="med"/>
                </a:ln>
              </p:spPr>
              <p:txBody>
                <a:bodyPr>
                  <a:prstTxWarp prst="textNoShape">
                    <a:avLst/>
                  </a:prstTxWarp>
                </a:bodyPr>
                <a:lstStyle/>
                <a:p>
                  <a:endParaRPr lang="en-US"/>
                </a:p>
              </p:txBody>
            </p:sp>
            <p:grpSp>
              <p:nvGrpSpPr>
                <p:cNvPr id="91" name="Group 66"/>
                <p:cNvGrpSpPr>
                  <a:grpSpLocks/>
                </p:cNvGrpSpPr>
                <p:nvPr/>
              </p:nvGrpSpPr>
              <p:grpSpPr bwMode="auto">
                <a:xfrm>
                  <a:off x="3850" y="3193"/>
                  <a:ext cx="560" cy="205"/>
                  <a:chOff x="3850" y="3193"/>
                  <a:chExt cx="560" cy="205"/>
                </a:xfrm>
              </p:grpSpPr>
              <p:sp>
                <p:nvSpPr>
                  <p:cNvPr id="120" name="Freeform 67"/>
                  <p:cNvSpPr>
                    <a:spLocks/>
                  </p:cNvSpPr>
                  <p:nvPr/>
                </p:nvSpPr>
                <p:spPr bwMode="auto">
                  <a:xfrm>
                    <a:off x="3850" y="3193"/>
                    <a:ext cx="560" cy="205"/>
                  </a:xfrm>
                  <a:custGeom>
                    <a:avLst/>
                    <a:gdLst>
                      <a:gd name="T0" fmla="*/ 26 w 560"/>
                      <a:gd name="T1" fmla="*/ 0 h 205"/>
                      <a:gd name="T2" fmla="*/ 21 w 560"/>
                      <a:gd name="T3" fmla="*/ 1 h 205"/>
                      <a:gd name="T4" fmla="*/ 15 w 560"/>
                      <a:gd name="T5" fmla="*/ 2 h 205"/>
                      <a:gd name="T6" fmla="*/ 11 w 560"/>
                      <a:gd name="T7" fmla="*/ 4 h 205"/>
                      <a:gd name="T8" fmla="*/ 7 w 560"/>
                      <a:gd name="T9" fmla="*/ 7 h 205"/>
                      <a:gd name="T10" fmla="*/ 4 w 560"/>
                      <a:gd name="T11" fmla="*/ 11 h 205"/>
                      <a:gd name="T12" fmla="*/ 2 w 560"/>
                      <a:gd name="T13" fmla="*/ 15 h 205"/>
                      <a:gd name="T14" fmla="*/ 1 w 560"/>
                      <a:gd name="T15" fmla="*/ 20 h 205"/>
                      <a:gd name="T16" fmla="*/ 0 w 560"/>
                      <a:gd name="T17" fmla="*/ 25 h 205"/>
                      <a:gd name="T18" fmla="*/ 0 w 560"/>
                      <a:gd name="T19" fmla="*/ 178 h 205"/>
                      <a:gd name="T20" fmla="*/ 1 w 560"/>
                      <a:gd name="T21" fmla="*/ 183 h 205"/>
                      <a:gd name="T22" fmla="*/ 2 w 560"/>
                      <a:gd name="T23" fmla="*/ 188 h 205"/>
                      <a:gd name="T24" fmla="*/ 4 w 560"/>
                      <a:gd name="T25" fmla="*/ 193 h 205"/>
                      <a:gd name="T26" fmla="*/ 7 w 560"/>
                      <a:gd name="T27" fmla="*/ 196 h 205"/>
                      <a:gd name="T28" fmla="*/ 11 w 560"/>
                      <a:gd name="T29" fmla="*/ 200 h 205"/>
                      <a:gd name="T30" fmla="*/ 15 w 560"/>
                      <a:gd name="T31" fmla="*/ 202 h 205"/>
                      <a:gd name="T32" fmla="*/ 21 w 560"/>
                      <a:gd name="T33" fmla="*/ 203 h 205"/>
                      <a:gd name="T34" fmla="*/ 26 w 560"/>
                      <a:gd name="T35" fmla="*/ 204 h 205"/>
                      <a:gd name="T36" fmla="*/ 533 w 560"/>
                      <a:gd name="T37" fmla="*/ 204 h 205"/>
                      <a:gd name="T38" fmla="*/ 538 w 560"/>
                      <a:gd name="T39" fmla="*/ 203 h 205"/>
                      <a:gd name="T40" fmla="*/ 544 w 560"/>
                      <a:gd name="T41" fmla="*/ 202 h 205"/>
                      <a:gd name="T42" fmla="*/ 548 w 560"/>
                      <a:gd name="T43" fmla="*/ 200 h 205"/>
                      <a:gd name="T44" fmla="*/ 552 w 560"/>
                      <a:gd name="T45" fmla="*/ 196 h 205"/>
                      <a:gd name="T46" fmla="*/ 555 w 560"/>
                      <a:gd name="T47" fmla="*/ 193 h 205"/>
                      <a:gd name="T48" fmla="*/ 557 w 560"/>
                      <a:gd name="T49" fmla="*/ 188 h 205"/>
                      <a:gd name="T50" fmla="*/ 558 w 560"/>
                      <a:gd name="T51" fmla="*/ 183 h 205"/>
                      <a:gd name="T52" fmla="*/ 559 w 560"/>
                      <a:gd name="T53" fmla="*/ 178 h 205"/>
                      <a:gd name="T54" fmla="*/ 559 w 560"/>
                      <a:gd name="T55" fmla="*/ 25 h 205"/>
                      <a:gd name="T56" fmla="*/ 558 w 560"/>
                      <a:gd name="T57" fmla="*/ 20 h 205"/>
                      <a:gd name="T58" fmla="*/ 557 w 560"/>
                      <a:gd name="T59" fmla="*/ 15 h 205"/>
                      <a:gd name="T60" fmla="*/ 555 w 560"/>
                      <a:gd name="T61" fmla="*/ 11 h 205"/>
                      <a:gd name="T62" fmla="*/ 552 w 560"/>
                      <a:gd name="T63" fmla="*/ 7 h 205"/>
                      <a:gd name="T64" fmla="*/ 548 w 560"/>
                      <a:gd name="T65" fmla="*/ 4 h 205"/>
                      <a:gd name="T66" fmla="*/ 544 w 560"/>
                      <a:gd name="T67" fmla="*/ 2 h 205"/>
                      <a:gd name="T68" fmla="*/ 538 w 560"/>
                      <a:gd name="T69" fmla="*/ 1 h 205"/>
                      <a:gd name="T70" fmla="*/ 533 w 560"/>
                      <a:gd name="T71" fmla="*/ 0 h 205"/>
                      <a:gd name="T72" fmla="*/ 26 w 560"/>
                      <a:gd name="T73" fmla="*/ 0 h 2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0"/>
                      <a:gd name="T112" fmla="*/ 0 h 205"/>
                      <a:gd name="T113" fmla="*/ 560 w 560"/>
                      <a:gd name="T114" fmla="*/ 205 h 2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0" h="205">
                        <a:moveTo>
                          <a:pt x="26" y="0"/>
                        </a:moveTo>
                        <a:lnTo>
                          <a:pt x="21" y="1"/>
                        </a:lnTo>
                        <a:lnTo>
                          <a:pt x="15" y="2"/>
                        </a:lnTo>
                        <a:lnTo>
                          <a:pt x="11" y="4"/>
                        </a:lnTo>
                        <a:lnTo>
                          <a:pt x="7" y="7"/>
                        </a:lnTo>
                        <a:lnTo>
                          <a:pt x="4" y="11"/>
                        </a:lnTo>
                        <a:lnTo>
                          <a:pt x="2" y="15"/>
                        </a:lnTo>
                        <a:lnTo>
                          <a:pt x="1" y="20"/>
                        </a:lnTo>
                        <a:lnTo>
                          <a:pt x="0" y="25"/>
                        </a:lnTo>
                        <a:lnTo>
                          <a:pt x="0" y="178"/>
                        </a:lnTo>
                        <a:lnTo>
                          <a:pt x="1" y="183"/>
                        </a:lnTo>
                        <a:lnTo>
                          <a:pt x="2" y="188"/>
                        </a:lnTo>
                        <a:lnTo>
                          <a:pt x="4" y="193"/>
                        </a:lnTo>
                        <a:lnTo>
                          <a:pt x="7" y="196"/>
                        </a:lnTo>
                        <a:lnTo>
                          <a:pt x="11" y="200"/>
                        </a:lnTo>
                        <a:lnTo>
                          <a:pt x="15" y="202"/>
                        </a:lnTo>
                        <a:lnTo>
                          <a:pt x="21" y="203"/>
                        </a:lnTo>
                        <a:lnTo>
                          <a:pt x="26" y="204"/>
                        </a:lnTo>
                        <a:lnTo>
                          <a:pt x="533" y="204"/>
                        </a:lnTo>
                        <a:lnTo>
                          <a:pt x="538" y="203"/>
                        </a:lnTo>
                        <a:lnTo>
                          <a:pt x="544" y="202"/>
                        </a:lnTo>
                        <a:lnTo>
                          <a:pt x="548" y="200"/>
                        </a:lnTo>
                        <a:lnTo>
                          <a:pt x="552" y="196"/>
                        </a:lnTo>
                        <a:lnTo>
                          <a:pt x="555" y="193"/>
                        </a:lnTo>
                        <a:lnTo>
                          <a:pt x="557" y="188"/>
                        </a:lnTo>
                        <a:lnTo>
                          <a:pt x="558" y="183"/>
                        </a:lnTo>
                        <a:lnTo>
                          <a:pt x="559" y="178"/>
                        </a:lnTo>
                        <a:lnTo>
                          <a:pt x="559" y="25"/>
                        </a:lnTo>
                        <a:lnTo>
                          <a:pt x="558" y="20"/>
                        </a:lnTo>
                        <a:lnTo>
                          <a:pt x="557" y="15"/>
                        </a:lnTo>
                        <a:lnTo>
                          <a:pt x="555" y="11"/>
                        </a:lnTo>
                        <a:lnTo>
                          <a:pt x="552" y="7"/>
                        </a:lnTo>
                        <a:lnTo>
                          <a:pt x="548" y="4"/>
                        </a:lnTo>
                        <a:lnTo>
                          <a:pt x="544" y="2"/>
                        </a:lnTo>
                        <a:lnTo>
                          <a:pt x="538" y="1"/>
                        </a:lnTo>
                        <a:lnTo>
                          <a:pt x="533" y="0"/>
                        </a:lnTo>
                        <a:lnTo>
                          <a:pt x="26" y="0"/>
                        </a:lnTo>
                      </a:path>
                    </a:pathLst>
                  </a:custGeom>
                  <a:solidFill>
                    <a:srgbClr val="FFFFFF"/>
                  </a:solidFill>
                  <a:ln w="12700" cap="rnd" cmpd="sng">
                    <a:solidFill>
                      <a:srgbClr val="000000"/>
                    </a:solidFill>
                    <a:prstDash val="solid"/>
                    <a:round/>
                    <a:headEnd/>
                    <a:tailEnd/>
                  </a:ln>
                </p:spPr>
                <p:txBody>
                  <a:bodyPr>
                    <a:prstTxWarp prst="textNoShape">
                      <a:avLst/>
                    </a:prstTxWarp>
                  </a:bodyPr>
                  <a:lstStyle/>
                  <a:p>
                    <a:endParaRPr lang="en-US"/>
                  </a:p>
                </p:txBody>
              </p:sp>
              <p:sp>
                <p:nvSpPr>
                  <p:cNvPr id="121" name="Rectangle 68"/>
                  <p:cNvSpPr>
                    <a:spLocks noChangeArrowheads="1"/>
                  </p:cNvSpPr>
                  <p:nvPr/>
                </p:nvSpPr>
                <p:spPr bwMode="auto">
                  <a:xfrm>
                    <a:off x="3872" y="3210"/>
                    <a:ext cx="515" cy="170"/>
                  </a:xfrm>
                  <a:prstGeom prst="rect">
                    <a:avLst/>
                  </a:prstGeom>
                  <a:noFill/>
                  <a:ln w="9525">
                    <a:noFill/>
                    <a:miter lim="800000"/>
                    <a:headEnd/>
                    <a:tailEnd/>
                  </a:ln>
                </p:spPr>
                <p:txBody>
                  <a:bodyPr lIns="0" tIns="0" rIns="0" bIns="0">
                    <a:prstTxWarp prst="textNoShape">
                      <a:avLst/>
                    </a:prstTxWarp>
                  </a:bodyPr>
                  <a:lstStyle/>
                  <a:p>
                    <a:pPr algn="ctr" eaLnBrk="0" hangingPunct="0"/>
                    <a:r>
                      <a:rPr lang="el-GR" sz="800" dirty="0" smtClean="0">
                        <a:latin typeface="Times New Roman" charset="0"/>
                      </a:rPr>
                      <a:t>Εργαζόμενοι στο εμπόριο</a:t>
                    </a:r>
                    <a:endParaRPr lang="en-US" sz="800" dirty="0">
                      <a:latin typeface="Times New Roman" charset="0"/>
                    </a:endParaRPr>
                  </a:p>
                </p:txBody>
              </p:sp>
            </p:grpSp>
            <p:grpSp>
              <p:nvGrpSpPr>
                <p:cNvPr id="92" name="Group 69"/>
                <p:cNvGrpSpPr>
                  <a:grpSpLocks/>
                </p:cNvGrpSpPr>
                <p:nvPr/>
              </p:nvGrpSpPr>
              <p:grpSpPr bwMode="auto">
                <a:xfrm>
                  <a:off x="3826" y="2379"/>
                  <a:ext cx="537" cy="205"/>
                  <a:chOff x="3826" y="2379"/>
                  <a:chExt cx="537" cy="205"/>
                </a:xfrm>
              </p:grpSpPr>
              <p:sp>
                <p:nvSpPr>
                  <p:cNvPr id="118" name="Freeform 70"/>
                  <p:cNvSpPr>
                    <a:spLocks/>
                  </p:cNvSpPr>
                  <p:nvPr/>
                </p:nvSpPr>
                <p:spPr bwMode="auto">
                  <a:xfrm>
                    <a:off x="3826" y="2379"/>
                    <a:ext cx="537" cy="205"/>
                  </a:xfrm>
                  <a:custGeom>
                    <a:avLst/>
                    <a:gdLst>
                      <a:gd name="T0" fmla="*/ 25 w 537"/>
                      <a:gd name="T1" fmla="*/ 0 h 205"/>
                      <a:gd name="T2" fmla="*/ 20 w 537"/>
                      <a:gd name="T3" fmla="*/ 1 h 205"/>
                      <a:gd name="T4" fmla="*/ 15 w 537"/>
                      <a:gd name="T5" fmla="*/ 2 h 205"/>
                      <a:gd name="T6" fmla="*/ 11 w 537"/>
                      <a:gd name="T7" fmla="*/ 4 h 205"/>
                      <a:gd name="T8" fmla="*/ 8 w 537"/>
                      <a:gd name="T9" fmla="*/ 7 h 205"/>
                      <a:gd name="T10" fmla="*/ 4 w 537"/>
                      <a:gd name="T11" fmla="*/ 11 h 205"/>
                      <a:gd name="T12" fmla="*/ 2 w 537"/>
                      <a:gd name="T13" fmla="*/ 15 h 205"/>
                      <a:gd name="T14" fmla="*/ 1 w 537"/>
                      <a:gd name="T15" fmla="*/ 20 h 205"/>
                      <a:gd name="T16" fmla="*/ 0 w 537"/>
                      <a:gd name="T17" fmla="*/ 25 h 205"/>
                      <a:gd name="T18" fmla="*/ 0 w 537"/>
                      <a:gd name="T19" fmla="*/ 178 h 205"/>
                      <a:gd name="T20" fmla="*/ 1 w 537"/>
                      <a:gd name="T21" fmla="*/ 183 h 205"/>
                      <a:gd name="T22" fmla="*/ 2 w 537"/>
                      <a:gd name="T23" fmla="*/ 188 h 205"/>
                      <a:gd name="T24" fmla="*/ 4 w 537"/>
                      <a:gd name="T25" fmla="*/ 193 h 205"/>
                      <a:gd name="T26" fmla="*/ 8 w 537"/>
                      <a:gd name="T27" fmla="*/ 196 h 205"/>
                      <a:gd name="T28" fmla="*/ 11 w 537"/>
                      <a:gd name="T29" fmla="*/ 200 h 205"/>
                      <a:gd name="T30" fmla="*/ 15 w 537"/>
                      <a:gd name="T31" fmla="*/ 202 h 205"/>
                      <a:gd name="T32" fmla="*/ 20 w 537"/>
                      <a:gd name="T33" fmla="*/ 203 h 205"/>
                      <a:gd name="T34" fmla="*/ 25 w 537"/>
                      <a:gd name="T35" fmla="*/ 204 h 205"/>
                      <a:gd name="T36" fmla="*/ 511 w 537"/>
                      <a:gd name="T37" fmla="*/ 204 h 205"/>
                      <a:gd name="T38" fmla="*/ 516 w 537"/>
                      <a:gd name="T39" fmla="*/ 203 h 205"/>
                      <a:gd name="T40" fmla="*/ 521 w 537"/>
                      <a:gd name="T41" fmla="*/ 202 h 205"/>
                      <a:gd name="T42" fmla="*/ 525 w 537"/>
                      <a:gd name="T43" fmla="*/ 200 h 205"/>
                      <a:gd name="T44" fmla="*/ 529 w 537"/>
                      <a:gd name="T45" fmla="*/ 196 h 205"/>
                      <a:gd name="T46" fmla="*/ 532 w 537"/>
                      <a:gd name="T47" fmla="*/ 193 h 205"/>
                      <a:gd name="T48" fmla="*/ 534 w 537"/>
                      <a:gd name="T49" fmla="*/ 188 h 205"/>
                      <a:gd name="T50" fmla="*/ 535 w 537"/>
                      <a:gd name="T51" fmla="*/ 183 h 205"/>
                      <a:gd name="T52" fmla="*/ 536 w 537"/>
                      <a:gd name="T53" fmla="*/ 178 h 205"/>
                      <a:gd name="T54" fmla="*/ 536 w 537"/>
                      <a:gd name="T55" fmla="*/ 25 h 205"/>
                      <a:gd name="T56" fmla="*/ 535 w 537"/>
                      <a:gd name="T57" fmla="*/ 20 h 205"/>
                      <a:gd name="T58" fmla="*/ 534 w 537"/>
                      <a:gd name="T59" fmla="*/ 15 h 205"/>
                      <a:gd name="T60" fmla="*/ 532 w 537"/>
                      <a:gd name="T61" fmla="*/ 11 h 205"/>
                      <a:gd name="T62" fmla="*/ 529 w 537"/>
                      <a:gd name="T63" fmla="*/ 7 h 205"/>
                      <a:gd name="T64" fmla="*/ 525 w 537"/>
                      <a:gd name="T65" fmla="*/ 4 h 205"/>
                      <a:gd name="T66" fmla="*/ 521 w 537"/>
                      <a:gd name="T67" fmla="*/ 2 h 205"/>
                      <a:gd name="T68" fmla="*/ 516 w 537"/>
                      <a:gd name="T69" fmla="*/ 1 h 205"/>
                      <a:gd name="T70" fmla="*/ 511 w 537"/>
                      <a:gd name="T71" fmla="*/ 0 h 205"/>
                      <a:gd name="T72" fmla="*/ 25 w 537"/>
                      <a:gd name="T73" fmla="*/ 0 h 2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37"/>
                      <a:gd name="T112" fmla="*/ 0 h 205"/>
                      <a:gd name="T113" fmla="*/ 537 w 537"/>
                      <a:gd name="T114" fmla="*/ 205 h 2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37" h="205">
                        <a:moveTo>
                          <a:pt x="25" y="0"/>
                        </a:moveTo>
                        <a:lnTo>
                          <a:pt x="20" y="1"/>
                        </a:lnTo>
                        <a:lnTo>
                          <a:pt x="15" y="2"/>
                        </a:lnTo>
                        <a:lnTo>
                          <a:pt x="11" y="4"/>
                        </a:lnTo>
                        <a:lnTo>
                          <a:pt x="8" y="7"/>
                        </a:lnTo>
                        <a:lnTo>
                          <a:pt x="4" y="11"/>
                        </a:lnTo>
                        <a:lnTo>
                          <a:pt x="2" y="15"/>
                        </a:lnTo>
                        <a:lnTo>
                          <a:pt x="1" y="20"/>
                        </a:lnTo>
                        <a:lnTo>
                          <a:pt x="0" y="25"/>
                        </a:lnTo>
                        <a:lnTo>
                          <a:pt x="0" y="178"/>
                        </a:lnTo>
                        <a:lnTo>
                          <a:pt x="1" y="183"/>
                        </a:lnTo>
                        <a:lnTo>
                          <a:pt x="2" y="188"/>
                        </a:lnTo>
                        <a:lnTo>
                          <a:pt x="4" y="193"/>
                        </a:lnTo>
                        <a:lnTo>
                          <a:pt x="8" y="196"/>
                        </a:lnTo>
                        <a:lnTo>
                          <a:pt x="11" y="200"/>
                        </a:lnTo>
                        <a:lnTo>
                          <a:pt x="15" y="202"/>
                        </a:lnTo>
                        <a:lnTo>
                          <a:pt x="20" y="203"/>
                        </a:lnTo>
                        <a:lnTo>
                          <a:pt x="25" y="204"/>
                        </a:lnTo>
                        <a:lnTo>
                          <a:pt x="511" y="204"/>
                        </a:lnTo>
                        <a:lnTo>
                          <a:pt x="516" y="203"/>
                        </a:lnTo>
                        <a:lnTo>
                          <a:pt x="521" y="202"/>
                        </a:lnTo>
                        <a:lnTo>
                          <a:pt x="525" y="200"/>
                        </a:lnTo>
                        <a:lnTo>
                          <a:pt x="529" y="196"/>
                        </a:lnTo>
                        <a:lnTo>
                          <a:pt x="532" y="193"/>
                        </a:lnTo>
                        <a:lnTo>
                          <a:pt x="534" y="188"/>
                        </a:lnTo>
                        <a:lnTo>
                          <a:pt x="535" y="183"/>
                        </a:lnTo>
                        <a:lnTo>
                          <a:pt x="536" y="178"/>
                        </a:lnTo>
                        <a:lnTo>
                          <a:pt x="536" y="25"/>
                        </a:lnTo>
                        <a:lnTo>
                          <a:pt x="535" y="20"/>
                        </a:lnTo>
                        <a:lnTo>
                          <a:pt x="534" y="15"/>
                        </a:lnTo>
                        <a:lnTo>
                          <a:pt x="532" y="11"/>
                        </a:lnTo>
                        <a:lnTo>
                          <a:pt x="529" y="7"/>
                        </a:lnTo>
                        <a:lnTo>
                          <a:pt x="525" y="4"/>
                        </a:lnTo>
                        <a:lnTo>
                          <a:pt x="521" y="2"/>
                        </a:lnTo>
                        <a:lnTo>
                          <a:pt x="516" y="1"/>
                        </a:lnTo>
                        <a:lnTo>
                          <a:pt x="511" y="0"/>
                        </a:lnTo>
                        <a:lnTo>
                          <a:pt x="25" y="0"/>
                        </a:lnTo>
                      </a:path>
                    </a:pathLst>
                  </a:custGeom>
                  <a:solidFill>
                    <a:srgbClr val="FFFFFF"/>
                  </a:solidFill>
                  <a:ln w="12700" cap="rnd" cmpd="sng">
                    <a:solidFill>
                      <a:srgbClr val="000000"/>
                    </a:solidFill>
                    <a:prstDash val="solid"/>
                    <a:round/>
                    <a:headEnd/>
                    <a:tailEnd/>
                  </a:ln>
                </p:spPr>
                <p:txBody>
                  <a:bodyPr>
                    <a:prstTxWarp prst="textNoShape">
                      <a:avLst/>
                    </a:prstTxWarp>
                  </a:bodyPr>
                  <a:lstStyle/>
                  <a:p>
                    <a:endParaRPr lang="en-US"/>
                  </a:p>
                </p:txBody>
              </p:sp>
              <p:sp>
                <p:nvSpPr>
                  <p:cNvPr id="119" name="Rectangle 71"/>
                  <p:cNvSpPr>
                    <a:spLocks noChangeArrowheads="1"/>
                  </p:cNvSpPr>
                  <p:nvPr/>
                </p:nvSpPr>
                <p:spPr bwMode="auto">
                  <a:xfrm>
                    <a:off x="3848" y="2396"/>
                    <a:ext cx="492" cy="170"/>
                  </a:xfrm>
                  <a:prstGeom prst="rect">
                    <a:avLst/>
                  </a:prstGeom>
                  <a:noFill/>
                  <a:ln w="9525">
                    <a:noFill/>
                    <a:miter lim="800000"/>
                    <a:headEnd/>
                    <a:tailEnd/>
                  </a:ln>
                </p:spPr>
                <p:txBody>
                  <a:bodyPr lIns="0" tIns="0" rIns="0" bIns="0">
                    <a:prstTxWarp prst="textNoShape">
                      <a:avLst/>
                    </a:prstTxWarp>
                  </a:bodyPr>
                  <a:lstStyle/>
                  <a:p>
                    <a:pPr algn="ctr" eaLnBrk="0" hangingPunct="0"/>
                    <a:r>
                      <a:rPr lang="el-GR" sz="800" dirty="0" smtClean="0">
                        <a:latin typeface="Times New Roman" charset="0"/>
                      </a:rPr>
                      <a:t>Εργαζόμενοι στις υπηρεσίες</a:t>
                    </a:r>
                    <a:endParaRPr lang="en-US" sz="800" dirty="0">
                      <a:latin typeface="Times New Roman" charset="0"/>
                    </a:endParaRPr>
                  </a:p>
                </p:txBody>
              </p:sp>
            </p:grpSp>
            <p:sp>
              <p:nvSpPr>
                <p:cNvPr id="93" name="Line 72"/>
                <p:cNvSpPr>
                  <a:spLocks noChangeShapeType="1"/>
                </p:cNvSpPr>
                <p:nvPr/>
              </p:nvSpPr>
              <p:spPr bwMode="auto">
                <a:xfrm flipV="1">
                  <a:off x="3407" y="3396"/>
                  <a:ext cx="0" cy="153"/>
                </a:xfrm>
                <a:prstGeom prst="line">
                  <a:avLst/>
                </a:prstGeom>
                <a:noFill/>
                <a:ln w="12700">
                  <a:solidFill>
                    <a:srgbClr val="000000"/>
                  </a:solidFill>
                  <a:round/>
                  <a:headEnd type="none" w="sm" len="sm"/>
                  <a:tailEnd type="stealth" w="med" len="med"/>
                </a:ln>
              </p:spPr>
              <p:txBody>
                <a:bodyPr>
                  <a:prstTxWarp prst="textNoShape">
                    <a:avLst/>
                  </a:prstTxWarp>
                </a:bodyPr>
                <a:lstStyle/>
                <a:p>
                  <a:endParaRPr lang="en-US"/>
                </a:p>
              </p:txBody>
            </p:sp>
            <p:sp>
              <p:nvSpPr>
                <p:cNvPr id="94" name="Line 73"/>
                <p:cNvSpPr>
                  <a:spLocks noChangeShapeType="1"/>
                </p:cNvSpPr>
                <p:nvPr/>
              </p:nvSpPr>
              <p:spPr bwMode="auto">
                <a:xfrm>
                  <a:off x="3360" y="2175"/>
                  <a:ext cx="0" cy="153"/>
                </a:xfrm>
                <a:prstGeom prst="line">
                  <a:avLst/>
                </a:prstGeom>
                <a:noFill/>
                <a:ln w="12700">
                  <a:solidFill>
                    <a:srgbClr val="000000"/>
                  </a:solidFill>
                  <a:round/>
                  <a:headEnd type="none" w="sm" len="sm"/>
                  <a:tailEnd type="stealth" w="med" len="med"/>
                </a:ln>
              </p:spPr>
              <p:txBody>
                <a:bodyPr>
                  <a:prstTxWarp prst="textNoShape">
                    <a:avLst/>
                  </a:prstTxWarp>
                </a:bodyPr>
                <a:lstStyle/>
                <a:p>
                  <a:endParaRPr lang="en-US"/>
                </a:p>
              </p:txBody>
            </p:sp>
            <p:grpSp>
              <p:nvGrpSpPr>
                <p:cNvPr id="95" name="Group 74"/>
                <p:cNvGrpSpPr>
                  <a:grpSpLocks/>
                </p:cNvGrpSpPr>
                <p:nvPr/>
              </p:nvGrpSpPr>
              <p:grpSpPr bwMode="auto">
                <a:xfrm>
                  <a:off x="811" y="922"/>
                  <a:ext cx="873" cy="255"/>
                  <a:chOff x="811" y="922"/>
                  <a:chExt cx="873" cy="255"/>
                </a:xfrm>
              </p:grpSpPr>
              <p:sp>
                <p:nvSpPr>
                  <p:cNvPr id="116" name="Freeform 75"/>
                  <p:cNvSpPr>
                    <a:spLocks/>
                  </p:cNvSpPr>
                  <p:nvPr/>
                </p:nvSpPr>
                <p:spPr bwMode="auto">
                  <a:xfrm>
                    <a:off x="811" y="922"/>
                    <a:ext cx="873" cy="255"/>
                  </a:xfrm>
                  <a:custGeom>
                    <a:avLst/>
                    <a:gdLst>
                      <a:gd name="T0" fmla="*/ 32 w 607"/>
                      <a:gd name="T1" fmla="*/ 0 h 255"/>
                      <a:gd name="T2" fmla="*/ 25 w 607"/>
                      <a:gd name="T3" fmla="*/ 1 h 255"/>
                      <a:gd name="T4" fmla="*/ 19 w 607"/>
                      <a:gd name="T5" fmla="*/ 2 h 255"/>
                      <a:gd name="T6" fmla="*/ 14 w 607"/>
                      <a:gd name="T7" fmla="*/ 5 h 255"/>
                      <a:gd name="T8" fmla="*/ 9 w 607"/>
                      <a:gd name="T9" fmla="*/ 9 h 255"/>
                      <a:gd name="T10" fmla="*/ 5 w 607"/>
                      <a:gd name="T11" fmla="*/ 14 h 255"/>
                      <a:gd name="T12" fmla="*/ 3 w 607"/>
                      <a:gd name="T13" fmla="*/ 19 h 255"/>
                      <a:gd name="T14" fmla="*/ 1 w 607"/>
                      <a:gd name="T15" fmla="*/ 25 h 255"/>
                      <a:gd name="T16" fmla="*/ 0 w 607"/>
                      <a:gd name="T17" fmla="*/ 32 h 255"/>
                      <a:gd name="T18" fmla="*/ 0 w 607"/>
                      <a:gd name="T19" fmla="*/ 222 h 255"/>
                      <a:gd name="T20" fmla="*/ 1 w 607"/>
                      <a:gd name="T21" fmla="*/ 228 h 255"/>
                      <a:gd name="T22" fmla="*/ 3 w 607"/>
                      <a:gd name="T23" fmla="*/ 235 h 255"/>
                      <a:gd name="T24" fmla="*/ 5 w 607"/>
                      <a:gd name="T25" fmla="*/ 240 h 255"/>
                      <a:gd name="T26" fmla="*/ 9 w 607"/>
                      <a:gd name="T27" fmla="*/ 245 h 255"/>
                      <a:gd name="T28" fmla="*/ 14 w 607"/>
                      <a:gd name="T29" fmla="*/ 249 h 255"/>
                      <a:gd name="T30" fmla="*/ 19 w 607"/>
                      <a:gd name="T31" fmla="*/ 252 h 255"/>
                      <a:gd name="T32" fmla="*/ 25 w 607"/>
                      <a:gd name="T33" fmla="*/ 253 h 255"/>
                      <a:gd name="T34" fmla="*/ 32 w 607"/>
                      <a:gd name="T35" fmla="*/ 254 h 255"/>
                      <a:gd name="T36" fmla="*/ 574 w 607"/>
                      <a:gd name="T37" fmla="*/ 254 h 255"/>
                      <a:gd name="T38" fmla="*/ 581 w 607"/>
                      <a:gd name="T39" fmla="*/ 253 h 255"/>
                      <a:gd name="T40" fmla="*/ 587 w 607"/>
                      <a:gd name="T41" fmla="*/ 252 h 255"/>
                      <a:gd name="T42" fmla="*/ 592 w 607"/>
                      <a:gd name="T43" fmla="*/ 249 h 255"/>
                      <a:gd name="T44" fmla="*/ 597 w 607"/>
                      <a:gd name="T45" fmla="*/ 245 h 255"/>
                      <a:gd name="T46" fmla="*/ 601 w 607"/>
                      <a:gd name="T47" fmla="*/ 240 h 255"/>
                      <a:gd name="T48" fmla="*/ 604 w 607"/>
                      <a:gd name="T49" fmla="*/ 235 h 255"/>
                      <a:gd name="T50" fmla="*/ 605 w 607"/>
                      <a:gd name="T51" fmla="*/ 228 h 255"/>
                      <a:gd name="T52" fmla="*/ 606 w 607"/>
                      <a:gd name="T53" fmla="*/ 222 h 255"/>
                      <a:gd name="T54" fmla="*/ 606 w 607"/>
                      <a:gd name="T55" fmla="*/ 32 h 255"/>
                      <a:gd name="T56" fmla="*/ 605 w 607"/>
                      <a:gd name="T57" fmla="*/ 25 h 255"/>
                      <a:gd name="T58" fmla="*/ 604 w 607"/>
                      <a:gd name="T59" fmla="*/ 19 h 255"/>
                      <a:gd name="T60" fmla="*/ 601 w 607"/>
                      <a:gd name="T61" fmla="*/ 14 h 255"/>
                      <a:gd name="T62" fmla="*/ 597 w 607"/>
                      <a:gd name="T63" fmla="*/ 9 h 255"/>
                      <a:gd name="T64" fmla="*/ 592 w 607"/>
                      <a:gd name="T65" fmla="*/ 5 h 255"/>
                      <a:gd name="T66" fmla="*/ 587 w 607"/>
                      <a:gd name="T67" fmla="*/ 2 h 255"/>
                      <a:gd name="T68" fmla="*/ 581 w 607"/>
                      <a:gd name="T69" fmla="*/ 1 h 255"/>
                      <a:gd name="T70" fmla="*/ 574 w 607"/>
                      <a:gd name="T71" fmla="*/ 0 h 255"/>
                      <a:gd name="T72" fmla="*/ 32 w 607"/>
                      <a:gd name="T73" fmla="*/ 0 h 2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7"/>
                      <a:gd name="T112" fmla="*/ 0 h 255"/>
                      <a:gd name="T113" fmla="*/ 607 w 607"/>
                      <a:gd name="T114" fmla="*/ 255 h 2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7" h="255">
                        <a:moveTo>
                          <a:pt x="32" y="0"/>
                        </a:moveTo>
                        <a:lnTo>
                          <a:pt x="25" y="1"/>
                        </a:lnTo>
                        <a:lnTo>
                          <a:pt x="19" y="2"/>
                        </a:lnTo>
                        <a:lnTo>
                          <a:pt x="14" y="5"/>
                        </a:lnTo>
                        <a:lnTo>
                          <a:pt x="9" y="9"/>
                        </a:lnTo>
                        <a:lnTo>
                          <a:pt x="5" y="14"/>
                        </a:lnTo>
                        <a:lnTo>
                          <a:pt x="3" y="19"/>
                        </a:lnTo>
                        <a:lnTo>
                          <a:pt x="1" y="25"/>
                        </a:lnTo>
                        <a:lnTo>
                          <a:pt x="0" y="32"/>
                        </a:lnTo>
                        <a:lnTo>
                          <a:pt x="0" y="222"/>
                        </a:lnTo>
                        <a:lnTo>
                          <a:pt x="1" y="228"/>
                        </a:lnTo>
                        <a:lnTo>
                          <a:pt x="3" y="235"/>
                        </a:lnTo>
                        <a:lnTo>
                          <a:pt x="5" y="240"/>
                        </a:lnTo>
                        <a:lnTo>
                          <a:pt x="9" y="245"/>
                        </a:lnTo>
                        <a:lnTo>
                          <a:pt x="14" y="249"/>
                        </a:lnTo>
                        <a:lnTo>
                          <a:pt x="19" y="252"/>
                        </a:lnTo>
                        <a:lnTo>
                          <a:pt x="25" y="253"/>
                        </a:lnTo>
                        <a:lnTo>
                          <a:pt x="32" y="254"/>
                        </a:lnTo>
                        <a:lnTo>
                          <a:pt x="574" y="254"/>
                        </a:lnTo>
                        <a:lnTo>
                          <a:pt x="581" y="253"/>
                        </a:lnTo>
                        <a:lnTo>
                          <a:pt x="587" y="252"/>
                        </a:lnTo>
                        <a:lnTo>
                          <a:pt x="592" y="249"/>
                        </a:lnTo>
                        <a:lnTo>
                          <a:pt x="597" y="245"/>
                        </a:lnTo>
                        <a:lnTo>
                          <a:pt x="601" y="240"/>
                        </a:lnTo>
                        <a:lnTo>
                          <a:pt x="604" y="235"/>
                        </a:lnTo>
                        <a:lnTo>
                          <a:pt x="605" y="228"/>
                        </a:lnTo>
                        <a:lnTo>
                          <a:pt x="606" y="222"/>
                        </a:lnTo>
                        <a:lnTo>
                          <a:pt x="606" y="32"/>
                        </a:lnTo>
                        <a:lnTo>
                          <a:pt x="605" y="25"/>
                        </a:lnTo>
                        <a:lnTo>
                          <a:pt x="604" y="19"/>
                        </a:lnTo>
                        <a:lnTo>
                          <a:pt x="601" y="14"/>
                        </a:lnTo>
                        <a:lnTo>
                          <a:pt x="597" y="9"/>
                        </a:lnTo>
                        <a:lnTo>
                          <a:pt x="592" y="5"/>
                        </a:lnTo>
                        <a:lnTo>
                          <a:pt x="587" y="2"/>
                        </a:lnTo>
                        <a:lnTo>
                          <a:pt x="581" y="1"/>
                        </a:lnTo>
                        <a:lnTo>
                          <a:pt x="574" y="0"/>
                        </a:lnTo>
                        <a:lnTo>
                          <a:pt x="32" y="0"/>
                        </a:lnTo>
                      </a:path>
                    </a:pathLst>
                  </a:custGeom>
                  <a:solidFill>
                    <a:srgbClr val="FFFFFF"/>
                  </a:solidFill>
                  <a:ln w="12700" cap="rnd" cmpd="sng">
                    <a:solidFill>
                      <a:srgbClr val="000000"/>
                    </a:solidFill>
                    <a:prstDash val="solid"/>
                    <a:round/>
                    <a:headEnd/>
                    <a:tailEnd/>
                  </a:ln>
                </p:spPr>
                <p:txBody>
                  <a:bodyPr>
                    <a:prstTxWarp prst="textNoShape">
                      <a:avLst/>
                    </a:prstTxWarp>
                  </a:bodyPr>
                  <a:lstStyle/>
                  <a:p>
                    <a:endParaRPr lang="en-US"/>
                  </a:p>
                </p:txBody>
              </p:sp>
              <p:sp>
                <p:nvSpPr>
                  <p:cNvPr id="117" name="Rectangle 76"/>
                  <p:cNvSpPr>
                    <a:spLocks noChangeArrowheads="1"/>
                  </p:cNvSpPr>
                  <p:nvPr/>
                </p:nvSpPr>
                <p:spPr bwMode="auto">
                  <a:xfrm>
                    <a:off x="911" y="941"/>
                    <a:ext cx="749" cy="216"/>
                  </a:xfrm>
                  <a:prstGeom prst="rect">
                    <a:avLst/>
                  </a:prstGeom>
                  <a:noFill/>
                  <a:ln w="9525">
                    <a:noFill/>
                    <a:miter lim="800000"/>
                    <a:headEnd/>
                    <a:tailEnd/>
                  </a:ln>
                </p:spPr>
                <p:txBody>
                  <a:bodyPr lIns="0" tIns="0" rIns="0" bIns="0">
                    <a:prstTxWarp prst="textNoShape">
                      <a:avLst/>
                    </a:prstTxWarp>
                  </a:bodyPr>
                  <a:lstStyle/>
                  <a:p>
                    <a:pPr algn="ctr" eaLnBrk="0" hangingPunct="0"/>
                    <a:r>
                      <a:rPr lang="el-GR" sz="1000" dirty="0" smtClean="0">
                        <a:latin typeface="Times New Roman" charset="0"/>
                      </a:rPr>
                      <a:t>Επιλογή μεταφορικού μέσου</a:t>
                    </a:r>
                    <a:endParaRPr lang="en-US" sz="1000" dirty="0">
                      <a:latin typeface="Times New Roman" charset="0"/>
                    </a:endParaRPr>
                  </a:p>
                </p:txBody>
              </p:sp>
            </p:grpSp>
            <p:sp>
              <p:nvSpPr>
                <p:cNvPr id="96" name="Line 77"/>
                <p:cNvSpPr>
                  <a:spLocks noChangeShapeType="1"/>
                </p:cNvSpPr>
                <p:nvPr/>
              </p:nvSpPr>
              <p:spPr bwMode="auto">
                <a:xfrm>
                  <a:off x="1660" y="973"/>
                  <a:ext cx="1840" cy="0"/>
                </a:xfrm>
                <a:prstGeom prst="line">
                  <a:avLst/>
                </a:prstGeom>
                <a:noFill/>
                <a:ln w="12700">
                  <a:solidFill>
                    <a:srgbClr val="000000"/>
                  </a:solidFill>
                  <a:round/>
                  <a:headEnd type="none" w="sm" len="sm"/>
                  <a:tailEnd type="stealth" w="med" len="med"/>
                </a:ln>
              </p:spPr>
              <p:txBody>
                <a:bodyPr>
                  <a:prstTxWarp prst="textNoShape">
                    <a:avLst/>
                  </a:prstTxWarp>
                </a:bodyPr>
                <a:lstStyle/>
                <a:p>
                  <a:endParaRPr lang="en-US"/>
                </a:p>
              </p:txBody>
            </p:sp>
            <p:sp>
              <p:nvSpPr>
                <p:cNvPr id="97" name="Rectangle 78"/>
                <p:cNvSpPr>
                  <a:spLocks noChangeArrowheads="1"/>
                </p:cNvSpPr>
                <p:nvPr/>
              </p:nvSpPr>
              <p:spPr bwMode="auto">
                <a:xfrm>
                  <a:off x="4965" y="900"/>
                  <a:ext cx="798" cy="311"/>
                </a:xfrm>
                <a:prstGeom prst="rect">
                  <a:avLst/>
                </a:prstGeom>
                <a:solidFill>
                  <a:srgbClr val="FFFFFF"/>
                </a:solidFill>
                <a:ln w="47625" cmpd="thinThick">
                  <a:solidFill>
                    <a:srgbClr val="000000"/>
                  </a:solidFill>
                  <a:miter lim="800000"/>
                  <a:headEnd/>
                  <a:tailEnd/>
                </a:ln>
              </p:spPr>
              <p:txBody>
                <a:bodyPr lIns="17463" tIns="11113" rIns="17463" bIns="11113">
                  <a:prstTxWarp prst="textNoShape">
                    <a:avLst/>
                  </a:prstTxWarp>
                </a:bodyPr>
                <a:lstStyle/>
                <a:p>
                  <a:pPr algn="ctr" eaLnBrk="0" hangingPunct="0"/>
                  <a:r>
                    <a:rPr lang="el-GR" sz="900" dirty="0" smtClean="0">
                      <a:latin typeface="Times New Roman" charset="0"/>
                    </a:rPr>
                    <a:t>Χρήσεις γης, χαρακτιρηστικά ζωνών, πληθυσμός</a:t>
                  </a:r>
                  <a:endParaRPr lang="en-US" sz="900" dirty="0">
                    <a:latin typeface="Times New Roman" charset="0"/>
                  </a:endParaRPr>
                </a:p>
              </p:txBody>
            </p:sp>
            <p:sp>
              <p:nvSpPr>
                <p:cNvPr id="98" name="Line 80"/>
                <p:cNvSpPr>
                  <a:spLocks noChangeShapeType="1"/>
                </p:cNvSpPr>
                <p:nvPr/>
              </p:nvSpPr>
              <p:spPr bwMode="auto">
                <a:xfrm>
                  <a:off x="3337" y="1647"/>
                  <a:ext cx="233" cy="0"/>
                </a:xfrm>
                <a:prstGeom prst="line">
                  <a:avLst/>
                </a:prstGeom>
                <a:noFill/>
                <a:ln w="12700">
                  <a:solidFill>
                    <a:srgbClr val="FF0000"/>
                  </a:solidFill>
                  <a:round/>
                  <a:headEnd type="none" w="sm" len="sm"/>
                  <a:tailEnd type="stealth" w="med" len="med"/>
                </a:ln>
              </p:spPr>
              <p:txBody>
                <a:bodyPr>
                  <a:prstTxWarp prst="textNoShape">
                    <a:avLst/>
                  </a:prstTxWarp>
                </a:bodyPr>
                <a:lstStyle/>
                <a:p>
                  <a:endParaRPr lang="en-US"/>
                </a:p>
              </p:txBody>
            </p:sp>
            <p:sp>
              <p:nvSpPr>
                <p:cNvPr id="99" name="Rectangle 81"/>
                <p:cNvSpPr>
                  <a:spLocks noChangeArrowheads="1"/>
                </p:cNvSpPr>
                <p:nvPr/>
              </p:nvSpPr>
              <p:spPr bwMode="auto">
                <a:xfrm>
                  <a:off x="3847" y="2783"/>
                  <a:ext cx="565" cy="210"/>
                </a:xfrm>
                <a:prstGeom prst="rect">
                  <a:avLst/>
                </a:prstGeom>
                <a:solidFill>
                  <a:srgbClr val="FFFFFF"/>
                </a:solidFill>
                <a:ln w="47625" cmpd="thinThick">
                  <a:solidFill>
                    <a:srgbClr val="000000"/>
                  </a:solidFill>
                  <a:miter lim="800000"/>
                  <a:headEnd/>
                  <a:tailEnd/>
                </a:ln>
              </p:spPr>
              <p:txBody>
                <a:bodyPr lIns="17463" tIns="11113" rIns="17463" bIns="11113">
                  <a:prstTxWarp prst="textNoShape">
                    <a:avLst/>
                  </a:prstTxWarp>
                </a:bodyPr>
                <a:lstStyle/>
                <a:p>
                  <a:pPr algn="ctr" eaLnBrk="0" hangingPunct="0"/>
                  <a:r>
                    <a:rPr lang="el-GR" sz="800" dirty="0" smtClean="0">
                      <a:latin typeface="Times New Roman" charset="0"/>
                    </a:rPr>
                    <a:t>Εργαζόμενοι σε βασικές υπηρεσίες</a:t>
                  </a:r>
                  <a:endParaRPr lang="en-US" sz="800" dirty="0">
                    <a:latin typeface="Times New Roman" charset="0"/>
                  </a:endParaRPr>
                </a:p>
              </p:txBody>
            </p:sp>
            <p:grpSp>
              <p:nvGrpSpPr>
                <p:cNvPr id="100" name="Group 82"/>
                <p:cNvGrpSpPr>
                  <a:grpSpLocks/>
                </p:cNvGrpSpPr>
                <p:nvPr/>
              </p:nvGrpSpPr>
              <p:grpSpPr bwMode="auto">
                <a:xfrm>
                  <a:off x="2522" y="2839"/>
                  <a:ext cx="652" cy="50"/>
                  <a:chOff x="2522" y="2839"/>
                  <a:chExt cx="652" cy="50"/>
                </a:xfrm>
              </p:grpSpPr>
              <p:sp>
                <p:nvSpPr>
                  <p:cNvPr id="113" name="Line 83"/>
                  <p:cNvSpPr>
                    <a:spLocks noChangeShapeType="1"/>
                  </p:cNvSpPr>
                  <p:nvPr/>
                </p:nvSpPr>
                <p:spPr bwMode="auto">
                  <a:xfrm>
                    <a:off x="2522" y="2888"/>
                    <a:ext cx="256" cy="0"/>
                  </a:xfrm>
                  <a:prstGeom prst="line">
                    <a:avLst/>
                  </a:prstGeom>
                  <a:noFill/>
                  <a:ln w="28575">
                    <a:solidFill>
                      <a:srgbClr val="FF0000"/>
                    </a:solidFill>
                    <a:round/>
                    <a:headEnd type="none" w="sm" len="sm"/>
                    <a:tailEnd type="none" w="sm" len="sm"/>
                  </a:ln>
                </p:spPr>
                <p:txBody>
                  <a:bodyPr>
                    <a:prstTxWarp prst="textNoShape">
                      <a:avLst/>
                    </a:prstTxWarp>
                  </a:bodyPr>
                  <a:lstStyle/>
                  <a:p>
                    <a:endParaRPr lang="en-US"/>
                  </a:p>
                </p:txBody>
              </p:sp>
              <p:sp>
                <p:nvSpPr>
                  <p:cNvPr id="114" name="Freeform 84"/>
                  <p:cNvSpPr>
                    <a:spLocks/>
                  </p:cNvSpPr>
                  <p:nvPr/>
                </p:nvSpPr>
                <p:spPr bwMode="auto">
                  <a:xfrm>
                    <a:off x="2778" y="2839"/>
                    <a:ext cx="71" cy="50"/>
                  </a:xfrm>
                  <a:custGeom>
                    <a:avLst/>
                    <a:gdLst>
                      <a:gd name="T0" fmla="*/ 0 w 71"/>
                      <a:gd name="T1" fmla="*/ 49 h 50"/>
                      <a:gd name="T2" fmla="*/ 0 w 71"/>
                      <a:gd name="T3" fmla="*/ 42 h 50"/>
                      <a:gd name="T4" fmla="*/ 1 w 71"/>
                      <a:gd name="T5" fmla="*/ 36 h 50"/>
                      <a:gd name="T6" fmla="*/ 1 w 71"/>
                      <a:gd name="T7" fmla="*/ 32 h 50"/>
                      <a:gd name="T8" fmla="*/ 2 w 71"/>
                      <a:gd name="T9" fmla="*/ 29 h 50"/>
                      <a:gd name="T10" fmla="*/ 2 w 71"/>
                      <a:gd name="T11" fmla="*/ 26 h 50"/>
                      <a:gd name="T12" fmla="*/ 3 w 71"/>
                      <a:gd name="T13" fmla="*/ 23 h 50"/>
                      <a:gd name="T14" fmla="*/ 3 w 71"/>
                      <a:gd name="T15" fmla="*/ 20 h 50"/>
                      <a:gd name="T16" fmla="*/ 4 w 71"/>
                      <a:gd name="T17" fmla="*/ 18 h 50"/>
                      <a:gd name="T18" fmla="*/ 5 w 71"/>
                      <a:gd name="T19" fmla="*/ 15 h 50"/>
                      <a:gd name="T20" fmla="*/ 6 w 71"/>
                      <a:gd name="T21" fmla="*/ 13 h 50"/>
                      <a:gd name="T22" fmla="*/ 7 w 71"/>
                      <a:gd name="T23" fmla="*/ 10 h 50"/>
                      <a:gd name="T24" fmla="*/ 9 w 71"/>
                      <a:gd name="T25" fmla="*/ 8 h 50"/>
                      <a:gd name="T26" fmla="*/ 10 w 71"/>
                      <a:gd name="T27" fmla="*/ 7 h 50"/>
                      <a:gd name="T28" fmla="*/ 12 w 71"/>
                      <a:gd name="T29" fmla="*/ 5 h 50"/>
                      <a:gd name="T30" fmla="*/ 14 w 71"/>
                      <a:gd name="T31" fmla="*/ 4 h 50"/>
                      <a:gd name="T32" fmla="*/ 16 w 71"/>
                      <a:gd name="T33" fmla="*/ 3 h 50"/>
                      <a:gd name="T34" fmla="*/ 19 w 71"/>
                      <a:gd name="T35" fmla="*/ 2 h 50"/>
                      <a:gd name="T36" fmla="*/ 22 w 71"/>
                      <a:gd name="T37" fmla="*/ 1 h 50"/>
                      <a:gd name="T38" fmla="*/ 25 w 71"/>
                      <a:gd name="T39" fmla="*/ 0 h 50"/>
                      <a:gd name="T40" fmla="*/ 28 w 71"/>
                      <a:gd name="T41" fmla="*/ 0 h 50"/>
                      <a:gd name="T42" fmla="*/ 32 w 71"/>
                      <a:gd name="T43" fmla="*/ 0 h 50"/>
                      <a:gd name="T44" fmla="*/ 35 w 71"/>
                      <a:gd name="T45" fmla="*/ 0 h 50"/>
                      <a:gd name="T46" fmla="*/ 39 w 71"/>
                      <a:gd name="T47" fmla="*/ 0 h 50"/>
                      <a:gd name="T48" fmla="*/ 42 w 71"/>
                      <a:gd name="T49" fmla="*/ 0 h 50"/>
                      <a:gd name="T50" fmla="*/ 45 w 71"/>
                      <a:gd name="T51" fmla="*/ 0 h 50"/>
                      <a:gd name="T52" fmla="*/ 48 w 71"/>
                      <a:gd name="T53" fmla="*/ 1 h 50"/>
                      <a:gd name="T54" fmla="*/ 51 w 71"/>
                      <a:gd name="T55" fmla="*/ 2 h 50"/>
                      <a:gd name="T56" fmla="*/ 54 w 71"/>
                      <a:gd name="T57" fmla="*/ 3 h 50"/>
                      <a:gd name="T58" fmla="*/ 56 w 71"/>
                      <a:gd name="T59" fmla="*/ 4 h 50"/>
                      <a:gd name="T60" fmla="*/ 58 w 71"/>
                      <a:gd name="T61" fmla="*/ 5 h 50"/>
                      <a:gd name="T62" fmla="*/ 59 w 71"/>
                      <a:gd name="T63" fmla="*/ 6 h 50"/>
                      <a:gd name="T64" fmla="*/ 60 w 71"/>
                      <a:gd name="T65" fmla="*/ 7 h 50"/>
                      <a:gd name="T66" fmla="*/ 60 w 71"/>
                      <a:gd name="T67" fmla="*/ 8 h 50"/>
                      <a:gd name="T68" fmla="*/ 61 w 71"/>
                      <a:gd name="T69" fmla="*/ 9 h 50"/>
                      <a:gd name="T70" fmla="*/ 62 w 71"/>
                      <a:gd name="T71" fmla="*/ 10 h 50"/>
                      <a:gd name="T72" fmla="*/ 62 w 71"/>
                      <a:gd name="T73" fmla="*/ 11 h 50"/>
                      <a:gd name="T74" fmla="*/ 63 w 71"/>
                      <a:gd name="T75" fmla="*/ 14 h 50"/>
                      <a:gd name="T76" fmla="*/ 63 w 71"/>
                      <a:gd name="T77" fmla="*/ 17 h 50"/>
                      <a:gd name="T78" fmla="*/ 64 w 71"/>
                      <a:gd name="T79" fmla="*/ 21 h 50"/>
                      <a:gd name="T80" fmla="*/ 64 w 71"/>
                      <a:gd name="T81" fmla="*/ 24 h 50"/>
                      <a:gd name="T82" fmla="*/ 64 w 71"/>
                      <a:gd name="T83" fmla="*/ 27 h 50"/>
                      <a:gd name="T84" fmla="*/ 64 w 71"/>
                      <a:gd name="T85" fmla="*/ 31 h 50"/>
                      <a:gd name="T86" fmla="*/ 64 w 71"/>
                      <a:gd name="T87" fmla="*/ 34 h 50"/>
                      <a:gd name="T88" fmla="*/ 65 w 71"/>
                      <a:gd name="T89" fmla="*/ 37 h 50"/>
                      <a:gd name="T90" fmla="*/ 65 w 71"/>
                      <a:gd name="T91" fmla="*/ 40 h 50"/>
                      <a:gd name="T92" fmla="*/ 66 w 71"/>
                      <a:gd name="T93" fmla="*/ 43 h 50"/>
                      <a:gd name="T94" fmla="*/ 66 w 71"/>
                      <a:gd name="T95" fmla="*/ 44 h 50"/>
                      <a:gd name="T96" fmla="*/ 67 w 71"/>
                      <a:gd name="T97" fmla="*/ 45 h 50"/>
                      <a:gd name="T98" fmla="*/ 68 w 71"/>
                      <a:gd name="T99" fmla="*/ 47 h 50"/>
                      <a:gd name="T100" fmla="*/ 68 w 71"/>
                      <a:gd name="T101" fmla="*/ 47 h 50"/>
                      <a:gd name="T102" fmla="*/ 69 w 71"/>
                      <a:gd name="T103" fmla="*/ 48 h 50"/>
                      <a:gd name="T104" fmla="*/ 70 w 71"/>
                      <a:gd name="T105" fmla="*/ 49 h 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1"/>
                      <a:gd name="T160" fmla="*/ 0 h 50"/>
                      <a:gd name="T161" fmla="*/ 71 w 71"/>
                      <a:gd name="T162" fmla="*/ 50 h 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1" h="50">
                        <a:moveTo>
                          <a:pt x="0" y="49"/>
                        </a:moveTo>
                        <a:lnTo>
                          <a:pt x="0" y="42"/>
                        </a:lnTo>
                        <a:lnTo>
                          <a:pt x="1" y="36"/>
                        </a:lnTo>
                        <a:lnTo>
                          <a:pt x="1" y="32"/>
                        </a:lnTo>
                        <a:lnTo>
                          <a:pt x="2" y="29"/>
                        </a:lnTo>
                        <a:lnTo>
                          <a:pt x="2" y="26"/>
                        </a:lnTo>
                        <a:lnTo>
                          <a:pt x="3" y="23"/>
                        </a:lnTo>
                        <a:lnTo>
                          <a:pt x="3" y="20"/>
                        </a:lnTo>
                        <a:lnTo>
                          <a:pt x="4" y="18"/>
                        </a:lnTo>
                        <a:lnTo>
                          <a:pt x="5" y="15"/>
                        </a:lnTo>
                        <a:lnTo>
                          <a:pt x="6" y="13"/>
                        </a:lnTo>
                        <a:lnTo>
                          <a:pt x="7" y="10"/>
                        </a:lnTo>
                        <a:lnTo>
                          <a:pt x="9" y="8"/>
                        </a:lnTo>
                        <a:lnTo>
                          <a:pt x="10" y="7"/>
                        </a:lnTo>
                        <a:lnTo>
                          <a:pt x="12" y="5"/>
                        </a:lnTo>
                        <a:lnTo>
                          <a:pt x="14" y="4"/>
                        </a:lnTo>
                        <a:lnTo>
                          <a:pt x="16" y="3"/>
                        </a:lnTo>
                        <a:lnTo>
                          <a:pt x="19" y="2"/>
                        </a:lnTo>
                        <a:lnTo>
                          <a:pt x="22" y="1"/>
                        </a:lnTo>
                        <a:lnTo>
                          <a:pt x="25" y="0"/>
                        </a:lnTo>
                        <a:lnTo>
                          <a:pt x="28" y="0"/>
                        </a:lnTo>
                        <a:lnTo>
                          <a:pt x="32" y="0"/>
                        </a:lnTo>
                        <a:lnTo>
                          <a:pt x="35" y="0"/>
                        </a:lnTo>
                        <a:lnTo>
                          <a:pt x="39" y="0"/>
                        </a:lnTo>
                        <a:lnTo>
                          <a:pt x="42" y="0"/>
                        </a:lnTo>
                        <a:lnTo>
                          <a:pt x="45" y="0"/>
                        </a:lnTo>
                        <a:lnTo>
                          <a:pt x="48" y="1"/>
                        </a:lnTo>
                        <a:lnTo>
                          <a:pt x="51" y="2"/>
                        </a:lnTo>
                        <a:lnTo>
                          <a:pt x="54" y="3"/>
                        </a:lnTo>
                        <a:lnTo>
                          <a:pt x="56" y="4"/>
                        </a:lnTo>
                        <a:lnTo>
                          <a:pt x="58" y="5"/>
                        </a:lnTo>
                        <a:lnTo>
                          <a:pt x="59" y="6"/>
                        </a:lnTo>
                        <a:lnTo>
                          <a:pt x="60" y="7"/>
                        </a:lnTo>
                        <a:lnTo>
                          <a:pt x="60" y="8"/>
                        </a:lnTo>
                        <a:lnTo>
                          <a:pt x="61" y="9"/>
                        </a:lnTo>
                        <a:lnTo>
                          <a:pt x="62" y="10"/>
                        </a:lnTo>
                        <a:lnTo>
                          <a:pt x="62" y="11"/>
                        </a:lnTo>
                        <a:lnTo>
                          <a:pt x="63" y="14"/>
                        </a:lnTo>
                        <a:lnTo>
                          <a:pt x="63" y="17"/>
                        </a:lnTo>
                        <a:lnTo>
                          <a:pt x="64" y="21"/>
                        </a:lnTo>
                        <a:lnTo>
                          <a:pt x="64" y="24"/>
                        </a:lnTo>
                        <a:lnTo>
                          <a:pt x="64" y="27"/>
                        </a:lnTo>
                        <a:lnTo>
                          <a:pt x="64" y="31"/>
                        </a:lnTo>
                        <a:lnTo>
                          <a:pt x="64" y="34"/>
                        </a:lnTo>
                        <a:lnTo>
                          <a:pt x="65" y="37"/>
                        </a:lnTo>
                        <a:lnTo>
                          <a:pt x="65" y="40"/>
                        </a:lnTo>
                        <a:lnTo>
                          <a:pt x="66" y="43"/>
                        </a:lnTo>
                        <a:lnTo>
                          <a:pt x="66" y="44"/>
                        </a:lnTo>
                        <a:lnTo>
                          <a:pt x="67" y="45"/>
                        </a:lnTo>
                        <a:lnTo>
                          <a:pt x="68" y="47"/>
                        </a:lnTo>
                        <a:lnTo>
                          <a:pt x="69" y="48"/>
                        </a:lnTo>
                        <a:lnTo>
                          <a:pt x="70" y="49"/>
                        </a:lnTo>
                      </a:path>
                    </a:pathLst>
                  </a:custGeom>
                  <a:noFill/>
                  <a:ln w="12700" cap="rnd" cmpd="sng">
                    <a:solidFill>
                      <a:srgbClr val="FF0000"/>
                    </a:solidFill>
                    <a:prstDash val="solid"/>
                    <a:round/>
                    <a:headEnd type="none" w="sm" len="sm"/>
                    <a:tailEnd type="none" w="sm" len="sm"/>
                  </a:ln>
                </p:spPr>
                <p:txBody>
                  <a:bodyPr>
                    <a:prstTxWarp prst="textNoShape">
                      <a:avLst/>
                    </a:prstTxWarp>
                  </a:bodyPr>
                  <a:lstStyle/>
                  <a:p>
                    <a:endParaRPr lang="en-US"/>
                  </a:p>
                </p:txBody>
              </p:sp>
              <p:sp>
                <p:nvSpPr>
                  <p:cNvPr id="115" name="Line 85"/>
                  <p:cNvSpPr>
                    <a:spLocks noChangeShapeType="1"/>
                  </p:cNvSpPr>
                  <p:nvPr/>
                </p:nvSpPr>
                <p:spPr bwMode="auto">
                  <a:xfrm>
                    <a:off x="2848" y="2888"/>
                    <a:ext cx="326" cy="0"/>
                  </a:xfrm>
                  <a:prstGeom prst="line">
                    <a:avLst/>
                  </a:prstGeom>
                  <a:noFill/>
                  <a:ln w="28575">
                    <a:solidFill>
                      <a:srgbClr val="FF0000"/>
                    </a:solidFill>
                    <a:round/>
                    <a:headEnd type="none" w="sm" len="sm"/>
                    <a:tailEnd type="none" w="sm" len="sm"/>
                  </a:ln>
                </p:spPr>
                <p:txBody>
                  <a:bodyPr>
                    <a:prstTxWarp prst="textNoShape">
                      <a:avLst/>
                    </a:prstTxWarp>
                  </a:bodyPr>
                  <a:lstStyle/>
                  <a:p>
                    <a:endParaRPr lang="en-US"/>
                  </a:p>
                </p:txBody>
              </p:sp>
            </p:grpSp>
            <p:sp>
              <p:nvSpPr>
                <p:cNvPr id="101" name="Line 86"/>
                <p:cNvSpPr>
                  <a:spLocks noChangeShapeType="1"/>
                </p:cNvSpPr>
                <p:nvPr/>
              </p:nvSpPr>
              <p:spPr bwMode="auto">
                <a:xfrm>
                  <a:off x="3174" y="2583"/>
                  <a:ext cx="0" cy="560"/>
                </a:xfrm>
                <a:prstGeom prst="line">
                  <a:avLst/>
                </a:prstGeom>
                <a:noFill/>
                <a:ln w="28575">
                  <a:solidFill>
                    <a:srgbClr val="FF0000"/>
                  </a:solidFill>
                  <a:round/>
                  <a:headEnd type="stealth" w="med" len="med"/>
                  <a:tailEnd type="stealth" w="med" len="med"/>
                </a:ln>
              </p:spPr>
              <p:txBody>
                <a:bodyPr>
                  <a:prstTxWarp prst="textNoShape">
                    <a:avLst/>
                  </a:prstTxWarp>
                </a:bodyPr>
                <a:lstStyle/>
                <a:p>
                  <a:endParaRPr lang="en-US"/>
                </a:p>
              </p:txBody>
            </p:sp>
            <p:sp>
              <p:nvSpPr>
                <p:cNvPr id="102" name="Line 87"/>
                <p:cNvSpPr>
                  <a:spLocks noChangeShapeType="1"/>
                </p:cNvSpPr>
                <p:nvPr/>
              </p:nvSpPr>
              <p:spPr bwMode="auto">
                <a:xfrm>
                  <a:off x="3500" y="2583"/>
                  <a:ext cx="0" cy="560"/>
                </a:xfrm>
                <a:prstGeom prst="line">
                  <a:avLst/>
                </a:prstGeom>
                <a:noFill/>
                <a:ln w="12700">
                  <a:solidFill>
                    <a:srgbClr val="000000"/>
                  </a:solidFill>
                  <a:round/>
                  <a:headEnd type="stealth" w="med" len="med"/>
                  <a:tailEnd type="stealth" w="med" len="med"/>
                </a:ln>
              </p:spPr>
              <p:txBody>
                <a:bodyPr>
                  <a:prstTxWarp prst="textNoShape">
                    <a:avLst/>
                  </a:prstTxWarp>
                </a:bodyPr>
                <a:lstStyle/>
                <a:p>
                  <a:endParaRPr lang="en-US"/>
                </a:p>
              </p:txBody>
            </p:sp>
            <p:sp>
              <p:nvSpPr>
                <p:cNvPr id="103" name="Line 88"/>
                <p:cNvSpPr>
                  <a:spLocks noChangeShapeType="1"/>
                </p:cNvSpPr>
                <p:nvPr/>
              </p:nvSpPr>
              <p:spPr bwMode="auto">
                <a:xfrm flipH="1">
                  <a:off x="3500" y="2888"/>
                  <a:ext cx="350" cy="0"/>
                </a:xfrm>
                <a:prstGeom prst="line">
                  <a:avLst/>
                </a:prstGeom>
                <a:noFill/>
                <a:ln w="12700">
                  <a:solidFill>
                    <a:srgbClr val="000000"/>
                  </a:solidFill>
                  <a:round/>
                  <a:headEnd type="none" w="sm" len="sm"/>
                  <a:tailEnd type="none" w="sm" len="sm"/>
                </a:ln>
              </p:spPr>
              <p:txBody>
                <a:bodyPr>
                  <a:prstTxWarp prst="textNoShape">
                    <a:avLst/>
                  </a:prstTxWarp>
                </a:bodyPr>
                <a:lstStyle/>
                <a:p>
                  <a:endParaRPr lang="en-US"/>
                </a:p>
              </p:txBody>
            </p:sp>
            <p:sp>
              <p:nvSpPr>
                <p:cNvPr id="104" name="Line 89"/>
                <p:cNvSpPr>
                  <a:spLocks noChangeShapeType="1"/>
                </p:cNvSpPr>
                <p:nvPr/>
              </p:nvSpPr>
              <p:spPr bwMode="auto">
                <a:xfrm>
                  <a:off x="5271" y="2990"/>
                  <a:ext cx="0" cy="814"/>
                </a:xfrm>
                <a:prstGeom prst="line">
                  <a:avLst/>
                </a:prstGeom>
                <a:noFill/>
                <a:ln w="28575">
                  <a:solidFill>
                    <a:srgbClr val="FF0000"/>
                  </a:solidFill>
                  <a:round/>
                  <a:headEnd type="none" w="sm" len="sm"/>
                  <a:tailEnd type="none" w="sm" len="sm"/>
                </a:ln>
              </p:spPr>
              <p:txBody>
                <a:bodyPr>
                  <a:prstTxWarp prst="textNoShape">
                    <a:avLst/>
                  </a:prstTxWarp>
                </a:bodyPr>
                <a:lstStyle/>
                <a:p>
                  <a:endParaRPr lang="en-US"/>
                </a:p>
              </p:txBody>
            </p:sp>
            <p:sp>
              <p:nvSpPr>
                <p:cNvPr id="105" name="Line 90"/>
                <p:cNvSpPr>
                  <a:spLocks noChangeShapeType="1"/>
                </p:cNvSpPr>
                <p:nvPr/>
              </p:nvSpPr>
              <p:spPr bwMode="auto">
                <a:xfrm flipH="1">
                  <a:off x="1590" y="1616"/>
                  <a:ext cx="1142" cy="0"/>
                </a:xfrm>
                <a:prstGeom prst="line">
                  <a:avLst/>
                </a:prstGeom>
                <a:noFill/>
                <a:ln w="28575">
                  <a:solidFill>
                    <a:srgbClr val="FF0000"/>
                  </a:solidFill>
                  <a:round/>
                  <a:headEnd type="none" w="sm" len="sm"/>
                  <a:tailEnd type="none" w="sm" len="sm"/>
                </a:ln>
              </p:spPr>
              <p:txBody>
                <a:bodyPr>
                  <a:prstTxWarp prst="textNoShape">
                    <a:avLst/>
                  </a:prstTxWarp>
                </a:bodyPr>
                <a:lstStyle/>
                <a:p>
                  <a:endParaRPr lang="en-US"/>
                </a:p>
              </p:txBody>
            </p:sp>
            <p:sp>
              <p:nvSpPr>
                <p:cNvPr id="106" name="Line 91"/>
                <p:cNvSpPr>
                  <a:spLocks noChangeShapeType="1"/>
                </p:cNvSpPr>
                <p:nvPr/>
              </p:nvSpPr>
              <p:spPr bwMode="auto">
                <a:xfrm flipH="1">
                  <a:off x="4479" y="1056"/>
                  <a:ext cx="489" cy="0"/>
                </a:xfrm>
                <a:prstGeom prst="line">
                  <a:avLst/>
                </a:prstGeom>
                <a:noFill/>
                <a:ln w="12700">
                  <a:solidFill>
                    <a:srgbClr val="000000"/>
                  </a:solidFill>
                  <a:round/>
                  <a:headEnd type="none" w="sm" len="sm"/>
                  <a:tailEnd type="stealth" w="med" len="med"/>
                </a:ln>
              </p:spPr>
              <p:txBody>
                <a:bodyPr>
                  <a:prstTxWarp prst="textNoShape">
                    <a:avLst/>
                  </a:prstTxWarp>
                </a:bodyPr>
                <a:lstStyle/>
                <a:p>
                  <a:endParaRPr lang="en-US"/>
                </a:p>
              </p:txBody>
            </p:sp>
            <p:sp>
              <p:nvSpPr>
                <p:cNvPr id="107" name="Line 92"/>
                <p:cNvSpPr>
                  <a:spLocks noChangeShapeType="1"/>
                </p:cNvSpPr>
                <p:nvPr/>
              </p:nvSpPr>
              <p:spPr bwMode="auto">
                <a:xfrm>
                  <a:off x="2564" y="1344"/>
                  <a:ext cx="472" cy="0"/>
                </a:xfrm>
                <a:prstGeom prst="line">
                  <a:avLst/>
                </a:prstGeom>
                <a:noFill/>
                <a:ln w="12700">
                  <a:solidFill>
                    <a:srgbClr val="000000"/>
                  </a:solidFill>
                  <a:round/>
                  <a:headEnd type="none" w="sm" len="sm"/>
                  <a:tailEnd type="none" w="sm" len="sm"/>
                </a:ln>
              </p:spPr>
              <p:txBody>
                <a:bodyPr>
                  <a:prstTxWarp prst="textNoShape">
                    <a:avLst/>
                  </a:prstTxWarp>
                </a:bodyPr>
                <a:lstStyle/>
                <a:p>
                  <a:endParaRPr lang="en-US"/>
                </a:p>
              </p:txBody>
            </p:sp>
            <p:sp>
              <p:nvSpPr>
                <p:cNvPr id="108" name="Line 93"/>
                <p:cNvSpPr>
                  <a:spLocks noChangeShapeType="1"/>
                </p:cNvSpPr>
                <p:nvPr/>
              </p:nvSpPr>
              <p:spPr bwMode="auto">
                <a:xfrm>
                  <a:off x="1492" y="3281"/>
                  <a:ext cx="0" cy="197"/>
                </a:xfrm>
                <a:prstGeom prst="line">
                  <a:avLst/>
                </a:prstGeom>
                <a:noFill/>
                <a:ln w="12700">
                  <a:solidFill>
                    <a:srgbClr val="000000"/>
                  </a:solidFill>
                  <a:round/>
                  <a:headEnd type="none" w="sm" len="sm"/>
                  <a:tailEnd type="stealth" w="med" len="med"/>
                </a:ln>
              </p:spPr>
              <p:txBody>
                <a:bodyPr>
                  <a:prstTxWarp prst="textNoShape">
                    <a:avLst/>
                  </a:prstTxWarp>
                </a:bodyPr>
                <a:lstStyle/>
                <a:p>
                  <a:endParaRPr lang="en-US"/>
                </a:p>
              </p:txBody>
            </p:sp>
            <p:sp>
              <p:nvSpPr>
                <p:cNvPr id="109" name="Line 94"/>
                <p:cNvSpPr>
                  <a:spLocks noChangeShapeType="1"/>
                </p:cNvSpPr>
                <p:nvPr/>
              </p:nvSpPr>
              <p:spPr bwMode="auto">
                <a:xfrm>
                  <a:off x="2068" y="1005"/>
                  <a:ext cx="1432" cy="0"/>
                </a:xfrm>
                <a:prstGeom prst="line">
                  <a:avLst/>
                </a:prstGeom>
                <a:noFill/>
                <a:ln w="28575">
                  <a:solidFill>
                    <a:srgbClr val="FF0000"/>
                  </a:solidFill>
                  <a:round/>
                  <a:headEnd type="none" w="sm" len="sm"/>
                  <a:tailEnd type="stealth" w="med" len="med"/>
                </a:ln>
              </p:spPr>
              <p:txBody>
                <a:bodyPr>
                  <a:prstTxWarp prst="textNoShape">
                    <a:avLst/>
                  </a:prstTxWarp>
                </a:bodyPr>
                <a:lstStyle/>
                <a:p>
                  <a:endParaRPr lang="en-US"/>
                </a:p>
              </p:txBody>
            </p:sp>
            <p:sp>
              <p:nvSpPr>
                <p:cNvPr id="110" name="AutoShape 96"/>
                <p:cNvSpPr>
                  <a:spLocks noChangeArrowheads="1"/>
                </p:cNvSpPr>
                <p:nvPr/>
              </p:nvSpPr>
              <p:spPr bwMode="auto">
                <a:xfrm>
                  <a:off x="4222" y="1934"/>
                  <a:ext cx="684" cy="172"/>
                </a:xfrm>
                <a:prstGeom prst="roundRect">
                  <a:avLst>
                    <a:gd name="adj" fmla="val 16657"/>
                  </a:avLst>
                </a:prstGeom>
                <a:noFill/>
                <a:ln w="12700">
                  <a:solidFill>
                    <a:srgbClr val="080808"/>
                  </a:solidFill>
                  <a:round/>
                  <a:headEnd/>
                  <a:tailEnd/>
                </a:ln>
              </p:spPr>
              <p:txBody>
                <a:bodyPr wrap="square" lIns="92075" tIns="46038" rIns="92075" bIns="46038">
                  <a:prstTxWarp prst="textNoShape">
                    <a:avLst/>
                  </a:prstTxWarp>
                  <a:spAutoFit/>
                </a:bodyPr>
                <a:lstStyle/>
                <a:p>
                  <a:pPr algn="ctr">
                    <a:spcBef>
                      <a:spcPct val="50000"/>
                    </a:spcBef>
                  </a:pPr>
                  <a:r>
                    <a:rPr lang="el-GR" sz="1000" dirty="0" smtClean="0">
                      <a:latin typeface="Times New Roman" charset="0"/>
                    </a:rPr>
                    <a:t>Δραστηριότητες</a:t>
                  </a:r>
                  <a:endParaRPr lang="en-US" sz="1000" dirty="0">
                    <a:latin typeface="Times New Roman" charset="0"/>
                  </a:endParaRPr>
                </a:p>
              </p:txBody>
            </p:sp>
            <p:sp>
              <p:nvSpPr>
                <p:cNvPr id="111" name="Line 97"/>
                <p:cNvSpPr>
                  <a:spLocks noChangeShapeType="1"/>
                </p:cNvSpPr>
                <p:nvPr/>
              </p:nvSpPr>
              <p:spPr bwMode="auto">
                <a:xfrm flipH="1" flipV="1">
                  <a:off x="4560" y="1632"/>
                  <a:ext cx="29" cy="288"/>
                </a:xfrm>
                <a:prstGeom prst="line">
                  <a:avLst/>
                </a:prstGeom>
                <a:noFill/>
                <a:ln w="12700">
                  <a:solidFill>
                    <a:srgbClr val="FF0000"/>
                  </a:solidFill>
                  <a:round/>
                  <a:headEnd type="none" w="sm" len="sm"/>
                  <a:tailEnd type="none" w="sm" len="sm"/>
                </a:ln>
              </p:spPr>
              <p:txBody>
                <a:bodyPr>
                  <a:prstTxWarp prst="textNoShape">
                    <a:avLst/>
                  </a:prstTxWarp>
                </a:bodyPr>
                <a:lstStyle/>
                <a:p>
                  <a:endParaRPr lang="en-US"/>
                </a:p>
              </p:txBody>
            </p:sp>
            <p:sp>
              <p:nvSpPr>
                <p:cNvPr id="112" name="Line 98"/>
                <p:cNvSpPr>
                  <a:spLocks noChangeShapeType="1"/>
                </p:cNvSpPr>
                <p:nvPr/>
              </p:nvSpPr>
              <p:spPr bwMode="auto">
                <a:xfrm flipH="1">
                  <a:off x="4272" y="1632"/>
                  <a:ext cx="288" cy="0"/>
                </a:xfrm>
                <a:prstGeom prst="line">
                  <a:avLst/>
                </a:prstGeom>
                <a:noFill/>
                <a:ln w="12700">
                  <a:solidFill>
                    <a:srgbClr val="FF0000"/>
                  </a:solidFill>
                  <a:round/>
                  <a:headEnd type="none" w="sm" len="sm"/>
                  <a:tailEnd type="stealth" w="med" len="med"/>
                </a:ln>
              </p:spPr>
              <p:txBody>
                <a:bodyPr>
                  <a:prstTxWarp prst="textNoShape">
                    <a:avLst/>
                  </a:prstTxWarp>
                </a:bodyPr>
                <a:lstStyle/>
                <a:p>
                  <a:endParaRPr lang="en-US"/>
                </a:p>
              </p:txBody>
            </p:sp>
          </p:grpSp>
          <p:sp>
            <p:nvSpPr>
              <p:cNvPr id="42" name="AutoShape 79"/>
              <p:cNvSpPr>
                <a:spLocks noChangeArrowheads="1"/>
              </p:cNvSpPr>
              <p:nvPr/>
            </p:nvSpPr>
            <p:spPr bwMode="auto">
              <a:xfrm>
                <a:off x="4338638" y="2205038"/>
                <a:ext cx="957262" cy="369887"/>
              </a:xfrm>
              <a:prstGeom prst="roundRect">
                <a:avLst>
                  <a:gd name="adj" fmla="val 16657"/>
                </a:avLst>
              </a:prstGeom>
              <a:solidFill>
                <a:srgbClr val="FFFFFF"/>
              </a:solidFill>
              <a:ln w="12700">
                <a:solidFill>
                  <a:srgbClr val="000000"/>
                </a:solidFill>
                <a:round/>
                <a:headEnd/>
                <a:tailEnd/>
              </a:ln>
            </p:spPr>
            <p:txBody>
              <a:bodyPr lIns="17463" tIns="11113" rIns="17463" bIns="11113">
                <a:prstTxWarp prst="textNoShape">
                  <a:avLst/>
                </a:prstTxWarp>
              </a:bodyPr>
              <a:lstStyle/>
              <a:p>
                <a:pPr algn="ctr" eaLnBrk="0" hangingPunct="0"/>
                <a:r>
                  <a:rPr lang="el-GR" sz="1000" dirty="0" smtClean="0">
                    <a:latin typeface="Times New Roman" charset="0"/>
                  </a:rPr>
                  <a:t>Κάτοικοι ανά ζώνη</a:t>
                </a:r>
                <a:endParaRPr lang="en-US" sz="1000" dirty="0">
                  <a:latin typeface="Times New Roman" charset="0"/>
                </a:endParaRPr>
              </a:p>
            </p:txBody>
          </p:sp>
          <p:cxnSp>
            <p:nvCxnSpPr>
              <p:cNvPr id="43" name="Connettore 1 203"/>
              <p:cNvCxnSpPr/>
              <p:nvPr/>
            </p:nvCxnSpPr>
            <p:spPr>
              <a:xfrm>
                <a:off x="4427537" y="2636838"/>
                <a:ext cx="129698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0" name="Rettangolo 102"/>
            <p:cNvSpPr/>
            <p:nvPr/>
          </p:nvSpPr>
          <p:spPr>
            <a:xfrm>
              <a:off x="3059112" y="4005263"/>
              <a:ext cx="1152525" cy="8636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grpSp>
      <p:cxnSp>
        <p:nvCxnSpPr>
          <p:cNvPr id="137" name="Connettore 4 104"/>
          <p:cNvCxnSpPr/>
          <p:nvPr/>
        </p:nvCxnSpPr>
        <p:spPr>
          <a:xfrm>
            <a:off x="1031875" y="4576762"/>
            <a:ext cx="1873250" cy="360362"/>
          </a:xfrm>
          <a:prstGeom prst="bentConnector3">
            <a:avLst>
              <a:gd name="adj1" fmla="val -367"/>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8" name="Rettangolo 105"/>
          <p:cNvSpPr/>
          <p:nvPr/>
        </p:nvSpPr>
        <p:spPr>
          <a:xfrm>
            <a:off x="6705600" y="968701"/>
            <a:ext cx="2155696" cy="523220"/>
          </a:xfrm>
          <a:prstGeom prst="rect">
            <a:avLst/>
          </a:prstGeom>
        </p:spPr>
        <p:txBody>
          <a:bodyPr wrap="none">
            <a:prstTxWarp prst="textNoShape">
              <a:avLst/>
            </a:prstTxWarp>
            <a:spAutoFit/>
          </a:bodyPr>
          <a:lstStyle/>
          <a:p>
            <a:r>
              <a:rPr lang="el-GR" sz="1400" i="1" dirty="0" smtClean="0">
                <a:solidFill>
                  <a:srgbClr val="17375E"/>
                </a:solidFill>
                <a:latin typeface="Calibri" charset="0"/>
              </a:rPr>
              <a:t>Μοντέλα αλληλεπίδρασης</a:t>
            </a:r>
          </a:p>
          <a:p>
            <a:r>
              <a:rPr lang="el-GR" sz="1400" i="1" dirty="0" smtClean="0">
                <a:solidFill>
                  <a:srgbClr val="17375E"/>
                </a:solidFill>
                <a:latin typeface="Calibri" charset="0"/>
              </a:rPr>
              <a:t>μεταφορών/χρήσεων γης</a:t>
            </a:r>
            <a:endParaRPr lang="it-IT" sz="1400" i="1" dirty="0">
              <a:solidFill>
                <a:srgbClr val="17375E"/>
              </a:solidFill>
              <a:latin typeface="Calibri" charset="0"/>
            </a:endParaRPr>
          </a:p>
        </p:txBody>
      </p:sp>
      <p:sp>
        <p:nvSpPr>
          <p:cNvPr id="139" name="Rettangolo 7"/>
          <p:cNvSpPr>
            <a:spLocks noChangeArrowheads="1"/>
          </p:cNvSpPr>
          <p:nvPr/>
        </p:nvSpPr>
        <p:spPr bwMode="auto">
          <a:xfrm>
            <a:off x="6294437" y="6372868"/>
            <a:ext cx="2079626" cy="338554"/>
          </a:xfrm>
          <a:prstGeom prst="rect">
            <a:avLst/>
          </a:prstGeom>
          <a:noFill/>
          <a:ln w="9525">
            <a:noFill/>
            <a:miter lim="800000"/>
            <a:headEnd/>
            <a:tailEnd/>
          </a:ln>
        </p:spPr>
        <p:txBody>
          <a:bodyPr wrap="square">
            <a:prstTxWarp prst="textNoShape">
              <a:avLst/>
            </a:prstTxWarp>
            <a:spAutoFit/>
          </a:bodyPr>
          <a:lstStyle/>
          <a:p>
            <a:pPr marL="447675" indent="-447675"/>
            <a:r>
              <a:rPr lang="it-IT" sz="1600" i="1" dirty="0" smtClean="0">
                <a:latin typeface="Calibri" charset="0"/>
              </a:rPr>
              <a:t>[</a:t>
            </a:r>
            <a:r>
              <a:rPr lang="el-GR" sz="1600" i="1" dirty="0" smtClean="0">
                <a:latin typeface="Calibri" charset="0"/>
              </a:rPr>
              <a:t>πηγή: </a:t>
            </a:r>
            <a:r>
              <a:rPr lang="it-IT" sz="1600" i="1" dirty="0" err="1" smtClean="0">
                <a:latin typeface="Calibri" charset="0"/>
              </a:rPr>
              <a:t>Cascetta</a:t>
            </a:r>
            <a:r>
              <a:rPr lang="it-IT" sz="1600" i="1" dirty="0" smtClean="0">
                <a:latin typeface="Calibri" charset="0"/>
              </a:rPr>
              <a:t>, 2012]</a:t>
            </a:r>
            <a:endParaRPr lang="it-IT" sz="1600" i="1" dirty="0">
              <a:latin typeface="Calibri" charset="0"/>
            </a:endParaRPr>
          </a:p>
        </p:txBody>
      </p:sp>
    </p:spTree>
    <p:extLst>
      <p:ext uri="{BB962C8B-B14F-4D97-AF65-F5344CB8AC3E}">
        <p14:creationId xmlns:p14="http://schemas.microsoft.com/office/powerpoint/2010/main" val="14851214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a:spLocks noGrp="1"/>
          </p:cNvSpPr>
          <p:nvPr>
            <p:ph type="title"/>
          </p:nvPr>
        </p:nvSpPr>
        <p:spPr>
          <a:xfrm>
            <a:off x="457200" y="116632"/>
            <a:ext cx="8229600" cy="487362"/>
          </a:xfrm>
        </p:spPr>
        <p:txBody>
          <a:bodyPr/>
          <a:lstStyle/>
          <a:p>
            <a:r>
              <a:rPr lang="el-GR" dirty="0" smtClean="0"/>
              <a:t>Αποτίμηση επιπτώσεων</a:t>
            </a:r>
            <a:endParaRPr lang="el-GR" dirty="0"/>
          </a:p>
        </p:txBody>
      </p:sp>
      <p:sp>
        <p:nvSpPr>
          <p:cNvPr id="37" name="Titolo 1"/>
          <p:cNvSpPr txBox="1">
            <a:spLocks/>
          </p:cNvSpPr>
          <p:nvPr/>
        </p:nvSpPr>
        <p:spPr>
          <a:xfrm>
            <a:off x="209551" y="1195660"/>
            <a:ext cx="8229600" cy="796925"/>
          </a:xfrm>
          <a:prstGeom prst="rect">
            <a:avLst/>
          </a:prstGeom>
        </p:spPr>
        <p:txBody>
          <a:bodyPr anchor="ctr">
            <a:prstTxWarp prst="textNoShape">
              <a:avLst/>
            </a:prstTxWarp>
            <a:normAutofit/>
          </a:bodyPr>
          <a:lstStyle/>
          <a:p>
            <a:pPr lvl="0">
              <a:lnSpc>
                <a:spcPct val="80000"/>
              </a:lnSpc>
            </a:pPr>
            <a:r>
              <a:rPr lang="el-GR" sz="2600" b="1" dirty="0">
                <a:solidFill>
                  <a:srgbClr val="17375E"/>
                </a:solidFill>
                <a:latin typeface="Calibri" charset="0"/>
              </a:rPr>
              <a:t>Αξιολόγηση επιπτώσεων</a:t>
            </a:r>
          </a:p>
          <a:p>
            <a:pPr lvl="0">
              <a:lnSpc>
                <a:spcPct val="80000"/>
              </a:lnSpc>
            </a:pPr>
            <a:r>
              <a:rPr lang="el-GR" sz="2600" i="1" dirty="0">
                <a:solidFill>
                  <a:srgbClr val="17375E"/>
                </a:solidFill>
                <a:latin typeface="Calibri" charset="0"/>
              </a:rPr>
              <a:t>Επιπτώσεις ΙTS στο </a:t>
            </a:r>
            <a:r>
              <a:rPr lang="el-GR" sz="2600" i="1" dirty="0" smtClean="0">
                <a:solidFill>
                  <a:srgbClr val="17375E"/>
                </a:solidFill>
                <a:latin typeface="Calibri" charset="0"/>
              </a:rPr>
              <a:t>σύστημα δραστηριοτήτων</a:t>
            </a:r>
            <a:endParaRPr lang="el-GR" sz="2600" i="1" dirty="0">
              <a:solidFill>
                <a:srgbClr val="17375E"/>
              </a:solidFill>
              <a:latin typeface="Calibri" charset="0"/>
            </a:endParaRPr>
          </a:p>
        </p:txBody>
      </p:sp>
      <p:sp>
        <p:nvSpPr>
          <p:cNvPr id="38" name="Rettangolo 103"/>
          <p:cNvSpPr/>
          <p:nvPr/>
        </p:nvSpPr>
        <p:spPr>
          <a:xfrm>
            <a:off x="230188" y="2060848"/>
            <a:ext cx="8713788" cy="3323987"/>
          </a:xfrm>
          <a:prstGeom prst="rect">
            <a:avLst/>
          </a:prstGeom>
        </p:spPr>
        <p:txBody>
          <a:bodyPr>
            <a:prstTxWarp prst="textNoShape">
              <a:avLst/>
            </a:prstTxWarp>
            <a:spAutoFit/>
          </a:bodyPr>
          <a:lstStyle/>
          <a:p>
            <a:pPr marL="358775" indent="-358775" algn="just"/>
            <a:r>
              <a:rPr lang="el-GR" sz="2800" b="1" dirty="0" smtClean="0">
                <a:latin typeface="Calibri" charset="0"/>
              </a:rPr>
              <a:t>Προσβασιμότητα</a:t>
            </a:r>
            <a:r>
              <a:rPr lang="en-US" sz="2800" b="1" dirty="0" smtClean="0">
                <a:latin typeface="Calibri" charset="0"/>
              </a:rPr>
              <a:t>:</a:t>
            </a:r>
            <a:endParaRPr lang="en-US" sz="2800" b="1" dirty="0">
              <a:latin typeface="Calibri" charset="0"/>
            </a:endParaRPr>
          </a:p>
          <a:p>
            <a:r>
              <a:rPr lang="el-GR" sz="2800" dirty="0" smtClean="0">
                <a:latin typeface="Calibri" charset="0"/>
              </a:rPr>
              <a:t>Η ευκολία κάλυψης των αναγκών των μετακινουμένων.</a:t>
            </a:r>
          </a:p>
          <a:p>
            <a:endParaRPr lang="el-GR" sz="2800" dirty="0">
              <a:latin typeface="Calibri" charset="0"/>
            </a:endParaRPr>
          </a:p>
          <a:p>
            <a:endParaRPr lang="en-US" sz="1400" dirty="0">
              <a:latin typeface="Calibri" charset="0"/>
            </a:endParaRPr>
          </a:p>
          <a:p>
            <a:pPr marL="358775" indent="-358775" algn="just"/>
            <a:r>
              <a:rPr lang="el-GR" sz="2800" dirty="0" smtClean="0">
                <a:latin typeface="Calibri" charset="0"/>
              </a:rPr>
              <a:t>Εξαρτάται από</a:t>
            </a:r>
            <a:r>
              <a:rPr lang="en-US" sz="2800" dirty="0" smtClean="0">
                <a:latin typeface="Calibri" charset="0"/>
              </a:rPr>
              <a:t>:</a:t>
            </a:r>
          </a:p>
          <a:p>
            <a:pPr marL="358775" indent="-358775" algn="just">
              <a:buFont typeface="Arial"/>
              <a:buChar char="•"/>
            </a:pPr>
            <a:r>
              <a:rPr lang="el-GR" sz="2800" u="sng" dirty="0" smtClean="0">
                <a:latin typeface="Calibri" charset="0"/>
              </a:rPr>
              <a:t>Ζώνη γένεσης</a:t>
            </a:r>
            <a:endParaRPr lang="en-US" sz="2800" u="sng" dirty="0" smtClean="0">
              <a:latin typeface="Calibri" charset="0"/>
            </a:endParaRPr>
          </a:p>
          <a:p>
            <a:pPr marL="358775" indent="-358775" algn="just">
              <a:buFont typeface="Arial"/>
              <a:buChar char="•"/>
            </a:pPr>
            <a:r>
              <a:rPr lang="el-GR" sz="2800" u="sng" dirty="0" smtClean="0">
                <a:latin typeface="Calibri" charset="0"/>
              </a:rPr>
              <a:t>Χωροταξική κατανομή δραστηριοτήτων</a:t>
            </a:r>
            <a:endParaRPr lang="en-US" sz="2800" u="sng" dirty="0" smtClean="0">
              <a:latin typeface="Calibri" charset="0"/>
            </a:endParaRPr>
          </a:p>
          <a:p>
            <a:pPr marL="358775" indent="-358775" algn="just">
              <a:buFont typeface="Arial"/>
              <a:buChar char="•"/>
            </a:pPr>
            <a:r>
              <a:rPr lang="el-GR" sz="2800" u="sng" dirty="0" smtClean="0">
                <a:latin typeface="Calibri" charset="0"/>
              </a:rPr>
              <a:t>Μεταφορικό σύστημα</a:t>
            </a:r>
            <a:endParaRPr lang="en-US" sz="2800" dirty="0">
              <a:latin typeface="Calibri" charset="0"/>
            </a:endParaRPr>
          </a:p>
        </p:txBody>
      </p:sp>
    </p:spTree>
    <p:extLst>
      <p:ext uri="{BB962C8B-B14F-4D97-AF65-F5344CB8AC3E}">
        <p14:creationId xmlns:p14="http://schemas.microsoft.com/office/powerpoint/2010/main" val="37125916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a:spLocks noGrp="1"/>
          </p:cNvSpPr>
          <p:nvPr>
            <p:ph type="title"/>
          </p:nvPr>
        </p:nvSpPr>
        <p:spPr>
          <a:xfrm>
            <a:off x="457200" y="116632"/>
            <a:ext cx="8229600" cy="487362"/>
          </a:xfrm>
        </p:spPr>
        <p:txBody>
          <a:bodyPr/>
          <a:lstStyle/>
          <a:p>
            <a:r>
              <a:rPr lang="el-GR" dirty="0" smtClean="0"/>
              <a:t>Αποτίμηση επιπτώσεων</a:t>
            </a:r>
            <a:endParaRPr lang="el-GR" dirty="0"/>
          </a:p>
        </p:txBody>
      </p:sp>
      <p:sp>
        <p:nvSpPr>
          <p:cNvPr id="5" name="Titolo 1"/>
          <p:cNvSpPr txBox="1">
            <a:spLocks/>
          </p:cNvSpPr>
          <p:nvPr/>
        </p:nvSpPr>
        <p:spPr>
          <a:xfrm>
            <a:off x="201237" y="1008956"/>
            <a:ext cx="8229600" cy="796925"/>
          </a:xfrm>
          <a:prstGeom prst="rect">
            <a:avLst/>
          </a:prstGeom>
        </p:spPr>
        <p:txBody>
          <a:bodyPr anchor="ctr">
            <a:prstTxWarp prst="textNoShape">
              <a:avLst/>
            </a:prstTxWarp>
            <a:normAutofit/>
          </a:bodyPr>
          <a:lstStyle/>
          <a:p>
            <a:pPr lvl="0">
              <a:lnSpc>
                <a:spcPct val="80000"/>
              </a:lnSpc>
            </a:pPr>
            <a:r>
              <a:rPr lang="el-GR" sz="2600" b="1" dirty="0">
                <a:solidFill>
                  <a:srgbClr val="17375E"/>
                </a:solidFill>
                <a:latin typeface="Calibri" charset="0"/>
              </a:rPr>
              <a:t>Αξιολόγηση επιπτώσεων</a:t>
            </a:r>
          </a:p>
          <a:p>
            <a:pPr lvl="0">
              <a:lnSpc>
                <a:spcPct val="80000"/>
              </a:lnSpc>
            </a:pPr>
            <a:r>
              <a:rPr lang="el-GR" sz="2600" i="1" dirty="0">
                <a:solidFill>
                  <a:srgbClr val="17375E"/>
                </a:solidFill>
                <a:latin typeface="Calibri" charset="0"/>
              </a:rPr>
              <a:t>Επιπτώσεις ΙTS στο σύστημα δραστηριοτήτων</a:t>
            </a:r>
          </a:p>
        </p:txBody>
      </p:sp>
      <p:sp>
        <p:nvSpPr>
          <p:cNvPr id="6" name="Rettangolo 103"/>
          <p:cNvSpPr>
            <a:spLocks noChangeArrowheads="1"/>
          </p:cNvSpPr>
          <p:nvPr/>
        </p:nvSpPr>
        <p:spPr bwMode="auto">
          <a:xfrm>
            <a:off x="221874" y="1842394"/>
            <a:ext cx="8713788" cy="1077218"/>
          </a:xfrm>
          <a:prstGeom prst="rect">
            <a:avLst/>
          </a:prstGeom>
          <a:noFill/>
          <a:ln w="9525">
            <a:noFill/>
            <a:miter lim="800000"/>
            <a:headEnd/>
            <a:tailEnd/>
          </a:ln>
        </p:spPr>
        <p:txBody>
          <a:bodyPr>
            <a:prstTxWarp prst="textNoShape">
              <a:avLst/>
            </a:prstTxWarp>
            <a:spAutoFit/>
          </a:bodyPr>
          <a:lstStyle/>
          <a:p>
            <a:pPr marL="358775" indent="-358775" algn="just"/>
            <a:r>
              <a:rPr lang="el-GR" sz="2800" b="1" dirty="0" smtClean="0">
                <a:latin typeface="Calibri" charset="0"/>
              </a:rPr>
              <a:t>Δείκτες προσβασιμότητας</a:t>
            </a:r>
            <a:r>
              <a:rPr lang="en-US" sz="2800" b="1" dirty="0" smtClean="0">
                <a:latin typeface="Calibri" charset="0"/>
              </a:rPr>
              <a:t>:</a:t>
            </a:r>
            <a:endParaRPr lang="en-US" sz="2800" b="1" dirty="0">
              <a:latin typeface="Calibri" charset="0"/>
            </a:endParaRPr>
          </a:p>
          <a:p>
            <a:pPr marL="358775" indent="-358775" algn="just"/>
            <a:endParaRPr lang="en-US" sz="800" b="1" dirty="0" smtClean="0">
              <a:latin typeface="Calibri" charset="0"/>
            </a:endParaRPr>
          </a:p>
          <a:p>
            <a:pPr marL="358775" indent="-358775" algn="just"/>
            <a:endParaRPr lang="en-US" sz="2800" dirty="0">
              <a:latin typeface="Calibri" charset="0"/>
            </a:endParaRPr>
          </a:p>
        </p:txBody>
      </p:sp>
      <p:sp>
        <p:nvSpPr>
          <p:cNvPr id="7" name="Segnaposto contenuto 2"/>
          <p:cNvSpPr txBox="1">
            <a:spLocks/>
          </p:cNvSpPr>
          <p:nvPr/>
        </p:nvSpPr>
        <p:spPr bwMode="auto">
          <a:xfrm>
            <a:off x="294899" y="2602806"/>
            <a:ext cx="8893175" cy="2582862"/>
          </a:xfrm>
          <a:prstGeom prst="rect">
            <a:avLst/>
          </a:prstGeom>
          <a:noFill/>
          <a:ln w="9525">
            <a:noFill/>
            <a:miter lim="800000"/>
            <a:headEnd/>
            <a:tailEnd/>
          </a:ln>
        </p:spPr>
        <p:txBody>
          <a:bodyPr>
            <a:prstTxWarp prst="textNoShape">
              <a:avLst/>
            </a:prstTxWarp>
          </a:bodyPr>
          <a:lstStyle/>
          <a:p>
            <a:pPr marL="457200" indent="-457200" eaLnBrk="0" hangingPunct="0">
              <a:spcBef>
                <a:spcPct val="20000"/>
              </a:spcBef>
              <a:buFont typeface="Calibri" charset="0"/>
              <a:buAutoNum type="arabicPeriod"/>
            </a:pPr>
            <a:r>
              <a:rPr lang="el-GR" sz="2800" dirty="0" smtClean="0">
                <a:latin typeface="Calibri" charset="0"/>
              </a:rPr>
              <a:t>Μέτρα βασιζόμενα στη χρησιμότητα</a:t>
            </a:r>
            <a:endParaRPr lang="en-US" sz="2800" dirty="0" smtClean="0">
              <a:latin typeface="Calibri" charset="0"/>
            </a:endParaRPr>
          </a:p>
          <a:p>
            <a:pPr marL="857250" lvl="1" indent="-457200" eaLnBrk="0" hangingPunct="0">
              <a:spcBef>
                <a:spcPct val="20000"/>
              </a:spcBef>
              <a:buFont typeface="Calibri" charset="0"/>
              <a:buAutoNum type="alphaLcPeriod"/>
            </a:pPr>
            <a:r>
              <a:rPr lang="el-GR" sz="2400" i="1" dirty="0" smtClean="0">
                <a:latin typeface="Calibri" charset="0"/>
              </a:rPr>
              <a:t>Κλασσικά μοντέλα</a:t>
            </a:r>
            <a:r>
              <a:rPr lang="en-US" sz="2400" dirty="0" smtClean="0">
                <a:latin typeface="Calibri" charset="0"/>
              </a:rPr>
              <a:t>: </a:t>
            </a:r>
            <a:r>
              <a:rPr lang="el-GR" sz="2400" dirty="0" smtClean="0">
                <a:latin typeface="Calibri" charset="0"/>
              </a:rPr>
              <a:t>Μοντέλα βαρύτητας και επιπέδου εξυπηρέτησης</a:t>
            </a:r>
            <a:endParaRPr lang="en-US" sz="2400" dirty="0" smtClean="0">
              <a:latin typeface="Calibri" charset="0"/>
            </a:endParaRPr>
          </a:p>
          <a:p>
            <a:pPr marL="857250" lvl="1" indent="-457200" eaLnBrk="0" hangingPunct="0">
              <a:spcBef>
                <a:spcPct val="20000"/>
              </a:spcBef>
              <a:buFont typeface="Calibri" charset="0"/>
              <a:buAutoNum type="alphaLcPeriod"/>
            </a:pPr>
            <a:r>
              <a:rPr lang="el-GR" sz="2400" i="1" dirty="0" smtClean="0">
                <a:latin typeface="Calibri" charset="0"/>
              </a:rPr>
              <a:t>Προσέγγιση συμπεριφοράς</a:t>
            </a:r>
            <a:r>
              <a:rPr lang="en-US" sz="2400" dirty="0" smtClean="0">
                <a:latin typeface="Calibri" charset="0"/>
              </a:rPr>
              <a:t>: </a:t>
            </a:r>
            <a:r>
              <a:rPr lang="el-GR" sz="2400" dirty="0" smtClean="0">
                <a:latin typeface="Calibri" charset="0"/>
              </a:rPr>
              <a:t>Μοντέλα τυχαίας χρησιμότητας</a:t>
            </a:r>
            <a:endParaRPr lang="en-US" sz="2400" dirty="0" smtClean="0">
              <a:latin typeface="Calibri" charset="0"/>
            </a:endParaRPr>
          </a:p>
          <a:p>
            <a:pPr marL="457200" indent="-457200" eaLnBrk="0" hangingPunct="0">
              <a:spcBef>
                <a:spcPct val="20000"/>
              </a:spcBef>
            </a:pPr>
            <a:endParaRPr lang="en-US" sz="1400" dirty="0">
              <a:latin typeface="Calibri" charset="0"/>
            </a:endParaRPr>
          </a:p>
          <a:p>
            <a:pPr marL="457200" indent="-457200" eaLnBrk="0" hangingPunct="0">
              <a:spcBef>
                <a:spcPct val="20000"/>
              </a:spcBef>
              <a:buFont typeface="Calibri" charset="0"/>
              <a:buAutoNum type="arabicPeriod" startAt="2"/>
            </a:pPr>
            <a:r>
              <a:rPr lang="el-GR" sz="2800" dirty="0" smtClean="0">
                <a:latin typeface="Calibri" charset="0"/>
              </a:rPr>
              <a:t>Μέτρα βασιζόμενα στην ευκαιρία</a:t>
            </a:r>
            <a:endParaRPr lang="en-US" sz="2800" dirty="0" smtClean="0">
              <a:latin typeface="Calibri" charset="0"/>
            </a:endParaRPr>
          </a:p>
          <a:p>
            <a:pPr marL="857250" lvl="1" indent="-457200" eaLnBrk="0" hangingPunct="0">
              <a:spcBef>
                <a:spcPct val="20000"/>
              </a:spcBef>
              <a:buFont typeface="Calibri" charset="0"/>
              <a:buAutoNum type="alphaLcPeriod"/>
            </a:pPr>
            <a:r>
              <a:rPr lang="el-GR" sz="2400" i="1" dirty="0" smtClean="0">
                <a:latin typeface="Calibri" charset="0"/>
              </a:rPr>
              <a:t>Κλασσικά μοντέλα</a:t>
            </a:r>
            <a:r>
              <a:rPr lang="en-US" sz="2400" dirty="0" smtClean="0">
                <a:latin typeface="Calibri" charset="0"/>
              </a:rPr>
              <a:t>: </a:t>
            </a:r>
            <a:r>
              <a:rPr lang="el-GR" sz="2400" dirty="0" smtClean="0">
                <a:latin typeface="Calibri" charset="0"/>
              </a:rPr>
              <a:t>Ισοχρονικά μοντέλα</a:t>
            </a:r>
            <a:endParaRPr lang="en-US" sz="2400" dirty="0" smtClean="0">
              <a:latin typeface="Calibri" charset="0"/>
            </a:endParaRPr>
          </a:p>
          <a:p>
            <a:pPr marL="857250" lvl="1" indent="-457200" eaLnBrk="0" hangingPunct="0">
              <a:spcBef>
                <a:spcPct val="20000"/>
              </a:spcBef>
              <a:buFont typeface="Calibri" charset="0"/>
              <a:buAutoNum type="alphaLcPeriod"/>
            </a:pPr>
            <a:r>
              <a:rPr lang="el-GR" sz="2400" i="1" dirty="0" smtClean="0">
                <a:latin typeface="Calibri" charset="0"/>
              </a:rPr>
              <a:t>Προσέγγιση συμπεριφοράς</a:t>
            </a:r>
            <a:r>
              <a:rPr lang="en-US" sz="2400" dirty="0" smtClean="0">
                <a:latin typeface="Calibri" charset="0"/>
              </a:rPr>
              <a:t>: </a:t>
            </a:r>
            <a:r>
              <a:rPr lang="el-GR" sz="2400" dirty="0" smtClean="0">
                <a:latin typeface="Calibri" charset="0"/>
              </a:rPr>
              <a:t>Μοντέλα αντιληπτής χρησιμότητας</a:t>
            </a:r>
            <a:endParaRPr lang="en-US" sz="2400" dirty="0">
              <a:latin typeface="Calibri" charset="0"/>
            </a:endParaRPr>
          </a:p>
        </p:txBody>
      </p:sp>
      <p:sp>
        <p:nvSpPr>
          <p:cNvPr id="8" name="Rettangolo 7"/>
          <p:cNvSpPr>
            <a:spLocks noChangeArrowheads="1"/>
          </p:cNvSpPr>
          <p:nvPr/>
        </p:nvSpPr>
        <p:spPr bwMode="auto">
          <a:xfrm>
            <a:off x="6784598" y="6210489"/>
            <a:ext cx="1646239" cy="338554"/>
          </a:xfrm>
          <a:prstGeom prst="rect">
            <a:avLst/>
          </a:prstGeom>
          <a:noFill/>
          <a:ln w="9525">
            <a:noFill/>
            <a:miter lim="800000"/>
            <a:headEnd/>
            <a:tailEnd/>
          </a:ln>
        </p:spPr>
        <p:txBody>
          <a:bodyPr wrap="square">
            <a:prstTxWarp prst="textNoShape">
              <a:avLst/>
            </a:prstTxWarp>
            <a:spAutoFit/>
          </a:bodyPr>
          <a:lstStyle/>
          <a:p>
            <a:pPr marL="447675" indent="-447675"/>
            <a:r>
              <a:rPr lang="it-IT" sz="1600" i="1" dirty="0" smtClean="0">
                <a:latin typeface="Calibri" charset="0"/>
              </a:rPr>
              <a:t>[</a:t>
            </a:r>
            <a:r>
              <a:rPr lang="it-IT" sz="1600" i="1" dirty="0" err="1" smtClean="0">
                <a:latin typeface="Calibri" charset="0"/>
              </a:rPr>
              <a:t>Cascetta</a:t>
            </a:r>
            <a:r>
              <a:rPr lang="it-IT" sz="1600" i="1" dirty="0" smtClean="0">
                <a:latin typeface="Calibri" charset="0"/>
              </a:rPr>
              <a:t>, 2012]</a:t>
            </a:r>
            <a:endParaRPr lang="it-IT" sz="1600" i="1" dirty="0">
              <a:latin typeface="Calibri" charset="0"/>
            </a:endParaRPr>
          </a:p>
        </p:txBody>
      </p:sp>
    </p:spTree>
    <p:extLst>
      <p:ext uri="{BB962C8B-B14F-4D97-AF65-F5344CB8AC3E}">
        <p14:creationId xmlns:p14="http://schemas.microsoft.com/office/powerpoint/2010/main" val="29526053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cs typeface="Arial Black"/>
              </a:rPr>
              <a:t>Περιεχόμενα</a:t>
            </a:r>
            <a:endParaRPr lang="en-US" b="1" dirty="0" smtClean="0">
              <a:cs typeface="Arial Black"/>
            </a:endParaRPr>
          </a:p>
        </p:txBody>
      </p:sp>
      <p:sp>
        <p:nvSpPr>
          <p:cNvPr id="3" name="Content Placeholder 2"/>
          <p:cNvSpPr>
            <a:spLocks noGrp="1"/>
          </p:cNvSpPr>
          <p:nvPr>
            <p:ph idx="1"/>
          </p:nvPr>
        </p:nvSpPr>
        <p:spPr>
          <a:xfrm>
            <a:off x="1143000" y="1447800"/>
            <a:ext cx="8229600" cy="4525963"/>
          </a:xfrm>
        </p:spPr>
        <p:txBody>
          <a:bodyPr>
            <a:noAutofit/>
          </a:bodyPr>
          <a:lstStyle/>
          <a:p>
            <a:pPr>
              <a:lnSpc>
                <a:spcPct val="150000"/>
              </a:lnSpc>
              <a:spcBef>
                <a:spcPts val="0"/>
              </a:spcBef>
              <a:buNone/>
            </a:pPr>
            <a:r>
              <a:rPr lang="el-GR" sz="4000" dirty="0"/>
              <a:t>Εισαγωγή</a:t>
            </a:r>
          </a:p>
          <a:p>
            <a:pPr>
              <a:lnSpc>
                <a:spcPct val="150000"/>
              </a:lnSpc>
              <a:spcBef>
                <a:spcPts val="0"/>
              </a:spcBef>
              <a:buNone/>
            </a:pPr>
            <a:r>
              <a:rPr lang="el-GR" sz="4000" dirty="0"/>
              <a:t>Διαδικασία λήψης απόφασης</a:t>
            </a:r>
          </a:p>
          <a:p>
            <a:pPr>
              <a:lnSpc>
                <a:spcPct val="150000"/>
              </a:lnSpc>
              <a:spcBef>
                <a:spcPts val="0"/>
              </a:spcBef>
              <a:buNone/>
            </a:pPr>
            <a:r>
              <a:rPr lang="el-GR" sz="4000" dirty="0"/>
              <a:t>Η επίδραση των ITS στις</a:t>
            </a:r>
            <a:r>
              <a:rPr lang="el-GR" sz="4000" dirty="0" smtClean="0"/>
              <a:t> μεταφορές</a:t>
            </a:r>
          </a:p>
          <a:p>
            <a:pPr>
              <a:lnSpc>
                <a:spcPct val="150000"/>
              </a:lnSpc>
              <a:spcBef>
                <a:spcPts val="0"/>
              </a:spcBef>
              <a:buNone/>
            </a:pPr>
            <a:r>
              <a:rPr lang="el-GR" sz="4000" dirty="0"/>
              <a:t>Αποτίμηση επιπτώσεων</a:t>
            </a:r>
          </a:p>
          <a:p>
            <a:pPr>
              <a:lnSpc>
                <a:spcPct val="150000"/>
              </a:lnSpc>
              <a:spcBef>
                <a:spcPts val="0"/>
              </a:spcBef>
              <a:buNone/>
            </a:pPr>
            <a:r>
              <a:rPr lang="el-GR" sz="4000" dirty="0"/>
              <a:t>Συγκριτική </a:t>
            </a:r>
            <a:r>
              <a:rPr lang="el-GR" sz="4000" dirty="0" smtClean="0"/>
              <a:t>ανάλυση</a:t>
            </a:r>
            <a:endParaRPr lang="el-GR" sz="4000" dirty="0"/>
          </a:p>
        </p:txBody>
      </p:sp>
      <p:sp>
        <p:nvSpPr>
          <p:cNvPr id="4" name="footer_BLU">
            <a:hlinkClick r:id="rId2" action="ppaction://hlinkpres?slideindex=1&amp;slidetitle="/>
          </p:cNvPr>
          <p:cNvSpPr/>
          <p:nvPr/>
        </p:nvSpPr>
        <p:spPr>
          <a:xfrm>
            <a:off x="-828600" y="1772816"/>
            <a:ext cx="1922789" cy="531884"/>
          </a:xfrm>
          <a:prstGeom prst="rect">
            <a:avLst/>
          </a:prstGeom>
          <a:gradFill>
            <a:gsLst>
              <a:gs pos="0">
                <a:schemeClr val="accent3">
                  <a:lumMod val="50000"/>
                </a:schemeClr>
              </a:gs>
              <a:gs pos="7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60862" rIns="0" bIns="60862" anchor="ctr">
            <a:prstTxWarp prst="textNoShape">
              <a:avLst/>
            </a:prstTxWarp>
          </a:bodyPr>
          <a:lstStyle/>
          <a:p>
            <a:pPr algn="r"/>
            <a:r>
              <a:rPr lang="it-IT" sz="4800" b="1" dirty="0" err="1" smtClean="0">
                <a:solidFill>
                  <a:srgbClr val="FFFFFF"/>
                </a:solidFill>
                <a:latin typeface="Century Gothic" charset="0"/>
              </a:rPr>
              <a:t>1</a:t>
            </a:r>
            <a:endParaRPr lang="it-IT" sz="4800" b="1" dirty="0">
              <a:solidFill>
                <a:srgbClr val="FFFFFF"/>
              </a:solidFill>
              <a:latin typeface="Century Gothic" charset="0"/>
            </a:endParaRPr>
          </a:p>
        </p:txBody>
      </p:sp>
      <p:sp>
        <p:nvSpPr>
          <p:cNvPr id="6" name="footer_BLU">
            <a:hlinkClick r:id="rId2" action="ppaction://hlinkpres?slideindex=1&amp;slidetitle="/>
          </p:cNvPr>
          <p:cNvSpPr/>
          <p:nvPr/>
        </p:nvSpPr>
        <p:spPr>
          <a:xfrm>
            <a:off x="-828600" y="3632610"/>
            <a:ext cx="1922789" cy="531884"/>
          </a:xfrm>
          <a:prstGeom prst="rect">
            <a:avLst/>
          </a:prstGeom>
          <a:gradFill>
            <a:gsLst>
              <a:gs pos="0">
                <a:schemeClr val="accent3">
                  <a:lumMod val="50000"/>
                </a:schemeClr>
              </a:gs>
              <a:gs pos="7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60862" rIns="0" bIns="60862" anchor="ctr">
            <a:prstTxWarp prst="textNoShape">
              <a:avLst/>
            </a:prstTxWarp>
          </a:bodyPr>
          <a:lstStyle/>
          <a:p>
            <a:pPr algn="r"/>
            <a:r>
              <a:rPr lang="it-IT" sz="4800" b="1" dirty="0" err="1" smtClean="0">
                <a:solidFill>
                  <a:srgbClr val="FFFFFF"/>
                </a:solidFill>
                <a:latin typeface="Century Gothic" charset="0"/>
              </a:rPr>
              <a:t>3</a:t>
            </a:r>
            <a:endParaRPr lang="it-IT" sz="4800" b="1" dirty="0">
              <a:solidFill>
                <a:srgbClr val="FFFFFF"/>
              </a:solidFill>
              <a:latin typeface="Century Gothic" charset="0"/>
            </a:endParaRPr>
          </a:p>
        </p:txBody>
      </p:sp>
      <p:sp>
        <p:nvSpPr>
          <p:cNvPr id="7" name="footer_BLU">
            <a:hlinkClick r:id="rId2" action="ppaction://hlinkpres?slideindex=1&amp;slidetitle="/>
          </p:cNvPr>
          <p:cNvSpPr/>
          <p:nvPr/>
        </p:nvSpPr>
        <p:spPr>
          <a:xfrm>
            <a:off x="-828600" y="2708920"/>
            <a:ext cx="1922789" cy="531884"/>
          </a:xfrm>
          <a:prstGeom prst="rect">
            <a:avLst/>
          </a:prstGeom>
          <a:gradFill>
            <a:gsLst>
              <a:gs pos="0">
                <a:schemeClr val="accent3">
                  <a:lumMod val="50000"/>
                </a:schemeClr>
              </a:gs>
              <a:gs pos="7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60862" rIns="0" bIns="60862" anchor="ctr">
            <a:prstTxWarp prst="textNoShape">
              <a:avLst/>
            </a:prstTxWarp>
          </a:bodyPr>
          <a:lstStyle/>
          <a:p>
            <a:pPr algn="r"/>
            <a:r>
              <a:rPr lang="it-IT" sz="4800" b="1" dirty="0" err="1" smtClean="0">
                <a:solidFill>
                  <a:srgbClr val="FFFFFF"/>
                </a:solidFill>
                <a:latin typeface="Century Gothic" charset="0"/>
              </a:rPr>
              <a:t>2</a:t>
            </a:r>
            <a:endParaRPr lang="it-IT" sz="4800" b="1" dirty="0">
              <a:solidFill>
                <a:srgbClr val="FFFFFF"/>
              </a:solidFill>
              <a:latin typeface="Century Gothic" charset="0"/>
            </a:endParaRPr>
          </a:p>
        </p:txBody>
      </p:sp>
      <p:sp>
        <p:nvSpPr>
          <p:cNvPr id="8" name="footer_BLU">
            <a:hlinkClick r:id="rId2" action="ppaction://hlinkpres?slideindex=1&amp;slidetitle="/>
          </p:cNvPr>
          <p:cNvSpPr/>
          <p:nvPr/>
        </p:nvSpPr>
        <p:spPr>
          <a:xfrm>
            <a:off x="-828600" y="4553300"/>
            <a:ext cx="1922789" cy="531884"/>
          </a:xfrm>
          <a:prstGeom prst="rect">
            <a:avLst/>
          </a:prstGeom>
          <a:gradFill>
            <a:gsLst>
              <a:gs pos="0">
                <a:schemeClr val="accent3">
                  <a:lumMod val="50000"/>
                </a:schemeClr>
              </a:gs>
              <a:gs pos="7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60862" rIns="0" bIns="60862" anchor="ctr">
            <a:prstTxWarp prst="textNoShape">
              <a:avLst/>
            </a:prstTxWarp>
          </a:bodyPr>
          <a:lstStyle/>
          <a:p>
            <a:pPr algn="r"/>
            <a:r>
              <a:rPr lang="it-IT" sz="4800" b="1" dirty="0" err="1" smtClean="0">
                <a:solidFill>
                  <a:srgbClr val="FFFFFF"/>
                </a:solidFill>
                <a:latin typeface="Century Gothic" charset="0"/>
              </a:rPr>
              <a:t>4</a:t>
            </a:r>
            <a:endParaRPr lang="it-IT" sz="4800" b="1" dirty="0">
              <a:solidFill>
                <a:srgbClr val="FFFFFF"/>
              </a:solidFill>
              <a:latin typeface="Century Gothic" charset="0"/>
            </a:endParaRPr>
          </a:p>
        </p:txBody>
      </p:sp>
      <p:sp>
        <p:nvSpPr>
          <p:cNvPr id="9" name="footer_BLU">
            <a:hlinkClick r:id="rId2" action="ppaction://hlinkpres?slideindex=1&amp;slidetitle="/>
          </p:cNvPr>
          <p:cNvSpPr/>
          <p:nvPr/>
        </p:nvSpPr>
        <p:spPr>
          <a:xfrm>
            <a:off x="-828600" y="5445224"/>
            <a:ext cx="1922789" cy="531884"/>
          </a:xfrm>
          <a:prstGeom prst="rect">
            <a:avLst/>
          </a:prstGeom>
          <a:gradFill>
            <a:gsLst>
              <a:gs pos="0">
                <a:schemeClr val="accent3">
                  <a:lumMod val="50000"/>
                </a:schemeClr>
              </a:gs>
              <a:gs pos="7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60862" rIns="0" bIns="60862" anchor="ctr">
            <a:prstTxWarp prst="textNoShape">
              <a:avLst/>
            </a:prstTxWarp>
          </a:bodyPr>
          <a:lstStyle/>
          <a:p>
            <a:pPr algn="r"/>
            <a:r>
              <a:rPr lang="it-IT" sz="4800" b="1" dirty="0" err="1" smtClean="0">
                <a:solidFill>
                  <a:srgbClr val="FFFFFF"/>
                </a:solidFill>
                <a:latin typeface="Century Gothic" charset="0"/>
              </a:rPr>
              <a:t>5</a:t>
            </a:r>
            <a:endParaRPr lang="it-IT" sz="4800" b="1" dirty="0">
              <a:solidFill>
                <a:srgbClr val="FFFFFF"/>
              </a:solidFill>
              <a:latin typeface="Century Gothic" charset="0"/>
            </a:endParaRPr>
          </a:p>
        </p:txBody>
      </p:sp>
      <p:sp>
        <p:nvSpPr>
          <p:cNvPr id="10" name="footer_BLU">
            <a:hlinkClick r:id="rId2" action="ppaction://hlinkpres?slideindex=1&amp;slidetitle="/>
          </p:cNvPr>
          <p:cNvSpPr/>
          <p:nvPr/>
        </p:nvSpPr>
        <p:spPr>
          <a:xfrm>
            <a:off x="-676200" y="5486400"/>
            <a:ext cx="9820200" cy="531884"/>
          </a:xfrm>
          <a:prstGeom prst="rect">
            <a:avLst/>
          </a:prstGeom>
          <a:gradFill>
            <a:gsLst>
              <a:gs pos="0">
                <a:schemeClr val="accent3">
                  <a:lumMod val="50000"/>
                </a:schemeClr>
              </a:gs>
              <a:gs pos="7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60862" rIns="0" bIns="60862" anchor="ctr">
            <a:prstTxWarp prst="textNoShape">
              <a:avLst/>
            </a:prstTxWarp>
          </a:bodyPr>
          <a:lstStyle/>
          <a:p>
            <a:pPr algn="r"/>
            <a:endParaRPr lang="it-IT" sz="4800" b="1" dirty="0">
              <a:solidFill>
                <a:srgbClr val="FFFFFF"/>
              </a:solidFill>
              <a:latin typeface="Century Gothic"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Συνήθεις τρόποι σύγκρισης</a:t>
            </a:r>
            <a:endParaRPr lang="en-US" dirty="0"/>
          </a:p>
        </p:txBody>
      </p:sp>
      <p:sp>
        <p:nvSpPr>
          <p:cNvPr id="3" name="Content Placeholder 2"/>
          <p:cNvSpPr>
            <a:spLocks noGrp="1"/>
          </p:cNvSpPr>
          <p:nvPr>
            <p:ph idx="1"/>
          </p:nvPr>
        </p:nvSpPr>
        <p:spPr>
          <a:xfrm>
            <a:off x="457200" y="1371600"/>
            <a:ext cx="8435280" cy="5107707"/>
          </a:xfrm>
        </p:spPr>
        <p:txBody>
          <a:bodyPr>
            <a:noAutofit/>
          </a:bodyPr>
          <a:lstStyle/>
          <a:p>
            <a:pPr>
              <a:spcBef>
                <a:spcPts val="576"/>
              </a:spcBef>
            </a:pPr>
            <a:r>
              <a:rPr lang="el-GR" sz="2700" b="1" i="1" dirty="0" smtClean="0"/>
              <a:t>Απολογιστική αξιολόγηση: </a:t>
            </a:r>
            <a:r>
              <a:rPr lang="el-GR" sz="2700" dirty="0" smtClean="0"/>
              <a:t>κατά πόσο οι αντικειμενικοί στόχοι έχουν πραγματικά επιτευχθεί</a:t>
            </a:r>
            <a:r>
              <a:rPr lang="de-DE" sz="2700" dirty="0" smtClean="0"/>
              <a:t>. </a:t>
            </a:r>
          </a:p>
          <a:p>
            <a:pPr>
              <a:spcBef>
                <a:spcPts val="576"/>
              </a:spcBef>
            </a:pPr>
            <a:r>
              <a:rPr lang="el-GR" sz="2700" b="1" i="1" dirty="0" smtClean="0"/>
              <a:t>Πρόβλεψη και αξιολόγηση</a:t>
            </a:r>
            <a:r>
              <a:rPr lang="el-GR" sz="2700" b="1" i="1" dirty="0"/>
              <a:t>: </a:t>
            </a:r>
            <a:r>
              <a:rPr lang="el-GR" sz="2700" dirty="0"/>
              <a:t>πώς οι αντικειμενικοί </a:t>
            </a:r>
            <a:r>
              <a:rPr lang="el-GR" sz="2700" dirty="0" smtClean="0"/>
              <a:t>στόχοι προβλέπεται να επιτευχθούν θεωρητικά βάσει </a:t>
            </a:r>
            <a:r>
              <a:rPr lang="lv-LV" sz="2700" dirty="0" smtClean="0"/>
              <a:t>:</a:t>
            </a:r>
            <a:endParaRPr lang="en-US" sz="2700" dirty="0" smtClean="0"/>
          </a:p>
          <a:p>
            <a:pPr marL="804863" lvl="0" indent="-446088">
              <a:spcBef>
                <a:spcPts val="576"/>
              </a:spcBef>
              <a:tabLst>
                <a:tab pos="804863" algn="l"/>
              </a:tabLst>
            </a:pPr>
            <a:r>
              <a:rPr lang="el-GR" sz="2700" dirty="0" smtClean="0"/>
              <a:t>Ευρημάτων / γνώσης από ειδικούς </a:t>
            </a:r>
            <a:r>
              <a:rPr lang="lv-LV" sz="2700" dirty="0" smtClean="0"/>
              <a:t>(</a:t>
            </a:r>
            <a:r>
              <a:rPr lang="el-GR" sz="2700" dirty="0" smtClean="0"/>
              <a:t>ποιοτική αξιολόγηση</a:t>
            </a:r>
            <a:r>
              <a:rPr lang="lv-LV" sz="2700" dirty="0" smtClean="0"/>
              <a:t>)</a:t>
            </a:r>
            <a:endParaRPr lang="en-US" sz="2700" dirty="0" smtClean="0"/>
          </a:p>
          <a:p>
            <a:pPr marL="804863" lvl="0" indent="-446088">
              <a:spcBef>
                <a:spcPts val="576"/>
              </a:spcBef>
              <a:tabLst>
                <a:tab pos="804863" algn="l"/>
              </a:tabLst>
            </a:pPr>
            <a:r>
              <a:rPr lang="el-GR" sz="2700" dirty="0" smtClean="0"/>
              <a:t>Σύγκρισης με παρόμοια έργα σε άλλες χώρες ή πόλεις (π.χ. βέλτιστες πρακτικές</a:t>
            </a:r>
            <a:r>
              <a:rPr lang="lv-LV" sz="2700" dirty="0" smtClean="0"/>
              <a:t>)</a:t>
            </a:r>
            <a:endParaRPr lang="en-US" sz="2700" dirty="0" smtClean="0"/>
          </a:p>
          <a:p>
            <a:pPr marL="804863" lvl="0" indent="-446088">
              <a:spcBef>
                <a:spcPts val="576"/>
              </a:spcBef>
              <a:tabLst>
                <a:tab pos="804863" algn="l"/>
              </a:tabLst>
            </a:pPr>
            <a:r>
              <a:rPr lang="el-GR" sz="2700" dirty="0" smtClean="0"/>
              <a:t>Μοντελοποίησης</a:t>
            </a:r>
            <a:r>
              <a:rPr lang="lv-LV" sz="2700" dirty="0" smtClean="0"/>
              <a:t>: </a:t>
            </a:r>
            <a:r>
              <a:rPr lang="el-GR" sz="2700" dirty="0" smtClean="0"/>
              <a:t>η προτεινόμενη λύση ερευνάται μέσω μικροσκοπικών </a:t>
            </a:r>
            <a:r>
              <a:rPr lang="el-GR" sz="2700" dirty="0"/>
              <a:t>/</a:t>
            </a:r>
            <a:r>
              <a:rPr lang="el-GR" sz="2700" dirty="0" smtClean="0"/>
              <a:t> μακροσκοπικών μοντέλων προσομοίωσης.</a:t>
            </a:r>
            <a:endParaRPr lang="en-US" sz="27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Επαγωγική στατιστική</a:t>
            </a:r>
            <a:endParaRPr lang="en-US" dirty="0"/>
          </a:p>
        </p:txBody>
      </p:sp>
      <p:sp>
        <p:nvSpPr>
          <p:cNvPr id="3" name="Content Placeholder 2"/>
          <p:cNvSpPr>
            <a:spLocks noGrp="1"/>
          </p:cNvSpPr>
          <p:nvPr>
            <p:ph idx="1"/>
          </p:nvPr>
        </p:nvSpPr>
        <p:spPr>
          <a:xfrm>
            <a:off x="457200" y="1600200"/>
            <a:ext cx="8363272" cy="4525963"/>
          </a:xfrm>
        </p:spPr>
        <p:txBody>
          <a:bodyPr>
            <a:normAutofit fontScale="85000" lnSpcReduction="10000"/>
          </a:bodyPr>
          <a:lstStyle/>
          <a:p>
            <a:r>
              <a:rPr lang="el-GR" b="1" dirty="0" smtClean="0"/>
              <a:t>Εξετάζοντας ανά δύο τις μεταβλητές, ελέγχουμε την υπόθεση ή </a:t>
            </a:r>
            <a:r>
              <a:rPr lang="en-US" b="1" dirty="0" smtClean="0"/>
              <a:t> </a:t>
            </a:r>
            <a:r>
              <a:rPr lang="el-GR" b="1" dirty="0" smtClean="0"/>
              <a:t>διαπιστώνουμε τη συσχέτιση </a:t>
            </a:r>
            <a:r>
              <a:rPr lang="en-US" dirty="0" smtClean="0"/>
              <a:t>(Logan, 2006)</a:t>
            </a:r>
          </a:p>
          <a:p>
            <a:endParaRPr lang="el-GR" i="1" dirty="0" smtClean="0"/>
          </a:p>
          <a:p>
            <a:r>
              <a:rPr lang="el-GR" b="1" i="1" dirty="0" smtClean="0"/>
              <a:t>Ελεγχος υπόθεσης</a:t>
            </a:r>
            <a:r>
              <a:rPr lang="en-US" dirty="0" smtClean="0"/>
              <a:t> </a:t>
            </a:r>
            <a:r>
              <a:rPr lang="el-GR" dirty="0" smtClean="0"/>
              <a:t>προσδιορίζει τη σχέση μεταξύ δύο μεταβλητών ενδιαφέροντος.</a:t>
            </a:r>
            <a:endParaRPr lang="en-US" dirty="0" smtClean="0"/>
          </a:p>
          <a:p>
            <a:r>
              <a:rPr lang="el-GR" dirty="0" smtClean="0"/>
              <a:t>Δύο εναλλακτικές</a:t>
            </a:r>
            <a:r>
              <a:rPr lang="en-US" dirty="0" smtClean="0"/>
              <a:t> (</a:t>
            </a:r>
            <a:r>
              <a:rPr lang="el-GR" dirty="0" smtClean="0"/>
              <a:t>Μη συσχετιζόμενες μεταβλητές</a:t>
            </a:r>
            <a:r>
              <a:rPr lang="en-US" dirty="0" smtClean="0"/>
              <a:t>):</a:t>
            </a:r>
          </a:p>
          <a:p>
            <a:pPr lvl="1"/>
            <a:r>
              <a:rPr lang="el-GR" dirty="0" smtClean="0"/>
              <a:t>Μηδενική υπόθεση</a:t>
            </a:r>
            <a:r>
              <a:rPr lang="en-US" dirty="0" smtClean="0"/>
              <a:t> </a:t>
            </a:r>
            <a:r>
              <a:rPr lang="el-GR" b="1" dirty="0" smtClean="0"/>
              <a:t>Η</a:t>
            </a:r>
            <a:r>
              <a:rPr lang="en-US" baseline="-25000" dirty="0" smtClean="0"/>
              <a:t>0</a:t>
            </a:r>
            <a:r>
              <a:rPr lang="en-US" dirty="0" smtClean="0"/>
              <a:t>: </a:t>
            </a:r>
            <a:r>
              <a:rPr lang="en-US" b="1" dirty="0" err="1" smtClean="0"/>
              <a:t>y-x</a:t>
            </a:r>
            <a:r>
              <a:rPr lang="en-US" b="1" dirty="0" smtClean="0"/>
              <a:t> </a:t>
            </a:r>
            <a:r>
              <a:rPr lang="el-GR" b="1" dirty="0" smtClean="0"/>
              <a:t>=0</a:t>
            </a:r>
            <a:r>
              <a:rPr lang="en-US" dirty="0" smtClean="0"/>
              <a:t>, </a:t>
            </a:r>
            <a:r>
              <a:rPr lang="el-GR" dirty="0" smtClean="0"/>
              <a:t>ελπίζοντας να την απορρίψουμε</a:t>
            </a:r>
            <a:r>
              <a:rPr lang="en-US" dirty="0" smtClean="0"/>
              <a:t> </a:t>
            </a:r>
            <a:r>
              <a:rPr lang="el-GR" dirty="0" smtClean="0"/>
              <a:t>και άρα να ισχύει:</a:t>
            </a:r>
            <a:endParaRPr lang="en-US" b="1" dirty="0" smtClean="0"/>
          </a:p>
          <a:p>
            <a:pPr lvl="1"/>
            <a:r>
              <a:rPr lang="el-GR" dirty="0" smtClean="0"/>
              <a:t>Εναλλακτική υπόθεση </a:t>
            </a:r>
            <a:r>
              <a:rPr lang="el-GR" b="1" dirty="0" smtClean="0"/>
              <a:t>Η</a:t>
            </a:r>
            <a:r>
              <a:rPr lang="en-US" b="1" baseline="-25000" dirty="0" smtClean="0"/>
              <a:t>1</a:t>
            </a:r>
            <a:r>
              <a:rPr lang="en-US" b="1" dirty="0" smtClean="0"/>
              <a:t>: </a:t>
            </a:r>
            <a:r>
              <a:rPr lang="en-US" b="1" dirty="0" err="1" smtClean="0"/>
              <a:t>y-x</a:t>
            </a:r>
            <a:r>
              <a:rPr lang="en-US" b="1" dirty="0" smtClean="0"/>
              <a:t> </a:t>
            </a:r>
            <a:r>
              <a:rPr lang="el-GR" b="1" dirty="0" smtClean="0"/>
              <a:t>≠0 </a:t>
            </a:r>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200" y="762000"/>
            <a:ext cx="8125111" cy="54483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l-GR" dirty="0" smtClean="0">
                <a:cs typeface="Arial Black"/>
              </a:rPr>
              <a:t>Γιατί αξιολογούμε</a:t>
            </a:r>
            <a:r>
              <a:rPr lang="en-US" dirty="0" smtClean="0">
                <a:cs typeface="Arial Black"/>
              </a:rPr>
              <a:t>;</a:t>
            </a:r>
            <a:endParaRPr lang="en-US" dirty="0">
              <a:cs typeface="Arial Black"/>
            </a:endParaRPr>
          </a:p>
        </p:txBody>
      </p:sp>
      <p:sp>
        <p:nvSpPr>
          <p:cNvPr id="3" name="Content Placeholder 2"/>
          <p:cNvSpPr>
            <a:spLocks noGrp="1"/>
          </p:cNvSpPr>
          <p:nvPr>
            <p:ph idx="1"/>
          </p:nvPr>
        </p:nvSpPr>
        <p:spPr/>
        <p:txBody>
          <a:bodyPr>
            <a:normAutofit fontScale="85000" lnSpcReduction="20000"/>
          </a:bodyPr>
          <a:lstStyle/>
          <a:p>
            <a:pPr>
              <a:buNone/>
            </a:pPr>
            <a:r>
              <a:rPr lang="el-GR" sz="3500" b="1" dirty="0" smtClean="0"/>
              <a:t>Για να διαπιστώσουμε αν και κατά πόσο </a:t>
            </a:r>
          </a:p>
          <a:p>
            <a:pPr>
              <a:buNone/>
            </a:pPr>
            <a:r>
              <a:rPr lang="el-GR" sz="3500" b="1" dirty="0" smtClean="0"/>
              <a:t>λειτουργούν τα διάφορα συστήματα</a:t>
            </a:r>
            <a:r>
              <a:rPr lang="de-DE" sz="3500" b="1" dirty="0" smtClean="0"/>
              <a:t>: </a:t>
            </a:r>
            <a:endParaRPr lang="en-US" sz="3500" b="1" dirty="0"/>
          </a:p>
          <a:p>
            <a:pPr lvl="0"/>
            <a:r>
              <a:rPr lang="el-GR" sz="3500" b="1" dirty="0" smtClean="0"/>
              <a:t>Συμβατότητα - Συνέπεια</a:t>
            </a:r>
            <a:r>
              <a:rPr lang="en-US" dirty="0" smtClean="0"/>
              <a:t>: </a:t>
            </a:r>
            <a:r>
              <a:rPr lang="el-GR" sz="3000" dirty="0" smtClean="0"/>
              <a:t>κάνουμε </a:t>
            </a:r>
            <a:r>
              <a:rPr lang="el-GR" sz="3000" b="1" dirty="0" smtClean="0"/>
              <a:t>αυτό που αρχικά προγραμματίστηκε</a:t>
            </a:r>
            <a:r>
              <a:rPr lang="el-GR" sz="3000" dirty="0" smtClean="0"/>
              <a:t>, βάσει και των αντικειμενικών στόχων</a:t>
            </a:r>
            <a:r>
              <a:rPr lang="en-US" sz="3000" dirty="0" smtClean="0"/>
              <a:t>;</a:t>
            </a:r>
            <a:r>
              <a:rPr lang="el-GR" dirty="0" smtClean="0"/>
              <a:t> </a:t>
            </a:r>
          </a:p>
          <a:p>
            <a:pPr lvl="0"/>
            <a:r>
              <a:rPr lang="el-GR" sz="3500" b="1" dirty="0" smtClean="0"/>
              <a:t>Αποδοτικότητα</a:t>
            </a:r>
            <a:r>
              <a:rPr lang="en-US" sz="3500" dirty="0" smtClean="0"/>
              <a:t>: </a:t>
            </a:r>
            <a:r>
              <a:rPr lang="el-GR" sz="3000" dirty="0"/>
              <a:t>κάνουμε </a:t>
            </a:r>
            <a:r>
              <a:rPr lang="el-GR" sz="3000" b="1" dirty="0" smtClean="0"/>
              <a:t>σωστές ενέργειες </a:t>
            </a:r>
            <a:r>
              <a:rPr lang="el-GR" sz="3000" dirty="0" smtClean="0"/>
              <a:t>από άποψη κόστους και ποιότητας</a:t>
            </a:r>
            <a:r>
              <a:rPr lang="en-US" sz="3000" dirty="0" smtClean="0"/>
              <a:t>;</a:t>
            </a:r>
          </a:p>
          <a:p>
            <a:pPr lvl="0"/>
            <a:r>
              <a:rPr lang="el-GR" sz="3500" b="1" dirty="0" smtClean="0"/>
              <a:t>Αποτελεσματικότητα</a:t>
            </a:r>
            <a:r>
              <a:rPr lang="en-US" sz="3500" dirty="0" smtClean="0"/>
              <a:t>: </a:t>
            </a:r>
            <a:r>
              <a:rPr lang="el-GR" sz="3000" dirty="0">
                <a:solidFill>
                  <a:prstClr val="black"/>
                </a:solidFill>
              </a:rPr>
              <a:t>κάνουμε </a:t>
            </a:r>
            <a:r>
              <a:rPr lang="el-GR" sz="3000" b="1" dirty="0">
                <a:solidFill>
                  <a:prstClr val="black"/>
                </a:solidFill>
              </a:rPr>
              <a:t>σωστές ενέργειες </a:t>
            </a:r>
            <a:r>
              <a:rPr lang="el-GR" sz="3000" dirty="0" smtClean="0">
                <a:solidFill>
                  <a:prstClr val="black"/>
                </a:solidFill>
              </a:rPr>
              <a:t>σύμφωνα με τους αντικειμενικούς στόχους που είχαμε θέσει και οι οποίες μας αποφέρουν καθαρά – ορατά οφέλη</a:t>
            </a:r>
            <a:r>
              <a:rPr lang="en-US" sz="3000" dirty="0" smtClean="0">
                <a:solidFill>
                  <a:prstClr val="black"/>
                </a:solidFill>
              </a:rPr>
              <a:t>;</a:t>
            </a:r>
            <a:endParaRPr lang="en-US" sz="3000"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Έ</a:t>
            </a:r>
            <a:r>
              <a:rPr lang="el-GR" dirty="0" smtClean="0"/>
              <a:t>λεγχος υπόθεσης</a:t>
            </a:r>
            <a:endParaRPr lang="en-US" dirty="0"/>
          </a:p>
        </p:txBody>
      </p:sp>
      <p:sp>
        <p:nvSpPr>
          <p:cNvPr id="3" name="Content Placeholder 2"/>
          <p:cNvSpPr>
            <a:spLocks noGrp="1"/>
          </p:cNvSpPr>
          <p:nvPr>
            <p:ph idx="1"/>
          </p:nvPr>
        </p:nvSpPr>
        <p:spPr>
          <a:xfrm>
            <a:off x="457200" y="1600200"/>
            <a:ext cx="8363272" cy="4525963"/>
          </a:xfrm>
        </p:spPr>
        <p:txBody>
          <a:bodyPr>
            <a:noAutofit/>
          </a:bodyPr>
          <a:lstStyle/>
          <a:p>
            <a:r>
              <a:rPr lang="el-GR" sz="2000" dirty="0" smtClean="0"/>
              <a:t>Όταν η παρατήρηση για κάθε άτομο μιας ομάδας γίνεται πριν και μετά, χρησιμοποιείται </a:t>
            </a:r>
            <a:r>
              <a:rPr lang="en-US" sz="2000" dirty="0" err="1" smtClean="0"/>
              <a:t>t</a:t>
            </a:r>
            <a:r>
              <a:rPr lang="en-US" sz="2000" dirty="0" smtClean="0"/>
              <a:t>-test </a:t>
            </a:r>
            <a:r>
              <a:rPr lang="el-GR" sz="2000" dirty="0" smtClean="0"/>
              <a:t>για εξαρτημένους μέσους</a:t>
            </a:r>
            <a:r>
              <a:rPr lang="en-US" sz="2000" dirty="0" smtClean="0"/>
              <a:t>. </a:t>
            </a:r>
            <a:r>
              <a:rPr lang="el-GR" sz="2000" dirty="0" smtClean="0"/>
              <a:t>Οταν οι μετρήσεις πριν και μετά είναι τυχαίες, χρησιμοποιείται </a:t>
            </a:r>
            <a:r>
              <a:rPr lang="en-US" sz="2000" dirty="0" err="1" smtClean="0"/>
              <a:t>t</a:t>
            </a:r>
            <a:r>
              <a:rPr lang="en-US" sz="2000" dirty="0" smtClean="0"/>
              <a:t>-test </a:t>
            </a:r>
            <a:r>
              <a:rPr lang="el-GR" sz="2000" dirty="0" smtClean="0"/>
              <a:t>για ανεξάρτητους μέσους</a:t>
            </a:r>
            <a:r>
              <a:rPr lang="en-US" sz="2000" dirty="0" smtClean="0"/>
              <a:t>.</a:t>
            </a:r>
          </a:p>
          <a:p>
            <a:r>
              <a:rPr lang="el-GR" sz="2000" dirty="0" smtClean="0"/>
              <a:t>Σε περίπτωση σύγκρισης τιμών σε περισσότερες από δύο ομάδες χρησιμποιείται ανάλυση της διακύμανσης</a:t>
            </a:r>
            <a:r>
              <a:rPr lang="en-US" sz="2000" dirty="0" smtClean="0"/>
              <a:t> (ANOVA).</a:t>
            </a:r>
          </a:p>
          <a:p>
            <a:r>
              <a:rPr lang="el-GR" sz="2000" dirty="0" smtClean="0"/>
              <a:t>Προκειμένου να μειωθεί το σφάλμα διακύμανσης και να αυξηθεί η στατιστική ισχύς του σχεδιασμού της έρευνας χρησιμοποιείται η ανάλυση της συνδιακύμανσης </a:t>
            </a:r>
            <a:r>
              <a:rPr lang="en-US" sz="2000" dirty="0" smtClean="0"/>
              <a:t>(ANCOVA)</a:t>
            </a:r>
            <a:r>
              <a:rPr lang="el-GR" sz="2000" dirty="0" smtClean="0"/>
              <a:t>.</a:t>
            </a:r>
            <a:r>
              <a:rPr lang="en-US" sz="2000" dirty="0" smtClean="0"/>
              <a:t> </a:t>
            </a:r>
          </a:p>
          <a:p>
            <a:r>
              <a:rPr lang="el-GR" sz="2000" dirty="0" smtClean="0"/>
              <a:t>Σε περίπτωση που οι τιμές των συγκρινόμενων μέτρων δεν ακολουθούν κανονική κατανομή</a:t>
            </a:r>
            <a:r>
              <a:rPr lang="en-US" sz="2000" dirty="0" smtClean="0"/>
              <a:t>, </a:t>
            </a:r>
            <a:r>
              <a:rPr lang="el-GR" sz="2000" dirty="0" smtClean="0"/>
              <a:t>γίνεται μετασχηματισμός των δεδομένων</a:t>
            </a:r>
            <a:r>
              <a:rPr lang="en-US" sz="2000" dirty="0" smtClean="0"/>
              <a:t>. </a:t>
            </a:r>
            <a:r>
              <a:rPr lang="el-GR" sz="2000" dirty="0" smtClean="0"/>
              <a:t>Συνήθως γίνεται χρήση μεθόδων όπως διαίρεση των τιμών με την τυπική απόκλιση ή ιεράρχηση δεδομένων</a:t>
            </a:r>
            <a:r>
              <a:rPr lang="en-US" sz="2000" dirty="0" smtClean="0"/>
              <a:t>.</a:t>
            </a:r>
          </a:p>
          <a:p>
            <a:r>
              <a:rPr lang="el-GR" sz="2000" dirty="0" smtClean="0"/>
              <a:t>Αν οι μεταβλητές είναι κατηγορίες</a:t>
            </a:r>
            <a:r>
              <a:rPr lang="en-US" sz="2000" dirty="0" smtClean="0"/>
              <a:t>, </a:t>
            </a:r>
            <a:r>
              <a:rPr lang="el-GR" sz="2000" dirty="0" smtClean="0"/>
              <a:t>εφαρμόζεται το τεστ </a:t>
            </a:r>
            <a:r>
              <a:rPr lang="en-US" sz="2000" dirty="0" smtClean="0"/>
              <a:t>“chi-square”.</a:t>
            </a:r>
            <a:endParaRPr lang="en-US" sz="20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200" y="1752600"/>
            <a:ext cx="7994650" cy="4221105"/>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97000" y="908050"/>
            <a:ext cx="6350000" cy="5041900"/>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l-GR" dirty="0" smtClean="0"/>
              <a:t>Μοντέλα πρόβλεψης</a:t>
            </a:r>
            <a:endParaRPr lang="en-US" dirty="0"/>
          </a:p>
        </p:txBody>
      </p:sp>
      <p:sp>
        <p:nvSpPr>
          <p:cNvPr id="3" name="Content Placeholder 2"/>
          <p:cNvSpPr>
            <a:spLocks noGrp="1"/>
          </p:cNvSpPr>
          <p:nvPr>
            <p:ph idx="1"/>
          </p:nvPr>
        </p:nvSpPr>
        <p:spPr>
          <a:xfrm>
            <a:off x="457200" y="1066800"/>
            <a:ext cx="8229600" cy="4525963"/>
          </a:xfrm>
        </p:spPr>
        <p:txBody>
          <a:bodyPr>
            <a:noAutofit/>
          </a:bodyPr>
          <a:lstStyle/>
          <a:p>
            <a:r>
              <a:rPr lang="el-GR" sz="2800" dirty="0" smtClean="0"/>
              <a:t>Συσχέτιση εξαρτημένης μεταβλητής με διάφορες παραμέτρους.</a:t>
            </a:r>
            <a:endParaRPr lang="en-US" sz="2800" dirty="0" smtClean="0"/>
          </a:p>
          <a:p>
            <a:r>
              <a:rPr lang="el-GR" sz="2800" dirty="0" smtClean="0"/>
              <a:t>Ελεγχοι γραμμικότητας, κανονικότητας κατανομής σφαλμάτων, ομοσκεδαστικότητας κλπ. </a:t>
            </a:r>
          </a:p>
          <a:p>
            <a:r>
              <a:rPr lang="el-GR" sz="2800" dirty="0" smtClean="0"/>
              <a:t>Οι μεταβλητές</a:t>
            </a:r>
            <a:r>
              <a:rPr lang="en-US" sz="2800" dirty="0" smtClean="0"/>
              <a:t> </a:t>
            </a:r>
            <a:r>
              <a:rPr lang="el-GR" sz="2800" dirty="0" smtClean="0"/>
              <a:t>πρέπει να επιλεγούν μεταξύ εκείνων που επηρεάζουν σημαντικά την εξαρτημένη μεταβλητή</a:t>
            </a:r>
            <a:r>
              <a:rPr lang="en-US" sz="2800" dirty="0" smtClean="0"/>
              <a:t>.</a:t>
            </a:r>
            <a:endParaRPr lang="el-GR" sz="2800" dirty="0" smtClean="0"/>
          </a:p>
          <a:p>
            <a:r>
              <a:rPr lang="el-GR" sz="2800" dirty="0" smtClean="0"/>
              <a:t>Συνδυασμός μεταβλητών με έλεγχο </a:t>
            </a:r>
            <a:r>
              <a:rPr lang="en-US" sz="2800" dirty="0" err="1" smtClean="0"/>
              <a:t>Cronbach</a:t>
            </a:r>
            <a:r>
              <a:rPr lang="en-US" sz="2800" dirty="0" smtClean="0"/>
              <a:t> Alpha (&gt;0.6) </a:t>
            </a:r>
            <a:r>
              <a:rPr lang="el-GR" sz="2800" dirty="0" smtClean="0"/>
              <a:t>και η μέση τιμή αυτών αποτελεί τη νέα τιμή.</a:t>
            </a:r>
          </a:p>
          <a:p>
            <a:r>
              <a:rPr lang="el-GR" sz="2800" dirty="0" smtClean="0"/>
              <a:t>Στατιστικοί και λογικοί έλεγχοι μοντέλων (</a:t>
            </a:r>
            <a:r>
              <a:rPr lang="en-US" sz="2800" dirty="0" smtClean="0"/>
              <a:t>R</a:t>
            </a:r>
            <a:r>
              <a:rPr lang="en-US" sz="2800" baseline="30000" dirty="0" smtClean="0"/>
              <a:t>2</a:t>
            </a:r>
            <a:r>
              <a:rPr lang="en-US" sz="2800" dirty="0" smtClean="0"/>
              <a:t>, </a:t>
            </a:r>
            <a:r>
              <a:rPr lang="el-GR" sz="2800" dirty="0" smtClean="0"/>
              <a:t>τυπικό σφάλμα κλπ.)</a:t>
            </a:r>
          </a:p>
          <a:p>
            <a:pPr>
              <a:buNone/>
            </a:pPr>
            <a:endParaRPr lang="en-US" sz="2800"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cs typeface="Arial Black"/>
              </a:rPr>
              <a:t>Αναλύσεις που χρησιμοποιούνται</a:t>
            </a:r>
            <a:endParaRPr lang="en-US" b="1" dirty="0">
              <a:cs typeface="Arial Black"/>
            </a:endParaRPr>
          </a:p>
        </p:txBody>
      </p:sp>
      <p:sp>
        <p:nvSpPr>
          <p:cNvPr id="3" name="Content Placeholder 2"/>
          <p:cNvSpPr>
            <a:spLocks noGrp="1"/>
          </p:cNvSpPr>
          <p:nvPr>
            <p:ph idx="1"/>
          </p:nvPr>
        </p:nvSpPr>
        <p:spPr/>
        <p:txBody>
          <a:bodyPr>
            <a:normAutofit/>
          </a:bodyPr>
          <a:lstStyle/>
          <a:p>
            <a:r>
              <a:rPr lang="el-GR" sz="4400" dirty="0" smtClean="0"/>
              <a:t>Ανάλυση κόστους - οφέλους</a:t>
            </a:r>
            <a:endParaRPr lang="en-US" sz="4400" dirty="0" smtClean="0"/>
          </a:p>
          <a:p>
            <a:r>
              <a:rPr lang="el-GR" sz="4400" dirty="0" smtClean="0"/>
              <a:t>Πολυκριτήρια λήψη απόφασης</a:t>
            </a:r>
            <a:endParaRPr lang="en-US" sz="44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Καθαρή παρούσα αξία</a:t>
            </a:r>
            <a:endParaRPr lang="en-US" dirty="0"/>
          </a:p>
        </p:txBody>
      </p:sp>
      <p:pic>
        <p:nvPicPr>
          <p:cNvPr id="4" name="Content Placeholder 3"/>
          <p:cNvPicPr>
            <a:picLocks noGrp="1" noChangeAspect="1"/>
          </p:cNvPicPr>
          <p:nvPr>
            <p:ph idx="1"/>
          </p:nvPr>
        </p:nvPicPr>
        <p:blipFill>
          <a:blip r:embed="rId2"/>
          <a:stretch>
            <a:fillRect/>
          </a:stretch>
        </p:blipFill>
        <p:spPr>
          <a:xfrm>
            <a:off x="1122218" y="1676400"/>
            <a:ext cx="6040582" cy="1828800"/>
          </a:xfrm>
          <a:prstGeom prst="rect">
            <a:avLst/>
          </a:prstGeom>
        </p:spPr>
      </p:pic>
      <p:sp>
        <p:nvSpPr>
          <p:cNvPr id="5" name="TextBox 4"/>
          <p:cNvSpPr txBox="1"/>
          <p:nvPr/>
        </p:nvSpPr>
        <p:spPr>
          <a:xfrm>
            <a:off x="1122218" y="4419600"/>
            <a:ext cx="2222853" cy="1477328"/>
          </a:xfrm>
          <a:prstGeom prst="rect">
            <a:avLst/>
          </a:prstGeom>
          <a:noFill/>
        </p:spPr>
        <p:txBody>
          <a:bodyPr wrap="none" rtlCol="0">
            <a:spAutoFit/>
          </a:bodyPr>
          <a:lstStyle/>
          <a:p>
            <a:r>
              <a:rPr lang="el-GR" dirty="0" smtClean="0"/>
              <a:t>όπου:</a:t>
            </a:r>
          </a:p>
          <a:p>
            <a:r>
              <a:rPr lang="en-US" dirty="0" smtClean="0"/>
              <a:t>Bt = </a:t>
            </a:r>
            <a:r>
              <a:rPr lang="el-GR" dirty="0" smtClean="0"/>
              <a:t>οφέλη το χρόνο </a:t>
            </a:r>
            <a:r>
              <a:rPr lang="en-US" dirty="0" smtClean="0"/>
              <a:t>t</a:t>
            </a:r>
          </a:p>
          <a:p>
            <a:r>
              <a:rPr lang="en-US" dirty="0" smtClean="0"/>
              <a:t>Ct = </a:t>
            </a:r>
            <a:r>
              <a:rPr lang="el-GR" dirty="0" smtClean="0"/>
              <a:t>κόστη το χρόνο </a:t>
            </a:r>
            <a:r>
              <a:rPr lang="en-US" dirty="0" smtClean="0"/>
              <a:t>t</a:t>
            </a:r>
          </a:p>
          <a:p>
            <a:r>
              <a:rPr lang="en-US" dirty="0" err="1"/>
              <a:t>r</a:t>
            </a:r>
            <a:r>
              <a:rPr lang="en-US" dirty="0" smtClean="0"/>
              <a:t> = </a:t>
            </a:r>
            <a:r>
              <a:rPr lang="el-GR" dirty="0" smtClean="0"/>
              <a:t>επιτόκιο</a:t>
            </a:r>
          </a:p>
          <a:p>
            <a:r>
              <a:rPr lang="en-US" dirty="0" smtClean="0"/>
              <a:t>n = </a:t>
            </a:r>
            <a:r>
              <a:rPr lang="el-GR" dirty="0" smtClean="0"/>
              <a:t>έτος στόχος</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Δείκτης εσωτερικής απόδοσης</a:t>
            </a:r>
            <a:r>
              <a:rPr lang="en-US" dirty="0" smtClean="0"/>
              <a:t> (IRR)</a:t>
            </a:r>
            <a:endParaRPr lang="en-US" dirty="0"/>
          </a:p>
        </p:txBody>
      </p:sp>
      <p:sp>
        <p:nvSpPr>
          <p:cNvPr id="5" name="TextBox 4"/>
          <p:cNvSpPr txBox="1"/>
          <p:nvPr/>
        </p:nvSpPr>
        <p:spPr>
          <a:xfrm>
            <a:off x="1122218" y="4419600"/>
            <a:ext cx="4071059" cy="1477328"/>
          </a:xfrm>
          <a:prstGeom prst="rect">
            <a:avLst/>
          </a:prstGeom>
          <a:noFill/>
        </p:spPr>
        <p:txBody>
          <a:bodyPr wrap="none" rtlCol="0">
            <a:spAutoFit/>
          </a:bodyPr>
          <a:lstStyle/>
          <a:p>
            <a:r>
              <a:rPr lang="el-GR" dirty="0" smtClean="0"/>
              <a:t>όπου:</a:t>
            </a:r>
          </a:p>
          <a:p>
            <a:r>
              <a:rPr lang="en-US" dirty="0" smtClean="0"/>
              <a:t>Bt = </a:t>
            </a:r>
            <a:r>
              <a:rPr lang="el-GR" dirty="0" smtClean="0"/>
              <a:t>οφέλη το χρόνο </a:t>
            </a:r>
            <a:r>
              <a:rPr lang="en-US" dirty="0" smtClean="0"/>
              <a:t>t</a:t>
            </a:r>
          </a:p>
          <a:p>
            <a:r>
              <a:rPr lang="en-US" dirty="0" smtClean="0"/>
              <a:t>Ct = </a:t>
            </a:r>
            <a:r>
              <a:rPr lang="el-GR" dirty="0" smtClean="0"/>
              <a:t>κόστη το χρόνο </a:t>
            </a:r>
            <a:r>
              <a:rPr lang="en-US" dirty="0" smtClean="0"/>
              <a:t>t</a:t>
            </a:r>
          </a:p>
          <a:p>
            <a:r>
              <a:rPr lang="en-US" dirty="0" smtClean="0"/>
              <a:t>IRR = </a:t>
            </a:r>
            <a:r>
              <a:rPr lang="el-GR" dirty="0" smtClean="0"/>
              <a:t>επιτόκιο που μηδενίζει την εξίσωση</a:t>
            </a:r>
          </a:p>
          <a:p>
            <a:r>
              <a:rPr lang="en-US" dirty="0" smtClean="0"/>
              <a:t>n = </a:t>
            </a:r>
            <a:r>
              <a:rPr lang="el-GR" dirty="0" smtClean="0"/>
              <a:t>έτος στόχος</a:t>
            </a:r>
            <a:endParaRPr lang="en-US" dirty="0"/>
          </a:p>
        </p:txBody>
      </p:sp>
      <p:pic>
        <p:nvPicPr>
          <p:cNvPr id="7" name="Picture 6"/>
          <p:cNvPicPr>
            <a:picLocks noChangeAspect="1"/>
          </p:cNvPicPr>
          <p:nvPr/>
        </p:nvPicPr>
        <p:blipFill>
          <a:blip r:embed="rId2"/>
          <a:stretch>
            <a:fillRect/>
          </a:stretch>
        </p:blipFill>
        <p:spPr>
          <a:xfrm>
            <a:off x="1066800" y="1981200"/>
            <a:ext cx="7507705" cy="1219200"/>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Λόγος κόστους - οφέλους</a:t>
            </a:r>
            <a:endParaRPr lang="en-US" dirty="0"/>
          </a:p>
        </p:txBody>
      </p:sp>
      <p:sp>
        <p:nvSpPr>
          <p:cNvPr id="6" name="Content Placeholder 5"/>
          <p:cNvSpPr>
            <a:spLocks noGrp="1"/>
          </p:cNvSpPr>
          <p:nvPr>
            <p:ph idx="1"/>
          </p:nvPr>
        </p:nvSpPr>
        <p:spPr>
          <a:xfrm>
            <a:off x="457200" y="2362200"/>
            <a:ext cx="8229600" cy="838200"/>
          </a:xfrm>
          <a:solidFill>
            <a:srgbClr val="B1FFCC"/>
          </a:solidFill>
          <a:ln>
            <a:noFill/>
          </a:ln>
        </p:spPr>
        <p:txBody>
          <a:bodyPr/>
          <a:lstStyle/>
          <a:p>
            <a:pPr>
              <a:buNone/>
            </a:pPr>
            <a:r>
              <a:rPr lang="el-GR" dirty="0"/>
              <a:t>Σ</a:t>
            </a:r>
            <a:r>
              <a:rPr lang="en-US" dirty="0"/>
              <a:t>(B</a:t>
            </a:r>
            <a:r>
              <a:rPr lang="en-US" baseline="-25000" dirty="0"/>
              <a:t>i</a:t>
            </a:r>
            <a:r>
              <a:rPr lang="en-US" dirty="0"/>
              <a:t>/(1</a:t>
            </a:r>
            <a:r>
              <a:rPr lang="en-US" dirty="0" smtClean="0"/>
              <a:t>+</a:t>
            </a:r>
            <a:r>
              <a:rPr lang="en-US" dirty="0"/>
              <a:t>r</a:t>
            </a:r>
            <a:r>
              <a:rPr lang="en-US" dirty="0" smtClean="0"/>
              <a:t>)</a:t>
            </a:r>
            <a:r>
              <a:rPr lang="en-US" baseline="30000" dirty="0"/>
              <a:t>i</a:t>
            </a:r>
            <a:r>
              <a:rPr lang="en-US" dirty="0"/>
              <a:t>)/</a:t>
            </a:r>
            <a:r>
              <a:rPr lang="el-GR" dirty="0"/>
              <a:t>Σ</a:t>
            </a:r>
            <a:r>
              <a:rPr lang="en-US" dirty="0"/>
              <a:t> (C</a:t>
            </a:r>
            <a:r>
              <a:rPr lang="en-US" baseline="-25000" dirty="0"/>
              <a:t>i</a:t>
            </a:r>
            <a:r>
              <a:rPr lang="en-US" dirty="0"/>
              <a:t>/(1</a:t>
            </a:r>
            <a:r>
              <a:rPr lang="en-US" dirty="0" smtClean="0"/>
              <a:t>+r)</a:t>
            </a:r>
            <a:r>
              <a:rPr lang="en-US" baseline="30000" dirty="0"/>
              <a:t>i</a:t>
            </a:r>
            <a:r>
              <a:rPr lang="en-US" dirty="0"/>
              <a:t>),</a:t>
            </a:r>
            <a:r>
              <a:rPr lang="en-US" dirty="0" smtClean="0"/>
              <a:t> for </a:t>
            </a:r>
            <a:r>
              <a:rPr lang="en-US" dirty="0" err="1" smtClean="0"/>
              <a:t>i</a:t>
            </a:r>
            <a:r>
              <a:rPr lang="en-US" dirty="0" smtClean="0"/>
              <a:t> </a:t>
            </a:r>
            <a:r>
              <a:rPr lang="en-US" dirty="0"/>
              <a:t>= 0</a:t>
            </a:r>
            <a:r>
              <a:rPr lang="en-US" dirty="0" smtClean="0"/>
              <a:t> to</a:t>
            </a:r>
            <a:r>
              <a:rPr lang="el-GR" dirty="0" smtClean="0"/>
              <a:t> </a:t>
            </a:r>
            <a:r>
              <a:rPr lang="en-US" dirty="0" err="1" smtClean="0"/>
              <a:t>n</a:t>
            </a:r>
            <a:r>
              <a:rPr lang="en-US" dirty="0" smtClean="0"/>
              <a:t> </a:t>
            </a:r>
            <a:endParaRPr lang="en-US" dirty="0"/>
          </a:p>
        </p:txBody>
      </p:sp>
      <p:sp>
        <p:nvSpPr>
          <p:cNvPr id="7" name="TextBox 6"/>
          <p:cNvSpPr txBox="1"/>
          <p:nvPr/>
        </p:nvSpPr>
        <p:spPr>
          <a:xfrm>
            <a:off x="1219200" y="4419600"/>
            <a:ext cx="2263120" cy="1477328"/>
          </a:xfrm>
          <a:prstGeom prst="rect">
            <a:avLst/>
          </a:prstGeom>
          <a:noFill/>
        </p:spPr>
        <p:txBody>
          <a:bodyPr wrap="none" rtlCol="0">
            <a:spAutoFit/>
          </a:bodyPr>
          <a:lstStyle/>
          <a:p>
            <a:r>
              <a:rPr lang="en-US" dirty="0" smtClean="0"/>
              <a:t>where</a:t>
            </a:r>
            <a:r>
              <a:rPr lang="el-GR" dirty="0" smtClean="0"/>
              <a:t>:</a:t>
            </a:r>
          </a:p>
          <a:p>
            <a:r>
              <a:rPr lang="en-US" dirty="0" smtClean="0"/>
              <a:t>Bt = </a:t>
            </a:r>
            <a:r>
              <a:rPr lang="el-GR" dirty="0" smtClean="0"/>
              <a:t>οφέλη το χρόνο </a:t>
            </a:r>
            <a:r>
              <a:rPr lang="en-US" dirty="0" smtClean="0"/>
              <a:t>t</a:t>
            </a:r>
          </a:p>
          <a:p>
            <a:r>
              <a:rPr lang="en-US" dirty="0" smtClean="0"/>
              <a:t>Ct = </a:t>
            </a:r>
            <a:r>
              <a:rPr lang="el-GR" dirty="0" smtClean="0"/>
              <a:t>κόστος το χρόνο </a:t>
            </a:r>
            <a:r>
              <a:rPr lang="en-US" dirty="0" smtClean="0"/>
              <a:t>t</a:t>
            </a:r>
          </a:p>
          <a:p>
            <a:r>
              <a:rPr lang="en-US" dirty="0" err="1"/>
              <a:t>r</a:t>
            </a:r>
            <a:r>
              <a:rPr lang="en-US" dirty="0" smtClean="0"/>
              <a:t> = </a:t>
            </a:r>
            <a:r>
              <a:rPr lang="el-GR" dirty="0" smtClean="0"/>
              <a:t>επιτόκιο</a:t>
            </a:r>
          </a:p>
          <a:p>
            <a:r>
              <a:rPr lang="en-US" dirty="0" smtClean="0"/>
              <a:t>n = </a:t>
            </a:r>
            <a:r>
              <a:rPr lang="el-GR" dirty="0" smtClean="0"/>
              <a:t>έτος στόχος</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31518735"/>
              </p:ext>
            </p:extLst>
          </p:nvPr>
        </p:nvGraphicFramePr>
        <p:xfrm>
          <a:off x="0" y="1295400"/>
          <a:ext cx="9036498" cy="4840298"/>
        </p:xfrm>
        <a:graphic>
          <a:graphicData uri="http://schemas.openxmlformats.org/drawingml/2006/table">
            <a:tbl>
              <a:tblPr/>
              <a:tblGrid>
                <a:gridCol w="1040139"/>
                <a:gridCol w="946008"/>
                <a:gridCol w="944439"/>
                <a:gridCol w="691857"/>
                <a:gridCol w="773436"/>
                <a:gridCol w="773437"/>
                <a:gridCol w="773436"/>
                <a:gridCol w="773437"/>
                <a:gridCol w="773436"/>
                <a:gridCol w="773437"/>
                <a:gridCol w="773436"/>
              </a:tblGrid>
              <a:tr h="3000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smtClean="0">
                          <a:ln>
                            <a:noFill/>
                          </a:ln>
                          <a:solidFill>
                            <a:srgbClr val="000000"/>
                          </a:solidFill>
                          <a:effectLst/>
                          <a:latin typeface="Calibri" charset="0"/>
                          <a:ea typeface="Times New Roman" charset="0"/>
                          <a:cs typeface="Calibri" charset="0"/>
                        </a:rPr>
                        <a:t>Revenues - Costs</a:t>
                      </a:r>
                      <a:endParaRPr kumimoji="0" lang="el-GR" sz="1000" b="0" i="0" u="none" strike="noStrike" cap="none" normalizeH="0" baseline="0" dirty="0">
                        <a:ln>
                          <a:noFill/>
                        </a:ln>
                        <a:solidFill>
                          <a:schemeClr val="tx1"/>
                        </a:solidFill>
                        <a:effectLst/>
                        <a:latin typeface="Calibri" charset="0"/>
                        <a:ea typeface="Times New Roman" charset="0"/>
                        <a:cs typeface="Calibri" charset="0"/>
                      </a:endParaRPr>
                    </a:p>
                  </a:txBody>
                  <a:tcPr marL="60369" marR="60369"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 </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Calibri" charset="0"/>
                          <a:ea typeface="Times New Roman" charset="0"/>
                          <a:cs typeface="Calibri" charset="0"/>
                        </a:rPr>
                        <a:t> </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smtClean="0">
                          <a:ln>
                            <a:noFill/>
                          </a:ln>
                          <a:solidFill>
                            <a:srgbClr val="000000"/>
                          </a:solidFill>
                          <a:effectLst/>
                          <a:latin typeface="Calibri" charset="0"/>
                          <a:ea typeface="Times New Roman" charset="0"/>
                          <a:cs typeface="Calibri" charset="0"/>
                        </a:rPr>
                        <a:t>Passengers</a:t>
                      </a:r>
                      <a:endParaRPr kumimoji="0" lang="el-GR" sz="1000" b="0" i="0" u="none" strike="noStrike" cap="none" normalizeH="0" baseline="0" dirty="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smtClean="0">
                          <a:ln>
                            <a:noFill/>
                          </a:ln>
                          <a:solidFill>
                            <a:srgbClr val="000000"/>
                          </a:solidFill>
                          <a:effectLst/>
                          <a:latin typeface="Calibri" charset="0"/>
                          <a:ea typeface="Times New Roman" charset="0"/>
                          <a:cs typeface="Calibri" charset="0"/>
                        </a:rPr>
                        <a:t>Fuel prices</a:t>
                      </a:r>
                      <a:endParaRPr kumimoji="0" lang="el-GR" sz="1000" b="0" i="0" u="none" strike="noStrike" cap="none" normalizeH="0" baseline="0" dirty="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1698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 </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smtClean="0">
                          <a:ln>
                            <a:noFill/>
                          </a:ln>
                          <a:solidFill>
                            <a:srgbClr val="000000"/>
                          </a:solidFill>
                          <a:effectLst/>
                          <a:latin typeface="Calibri" charset="0"/>
                          <a:ea typeface="Times New Roman" charset="0"/>
                          <a:cs typeface="Calibri" charset="0"/>
                        </a:rPr>
                        <a:t>Line</a:t>
                      </a:r>
                      <a:endParaRPr kumimoji="0" lang="el-GR" sz="1000" b="0" i="0" u="none" strike="noStrike" cap="none" normalizeH="0" baseline="0" dirty="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smtClean="0">
                          <a:ln>
                            <a:noFill/>
                          </a:ln>
                          <a:solidFill>
                            <a:srgbClr val="000000"/>
                          </a:solidFill>
                          <a:effectLst/>
                          <a:latin typeface="Calibri" charset="0"/>
                          <a:ea typeface="Times New Roman" charset="0"/>
                          <a:cs typeface="Calibri" charset="0"/>
                        </a:rPr>
                        <a:t>basic</a:t>
                      </a:r>
                      <a:endParaRPr kumimoji="0" lang="el-GR" sz="1000" b="0" i="0" u="none" strike="noStrike" cap="none" normalizeH="0" baseline="0" dirty="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Calibri" charset="0"/>
                          <a:ea typeface="Times New Roman" charset="0"/>
                          <a:cs typeface="Calibri" charset="0"/>
                        </a:rPr>
                        <a:t>+10%</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Calibri" charset="0"/>
                          <a:ea typeface="Times New Roman" charset="0"/>
                          <a:cs typeface="Calibri" charset="0"/>
                        </a:rPr>
                        <a:t>+20%</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Calibri" charset="0"/>
                          <a:ea typeface="Times New Roman" charset="0"/>
                          <a:cs typeface="Calibri" charset="0"/>
                        </a:rPr>
                        <a:t>-10%</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Calibri" charset="0"/>
                          <a:ea typeface="Times New Roman" charset="0"/>
                          <a:cs typeface="Calibri" charset="0"/>
                        </a:rPr>
                        <a:t>-20%</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Calibri" charset="0"/>
                          <a:ea typeface="Times New Roman" charset="0"/>
                          <a:cs typeface="Calibri" charset="0"/>
                        </a:rPr>
                        <a:t>+10%</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Calibri" charset="0"/>
                          <a:ea typeface="Times New Roman" charset="0"/>
                          <a:cs typeface="Calibri" charset="0"/>
                        </a:rPr>
                        <a:t>+20%</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Calibri" charset="0"/>
                          <a:ea typeface="Times New Roman" charset="0"/>
                          <a:cs typeface="Calibri" charset="0"/>
                        </a:rPr>
                        <a:t>-10%</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Calibri" charset="0"/>
                          <a:ea typeface="Times New Roman" charset="0"/>
                          <a:cs typeface="Calibri" charset="0"/>
                        </a:rPr>
                        <a:t>-20%</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2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 </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79388">
                <a:tc rowSpan="5">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charset="0"/>
                          <a:ea typeface="PMingLiU" charset="-120"/>
                          <a:cs typeface="Calibri" charset="0"/>
                        </a:rPr>
                        <a:t>Scenario </a:t>
                      </a:r>
                      <a:r>
                        <a:rPr kumimoji="0" lang="el-GR" sz="800" b="0" i="0" u="none" strike="noStrike" cap="none" normalizeH="0" baseline="0" dirty="0" smtClean="0">
                          <a:ln>
                            <a:noFill/>
                          </a:ln>
                          <a:solidFill>
                            <a:srgbClr val="000000"/>
                          </a:solidFill>
                          <a:effectLst/>
                          <a:latin typeface="Calibri" charset="0"/>
                          <a:ea typeface="PMingLiU" charset="-120"/>
                          <a:cs typeface="Calibri" charset="0"/>
                        </a:rPr>
                        <a:t>0</a:t>
                      </a:r>
                      <a:endParaRPr kumimoji="0" lang="el-GR" sz="1000" b="0" i="0" u="none" strike="noStrike" cap="none" normalizeH="0" baseline="0" dirty="0">
                        <a:ln>
                          <a:noFill/>
                        </a:ln>
                        <a:solidFill>
                          <a:schemeClr val="tx1"/>
                        </a:solidFill>
                        <a:effectLst/>
                        <a:latin typeface="Calibri" charset="0"/>
                        <a:ea typeface="Times New Roman" charset="0"/>
                        <a:cs typeface="Times New Roman" charset="0"/>
                      </a:endParaRPr>
                    </a:p>
                  </a:txBody>
                  <a:tcPr marL="60369" marR="60369"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DE9D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smtClean="0">
                          <a:ln>
                            <a:noFill/>
                          </a:ln>
                          <a:solidFill>
                            <a:srgbClr val="000000"/>
                          </a:solidFill>
                          <a:effectLst/>
                          <a:latin typeface="Calibri" charset="0"/>
                          <a:ea typeface="Times New Roman" charset="0"/>
                          <a:cs typeface="Calibri" charset="0"/>
                        </a:rPr>
                        <a:t>2a</a:t>
                      </a:r>
                      <a:endParaRPr kumimoji="0" lang="el-GR" sz="1000" b="0" i="0" u="none" strike="noStrike" cap="none" normalizeH="0" baseline="0" dirty="0">
                        <a:ln>
                          <a:noFill/>
                        </a:ln>
                        <a:solidFill>
                          <a:schemeClr val="tx1"/>
                        </a:solidFill>
                        <a:effectLst/>
                        <a:latin typeface="Calibri" charset="0"/>
                        <a:ea typeface="Times New Roman" charset="0"/>
                        <a:cs typeface="Calibri" charset="0"/>
                      </a:endParaRPr>
                    </a:p>
                  </a:txBody>
                  <a:tcPr marL="60369" marR="6036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165418.3</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205470.2</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245522.0</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125366.5</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85314.7</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157424.0</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149429.6</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173412.7</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181407.1</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179388">
                <a:tc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charset="0"/>
                          <a:ea typeface="Times New Roman" charset="0"/>
                          <a:cs typeface="Calibri" charset="0"/>
                        </a:rPr>
                        <a:t>2b</a:t>
                      </a:r>
                      <a:endParaRPr kumimoji="0" lang="el-GR" sz="1000" b="0" i="0" u="none" strike="noStrike" cap="none" normalizeH="0" baseline="0" dirty="0">
                        <a:ln>
                          <a:noFill/>
                        </a:ln>
                        <a:solidFill>
                          <a:schemeClr val="tx1"/>
                        </a:solidFill>
                        <a:effectLst/>
                        <a:latin typeface="Calibri" charset="0"/>
                        <a:ea typeface="Times New Roman" charset="0"/>
                        <a:cs typeface="Calibri" charset="0"/>
                      </a:endParaRPr>
                    </a:p>
                  </a:txBody>
                  <a:tcPr marL="60369" marR="6036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Calibri" charset="0"/>
                          <a:ea typeface="Times New Roman" charset="0"/>
                          <a:cs typeface="Calibri" charset="0"/>
                        </a:rPr>
                        <a:t>11780.3</a:t>
                      </a:r>
                      <a:endParaRPr kumimoji="0" lang="el-GR" sz="1000" b="0" i="0" u="none" strike="noStrike" cap="none" normalizeH="0" baseline="0" dirty="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36835.5</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61890.7</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-13274.9</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-38330.1</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3649.9</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-4480.4</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19910.7</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28041.0</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179388">
                <a:tc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charset="0"/>
                          <a:ea typeface="Times New Roman" charset="0"/>
                          <a:cs typeface="Calibri" charset="0"/>
                        </a:rPr>
                        <a:t>9a</a:t>
                      </a:r>
                      <a:endParaRPr kumimoji="0" lang="el-GR" sz="1000" b="0" i="0" u="none" strike="noStrike" cap="none" normalizeH="0" baseline="0" dirty="0">
                        <a:ln>
                          <a:noFill/>
                        </a:ln>
                        <a:solidFill>
                          <a:schemeClr val="tx1"/>
                        </a:solidFill>
                        <a:effectLst/>
                        <a:latin typeface="Calibri" charset="0"/>
                        <a:ea typeface="Times New Roman" charset="0"/>
                        <a:cs typeface="Calibri" charset="0"/>
                      </a:endParaRPr>
                    </a:p>
                  </a:txBody>
                  <a:tcPr marL="60369" marR="6036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-20515.7</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-19083.5</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-17651.3</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-21947.9</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-23380.1</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-21093.0</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-21670.3</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-19938.4</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-19361.1</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179388">
                <a:tc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charset="0"/>
                          <a:ea typeface="Times New Roman" charset="0"/>
                          <a:cs typeface="Calibri" charset="0"/>
                        </a:rPr>
                        <a:t>9b</a:t>
                      </a:r>
                      <a:endParaRPr kumimoji="0" lang="el-GR" sz="1000" b="0" i="0" u="none" strike="noStrike" cap="none" normalizeH="0" baseline="0" dirty="0">
                        <a:ln>
                          <a:noFill/>
                        </a:ln>
                        <a:solidFill>
                          <a:schemeClr val="tx1"/>
                        </a:solidFill>
                        <a:effectLst/>
                        <a:latin typeface="Calibri" charset="0"/>
                        <a:ea typeface="Times New Roman" charset="0"/>
                        <a:cs typeface="Calibri" charset="0"/>
                      </a:endParaRPr>
                    </a:p>
                  </a:txBody>
                  <a:tcPr marL="60369" marR="6036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-22152.0</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-20891.2</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-19630.4</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-23412.8</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-24673.5</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-22726.4</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-23300.8</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-21577.6</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-21003.2</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187325">
                <a:tc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charset="0"/>
                          <a:ea typeface="Times New Roman" charset="0"/>
                          <a:cs typeface="Calibri" charset="0"/>
                        </a:rPr>
                        <a:t>circular</a:t>
                      </a:r>
                      <a:endParaRPr kumimoji="0" lang="el-GR" sz="1000" b="0" i="0" u="none" strike="noStrike" cap="none" normalizeH="0" baseline="0" dirty="0">
                        <a:ln>
                          <a:noFill/>
                        </a:ln>
                        <a:solidFill>
                          <a:schemeClr val="tx1"/>
                        </a:solidFill>
                        <a:effectLst/>
                        <a:latin typeface="Calibri" charset="0"/>
                        <a:ea typeface="Times New Roman" charset="0"/>
                        <a:cs typeface="Calibri" charset="0"/>
                      </a:endParaRPr>
                    </a:p>
                  </a:txBody>
                  <a:tcPr marL="60369" marR="6036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 </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charset="0"/>
                          <a:ea typeface="Times New Roman" charset="0"/>
                          <a:cs typeface="Calibri" charset="0"/>
                        </a:rPr>
                        <a:t>Difference</a:t>
                      </a:r>
                      <a:endParaRPr kumimoji="0" lang="el-GR" sz="1000" b="0" i="0" u="none" strike="noStrike" cap="none" normalizeH="0" baseline="0" dirty="0">
                        <a:ln>
                          <a:noFill/>
                        </a:ln>
                        <a:solidFill>
                          <a:schemeClr val="tx1"/>
                        </a:solidFill>
                        <a:effectLst/>
                        <a:latin typeface="Calibri" charset="0"/>
                        <a:ea typeface="Times New Roman" charset="0"/>
                        <a:cs typeface="Calibri" charset="0"/>
                      </a:endParaRPr>
                    </a:p>
                  </a:txBody>
                  <a:tcPr marL="60369" marR="60369"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134531.0</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202331.0</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270131.0</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66731.0</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-1069.0</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117254.6</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99978.1</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151807.4</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169083.8</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1793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 </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 </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Calibri" charset="0"/>
                          <a:ea typeface="Times New Roman" charset="0"/>
                          <a:cs typeface="Calibri" charset="0"/>
                        </a:rPr>
                        <a:t> </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smtClean="0">
                          <a:ln>
                            <a:noFill/>
                          </a:ln>
                          <a:solidFill>
                            <a:srgbClr val="000000"/>
                          </a:solidFill>
                          <a:effectLst/>
                          <a:latin typeface="Calibri" charset="0"/>
                          <a:ea typeface="Times New Roman" charset="0"/>
                          <a:cs typeface="Calibri" charset="0"/>
                        </a:rPr>
                        <a:t>Passengers</a:t>
                      </a:r>
                      <a:endParaRPr kumimoji="0" lang="el-GR" sz="1000" b="0" i="0" u="none" strike="noStrike" cap="none" normalizeH="0" baseline="0" dirty="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smtClean="0">
                          <a:ln>
                            <a:noFill/>
                          </a:ln>
                          <a:solidFill>
                            <a:srgbClr val="000000"/>
                          </a:solidFill>
                          <a:effectLst/>
                          <a:latin typeface="Calibri" charset="0"/>
                          <a:ea typeface="Times New Roman" charset="0"/>
                          <a:cs typeface="Calibri" charset="0"/>
                        </a:rPr>
                        <a:t>Fuel prices</a:t>
                      </a:r>
                      <a:endParaRPr kumimoji="0" lang="el-GR" sz="1000" b="0" i="0" u="none" strike="noStrike" cap="none" normalizeH="0" baseline="0" dirty="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1698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 </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smtClean="0">
                          <a:ln>
                            <a:noFill/>
                          </a:ln>
                          <a:solidFill>
                            <a:srgbClr val="000000"/>
                          </a:solidFill>
                          <a:effectLst/>
                          <a:latin typeface="Calibri" charset="0"/>
                          <a:ea typeface="Times New Roman" charset="0"/>
                          <a:cs typeface="Calibri" charset="0"/>
                        </a:rPr>
                        <a:t>Line</a:t>
                      </a:r>
                      <a:endParaRPr kumimoji="0" lang="el-GR" sz="1000" b="0" i="0" u="none" strike="noStrike" cap="none" normalizeH="0" baseline="0" dirty="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err="1">
                          <a:ln>
                            <a:noFill/>
                          </a:ln>
                          <a:solidFill>
                            <a:srgbClr val="000000"/>
                          </a:solidFill>
                          <a:effectLst/>
                          <a:latin typeface="Calibri" charset="0"/>
                          <a:ea typeface="Times New Roman" charset="0"/>
                          <a:cs typeface="Calibri" charset="0"/>
                        </a:rPr>
                        <a:t>Ως</a:t>
                      </a:r>
                      <a:r>
                        <a:rPr kumimoji="0" lang="en-US" sz="800" b="1" i="0" u="none" strike="noStrike" cap="none" normalizeH="0" baseline="0" dirty="0">
                          <a:ln>
                            <a:noFill/>
                          </a:ln>
                          <a:solidFill>
                            <a:srgbClr val="000000"/>
                          </a:solidFill>
                          <a:effectLst/>
                          <a:latin typeface="Calibri" charset="0"/>
                          <a:ea typeface="Times New Roman" charset="0"/>
                          <a:cs typeface="Calibri" charset="0"/>
                        </a:rPr>
                        <a:t> </a:t>
                      </a:r>
                      <a:r>
                        <a:rPr kumimoji="0" lang="en-US" sz="800" b="1" i="0" u="none" strike="noStrike" cap="none" normalizeH="0" baseline="0" dirty="0" err="1">
                          <a:ln>
                            <a:noFill/>
                          </a:ln>
                          <a:solidFill>
                            <a:srgbClr val="000000"/>
                          </a:solidFill>
                          <a:effectLst/>
                          <a:latin typeface="Calibri" charset="0"/>
                          <a:ea typeface="Times New Roman" charset="0"/>
                          <a:cs typeface="Calibri" charset="0"/>
                        </a:rPr>
                        <a:t>έχει</a:t>
                      </a:r>
                      <a:endParaRPr kumimoji="0" lang="el-GR" sz="1000" b="0" i="0" u="none" strike="noStrike" cap="none" normalizeH="0" baseline="0" dirty="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Calibri" charset="0"/>
                          <a:ea typeface="Times New Roman" charset="0"/>
                          <a:cs typeface="Calibri" charset="0"/>
                        </a:rPr>
                        <a:t>+10%</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Calibri" charset="0"/>
                          <a:ea typeface="Times New Roman" charset="0"/>
                          <a:cs typeface="Calibri" charset="0"/>
                        </a:rPr>
                        <a:t>+20%</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Calibri" charset="0"/>
                          <a:ea typeface="Times New Roman" charset="0"/>
                          <a:cs typeface="Calibri" charset="0"/>
                        </a:rPr>
                        <a:t>-10%</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Calibri" charset="0"/>
                          <a:ea typeface="Times New Roman" charset="0"/>
                          <a:cs typeface="Calibri" charset="0"/>
                        </a:rPr>
                        <a:t>-20%</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Calibri" charset="0"/>
                          <a:ea typeface="Times New Roman" charset="0"/>
                          <a:cs typeface="Calibri" charset="0"/>
                        </a:rPr>
                        <a:t>+10%</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Calibri" charset="0"/>
                          <a:ea typeface="Times New Roman" charset="0"/>
                          <a:cs typeface="Calibri" charset="0"/>
                        </a:rPr>
                        <a:t>+20%</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Calibri" charset="0"/>
                          <a:ea typeface="Times New Roman" charset="0"/>
                          <a:cs typeface="Calibri" charset="0"/>
                        </a:rPr>
                        <a:t>-10%</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Calibri" charset="0"/>
                          <a:ea typeface="Times New Roman" charset="0"/>
                          <a:cs typeface="Calibri" charset="0"/>
                        </a:rPr>
                        <a:t>-20%</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2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 </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79388">
                <a:tc rowSpan="5">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charset="0"/>
                          <a:ea typeface="Times New Roman" charset="0"/>
                          <a:cs typeface="Calibri" charset="0"/>
                        </a:rPr>
                        <a:t>Scenario </a:t>
                      </a:r>
                      <a:r>
                        <a:rPr kumimoji="0" lang="en-US" sz="800" b="0" i="0" u="none" strike="noStrike" cap="none" normalizeH="0" baseline="0" dirty="0" err="1" smtClean="0">
                          <a:ln>
                            <a:noFill/>
                          </a:ln>
                          <a:solidFill>
                            <a:srgbClr val="000000"/>
                          </a:solidFill>
                          <a:effectLst/>
                          <a:latin typeface="Calibri" charset="0"/>
                          <a:ea typeface="Times New Roman" charset="0"/>
                          <a:cs typeface="Calibri" charset="0"/>
                        </a:rPr>
                        <a:t>Α</a:t>
                      </a:r>
                      <a:endParaRPr kumimoji="0" lang="el-GR" sz="1000" b="0" i="0" u="none" strike="noStrike" cap="none" normalizeH="0" baseline="0" dirty="0">
                        <a:ln>
                          <a:noFill/>
                        </a:ln>
                        <a:solidFill>
                          <a:schemeClr val="tx1"/>
                        </a:solidFill>
                        <a:effectLst/>
                        <a:latin typeface="Calibri" charset="0"/>
                        <a:ea typeface="Times New Roman" charset="0"/>
                        <a:cs typeface="Calibri" charset="0"/>
                      </a:endParaRPr>
                    </a:p>
                  </a:txBody>
                  <a:tcPr marL="60369" marR="60369"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DE9D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smtClean="0">
                          <a:ln>
                            <a:noFill/>
                          </a:ln>
                          <a:solidFill>
                            <a:srgbClr val="000000"/>
                          </a:solidFill>
                          <a:effectLst/>
                          <a:latin typeface="Calibri" charset="0"/>
                          <a:ea typeface="Times New Roman" charset="0"/>
                          <a:cs typeface="Calibri" charset="0"/>
                        </a:rPr>
                        <a:t>2a</a:t>
                      </a:r>
                      <a:endParaRPr kumimoji="0" lang="el-GR" sz="1000" b="0" i="0" u="none" strike="noStrike" cap="none" normalizeH="0" baseline="0" dirty="0">
                        <a:ln>
                          <a:noFill/>
                        </a:ln>
                        <a:solidFill>
                          <a:schemeClr val="tx1"/>
                        </a:solidFill>
                        <a:effectLst/>
                        <a:latin typeface="Calibri" charset="0"/>
                        <a:ea typeface="Times New Roman" charset="0"/>
                        <a:cs typeface="Calibri" charset="0"/>
                      </a:endParaRPr>
                    </a:p>
                  </a:txBody>
                  <a:tcPr marL="60369" marR="6036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175758.9</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216844.8</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257930.7</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134673.0</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93587.1</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167764.5</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159770.2</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183753.3</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191747.7</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179388">
                <a:tc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charset="0"/>
                          <a:ea typeface="Times New Roman" charset="0"/>
                          <a:cs typeface="Calibri" charset="0"/>
                        </a:rPr>
                        <a:t>2b</a:t>
                      </a:r>
                      <a:endParaRPr kumimoji="0" lang="el-GR" sz="1000" b="0" i="0" u="none" strike="noStrike" cap="none" normalizeH="0" baseline="0" dirty="0">
                        <a:ln>
                          <a:noFill/>
                        </a:ln>
                        <a:solidFill>
                          <a:schemeClr val="tx1"/>
                        </a:solidFill>
                        <a:effectLst/>
                        <a:latin typeface="Calibri" charset="0"/>
                        <a:ea typeface="Times New Roman" charset="0"/>
                        <a:cs typeface="Calibri" charset="0"/>
                      </a:endParaRPr>
                    </a:p>
                  </a:txBody>
                  <a:tcPr marL="60369" marR="6036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15927.6</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41397.5</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66867.5</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-9542.3</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-35012.3</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7797.2</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-333.1</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24058.0</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32188.3</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179388">
                <a:tc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charset="0"/>
                          <a:ea typeface="Times New Roman" charset="0"/>
                          <a:cs typeface="Calibri" charset="0"/>
                        </a:rPr>
                        <a:t>9a</a:t>
                      </a:r>
                      <a:endParaRPr kumimoji="0" lang="el-GR" sz="1000" b="0" i="0" u="none" strike="noStrike" cap="none" normalizeH="0" baseline="0" dirty="0">
                        <a:ln>
                          <a:noFill/>
                        </a:ln>
                        <a:solidFill>
                          <a:schemeClr val="tx1"/>
                        </a:solidFill>
                        <a:effectLst/>
                        <a:latin typeface="Calibri" charset="0"/>
                        <a:ea typeface="Times New Roman" charset="0"/>
                        <a:cs typeface="Calibri" charset="0"/>
                      </a:endParaRPr>
                    </a:p>
                  </a:txBody>
                  <a:tcPr marL="60369" marR="6036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24687.5</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39385.5</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54083.6</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9989.5</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-4708.5</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20871.2</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17054.8</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28503.9</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32320.2</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179388">
                <a:tc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charset="0"/>
                          <a:ea typeface="Times New Roman" charset="0"/>
                          <a:cs typeface="Calibri" charset="0"/>
                        </a:rPr>
                        <a:t>9b</a:t>
                      </a:r>
                      <a:endParaRPr kumimoji="0" lang="el-GR" sz="1000" b="0" i="0" u="none" strike="noStrike" cap="none" normalizeH="0" baseline="0" dirty="0">
                        <a:ln>
                          <a:noFill/>
                        </a:ln>
                        <a:solidFill>
                          <a:schemeClr val="tx1"/>
                        </a:solidFill>
                        <a:effectLst/>
                        <a:latin typeface="Calibri" charset="0"/>
                        <a:ea typeface="Times New Roman" charset="0"/>
                        <a:cs typeface="Calibri" charset="0"/>
                      </a:endParaRPr>
                    </a:p>
                  </a:txBody>
                  <a:tcPr marL="60369" marR="6036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-9586.1</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1207.9</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12001.9</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-20380.2</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-31174.2</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-13225.9</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-16865.8</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-5946.3</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-2306.5</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187325">
                <a:tc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charset="0"/>
                          <a:ea typeface="Times New Roman" charset="0"/>
                          <a:cs typeface="Calibri" charset="0"/>
                        </a:rPr>
                        <a:t>circular</a:t>
                      </a:r>
                      <a:endParaRPr kumimoji="0" lang="el-GR" sz="1000" b="0" i="0" u="none" strike="noStrike" cap="none" normalizeH="0" baseline="0" dirty="0">
                        <a:ln>
                          <a:noFill/>
                        </a:ln>
                        <a:solidFill>
                          <a:schemeClr val="tx1"/>
                        </a:solidFill>
                        <a:effectLst/>
                        <a:latin typeface="Calibri" charset="0"/>
                        <a:ea typeface="Times New Roman" charset="0"/>
                        <a:cs typeface="Calibri" charset="0"/>
                      </a:endParaRPr>
                    </a:p>
                  </a:txBody>
                  <a:tcPr marL="60369" marR="6036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-8956.9</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-2570.1</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3816.8</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-15343.8</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-21730.6</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-10953.0</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-12949.0</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-6960.9</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-4964.8</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1698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 </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charset="0"/>
                          <a:ea typeface="Times New Roman" charset="0"/>
                          <a:cs typeface="Calibri" charset="0"/>
                        </a:rPr>
                        <a:t>Difference</a:t>
                      </a:r>
                      <a:endParaRPr kumimoji="0" lang="el-GR" sz="1000" b="0" i="0" u="none" strike="noStrike" cap="none" normalizeH="0" baseline="0" dirty="0">
                        <a:ln>
                          <a:noFill/>
                        </a:ln>
                        <a:solidFill>
                          <a:schemeClr val="tx1"/>
                        </a:solidFill>
                        <a:effectLst/>
                        <a:latin typeface="Calibri" charset="0"/>
                        <a:ea typeface="Times New Roman" charset="0"/>
                        <a:cs typeface="Calibri" charset="0"/>
                      </a:endParaRPr>
                    </a:p>
                  </a:txBody>
                  <a:tcPr marL="60369" marR="60369"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197831.0</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296265.7</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394700.4</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99396.3</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Calibri" charset="0"/>
                          <a:ea typeface="Times New Roman" charset="0"/>
                          <a:cs typeface="Calibri" charset="0"/>
                        </a:rPr>
                        <a:t>961.6</a:t>
                      </a:r>
                      <a:endParaRPr kumimoji="0" lang="el-GR" sz="1000" b="0" i="0" u="none" strike="noStrike" cap="none" normalizeH="0" baseline="0" dirty="0">
                        <a:ln>
                          <a:noFill/>
                        </a:ln>
                        <a:solidFill>
                          <a:schemeClr val="tx1"/>
                        </a:solidFill>
                        <a:effectLst/>
                        <a:latin typeface="Calibri" charset="0"/>
                        <a:ea typeface="Times New Roman" charset="0"/>
                        <a:cs typeface="Calibri" charset="0"/>
                      </a:endParaRPr>
                    </a:p>
                  </a:txBody>
                  <a:tcPr marL="60369" marR="60369"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172254.1</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146677.1</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223408.0</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248984.9</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1793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 </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 </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Calibri" charset="0"/>
                          <a:ea typeface="Times New Roman" charset="0"/>
                          <a:cs typeface="Calibri" charset="0"/>
                        </a:rPr>
                        <a:t> </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smtClean="0">
                          <a:ln>
                            <a:noFill/>
                          </a:ln>
                          <a:solidFill>
                            <a:srgbClr val="000000"/>
                          </a:solidFill>
                          <a:effectLst/>
                          <a:latin typeface="Calibri" charset="0"/>
                          <a:ea typeface="Times New Roman" charset="0"/>
                          <a:cs typeface="Calibri" charset="0"/>
                        </a:rPr>
                        <a:t>Passengers</a:t>
                      </a:r>
                      <a:endParaRPr kumimoji="0" lang="el-GR" sz="1000" b="0" i="0" u="none" strike="noStrike" cap="none" normalizeH="0" baseline="0" dirty="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smtClean="0">
                          <a:ln>
                            <a:noFill/>
                          </a:ln>
                          <a:solidFill>
                            <a:srgbClr val="000000"/>
                          </a:solidFill>
                          <a:effectLst/>
                          <a:latin typeface="Calibri" charset="0"/>
                          <a:ea typeface="Times New Roman" charset="0"/>
                          <a:cs typeface="Calibri" charset="0"/>
                        </a:rPr>
                        <a:t>Fuel prices</a:t>
                      </a:r>
                      <a:endParaRPr kumimoji="0" lang="el-GR" sz="1000" b="0" i="0" u="none" strike="noStrike" cap="none" normalizeH="0" baseline="0" dirty="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1698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 </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smtClean="0">
                          <a:ln>
                            <a:noFill/>
                          </a:ln>
                          <a:solidFill>
                            <a:srgbClr val="000000"/>
                          </a:solidFill>
                          <a:effectLst/>
                          <a:latin typeface="Calibri" charset="0"/>
                          <a:ea typeface="Times New Roman" charset="0"/>
                          <a:cs typeface="Calibri" charset="0"/>
                        </a:rPr>
                        <a:t>Line</a:t>
                      </a:r>
                      <a:endParaRPr kumimoji="0" lang="el-GR" sz="1000" b="0" i="0" u="none" strike="noStrike" cap="none" normalizeH="0" baseline="0" dirty="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smtClean="0">
                          <a:ln>
                            <a:noFill/>
                          </a:ln>
                          <a:solidFill>
                            <a:srgbClr val="000000"/>
                          </a:solidFill>
                          <a:effectLst/>
                          <a:latin typeface="Calibri" charset="0"/>
                          <a:ea typeface="Times New Roman" charset="0"/>
                          <a:cs typeface="Calibri" charset="0"/>
                        </a:rPr>
                        <a:t>basic</a:t>
                      </a:r>
                      <a:endParaRPr kumimoji="0" lang="el-GR" sz="1000" b="0" i="0" u="none" strike="noStrike" cap="none" normalizeH="0" baseline="0" dirty="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Calibri" charset="0"/>
                          <a:ea typeface="Times New Roman" charset="0"/>
                          <a:cs typeface="Calibri" charset="0"/>
                        </a:rPr>
                        <a:t>+10%</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Calibri" charset="0"/>
                          <a:ea typeface="Times New Roman" charset="0"/>
                          <a:cs typeface="Calibri" charset="0"/>
                        </a:rPr>
                        <a:t>+20%</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Calibri" charset="0"/>
                          <a:ea typeface="Times New Roman" charset="0"/>
                          <a:cs typeface="Calibri" charset="0"/>
                        </a:rPr>
                        <a:t>-10%</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Calibri" charset="0"/>
                          <a:ea typeface="Times New Roman" charset="0"/>
                          <a:cs typeface="Calibri" charset="0"/>
                        </a:rPr>
                        <a:t>-20%</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Calibri" charset="0"/>
                          <a:ea typeface="Times New Roman" charset="0"/>
                          <a:cs typeface="Calibri" charset="0"/>
                        </a:rPr>
                        <a:t>+10%</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a:ln>
                            <a:noFill/>
                          </a:ln>
                          <a:solidFill>
                            <a:srgbClr val="000000"/>
                          </a:solidFill>
                          <a:effectLst/>
                          <a:latin typeface="Calibri" charset="0"/>
                          <a:ea typeface="Times New Roman" charset="0"/>
                          <a:cs typeface="Calibri" charset="0"/>
                        </a:rPr>
                        <a:t>+20%</a:t>
                      </a:r>
                      <a:endParaRPr kumimoji="0" lang="el-GR" sz="1000" b="0" i="0" u="none" strike="noStrike" cap="none" normalizeH="0" baseline="0" dirty="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Calibri" charset="0"/>
                          <a:ea typeface="Times New Roman" charset="0"/>
                          <a:cs typeface="Calibri" charset="0"/>
                        </a:rPr>
                        <a:t>-10%</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Calibri" charset="0"/>
                          <a:ea typeface="Times New Roman" charset="0"/>
                          <a:cs typeface="Calibri" charset="0"/>
                        </a:rPr>
                        <a:t>-20%</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2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 </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79388">
                <a:tc rowSpan="5">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charset="0"/>
                          <a:ea typeface="Times New Roman" charset="0"/>
                          <a:cs typeface="Calibri" charset="0"/>
                        </a:rPr>
                        <a:t>Scenario </a:t>
                      </a:r>
                      <a:r>
                        <a:rPr kumimoji="0" lang="en-US" sz="800" b="0" i="0" u="none" strike="noStrike" cap="none" normalizeH="0" baseline="0" dirty="0" err="1" smtClean="0">
                          <a:ln>
                            <a:noFill/>
                          </a:ln>
                          <a:solidFill>
                            <a:srgbClr val="000000"/>
                          </a:solidFill>
                          <a:effectLst/>
                          <a:latin typeface="Calibri" charset="0"/>
                          <a:ea typeface="Times New Roman" charset="0"/>
                          <a:cs typeface="Calibri" charset="0"/>
                        </a:rPr>
                        <a:t>Β</a:t>
                      </a:r>
                      <a:endParaRPr kumimoji="0" lang="el-GR" sz="1000" b="0" i="0" u="none" strike="noStrike" cap="none" normalizeH="0" baseline="0" dirty="0">
                        <a:ln>
                          <a:noFill/>
                        </a:ln>
                        <a:solidFill>
                          <a:schemeClr val="tx1"/>
                        </a:solidFill>
                        <a:effectLst/>
                        <a:latin typeface="Calibri" charset="0"/>
                        <a:ea typeface="Times New Roman" charset="0"/>
                        <a:cs typeface="Calibri" charset="0"/>
                      </a:endParaRPr>
                    </a:p>
                  </a:txBody>
                  <a:tcPr marL="60369" marR="60369"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DE9D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smtClean="0">
                          <a:ln>
                            <a:noFill/>
                          </a:ln>
                          <a:solidFill>
                            <a:srgbClr val="000000"/>
                          </a:solidFill>
                          <a:effectLst/>
                          <a:latin typeface="Calibri" charset="0"/>
                          <a:ea typeface="Times New Roman" charset="0"/>
                          <a:cs typeface="Calibri" charset="0"/>
                        </a:rPr>
                        <a:t>2a</a:t>
                      </a:r>
                      <a:endParaRPr kumimoji="0" lang="el-GR" sz="1000" b="0" i="0" u="none" strike="noStrike" cap="none" normalizeH="0" baseline="0" dirty="0">
                        <a:ln>
                          <a:noFill/>
                        </a:ln>
                        <a:solidFill>
                          <a:schemeClr val="tx1"/>
                        </a:solidFill>
                        <a:effectLst/>
                        <a:latin typeface="Calibri" charset="0"/>
                        <a:ea typeface="Times New Roman" charset="0"/>
                        <a:cs typeface="Calibri" charset="0"/>
                      </a:endParaRPr>
                    </a:p>
                  </a:txBody>
                  <a:tcPr marL="60369" marR="6036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146408.7</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181865.3</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217321.9</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110952.1</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75495.4</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139412.2</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132415.7</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153405.2</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160401.7</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179388">
                <a:tc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charset="0"/>
                          <a:ea typeface="Times New Roman" charset="0"/>
                          <a:cs typeface="Calibri" charset="0"/>
                        </a:rPr>
                        <a:t>2b</a:t>
                      </a:r>
                      <a:endParaRPr kumimoji="0" lang="el-GR" sz="1000" b="0" i="0" u="none" strike="noStrike" cap="none" normalizeH="0" baseline="0" dirty="0">
                        <a:ln>
                          <a:noFill/>
                        </a:ln>
                        <a:solidFill>
                          <a:schemeClr val="tx1"/>
                        </a:solidFill>
                        <a:effectLst/>
                        <a:latin typeface="Calibri" charset="0"/>
                        <a:ea typeface="Times New Roman" charset="0"/>
                        <a:cs typeface="Calibri" charset="0"/>
                      </a:endParaRPr>
                    </a:p>
                  </a:txBody>
                  <a:tcPr marL="60369" marR="6036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2486.3</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23991.4</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45496.5</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-19018.8</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-40524.0</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-4673.5</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-11833.2</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9646.0</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16805.8</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179388">
                <a:tc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charset="0"/>
                          <a:ea typeface="Times New Roman" charset="0"/>
                          <a:cs typeface="Calibri" charset="0"/>
                        </a:rPr>
                        <a:t>9a</a:t>
                      </a:r>
                      <a:endParaRPr kumimoji="0" lang="el-GR" sz="1000" b="0" i="0" u="none" strike="noStrike" cap="none" normalizeH="0" baseline="0" dirty="0">
                        <a:ln>
                          <a:noFill/>
                        </a:ln>
                        <a:solidFill>
                          <a:schemeClr val="tx1"/>
                        </a:solidFill>
                        <a:effectLst/>
                        <a:latin typeface="Calibri" charset="0"/>
                        <a:ea typeface="Times New Roman" charset="0"/>
                        <a:cs typeface="Calibri" charset="0"/>
                      </a:endParaRPr>
                    </a:p>
                  </a:txBody>
                  <a:tcPr marL="60369" marR="6036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100647.4</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127206.7</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153766.0</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74088.1</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47528.8</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95251.3</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89855.2</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106043.5</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111439.5</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179388">
                <a:tc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charset="0"/>
                          <a:ea typeface="Times New Roman" charset="0"/>
                          <a:cs typeface="Calibri" charset="0"/>
                        </a:rPr>
                        <a:t>9b</a:t>
                      </a:r>
                      <a:endParaRPr kumimoji="0" lang="el-GR" sz="1000" b="0" i="0" u="none" strike="noStrike" cap="none" normalizeH="0" baseline="0" dirty="0">
                        <a:ln>
                          <a:noFill/>
                        </a:ln>
                        <a:solidFill>
                          <a:schemeClr val="tx1"/>
                        </a:solidFill>
                        <a:effectLst/>
                        <a:latin typeface="Calibri" charset="0"/>
                        <a:ea typeface="Times New Roman" charset="0"/>
                        <a:cs typeface="Calibri" charset="0"/>
                      </a:endParaRPr>
                    </a:p>
                  </a:txBody>
                  <a:tcPr marL="60369" marR="6036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38481.1</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58216.7</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77952.3</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18745.5</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-990.1</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33309.9</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28138.7</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43652.4</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48823.6</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187325">
                <a:tc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charset="0"/>
                          <a:ea typeface="Times New Roman" charset="0"/>
                          <a:cs typeface="Calibri" charset="0"/>
                        </a:rPr>
                        <a:t>circular</a:t>
                      </a:r>
                      <a:endParaRPr kumimoji="0" lang="el-GR" sz="1000" b="0" i="0" u="none" strike="noStrike" cap="none" normalizeH="0" baseline="0" dirty="0">
                        <a:ln>
                          <a:noFill/>
                        </a:ln>
                        <a:solidFill>
                          <a:schemeClr val="tx1"/>
                        </a:solidFill>
                        <a:effectLst/>
                        <a:latin typeface="Calibri" charset="0"/>
                        <a:ea typeface="Times New Roman" charset="0"/>
                        <a:cs typeface="Calibri" charset="0"/>
                      </a:endParaRPr>
                    </a:p>
                  </a:txBody>
                  <a:tcPr marL="60369" marR="6036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-8956.9</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-2570.1</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3816.8</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-15343.8</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-21730.6</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-10953.0</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-12949.0</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-6960.9</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-4964.8</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1698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 </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charset="0"/>
                          <a:ea typeface="Times New Roman" charset="0"/>
                          <a:cs typeface="Calibri" charset="0"/>
                        </a:rPr>
                        <a:t>Difference</a:t>
                      </a:r>
                      <a:endParaRPr kumimoji="0" lang="el-GR" sz="1000" b="0" i="0" u="none" strike="noStrike" cap="none" normalizeH="0" baseline="0" dirty="0">
                        <a:ln>
                          <a:noFill/>
                        </a:ln>
                        <a:solidFill>
                          <a:schemeClr val="tx1"/>
                        </a:solidFill>
                        <a:effectLst/>
                        <a:latin typeface="Calibri" charset="0"/>
                        <a:ea typeface="Times New Roman" charset="0"/>
                        <a:cs typeface="Calibri" charset="0"/>
                      </a:endParaRPr>
                    </a:p>
                  </a:txBody>
                  <a:tcPr marL="60369" marR="60369"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279066.5</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388710.0</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498353.5</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169423.1</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59779.6</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252346.9</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225627.3</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charset="0"/>
                          <a:ea typeface="Times New Roman" charset="0"/>
                          <a:cs typeface="Calibri" charset="0"/>
                        </a:rPr>
                        <a:t>305786.2</a:t>
                      </a:r>
                      <a:endParaRPr kumimoji="0" lang="el-GR" sz="1000" b="0" i="0" u="none" strike="noStrike" cap="none" normalizeH="0" baseline="0">
                        <a:ln>
                          <a:noFill/>
                        </a:ln>
                        <a:solidFill>
                          <a:schemeClr val="tx1"/>
                        </a:solidFill>
                        <a:effectLst/>
                        <a:latin typeface="Calibri" charset="0"/>
                        <a:ea typeface="Times New Roman" charset="0"/>
                        <a:cs typeface="Calibri" charset="0"/>
                      </a:endParaRPr>
                    </a:p>
                  </a:txBody>
                  <a:tcPr marL="60369" marR="60369"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Calibri" charset="0"/>
                          <a:ea typeface="Times New Roman" charset="0"/>
                          <a:cs typeface="Calibri" charset="0"/>
                        </a:rPr>
                        <a:t>332505.8</a:t>
                      </a:r>
                      <a:endParaRPr kumimoji="0" lang="el-GR" sz="1000" b="0" i="0" u="none" strike="noStrike" cap="none" normalizeH="0" baseline="0" dirty="0">
                        <a:ln>
                          <a:noFill/>
                        </a:ln>
                        <a:solidFill>
                          <a:schemeClr val="tx1"/>
                        </a:solidFill>
                        <a:effectLst/>
                        <a:latin typeface="Calibri" charset="0"/>
                        <a:ea typeface="Times New Roman" charset="0"/>
                        <a:cs typeface="Calibri" charset="0"/>
                      </a:endParaRPr>
                    </a:p>
                  </a:txBody>
                  <a:tcPr marL="60369" marR="60369"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92D050"/>
                    </a:solidFill>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
          <p:cNvGraphicFramePr>
            <a:graphicFrameLocks noChangeAspect="1"/>
          </p:cNvGraphicFramePr>
          <p:nvPr>
            <p:extLst>
              <p:ext uri="{D42A27DB-BD31-4B8C-83A1-F6EECF244321}">
                <p14:modId xmlns:p14="http://schemas.microsoft.com/office/powerpoint/2010/main" val="3774927264"/>
              </p:ext>
            </p:extLst>
          </p:nvPr>
        </p:nvGraphicFramePr>
        <p:xfrm>
          <a:off x="165100" y="2813050"/>
          <a:ext cx="8813800" cy="1231900"/>
        </p:xfrm>
        <a:graphic>
          <a:graphicData uri="http://schemas.openxmlformats.org/presentationml/2006/ole">
            <mc:AlternateContent xmlns:mc="http://schemas.openxmlformats.org/markup-compatibility/2006">
              <mc:Choice xmlns:v="urn:schemas-microsoft-com:vml" Requires="v">
                <p:oleObj spid="_x0000_s24615" name="Document" r:id="rId3" imgW="8813476" imgH="1231855" progId="Word.Document.12">
                  <p:link updateAutomatic="1"/>
                </p:oleObj>
              </mc:Choice>
              <mc:Fallback>
                <p:oleObj name="Document" r:id="rId3" imgW="8813476" imgH="1231855" progId="Word.Document.12">
                  <p:link updateAutomatic="1"/>
                  <p:pic>
                    <p:nvPicPr>
                      <p:cNvPr id="0"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00" y="2813050"/>
                        <a:ext cx="8813800" cy="123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cs typeface="Arial Black"/>
              </a:rPr>
              <a:t>Περιεχόμενα</a:t>
            </a:r>
            <a:endParaRPr lang="en-US" b="1" dirty="0" smtClean="0">
              <a:latin typeface="+mn-lt"/>
              <a:cs typeface="Arial Black"/>
            </a:endParaRPr>
          </a:p>
        </p:txBody>
      </p:sp>
      <p:sp>
        <p:nvSpPr>
          <p:cNvPr id="3" name="Content Placeholder 2"/>
          <p:cNvSpPr>
            <a:spLocks noGrp="1"/>
          </p:cNvSpPr>
          <p:nvPr>
            <p:ph idx="1"/>
          </p:nvPr>
        </p:nvSpPr>
        <p:spPr>
          <a:xfrm>
            <a:off x="1143000" y="1447800"/>
            <a:ext cx="8229600" cy="4525963"/>
          </a:xfrm>
        </p:spPr>
        <p:txBody>
          <a:bodyPr>
            <a:noAutofit/>
          </a:bodyPr>
          <a:lstStyle/>
          <a:p>
            <a:pPr lvl="0">
              <a:lnSpc>
                <a:spcPct val="150000"/>
              </a:lnSpc>
              <a:spcBef>
                <a:spcPts val="0"/>
              </a:spcBef>
              <a:buNone/>
            </a:pPr>
            <a:r>
              <a:rPr lang="el-GR" sz="4000" dirty="0">
                <a:solidFill>
                  <a:prstClr val="black"/>
                </a:solidFill>
              </a:rPr>
              <a:t>Εισαγωγή</a:t>
            </a:r>
            <a:endParaRPr lang="en-US" sz="4000" dirty="0">
              <a:solidFill>
                <a:prstClr val="black"/>
              </a:solidFill>
            </a:endParaRPr>
          </a:p>
          <a:p>
            <a:pPr lvl="0">
              <a:lnSpc>
                <a:spcPct val="150000"/>
              </a:lnSpc>
              <a:spcBef>
                <a:spcPts val="0"/>
              </a:spcBef>
              <a:buNone/>
            </a:pPr>
            <a:r>
              <a:rPr lang="el-GR" sz="4000" dirty="0">
                <a:solidFill>
                  <a:prstClr val="black"/>
                </a:solidFill>
              </a:rPr>
              <a:t>Διαδικασία λήψης απόφασης</a:t>
            </a:r>
            <a:endParaRPr lang="en-US" sz="4000" dirty="0">
              <a:solidFill>
                <a:prstClr val="black"/>
              </a:solidFill>
            </a:endParaRPr>
          </a:p>
          <a:p>
            <a:pPr lvl="0">
              <a:lnSpc>
                <a:spcPct val="150000"/>
              </a:lnSpc>
              <a:spcBef>
                <a:spcPts val="0"/>
              </a:spcBef>
              <a:buNone/>
            </a:pPr>
            <a:r>
              <a:rPr lang="el-GR" sz="4000" dirty="0">
                <a:solidFill>
                  <a:prstClr val="black"/>
                </a:solidFill>
              </a:rPr>
              <a:t>Η επίδραση των </a:t>
            </a:r>
            <a:r>
              <a:rPr lang="en-US" sz="4000" dirty="0">
                <a:solidFill>
                  <a:prstClr val="black"/>
                </a:solidFill>
              </a:rPr>
              <a:t>ITS</a:t>
            </a:r>
            <a:r>
              <a:rPr lang="el-GR" sz="4000" dirty="0">
                <a:solidFill>
                  <a:prstClr val="black"/>
                </a:solidFill>
              </a:rPr>
              <a:t> στις</a:t>
            </a:r>
            <a:r>
              <a:rPr lang="el-GR" sz="4000" dirty="0" smtClean="0">
                <a:solidFill>
                  <a:prstClr val="black"/>
                </a:solidFill>
              </a:rPr>
              <a:t> μεταφορές</a:t>
            </a:r>
            <a:endParaRPr lang="en-US" sz="4000" dirty="0" smtClean="0">
              <a:solidFill>
                <a:prstClr val="black"/>
              </a:solidFill>
            </a:endParaRPr>
          </a:p>
          <a:p>
            <a:pPr lvl="0">
              <a:lnSpc>
                <a:spcPct val="150000"/>
              </a:lnSpc>
              <a:spcBef>
                <a:spcPts val="0"/>
              </a:spcBef>
              <a:buNone/>
            </a:pPr>
            <a:r>
              <a:rPr lang="el-GR" sz="4000" dirty="0">
                <a:solidFill>
                  <a:prstClr val="black"/>
                </a:solidFill>
              </a:rPr>
              <a:t>Αποτίμηση επιπτώσεων</a:t>
            </a:r>
            <a:endParaRPr lang="en-US" sz="4000" dirty="0">
              <a:solidFill>
                <a:prstClr val="black"/>
              </a:solidFill>
            </a:endParaRPr>
          </a:p>
          <a:p>
            <a:pPr lvl="0">
              <a:lnSpc>
                <a:spcPct val="150000"/>
              </a:lnSpc>
              <a:spcBef>
                <a:spcPts val="0"/>
              </a:spcBef>
              <a:buNone/>
            </a:pPr>
            <a:r>
              <a:rPr lang="el-GR" sz="4000" dirty="0">
                <a:solidFill>
                  <a:prstClr val="black"/>
                </a:solidFill>
              </a:rPr>
              <a:t>Συγκριτική </a:t>
            </a:r>
            <a:r>
              <a:rPr lang="el-GR" sz="4000" dirty="0" smtClean="0">
                <a:solidFill>
                  <a:prstClr val="black"/>
                </a:solidFill>
              </a:rPr>
              <a:t>ανάλυση</a:t>
            </a:r>
            <a:endParaRPr lang="en-US" sz="4000" dirty="0">
              <a:solidFill>
                <a:prstClr val="black"/>
              </a:solidFill>
            </a:endParaRPr>
          </a:p>
        </p:txBody>
      </p:sp>
      <p:sp>
        <p:nvSpPr>
          <p:cNvPr id="4" name="footer_BLU">
            <a:hlinkClick r:id="rId2" action="ppaction://hlinkpres?slideindex=1&amp;slidetitle="/>
          </p:cNvPr>
          <p:cNvSpPr/>
          <p:nvPr/>
        </p:nvSpPr>
        <p:spPr>
          <a:xfrm>
            <a:off x="-828600" y="1772816"/>
            <a:ext cx="1922789" cy="531884"/>
          </a:xfrm>
          <a:prstGeom prst="rect">
            <a:avLst/>
          </a:prstGeom>
          <a:gradFill>
            <a:gsLst>
              <a:gs pos="0">
                <a:schemeClr val="accent3">
                  <a:lumMod val="50000"/>
                </a:schemeClr>
              </a:gs>
              <a:gs pos="7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60862" rIns="0" bIns="60862" anchor="ctr">
            <a:prstTxWarp prst="textNoShape">
              <a:avLst/>
            </a:prstTxWarp>
          </a:bodyPr>
          <a:lstStyle/>
          <a:p>
            <a:pPr algn="r"/>
            <a:r>
              <a:rPr lang="it-IT" sz="4800" b="1" dirty="0" err="1" smtClean="0">
                <a:solidFill>
                  <a:srgbClr val="FFFFFF"/>
                </a:solidFill>
                <a:latin typeface="Century Gothic" charset="0"/>
              </a:rPr>
              <a:t>1</a:t>
            </a:r>
            <a:endParaRPr lang="it-IT" sz="4800" b="1" dirty="0">
              <a:solidFill>
                <a:srgbClr val="FFFFFF"/>
              </a:solidFill>
              <a:latin typeface="Century Gothic" charset="0"/>
            </a:endParaRPr>
          </a:p>
        </p:txBody>
      </p:sp>
      <p:sp>
        <p:nvSpPr>
          <p:cNvPr id="6" name="footer_BLU">
            <a:hlinkClick r:id="rId2" action="ppaction://hlinkpres?slideindex=1&amp;slidetitle="/>
          </p:cNvPr>
          <p:cNvSpPr/>
          <p:nvPr/>
        </p:nvSpPr>
        <p:spPr>
          <a:xfrm>
            <a:off x="-828600" y="3632610"/>
            <a:ext cx="1922789" cy="531884"/>
          </a:xfrm>
          <a:prstGeom prst="rect">
            <a:avLst/>
          </a:prstGeom>
          <a:gradFill>
            <a:gsLst>
              <a:gs pos="0">
                <a:schemeClr val="accent3">
                  <a:lumMod val="50000"/>
                </a:schemeClr>
              </a:gs>
              <a:gs pos="7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60862" rIns="0" bIns="60862" anchor="ctr">
            <a:prstTxWarp prst="textNoShape">
              <a:avLst/>
            </a:prstTxWarp>
          </a:bodyPr>
          <a:lstStyle/>
          <a:p>
            <a:pPr algn="r"/>
            <a:r>
              <a:rPr lang="it-IT" sz="4800" b="1" dirty="0" err="1" smtClean="0">
                <a:solidFill>
                  <a:srgbClr val="FFFFFF"/>
                </a:solidFill>
                <a:latin typeface="Century Gothic" charset="0"/>
              </a:rPr>
              <a:t>3</a:t>
            </a:r>
            <a:endParaRPr lang="it-IT" sz="4800" b="1" dirty="0">
              <a:solidFill>
                <a:srgbClr val="FFFFFF"/>
              </a:solidFill>
              <a:latin typeface="Century Gothic" charset="0"/>
            </a:endParaRPr>
          </a:p>
        </p:txBody>
      </p:sp>
      <p:sp>
        <p:nvSpPr>
          <p:cNvPr id="7" name="footer_BLU">
            <a:hlinkClick r:id="rId2" action="ppaction://hlinkpres?slideindex=1&amp;slidetitle="/>
          </p:cNvPr>
          <p:cNvSpPr/>
          <p:nvPr/>
        </p:nvSpPr>
        <p:spPr>
          <a:xfrm>
            <a:off x="-828600" y="2708920"/>
            <a:ext cx="1922789" cy="531884"/>
          </a:xfrm>
          <a:prstGeom prst="rect">
            <a:avLst/>
          </a:prstGeom>
          <a:gradFill>
            <a:gsLst>
              <a:gs pos="0">
                <a:schemeClr val="accent3">
                  <a:lumMod val="50000"/>
                </a:schemeClr>
              </a:gs>
              <a:gs pos="7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60862" rIns="0" bIns="60862" anchor="ctr">
            <a:prstTxWarp prst="textNoShape">
              <a:avLst/>
            </a:prstTxWarp>
          </a:bodyPr>
          <a:lstStyle/>
          <a:p>
            <a:pPr algn="r"/>
            <a:r>
              <a:rPr lang="it-IT" sz="4800" b="1" dirty="0" err="1" smtClean="0">
                <a:solidFill>
                  <a:srgbClr val="FFFFFF"/>
                </a:solidFill>
                <a:latin typeface="Century Gothic" charset="0"/>
              </a:rPr>
              <a:t>2</a:t>
            </a:r>
            <a:endParaRPr lang="it-IT" sz="4800" b="1" dirty="0">
              <a:solidFill>
                <a:srgbClr val="FFFFFF"/>
              </a:solidFill>
              <a:latin typeface="Century Gothic" charset="0"/>
            </a:endParaRPr>
          </a:p>
        </p:txBody>
      </p:sp>
      <p:sp>
        <p:nvSpPr>
          <p:cNvPr id="8" name="footer_BLU">
            <a:hlinkClick r:id="rId2" action="ppaction://hlinkpres?slideindex=1&amp;slidetitle="/>
          </p:cNvPr>
          <p:cNvSpPr/>
          <p:nvPr/>
        </p:nvSpPr>
        <p:spPr>
          <a:xfrm>
            <a:off x="-828600" y="4553300"/>
            <a:ext cx="1922789" cy="531884"/>
          </a:xfrm>
          <a:prstGeom prst="rect">
            <a:avLst/>
          </a:prstGeom>
          <a:gradFill>
            <a:gsLst>
              <a:gs pos="0">
                <a:schemeClr val="accent3">
                  <a:lumMod val="50000"/>
                </a:schemeClr>
              </a:gs>
              <a:gs pos="7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60862" rIns="0" bIns="60862" anchor="ctr">
            <a:prstTxWarp prst="textNoShape">
              <a:avLst/>
            </a:prstTxWarp>
          </a:bodyPr>
          <a:lstStyle/>
          <a:p>
            <a:pPr algn="r"/>
            <a:r>
              <a:rPr lang="it-IT" sz="4800" b="1" dirty="0" err="1" smtClean="0">
                <a:solidFill>
                  <a:srgbClr val="FFFFFF"/>
                </a:solidFill>
                <a:latin typeface="Century Gothic" charset="0"/>
              </a:rPr>
              <a:t>4</a:t>
            </a:r>
            <a:endParaRPr lang="it-IT" sz="4800" b="1" dirty="0">
              <a:solidFill>
                <a:srgbClr val="FFFFFF"/>
              </a:solidFill>
              <a:latin typeface="Century Gothic" charset="0"/>
            </a:endParaRPr>
          </a:p>
        </p:txBody>
      </p:sp>
      <p:sp>
        <p:nvSpPr>
          <p:cNvPr id="9" name="footer_BLU">
            <a:hlinkClick r:id="rId2" action="ppaction://hlinkpres?slideindex=1&amp;slidetitle="/>
          </p:cNvPr>
          <p:cNvSpPr/>
          <p:nvPr/>
        </p:nvSpPr>
        <p:spPr>
          <a:xfrm>
            <a:off x="-828600" y="5445224"/>
            <a:ext cx="1922789" cy="531884"/>
          </a:xfrm>
          <a:prstGeom prst="rect">
            <a:avLst/>
          </a:prstGeom>
          <a:gradFill>
            <a:gsLst>
              <a:gs pos="0">
                <a:schemeClr val="accent3">
                  <a:lumMod val="50000"/>
                </a:schemeClr>
              </a:gs>
              <a:gs pos="7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60862" rIns="0" bIns="60862" anchor="ctr">
            <a:prstTxWarp prst="textNoShape">
              <a:avLst/>
            </a:prstTxWarp>
          </a:bodyPr>
          <a:lstStyle/>
          <a:p>
            <a:pPr algn="r"/>
            <a:r>
              <a:rPr lang="it-IT" sz="4800" b="1" dirty="0" err="1" smtClean="0">
                <a:solidFill>
                  <a:srgbClr val="FFFFFF"/>
                </a:solidFill>
                <a:latin typeface="Century Gothic" charset="0"/>
              </a:rPr>
              <a:t>5</a:t>
            </a:r>
            <a:endParaRPr lang="it-IT" sz="4800" b="1" dirty="0">
              <a:solidFill>
                <a:srgbClr val="FFFFFF"/>
              </a:solidFill>
              <a:latin typeface="Century Gothic" charset="0"/>
            </a:endParaRPr>
          </a:p>
        </p:txBody>
      </p:sp>
      <p:sp>
        <p:nvSpPr>
          <p:cNvPr id="10" name="footer_BLU">
            <a:hlinkClick r:id="rId2" action="ppaction://hlinkpres?slideindex=1&amp;slidetitle="/>
          </p:cNvPr>
          <p:cNvSpPr/>
          <p:nvPr/>
        </p:nvSpPr>
        <p:spPr>
          <a:xfrm>
            <a:off x="-676200" y="2744716"/>
            <a:ext cx="9820200" cy="531884"/>
          </a:xfrm>
          <a:prstGeom prst="rect">
            <a:avLst/>
          </a:prstGeom>
          <a:gradFill>
            <a:gsLst>
              <a:gs pos="0">
                <a:schemeClr val="accent3">
                  <a:lumMod val="50000"/>
                </a:schemeClr>
              </a:gs>
              <a:gs pos="7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60862" rIns="0" bIns="60862" anchor="ctr">
            <a:prstTxWarp prst="textNoShape">
              <a:avLst/>
            </a:prstTxWarp>
          </a:bodyPr>
          <a:lstStyle/>
          <a:p>
            <a:pPr algn="r"/>
            <a:endParaRPr lang="it-IT" sz="4800" b="1" dirty="0">
              <a:solidFill>
                <a:srgbClr val="FFFFFF"/>
              </a:solidFill>
              <a:latin typeface="Century Gothic"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338"/>
          <p:cNvGrpSpPr>
            <a:grpSpLocks/>
          </p:cNvGrpSpPr>
          <p:nvPr/>
        </p:nvGrpSpPr>
        <p:grpSpPr bwMode="auto">
          <a:xfrm>
            <a:off x="581026" y="1135063"/>
            <a:ext cx="5667374" cy="3589337"/>
            <a:chOff x="3851275" y="2657476"/>
            <a:chExt cx="5045075" cy="3125788"/>
          </a:xfrm>
        </p:grpSpPr>
        <p:grpSp>
          <p:nvGrpSpPr>
            <p:cNvPr id="4" name="Group 4"/>
            <p:cNvGrpSpPr>
              <a:grpSpLocks noChangeAspect="1"/>
            </p:cNvGrpSpPr>
            <p:nvPr/>
          </p:nvGrpSpPr>
          <p:grpSpPr bwMode="auto">
            <a:xfrm>
              <a:off x="3851275" y="2657476"/>
              <a:ext cx="5045075" cy="3125788"/>
              <a:chOff x="2426" y="1674"/>
              <a:chExt cx="3178" cy="1969"/>
            </a:xfrm>
          </p:grpSpPr>
          <p:sp>
            <p:nvSpPr>
              <p:cNvPr id="6" name="AutoShape 3"/>
              <p:cNvSpPr>
                <a:spLocks noChangeAspect="1" noChangeArrowheads="1" noTextEdit="1"/>
              </p:cNvSpPr>
              <p:nvPr/>
            </p:nvSpPr>
            <p:spPr bwMode="auto">
              <a:xfrm>
                <a:off x="2426" y="1675"/>
                <a:ext cx="3176" cy="1814"/>
              </a:xfrm>
              <a:prstGeom prst="rect">
                <a:avLst/>
              </a:prstGeom>
              <a:noFill/>
              <a:ln w="9525">
                <a:noFill/>
                <a:miter lim="800000"/>
                <a:headEnd/>
                <a:tailEnd/>
              </a:ln>
            </p:spPr>
            <p:txBody>
              <a:bodyPr>
                <a:prstTxWarp prst="textNoShape">
                  <a:avLst/>
                </a:prstTxWarp>
              </a:bodyPr>
              <a:lstStyle/>
              <a:p>
                <a:endParaRPr lang="en-US"/>
              </a:p>
            </p:txBody>
          </p:sp>
          <p:sp>
            <p:nvSpPr>
              <p:cNvPr id="7" name="Rectangle 5"/>
              <p:cNvSpPr>
                <a:spLocks noChangeArrowheads="1"/>
              </p:cNvSpPr>
              <p:nvPr/>
            </p:nvSpPr>
            <p:spPr bwMode="auto">
              <a:xfrm>
                <a:off x="2426" y="1675"/>
                <a:ext cx="77" cy="164"/>
              </a:xfrm>
              <a:prstGeom prst="rect">
                <a:avLst/>
              </a:prstGeom>
              <a:noFill/>
              <a:ln w="9525">
                <a:noFill/>
                <a:miter lim="800000"/>
                <a:headEnd/>
                <a:tailEnd/>
              </a:ln>
            </p:spPr>
            <p:txBody>
              <a:bodyPr wrap="none" lIns="0" tIns="0" rIns="0" bIns="0">
                <a:prstTxWarp prst="textNoShape">
                  <a:avLst/>
                </a:prstTxWarp>
                <a:spAutoFit/>
              </a:bodyPr>
              <a:lstStyle/>
              <a:p>
                <a:r>
                  <a:rPr lang="it-IT" sz="1400">
                    <a:solidFill>
                      <a:srgbClr val="000000"/>
                    </a:solidFill>
                    <a:latin typeface="Times New Roman" charset="0"/>
                  </a:rPr>
                  <a:t> </a:t>
                </a:r>
                <a:endParaRPr lang="it-IT"/>
              </a:p>
            </p:txBody>
          </p:sp>
          <p:grpSp>
            <p:nvGrpSpPr>
              <p:cNvPr id="8" name="Group 334"/>
              <p:cNvGrpSpPr>
                <a:grpSpLocks/>
              </p:cNvGrpSpPr>
              <p:nvPr/>
            </p:nvGrpSpPr>
            <p:grpSpPr bwMode="auto">
              <a:xfrm>
                <a:off x="2426" y="1674"/>
                <a:ext cx="3178" cy="1969"/>
                <a:chOff x="2426" y="1674"/>
                <a:chExt cx="3178" cy="1969"/>
              </a:xfrm>
            </p:grpSpPr>
            <p:sp>
              <p:nvSpPr>
                <p:cNvPr id="9" name="Rectangle 6"/>
                <p:cNvSpPr>
                  <a:spLocks noChangeArrowheads="1"/>
                </p:cNvSpPr>
                <p:nvPr/>
              </p:nvSpPr>
              <p:spPr bwMode="auto">
                <a:xfrm>
                  <a:off x="2426" y="1674"/>
                  <a:ext cx="75" cy="155"/>
                </a:xfrm>
                <a:prstGeom prst="rect">
                  <a:avLst/>
                </a:prstGeom>
                <a:noFill/>
                <a:ln w="9525">
                  <a:noFill/>
                  <a:miter lim="800000"/>
                  <a:headEnd/>
                  <a:tailEnd/>
                </a:ln>
              </p:spPr>
              <p:txBody>
                <a:bodyPr wrap="none" lIns="0" tIns="0" rIns="0" bIns="0">
                  <a:prstTxWarp prst="textNoShape">
                    <a:avLst/>
                  </a:prstTxWarp>
                  <a:spAutoFit/>
                </a:bodyPr>
                <a:lstStyle/>
                <a:p>
                  <a:r>
                    <a:rPr lang="it-IT" sz="1400">
                      <a:solidFill>
                        <a:srgbClr val="000000"/>
                      </a:solidFill>
                      <a:latin typeface="Times New Roman" charset="0"/>
                    </a:rPr>
                    <a:t> </a:t>
                  </a:r>
                  <a:endParaRPr lang="it-IT"/>
                </a:p>
              </p:txBody>
            </p:sp>
            <p:grpSp>
              <p:nvGrpSpPr>
                <p:cNvPr id="10" name="Group 333"/>
                <p:cNvGrpSpPr>
                  <a:grpSpLocks/>
                </p:cNvGrpSpPr>
                <p:nvPr/>
              </p:nvGrpSpPr>
              <p:grpSpPr bwMode="auto">
                <a:xfrm>
                  <a:off x="2426" y="1675"/>
                  <a:ext cx="3178" cy="1968"/>
                  <a:chOff x="2426" y="1675"/>
                  <a:chExt cx="3178" cy="1968"/>
                </a:xfrm>
              </p:grpSpPr>
              <p:grpSp>
                <p:nvGrpSpPr>
                  <p:cNvPr id="11" name="Group 207"/>
                  <p:cNvGrpSpPr>
                    <a:grpSpLocks/>
                  </p:cNvGrpSpPr>
                  <p:nvPr/>
                </p:nvGrpSpPr>
                <p:grpSpPr bwMode="auto">
                  <a:xfrm>
                    <a:off x="2426" y="1675"/>
                    <a:ext cx="3178" cy="1968"/>
                    <a:chOff x="2426" y="1675"/>
                    <a:chExt cx="3178" cy="1968"/>
                  </a:xfrm>
                </p:grpSpPr>
                <p:sp>
                  <p:nvSpPr>
                    <p:cNvPr id="123" name="Rectangle 7"/>
                    <p:cNvSpPr>
                      <a:spLocks noChangeArrowheads="1"/>
                    </p:cNvSpPr>
                    <p:nvPr/>
                  </p:nvSpPr>
                  <p:spPr bwMode="auto">
                    <a:xfrm>
                      <a:off x="2426" y="1675"/>
                      <a:ext cx="74" cy="153"/>
                    </a:xfrm>
                    <a:prstGeom prst="rect">
                      <a:avLst/>
                    </a:prstGeom>
                    <a:noFill/>
                    <a:ln w="9525">
                      <a:noFill/>
                      <a:miter lim="800000"/>
                      <a:headEnd/>
                      <a:tailEnd/>
                    </a:ln>
                  </p:spPr>
                  <p:txBody>
                    <a:bodyPr wrap="none" lIns="0" tIns="0" rIns="0" bIns="0">
                      <a:prstTxWarp prst="textNoShape">
                        <a:avLst/>
                      </a:prstTxWarp>
                      <a:spAutoFit/>
                    </a:bodyPr>
                    <a:lstStyle/>
                    <a:p>
                      <a:r>
                        <a:rPr lang="it-IT" sz="1400">
                          <a:solidFill>
                            <a:srgbClr val="000000"/>
                          </a:solidFill>
                          <a:latin typeface="Times New Roman" charset="0"/>
                        </a:rPr>
                        <a:t> </a:t>
                      </a:r>
                      <a:endParaRPr lang="it-IT"/>
                    </a:p>
                  </p:txBody>
                </p:sp>
                <p:sp>
                  <p:nvSpPr>
                    <p:cNvPr id="124" name="Rectangle 8"/>
                    <p:cNvSpPr>
                      <a:spLocks noChangeArrowheads="1"/>
                    </p:cNvSpPr>
                    <p:nvPr/>
                  </p:nvSpPr>
                  <p:spPr bwMode="auto">
                    <a:xfrm>
                      <a:off x="2426" y="1675"/>
                      <a:ext cx="74" cy="149"/>
                    </a:xfrm>
                    <a:prstGeom prst="rect">
                      <a:avLst/>
                    </a:prstGeom>
                    <a:noFill/>
                    <a:ln w="9525">
                      <a:noFill/>
                      <a:miter lim="800000"/>
                      <a:headEnd/>
                      <a:tailEnd/>
                    </a:ln>
                  </p:spPr>
                  <p:txBody>
                    <a:bodyPr>
                      <a:prstTxWarp prst="textNoShape">
                        <a:avLst/>
                      </a:prstTxWarp>
                    </a:bodyPr>
                    <a:lstStyle/>
                    <a:p>
                      <a:endParaRPr lang="en-US">
                        <a:latin typeface="Calibri" charset="0"/>
                      </a:endParaRPr>
                    </a:p>
                  </p:txBody>
                </p:sp>
                <p:sp>
                  <p:nvSpPr>
                    <p:cNvPr id="125" name="Rectangle 9"/>
                    <p:cNvSpPr>
                      <a:spLocks noChangeArrowheads="1"/>
                    </p:cNvSpPr>
                    <p:nvPr/>
                  </p:nvSpPr>
                  <p:spPr bwMode="auto">
                    <a:xfrm>
                      <a:off x="2426" y="1678"/>
                      <a:ext cx="74" cy="153"/>
                    </a:xfrm>
                    <a:prstGeom prst="rect">
                      <a:avLst/>
                    </a:prstGeom>
                    <a:noFill/>
                    <a:ln w="9525">
                      <a:noFill/>
                      <a:miter lim="800000"/>
                      <a:headEnd/>
                      <a:tailEnd/>
                    </a:ln>
                  </p:spPr>
                  <p:txBody>
                    <a:bodyPr wrap="none" lIns="0" tIns="0" rIns="0" bIns="0">
                      <a:prstTxWarp prst="textNoShape">
                        <a:avLst/>
                      </a:prstTxWarp>
                      <a:spAutoFit/>
                    </a:bodyPr>
                    <a:lstStyle/>
                    <a:p>
                      <a:r>
                        <a:rPr lang="it-IT" sz="1400">
                          <a:solidFill>
                            <a:srgbClr val="000000"/>
                          </a:solidFill>
                          <a:latin typeface="Times New Roman" charset="0"/>
                        </a:rPr>
                        <a:t> </a:t>
                      </a:r>
                      <a:endParaRPr lang="it-IT"/>
                    </a:p>
                  </p:txBody>
                </p:sp>
                <p:sp>
                  <p:nvSpPr>
                    <p:cNvPr id="126" name="Rectangle 10"/>
                    <p:cNvSpPr>
                      <a:spLocks noChangeArrowheads="1"/>
                    </p:cNvSpPr>
                    <p:nvPr/>
                  </p:nvSpPr>
                  <p:spPr bwMode="auto">
                    <a:xfrm>
                      <a:off x="2454" y="1678"/>
                      <a:ext cx="74" cy="153"/>
                    </a:xfrm>
                    <a:prstGeom prst="rect">
                      <a:avLst/>
                    </a:prstGeom>
                    <a:noFill/>
                    <a:ln w="9525">
                      <a:noFill/>
                      <a:miter lim="800000"/>
                      <a:headEnd/>
                      <a:tailEnd/>
                    </a:ln>
                  </p:spPr>
                  <p:txBody>
                    <a:bodyPr wrap="none" lIns="0" tIns="0" rIns="0" bIns="0">
                      <a:prstTxWarp prst="textNoShape">
                        <a:avLst/>
                      </a:prstTxWarp>
                      <a:spAutoFit/>
                    </a:bodyPr>
                    <a:lstStyle/>
                    <a:p>
                      <a:r>
                        <a:rPr lang="it-IT" sz="1400">
                          <a:solidFill>
                            <a:srgbClr val="000000"/>
                          </a:solidFill>
                          <a:latin typeface="Times New Roman" charset="0"/>
                        </a:rPr>
                        <a:t> </a:t>
                      </a:r>
                      <a:endParaRPr lang="it-IT"/>
                    </a:p>
                  </p:txBody>
                </p:sp>
                <p:sp>
                  <p:nvSpPr>
                    <p:cNvPr id="127" name="Rectangle 11"/>
                    <p:cNvSpPr>
                      <a:spLocks noChangeArrowheads="1"/>
                    </p:cNvSpPr>
                    <p:nvPr/>
                  </p:nvSpPr>
                  <p:spPr bwMode="auto">
                    <a:xfrm>
                      <a:off x="2426" y="1675"/>
                      <a:ext cx="74" cy="150"/>
                    </a:xfrm>
                    <a:prstGeom prst="rect">
                      <a:avLst/>
                    </a:prstGeom>
                    <a:noFill/>
                    <a:ln w="9525">
                      <a:noFill/>
                      <a:miter lim="800000"/>
                      <a:headEnd/>
                      <a:tailEnd/>
                    </a:ln>
                  </p:spPr>
                  <p:txBody>
                    <a:bodyPr>
                      <a:prstTxWarp prst="textNoShape">
                        <a:avLst/>
                      </a:prstTxWarp>
                    </a:bodyPr>
                    <a:lstStyle/>
                    <a:p>
                      <a:endParaRPr lang="en-US">
                        <a:latin typeface="Calibri" charset="0"/>
                      </a:endParaRPr>
                    </a:p>
                  </p:txBody>
                </p:sp>
                <p:sp>
                  <p:nvSpPr>
                    <p:cNvPr id="128" name="Rectangle 12"/>
                    <p:cNvSpPr>
                      <a:spLocks noChangeArrowheads="1"/>
                    </p:cNvSpPr>
                    <p:nvPr/>
                  </p:nvSpPr>
                  <p:spPr bwMode="auto">
                    <a:xfrm>
                      <a:off x="2426" y="1678"/>
                      <a:ext cx="74" cy="153"/>
                    </a:xfrm>
                    <a:prstGeom prst="rect">
                      <a:avLst/>
                    </a:prstGeom>
                    <a:noFill/>
                    <a:ln w="9525">
                      <a:noFill/>
                      <a:miter lim="800000"/>
                      <a:headEnd/>
                      <a:tailEnd/>
                    </a:ln>
                  </p:spPr>
                  <p:txBody>
                    <a:bodyPr wrap="none" lIns="0" tIns="0" rIns="0" bIns="0">
                      <a:prstTxWarp prst="textNoShape">
                        <a:avLst/>
                      </a:prstTxWarp>
                      <a:spAutoFit/>
                    </a:bodyPr>
                    <a:lstStyle/>
                    <a:p>
                      <a:r>
                        <a:rPr lang="it-IT" sz="1400">
                          <a:solidFill>
                            <a:srgbClr val="000000"/>
                          </a:solidFill>
                          <a:latin typeface="Times New Roman" charset="0"/>
                        </a:rPr>
                        <a:t> </a:t>
                      </a:r>
                      <a:endParaRPr lang="it-IT"/>
                    </a:p>
                  </p:txBody>
                </p:sp>
                <p:sp>
                  <p:nvSpPr>
                    <p:cNvPr id="129" name="Rectangle 13"/>
                    <p:cNvSpPr>
                      <a:spLocks noChangeArrowheads="1"/>
                    </p:cNvSpPr>
                    <p:nvPr/>
                  </p:nvSpPr>
                  <p:spPr bwMode="auto">
                    <a:xfrm>
                      <a:off x="2454" y="1678"/>
                      <a:ext cx="74" cy="153"/>
                    </a:xfrm>
                    <a:prstGeom prst="rect">
                      <a:avLst/>
                    </a:prstGeom>
                    <a:noFill/>
                    <a:ln w="9525">
                      <a:noFill/>
                      <a:miter lim="800000"/>
                      <a:headEnd/>
                      <a:tailEnd/>
                    </a:ln>
                  </p:spPr>
                  <p:txBody>
                    <a:bodyPr wrap="none" lIns="0" tIns="0" rIns="0" bIns="0">
                      <a:prstTxWarp prst="textNoShape">
                        <a:avLst/>
                      </a:prstTxWarp>
                      <a:spAutoFit/>
                    </a:bodyPr>
                    <a:lstStyle/>
                    <a:p>
                      <a:r>
                        <a:rPr lang="it-IT" sz="1400">
                          <a:solidFill>
                            <a:srgbClr val="000000"/>
                          </a:solidFill>
                          <a:latin typeface="Times New Roman" charset="0"/>
                        </a:rPr>
                        <a:t> </a:t>
                      </a:r>
                      <a:endParaRPr lang="it-IT"/>
                    </a:p>
                  </p:txBody>
                </p:sp>
                <p:sp>
                  <p:nvSpPr>
                    <p:cNvPr id="130" name="Rectangle 14"/>
                    <p:cNvSpPr>
                      <a:spLocks noChangeArrowheads="1"/>
                    </p:cNvSpPr>
                    <p:nvPr/>
                  </p:nvSpPr>
                  <p:spPr bwMode="auto">
                    <a:xfrm>
                      <a:off x="3240" y="2773"/>
                      <a:ext cx="7" cy="6"/>
                    </a:xfrm>
                    <a:prstGeom prst="rect">
                      <a:avLst/>
                    </a:prstGeom>
                    <a:solidFill>
                      <a:srgbClr val="000000"/>
                    </a:solidFill>
                    <a:ln w="9525">
                      <a:noFill/>
                      <a:miter lim="800000"/>
                      <a:headEnd/>
                      <a:tailEnd/>
                    </a:ln>
                  </p:spPr>
                  <p:txBody>
                    <a:bodyPr>
                      <a:prstTxWarp prst="textNoShape">
                        <a:avLst/>
                      </a:prstTxWarp>
                    </a:bodyPr>
                    <a:lstStyle/>
                    <a:p>
                      <a:endParaRPr lang="en-US">
                        <a:latin typeface="Calibri" charset="0"/>
                      </a:endParaRPr>
                    </a:p>
                  </p:txBody>
                </p:sp>
                <p:sp>
                  <p:nvSpPr>
                    <p:cNvPr id="131" name="Rectangle 15"/>
                    <p:cNvSpPr>
                      <a:spLocks noChangeArrowheads="1"/>
                    </p:cNvSpPr>
                    <p:nvPr/>
                  </p:nvSpPr>
                  <p:spPr bwMode="auto">
                    <a:xfrm>
                      <a:off x="2472" y="1675"/>
                      <a:ext cx="3132" cy="1968"/>
                    </a:xfrm>
                    <a:prstGeom prst="rect">
                      <a:avLst/>
                    </a:prstGeom>
                    <a:noFill/>
                    <a:ln w="9525">
                      <a:noFill/>
                      <a:miter lim="800000"/>
                      <a:headEnd/>
                      <a:tailEnd/>
                    </a:ln>
                  </p:spPr>
                  <p:txBody>
                    <a:bodyPr>
                      <a:prstTxWarp prst="textNoShape">
                        <a:avLst/>
                      </a:prstTxWarp>
                    </a:bodyPr>
                    <a:lstStyle/>
                    <a:p>
                      <a:endParaRPr lang="en-US">
                        <a:latin typeface="Calibri" charset="0"/>
                      </a:endParaRPr>
                    </a:p>
                  </p:txBody>
                </p:sp>
                <p:sp>
                  <p:nvSpPr>
                    <p:cNvPr id="132" name="Line 16"/>
                    <p:cNvSpPr>
                      <a:spLocks noChangeShapeType="1"/>
                    </p:cNvSpPr>
                    <p:nvPr/>
                  </p:nvSpPr>
                  <p:spPr bwMode="auto">
                    <a:xfrm>
                      <a:off x="2835" y="1842"/>
                      <a:ext cx="1" cy="1342"/>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33" name="Line 17"/>
                    <p:cNvSpPr>
                      <a:spLocks noChangeShapeType="1"/>
                    </p:cNvSpPr>
                    <p:nvPr/>
                  </p:nvSpPr>
                  <p:spPr bwMode="auto">
                    <a:xfrm>
                      <a:off x="2799" y="3184"/>
                      <a:ext cx="36" cy="1"/>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34" name="Line 18"/>
                    <p:cNvSpPr>
                      <a:spLocks noChangeShapeType="1"/>
                    </p:cNvSpPr>
                    <p:nvPr/>
                  </p:nvSpPr>
                  <p:spPr bwMode="auto">
                    <a:xfrm>
                      <a:off x="2799" y="2915"/>
                      <a:ext cx="36" cy="1"/>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35" name="Line 19"/>
                    <p:cNvSpPr>
                      <a:spLocks noChangeShapeType="1"/>
                    </p:cNvSpPr>
                    <p:nvPr/>
                  </p:nvSpPr>
                  <p:spPr bwMode="auto">
                    <a:xfrm>
                      <a:off x="2799" y="2651"/>
                      <a:ext cx="36" cy="1"/>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36" name="Line 20"/>
                    <p:cNvSpPr>
                      <a:spLocks noChangeShapeType="1"/>
                    </p:cNvSpPr>
                    <p:nvPr/>
                  </p:nvSpPr>
                  <p:spPr bwMode="auto">
                    <a:xfrm>
                      <a:off x="2799" y="2374"/>
                      <a:ext cx="36" cy="2"/>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37" name="Line 21"/>
                    <p:cNvSpPr>
                      <a:spLocks noChangeShapeType="1"/>
                    </p:cNvSpPr>
                    <p:nvPr/>
                  </p:nvSpPr>
                  <p:spPr bwMode="auto">
                    <a:xfrm>
                      <a:off x="2799" y="2112"/>
                      <a:ext cx="36" cy="2"/>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38" name="Line 22"/>
                    <p:cNvSpPr>
                      <a:spLocks noChangeShapeType="1"/>
                    </p:cNvSpPr>
                    <p:nvPr/>
                  </p:nvSpPr>
                  <p:spPr bwMode="auto">
                    <a:xfrm>
                      <a:off x="2799" y="1842"/>
                      <a:ext cx="36" cy="1"/>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39" name="Line 23"/>
                    <p:cNvSpPr>
                      <a:spLocks noChangeShapeType="1"/>
                    </p:cNvSpPr>
                    <p:nvPr/>
                  </p:nvSpPr>
                  <p:spPr bwMode="auto">
                    <a:xfrm>
                      <a:off x="2835" y="2915"/>
                      <a:ext cx="2426" cy="1"/>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40" name="Line 24"/>
                    <p:cNvSpPr>
                      <a:spLocks noChangeShapeType="1"/>
                    </p:cNvSpPr>
                    <p:nvPr/>
                  </p:nvSpPr>
                  <p:spPr bwMode="auto">
                    <a:xfrm flipV="1">
                      <a:off x="2835" y="2915"/>
                      <a:ext cx="1" cy="33"/>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41" name="Line 25"/>
                    <p:cNvSpPr>
                      <a:spLocks noChangeShapeType="1"/>
                    </p:cNvSpPr>
                    <p:nvPr/>
                  </p:nvSpPr>
                  <p:spPr bwMode="auto">
                    <a:xfrm flipV="1">
                      <a:off x="3184" y="2915"/>
                      <a:ext cx="1" cy="33"/>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42" name="Line 26"/>
                    <p:cNvSpPr>
                      <a:spLocks noChangeShapeType="1"/>
                    </p:cNvSpPr>
                    <p:nvPr/>
                  </p:nvSpPr>
                  <p:spPr bwMode="auto">
                    <a:xfrm flipV="1">
                      <a:off x="3525" y="2915"/>
                      <a:ext cx="1" cy="33"/>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43" name="Line 27"/>
                    <p:cNvSpPr>
                      <a:spLocks noChangeShapeType="1"/>
                    </p:cNvSpPr>
                    <p:nvPr/>
                  </p:nvSpPr>
                  <p:spPr bwMode="auto">
                    <a:xfrm flipV="1">
                      <a:off x="3873" y="2915"/>
                      <a:ext cx="3" cy="33"/>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44" name="Line 28"/>
                    <p:cNvSpPr>
                      <a:spLocks noChangeShapeType="1"/>
                    </p:cNvSpPr>
                    <p:nvPr/>
                  </p:nvSpPr>
                  <p:spPr bwMode="auto">
                    <a:xfrm flipV="1">
                      <a:off x="4221" y="2915"/>
                      <a:ext cx="2" cy="33"/>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45" name="Line 29"/>
                    <p:cNvSpPr>
                      <a:spLocks noChangeShapeType="1"/>
                    </p:cNvSpPr>
                    <p:nvPr/>
                  </p:nvSpPr>
                  <p:spPr bwMode="auto">
                    <a:xfrm flipV="1">
                      <a:off x="4571" y="2915"/>
                      <a:ext cx="1" cy="33"/>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46" name="Line 30"/>
                    <p:cNvSpPr>
                      <a:spLocks noChangeShapeType="1"/>
                    </p:cNvSpPr>
                    <p:nvPr/>
                  </p:nvSpPr>
                  <p:spPr bwMode="auto">
                    <a:xfrm flipV="1">
                      <a:off x="4920" y="2915"/>
                      <a:ext cx="1" cy="33"/>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47" name="Line 31"/>
                    <p:cNvSpPr>
                      <a:spLocks noChangeShapeType="1"/>
                    </p:cNvSpPr>
                    <p:nvPr/>
                  </p:nvSpPr>
                  <p:spPr bwMode="auto">
                    <a:xfrm flipV="1">
                      <a:off x="5261" y="2915"/>
                      <a:ext cx="2" cy="33"/>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48" name="Freeform 32"/>
                    <p:cNvSpPr>
                      <a:spLocks/>
                    </p:cNvSpPr>
                    <p:nvPr/>
                  </p:nvSpPr>
                  <p:spPr bwMode="auto">
                    <a:xfrm>
                      <a:off x="2831" y="2324"/>
                      <a:ext cx="185" cy="222"/>
                    </a:xfrm>
                    <a:custGeom>
                      <a:avLst/>
                      <a:gdLst>
                        <a:gd name="T0" fmla="*/ 11 w 185"/>
                        <a:gd name="T1" fmla="*/ 0 h 222"/>
                        <a:gd name="T2" fmla="*/ 0 w 185"/>
                        <a:gd name="T3" fmla="*/ 6 h 222"/>
                        <a:gd name="T4" fmla="*/ 42 w 185"/>
                        <a:gd name="T5" fmla="*/ 62 h 222"/>
                        <a:gd name="T6" fmla="*/ 93 w 185"/>
                        <a:gd name="T7" fmla="*/ 117 h 222"/>
                        <a:gd name="T8" fmla="*/ 96 w 185"/>
                        <a:gd name="T9" fmla="*/ 114 h 222"/>
                        <a:gd name="T10" fmla="*/ 93 w 185"/>
                        <a:gd name="T11" fmla="*/ 115 h 222"/>
                        <a:gd name="T12" fmla="*/ 127 w 185"/>
                        <a:gd name="T13" fmla="*/ 171 h 222"/>
                        <a:gd name="T14" fmla="*/ 127 w 185"/>
                        <a:gd name="T15" fmla="*/ 172 h 222"/>
                        <a:gd name="T16" fmla="*/ 176 w 185"/>
                        <a:gd name="T17" fmla="*/ 222 h 222"/>
                        <a:gd name="T18" fmla="*/ 185 w 185"/>
                        <a:gd name="T19" fmla="*/ 213 h 222"/>
                        <a:gd name="T20" fmla="*/ 136 w 185"/>
                        <a:gd name="T21" fmla="*/ 163 h 222"/>
                        <a:gd name="T22" fmla="*/ 131 w 185"/>
                        <a:gd name="T23" fmla="*/ 168 h 222"/>
                        <a:gd name="T24" fmla="*/ 139 w 185"/>
                        <a:gd name="T25" fmla="*/ 166 h 222"/>
                        <a:gd name="T26" fmla="*/ 104 w 185"/>
                        <a:gd name="T27" fmla="*/ 112 h 222"/>
                        <a:gd name="T28" fmla="*/ 102 w 185"/>
                        <a:gd name="T29" fmla="*/ 108 h 222"/>
                        <a:gd name="T30" fmla="*/ 52 w 185"/>
                        <a:gd name="T31" fmla="*/ 53 h 222"/>
                        <a:gd name="T32" fmla="*/ 47 w 185"/>
                        <a:gd name="T33" fmla="*/ 57 h 222"/>
                        <a:gd name="T34" fmla="*/ 53 w 185"/>
                        <a:gd name="T35" fmla="*/ 56 h 222"/>
                        <a:gd name="T36" fmla="*/ 11 w 185"/>
                        <a:gd name="T37" fmla="*/ 0 h 2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5"/>
                        <a:gd name="T58" fmla="*/ 0 h 222"/>
                        <a:gd name="T59" fmla="*/ 185 w 185"/>
                        <a:gd name="T60" fmla="*/ 222 h 2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5" h="222">
                          <a:moveTo>
                            <a:pt x="11" y="0"/>
                          </a:moveTo>
                          <a:lnTo>
                            <a:pt x="0" y="6"/>
                          </a:lnTo>
                          <a:lnTo>
                            <a:pt x="42" y="62"/>
                          </a:lnTo>
                          <a:lnTo>
                            <a:pt x="93" y="117"/>
                          </a:lnTo>
                          <a:lnTo>
                            <a:pt x="96" y="114"/>
                          </a:lnTo>
                          <a:lnTo>
                            <a:pt x="93" y="115"/>
                          </a:lnTo>
                          <a:lnTo>
                            <a:pt x="127" y="171"/>
                          </a:lnTo>
                          <a:lnTo>
                            <a:pt x="127" y="172"/>
                          </a:lnTo>
                          <a:lnTo>
                            <a:pt x="176" y="222"/>
                          </a:lnTo>
                          <a:lnTo>
                            <a:pt x="185" y="213"/>
                          </a:lnTo>
                          <a:lnTo>
                            <a:pt x="136" y="163"/>
                          </a:lnTo>
                          <a:lnTo>
                            <a:pt x="131" y="168"/>
                          </a:lnTo>
                          <a:lnTo>
                            <a:pt x="139" y="166"/>
                          </a:lnTo>
                          <a:lnTo>
                            <a:pt x="104" y="112"/>
                          </a:lnTo>
                          <a:lnTo>
                            <a:pt x="102" y="108"/>
                          </a:lnTo>
                          <a:lnTo>
                            <a:pt x="52" y="53"/>
                          </a:lnTo>
                          <a:lnTo>
                            <a:pt x="47" y="57"/>
                          </a:lnTo>
                          <a:lnTo>
                            <a:pt x="53" y="56"/>
                          </a:lnTo>
                          <a:lnTo>
                            <a:pt x="11" y="0"/>
                          </a:lnTo>
                          <a:close/>
                        </a:path>
                      </a:pathLst>
                    </a:custGeom>
                    <a:solidFill>
                      <a:srgbClr val="000000"/>
                    </a:solidFill>
                    <a:ln w="9525">
                      <a:noFill/>
                      <a:round/>
                      <a:headEnd/>
                      <a:tailEnd/>
                    </a:ln>
                  </p:spPr>
                  <p:txBody>
                    <a:bodyPr>
                      <a:prstTxWarp prst="textNoShape">
                        <a:avLst/>
                      </a:prstTxWarp>
                    </a:bodyPr>
                    <a:lstStyle/>
                    <a:p>
                      <a:endParaRPr lang="en-US"/>
                    </a:p>
                  </p:txBody>
                </p:sp>
                <p:sp>
                  <p:nvSpPr>
                    <p:cNvPr id="149" name="Freeform 33"/>
                    <p:cNvSpPr>
                      <a:spLocks/>
                    </p:cNvSpPr>
                    <p:nvPr/>
                  </p:nvSpPr>
                  <p:spPr bwMode="auto">
                    <a:xfrm>
                      <a:off x="3007" y="2537"/>
                      <a:ext cx="180" cy="148"/>
                    </a:xfrm>
                    <a:custGeom>
                      <a:avLst/>
                      <a:gdLst>
                        <a:gd name="T0" fmla="*/ 9 w 180"/>
                        <a:gd name="T1" fmla="*/ 0 h 148"/>
                        <a:gd name="T2" fmla="*/ 0 w 180"/>
                        <a:gd name="T3" fmla="*/ 9 h 148"/>
                        <a:gd name="T4" fmla="*/ 44 w 180"/>
                        <a:gd name="T5" fmla="*/ 50 h 148"/>
                        <a:gd name="T6" fmla="*/ 46 w 180"/>
                        <a:gd name="T7" fmla="*/ 53 h 148"/>
                        <a:gd name="T8" fmla="*/ 89 w 180"/>
                        <a:gd name="T9" fmla="*/ 87 h 148"/>
                        <a:gd name="T10" fmla="*/ 173 w 180"/>
                        <a:gd name="T11" fmla="*/ 148 h 148"/>
                        <a:gd name="T12" fmla="*/ 180 w 180"/>
                        <a:gd name="T13" fmla="*/ 137 h 148"/>
                        <a:gd name="T14" fmla="*/ 97 w 180"/>
                        <a:gd name="T15" fmla="*/ 75 h 148"/>
                        <a:gd name="T16" fmla="*/ 54 w 180"/>
                        <a:gd name="T17" fmla="*/ 42 h 148"/>
                        <a:gd name="T18" fmla="*/ 48 w 180"/>
                        <a:gd name="T19" fmla="*/ 47 h 148"/>
                        <a:gd name="T20" fmla="*/ 54 w 180"/>
                        <a:gd name="T21" fmla="*/ 42 h 148"/>
                        <a:gd name="T22" fmla="*/ 9 w 180"/>
                        <a:gd name="T23" fmla="*/ 0 h 1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0"/>
                        <a:gd name="T37" fmla="*/ 0 h 148"/>
                        <a:gd name="T38" fmla="*/ 180 w 180"/>
                        <a:gd name="T39" fmla="*/ 148 h 1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0" h="148">
                          <a:moveTo>
                            <a:pt x="9" y="0"/>
                          </a:moveTo>
                          <a:lnTo>
                            <a:pt x="0" y="9"/>
                          </a:lnTo>
                          <a:lnTo>
                            <a:pt x="44" y="50"/>
                          </a:lnTo>
                          <a:lnTo>
                            <a:pt x="46" y="53"/>
                          </a:lnTo>
                          <a:lnTo>
                            <a:pt x="89" y="87"/>
                          </a:lnTo>
                          <a:lnTo>
                            <a:pt x="173" y="148"/>
                          </a:lnTo>
                          <a:lnTo>
                            <a:pt x="180" y="137"/>
                          </a:lnTo>
                          <a:lnTo>
                            <a:pt x="97" y="75"/>
                          </a:lnTo>
                          <a:lnTo>
                            <a:pt x="54" y="42"/>
                          </a:lnTo>
                          <a:lnTo>
                            <a:pt x="48" y="47"/>
                          </a:lnTo>
                          <a:lnTo>
                            <a:pt x="54" y="42"/>
                          </a:lnTo>
                          <a:lnTo>
                            <a:pt x="9" y="0"/>
                          </a:lnTo>
                          <a:close/>
                        </a:path>
                      </a:pathLst>
                    </a:custGeom>
                    <a:solidFill>
                      <a:srgbClr val="000000"/>
                    </a:solidFill>
                    <a:ln w="9525">
                      <a:noFill/>
                      <a:round/>
                      <a:headEnd/>
                      <a:tailEnd/>
                    </a:ln>
                  </p:spPr>
                  <p:txBody>
                    <a:bodyPr>
                      <a:prstTxWarp prst="textNoShape">
                        <a:avLst/>
                      </a:prstTxWarp>
                    </a:bodyPr>
                    <a:lstStyle/>
                    <a:p>
                      <a:endParaRPr lang="en-US"/>
                    </a:p>
                  </p:txBody>
                </p:sp>
                <p:sp>
                  <p:nvSpPr>
                    <p:cNvPr id="150" name="Freeform 34"/>
                    <p:cNvSpPr>
                      <a:spLocks/>
                    </p:cNvSpPr>
                    <p:nvPr/>
                  </p:nvSpPr>
                  <p:spPr bwMode="auto">
                    <a:xfrm>
                      <a:off x="3180" y="2674"/>
                      <a:ext cx="176" cy="96"/>
                    </a:xfrm>
                    <a:custGeom>
                      <a:avLst/>
                      <a:gdLst>
                        <a:gd name="T0" fmla="*/ 5 w 176"/>
                        <a:gd name="T1" fmla="*/ 0 h 96"/>
                        <a:gd name="T2" fmla="*/ 0 w 176"/>
                        <a:gd name="T3" fmla="*/ 11 h 96"/>
                        <a:gd name="T4" fmla="*/ 87 w 176"/>
                        <a:gd name="T5" fmla="*/ 61 h 96"/>
                        <a:gd name="T6" fmla="*/ 171 w 176"/>
                        <a:gd name="T7" fmla="*/ 96 h 96"/>
                        <a:gd name="T8" fmla="*/ 176 w 176"/>
                        <a:gd name="T9" fmla="*/ 83 h 96"/>
                        <a:gd name="T10" fmla="*/ 92 w 176"/>
                        <a:gd name="T11" fmla="*/ 46 h 96"/>
                        <a:gd name="T12" fmla="*/ 89 w 176"/>
                        <a:gd name="T13" fmla="*/ 54 h 96"/>
                        <a:gd name="T14" fmla="*/ 92 w 176"/>
                        <a:gd name="T15" fmla="*/ 50 h 96"/>
                        <a:gd name="T16" fmla="*/ 5 w 176"/>
                        <a:gd name="T17" fmla="*/ 0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6"/>
                        <a:gd name="T28" fmla="*/ 0 h 96"/>
                        <a:gd name="T29" fmla="*/ 176 w 176"/>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6" h="96">
                          <a:moveTo>
                            <a:pt x="5" y="0"/>
                          </a:moveTo>
                          <a:lnTo>
                            <a:pt x="0" y="11"/>
                          </a:lnTo>
                          <a:lnTo>
                            <a:pt x="87" y="61"/>
                          </a:lnTo>
                          <a:lnTo>
                            <a:pt x="171" y="96"/>
                          </a:lnTo>
                          <a:lnTo>
                            <a:pt x="176" y="83"/>
                          </a:lnTo>
                          <a:lnTo>
                            <a:pt x="92" y="46"/>
                          </a:lnTo>
                          <a:lnTo>
                            <a:pt x="89" y="54"/>
                          </a:lnTo>
                          <a:lnTo>
                            <a:pt x="92" y="50"/>
                          </a:lnTo>
                          <a:lnTo>
                            <a:pt x="5" y="0"/>
                          </a:lnTo>
                          <a:close/>
                        </a:path>
                      </a:pathLst>
                    </a:custGeom>
                    <a:solidFill>
                      <a:srgbClr val="000000"/>
                    </a:solidFill>
                    <a:ln w="9525">
                      <a:noFill/>
                      <a:round/>
                      <a:headEnd/>
                      <a:tailEnd/>
                    </a:ln>
                  </p:spPr>
                  <p:txBody>
                    <a:bodyPr>
                      <a:prstTxWarp prst="textNoShape">
                        <a:avLst/>
                      </a:prstTxWarp>
                    </a:bodyPr>
                    <a:lstStyle/>
                    <a:p>
                      <a:endParaRPr lang="en-US"/>
                    </a:p>
                  </p:txBody>
                </p:sp>
                <p:sp>
                  <p:nvSpPr>
                    <p:cNvPr id="151" name="Freeform 35"/>
                    <p:cNvSpPr>
                      <a:spLocks/>
                    </p:cNvSpPr>
                    <p:nvPr/>
                  </p:nvSpPr>
                  <p:spPr bwMode="auto">
                    <a:xfrm>
                      <a:off x="3351" y="2757"/>
                      <a:ext cx="176" cy="74"/>
                    </a:xfrm>
                    <a:custGeom>
                      <a:avLst/>
                      <a:gdLst>
                        <a:gd name="T0" fmla="*/ 5 w 176"/>
                        <a:gd name="T1" fmla="*/ 0 h 74"/>
                        <a:gd name="T2" fmla="*/ 0 w 176"/>
                        <a:gd name="T3" fmla="*/ 13 h 74"/>
                        <a:gd name="T4" fmla="*/ 87 w 176"/>
                        <a:gd name="T5" fmla="*/ 49 h 74"/>
                        <a:gd name="T6" fmla="*/ 89 w 176"/>
                        <a:gd name="T7" fmla="*/ 49 h 74"/>
                        <a:gd name="T8" fmla="*/ 174 w 176"/>
                        <a:gd name="T9" fmla="*/ 74 h 74"/>
                        <a:gd name="T10" fmla="*/ 176 w 176"/>
                        <a:gd name="T11" fmla="*/ 61 h 74"/>
                        <a:gd name="T12" fmla="*/ 92 w 176"/>
                        <a:gd name="T13" fmla="*/ 36 h 74"/>
                        <a:gd name="T14" fmla="*/ 89 w 176"/>
                        <a:gd name="T15" fmla="*/ 41 h 74"/>
                        <a:gd name="T16" fmla="*/ 92 w 176"/>
                        <a:gd name="T17" fmla="*/ 36 h 74"/>
                        <a:gd name="T18" fmla="*/ 5 w 176"/>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74"/>
                        <a:gd name="T32" fmla="*/ 176 w 176"/>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74">
                          <a:moveTo>
                            <a:pt x="5" y="0"/>
                          </a:moveTo>
                          <a:lnTo>
                            <a:pt x="0" y="13"/>
                          </a:lnTo>
                          <a:lnTo>
                            <a:pt x="87" y="49"/>
                          </a:lnTo>
                          <a:lnTo>
                            <a:pt x="89" y="49"/>
                          </a:lnTo>
                          <a:lnTo>
                            <a:pt x="174" y="74"/>
                          </a:lnTo>
                          <a:lnTo>
                            <a:pt x="176" y="61"/>
                          </a:lnTo>
                          <a:lnTo>
                            <a:pt x="92" y="36"/>
                          </a:lnTo>
                          <a:lnTo>
                            <a:pt x="89" y="41"/>
                          </a:lnTo>
                          <a:lnTo>
                            <a:pt x="92" y="36"/>
                          </a:lnTo>
                          <a:lnTo>
                            <a:pt x="5" y="0"/>
                          </a:lnTo>
                          <a:close/>
                        </a:path>
                      </a:pathLst>
                    </a:custGeom>
                    <a:solidFill>
                      <a:srgbClr val="000000"/>
                    </a:solidFill>
                    <a:ln w="9525">
                      <a:noFill/>
                      <a:round/>
                      <a:headEnd/>
                      <a:tailEnd/>
                    </a:ln>
                  </p:spPr>
                  <p:txBody>
                    <a:bodyPr>
                      <a:prstTxWarp prst="textNoShape">
                        <a:avLst/>
                      </a:prstTxWarp>
                    </a:bodyPr>
                    <a:lstStyle/>
                    <a:p>
                      <a:endParaRPr lang="en-US"/>
                    </a:p>
                  </p:txBody>
                </p:sp>
                <p:sp>
                  <p:nvSpPr>
                    <p:cNvPr id="152" name="Freeform 36"/>
                    <p:cNvSpPr>
                      <a:spLocks/>
                    </p:cNvSpPr>
                    <p:nvPr/>
                  </p:nvSpPr>
                  <p:spPr bwMode="auto">
                    <a:xfrm>
                      <a:off x="3525" y="2818"/>
                      <a:ext cx="180" cy="55"/>
                    </a:xfrm>
                    <a:custGeom>
                      <a:avLst/>
                      <a:gdLst>
                        <a:gd name="T0" fmla="*/ 2 w 180"/>
                        <a:gd name="T1" fmla="*/ 0 h 55"/>
                        <a:gd name="T2" fmla="*/ 0 w 180"/>
                        <a:gd name="T3" fmla="*/ 13 h 55"/>
                        <a:gd name="T4" fmla="*/ 86 w 180"/>
                        <a:gd name="T5" fmla="*/ 32 h 55"/>
                        <a:gd name="T6" fmla="*/ 177 w 180"/>
                        <a:gd name="T7" fmla="*/ 55 h 55"/>
                        <a:gd name="T8" fmla="*/ 180 w 180"/>
                        <a:gd name="T9" fmla="*/ 42 h 55"/>
                        <a:gd name="T10" fmla="*/ 89 w 180"/>
                        <a:gd name="T11" fmla="*/ 20 h 55"/>
                        <a:gd name="T12" fmla="*/ 2 w 180"/>
                        <a:gd name="T13" fmla="*/ 0 h 55"/>
                        <a:gd name="T14" fmla="*/ 0 60000 65536"/>
                        <a:gd name="T15" fmla="*/ 0 60000 65536"/>
                        <a:gd name="T16" fmla="*/ 0 60000 65536"/>
                        <a:gd name="T17" fmla="*/ 0 60000 65536"/>
                        <a:gd name="T18" fmla="*/ 0 60000 65536"/>
                        <a:gd name="T19" fmla="*/ 0 60000 65536"/>
                        <a:gd name="T20" fmla="*/ 0 60000 65536"/>
                        <a:gd name="T21" fmla="*/ 0 w 180"/>
                        <a:gd name="T22" fmla="*/ 0 h 55"/>
                        <a:gd name="T23" fmla="*/ 180 w 180"/>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0" h="55">
                          <a:moveTo>
                            <a:pt x="2" y="0"/>
                          </a:moveTo>
                          <a:lnTo>
                            <a:pt x="0" y="13"/>
                          </a:lnTo>
                          <a:lnTo>
                            <a:pt x="86" y="32"/>
                          </a:lnTo>
                          <a:lnTo>
                            <a:pt x="177" y="55"/>
                          </a:lnTo>
                          <a:lnTo>
                            <a:pt x="180" y="42"/>
                          </a:lnTo>
                          <a:lnTo>
                            <a:pt x="89" y="20"/>
                          </a:lnTo>
                          <a:lnTo>
                            <a:pt x="2" y="0"/>
                          </a:lnTo>
                          <a:close/>
                        </a:path>
                      </a:pathLst>
                    </a:custGeom>
                    <a:solidFill>
                      <a:srgbClr val="000000"/>
                    </a:solidFill>
                    <a:ln w="9525">
                      <a:noFill/>
                      <a:round/>
                      <a:headEnd/>
                      <a:tailEnd/>
                    </a:ln>
                  </p:spPr>
                  <p:txBody>
                    <a:bodyPr>
                      <a:prstTxWarp prst="textNoShape">
                        <a:avLst/>
                      </a:prstTxWarp>
                    </a:bodyPr>
                    <a:lstStyle/>
                    <a:p>
                      <a:endParaRPr lang="en-US"/>
                    </a:p>
                  </p:txBody>
                </p:sp>
                <p:sp>
                  <p:nvSpPr>
                    <p:cNvPr id="153" name="Freeform 37"/>
                    <p:cNvSpPr>
                      <a:spLocks/>
                    </p:cNvSpPr>
                    <p:nvPr/>
                  </p:nvSpPr>
                  <p:spPr bwMode="auto">
                    <a:xfrm>
                      <a:off x="3702" y="2860"/>
                      <a:ext cx="174" cy="33"/>
                    </a:xfrm>
                    <a:custGeom>
                      <a:avLst/>
                      <a:gdLst>
                        <a:gd name="T0" fmla="*/ 0 w 174"/>
                        <a:gd name="T1" fmla="*/ 0 h 33"/>
                        <a:gd name="T2" fmla="*/ 0 w 174"/>
                        <a:gd name="T3" fmla="*/ 13 h 33"/>
                        <a:gd name="T4" fmla="*/ 87 w 174"/>
                        <a:gd name="T5" fmla="*/ 22 h 33"/>
                        <a:gd name="T6" fmla="*/ 87 w 174"/>
                        <a:gd name="T7" fmla="*/ 13 h 33"/>
                        <a:gd name="T8" fmla="*/ 87 w 174"/>
                        <a:gd name="T9" fmla="*/ 22 h 33"/>
                        <a:gd name="T10" fmla="*/ 171 w 174"/>
                        <a:gd name="T11" fmla="*/ 33 h 33"/>
                        <a:gd name="T12" fmla="*/ 174 w 174"/>
                        <a:gd name="T13" fmla="*/ 22 h 33"/>
                        <a:gd name="T14" fmla="*/ 89 w 174"/>
                        <a:gd name="T15" fmla="*/ 7 h 33"/>
                        <a:gd name="T16" fmla="*/ 87 w 174"/>
                        <a:gd name="T17" fmla="*/ 7 h 33"/>
                        <a:gd name="T18" fmla="*/ 0 w 174"/>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
                        <a:gd name="T31" fmla="*/ 0 h 33"/>
                        <a:gd name="T32" fmla="*/ 174 w 174"/>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 h="33">
                          <a:moveTo>
                            <a:pt x="0" y="0"/>
                          </a:moveTo>
                          <a:lnTo>
                            <a:pt x="0" y="13"/>
                          </a:lnTo>
                          <a:lnTo>
                            <a:pt x="87" y="22"/>
                          </a:lnTo>
                          <a:lnTo>
                            <a:pt x="87" y="13"/>
                          </a:lnTo>
                          <a:lnTo>
                            <a:pt x="87" y="22"/>
                          </a:lnTo>
                          <a:lnTo>
                            <a:pt x="171" y="33"/>
                          </a:lnTo>
                          <a:lnTo>
                            <a:pt x="174" y="22"/>
                          </a:lnTo>
                          <a:lnTo>
                            <a:pt x="89" y="7"/>
                          </a:lnTo>
                          <a:lnTo>
                            <a:pt x="87" y="7"/>
                          </a:lnTo>
                          <a:lnTo>
                            <a:pt x="0" y="0"/>
                          </a:lnTo>
                          <a:close/>
                        </a:path>
                      </a:pathLst>
                    </a:custGeom>
                    <a:solidFill>
                      <a:srgbClr val="000000"/>
                    </a:solidFill>
                    <a:ln w="9525">
                      <a:noFill/>
                      <a:round/>
                      <a:headEnd/>
                      <a:tailEnd/>
                    </a:ln>
                  </p:spPr>
                  <p:txBody>
                    <a:bodyPr>
                      <a:prstTxWarp prst="textNoShape">
                        <a:avLst/>
                      </a:prstTxWarp>
                    </a:bodyPr>
                    <a:lstStyle/>
                    <a:p>
                      <a:endParaRPr lang="en-US"/>
                    </a:p>
                  </p:txBody>
                </p:sp>
                <p:sp>
                  <p:nvSpPr>
                    <p:cNvPr id="154" name="Freeform 38"/>
                    <p:cNvSpPr>
                      <a:spLocks/>
                    </p:cNvSpPr>
                    <p:nvPr/>
                  </p:nvSpPr>
                  <p:spPr bwMode="auto">
                    <a:xfrm>
                      <a:off x="3873" y="2882"/>
                      <a:ext cx="178" cy="24"/>
                    </a:xfrm>
                    <a:custGeom>
                      <a:avLst/>
                      <a:gdLst>
                        <a:gd name="T0" fmla="*/ 3 w 178"/>
                        <a:gd name="T1" fmla="*/ 0 h 24"/>
                        <a:gd name="T2" fmla="*/ 0 w 178"/>
                        <a:gd name="T3" fmla="*/ 11 h 24"/>
                        <a:gd name="T4" fmla="*/ 87 w 178"/>
                        <a:gd name="T5" fmla="*/ 24 h 24"/>
                        <a:gd name="T6" fmla="*/ 178 w 178"/>
                        <a:gd name="T7" fmla="*/ 24 h 24"/>
                        <a:gd name="T8" fmla="*/ 178 w 178"/>
                        <a:gd name="T9" fmla="*/ 11 h 24"/>
                        <a:gd name="T10" fmla="*/ 87 w 178"/>
                        <a:gd name="T11" fmla="*/ 11 h 24"/>
                        <a:gd name="T12" fmla="*/ 87 w 178"/>
                        <a:gd name="T13" fmla="*/ 18 h 24"/>
                        <a:gd name="T14" fmla="*/ 88 w 178"/>
                        <a:gd name="T15" fmla="*/ 11 h 24"/>
                        <a:gd name="T16" fmla="*/ 3 w 178"/>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8"/>
                        <a:gd name="T28" fmla="*/ 0 h 24"/>
                        <a:gd name="T29" fmla="*/ 178 w 178"/>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8" h="24">
                          <a:moveTo>
                            <a:pt x="3" y="0"/>
                          </a:moveTo>
                          <a:lnTo>
                            <a:pt x="0" y="11"/>
                          </a:lnTo>
                          <a:lnTo>
                            <a:pt x="87" y="24"/>
                          </a:lnTo>
                          <a:lnTo>
                            <a:pt x="178" y="24"/>
                          </a:lnTo>
                          <a:lnTo>
                            <a:pt x="178" y="11"/>
                          </a:lnTo>
                          <a:lnTo>
                            <a:pt x="87" y="11"/>
                          </a:lnTo>
                          <a:lnTo>
                            <a:pt x="87" y="18"/>
                          </a:lnTo>
                          <a:lnTo>
                            <a:pt x="88" y="11"/>
                          </a:lnTo>
                          <a:lnTo>
                            <a:pt x="3" y="0"/>
                          </a:lnTo>
                          <a:close/>
                        </a:path>
                      </a:pathLst>
                    </a:custGeom>
                    <a:solidFill>
                      <a:srgbClr val="000000"/>
                    </a:solidFill>
                    <a:ln w="9525">
                      <a:noFill/>
                      <a:round/>
                      <a:headEnd/>
                      <a:tailEnd/>
                    </a:ln>
                  </p:spPr>
                  <p:txBody>
                    <a:bodyPr>
                      <a:prstTxWarp prst="textNoShape">
                        <a:avLst/>
                      </a:prstTxWarp>
                    </a:bodyPr>
                    <a:lstStyle/>
                    <a:p>
                      <a:endParaRPr lang="en-US"/>
                    </a:p>
                  </p:txBody>
                </p:sp>
                <p:sp>
                  <p:nvSpPr>
                    <p:cNvPr id="155" name="Freeform 39"/>
                    <p:cNvSpPr>
                      <a:spLocks/>
                    </p:cNvSpPr>
                    <p:nvPr/>
                  </p:nvSpPr>
                  <p:spPr bwMode="auto">
                    <a:xfrm>
                      <a:off x="4051" y="2893"/>
                      <a:ext cx="170" cy="35"/>
                    </a:xfrm>
                    <a:custGeom>
                      <a:avLst/>
                      <a:gdLst>
                        <a:gd name="T0" fmla="*/ 1 w 170"/>
                        <a:gd name="T1" fmla="*/ 0 h 35"/>
                        <a:gd name="T2" fmla="*/ 0 w 170"/>
                        <a:gd name="T3" fmla="*/ 13 h 35"/>
                        <a:gd name="T4" fmla="*/ 87 w 170"/>
                        <a:gd name="T5" fmla="*/ 27 h 35"/>
                        <a:gd name="T6" fmla="*/ 170 w 170"/>
                        <a:gd name="T7" fmla="*/ 35 h 35"/>
                        <a:gd name="T8" fmla="*/ 170 w 170"/>
                        <a:gd name="T9" fmla="*/ 22 h 35"/>
                        <a:gd name="T10" fmla="*/ 87 w 170"/>
                        <a:gd name="T11" fmla="*/ 13 h 35"/>
                        <a:gd name="T12" fmla="*/ 87 w 170"/>
                        <a:gd name="T13" fmla="*/ 22 h 35"/>
                        <a:gd name="T14" fmla="*/ 89 w 170"/>
                        <a:gd name="T15" fmla="*/ 13 h 35"/>
                        <a:gd name="T16" fmla="*/ 1 w 170"/>
                        <a:gd name="T17" fmla="*/ 0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0"/>
                        <a:gd name="T28" fmla="*/ 0 h 35"/>
                        <a:gd name="T29" fmla="*/ 170 w 170"/>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0" h="35">
                          <a:moveTo>
                            <a:pt x="1" y="0"/>
                          </a:moveTo>
                          <a:lnTo>
                            <a:pt x="0" y="13"/>
                          </a:lnTo>
                          <a:lnTo>
                            <a:pt x="87" y="27"/>
                          </a:lnTo>
                          <a:lnTo>
                            <a:pt x="170" y="35"/>
                          </a:lnTo>
                          <a:lnTo>
                            <a:pt x="170" y="22"/>
                          </a:lnTo>
                          <a:lnTo>
                            <a:pt x="87" y="13"/>
                          </a:lnTo>
                          <a:lnTo>
                            <a:pt x="87" y="22"/>
                          </a:lnTo>
                          <a:lnTo>
                            <a:pt x="89" y="13"/>
                          </a:lnTo>
                          <a:lnTo>
                            <a:pt x="1" y="0"/>
                          </a:lnTo>
                          <a:close/>
                        </a:path>
                      </a:pathLst>
                    </a:custGeom>
                    <a:solidFill>
                      <a:srgbClr val="000000"/>
                    </a:solidFill>
                    <a:ln w="9525">
                      <a:noFill/>
                      <a:round/>
                      <a:headEnd/>
                      <a:tailEnd/>
                    </a:ln>
                  </p:spPr>
                  <p:txBody>
                    <a:bodyPr>
                      <a:prstTxWarp prst="textNoShape">
                        <a:avLst/>
                      </a:prstTxWarp>
                    </a:bodyPr>
                    <a:lstStyle/>
                    <a:p>
                      <a:endParaRPr lang="en-US"/>
                    </a:p>
                  </p:txBody>
                </p:sp>
                <p:sp>
                  <p:nvSpPr>
                    <p:cNvPr id="156" name="Freeform 40"/>
                    <p:cNvSpPr>
                      <a:spLocks/>
                    </p:cNvSpPr>
                    <p:nvPr/>
                  </p:nvSpPr>
                  <p:spPr bwMode="auto">
                    <a:xfrm>
                      <a:off x="4221" y="2915"/>
                      <a:ext cx="179" cy="20"/>
                    </a:xfrm>
                    <a:custGeom>
                      <a:avLst/>
                      <a:gdLst>
                        <a:gd name="T0" fmla="*/ 0 w 179"/>
                        <a:gd name="T1" fmla="*/ 0 h 20"/>
                        <a:gd name="T2" fmla="*/ 0 w 179"/>
                        <a:gd name="T3" fmla="*/ 13 h 20"/>
                        <a:gd name="T4" fmla="*/ 88 w 179"/>
                        <a:gd name="T5" fmla="*/ 20 h 20"/>
                        <a:gd name="T6" fmla="*/ 179 w 179"/>
                        <a:gd name="T7" fmla="*/ 20 h 20"/>
                        <a:gd name="T8" fmla="*/ 179 w 179"/>
                        <a:gd name="T9" fmla="*/ 8 h 20"/>
                        <a:gd name="T10" fmla="*/ 88 w 179"/>
                        <a:gd name="T11" fmla="*/ 8 h 20"/>
                        <a:gd name="T12" fmla="*/ 0 w 179"/>
                        <a:gd name="T13" fmla="*/ 0 h 20"/>
                        <a:gd name="T14" fmla="*/ 0 60000 65536"/>
                        <a:gd name="T15" fmla="*/ 0 60000 65536"/>
                        <a:gd name="T16" fmla="*/ 0 60000 65536"/>
                        <a:gd name="T17" fmla="*/ 0 60000 65536"/>
                        <a:gd name="T18" fmla="*/ 0 60000 65536"/>
                        <a:gd name="T19" fmla="*/ 0 60000 65536"/>
                        <a:gd name="T20" fmla="*/ 0 60000 65536"/>
                        <a:gd name="T21" fmla="*/ 0 w 179"/>
                        <a:gd name="T22" fmla="*/ 0 h 20"/>
                        <a:gd name="T23" fmla="*/ 179 w 179"/>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20">
                          <a:moveTo>
                            <a:pt x="0" y="0"/>
                          </a:moveTo>
                          <a:lnTo>
                            <a:pt x="0" y="13"/>
                          </a:lnTo>
                          <a:lnTo>
                            <a:pt x="88" y="20"/>
                          </a:lnTo>
                          <a:lnTo>
                            <a:pt x="179" y="20"/>
                          </a:lnTo>
                          <a:lnTo>
                            <a:pt x="179" y="8"/>
                          </a:lnTo>
                          <a:lnTo>
                            <a:pt x="88" y="8"/>
                          </a:lnTo>
                          <a:lnTo>
                            <a:pt x="0" y="0"/>
                          </a:lnTo>
                          <a:close/>
                        </a:path>
                      </a:pathLst>
                    </a:custGeom>
                    <a:solidFill>
                      <a:srgbClr val="000000"/>
                    </a:solidFill>
                    <a:ln w="9525">
                      <a:noFill/>
                      <a:round/>
                      <a:headEnd/>
                      <a:tailEnd/>
                    </a:ln>
                  </p:spPr>
                  <p:txBody>
                    <a:bodyPr>
                      <a:prstTxWarp prst="textNoShape">
                        <a:avLst/>
                      </a:prstTxWarp>
                    </a:bodyPr>
                    <a:lstStyle/>
                    <a:p>
                      <a:endParaRPr lang="en-US"/>
                    </a:p>
                  </p:txBody>
                </p:sp>
                <p:sp>
                  <p:nvSpPr>
                    <p:cNvPr id="157" name="Rectangle 41"/>
                    <p:cNvSpPr>
                      <a:spLocks noChangeArrowheads="1"/>
                    </p:cNvSpPr>
                    <p:nvPr/>
                  </p:nvSpPr>
                  <p:spPr bwMode="auto">
                    <a:xfrm>
                      <a:off x="4401" y="2924"/>
                      <a:ext cx="171" cy="11"/>
                    </a:xfrm>
                    <a:prstGeom prst="rect">
                      <a:avLst/>
                    </a:prstGeom>
                    <a:solidFill>
                      <a:srgbClr val="000000"/>
                    </a:solidFill>
                    <a:ln w="9525">
                      <a:noFill/>
                      <a:miter lim="800000"/>
                      <a:headEnd/>
                      <a:tailEnd/>
                    </a:ln>
                  </p:spPr>
                  <p:txBody>
                    <a:bodyPr>
                      <a:prstTxWarp prst="textNoShape">
                        <a:avLst/>
                      </a:prstTxWarp>
                    </a:bodyPr>
                    <a:lstStyle/>
                    <a:p>
                      <a:endParaRPr lang="en-US">
                        <a:latin typeface="Calibri" charset="0"/>
                      </a:endParaRPr>
                    </a:p>
                  </p:txBody>
                </p:sp>
                <p:sp>
                  <p:nvSpPr>
                    <p:cNvPr id="158" name="Freeform 42"/>
                    <p:cNvSpPr>
                      <a:spLocks/>
                    </p:cNvSpPr>
                    <p:nvPr/>
                  </p:nvSpPr>
                  <p:spPr bwMode="auto">
                    <a:xfrm>
                      <a:off x="4571" y="2923"/>
                      <a:ext cx="178" cy="20"/>
                    </a:xfrm>
                    <a:custGeom>
                      <a:avLst/>
                      <a:gdLst>
                        <a:gd name="T0" fmla="*/ 0 w 178"/>
                        <a:gd name="T1" fmla="*/ 0 h 20"/>
                        <a:gd name="T2" fmla="*/ 0 w 178"/>
                        <a:gd name="T3" fmla="*/ 12 h 20"/>
                        <a:gd name="T4" fmla="*/ 84 w 178"/>
                        <a:gd name="T5" fmla="*/ 20 h 20"/>
                        <a:gd name="T6" fmla="*/ 178 w 178"/>
                        <a:gd name="T7" fmla="*/ 20 h 20"/>
                        <a:gd name="T8" fmla="*/ 178 w 178"/>
                        <a:gd name="T9" fmla="*/ 5 h 20"/>
                        <a:gd name="T10" fmla="*/ 84 w 178"/>
                        <a:gd name="T11" fmla="*/ 5 h 20"/>
                        <a:gd name="T12" fmla="*/ 0 w 178"/>
                        <a:gd name="T13" fmla="*/ 0 h 20"/>
                        <a:gd name="T14" fmla="*/ 0 60000 65536"/>
                        <a:gd name="T15" fmla="*/ 0 60000 65536"/>
                        <a:gd name="T16" fmla="*/ 0 60000 65536"/>
                        <a:gd name="T17" fmla="*/ 0 60000 65536"/>
                        <a:gd name="T18" fmla="*/ 0 60000 65536"/>
                        <a:gd name="T19" fmla="*/ 0 60000 65536"/>
                        <a:gd name="T20" fmla="*/ 0 60000 65536"/>
                        <a:gd name="T21" fmla="*/ 0 w 178"/>
                        <a:gd name="T22" fmla="*/ 0 h 20"/>
                        <a:gd name="T23" fmla="*/ 178 w 178"/>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8" h="20">
                          <a:moveTo>
                            <a:pt x="0" y="0"/>
                          </a:moveTo>
                          <a:lnTo>
                            <a:pt x="0" y="12"/>
                          </a:lnTo>
                          <a:lnTo>
                            <a:pt x="84" y="20"/>
                          </a:lnTo>
                          <a:lnTo>
                            <a:pt x="178" y="20"/>
                          </a:lnTo>
                          <a:lnTo>
                            <a:pt x="178" y="5"/>
                          </a:lnTo>
                          <a:lnTo>
                            <a:pt x="84" y="5"/>
                          </a:lnTo>
                          <a:lnTo>
                            <a:pt x="0" y="0"/>
                          </a:lnTo>
                          <a:close/>
                        </a:path>
                      </a:pathLst>
                    </a:custGeom>
                    <a:solidFill>
                      <a:srgbClr val="000000"/>
                    </a:solidFill>
                    <a:ln w="9525">
                      <a:noFill/>
                      <a:round/>
                      <a:headEnd/>
                      <a:tailEnd/>
                    </a:ln>
                  </p:spPr>
                  <p:txBody>
                    <a:bodyPr>
                      <a:prstTxWarp prst="textNoShape">
                        <a:avLst/>
                      </a:prstTxWarp>
                    </a:bodyPr>
                    <a:lstStyle/>
                    <a:p>
                      <a:endParaRPr lang="en-US"/>
                    </a:p>
                  </p:txBody>
                </p:sp>
                <p:sp>
                  <p:nvSpPr>
                    <p:cNvPr id="159" name="Rectangle 43"/>
                    <p:cNvSpPr>
                      <a:spLocks noChangeArrowheads="1"/>
                    </p:cNvSpPr>
                    <p:nvPr/>
                  </p:nvSpPr>
                  <p:spPr bwMode="auto">
                    <a:xfrm>
                      <a:off x="4749" y="2929"/>
                      <a:ext cx="171" cy="14"/>
                    </a:xfrm>
                    <a:prstGeom prst="rect">
                      <a:avLst/>
                    </a:prstGeom>
                    <a:solidFill>
                      <a:srgbClr val="000000"/>
                    </a:solidFill>
                    <a:ln w="9525">
                      <a:noFill/>
                      <a:miter lim="800000"/>
                      <a:headEnd/>
                      <a:tailEnd/>
                    </a:ln>
                  </p:spPr>
                  <p:txBody>
                    <a:bodyPr>
                      <a:prstTxWarp prst="textNoShape">
                        <a:avLst/>
                      </a:prstTxWarp>
                    </a:bodyPr>
                    <a:lstStyle/>
                    <a:p>
                      <a:endParaRPr lang="en-US">
                        <a:latin typeface="Calibri" charset="0"/>
                      </a:endParaRPr>
                    </a:p>
                  </p:txBody>
                </p:sp>
                <p:sp>
                  <p:nvSpPr>
                    <p:cNvPr id="160" name="Freeform 44"/>
                    <p:cNvSpPr>
                      <a:spLocks/>
                    </p:cNvSpPr>
                    <p:nvPr/>
                  </p:nvSpPr>
                  <p:spPr bwMode="auto">
                    <a:xfrm>
                      <a:off x="4920" y="2928"/>
                      <a:ext cx="170" cy="20"/>
                    </a:xfrm>
                    <a:custGeom>
                      <a:avLst/>
                      <a:gdLst>
                        <a:gd name="T0" fmla="*/ 0 w 170"/>
                        <a:gd name="T1" fmla="*/ 0 h 20"/>
                        <a:gd name="T2" fmla="*/ 0 w 170"/>
                        <a:gd name="T3" fmla="*/ 15 h 20"/>
                        <a:gd name="T4" fmla="*/ 84 w 170"/>
                        <a:gd name="T5" fmla="*/ 15 h 20"/>
                        <a:gd name="T6" fmla="*/ 170 w 170"/>
                        <a:gd name="T7" fmla="*/ 20 h 20"/>
                        <a:gd name="T8" fmla="*/ 170 w 170"/>
                        <a:gd name="T9" fmla="*/ 7 h 20"/>
                        <a:gd name="T10" fmla="*/ 84 w 170"/>
                        <a:gd name="T11" fmla="*/ 0 h 20"/>
                        <a:gd name="T12" fmla="*/ 0 w 170"/>
                        <a:gd name="T13" fmla="*/ 0 h 20"/>
                        <a:gd name="T14" fmla="*/ 0 60000 65536"/>
                        <a:gd name="T15" fmla="*/ 0 60000 65536"/>
                        <a:gd name="T16" fmla="*/ 0 60000 65536"/>
                        <a:gd name="T17" fmla="*/ 0 60000 65536"/>
                        <a:gd name="T18" fmla="*/ 0 60000 65536"/>
                        <a:gd name="T19" fmla="*/ 0 60000 65536"/>
                        <a:gd name="T20" fmla="*/ 0 60000 65536"/>
                        <a:gd name="T21" fmla="*/ 0 w 170"/>
                        <a:gd name="T22" fmla="*/ 0 h 20"/>
                        <a:gd name="T23" fmla="*/ 170 w 170"/>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0" h="20">
                          <a:moveTo>
                            <a:pt x="0" y="0"/>
                          </a:moveTo>
                          <a:lnTo>
                            <a:pt x="0" y="15"/>
                          </a:lnTo>
                          <a:lnTo>
                            <a:pt x="84" y="15"/>
                          </a:lnTo>
                          <a:lnTo>
                            <a:pt x="170" y="20"/>
                          </a:lnTo>
                          <a:lnTo>
                            <a:pt x="170" y="7"/>
                          </a:lnTo>
                          <a:lnTo>
                            <a:pt x="84" y="0"/>
                          </a:lnTo>
                          <a:lnTo>
                            <a:pt x="0" y="0"/>
                          </a:lnTo>
                          <a:close/>
                        </a:path>
                      </a:pathLst>
                    </a:custGeom>
                    <a:solidFill>
                      <a:srgbClr val="000000"/>
                    </a:solidFill>
                    <a:ln w="9525">
                      <a:noFill/>
                      <a:round/>
                      <a:headEnd/>
                      <a:tailEnd/>
                    </a:ln>
                  </p:spPr>
                  <p:txBody>
                    <a:bodyPr>
                      <a:prstTxWarp prst="textNoShape">
                        <a:avLst/>
                      </a:prstTxWarp>
                    </a:bodyPr>
                    <a:lstStyle/>
                    <a:p>
                      <a:endParaRPr lang="en-US"/>
                    </a:p>
                  </p:txBody>
                </p:sp>
                <p:sp>
                  <p:nvSpPr>
                    <p:cNvPr id="161" name="Rectangle 45"/>
                    <p:cNvSpPr>
                      <a:spLocks noChangeArrowheads="1"/>
                    </p:cNvSpPr>
                    <p:nvPr/>
                  </p:nvSpPr>
                  <p:spPr bwMode="auto">
                    <a:xfrm>
                      <a:off x="5090" y="2935"/>
                      <a:ext cx="171" cy="13"/>
                    </a:xfrm>
                    <a:prstGeom prst="rect">
                      <a:avLst/>
                    </a:prstGeom>
                    <a:solidFill>
                      <a:srgbClr val="000000"/>
                    </a:solidFill>
                    <a:ln w="9525">
                      <a:noFill/>
                      <a:miter lim="800000"/>
                      <a:headEnd/>
                      <a:tailEnd/>
                    </a:ln>
                  </p:spPr>
                  <p:txBody>
                    <a:bodyPr>
                      <a:prstTxWarp prst="textNoShape">
                        <a:avLst/>
                      </a:prstTxWarp>
                    </a:bodyPr>
                    <a:lstStyle/>
                    <a:p>
                      <a:endParaRPr lang="en-US">
                        <a:latin typeface="Calibri" charset="0"/>
                      </a:endParaRPr>
                    </a:p>
                  </p:txBody>
                </p:sp>
                <p:sp>
                  <p:nvSpPr>
                    <p:cNvPr id="162" name="Freeform 46"/>
                    <p:cNvSpPr>
                      <a:spLocks/>
                    </p:cNvSpPr>
                    <p:nvPr/>
                  </p:nvSpPr>
                  <p:spPr bwMode="auto">
                    <a:xfrm>
                      <a:off x="5261" y="2935"/>
                      <a:ext cx="178" cy="13"/>
                    </a:xfrm>
                    <a:custGeom>
                      <a:avLst/>
                      <a:gdLst>
                        <a:gd name="T0" fmla="*/ 0 w 178"/>
                        <a:gd name="T1" fmla="*/ 0 h 13"/>
                        <a:gd name="T2" fmla="*/ 0 w 178"/>
                        <a:gd name="T3" fmla="*/ 13 h 13"/>
                        <a:gd name="T4" fmla="*/ 87 w 178"/>
                        <a:gd name="T5" fmla="*/ 13 h 13"/>
                        <a:gd name="T6" fmla="*/ 178 w 178"/>
                        <a:gd name="T7" fmla="*/ 13 h 13"/>
                        <a:gd name="T8" fmla="*/ 178 w 178"/>
                        <a:gd name="T9" fmla="*/ 0 h 13"/>
                        <a:gd name="T10" fmla="*/ 87 w 178"/>
                        <a:gd name="T11" fmla="*/ 0 h 13"/>
                        <a:gd name="T12" fmla="*/ 0 w 178"/>
                        <a:gd name="T13" fmla="*/ 0 h 13"/>
                        <a:gd name="T14" fmla="*/ 0 60000 65536"/>
                        <a:gd name="T15" fmla="*/ 0 60000 65536"/>
                        <a:gd name="T16" fmla="*/ 0 60000 65536"/>
                        <a:gd name="T17" fmla="*/ 0 60000 65536"/>
                        <a:gd name="T18" fmla="*/ 0 60000 65536"/>
                        <a:gd name="T19" fmla="*/ 0 60000 65536"/>
                        <a:gd name="T20" fmla="*/ 0 60000 65536"/>
                        <a:gd name="T21" fmla="*/ 0 w 178"/>
                        <a:gd name="T22" fmla="*/ 0 h 13"/>
                        <a:gd name="T23" fmla="*/ 178 w 178"/>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8" h="13">
                          <a:moveTo>
                            <a:pt x="0" y="0"/>
                          </a:moveTo>
                          <a:lnTo>
                            <a:pt x="0" y="13"/>
                          </a:lnTo>
                          <a:lnTo>
                            <a:pt x="87" y="13"/>
                          </a:lnTo>
                          <a:lnTo>
                            <a:pt x="178" y="13"/>
                          </a:lnTo>
                          <a:lnTo>
                            <a:pt x="178" y="0"/>
                          </a:lnTo>
                          <a:lnTo>
                            <a:pt x="87" y="0"/>
                          </a:lnTo>
                          <a:lnTo>
                            <a:pt x="0" y="0"/>
                          </a:lnTo>
                          <a:close/>
                        </a:path>
                      </a:pathLst>
                    </a:custGeom>
                    <a:solidFill>
                      <a:srgbClr val="000000"/>
                    </a:solidFill>
                    <a:ln w="9525">
                      <a:noFill/>
                      <a:round/>
                      <a:headEnd/>
                      <a:tailEnd/>
                    </a:ln>
                  </p:spPr>
                  <p:txBody>
                    <a:bodyPr>
                      <a:prstTxWarp prst="textNoShape">
                        <a:avLst/>
                      </a:prstTxWarp>
                    </a:bodyPr>
                    <a:lstStyle/>
                    <a:p>
                      <a:endParaRPr lang="en-US"/>
                    </a:p>
                  </p:txBody>
                </p:sp>
                <p:sp>
                  <p:nvSpPr>
                    <p:cNvPr id="163" name="Freeform 47"/>
                    <p:cNvSpPr>
                      <a:spLocks/>
                    </p:cNvSpPr>
                    <p:nvPr/>
                  </p:nvSpPr>
                  <p:spPr bwMode="auto">
                    <a:xfrm>
                      <a:off x="2827" y="2035"/>
                      <a:ext cx="45" cy="77"/>
                    </a:xfrm>
                    <a:custGeom>
                      <a:avLst/>
                      <a:gdLst>
                        <a:gd name="T0" fmla="*/ 0 w 45"/>
                        <a:gd name="T1" fmla="*/ 0 h 77"/>
                        <a:gd name="T2" fmla="*/ 34 w 45"/>
                        <a:gd name="T3" fmla="*/ 68 h 77"/>
                        <a:gd name="T4" fmla="*/ 45 w 45"/>
                        <a:gd name="T5" fmla="*/ 77 h 77"/>
                        <a:gd name="T6" fmla="*/ 15 w 45"/>
                        <a:gd name="T7" fmla="*/ 7 h 77"/>
                        <a:gd name="T8" fmla="*/ 0 w 45"/>
                        <a:gd name="T9" fmla="*/ 0 h 77"/>
                        <a:gd name="T10" fmla="*/ 0 60000 65536"/>
                        <a:gd name="T11" fmla="*/ 0 60000 65536"/>
                        <a:gd name="T12" fmla="*/ 0 60000 65536"/>
                        <a:gd name="T13" fmla="*/ 0 60000 65536"/>
                        <a:gd name="T14" fmla="*/ 0 60000 65536"/>
                        <a:gd name="T15" fmla="*/ 0 w 45"/>
                        <a:gd name="T16" fmla="*/ 0 h 77"/>
                        <a:gd name="T17" fmla="*/ 45 w 45"/>
                        <a:gd name="T18" fmla="*/ 77 h 77"/>
                      </a:gdLst>
                      <a:ahLst/>
                      <a:cxnLst>
                        <a:cxn ang="T10">
                          <a:pos x="T0" y="T1"/>
                        </a:cxn>
                        <a:cxn ang="T11">
                          <a:pos x="T2" y="T3"/>
                        </a:cxn>
                        <a:cxn ang="T12">
                          <a:pos x="T4" y="T5"/>
                        </a:cxn>
                        <a:cxn ang="T13">
                          <a:pos x="T6" y="T7"/>
                        </a:cxn>
                        <a:cxn ang="T14">
                          <a:pos x="T8" y="T9"/>
                        </a:cxn>
                      </a:cxnLst>
                      <a:rect l="T15" t="T16" r="T17" b="T18"/>
                      <a:pathLst>
                        <a:path w="45" h="77">
                          <a:moveTo>
                            <a:pt x="0" y="0"/>
                          </a:moveTo>
                          <a:lnTo>
                            <a:pt x="34" y="68"/>
                          </a:lnTo>
                          <a:lnTo>
                            <a:pt x="45" y="77"/>
                          </a:lnTo>
                          <a:lnTo>
                            <a:pt x="15" y="7"/>
                          </a:lnTo>
                          <a:lnTo>
                            <a:pt x="0" y="0"/>
                          </a:lnTo>
                          <a:close/>
                        </a:path>
                      </a:pathLst>
                    </a:custGeom>
                    <a:solidFill>
                      <a:srgbClr val="000000"/>
                    </a:solidFill>
                    <a:ln w="9525">
                      <a:noFill/>
                      <a:round/>
                      <a:headEnd/>
                      <a:tailEnd/>
                    </a:ln>
                  </p:spPr>
                  <p:txBody>
                    <a:bodyPr>
                      <a:prstTxWarp prst="textNoShape">
                        <a:avLst/>
                      </a:prstTxWarp>
                    </a:bodyPr>
                    <a:lstStyle/>
                    <a:p>
                      <a:endParaRPr lang="en-US"/>
                    </a:p>
                  </p:txBody>
                </p:sp>
                <p:sp>
                  <p:nvSpPr>
                    <p:cNvPr id="164" name="Freeform 48"/>
                    <p:cNvSpPr>
                      <a:spLocks/>
                    </p:cNvSpPr>
                    <p:nvPr/>
                  </p:nvSpPr>
                  <p:spPr bwMode="auto">
                    <a:xfrm>
                      <a:off x="2878" y="2139"/>
                      <a:ext cx="21" cy="26"/>
                    </a:xfrm>
                    <a:custGeom>
                      <a:avLst/>
                      <a:gdLst>
                        <a:gd name="T0" fmla="*/ 0 w 21"/>
                        <a:gd name="T1" fmla="*/ 0 h 26"/>
                        <a:gd name="T2" fmla="*/ 6 w 21"/>
                        <a:gd name="T3" fmla="*/ 20 h 26"/>
                        <a:gd name="T4" fmla="*/ 21 w 21"/>
                        <a:gd name="T5" fmla="*/ 26 h 26"/>
                        <a:gd name="T6" fmla="*/ 14 w 21"/>
                        <a:gd name="T7" fmla="*/ 6 h 26"/>
                        <a:gd name="T8" fmla="*/ 0 w 21"/>
                        <a:gd name="T9" fmla="*/ 0 h 26"/>
                        <a:gd name="T10" fmla="*/ 0 60000 65536"/>
                        <a:gd name="T11" fmla="*/ 0 60000 65536"/>
                        <a:gd name="T12" fmla="*/ 0 60000 65536"/>
                        <a:gd name="T13" fmla="*/ 0 60000 65536"/>
                        <a:gd name="T14" fmla="*/ 0 60000 65536"/>
                        <a:gd name="T15" fmla="*/ 0 w 21"/>
                        <a:gd name="T16" fmla="*/ 0 h 26"/>
                        <a:gd name="T17" fmla="*/ 21 w 21"/>
                        <a:gd name="T18" fmla="*/ 26 h 26"/>
                      </a:gdLst>
                      <a:ahLst/>
                      <a:cxnLst>
                        <a:cxn ang="T10">
                          <a:pos x="T0" y="T1"/>
                        </a:cxn>
                        <a:cxn ang="T11">
                          <a:pos x="T2" y="T3"/>
                        </a:cxn>
                        <a:cxn ang="T12">
                          <a:pos x="T4" y="T5"/>
                        </a:cxn>
                        <a:cxn ang="T13">
                          <a:pos x="T6" y="T7"/>
                        </a:cxn>
                        <a:cxn ang="T14">
                          <a:pos x="T8" y="T9"/>
                        </a:cxn>
                      </a:cxnLst>
                      <a:rect l="T15" t="T16" r="T17" b="T18"/>
                      <a:pathLst>
                        <a:path w="21" h="26">
                          <a:moveTo>
                            <a:pt x="0" y="0"/>
                          </a:moveTo>
                          <a:lnTo>
                            <a:pt x="6" y="20"/>
                          </a:lnTo>
                          <a:lnTo>
                            <a:pt x="21" y="26"/>
                          </a:lnTo>
                          <a:lnTo>
                            <a:pt x="14" y="6"/>
                          </a:lnTo>
                          <a:lnTo>
                            <a:pt x="0" y="0"/>
                          </a:lnTo>
                          <a:close/>
                        </a:path>
                      </a:pathLst>
                    </a:custGeom>
                    <a:solidFill>
                      <a:srgbClr val="000000"/>
                    </a:solidFill>
                    <a:ln w="9525">
                      <a:noFill/>
                      <a:round/>
                      <a:headEnd/>
                      <a:tailEnd/>
                    </a:ln>
                  </p:spPr>
                  <p:txBody>
                    <a:bodyPr>
                      <a:prstTxWarp prst="textNoShape">
                        <a:avLst/>
                      </a:prstTxWarp>
                    </a:bodyPr>
                    <a:lstStyle/>
                    <a:p>
                      <a:endParaRPr lang="en-US"/>
                    </a:p>
                  </p:txBody>
                </p:sp>
                <p:sp>
                  <p:nvSpPr>
                    <p:cNvPr id="165" name="Freeform 49"/>
                    <p:cNvSpPr>
                      <a:spLocks/>
                    </p:cNvSpPr>
                    <p:nvPr/>
                  </p:nvSpPr>
                  <p:spPr bwMode="auto">
                    <a:xfrm>
                      <a:off x="2899" y="2201"/>
                      <a:ext cx="28" cy="42"/>
                    </a:xfrm>
                    <a:custGeom>
                      <a:avLst/>
                      <a:gdLst>
                        <a:gd name="T0" fmla="*/ 0 w 28"/>
                        <a:gd name="T1" fmla="*/ 0 h 42"/>
                        <a:gd name="T2" fmla="*/ 19 w 28"/>
                        <a:gd name="T3" fmla="*/ 36 h 42"/>
                        <a:gd name="T4" fmla="*/ 28 w 28"/>
                        <a:gd name="T5" fmla="*/ 42 h 42"/>
                        <a:gd name="T6" fmla="*/ 14 w 28"/>
                        <a:gd name="T7" fmla="*/ 7 h 42"/>
                        <a:gd name="T8" fmla="*/ 0 w 28"/>
                        <a:gd name="T9" fmla="*/ 0 h 42"/>
                        <a:gd name="T10" fmla="*/ 0 60000 65536"/>
                        <a:gd name="T11" fmla="*/ 0 60000 65536"/>
                        <a:gd name="T12" fmla="*/ 0 60000 65536"/>
                        <a:gd name="T13" fmla="*/ 0 60000 65536"/>
                        <a:gd name="T14" fmla="*/ 0 60000 65536"/>
                        <a:gd name="T15" fmla="*/ 0 w 28"/>
                        <a:gd name="T16" fmla="*/ 0 h 42"/>
                        <a:gd name="T17" fmla="*/ 28 w 28"/>
                        <a:gd name="T18" fmla="*/ 42 h 42"/>
                      </a:gdLst>
                      <a:ahLst/>
                      <a:cxnLst>
                        <a:cxn ang="T10">
                          <a:pos x="T0" y="T1"/>
                        </a:cxn>
                        <a:cxn ang="T11">
                          <a:pos x="T2" y="T3"/>
                        </a:cxn>
                        <a:cxn ang="T12">
                          <a:pos x="T4" y="T5"/>
                        </a:cxn>
                        <a:cxn ang="T13">
                          <a:pos x="T6" y="T7"/>
                        </a:cxn>
                        <a:cxn ang="T14">
                          <a:pos x="T8" y="T9"/>
                        </a:cxn>
                      </a:cxnLst>
                      <a:rect l="T15" t="T16" r="T17" b="T18"/>
                      <a:pathLst>
                        <a:path w="28" h="42">
                          <a:moveTo>
                            <a:pt x="0" y="0"/>
                          </a:moveTo>
                          <a:lnTo>
                            <a:pt x="19" y="36"/>
                          </a:lnTo>
                          <a:lnTo>
                            <a:pt x="28" y="42"/>
                          </a:lnTo>
                          <a:lnTo>
                            <a:pt x="14" y="7"/>
                          </a:lnTo>
                          <a:lnTo>
                            <a:pt x="0" y="0"/>
                          </a:lnTo>
                          <a:close/>
                        </a:path>
                      </a:pathLst>
                    </a:custGeom>
                    <a:solidFill>
                      <a:srgbClr val="000000"/>
                    </a:solidFill>
                    <a:ln w="9525">
                      <a:noFill/>
                      <a:round/>
                      <a:headEnd/>
                      <a:tailEnd/>
                    </a:ln>
                  </p:spPr>
                  <p:txBody>
                    <a:bodyPr>
                      <a:prstTxWarp prst="textNoShape">
                        <a:avLst/>
                      </a:prstTxWarp>
                    </a:bodyPr>
                    <a:lstStyle/>
                    <a:p>
                      <a:endParaRPr lang="en-US"/>
                    </a:p>
                  </p:txBody>
                </p:sp>
                <p:sp>
                  <p:nvSpPr>
                    <p:cNvPr id="166" name="Freeform 50"/>
                    <p:cNvSpPr>
                      <a:spLocks/>
                    </p:cNvSpPr>
                    <p:nvPr/>
                  </p:nvSpPr>
                  <p:spPr bwMode="auto">
                    <a:xfrm>
                      <a:off x="2918" y="2230"/>
                      <a:ext cx="23" cy="40"/>
                    </a:xfrm>
                    <a:custGeom>
                      <a:avLst/>
                      <a:gdLst>
                        <a:gd name="T0" fmla="*/ 0 w 23"/>
                        <a:gd name="T1" fmla="*/ 0 h 40"/>
                        <a:gd name="T2" fmla="*/ 9 w 23"/>
                        <a:gd name="T3" fmla="*/ 33 h 40"/>
                        <a:gd name="T4" fmla="*/ 23 w 23"/>
                        <a:gd name="T5" fmla="*/ 40 h 40"/>
                        <a:gd name="T6" fmla="*/ 9 w 23"/>
                        <a:gd name="T7" fmla="*/ 7 h 40"/>
                        <a:gd name="T8" fmla="*/ 0 w 23"/>
                        <a:gd name="T9" fmla="*/ 0 h 40"/>
                        <a:gd name="T10" fmla="*/ 0 60000 65536"/>
                        <a:gd name="T11" fmla="*/ 0 60000 65536"/>
                        <a:gd name="T12" fmla="*/ 0 60000 65536"/>
                        <a:gd name="T13" fmla="*/ 0 60000 65536"/>
                        <a:gd name="T14" fmla="*/ 0 60000 65536"/>
                        <a:gd name="T15" fmla="*/ 0 w 23"/>
                        <a:gd name="T16" fmla="*/ 0 h 40"/>
                        <a:gd name="T17" fmla="*/ 23 w 23"/>
                        <a:gd name="T18" fmla="*/ 40 h 40"/>
                      </a:gdLst>
                      <a:ahLst/>
                      <a:cxnLst>
                        <a:cxn ang="T10">
                          <a:pos x="T0" y="T1"/>
                        </a:cxn>
                        <a:cxn ang="T11">
                          <a:pos x="T2" y="T3"/>
                        </a:cxn>
                        <a:cxn ang="T12">
                          <a:pos x="T4" y="T5"/>
                        </a:cxn>
                        <a:cxn ang="T13">
                          <a:pos x="T6" y="T7"/>
                        </a:cxn>
                        <a:cxn ang="T14">
                          <a:pos x="T8" y="T9"/>
                        </a:cxn>
                      </a:cxnLst>
                      <a:rect l="T15" t="T16" r="T17" b="T18"/>
                      <a:pathLst>
                        <a:path w="23" h="40">
                          <a:moveTo>
                            <a:pt x="0" y="0"/>
                          </a:moveTo>
                          <a:lnTo>
                            <a:pt x="9" y="33"/>
                          </a:lnTo>
                          <a:lnTo>
                            <a:pt x="23" y="40"/>
                          </a:lnTo>
                          <a:lnTo>
                            <a:pt x="9" y="7"/>
                          </a:lnTo>
                          <a:lnTo>
                            <a:pt x="0" y="0"/>
                          </a:lnTo>
                          <a:close/>
                        </a:path>
                      </a:pathLst>
                    </a:custGeom>
                    <a:solidFill>
                      <a:srgbClr val="000000"/>
                    </a:solidFill>
                    <a:ln w="9525">
                      <a:noFill/>
                      <a:round/>
                      <a:headEnd/>
                      <a:tailEnd/>
                    </a:ln>
                  </p:spPr>
                  <p:txBody>
                    <a:bodyPr>
                      <a:prstTxWarp prst="textNoShape">
                        <a:avLst/>
                      </a:prstTxWarp>
                    </a:bodyPr>
                    <a:lstStyle/>
                    <a:p>
                      <a:endParaRPr lang="en-US"/>
                    </a:p>
                  </p:txBody>
                </p:sp>
                <p:sp>
                  <p:nvSpPr>
                    <p:cNvPr id="167" name="Freeform 51"/>
                    <p:cNvSpPr>
                      <a:spLocks/>
                    </p:cNvSpPr>
                    <p:nvPr/>
                  </p:nvSpPr>
                  <p:spPr bwMode="auto">
                    <a:xfrm>
                      <a:off x="2949" y="2306"/>
                      <a:ext cx="21" cy="26"/>
                    </a:xfrm>
                    <a:custGeom>
                      <a:avLst/>
                      <a:gdLst>
                        <a:gd name="T0" fmla="*/ 0 w 21"/>
                        <a:gd name="T1" fmla="*/ 0 h 26"/>
                        <a:gd name="T2" fmla="*/ 7 w 21"/>
                        <a:gd name="T3" fmla="*/ 20 h 26"/>
                        <a:gd name="T4" fmla="*/ 21 w 21"/>
                        <a:gd name="T5" fmla="*/ 26 h 26"/>
                        <a:gd name="T6" fmla="*/ 7 w 21"/>
                        <a:gd name="T7" fmla="*/ 7 h 26"/>
                        <a:gd name="T8" fmla="*/ 0 w 21"/>
                        <a:gd name="T9" fmla="*/ 0 h 26"/>
                        <a:gd name="T10" fmla="*/ 0 60000 65536"/>
                        <a:gd name="T11" fmla="*/ 0 60000 65536"/>
                        <a:gd name="T12" fmla="*/ 0 60000 65536"/>
                        <a:gd name="T13" fmla="*/ 0 60000 65536"/>
                        <a:gd name="T14" fmla="*/ 0 60000 65536"/>
                        <a:gd name="T15" fmla="*/ 0 w 21"/>
                        <a:gd name="T16" fmla="*/ 0 h 26"/>
                        <a:gd name="T17" fmla="*/ 21 w 21"/>
                        <a:gd name="T18" fmla="*/ 26 h 26"/>
                      </a:gdLst>
                      <a:ahLst/>
                      <a:cxnLst>
                        <a:cxn ang="T10">
                          <a:pos x="T0" y="T1"/>
                        </a:cxn>
                        <a:cxn ang="T11">
                          <a:pos x="T2" y="T3"/>
                        </a:cxn>
                        <a:cxn ang="T12">
                          <a:pos x="T4" y="T5"/>
                        </a:cxn>
                        <a:cxn ang="T13">
                          <a:pos x="T6" y="T7"/>
                        </a:cxn>
                        <a:cxn ang="T14">
                          <a:pos x="T8" y="T9"/>
                        </a:cxn>
                      </a:cxnLst>
                      <a:rect l="T15" t="T16" r="T17" b="T18"/>
                      <a:pathLst>
                        <a:path w="21" h="26">
                          <a:moveTo>
                            <a:pt x="0" y="0"/>
                          </a:moveTo>
                          <a:lnTo>
                            <a:pt x="7" y="20"/>
                          </a:lnTo>
                          <a:lnTo>
                            <a:pt x="21" y="26"/>
                          </a:lnTo>
                          <a:lnTo>
                            <a:pt x="7" y="7"/>
                          </a:lnTo>
                          <a:lnTo>
                            <a:pt x="0" y="0"/>
                          </a:lnTo>
                          <a:close/>
                        </a:path>
                      </a:pathLst>
                    </a:custGeom>
                    <a:solidFill>
                      <a:srgbClr val="000000"/>
                    </a:solidFill>
                    <a:ln w="9525">
                      <a:noFill/>
                      <a:round/>
                      <a:headEnd/>
                      <a:tailEnd/>
                    </a:ln>
                  </p:spPr>
                  <p:txBody>
                    <a:bodyPr>
                      <a:prstTxWarp prst="textNoShape">
                        <a:avLst/>
                      </a:prstTxWarp>
                    </a:bodyPr>
                    <a:lstStyle/>
                    <a:p>
                      <a:endParaRPr lang="en-US"/>
                    </a:p>
                  </p:txBody>
                </p:sp>
                <p:sp>
                  <p:nvSpPr>
                    <p:cNvPr id="168" name="Freeform 52"/>
                    <p:cNvSpPr>
                      <a:spLocks/>
                    </p:cNvSpPr>
                    <p:nvPr/>
                  </p:nvSpPr>
                  <p:spPr bwMode="auto">
                    <a:xfrm>
                      <a:off x="2975" y="2361"/>
                      <a:ext cx="17" cy="20"/>
                    </a:xfrm>
                    <a:custGeom>
                      <a:avLst/>
                      <a:gdLst>
                        <a:gd name="T0" fmla="*/ 0 w 17"/>
                        <a:gd name="T1" fmla="*/ 0 h 20"/>
                        <a:gd name="T2" fmla="*/ 9 w 17"/>
                        <a:gd name="T3" fmla="*/ 13 h 20"/>
                        <a:gd name="T4" fmla="*/ 17 w 17"/>
                        <a:gd name="T5" fmla="*/ 20 h 20"/>
                        <a:gd name="T6" fmla="*/ 9 w 17"/>
                        <a:gd name="T7" fmla="*/ 8 h 20"/>
                        <a:gd name="T8" fmla="*/ 0 w 17"/>
                        <a:gd name="T9" fmla="*/ 0 h 20"/>
                        <a:gd name="T10" fmla="*/ 0 60000 65536"/>
                        <a:gd name="T11" fmla="*/ 0 60000 65536"/>
                        <a:gd name="T12" fmla="*/ 0 60000 65536"/>
                        <a:gd name="T13" fmla="*/ 0 60000 65536"/>
                        <a:gd name="T14" fmla="*/ 0 60000 65536"/>
                        <a:gd name="T15" fmla="*/ 0 w 17"/>
                        <a:gd name="T16" fmla="*/ 0 h 20"/>
                        <a:gd name="T17" fmla="*/ 17 w 17"/>
                        <a:gd name="T18" fmla="*/ 20 h 20"/>
                      </a:gdLst>
                      <a:ahLst/>
                      <a:cxnLst>
                        <a:cxn ang="T10">
                          <a:pos x="T0" y="T1"/>
                        </a:cxn>
                        <a:cxn ang="T11">
                          <a:pos x="T2" y="T3"/>
                        </a:cxn>
                        <a:cxn ang="T12">
                          <a:pos x="T4" y="T5"/>
                        </a:cxn>
                        <a:cxn ang="T13">
                          <a:pos x="T6" y="T7"/>
                        </a:cxn>
                        <a:cxn ang="T14">
                          <a:pos x="T8" y="T9"/>
                        </a:cxn>
                      </a:cxnLst>
                      <a:rect l="T15" t="T16" r="T17" b="T18"/>
                      <a:pathLst>
                        <a:path w="17" h="20">
                          <a:moveTo>
                            <a:pt x="0" y="0"/>
                          </a:moveTo>
                          <a:lnTo>
                            <a:pt x="9" y="13"/>
                          </a:lnTo>
                          <a:lnTo>
                            <a:pt x="17" y="20"/>
                          </a:lnTo>
                          <a:lnTo>
                            <a:pt x="9" y="8"/>
                          </a:lnTo>
                          <a:lnTo>
                            <a:pt x="0" y="0"/>
                          </a:lnTo>
                          <a:close/>
                        </a:path>
                      </a:pathLst>
                    </a:custGeom>
                    <a:solidFill>
                      <a:srgbClr val="000000"/>
                    </a:solidFill>
                    <a:ln w="9525">
                      <a:noFill/>
                      <a:round/>
                      <a:headEnd/>
                      <a:tailEnd/>
                    </a:ln>
                  </p:spPr>
                  <p:txBody>
                    <a:bodyPr>
                      <a:prstTxWarp prst="textNoShape">
                        <a:avLst/>
                      </a:prstTxWarp>
                    </a:bodyPr>
                    <a:lstStyle/>
                    <a:p>
                      <a:endParaRPr lang="en-US"/>
                    </a:p>
                  </p:txBody>
                </p:sp>
                <p:sp>
                  <p:nvSpPr>
                    <p:cNvPr id="169" name="Freeform 53"/>
                    <p:cNvSpPr>
                      <a:spLocks/>
                    </p:cNvSpPr>
                    <p:nvPr/>
                  </p:nvSpPr>
                  <p:spPr bwMode="auto">
                    <a:xfrm>
                      <a:off x="2984" y="2361"/>
                      <a:ext cx="29" cy="69"/>
                    </a:xfrm>
                    <a:custGeom>
                      <a:avLst/>
                      <a:gdLst>
                        <a:gd name="T0" fmla="*/ 0 w 29"/>
                        <a:gd name="T1" fmla="*/ 0 h 69"/>
                        <a:gd name="T2" fmla="*/ 21 w 29"/>
                        <a:gd name="T3" fmla="*/ 63 h 69"/>
                        <a:gd name="T4" fmla="*/ 29 w 29"/>
                        <a:gd name="T5" fmla="*/ 69 h 69"/>
                        <a:gd name="T6" fmla="*/ 8 w 29"/>
                        <a:gd name="T7" fmla="*/ 8 h 69"/>
                        <a:gd name="T8" fmla="*/ 0 w 29"/>
                        <a:gd name="T9" fmla="*/ 0 h 69"/>
                        <a:gd name="T10" fmla="*/ 0 60000 65536"/>
                        <a:gd name="T11" fmla="*/ 0 60000 65536"/>
                        <a:gd name="T12" fmla="*/ 0 60000 65536"/>
                        <a:gd name="T13" fmla="*/ 0 60000 65536"/>
                        <a:gd name="T14" fmla="*/ 0 60000 65536"/>
                        <a:gd name="T15" fmla="*/ 0 w 29"/>
                        <a:gd name="T16" fmla="*/ 0 h 69"/>
                        <a:gd name="T17" fmla="*/ 29 w 29"/>
                        <a:gd name="T18" fmla="*/ 69 h 69"/>
                      </a:gdLst>
                      <a:ahLst/>
                      <a:cxnLst>
                        <a:cxn ang="T10">
                          <a:pos x="T0" y="T1"/>
                        </a:cxn>
                        <a:cxn ang="T11">
                          <a:pos x="T2" y="T3"/>
                        </a:cxn>
                        <a:cxn ang="T12">
                          <a:pos x="T4" y="T5"/>
                        </a:cxn>
                        <a:cxn ang="T13">
                          <a:pos x="T6" y="T7"/>
                        </a:cxn>
                        <a:cxn ang="T14">
                          <a:pos x="T8" y="T9"/>
                        </a:cxn>
                      </a:cxnLst>
                      <a:rect l="T15" t="T16" r="T17" b="T18"/>
                      <a:pathLst>
                        <a:path w="29" h="69">
                          <a:moveTo>
                            <a:pt x="0" y="0"/>
                          </a:moveTo>
                          <a:lnTo>
                            <a:pt x="21" y="63"/>
                          </a:lnTo>
                          <a:lnTo>
                            <a:pt x="29" y="69"/>
                          </a:lnTo>
                          <a:lnTo>
                            <a:pt x="8" y="8"/>
                          </a:lnTo>
                          <a:lnTo>
                            <a:pt x="0" y="0"/>
                          </a:lnTo>
                          <a:close/>
                        </a:path>
                      </a:pathLst>
                    </a:custGeom>
                    <a:solidFill>
                      <a:srgbClr val="000000"/>
                    </a:solidFill>
                    <a:ln w="9525">
                      <a:noFill/>
                      <a:round/>
                      <a:headEnd/>
                      <a:tailEnd/>
                    </a:ln>
                  </p:spPr>
                  <p:txBody>
                    <a:bodyPr>
                      <a:prstTxWarp prst="textNoShape">
                        <a:avLst/>
                      </a:prstTxWarp>
                    </a:bodyPr>
                    <a:lstStyle/>
                    <a:p>
                      <a:endParaRPr lang="en-US"/>
                    </a:p>
                  </p:txBody>
                </p:sp>
                <p:sp>
                  <p:nvSpPr>
                    <p:cNvPr id="170" name="Freeform 54"/>
                    <p:cNvSpPr>
                      <a:spLocks/>
                    </p:cNvSpPr>
                    <p:nvPr/>
                  </p:nvSpPr>
                  <p:spPr bwMode="auto">
                    <a:xfrm>
                      <a:off x="3005" y="2404"/>
                      <a:ext cx="57" cy="76"/>
                    </a:xfrm>
                    <a:custGeom>
                      <a:avLst/>
                      <a:gdLst>
                        <a:gd name="T0" fmla="*/ 0 w 57"/>
                        <a:gd name="T1" fmla="*/ 0 h 76"/>
                        <a:gd name="T2" fmla="*/ 36 w 57"/>
                        <a:gd name="T3" fmla="*/ 68 h 76"/>
                        <a:gd name="T4" fmla="*/ 57 w 57"/>
                        <a:gd name="T5" fmla="*/ 76 h 76"/>
                        <a:gd name="T6" fmla="*/ 14 w 57"/>
                        <a:gd name="T7" fmla="*/ 0 h 76"/>
                        <a:gd name="T8" fmla="*/ 0 w 57"/>
                        <a:gd name="T9" fmla="*/ 0 h 76"/>
                        <a:gd name="T10" fmla="*/ 0 60000 65536"/>
                        <a:gd name="T11" fmla="*/ 0 60000 65536"/>
                        <a:gd name="T12" fmla="*/ 0 60000 65536"/>
                        <a:gd name="T13" fmla="*/ 0 60000 65536"/>
                        <a:gd name="T14" fmla="*/ 0 60000 65536"/>
                        <a:gd name="T15" fmla="*/ 0 w 57"/>
                        <a:gd name="T16" fmla="*/ 0 h 76"/>
                        <a:gd name="T17" fmla="*/ 57 w 57"/>
                        <a:gd name="T18" fmla="*/ 76 h 76"/>
                      </a:gdLst>
                      <a:ahLst/>
                      <a:cxnLst>
                        <a:cxn ang="T10">
                          <a:pos x="T0" y="T1"/>
                        </a:cxn>
                        <a:cxn ang="T11">
                          <a:pos x="T2" y="T3"/>
                        </a:cxn>
                        <a:cxn ang="T12">
                          <a:pos x="T4" y="T5"/>
                        </a:cxn>
                        <a:cxn ang="T13">
                          <a:pos x="T6" y="T7"/>
                        </a:cxn>
                        <a:cxn ang="T14">
                          <a:pos x="T8" y="T9"/>
                        </a:cxn>
                      </a:cxnLst>
                      <a:rect l="T15" t="T16" r="T17" b="T18"/>
                      <a:pathLst>
                        <a:path w="57" h="76">
                          <a:moveTo>
                            <a:pt x="0" y="0"/>
                          </a:moveTo>
                          <a:lnTo>
                            <a:pt x="36" y="68"/>
                          </a:lnTo>
                          <a:lnTo>
                            <a:pt x="57" y="76"/>
                          </a:lnTo>
                          <a:lnTo>
                            <a:pt x="14" y="0"/>
                          </a:lnTo>
                          <a:lnTo>
                            <a:pt x="0" y="0"/>
                          </a:lnTo>
                          <a:close/>
                        </a:path>
                      </a:pathLst>
                    </a:custGeom>
                    <a:solidFill>
                      <a:srgbClr val="000000"/>
                    </a:solidFill>
                    <a:ln w="9525">
                      <a:noFill/>
                      <a:round/>
                      <a:headEnd/>
                      <a:tailEnd/>
                    </a:ln>
                  </p:spPr>
                  <p:txBody>
                    <a:bodyPr>
                      <a:prstTxWarp prst="textNoShape">
                        <a:avLst/>
                      </a:prstTxWarp>
                    </a:bodyPr>
                    <a:lstStyle/>
                    <a:p>
                      <a:endParaRPr lang="en-US"/>
                    </a:p>
                  </p:txBody>
                </p:sp>
                <p:sp>
                  <p:nvSpPr>
                    <p:cNvPr id="171" name="Freeform 55"/>
                    <p:cNvSpPr>
                      <a:spLocks/>
                    </p:cNvSpPr>
                    <p:nvPr/>
                  </p:nvSpPr>
                  <p:spPr bwMode="auto">
                    <a:xfrm>
                      <a:off x="3062" y="2492"/>
                      <a:ext cx="27" cy="20"/>
                    </a:xfrm>
                    <a:custGeom>
                      <a:avLst/>
                      <a:gdLst>
                        <a:gd name="T0" fmla="*/ 0 w 27"/>
                        <a:gd name="T1" fmla="*/ 0 h 20"/>
                        <a:gd name="T2" fmla="*/ 8 w 27"/>
                        <a:gd name="T3" fmla="*/ 20 h 20"/>
                        <a:gd name="T4" fmla="*/ 27 w 27"/>
                        <a:gd name="T5" fmla="*/ 20 h 20"/>
                        <a:gd name="T6" fmla="*/ 14 w 27"/>
                        <a:gd name="T7" fmla="*/ 6 h 20"/>
                        <a:gd name="T8" fmla="*/ 0 w 27"/>
                        <a:gd name="T9" fmla="*/ 0 h 20"/>
                        <a:gd name="T10" fmla="*/ 0 60000 65536"/>
                        <a:gd name="T11" fmla="*/ 0 60000 65536"/>
                        <a:gd name="T12" fmla="*/ 0 60000 65536"/>
                        <a:gd name="T13" fmla="*/ 0 60000 65536"/>
                        <a:gd name="T14" fmla="*/ 0 60000 65536"/>
                        <a:gd name="T15" fmla="*/ 0 w 27"/>
                        <a:gd name="T16" fmla="*/ 0 h 20"/>
                        <a:gd name="T17" fmla="*/ 27 w 27"/>
                        <a:gd name="T18" fmla="*/ 20 h 20"/>
                      </a:gdLst>
                      <a:ahLst/>
                      <a:cxnLst>
                        <a:cxn ang="T10">
                          <a:pos x="T0" y="T1"/>
                        </a:cxn>
                        <a:cxn ang="T11">
                          <a:pos x="T2" y="T3"/>
                        </a:cxn>
                        <a:cxn ang="T12">
                          <a:pos x="T4" y="T5"/>
                        </a:cxn>
                        <a:cxn ang="T13">
                          <a:pos x="T6" y="T7"/>
                        </a:cxn>
                        <a:cxn ang="T14">
                          <a:pos x="T8" y="T9"/>
                        </a:cxn>
                      </a:cxnLst>
                      <a:rect l="T15" t="T16" r="T17" b="T18"/>
                      <a:pathLst>
                        <a:path w="27" h="20">
                          <a:moveTo>
                            <a:pt x="0" y="0"/>
                          </a:moveTo>
                          <a:lnTo>
                            <a:pt x="8" y="20"/>
                          </a:lnTo>
                          <a:lnTo>
                            <a:pt x="27" y="20"/>
                          </a:lnTo>
                          <a:lnTo>
                            <a:pt x="14" y="6"/>
                          </a:lnTo>
                          <a:lnTo>
                            <a:pt x="0" y="0"/>
                          </a:lnTo>
                          <a:close/>
                        </a:path>
                      </a:pathLst>
                    </a:custGeom>
                    <a:solidFill>
                      <a:srgbClr val="000000"/>
                    </a:solidFill>
                    <a:ln w="9525">
                      <a:noFill/>
                      <a:round/>
                      <a:headEnd/>
                      <a:tailEnd/>
                    </a:ln>
                  </p:spPr>
                  <p:txBody>
                    <a:bodyPr>
                      <a:prstTxWarp prst="textNoShape">
                        <a:avLst/>
                      </a:prstTxWarp>
                    </a:bodyPr>
                    <a:lstStyle/>
                    <a:p>
                      <a:endParaRPr lang="en-US"/>
                    </a:p>
                  </p:txBody>
                </p:sp>
                <p:sp>
                  <p:nvSpPr>
                    <p:cNvPr id="172" name="Freeform 56"/>
                    <p:cNvSpPr>
                      <a:spLocks/>
                    </p:cNvSpPr>
                    <p:nvPr/>
                  </p:nvSpPr>
                  <p:spPr bwMode="auto">
                    <a:xfrm>
                      <a:off x="3098" y="2535"/>
                      <a:ext cx="41" cy="69"/>
                    </a:xfrm>
                    <a:custGeom>
                      <a:avLst/>
                      <a:gdLst>
                        <a:gd name="T0" fmla="*/ 0 w 41"/>
                        <a:gd name="T1" fmla="*/ 0 h 69"/>
                        <a:gd name="T2" fmla="*/ 29 w 41"/>
                        <a:gd name="T3" fmla="*/ 61 h 69"/>
                        <a:gd name="T4" fmla="*/ 41 w 41"/>
                        <a:gd name="T5" fmla="*/ 69 h 69"/>
                        <a:gd name="T6" fmla="*/ 8 w 41"/>
                        <a:gd name="T7" fmla="*/ 5 h 69"/>
                        <a:gd name="T8" fmla="*/ 0 w 41"/>
                        <a:gd name="T9" fmla="*/ 0 h 69"/>
                        <a:gd name="T10" fmla="*/ 0 60000 65536"/>
                        <a:gd name="T11" fmla="*/ 0 60000 65536"/>
                        <a:gd name="T12" fmla="*/ 0 60000 65536"/>
                        <a:gd name="T13" fmla="*/ 0 60000 65536"/>
                        <a:gd name="T14" fmla="*/ 0 60000 65536"/>
                        <a:gd name="T15" fmla="*/ 0 w 41"/>
                        <a:gd name="T16" fmla="*/ 0 h 69"/>
                        <a:gd name="T17" fmla="*/ 41 w 41"/>
                        <a:gd name="T18" fmla="*/ 69 h 69"/>
                      </a:gdLst>
                      <a:ahLst/>
                      <a:cxnLst>
                        <a:cxn ang="T10">
                          <a:pos x="T0" y="T1"/>
                        </a:cxn>
                        <a:cxn ang="T11">
                          <a:pos x="T2" y="T3"/>
                        </a:cxn>
                        <a:cxn ang="T12">
                          <a:pos x="T4" y="T5"/>
                        </a:cxn>
                        <a:cxn ang="T13">
                          <a:pos x="T6" y="T7"/>
                        </a:cxn>
                        <a:cxn ang="T14">
                          <a:pos x="T8" y="T9"/>
                        </a:cxn>
                      </a:cxnLst>
                      <a:rect l="T15" t="T16" r="T17" b="T18"/>
                      <a:pathLst>
                        <a:path w="41" h="69">
                          <a:moveTo>
                            <a:pt x="0" y="0"/>
                          </a:moveTo>
                          <a:lnTo>
                            <a:pt x="29" y="61"/>
                          </a:lnTo>
                          <a:lnTo>
                            <a:pt x="41" y="69"/>
                          </a:lnTo>
                          <a:lnTo>
                            <a:pt x="8" y="5"/>
                          </a:lnTo>
                          <a:lnTo>
                            <a:pt x="0" y="0"/>
                          </a:lnTo>
                          <a:close/>
                        </a:path>
                      </a:pathLst>
                    </a:custGeom>
                    <a:solidFill>
                      <a:srgbClr val="000000"/>
                    </a:solidFill>
                    <a:ln w="9525">
                      <a:noFill/>
                      <a:round/>
                      <a:headEnd/>
                      <a:tailEnd/>
                    </a:ln>
                  </p:spPr>
                  <p:txBody>
                    <a:bodyPr>
                      <a:prstTxWarp prst="textNoShape">
                        <a:avLst/>
                      </a:prstTxWarp>
                    </a:bodyPr>
                    <a:lstStyle/>
                    <a:p>
                      <a:endParaRPr lang="en-US"/>
                    </a:p>
                  </p:txBody>
                </p:sp>
                <p:sp>
                  <p:nvSpPr>
                    <p:cNvPr id="173" name="Freeform 57"/>
                    <p:cNvSpPr>
                      <a:spLocks/>
                    </p:cNvSpPr>
                    <p:nvPr/>
                  </p:nvSpPr>
                  <p:spPr bwMode="auto">
                    <a:xfrm>
                      <a:off x="3127" y="2576"/>
                      <a:ext cx="28" cy="14"/>
                    </a:xfrm>
                    <a:custGeom>
                      <a:avLst/>
                      <a:gdLst>
                        <a:gd name="T0" fmla="*/ 0 w 28"/>
                        <a:gd name="T1" fmla="*/ 0 h 14"/>
                        <a:gd name="T2" fmla="*/ 6 w 28"/>
                        <a:gd name="T3" fmla="*/ 8 h 14"/>
                        <a:gd name="T4" fmla="*/ 28 w 28"/>
                        <a:gd name="T5" fmla="*/ 14 h 14"/>
                        <a:gd name="T6" fmla="*/ 19 w 28"/>
                        <a:gd name="T7" fmla="*/ 8 h 14"/>
                        <a:gd name="T8" fmla="*/ 0 w 28"/>
                        <a:gd name="T9" fmla="*/ 0 h 14"/>
                        <a:gd name="T10" fmla="*/ 0 60000 65536"/>
                        <a:gd name="T11" fmla="*/ 0 60000 65536"/>
                        <a:gd name="T12" fmla="*/ 0 60000 65536"/>
                        <a:gd name="T13" fmla="*/ 0 60000 65536"/>
                        <a:gd name="T14" fmla="*/ 0 60000 65536"/>
                        <a:gd name="T15" fmla="*/ 0 w 28"/>
                        <a:gd name="T16" fmla="*/ 0 h 14"/>
                        <a:gd name="T17" fmla="*/ 28 w 28"/>
                        <a:gd name="T18" fmla="*/ 14 h 14"/>
                      </a:gdLst>
                      <a:ahLst/>
                      <a:cxnLst>
                        <a:cxn ang="T10">
                          <a:pos x="T0" y="T1"/>
                        </a:cxn>
                        <a:cxn ang="T11">
                          <a:pos x="T2" y="T3"/>
                        </a:cxn>
                        <a:cxn ang="T12">
                          <a:pos x="T4" y="T5"/>
                        </a:cxn>
                        <a:cxn ang="T13">
                          <a:pos x="T6" y="T7"/>
                        </a:cxn>
                        <a:cxn ang="T14">
                          <a:pos x="T8" y="T9"/>
                        </a:cxn>
                      </a:cxnLst>
                      <a:rect l="T15" t="T16" r="T17" b="T18"/>
                      <a:pathLst>
                        <a:path w="28" h="14">
                          <a:moveTo>
                            <a:pt x="0" y="0"/>
                          </a:moveTo>
                          <a:lnTo>
                            <a:pt x="6" y="8"/>
                          </a:lnTo>
                          <a:lnTo>
                            <a:pt x="28" y="14"/>
                          </a:lnTo>
                          <a:lnTo>
                            <a:pt x="19" y="8"/>
                          </a:lnTo>
                          <a:lnTo>
                            <a:pt x="0" y="0"/>
                          </a:lnTo>
                          <a:close/>
                        </a:path>
                      </a:pathLst>
                    </a:custGeom>
                    <a:solidFill>
                      <a:srgbClr val="000000"/>
                    </a:solidFill>
                    <a:ln w="9525">
                      <a:noFill/>
                      <a:round/>
                      <a:headEnd/>
                      <a:tailEnd/>
                    </a:ln>
                  </p:spPr>
                  <p:txBody>
                    <a:bodyPr>
                      <a:prstTxWarp prst="textNoShape">
                        <a:avLst/>
                      </a:prstTxWarp>
                    </a:bodyPr>
                    <a:lstStyle/>
                    <a:p>
                      <a:endParaRPr lang="en-US"/>
                    </a:p>
                  </p:txBody>
                </p:sp>
                <p:sp>
                  <p:nvSpPr>
                    <p:cNvPr id="174" name="Freeform 58"/>
                    <p:cNvSpPr>
                      <a:spLocks/>
                    </p:cNvSpPr>
                    <p:nvPr/>
                  </p:nvSpPr>
                  <p:spPr bwMode="auto">
                    <a:xfrm>
                      <a:off x="3155" y="2624"/>
                      <a:ext cx="29" cy="22"/>
                    </a:xfrm>
                    <a:custGeom>
                      <a:avLst/>
                      <a:gdLst>
                        <a:gd name="T0" fmla="*/ 0 w 29"/>
                        <a:gd name="T1" fmla="*/ 0 h 22"/>
                        <a:gd name="T2" fmla="*/ 14 w 29"/>
                        <a:gd name="T3" fmla="*/ 15 h 22"/>
                        <a:gd name="T4" fmla="*/ 29 w 29"/>
                        <a:gd name="T5" fmla="*/ 22 h 22"/>
                        <a:gd name="T6" fmla="*/ 21 w 29"/>
                        <a:gd name="T7" fmla="*/ 0 h 22"/>
                        <a:gd name="T8" fmla="*/ 0 w 29"/>
                        <a:gd name="T9" fmla="*/ 0 h 22"/>
                        <a:gd name="T10" fmla="*/ 0 60000 65536"/>
                        <a:gd name="T11" fmla="*/ 0 60000 65536"/>
                        <a:gd name="T12" fmla="*/ 0 60000 65536"/>
                        <a:gd name="T13" fmla="*/ 0 60000 65536"/>
                        <a:gd name="T14" fmla="*/ 0 60000 65536"/>
                        <a:gd name="T15" fmla="*/ 0 w 29"/>
                        <a:gd name="T16" fmla="*/ 0 h 22"/>
                        <a:gd name="T17" fmla="*/ 29 w 29"/>
                        <a:gd name="T18" fmla="*/ 22 h 22"/>
                      </a:gdLst>
                      <a:ahLst/>
                      <a:cxnLst>
                        <a:cxn ang="T10">
                          <a:pos x="T0" y="T1"/>
                        </a:cxn>
                        <a:cxn ang="T11">
                          <a:pos x="T2" y="T3"/>
                        </a:cxn>
                        <a:cxn ang="T12">
                          <a:pos x="T4" y="T5"/>
                        </a:cxn>
                        <a:cxn ang="T13">
                          <a:pos x="T6" y="T7"/>
                        </a:cxn>
                        <a:cxn ang="T14">
                          <a:pos x="T8" y="T9"/>
                        </a:cxn>
                      </a:cxnLst>
                      <a:rect l="T15" t="T16" r="T17" b="T18"/>
                      <a:pathLst>
                        <a:path w="29" h="22">
                          <a:moveTo>
                            <a:pt x="0" y="0"/>
                          </a:moveTo>
                          <a:lnTo>
                            <a:pt x="14" y="15"/>
                          </a:lnTo>
                          <a:lnTo>
                            <a:pt x="29" y="22"/>
                          </a:lnTo>
                          <a:lnTo>
                            <a:pt x="21" y="0"/>
                          </a:lnTo>
                          <a:lnTo>
                            <a:pt x="0" y="0"/>
                          </a:lnTo>
                          <a:close/>
                        </a:path>
                      </a:pathLst>
                    </a:custGeom>
                    <a:solidFill>
                      <a:srgbClr val="000000"/>
                    </a:solidFill>
                    <a:ln w="9525">
                      <a:noFill/>
                      <a:round/>
                      <a:headEnd/>
                      <a:tailEnd/>
                    </a:ln>
                  </p:spPr>
                  <p:txBody>
                    <a:bodyPr>
                      <a:prstTxWarp prst="textNoShape">
                        <a:avLst/>
                      </a:prstTxWarp>
                    </a:bodyPr>
                    <a:lstStyle/>
                    <a:p>
                      <a:endParaRPr lang="en-US"/>
                    </a:p>
                  </p:txBody>
                </p:sp>
                <p:sp>
                  <p:nvSpPr>
                    <p:cNvPr id="175" name="Freeform 59"/>
                    <p:cNvSpPr>
                      <a:spLocks/>
                    </p:cNvSpPr>
                    <p:nvPr/>
                  </p:nvSpPr>
                  <p:spPr bwMode="auto">
                    <a:xfrm>
                      <a:off x="3176" y="2624"/>
                      <a:ext cx="64" cy="77"/>
                    </a:xfrm>
                    <a:custGeom>
                      <a:avLst/>
                      <a:gdLst>
                        <a:gd name="T0" fmla="*/ 0 w 64"/>
                        <a:gd name="T1" fmla="*/ 0 h 77"/>
                        <a:gd name="T2" fmla="*/ 43 w 64"/>
                        <a:gd name="T3" fmla="*/ 71 h 77"/>
                        <a:gd name="T4" fmla="*/ 64 w 64"/>
                        <a:gd name="T5" fmla="*/ 77 h 77"/>
                        <a:gd name="T6" fmla="*/ 14 w 64"/>
                        <a:gd name="T7" fmla="*/ 7 h 77"/>
                        <a:gd name="T8" fmla="*/ 0 w 64"/>
                        <a:gd name="T9" fmla="*/ 0 h 77"/>
                        <a:gd name="T10" fmla="*/ 0 60000 65536"/>
                        <a:gd name="T11" fmla="*/ 0 60000 65536"/>
                        <a:gd name="T12" fmla="*/ 0 60000 65536"/>
                        <a:gd name="T13" fmla="*/ 0 60000 65536"/>
                        <a:gd name="T14" fmla="*/ 0 60000 65536"/>
                        <a:gd name="T15" fmla="*/ 0 w 64"/>
                        <a:gd name="T16" fmla="*/ 0 h 77"/>
                        <a:gd name="T17" fmla="*/ 64 w 64"/>
                        <a:gd name="T18" fmla="*/ 77 h 77"/>
                      </a:gdLst>
                      <a:ahLst/>
                      <a:cxnLst>
                        <a:cxn ang="T10">
                          <a:pos x="T0" y="T1"/>
                        </a:cxn>
                        <a:cxn ang="T11">
                          <a:pos x="T2" y="T3"/>
                        </a:cxn>
                        <a:cxn ang="T12">
                          <a:pos x="T4" y="T5"/>
                        </a:cxn>
                        <a:cxn ang="T13">
                          <a:pos x="T6" y="T7"/>
                        </a:cxn>
                        <a:cxn ang="T14">
                          <a:pos x="T8" y="T9"/>
                        </a:cxn>
                      </a:cxnLst>
                      <a:rect l="T15" t="T16" r="T17" b="T18"/>
                      <a:pathLst>
                        <a:path w="64" h="77">
                          <a:moveTo>
                            <a:pt x="0" y="0"/>
                          </a:moveTo>
                          <a:lnTo>
                            <a:pt x="43" y="71"/>
                          </a:lnTo>
                          <a:lnTo>
                            <a:pt x="64" y="77"/>
                          </a:lnTo>
                          <a:lnTo>
                            <a:pt x="14" y="7"/>
                          </a:lnTo>
                          <a:lnTo>
                            <a:pt x="0" y="0"/>
                          </a:lnTo>
                          <a:close/>
                        </a:path>
                      </a:pathLst>
                    </a:custGeom>
                    <a:solidFill>
                      <a:srgbClr val="000000"/>
                    </a:solidFill>
                    <a:ln w="9525">
                      <a:noFill/>
                      <a:round/>
                      <a:headEnd/>
                      <a:tailEnd/>
                    </a:ln>
                  </p:spPr>
                  <p:txBody>
                    <a:bodyPr>
                      <a:prstTxWarp prst="textNoShape">
                        <a:avLst/>
                      </a:prstTxWarp>
                    </a:bodyPr>
                    <a:lstStyle/>
                    <a:p>
                      <a:endParaRPr lang="en-US"/>
                    </a:p>
                  </p:txBody>
                </p:sp>
                <p:sp>
                  <p:nvSpPr>
                    <p:cNvPr id="176" name="Freeform 60"/>
                    <p:cNvSpPr>
                      <a:spLocks/>
                    </p:cNvSpPr>
                    <p:nvPr/>
                  </p:nvSpPr>
                  <p:spPr bwMode="auto">
                    <a:xfrm>
                      <a:off x="3219" y="2672"/>
                      <a:ext cx="57" cy="63"/>
                    </a:xfrm>
                    <a:custGeom>
                      <a:avLst/>
                      <a:gdLst>
                        <a:gd name="T0" fmla="*/ 0 w 57"/>
                        <a:gd name="T1" fmla="*/ 0 h 63"/>
                        <a:gd name="T2" fmla="*/ 41 w 57"/>
                        <a:gd name="T3" fmla="*/ 63 h 63"/>
                        <a:gd name="T4" fmla="*/ 57 w 57"/>
                        <a:gd name="T5" fmla="*/ 63 h 63"/>
                        <a:gd name="T6" fmla="*/ 21 w 57"/>
                        <a:gd name="T7" fmla="*/ 7 h 63"/>
                        <a:gd name="T8" fmla="*/ 0 w 57"/>
                        <a:gd name="T9" fmla="*/ 0 h 63"/>
                        <a:gd name="T10" fmla="*/ 0 60000 65536"/>
                        <a:gd name="T11" fmla="*/ 0 60000 65536"/>
                        <a:gd name="T12" fmla="*/ 0 60000 65536"/>
                        <a:gd name="T13" fmla="*/ 0 60000 65536"/>
                        <a:gd name="T14" fmla="*/ 0 60000 65536"/>
                        <a:gd name="T15" fmla="*/ 0 w 57"/>
                        <a:gd name="T16" fmla="*/ 0 h 63"/>
                        <a:gd name="T17" fmla="*/ 57 w 57"/>
                        <a:gd name="T18" fmla="*/ 63 h 63"/>
                      </a:gdLst>
                      <a:ahLst/>
                      <a:cxnLst>
                        <a:cxn ang="T10">
                          <a:pos x="T0" y="T1"/>
                        </a:cxn>
                        <a:cxn ang="T11">
                          <a:pos x="T2" y="T3"/>
                        </a:cxn>
                        <a:cxn ang="T12">
                          <a:pos x="T4" y="T5"/>
                        </a:cxn>
                        <a:cxn ang="T13">
                          <a:pos x="T6" y="T7"/>
                        </a:cxn>
                        <a:cxn ang="T14">
                          <a:pos x="T8" y="T9"/>
                        </a:cxn>
                      </a:cxnLst>
                      <a:rect l="T15" t="T16" r="T17" b="T18"/>
                      <a:pathLst>
                        <a:path w="57" h="63">
                          <a:moveTo>
                            <a:pt x="0" y="0"/>
                          </a:moveTo>
                          <a:lnTo>
                            <a:pt x="41" y="63"/>
                          </a:lnTo>
                          <a:lnTo>
                            <a:pt x="57" y="63"/>
                          </a:lnTo>
                          <a:lnTo>
                            <a:pt x="21" y="7"/>
                          </a:lnTo>
                          <a:lnTo>
                            <a:pt x="0" y="0"/>
                          </a:lnTo>
                          <a:close/>
                        </a:path>
                      </a:pathLst>
                    </a:custGeom>
                    <a:solidFill>
                      <a:srgbClr val="000000"/>
                    </a:solidFill>
                    <a:ln w="9525">
                      <a:noFill/>
                      <a:round/>
                      <a:headEnd/>
                      <a:tailEnd/>
                    </a:ln>
                  </p:spPr>
                  <p:txBody>
                    <a:bodyPr>
                      <a:prstTxWarp prst="textNoShape">
                        <a:avLst/>
                      </a:prstTxWarp>
                    </a:bodyPr>
                    <a:lstStyle/>
                    <a:p>
                      <a:endParaRPr lang="en-US"/>
                    </a:p>
                  </p:txBody>
                </p:sp>
                <p:sp>
                  <p:nvSpPr>
                    <p:cNvPr id="177" name="Freeform 61"/>
                    <p:cNvSpPr>
                      <a:spLocks/>
                    </p:cNvSpPr>
                    <p:nvPr/>
                  </p:nvSpPr>
                  <p:spPr bwMode="auto">
                    <a:xfrm>
                      <a:off x="3253" y="2720"/>
                      <a:ext cx="23" cy="15"/>
                    </a:xfrm>
                    <a:custGeom>
                      <a:avLst/>
                      <a:gdLst>
                        <a:gd name="T0" fmla="*/ 0 w 23"/>
                        <a:gd name="T1" fmla="*/ 0 h 15"/>
                        <a:gd name="T2" fmla="*/ 7 w 23"/>
                        <a:gd name="T3" fmla="*/ 8 h 15"/>
                        <a:gd name="T4" fmla="*/ 23 w 23"/>
                        <a:gd name="T5" fmla="*/ 15 h 15"/>
                        <a:gd name="T6" fmla="*/ 16 w 23"/>
                        <a:gd name="T7" fmla="*/ 8 h 15"/>
                        <a:gd name="T8" fmla="*/ 0 w 23"/>
                        <a:gd name="T9" fmla="*/ 0 h 15"/>
                        <a:gd name="T10" fmla="*/ 0 60000 65536"/>
                        <a:gd name="T11" fmla="*/ 0 60000 65536"/>
                        <a:gd name="T12" fmla="*/ 0 60000 65536"/>
                        <a:gd name="T13" fmla="*/ 0 60000 65536"/>
                        <a:gd name="T14" fmla="*/ 0 60000 65536"/>
                        <a:gd name="T15" fmla="*/ 0 w 23"/>
                        <a:gd name="T16" fmla="*/ 0 h 15"/>
                        <a:gd name="T17" fmla="*/ 23 w 23"/>
                        <a:gd name="T18" fmla="*/ 15 h 15"/>
                      </a:gdLst>
                      <a:ahLst/>
                      <a:cxnLst>
                        <a:cxn ang="T10">
                          <a:pos x="T0" y="T1"/>
                        </a:cxn>
                        <a:cxn ang="T11">
                          <a:pos x="T2" y="T3"/>
                        </a:cxn>
                        <a:cxn ang="T12">
                          <a:pos x="T4" y="T5"/>
                        </a:cxn>
                        <a:cxn ang="T13">
                          <a:pos x="T6" y="T7"/>
                        </a:cxn>
                        <a:cxn ang="T14">
                          <a:pos x="T8" y="T9"/>
                        </a:cxn>
                      </a:cxnLst>
                      <a:rect l="T15" t="T16" r="T17" b="T18"/>
                      <a:pathLst>
                        <a:path w="23" h="15">
                          <a:moveTo>
                            <a:pt x="0" y="0"/>
                          </a:moveTo>
                          <a:lnTo>
                            <a:pt x="7" y="8"/>
                          </a:lnTo>
                          <a:lnTo>
                            <a:pt x="23" y="15"/>
                          </a:lnTo>
                          <a:lnTo>
                            <a:pt x="16" y="8"/>
                          </a:lnTo>
                          <a:lnTo>
                            <a:pt x="0" y="0"/>
                          </a:lnTo>
                          <a:close/>
                        </a:path>
                      </a:pathLst>
                    </a:custGeom>
                    <a:solidFill>
                      <a:srgbClr val="000000"/>
                    </a:solidFill>
                    <a:ln w="9525">
                      <a:noFill/>
                      <a:round/>
                      <a:headEnd/>
                      <a:tailEnd/>
                    </a:ln>
                  </p:spPr>
                  <p:txBody>
                    <a:bodyPr>
                      <a:prstTxWarp prst="textNoShape">
                        <a:avLst/>
                      </a:prstTxWarp>
                    </a:bodyPr>
                    <a:lstStyle/>
                    <a:p>
                      <a:endParaRPr lang="en-US"/>
                    </a:p>
                  </p:txBody>
                </p:sp>
                <p:sp>
                  <p:nvSpPr>
                    <p:cNvPr id="178" name="Freeform 62"/>
                    <p:cNvSpPr>
                      <a:spLocks/>
                    </p:cNvSpPr>
                    <p:nvPr/>
                  </p:nvSpPr>
                  <p:spPr bwMode="auto">
                    <a:xfrm>
                      <a:off x="3297" y="2750"/>
                      <a:ext cx="20" cy="13"/>
                    </a:xfrm>
                    <a:custGeom>
                      <a:avLst/>
                      <a:gdLst>
                        <a:gd name="T0" fmla="*/ 0 w 20"/>
                        <a:gd name="T1" fmla="*/ 13 h 13"/>
                        <a:gd name="T2" fmla="*/ 13 w 20"/>
                        <a:gd name="T3" fmla="*/ 13 h 13"/>
                        <a:gd name="T4" fmla="*/ 20 w 20"/>
                        <a:gd name="T5" fmla="*/ 7 h 13"/>
                        <a:gd name="T6" fmla="*/ 7 w 20"/>
                        <a:gd name="T7" fmla="*/ 0 h 13"/>
                        <a:gd name="T8" fmla="*/ 0 w 20"/>
                        <a:gd name="T9" fmla="*/ 13 h 13"/>
                        <a:gd name="T10" fmla="*/ 0 60000 65536"/>
                        <a:gd name="T11" fmla="*/ 0 60000 65536"/>
                        <a:gd name="T12" fmla="*/ 0 60000 65536"/>
                        <a:gd name="T13" fmla="*/ 0 60000 65536"/>
                        <a:gd name="T14" fmla="*/ 0 60000 65536"/>
                        <a:gd name="T15" fmla="*/ 0 w 20"/>
                        <a:gd name="T16" fmla="*/ 0 h 13"/>
                        <a:gd name="T17" fmla="*/ 20 w 20"/>
                        <a:gd name="T18" fmla="*/ 13 h 13"/>
                      </a:gdLst>
                      <a:ahLst/>
                      <a:cxnLst>
                        <a:cxn ang="T10">
                          <a:pos x="T0" y="T1"/>
                        </a:cxn>
                        <a:cxn ang="T11">
                          <a:pos x="T2" y="T3"/>
                        </a:cxn>
                        <a:cxn ang="T12">
                          <a:pos x="T4" y="T5"/>
                        </a:cxn>
                        <a:cxn ang="T13">
                          <a:pos x="T6" y="T7"/>
                        </a:cxn>
                        <a:cxn ang="T14">
                          <a:pos x="T8" y="T9"/>
                        </a:cxn>
                      </a:cxnLst>
                      <a:rect l="T15" t="T16" r="T17" b="T18"/>
                      <a:pathLst>
                        <a:path w="20" h="13">
                          <a:moveTo>
                            <a:pt x="0" y="13"/>
                          </a:moveTo>
                          <a:lnTo>
                            <a:pt x="13" y="13"/>
                          </a:lnTo>
                          <a:lnTo>
                            <a:pt x="20" y="7"/>
                          </a:lnTo>
                          <a:lnTo>
                            <a:pt x="7" y="0"/>
                          </a:lnTo>
                          <a:lnTo>
                            <a:pt x="0" y="13"/>
                          </a:lnTo>
                          <a:close/>
                        </a:path>
                      </a:pathLst>
                    </a:custGeom>
                    <a:solidFill>
                      <a:srgbClr val="000000"/>
                    </a:solidFill>
                    <a:ln w="9525">
                      <a:noFill/>
                      <a:round/>
                      <a:headEnd/>
                      <a:tailEnd/>
                    </a:ln>
                  </p:spPr>
                  <p:txBody>
                    <a:bodyPr>
                      <a:prstTxWarp prst="textNoShape">
                        <a:avLst/>
                      </a:prstTxWarp>
                    </a:bodyPr>
                    <a:lstStyle/>
                    <a:p>
                      <a:endParaRPr lang="en-US"/>
                    </a:p>
                  </p:txBody>
                </p:sp>
                <p:sp>
                  <p:nvSpPr>
                    <p:cNvPr id="179" name="Freeform 63"/>
                    <p:cNvSpPr>
                      <a:spLocks/>
                    </p:cNvSpPr>
                    <p:nvPr/>
                  </p:nvSpPr>
                  <p:spPr bwMode="auto">
                    <a:xfrm>
                      <a:off x="3297" y="2757"/>
                      <a:ext cx="20" cy="13"/>
                    </a:xfrm>
                    <a:custGeom>
                      <a:avLst/>
                      <a:gdLst>
                        <a:gd name="T0" fmla="*/ 0 w 20"/>
                        <a:gd name="T1" fmla="*/ 6 h 13"/>
                        <a:gd name="T2" fmla="*/ 13 w 20"/>
                        <a:gd name="T3" fmla="*/ 13 h 13"/>
                        <a:gd name="T4" fmla="*/ 20 w 20"/>
                        <a:gd name="T5" fmla="*/ 6 h 13"/>
                        <a:gd name="T6" fmla="*/ 7 w 20"/>
                        <a:gd name="T7" fmla="*/ 0 h 13"/>
                        <a:gd name="T8" fmla="*/ 0 w 20"/>
                        <a:gd name="T9" fmla="*/ 6 h 13"/>
                        <a:gd name="T10" fmla="*/ 0 60000 65536"/>
                        <a:gd name="T11" fmla="*/ 0 60000 65536"/>
                        <a:gd name="T12" fmla="*/ 0 60000 65536"/>
                        <a:gd name="T13" fmla="*/ 0 60000 65536"/>
                        <a:gd name="T14" fmla="*/ 0 60000 65536"/>
                        <a:gd name="T15" fmla="*/ 0 w 20"/>
                        <a:gd name="T16" fmla="*/ 0 h 13"/>
                        <a:gd name="T17" fmla="*/ 20 w 20"/>
                        <a:gd name="T18" fmla="*/ 13 h 13"/>
                      </a:gdLst>
                      <a:ahLst/>
                      <a:cxnLst>
                        <a:cxn ang="T10">
                          <a:pos x="T0" y="T1"/>
                        </a:cxn>
                        <a:cxn ang="T11">
                          <a:pos x="T2" y="T3"/>
                        </a:cxn>
                        <a:cxn ang="T12">
                          <a:pos x="T4" y="T5"/>
                        </a:cxn>
                        <a:cxn ang="T13">
                          <a:pos x="T6" y="T7"/>
                        </a:cxn>
                        <a:cxn ang="T14">
                          <a:pos x="T8" y="T9"/>
                        </a:cxn>
                      </a:cxnLst>
                      <a:rect l="T15" t="T16" r="T17" b="T18"/>
                      <a:pathLst>
                        <a:path w="20" h="13">
                          <a:moveTo>
                            <a:pt x="0" y="6"/>
                          </a:moveTo>
                          <a:lnTo>
                            <a:pt x="13" y="13"/>
                          </a:lnTo>
                          <a:lnTo>
                            <a:pt x="20" y="6"/>
                          </a:lnTo>
                          <a:lnTo>
                            <a:pt x="7" y="0"/>
                          </a:lnTo>
                          <a:lnTo>
                            <a:pt x="0" y="6"/>
                          </a:lnTo>
                          <a:close/>
                        </a:path>
                      </a:pathLst>
                    </a:custGeom>
                    <a:solidFill>
                      <a:srgbClr val="000000"/>
                    </a:solidFill>
                    <a:ln w="9525">
                      <a:noFill/>
                      <a:round/>
                      <a:headEnd/>
                      <a:tailEnd/>
                    </a:ln>
                  </p:spPr>
                  <p:txBody>
                    <a:bodyPr>
                      <a:prstTxWarp prst="textNoShape">
                        <a:avLst/>
                      </a:prstTxWarp>
                    </a:bodyPr>
                    <a:lstStyle/>
                    <a:p>
                      <a:endParaRPr lang="en-US"/>
                    </a:p>
                  </p:txBody>
                </p:sp>
                <p:sp>
                  <p:nvSpPr>
                    <p:cNvPr id="180" name="Freeform 64"/>
                    <p:cNvSpPr>
                      <a:spLocks/>
                    </p:cNvSpPr>
                    <p:nvPr/>
                  </p:nvSpPr>
                  <p:spPr bwMode="auto">
                    <a:xfrm>
                      <a:off x="3347" y="2784"/>
                      <a:ext cx="64" cy="34"/>
                    </a:xfrm>
                    <a:custGeom>
                      <a:avLst/>
                      <a:gdLst>
                        <a:gd name="T0" fmla="*/ 0 w 64"/>
                        <a:gd name="T1" fmla="*/ 6 h 34"/>
                        <a:gd name="T2" fmla="*/ 57 w 64"/>
                        <a:gd name="T3" fmla="*/ 34 h 34"/>
                        <a:gd name="T4" fmla="*/ 64 w 64"/>
                        <a:gd name="T5" fmla="*/ 29 h 34"/>
                        <a:gd name="T6" fmla="*/ 7 w 64"/>
                        <a:gd name="T7" fmla="*/ 0 h 34"/>
                        <a:gd name="T8" fmla="*/ 0 w 64"/>
                        <a:gd name="T9" fmla="*/ 6 h 34"/>
                        <a:gd name="T10" fmla="*/ 0 60000 65536"/>
                        <a:gd name="T11" fmla="*/ 0 60000 65536"/>
                        <a:gd name="T12" fmla="*/ 0 60000 65536"/>
                        <a:gd name="T13" fmla="*/ 0 60000 65536"/>
                        <a:gd name="T14" fmla="*/ 0 60000 65536"/>
                        <a:gd name="T15" fmla="*/ 0 w 64"/>
                        <a:gd name="T16" fmla="*/ 0 h 34"/>
                        <a:gd name="T17" fmla="*/ 64 w 64"/>
                        <a:gd name="T18" fmla="*/ 34 h 34"/>
                      </a:gdLst>
                      <a:ahLst/>
                      <a:cxnLst>
                        <a:cxn ang="T10">
                          <a:pos x="T0" y="T1"/>
                        </a:cxn>
                        <a:cxn ang="T11">
                          <a:pos x="T2" y="T3"/>
                        </a:cxn>
                        <a:cxn ang="T12">
                          <a:pos x="T4" y="T5"/>
                        </a:cxn>
                        <a:cxn ang="T13">
                          <a:pos x="T6" y="T7"/>
                        </a:cxn>
                        <a:cxn ang="T14">
                          <a:pos x="T8" y="T9"/>
                        </a:cxn>
                      </a:cxnLst>
                      <a:rect l="T15" t="T16" r="T17" b="T18"/>
                      <a:pathLst>
                        <a:path w="64" h="34">
                          <a:moveTo>
                            <a:pt x="0" y="6"/>
                          </a:moveTo>
                          <a:lnTo>
                            <a:pt x="57" y="34"/>
                          </a:lnTo>
                          <a:lnTo>
                            <a:pt x="64" y="29"/>
                          </a:lnTo>
                          <a:lnTo>
                            <a:pt x="7" y="0"/>
                          </a:lnTo>
                          <a:lnTo>
                            <a:pt x="0" y="6"/>
                          </a:lnTo>
                          <a:close/>
                        </a:path>
                      </a:pathLst>
                    </a:custGeom>
                    <a:solidFill>
                      <a:srgbClr val="000000"/>
                    </a:solidFill>
                    <a:ln w="9525">
                      <a:noFill/>
                      <a:round/>
                      <a:headEnd/>
                      <a:tailEnd/>
                    </a:ln>
                  </p:spPr>
                  <p:txBody>
                    <a:bodyPr>
                      <a:prstTxWarp prst="textNoShape">
                        <a:avLst/>
                      </a:prstTxWarp>
                    </a:bodyPr>
                    <a:lstStyle/>
                    <a:p>
                      <a:endParaRPr lang="en-US"/>
                    </a:p>
                  </p:txBody>
                </p:sp>
                <p:sp>
                  <p:nvSpPr>
                    <p:cNvPr id="181" name="Freeform 65"/>
                    <p:cNvSpPr>
                      <a:spLocks/>
                    </p:cNvSpPr>
                    <p:nvPr/>
                  </p:nvSpPr>
                  <p:spPr bwMode="auto">
                    <a:xfrm>
                      <a:off x="3390" y="2813"/>
                      <a:ext cx="21" cy="13"/>
                    </a:xfrm>
                    <a:custGeom>
                      <a:avLst/>
                      <a:gdLst>
                        <a:gd name="T0" fmla="*/ 0 w 21"/>
                        <a:gd name="T1" fmla="*/ 5 h 13"/>
                        <a:gd name="T2" fmla="*/ 21 w 21"/>
                        <a:gd name="T3" fmla="*/ 13 h 13"/>
                        <a:gd name="T4" fmla="*/ 21 w 21"/>
                        <a:gd name="T5" fmla="*/ 5 h 13"/>
                        <a:gd name="T6" fmla="*/ 7 w 21"/>
                        <a:gd name="T7" fmla="*/ 0 h 13"/>
                        <a:gd name="T8" fmla="*/ 0 w 21"/>
                        <a:gd name="T9" fmla="*/ 5 h 13"/>
                        <a:gd name="T10" fmla="*/ 0 60000 65536"/>
                        <a:gd name="T11" fmla="*/ 0 60000 65536"/>
                        <a:gd name="T12" fmla="*/ 0 60000 65536"/>
                        <a:gd name="T13" fmla="*/ 0 60000 65536"/>
                        <a:gd name="T14" fmla="*/ 0 60000 65536"/>
                        <a:gd name="T15" fmla="*/ 0 w 21"/>
                        <a:gd name="T16" fmla="*/ 0 h 13"/>
                        <a:gd name="T17" fmla="*/ 21 w 21"/>
                        <a:gd name="T18" fmla="*/ 13 h 13"/>
                      </a:gdLst>
                      <a:ahLst/>
                      <a:cxnLst>
                        <a:cxn ang="T10">
                          <a:pos x="T0" y="T1"/>
                        </a:cxn>
                        <a:cxn ang="T11">
                          <a:pos x="T2" y="T3"/>
                        </a:cxn>
                        <a:cxn ang="T12">
                          <a:pos x="T4" y="T5"/>
                        </a:cxn>
                        <a:cxn ang="T13">
                          <a:pos x="T6" y="T7"/>
                        </a:cxn>
                        <a:cxn ang="T14">
                          <a:pos x="T8" y="T9"/>
                        </a:cxn>
                      </a:cxnLst>
                      <a:rect l="T15" t="T16" r="T17" b="T18"/>
                      <a:pathLst>
                        <a:path w="21" h="13">
                          <a:moveTo>
                            <a:pt x="0" y="5"/>
                          </a:moveTo>
                          <a:lnTo>
                            <a:pt x="21" y="13"/>
                          </a:lnTo>
                          <a:lnTo>
                            <a:pt x="21" y="5"/>
                          </a:lnTo>
                          <a:lnTo>
                            <a:pt x="7" y="0"/>
                          </a:lnTo>
                          <a:lnTo>
                            <a:pt x="0" y="5"/>
                          </a:lnTo>
                          <a:close/>
                        </a:path>
                      </a:pathLst>
                    </a:custGeom>
                    <a:solidFill>
                      <a:srgbClr val="000000"/>
                    </a:solidFill>
                    <a:ln w="9525">
                      <a:noFill/>
                      <a:round/>
                      <a:headEnd/>
                      <a:tailEnd/>
                    </a:ln>
                  </p:spPr>
                  <p:txBody>
                    <a:bodyPr>
                      <a:prstTxWarp prst="textNoShape">
                        <a:avLst/>
                      </a:prstTxWarp>
                    </a:bodyPr>
                    <a:lstStyle/>
                    <a:p>
                      <a:endParaRPr lang="en-US"/>
                    </a:p>
                  </p:txBody>
                </p:sp>
                <p:sp>
                  <p:nvSpPr>
                    <p:cNvPr id="182" name="Freeform 66"/>
                    <p:cNvSpPr>
                      <a:spLocks/>
                    </p:cNvSpPr>
                    <p:nvPr/>
                  </p:nvSpPr>
                  <p:spPr bwMode="auto">
                    <a:xfrm>
                      <a:off x="3440" y="2838"/>
                      <a:ext cx="28" cy="12"/>
                    </a:xfrm>
                    <a:custGeom>
                      <a:avLst/>
                      <a:gdLst>
                        <a:gd name="T0" fmla="*/ 0 w 28"/>
                        <a:gd name="T1" fmla="*/ 7 h 12"/>
                        <a:gd name="T2" fmla="*/ 28 w 28"/>
                        <a:gd name="T3" fmla="*/ 12 h 12"/>
                        <a:gd name="T4" fmla="*/ 28 w 28"/>
                        <a:gd name="T5" fmla="*/ 7 h 12"/>
                        <a:gd name="T6" fmla="*/ 7 w 28"/>
                        <a:gd name="T7" fmla="*/ 0 h 12"/>
                        <a:gd name="T8" fmla="*/ 0 w 28"/>
                        <a:gd name="T9" fmla="*/ 7 h 12"/>
                        <a:gd name="T10" fmla="*/ 0 60000 65536"/>
                        <a:gd name="T11" fmla="*/ 0 60000 65536"/>
                        <a:gd name="T12" fmla="*/ 0 60000 65536"/>
                        <a:gd name="T13" fmla="*/ 0 60000 65536"/>
                        <a:gd name="T14" fmla="*/ 0 60000 65536"/>
                        <a:gd name="T15" fmla="*/ 0 w 28"/>
                        <a:gd name="T16" fmla="*/ 0 h 12"/>
                        <a:gd name="T17" fmla="*/ 28 w 28"/>
                        <a:gd name="T18" fmla="*/ 12 h 12"/>
                      </a:gdLst>
                      <a:ahLst/>
                      <a:cxnLst>
                        <a:cxn ang="T10">
                          <a:pos x="T0" y="T1"/>
                        </a:cxn>
                        <a:cxn ang="T11">
                          <a:pos x="T2" y="T3"/>
                        </a:cxn>
                        <a:cxn ang="T12">
                          <a:pos x="T4" y="T5"/>
                        </a:cxn>
                        <a:cxn ang="T13">
                          <a:pos x="T6" y="T7"/>
                        </a:cxn>
                        <a:cxn ang="T14">
                          <a:pos x="T8" y="T9"/>
                        </a:cxn>
                      </a:cxnLst>
                      <a:rect l="T15" t="T16" r="T17" b="T18"/>
                      <a:pathLst>
                        <a:path w="28" h="12">
                          <a:moveTo>
                            <a:pt x="0" y="7"/>
                          </a:moveTo>
                          <a:lnTo>
                            <a:pt x="28" y="12"/>
                          </a:lnTo>
                          <a:lnTo>
                            <a:pt x="28" y="7"/>
                          </a:lnTo>
                          <a:lnTo>
                            <a:pt x="7" y="0"/>
                          </a:lnTo>
                          <a:lnTo>
                            <a:pt x="0" y="7"/>
                          </a:lnTo>
                          <a:close/>
                        </a:path>
                      </a:pathLst>
                    </a:custGeom>
                    <a:solidFill>
                      <a:srgbClr val="000000"/>
                    </a:solidFill>
                    <a:ln w="9525">
                      <a:noFill/>
                      <a:round/>
                      <a:headEnd/>
                      <a:tailEnd/>
                    </a:ln>
                  </p:spPr>
                  <p:txBody>
                    <a:bodyPr>
                      <a:prstTxWarp prst="textNoShape">
                        <a:avLst/>
                      </a:prstTxWarp>
                    </a:bodyPr>
                    <a:lstStyle/>
                    <a:p>
                      <a:endParaRPr lang="en-US"/>
                    </a:p>
                  </p:txBody>
                </p:sp>
                <p:sp>
                  <p:nvSpPr>
                    <p:cNvPr id="183" name="Freeform 67"/>
                    <p:cNvSpPr>
                      <a:spLocks/>
                    </p:cNvSpPr>
                    <p:nvPr/>
                  </p:nvSpPr>
                  <p:spPr bwMode="auto">
                    <a:xfrm>
                      <a:off x="3504" y="2859"/>
                      <a:ext cx="27" cy="23"/>
                    </a:xfrm>
                    <a:custGeom>
                      <a:avLst/>
                      <a:gdLst>
                        <a:gd name="T0" fmla="*/ 0 w 27"/>
                        <a:gd name="T1" fmla="*/ 14 h 23"/>
                        <a:gd name="T2" fmla="*/ 21 w 27"/>
                        <a:gd name="T3" fmla="*/ 23 h 23"/>
                        <a:gd name="T4" fmla="*/ 27 w 27"/>
                        <a:gd name="T5" fmla="*/ 14 h 23"/>
                        <a:gd name="T6" fmla="*/ 7 w 27"/>
                        <a:gd name="T7" fmla="*/ 0 h 23"/>
                        <a:gd name="T8" fmla="*/ 0 w 27"/>
                        <a:gd name="T9" fmla="*/ 14 h 23"/>
                        <a:gd name="T10" fmla="*/ 0 60000 65536"/>
                        <a:gd name="T11" fmla="*/ 0 60000 65536"/>
                        <a:gd name="T12" fmla="*/ 0 60000 65536"/>
                        <a:gd name="T13" fmla="*/ 0 60000 65536"/>
                        <a:gd name="T14" fmla="*/ 0 60000 65536"/>
                        <a:gd name="T15" fmla="*/ 0 w 27"/>
                        <a:gd name="T16" fmla="*/ 0 h 23"/>
                        <a:gd name="T17" fmla="*/ 27 w 27"/>
                        <a:gd name="T18" fmla="*/ 23 h 23"/>
                      </a:gdLst>
                      <a:ahLst/>
                      <a:cxnLst>
                        <a:cxn ang="T10">
                          <a:pos x="T0" y="T1"/>
                        </a:cxn>
                        <a:cxn ang="T11">
                          <a:pos x="T2" y="T3"/>
                        </a:cxn>
                        <a:cxn ang="T12">
                          <a:pos x="T4" y="T5"/>
                        </a:cxn>
                        <a:cxn ang="T13">
                          <a:pos x="T6" y="T7"/>
                        </a:cxn>
                        <a:cxn ang="T14">
                          <a:pos x="T8" y="T9"/>
                        </a:cxn>
                      </a:cxnLst>
                      <a:rect l="T15" t="T16" r="T17" b="T18"/>
                      <a:pathLst>
                        <a:path w="27" h="23">
                          <a:moveTo>
                            <a:pt x="0" y="14"/>
                          </a:moveTo>
                          <a:lnTo>
                            <a:pt x="21" y="23"/>
                          </a:lnTo>
                          <a:lnTo>
                            <a:pt x="27" y="14"/>
                          </a:lnTo>
                          <a:lnTo>
                            <a:pt x="7" y="0"/>
                          </a:lnTo>
                          <a:lnTo>
                            <a:pt x="0" y="14"/>
                          </a:lnTo>
                          <a:close/>
                        </a:path>
                      </a:pathLst>
                    </a:custGeom>
                    <a:solidFill>
                      <a:srgbClr val="000000"/>
                    </a:solidFill>
                    <a:ln w="9525">
                      <a:noFill/>
                      <a:round/>
                      <a:headEnd/>
                      <a:tailEnd/>
                    </a:ln>
                  </p:spPr>
                  <p:txBody>
                    <a:bodyPr>
                      <a:prstTxWarp prst="textNoShape">
                        <a:avLst/>
                      </a:prstTxWarp>
                    </a:bodyPr>
                    <a:lstStyle/>
                    <a:p>
                      <a:endParaRPr lang="en-US"/>
                    </a:p>
                  </p:txBody>
                </p:sp>
                <p:sp>
                  <p:nvSpPr>
                    <p:cNvPr id="184" name="Freeform 68"/>
                    <p:cNvSpPr>
                      <a:spLocks/>
                    </p:cNvSpPr>
                    <p:nvPr/>
                  </p:nvSpPr>
                  <p:spPr bwMode="auto">
                    <a:xfrm>
                      <a:off x="3518" y="2873"/>
                      <a:ext cx="77" cy="33"/>
                    </a:xfrm>
                    <a:custGeom>
                      <a:avLst/>
                      <a:gdLst>
                        <a:gd name="T0" fmla="*/ 0 w 77"/>
                        <a:gd name="T1" fmla="*/ 9 h 33"/>
                        <a:gd name="T2" fmla="*/ 70 w 77"/>
                        <a:gd name="T3" fmla="*/ 33 h 33"/>
                        <a:gd name="T4" fmla="*/ 77 w 77"/>
                        <a:gd name="T5" fmla="*/ 27 h 33"/>
                        <a:gd name="T6" fmla="*/ 7 w 77"/>
                        <a:gd name="T7" fmla="*/ 0 h 33"/>
                        <a:gd name="T8" fmla="*/ 0 w 77"/>
                        <a:gd name="T9" fmla="*/ 9 h 33"/>
                        <a:gd name="T10" fmla="*/ 0 60000 65536"/>
                        <a:gd name="T11" fmla="*/ 0 60000 65536"/>
                        <a:gd name="T12" fmla="*/ 0 60000 65536"/>
                        <a:gd name="T13" fmla="*/ 0 60000 65536"/>
                        <a:gd name="T14" fmla="*/ 0 60000 65536"/>
                        <a:gd name="T15" fmla="*/ 0 w 77"/>
                        <a:gd name="T16" fmla="*/ 0 h 33"/>
                        <a:gd name="T17" fmla="*/ 77 w 77"/>
                        <a:gd name="T18" fmla="*/ 33 h 33"/>
                      </a:gdLst>
                      <a:ahLst/>
                      <a:cxnLst>
                        <a:cxn ang="T10">
                          <a:pos x="T0" y="T1"/>
                        </a:cxn>
                        <a:cxn ang="T11">
                          <a:pos x="T2" y="T3"/>
                        </a:cxn>
                        <a:cxn ang="T12">
                          <a:pos x="T4" y="T5"/>
                        </a:cxn>
                        <a:cxn ang="T13">
                          <a:pos x="T6" y="T7"/>
                        </a:cxn>
                        <a:cxn ang="T14">
                          <a:pos x="T8" y="T9"/>
                        </a:cxn>
                      </a:cxnLst>
                      <a:rect l="T15" t="T16" r="T17" b="T18"/>
                      <a:pathLst>
                        <a:path w="77" h="33">
                          <a:moveTo>
                            <a:pt x="0" y="9"/>
                          </a:moveTo>
                          <a:lnTo>
                            <a:pt x="70" y="33"/>
                          </a:lnTo>
                          <a:lnTo>
                            <a:pt x="77" y="27"/>
                          </a:lnTo>
                          <a:lnTo>
                            <a:pt x="7" y="0"/>
                          </a:lnTo>
                          <a:lnTo>
                            <a:pt x="0" y="9"/>
                          </a:lnTo>
                          <a:close/>
                        </a:path>
                      </a:pathLst>
                    </a:custGeom>
                    <a:solidFill>
                      <a:srgbClr val="000000"/>
                    </a:solidFill>
                    <a:ln w="9525">
                      <a:noFill/>
                      <a:round/>
                      <a:headEnd/>
                      <a:tailEnd/>
                    </a:ln>
                  </p:spPr>
                  <p:txBody>
                    <a:bodyPr>
                      <a:prstTxWarp prst="textNoShape">
                        <a:avLst/>
                      </a:prstTxWarp>
                    </a:bodyPr>
                    <a:lstStyle/>
                    <a:p>
                      <a:endParaRPr lang="en-US"/>
                    </a:p>
                  </p:txBody>
                </p:sp>
                <p:sp>
                  <p:nvSpPr>
                    <p:cNvPr id="185" name="Freeform 69"/>
                    <p:cNvSpPr>
                      <a:spLocks/>
                    </p:cNvSpPr>
                    <p:nvPr/>
                  </p:nvSpPr>
                  <p:spPr bwMode="auto">
                    <a:xfrm>
                      <a:off x="3625" y="2906"/>
                      <a:ext cx="27" cy="22"/>
                    </a:xfrm>
                    <a:custGeom>
                      <a:avLst/>
                      <a:gdLst>
                        <a:gd name="T0" fmla="*/ 0 w 27"/>
                        <a:gd name="T1" fmla="*/ 17 h 22"/>
                        <a:gd name="T2" fmla="*/ 20 w 27"/>
                        <a:gd name="T3" fmla="*/ 22 h 22"/>
                        <a:gd name="T4" fmla="*/ 27 w 27"/>
                        <a:gd name="T5" fmla="*/ 9 h 22"/>
                        <a:gd name="T6" fmla="*/ 7 w 27"/>
                        <a:gd name="T7" fmla="*/ 0 h 22"/>
                        <a:gd name="T8" fmla="*/ 0 w 27"/>
                        <a:gd name="T9" fmla="*/ 17 h 22"/>
                        <a:gd name="T10" fmla="*/ 0 60000 65536"/>
                        <a:gd name="T11" fmla="*/ 0 60000 65536"/>
                        <a:gd name="T12" fmla="*/ 0 60000 65536"/>
                        <a:gd name="T13" fmla="*/ 0 60000 65536"/>
                        <a:gd name="T14" fmla="*/ 0 60000 65536"/>
                        <a:gd name="T15" fmla="*/ 0 w 27"/>
                        <a:gd name="T16" fmla="*/ 0 h 22"/>
                        <a:gd name="T17" fmla="*/ 27 w 27"/>
                        <a:gd name="T18" fmla="*/ 22 h 22"/>
                      </a:gdLst>
                      <a:ahLst/>
                      <a:cxnLst>
                        <a:cxn ang="T10">
                          <a:pos x="T0" y="T1"/>
                        </a:cxn>
                        <a:cxn ang="T11">
                          <a:pos x="T2" y="T3"/>
                        </a:cxn>
                        <a:cxn ang="T12">
                          <a:pos x="T4" y="T5"/>
                        </a:cxn>
                        <a:cxn ang="T13">
                          <a:pos x="T6" y="T7"/>
                        </a:cxn>
                        <a:cxn ang="T14">
                          <a:pos x="T8" y="T9"/>
                        </a:cxn>
                      </a:cxnLst>
                      <a:rect l="T15" t="T16" r="T17" b="T18"/>
                      <a:pathLst>
                        <a:path w="27" h="22">
                          <a:moveTo>
                            <a:pt x="0" y="17"/>
                          </a:moveTo>
                          <a:lnTo>
                            <a:pt x="20" y="22"/>
                          </a:lnTo>
                          <a:lnTo>
                            <a:pt x="27" y="9"/>
                          </a:lnTo>
                          <a:lnTo>
                            <a:pt x="7" y="0"/>
                          </a:lnTo>
                          <a:lnTo>
                            <a:pt x="0" y="17"/>
                          </a:lnTo>
                          <a:close/>
                        </a:path>
                      </a:pathLst>
                    </a:custGeom>
                    <a:solidFill>
                      <a:srgbClr val="000000"/>
                    </a:solidFill>
                    <a:ln w="9525">
                      <a:noFill/>
                      <a:round/>
                      <a:headEnd/>
                      <a:tailEnd/>
                    </a:ln>
                  </p:spPr>
                  <p:txBody>
                    <a:bodyPr>
                      <a:prstTxWarp prst="textNoShape">
                        <a:avLst/>
                      </a:prstTxWarp>
                    </a:bodyPr>
                    <a:lstStyle/>
                    <a:p>
                      <a:endParaRPr lang="en-US"/>
                    </a:p>
                  </p:txBody>
                </p:sp>
                <p:sp>
                  <p:nvSpPr>
                    <p:cNvPr id="186" name="Freeform 70"/>
                    <p:cNvSpPr>
                      <a:spLocks/>
                    </p:cNvSpPr>
                    <p:nvPr/>
                  </p:nvSpPr>
                  <p:spPr bwMode="auto">
                    <a:xfrm>
                      <a:off x="3696" y="2928"/>
                      <a:ext cx="13" cy="15"/>
                    </a:xfrm>
                    <a:custGeom>
                      <a:avLst/>
                      <a:gdLst>
                        <a:gd name="T0" fmla="*/ 0 w 13"/>
                        <a:gd name="T1" fmla="*/ 7 h 15"/>
                        <a:gd name="T2" fmla="*/ 6 w 13"/>
                        <a:gd name="T3" fmla="*/ 15 h 15"/>
                        <a:gd name="T4" fmla="*/ 13 w 13"/>
                        <a:gd name="T5" fmla="*/ 0 h 15"/>
                        <a:gd name="T6" fmla="*/ 0 w 13"/>
                        <a:gd name="T7" fmla="*/ 0 h 15"/>
                        <a:gd name="T8" fmla="*/ 0 w 13"/>
                        <a:gd name="T9" fmla="*/ 7 h 15"/>
                        <a:gd name="T10" fmla="*/ 0 60000 65536"/>
                        <a:gd name="T11" fmla="*/ 0 60000 65536"/>
                        <a:gd name="T12" fmla="*/ 0 60000 65536"/>
                        <a:gd name="T13" fmla="*/ 0 60000 65536"/>
                        <a:gd name="T14" fmla="*/ 0 60000 65536"/>
                        <a:gd name="T15" fmla="*/ 0 w 13"/>
                        <a:gd name="T16" fmla="*/ 0 h 15"/>
                        <a:gd name="T17" fmla="*/ 13 w 13"/>
                        <a:gd name="T18" fmla="*/ 15 h 15"/>
                      </a:gdLst>
                      <a:ahLst/>
                      <a:cxnLst>
                        <a:cxn ang="T10">
                          <a:pos x="T0" y="T1"/>
                        </a:cxn>
                        <a:cxn ang="T11">
                          <a:pos x="T2" y="T3"/>
                        </a:cxn>
                        <a:cxn ang="T12">
                          <a:pos x="T4" y="T5"/>
                        </a:cxn>
                        <a:cxn ang="T13">
                          <a:pos x="T6" y="T7"/>
                        </a:cxn>
                        <a:cxn ang="T14">
                          <a:pos x="T8" y="T9"/>
                        </a:cxn>
                      </a:cxnLst>
                      <a:rect l="T15" t="T16" r="T17" b="T18"/>
                      <a:pathLst>
                        <a:path w="13" h="15">
                          <a:moveTo>
                            <a:pt x="0" y="7"/>
                          </a:moveTo>
                          <a:lnTo>
                            <a:pt x="6" y="15"/>
                          </a:lnTo>
                          <a:lnTo>
                            <a:pt x="13" y="0"/>
                          </a:lnTo>
                          <a:lnTo>
                            <a:pt x="0" y="0"/>
                          </a:lnTo>
                          <a:lnTo>
                            <a:pt x="0" y="7"/>
                          </a:lnTo>
                          <a:close/>
                        </a:path>
                      </a:pathLst>
                    </a:custGeom>
                    <a:solidFill>
                      <a:srgbClr val="000000"/>
                    </a:solidFill>
                    <a:ln w="9525">
                      <a:noFill/>
                      <a:round/>
                      <a:headEnd/>
                      <a:tailEnd/>
                    </a:ln>
                  </p:spPr>
                  <p:txBody>
                    <a:bodyPr>
                      <a:prstTxWarp prst="textNoShape">
                        <a:avLst/>
                      </a:prstTxWarp>
                    </a:bodyPr>
                    <a:lstStyle/>
                    <a:p>
                      <a:endParaRPr lang="en-US"/>
                    </a:p>
                  </p:txBody>
                </p:sp>
                <p:sp>
                  <p:nvSpPr>
                    <p:cNvPr id="187" name="Freeform 71"/>
                    <p:cNvSpPr>
                      <a:spLocks/>
                    </p:cNvSpPr>
                    <p:nvPr/>
                  </p:nvSpPr>
                  <p:spPr bwMode="auto">
                    <a:xfrm>
                      <a:off x="3696" y="2928"/>
                      <a:ext cx="86" cy="28"/>
                    </a:xfrm>
                    <a:custGeom>
                      <a:avLst/>
                      <a:gdLst>
                        <a:gd name="T0" fmla="*/ 0 w 86"/>
                        <a:gd name="T1" fmla="*/ 15 h 28"/>
                        <a:gd name="T2" fmla="*/ 79 w 86"/>
                        <a:gd name="T3" fmla="*/ 28 h 28"/>
                        <a:gd name="T4" fmla="*/ 86 w 86"/>
                        <a:gd name="T5" fmla="*/ 20 h 28"/>
                        <a:gd name="T6" fmla="*/ 0 w 86"/>
                        <a:gd name="T7" fmla="*/ 0 h 28"/>
                        <a:gd name="T8" fmla="*/ 0 w 86"/>
                        <a:gd name="T9" fmla="*/ 15 h 28"/>
                        <a:gd name="T10" fmla="*/ 0 60000 65536"/>
                        <a:gd name="T11" fmla="*/ 0 60000 65536"/>
                        <a:gd name="T12" fmla="*/ 0 60000 65536"/>
                        <a:gd name="T13" fmla="*/ 0 60000 65536"/>
                        <a:gd name="T14" fmla="*/ 0 60000 65536"/>
                        <a:gd name="T15" fmla="*/ 0 w 86"/>
                        <a:gd name="T16" fmla="*/ 0 h 28"/>
                        <a:gd name="T17" fmla="*/ 86 w 86"/>
                        <a:gd name="T18" fmla="*/ 28 h 28"/>
                      </a:gdLst>
                      <a:ahLst/>
                      <a:cxnLst>
                        <a:cxn ang="T10">
                          <a:pos x="T0" y="T1"/>
                        </a:cxn>
                        <a:cxn ang="T11">
                          <a:pos x="T2" y="T3"/>
                        </a:cxn>
                        <a:cxn ang="T12">
                          <a:pos x="T4" y="T5"/>
                        </a:cxn>
                        <a:cxn ang="T13">
                          <a:pos x="T6" y="T7"/>
                        </a:cxn>
                        <a:cxn ang="T14">
                          <a:pos x="T8" y="T9"/>
                        </a:cxn>
                      </a:cxnLst>
                      <a:rect l="T15" t="T16" r="T17" b="T18"/>
                      <a:pathLst>
                        <a:path w="86" h="28">
                          <a:moveTo>
                            <a:pt x="0" y="15"/>
                          </a:moveTo>
                          <a:lnTo>
                            <a:pt x="79" y="28"/>
                          </a:lnTo>
                          <a:lnTo>
                            <a:pt x="86" y="20"/>
                          </a:lnTo>
                          <a:lnTo>
                            <a:pt x="0" y="0"/>
                          </a:lnTo>
                          <a:lnTo>
                            <a:pt x="0" y="15"/>
                          </a:lnTo>
                          <a:close/>
                        </a:path>
                      </a:pathLst>
                    </a:custGeom>
                    <a:solidFill>
                      <a:srgbClr val="000000"/>
                    </a:solidFill>
                    <a:ln w="9525">
                      <a:noFill/>
                      <a:round/>
                      <a:headEnd/>
                      <a:tailEnd/>
                    </a:ln>
                  </p:spPr>
                  <p:txBody>
                    <a:bodyPr>
                      <a:prstTxWarp prst="textNoShape">
                        <a:avLst/>
                      </a:prstTxWarp>
                    </a:bodyPr>
                    <a:lstStyle/>
                    <a:p>
                      <a:endParaRPr lang="en-US"/>
                    </a:p>
                  </p:txBody>
                </p:sp>
                <p:sp>
                  <p:nvSpPr>
                    <p:cNvPr id="188" name="Freeform 72"/>
                    <p:cNvSpPr>
                      <a:spLocks/>
                    </p:cNvSpPr>
                    <p:nvPr/>
                  </p:nvSpPr>
                  <p:spPr bwMode="auto">
                    <a:xfrm>
                      <a:off x="3810" y="2956"/>
                      <a:ext cx="29" cy="22"/>
                    </a:xfrm>
                    <a:custGeom>
                      <a:avLst/>
                      <a:gdLst>
                        <a:gd name="T0" fmla="*/ 0 w 29"/>
                        <a:gd name="T1" fmla="*/ 12 h 22"/>
                        <a:gd name="T2" fmla="*/ 22 w 29"/>
                        <a:gd name="T3" fmla="*/ 22 h 22"/>
                        <a:gd name="T4" fmla="*/ 29 w 29"/>
                        <a:gd name="T5" fmla="*/ 6 h 22"/>
                        <a:gd name="T6" fmla="*/ 0 w 29"/>
                        <a:gd name="T7" fmla="*/ 0 h 22"/>
                        <a:gd name="T8" fmla="*/ 0 w 29"/>
                        <a:gd name="T9" fmla="*/ 12 h 22"/>
                        <a:gd name="T10" fmla="*/ 0 60000 65536"/>
                        <a:gd name="T11" fmla="*/ 0 60000 65536"/>
                        <a:gd name="T12" fmla="*/ 0 60000 65536"/>
                        <a:gd name="T13" fmla="*/ 0 60000 65536"/>
                        <a:gd name="T14" fmla="*/ 0 60000 65536"/>
                        <a:gd name="T15" fmla="*/ 0 w 29"/>
                        <a:gd name="T16" fmla="*/ 0 h 22"/>
                        <a:gd name="T17" fmla="*/ 29 w 29"/>
                        <a:gd name="T18" fmla="*/ 22 h 22"/>
                      </a:gdLst>
                      <a:ahLst/>
                      <a:cxnLst>
                        <a:cxn ang="T10">
                          <a:pos x="T0" y="T1"/>
                        </a:cxn>
                        <a:cxn ang="T11">
                          <a:pos x="T2" y="T3"/>
                        </a:cxn>
                        <a:cxn ang="T12">
                          <a:pos x="T4" y="T5"/>
                        </a:cxn>
                        <a:cxn ang="T13">
                          <a:pos x="T6" y="T7"/>
                        </a:cxn>
                        <a:cxn ang="T14">
                          <a:pos x="T8" y="T9"/>
                        </a:cxn>
                      </a:cxnLst>
                      <a:rect l="T15" t="T16" r="T17" b="T18"/>
                      <a:pathLst>
                        <a:path w="29" h="22">
                          <a:moveTo>
                            <a:pt x="0" y="12"/>
                          </a:moveTo>
                          <a:lnTo>
                            <a:pt x="22" y="22"/>
                          </a:lnTo>
                          <a:lnTo>
                            <a:pt x="29" y="6"/>
                          </a:lnTo>
                          <a:lnTo>
                            <a:pt x="0" y="0"/>
                          </a:lnTo>
                          <a:lnTo>
                            <a:pt x="0" y="12"/>
                          </a:lnTo>
                          <a:close/>
                        </a:path>
                      </a:pathLst>
                    </a:custGeom>
                    <a:solidFill>
                      <a:srgbClr val="000000"/>
                    </a:solidFill>
                    <a:ln w="9525">
                      <a:noFill/>
                      <a:round/>
                      <a:headEnd/>
                      <a:tailEnd/>
                    </a:ln>
                  </p:spPr>
                  <p:txBody>
                    <a:bodyPr>
                      <a:prstTxWarp prst="textNoShape">
                        <a:avLst/>
                      </a:prstTxWarp>
                    </a:bodyPr>
                    <a:lstStyle/>
                    <a:p>
                      <a:endParaRPr lang="en-US"/>
                    </a:p>
                  </p:txBody>
                </p:sp>
                <p:sp>
                  <p:nvSpPr>
                    <p:cNvPr id="189" name="Freeform 73"/>
                    <p:cNvSpPr>
                      <a:spLocks/>
                    </p:cNvSpPr>
                    <p:nvPr/>
                  </p:nvSpPr>
                  <p:spPr bwMode="auto">
                    <a:xfrm>
                      <a:off x="3867" y="2968"/>
                      <a:ext cx="86" cy="22"/>
                    </a:xfrm>
                    <a:custGeom>
                      <a:avLst/>
                      <a:gdLst>
                        <a:gd name="T0" fmla="*/ 0 w 86"/>
                        <a:gd name="T1" fmla="*/ 16 h 22"/>
                        <a:gd name="T2" fmla="*/ 79 w 86"/>
                        <a:gd name="T3" fmla="*/ 22 h 22"/>
                        <a:gd name="T4" fmla="*/ 86 w 86"/>
                        <a:gd name="T5" fmla="*/ 16 h 22"/>
                        <a:gd name="T6" fmla="*/ 0 w 86"/>
                        <a:gd name="T7" fmla="*/ 0 h 22"/>
                        <a:gd name="T8" fmla="*/ 0 w 86"/>
                        <a:gd name="T9" fmla="*/ 16 h 22"/>
                        <a:gd name="T10" fmla="*/ 0 60000 65536"/>
                        <a:gd name="T11" fmla="*/ 0 60000 65536"/>
                        <a:gd name="T12" fmla="*/ 0 60000 65536"/>
                        <a:gd name="T13" fmla="*/ 0 60000 65536"/>
                        <a:gd name="T14" fmla="*/ 0 60000 65536"/>
                        <a:gd name="T15" fmla="*/ 0 w 86"/>
                        <a:gd name="T16" fmla="*/ 0 h 22"/>
                        <a:gd name="T17" fmla="*/ 86 w 86"/>
                        <a:gd name="T18" fmla="*/ 22 h 22"/>
                      </a:gdLst>
                      <a:ahLst/>
                      <a:cxnLst>
                        <a:cxn ang="T10">
                          <a:pos x="T0" y="T1"/>
                        </a:cxn>
                        <a:cxn ang="T11">
                          <a:pos x="T2" y="T3"/>
                        </a:cxn>
                        <a:cxn ang="T12">
                          <a:pos x="T4" y="T5"/>
                        </a:cxn>
                        <a:cxn ang="T13">
                          <a:pos x="T6" y="T7"/>
                        </a:cxn>
                        <a:cxn ang="T14">
                          <a:pos x="T8" y="T9"/>
                        </a:cxn>
                      </a:cxnLst>
                      <a:rect l="T15" t="T16" r="T17" b="T18"/>
                      <a:pathLst>
                        <a:path w="86" h="22">
                          <a:moveTo>
                            <a:pt x="0" y="16"/>
                          </a:moveTo>
                          <a:lnTo>
                            <a:pt x="79" y="22"/>
                          </a:lnTo>
                          <a:lnTo>
                            <a:pt x="86" y="16"/>
                          </a:lnTo>
                          <a:lnTo>
                            <a:pt x="0" y="0"/>
                          </a:lnTo>
                          <a:lnTo>
                            <a:pt x="0" y="16"/>
                          </a:lnTo>
                          <a:close/>
                        </a:path>
                      </a:pathLst>
                    </a:custGeom>
                    <a:solidFill>
                      <a:srgbClr val="000000"/>
                    </a:solidFill>
                    <a:ln w="9525">
                      <a:noFill/>
                      <a:round/>
                      <a:headEnd/>
                      <a:tailEnd/>
                    </a:ln>
                  </p:spPr>
                  <p:txBody>
                    <a:bodyPr>
                      <a:prstTxWarp prst="textNoShape">
                        <a:avLst/>
                      </a:prstTxWarp>
                    </a:bodyPr>
                    <a:lstStyle/>
                    <a:p>
                      <a:endParaRPr lang="en-US"/>
                    </a:p>
                  </p:txBody>
                </p:sp>
                <p:sp>
                  <p:nvSpPr>
                    <p:cNvPr id="190" name="Rectangle 74"/>
                    <p:cNvSpPr>
                      <a:spLocks noChangeArrowheads="1"/>
                    </p:cNvSpPr>
                    <p:nvPr/>
                  </p:nvSpPr>
                  <p:spPr bwMode="auto">
                    <a:xfrm>
                      <a:off x="3980" y="2985"/>
                      <a:ext cx="30" cy="13"/>
                    </a:xfrm>
                    <a:prstGeom prst="rect">
                      <a:avLst/>
                    </a:prstGeom>
                    <a:solidFill>
                      <a:srgbClr val="000000"/>
                    </a:solidFill>
                    <a:ln w="9525">
                      <a:noFill/>
                      <a:miter lim="800000"/>
                      <a:headEnd/>
                      <a:tailEnd/>
                    </a:ln>
                  </p:spPr>
                  <p:txBody>
                    <a:bodyPr>
                      <a:prstTxWarp prst="textNoShape">
                        <a:avLst/>
                      </a:prstTxWarp>
                    </a:bodyPr>
                    <a:lstStyle/>
                    <a:p>
                      <a:endParaRPr lang="en-US">
                        <a:latin typeface="Calibri" charset="0"/>
                      </a:endParaRPr>
                    </a:p>
                  </p:txBody>
                </p:sp>
                <p:sp>
                  <p:nvSpPr>
                    <p:cNvPr id="191" name="Rectangle 75"/>
                    <p:cNvSpPr>
                      <a:spLocks noChangeArrowheads="1"/>
                    </p:cNvSpPr>
                    <p:nvPr/>
                  </p:nvSpPr>
                  <p:spPr bwMode="auto">
                    <a:xfrm>
                      <a:off x="4053" y="2990"/>
                      <a:ext cx="7" cy="14"/>
                    </a:xfrm>
                    <a:prstGeom prst="rect">
                      <a:avLst/>
                    </a:prstGeom>
                    <a:solidFill>
                      <a:srgbClr val="000000"/>
                    </a:solidFill>
                    <a:ln w="9525">
                      <a:noFill/>
                      <a:miter lim="800000"/>
                      <a:headEnd/>
                      <a:tailEnd/>
                    </a:ln>
                  </p:spPr>
                  <p:txBody>
                    <a:bodyPr>
                      <a:prstTxWarp prst="textNoShape">
                        <a:avLst/>
                      </a:prstTxWarp>
                    </a:bodyPr>
                    <a:lstStyle/>
                    <a:p>
                      <a:endParaRPr lang="en-US">
                        <a:latin typeface="Calibri" charset="0"/>
                      </a:endParaRPr>
                    </a:p>
                  </p:txBody>
                </p:sp>
                <p:sp>
                  <p:nvSpPr>
                    <p:cNvPr id="192" name="Freeform 76"/>
                    <p:cNvSpPr>
                      <a:spLocks/>
                    </p:cNvSpPr>
                    <p:nvPr/>
                  </p:nvSpPr>
                  <p:spPr bwMode="auto">
                    <a:xfrm>
                      <a:off x="4037" y="2990"/>
                      <a:ext cx="87" cy="22"/>
                    </a:xfrm>
                    <a:custGeom>
                      <a:avLst/>
                      <a:gdLst>
                        <a:gd name="T0" fmla="*/ 0 w 87"/>
                        <a:gd name="T1" fmla="*/ 14 h 22"/>
                        <a:gd name="T2" fmla="*/ 87 w 87"/>
                        <a:gd name="T3" fmla="*/ 22 h 22"/>
                        <a:gd name="T4" fmla="*/ 87 w 87"/>
                        <a:gd name="T5" fmla="*/ 7 h 22"/>
                        <a:gd name="T6" fmla="*/ 7 w 87"/>
                        <a:gd name="T7" fmla="*/ 0 h 22"/>
                        <a:gd name="T8" fmla="*/ 0 w 87"/>
                        <a:gd name="T9" fmla="*/ 14 h 22"/>
                        <a:gd name="T10" fmla="*/ 0 60000 65536"/>
                        <a:gd name="T11" fmla="*/ 0 60000 65536"/>
                        <a:gd name="T12" fmla="*/ 0 60000 65536"/>
                        <a:gd name="T13" fmla="*/ 0 60000 65536"/>
                        <a:gd name="T14" fmla="*/ 0 60000 65536"/>
                        <a:gd name="T15" fmla="*/ 0 w 87"/>
                        <a:gd name="T16" fmla="*/ 0 h 22"/>
                        <a:gd name="T17" fmla="*/ 87 w 87"/>
                        <a:gd name="T18" fmla="*/ 22 h 22"/>
                      </a:gdLst>
                      <a:ahLst/>
                      <a:cxnLst>
                        <a:cxn ang="T10">
                          <a:pos x="T0" y="T1"/>
                        </a:cxn>
                        <a:cxn ang="T11">
                          <a:pos x="T2" y="T3"/>
                        </a:cxn>
                        <a:cxn ang="T12">
                          <a:pos x="T4" y="T5"/>
                        </a:cxn>
                        <a:cxn ang="T13">
                          <a:pos x="T6" y="T7"/>
                        </a:cxn>
                        <a:cxn ang="T14">
                          <a:pos x="T8" y="T9"/>
                        </a:cxn>
                      </a:cxnLst>
                      <a:rect l="T15" t="T16" r="T17" b="T18"/>
                      <a:pathLst>
                        <a:path w="87" h="22">
                          <a:moveTo>
                            <a:pt x="0" y="14"/>
                          </a:moveTo>
                          <a:lnTo>
                            <a:pt x="87" y="22"/>
                          </a:lnTo>
                          <a:lnTo>
                            <a:pt x="87" y="7"/>
                          </a:lnTo>
                          <a:lnTo>
                            <a:pt x="7" y="0"/>
                          </a:lnTo>
                          <a:lnTo>
                            <a:pt x="0" y="14"/>
                          </a:lnTo>
                          <a:close/>
                        </a:path>
                      </a:pathLst>
                    </a:custGeom>
                    <a:solidFill>
                      <a:srgbClr val="000000"/>
                    </a:solidFill>
                    <a:ln w="9525">
                      <a:noFill/>
                      <a:round/>
                      <a:headEnd/>
                      <a:tailEnd/>
                    </a:ln>
                  </p:spPr>
                  <p:txBody>
                    <a:bodyPr>
                      <a:prstTxWarp prst="textNoShape">
                        <a:avLst/>
                      </a:prstTxWarp>
                    </a:bodyPr>
                    <a:lstStyle/>
                    <a:p>
                      <a:endParaRPr lang="en-US"/>
                    </a:p>
                  </p:txBody>
                </p:sp>
                <p:sp>
                  <p:nvSpPr>
                    <p:cNvPr id="193" name="Rectangle 77"/>
                    <p:cNvSpPr>
                      <a:spLocks noChangeArrowheads="1"/>
                    </p:cNvSpPr>
                    <p:nvPr/>
                  </p:nvSpPr>
                  <p:spPr bwMode="auto">
                    <a:xfrm>
                      <a:off x="4174" y="3004"/>
                      <a:ext cx="21" cy="9"/>
                    </a:xfrm>
                    <a:prstGeom prst="rect">
                      <a:avLst/>
                    </a:prstGeom>
                    <a:solidFill>
                      <a:srgbClr val="000000"/>
                    </a:solidFill>
                    <a:ln w="9525">
                      <a:noFill/>
                      <a:miter lim="800000"/>
                      <a:headEnd/>
                      <a:tailEnd/>
                    </a:ln>
                  </p:spPr>
                  <p:txBody>
                    <a:bodyPr>
                      <a:prstTxWarp prst="textNoShape">
                        <a:avLst/>
                      </a:prstTxWarp>
                    </a:bodyPr>
                    <a:lstStyle/>
                    <a:p>
                      <a:endParaRPr lang="en-US">
                        <a:latin typeface="Calibri" charset="0"/>
                      </a:endParaRPr>
                    </a:p>
                  </p:txBody>
                </p:sp>
                <p:sp>
                  <p:nvSpPr>
                    <p:cNvPr id="194" name="Freeform 78"/>
                    <p:cNvSpPr>
                      <a:spLocks/>
                    </p:cNvSpPr>
                    <p:nvPr/>
                  </p:nvSpPr>
                  <p:spPr bwMode="auto">
                    <a:xfrm>
                      <a:off x="4208" y="3012"/>
                      <a:ext cx="87" cy="12"/>
                    </a:xfrm>
                    <a:custGeom>
                      <a:avLst/>
                      <a:gdLst>
                        <a:gd name="T0" fmla="*/ 0 w 87"/>
                        <a:gd name="T1" fmla="*/ 5 h 12"/>
                        <a:gd name="T2" fmla="*/ 87 w 87"/>
                        <a:gd name="T3" fmla="*/ 12 h 12"/>
                        <a:gd name="T4" fmla="*/ 87 w 87"/>
                        <a:gd name="T5" fmla="*/ 0 h 12"/>
                        <a:gd name="T6" fmla="*/ 7 w 87"/>
                        <a:gd name="T7" fmla="*/ 0 h 12"/>
                        <a:gd name="T8" fmla="*/ 0 w 87"/>
                        <a:gd name="T9" fmla="*/ 5 h 12"/>
                        <a:gd name="T10" fmla="*/ 0 60000 65536"/>
                        <a:gd name="T11" fmla="*/ 0 60000 65536"/>
                        <a:gd name="T12" fmla="*/ 0 60000 65536"/>
                        <a:gd name="T13" fmla="*/ 0 60000 65536"/>
                        <a:gd name="T14" fmla="*/ 0 60000 65536"/>
                        <a:gd name="T15" fmla="*/ 0 w 87"/>
                        <a:gd name="T16" fmla="*/ 0 h 12"/>
                        <a:gd name="T17" fmla="*/ 87 w 87"/>
                        <a:gd name="T18" fmla="*/ 12 h 12"/>
                      </a:gdLst>
                      <a:ahLst/>
                      <a:cxnLst>
                        <a:cxn ang="T10">
                          <a:pos x="T0" y="T1"/>
                        </a:cxn>
                        <a:cxn ang="T11">
                          <a:pos x="T2" y="T3"/>
                        </a:cxn>
                        <a:cxn ang="T12">
                          <a:pos x="T4" y="T5"/>
                        </a:cxn>
                        <a:cxn ang="T13">
                          <a:pos x="T6" y="T7"/>
                        </a:cxn>
                        <a:cxn ang="T14">
                          <a:pos x="T8" y="T9"/>
                        </a:cxn>
                      </a:cxnLst>
                      <a:rect l="T15" t="T16" r="T17" b="T18"/>
                      <a:pathLst>
                        <a:path w="87" h="12">
                          <a:moveTo>
                            <a:pt x="0" y="5"/>
                          </a:moveTo>
                          <a:lnTo>
                            <a:pt x="87" y="12"/>
                          </a:lnTo>
                          <a:lnTo>
                            <a:pt x="87" y="0"/>
                          </a:lnTo>
                          <a:lnTo>
                            <a:pt x="7" y="0"/>
                          </a:lnTo>
                          <a:lnTo>
                            <a:pt x="0" y="5"/>
                          </a:lnTo>
                          <a:close/>
                        </a:path>
                      </a:pathLst>
                    </a:custGeom>
                    <a:solidFill>
                      <a:srgbClr val="000000"/>
                    </a:solidFill>
                    <a:ln w="9525">
                      <a:noFill/>
                      <a:round/>
                      <a:headEnd/>
                      <a:tailEnd/>
                    </a:ln>
                  </p:spPr>
                  <p:txBody>
                    <a:bodyPr>
                      <a:prstTxWarp prst="textNoShape">
                        <a:avLst/>
                      </a:prstTxWarp>
                    </a:bodyPr>
                    <a:lstStyle/>
                    <a:p>
                      <a:endParaRPr lang="en-US"/>
                    </a:p>
                  </p:txBody>
                </p:sp>
                <p:sp>
                  <p:nvSpPr>
                    <p:cNvPr id="195" name="Freeform 79"/>
                    <p:cNvSpPr>
                      <a:spLocks/>
                    </p:cNvSpPr>
                    <p:nvPr/>
                  </p:nvSpPr>
                  <p:spPr bwMode="auto">
                    <a:xfrm>
                      <a:off x="4321" y="3012"/>
                      <a:ext cx="31" cy="21"/>
                    </a:xfrm>
                    <a:custGeom>
                      <a:avLst/>
                      <a:gdLst>
                        <a:gd name="T0" fmla="*/ 0 w 31"/>
                        <a:gd name="T1" fmla="*/ 12 h 21"/>
                        <a:gd name="T2" fmla="*/ 31 w 31"/>
                        <a:gd name="T3" fmla="*/ 21 h 21"/>
                        <a:gd name="T4" fmla="*/ 31 w 31"/>
                        <a:gd name="T5" fmla="*/ 5 h 21"/>
                        <a:gd name="T6" fmla="*/ 8 w 31"/>
                        <a:gd name="T7" fmla="*/ 0 h 21"/>
                        <a:gd name="T8" fmla="*/ 0 w 31"/>
                        <a:gd name="T9" fmla="*/ 12 h 21"/>
                        <a:gd name="T10" fmla="*/ 0 60000 65536"/>
                        <a:gd name="T11" fmla="*/ 0 60000 65536"/>
                        <a:gd name="T12" fmla="*/ 0 60000 65536"/>
                        <a:gd name="T13" fmla="*/ 0 60000 65536"/>
                        <a:gd name="T14" fmla="*/ 0 60000 65536"/>
                        <a:gd name="T15" fmla="*/ 0 w 31"/>
                        <a:gd name="T16" fmla="*/ 0 h 21"/>
                        <a:gd name="T17" fmla="*/ 31 w 31"/>
                        <a:gd name="T18" fmla="*/ 21 h 21"/>
                      </a:gdLst>
                      <a:ahLst/>
                      <a:cxnLst>
                        <a:cxn ang="T10">
                          <a:pos x="T0" y="T1"/>
                        </a:cxn>
                        <a:cxn ang="T11">
                          <a:pos x="T2" y="T3"/>
                        </a:cxn>
                        <a:cxn ang="T12">
                          <a:pos x="T4" y="T5"/>
                        </a:cxn>
                        <a:cxn ang="T13">
                          <a:pos x="T6" y="T7"/>
                        </a:cxn>
                        <a:cxn ang="T14">
                          <a:pos x="T8" y="T9"/>
                        </a:cxn>
                      </a:cxnLst>
                      <a:rect l="T15" t="T16" r="T17" b="T18"/>
                      <a:pathLst>
                        <a:path w="31" h="21">
                          <a:moveTo>
                            <a:pt x="0" y="12"/>
                          </a:moveTo>
                          <a:lnTo>
                            <a:pt x="31" y="21"/>
                          </a:lnTo>
                          <a:lnTo>
                            <a:pt x="31" y="5"/>
                          </a:lnTo>
                          <a:lnTo>
                            <a:pt x="8" y="0"/>
                          </a:lnTo>
                          <a:lnTo>
                            <a:pt x="0" y="12"/>
                          </a:lnTo>
                          <a:close/>
                        </a:path>
                      </a:pathLst>
                    </a:custGeom>
                    <a:solidFill>
                      <a:srgbClr val="000000"/>
                    </a:solidFill>
                    <a:ln w="9525">
                      <a:noFill/>
                      <a:round/>
                      <a:headEnd/>
                      <a:tailEnd/>
                    </a:ln>
                  </p:spPr>
                  <p:txBody>
                    <a:bodyPr>
                      <a:prstTxWarp prst="textNoShape">
                        <a:avLst/>
                      </a:prstTxWarp>
                    </a:bodyPr>
                    <a:lstStyle/>
                    <a:p>
                      <a:endParaRPr lang="en-US"/>
                    </a:p>
                  </p:txBody>
                </p:sp>
                <p:sp>
                  <p:nvSpPr>
                    <p:cNvPr id="196" name="Rectangle 80"/>
                    <p:cNvSpPr>
                      <a:spLocks noChangeArrowheads="1"/>
                    </p:cNvSpPr>
                    <p:nvPr/>
                  </p:nvSpPr>
                  <p:spPr bwMode="auto">
                    <a:xfrm>
                      <a:off x="4401" y="3018"/>
                      <a:ext cx="8" cy="15"/>
                    </a:xfrm>
                    <a:prstGeom prst="rect">
                      <a:avLst/>
                    </a:prstGeom>
                    <a:solidFill>
                      <a:srgbClr val="000000"/>
                    </a:solidFill>
                    <a:ln w="9525">
                      <a:noFill/>
                      <a:miter lim="800000"/>
                      <a:headEnd/>
                      <a:tailEnd/>
                    </a:ln>
                  </p:spPr>
                  <p:txBody>
                    <a:bodyPr>
                      <a:prstTxWarp prst="textNoShape">
                        <a:avLst/>
                      </a:prstTxWarp>
                    </a:bodyPr>
                    <a:lstStyle/>
                    <a:p>
                      <a:endParaRPr lang="en-US">
                        <a:latin typeface="Calibri" charset="0"/>
                      </a:endParaRPr>
                    </a:p>
                  </p:txBody>
                </p:sp>
                <p:sp>
                  <p:nvSpPr>
                    <p:cNvPr id="197" name="Rectangle 81"/>
                    <p:cNvSpPr>
                      <a:spLocks noChangeArrowheads="1"/>
                    </p:cNvSpPr>
                    <p:nvPr/>
                  </p:nvSpPr>
                  <p:spPr bwMode="auto">
                    <a:xfrm>
                      <a:off x="4395" y="3018"/>
                      <a:ext cx="77" cy="15"/>
                    </a:xfrm>
                    <a:prstGeom prst="rect">
                      <a:avLst/>
                    </a:prstGeom>
                    <a:solidFill>
                      <a:srgbClr val="000000"/>
                    </a:solidFill>
                    <a:ln w="9525">
                      <a:noFill/>
                      <a:miter lim="800000"/>
                      <a:headEnd/>
                      <a:tailEnd/>
                    </a:ln>
                  </p:spPr>
                  <p:txBody>
                    <a:bodyPr>
                      <a:prstTxWarp prst="textNoShape">
                        <a:avLst/>
                      </a:prstTxWarp>
                    </a:bodyPr>
                    <a:lstStyle/>
                    <a:p>
                      <a:endParaRPr lang="en-US">
                        <a:latin typeface="Calibri" charset="0"/>
                      </a:endParaRPr>
                    </a:p>
                  </p:txBody>
                </p:sp>
                <p:sp>
                  <p:nvSpPr>
                    <p:cNvPr id="198" name="Rectangle 82"/>
                    <p:cNvSpPr>
                      <a:spLocks noChangeArrowheads="1"/>
                    </p:cNvSpPr>
                    <p:nvPr/>
                  </p:nvSpPr>
                  <p:spPr bwMode="auto">
                    <a:xfrm>
                      <a:off x="4523" y="3026"/>
                      <a:ext cx="20" cy="13"/>
                    </a:xfrm>
                    <a:prstGeom prst="rect">
                      <a:avLst/>
                    </a:prstGeom>
                    <a:solidFill>
                      <a:srgbClr val="000000"/>
                    </a:solidFill>
                    <a:ln w="9525">
                      <a:noFill/>
                      <a:miter lim="800000"/>
                      <a:headEnd/>
                      <a:tailEnd/>
                    </a:ln>
                  </p:spPr>
                  <p:txBody>
                    <a:bodyPr>
                      <a:prstTxWarp prst="textNoShape">
                        <a:avLst/>
                      </a:prstTxWarp>
                    </a:bodyPr>
                    <a:lstStyle/>
                    <a:p>
                      <a:endParaRPr lang="en-US">
                        <a:latin typeface="Calibri" charset="0"/>
                      </a:endParaRPr>
                    </a:p>
                  </p:txBody>
                </p:sp>
                <p:sp>
                  <p:nvSpPr>
                    <p:cNvPr id="199" name="Freeform 83"/>
                    <p:cNvSpPr>
                      <a:spLocks/>
                    </p:cNvSpPr>
                    <p:nvPr/>
                  </p:nvSpPr>
                  <p:spPr bwMode="auto">
                    <a:xfrm>
                      <a:off x="4557" y="3024"/>
                      <a:ext cx="84" cy="15"/>
                    </a:xfrm>
                    <a:custGeom>
                      <a:avLst/>
                      <a:gdLst>
                        <a:gd name="T0" fmla="*/ 0 w 84"/>
                        <a:gd name="T1" fmla="*/ 15 h 15"/>
                        <a:gd name="T2" fmla="*/ 78 w 84"/>
                        <a:gd name="T3" fmla="*/ 15 h 15"/>
                        <a:gd name="T4" fmla="*/ 84 w 84"/>
                        <a:gd name="T5" fmla="*/ 9 h 15"/>
                        <a:gd name="T6" fmla="*/ 7 w 84"/>
                        <a:gd name="T7" fmla="*/ 0 h 15"/>
                        <a:gd name="T8" fmla="*/ 0 w 84"/>
                        <a:gd name="T9" fmla="*/ 15 h 15"/>
                        <a:gd name="T10" fmla="*/ 0 60000 65536"/>
                        <a:gd name="T11" fmla="*/ 0 60000 65536"/>
                        <a:gd name="T12" fmla="*/ 0 60000 65536"/>
                        <a:gd name="T13" fmla="*/ 0 60000 65536"/>
                        <a:gd name="T14" fmla="*/ 0 60000 65536"/>
                        <a:gd name="T15" fmla="*/ 0 w 84"/>
                        <a:gd name="T16" fmla="*/ 0 h 15"/>
                        <a:gd name="T17" fmla="*/ 84 w 84"/>
                        <a:gd name="T18" fmla="*/ 15 h 15"/>
                      </a:gdLst>
                      <a:ahLst/>
                      <a:cxnLst>
                        <a:cxn ang="T10">
                          <a:pos x="T0" y="T1"/>
                        </a:cxn>
                        <a:cxn ang="T11">
                          <a:pos x="T2" y="T3"/>
                        </a:cxn>
                        <a:cxn ang="T12">
                          <a:pos x="T4" y="T5"/>
                        </a:cxn>
                        <a:cxn ang="T13">
                          <a:pos x="T6" y="T7"/>
                        </a:cxn>
                        <a:cxn ang="T14">
                          <a:pos x="T8" y="T9"/>
                        </a:cxn>
                      </a:cxnLst>
                      <a:rect l="T15" t="T16" r="T17" b="T18"/>
                      <a:pathLst>
                        <a:path w="84" h="15">
                          <a:moveTo>
                            <a:pt x="0" y="15"/>
                          </a:moveTo>
                          <a:lnTo>
                            <a:pt x="78" y="15"/>
                          </a:lnTo>
                          <a:lnTo>
                            <a:pt x="84" y="9"/>
                          </a:lnTo>
                          <a:lnTo>
                            <a:pt x="7" y="0"/>
                          </a:lnTo>
                          <a:lnTo>
                            <a:pt x="0" y="15"/>
                          </a:lnTo>
                          <a:close/>
                        </a:path>
                      </a:pathLst>
                    </a:custGeom>
                    <a:solidFill>
                      <a:srgbClr val="000000"/>
                    </a:solidFill>
                    <a:ln w="9525">
                      <a:noFill/>
                      <a:round/>
                      <a:headEnd/>
                      <a:tailEnd/>
                    </a:ln>
                  </p:spPr>
                  <p:txBody>
                    <a:bodyPr>
                      <a:prstTxWarp prst="textNoShape">
                        <a:avLst/>
                      </a:prstTxWarp>
                    </a:bodyPr>
                    <a:lstStyle/>
                    <a:p>
                      <a:endParaRPr lang="en-US"/>
                    </a:p>
                  </p:txBody>
                </p:sp>
                <p:sp>
                  <p:nvSpPr>
                    <p:cNvPr id="200" name="Rectangle 84"/>
                    <p:cNvSpPr>
                      <a:spLocks noChangeArrowheads="1"/>
                    </p:cNvSpPr>
                    <p:nvPr/>
                  </p:nvSpPr>
                  <p:spPr bwMode="auto">
                    <a:xfrm>
                      <a:off x="4678" y="3033"/>
                      <a:ext cx="20" cy="6"/>
                    </a:xfrm>
                    <a:prstGeom prst="rect">
                      <a:avLst/>
                    </a:prstGeom>
                    <a:solidFill>
                      <a:srgbClr val="000000"/>
                    </a:solidFill>
                    <a:ln w="9525">
                      <a:noFill/>
                      <a:miter lim="800000"/>
                      <a:headEnd/>
                      <a:tailEnd/>
                    </a:ln>
                  </p:spPr>
                  <p:txBody>
                    <a:bodyPr>
                      <a:prstTxWarp prst="textNoShape">
                        <a:avLst/>
                      </a:prstTxWarp>
                    </a:bodyPr>
                    <a:lstStyle/>
                    <a:p>
                      <a:endParaRPr lang="en-US">
                        <a:latin typeface="Calibri" charset="0"/>
                      </a:endParaRPr>
                    </a:p>
                  </p:txBody>
                </p:sp>
                <p:sp>
                  <p:nvSpPr>
                    <p:cNvPr id="201" name="Rectangle 85"/>
                    <p:cNvSpPr>
                      <a:spLocks noChangeArrowheads="1"/>
                    </p:cNvSpPr>
                    <p:nvPr/>
                  </p:nvSpPr>
                  <p:spPr bwMode="auto">
                    <a:xfrm>
                      <a:off x="4742" y="3033"/>
                      <a:ext cx="77" cy="6"/>
                    </a:xfrm>
                    <a:prstGeom prst="rect">
                      <a:avLst/>
                    </a:prstGeom>
                    <a:solidFill>
                      <a:srgbClr val="000000"/>
                    </a:solidFill>
                    <a:ln w="9525">
                      <a:noFill/>
                      <a:miter lim="800000"/>
                      <a:headEnd/>
                      <a:tailEnd/>
                    </a:ln>
                  </p:spPr>
                  <p:txBody>
                    <a:bodyPr>
                      <a:prstTxWarp prst="textNoShape">
                        <a:avLst/>
                      </a:prstTxWarp>
                    </a:bodyPr>
                    <a:lstStyle/>
                    <a:p>
                      <a:endParaRPr lang="en-US">
                        <a:latin typeface="Calibri" charset="0"/>
                      </a:endParaRPr>
                    </a:p>
                  </p:txBody>
                </p:sp>
                <p:sp>
                  <p:nvSpPr>
                    <p:cNvPr id="202" name="Rectangle 86"/>
                    <p:cNvSpPr>
                      <a:spLocks noChangeArrowheads="1"/>
                    </p:cNvSpPr>
                    <p:nvPr/>
                  </p:nvSpPr>
                  <p:spPr bwMode="auto">
                    <a:xfrm>
                      <a:off x="4863" y="3033"/>
                      <a:ext cx="27" cy="6"/>
                    </a:xfrm>
                    <a:prstGeom prst="rect">
                      <a:avLst/>
                    </a:prstGeom>
                    <a:solidFill>
                      <a:srgbClr val="000000"/>
                    </a:solidFill>
                    <a:ln w="9525">
                      <a:noFill/>
                      <a:miter lim="800000"/>
                      <a:headEnd/>
                      <a:tailEnd/>
                    </a:ln>
                  </p:spPr>
                  <p:txBody>
                    <a:bodyPr>
                      <a:prstTxWarp prst="textNoShape">
                        <a:avLst/>
                      </a:prstTxWarp>
                    </a:bodyPr>
                    <a:lstStyle/>
                    <a:p>
                      <a:endParaRPr lang="en-US">
                        <a:latin typeface="Calibri" charset="0"/>
                      </a:endParaRPr>
                    </a:p>
                  </p:txBody>
                </p:sp>
                <p:sp>
                  <p:nvSpPr>
                    <p:cNvPr id="203" name="Rectangle 87"/>
                    <p:cNvSpPr>
                      <a:spLocks noChangeArrowheads="1"/>
                    </p:cNvSpPr>
                    <p:nvPr/>
                  </p:nvSpPr>
                  <p:spPr bwMode="auto">
                    <a:xfrm>
                      <a:off x="4913" y="3033"/>
                      <a:ext cx="77" cy="6"/>
                    </a:xfrm>
                    <a:prstGeom prst="rect">
                      <a:avLst/>
                    </a:prstGeom>
                    <a:solidFill>
                      <a:srgbClr val="000000"/>
                    </a:solidFill>
                    <a:ln w="9525">
                      <a:noFill/>
                      <a:miter lim="800000"/>
                      <a:headEnd/>
                      <a:tailEnd/>
                    </a:ln>
                  </p:spPr>
                  <p:txBody>
                    <a:bodyPr>
                      <a:prstTxWarp prst="textNoShape">
                        <a:avLst/>
                      </a:prstTxWarp>
                    </a:bodyPr>
                    <a:lstStyle/>
                    <a:p>
                      <a:endParaRPr lang="en-US">
                        <a:latin typeface="Calibri" charset="0"/>
                      </a:endParaRPr>
                    </a:p>
                  </p:txBody>
                </p:sp>
                <p:sp>
                  <p:nvSpPr>
                    <p:cNvPr id="204" name="Rectangle 88"/>
                    <p:cNvSpPr>
                      <a:spLocks noChangeArrowheads="1"/>
                    </p:cNvSpPr>
                    <p:nvPr/>
                  </p:nvSpPr>
                  <p:spPr bwMode="auto">
                    <a:xfrm>
                      <a:off x="5027" y="3033"/>
                      <a:ext cx="20" cy="6"/>
                    </a:xfrm>
                    <a:prstGeom prst="rect">
                      <a:avLst/>
                    </a:prstGeom>
                    <a:solidFill>
                      <a:srgbClr val="000000"/>
                    </a:solidFill>
                    <a:ln w="9525">
                      <a:noFill/>
                      <a:miter lim="800000"/>
                      <a:headEnd/>
                      <a:tailEnd/>
                    </a:ln>
                  </p:spPr>
                  <p:txBody>
                    <a:bodyPr>
                      <a:prstTxWarp prst="textNoShape">
                        <a:avLst/>
                      </a:prstTxWarp>
                    </a:bodyPr>
                    <a:lstStyle/>
                    <a:p>
                      <a:endParaRPr lang="en-US">
                        <a:latin typeface="Calibri" charset="0"/>
                      </a:endParaRPr>
                    </a:p>
                  </p:txBody>
                </p:sp>
                <p:sp>
                  <p:nvSpPr>
                    <p:cNvPr id="205" name="Rectangle 89"/>
                    <p:cNvSpPr>
                      <a:spLocks noChangeArrowheads="1"/>
                    </p:cNvSpPr>
                    <p:nvPr/>
                  </p:nvSpPr>
                  <p:spPr bwMode="auto">
                    <a:xfrm>
                      <a:off x="5090" y="3033"/>
                      <a:ext cx="7" cy="6"/>
                    </a:xfrm>
                    <a:prstGeom prst="rect">
                      <a:avLst/>
                    </a:prstGeom>
                    <a:solidFill>
                      <a:srgbClr val="000000"/>
                    </a:solidFill>
                    <a:ln w="9525">
                      <a:noFill/>
                      <a:miter lim="800000"/>
                      <a:headEnd/>
                      <a:tailEnd/>
                    </a:ln>
                  </p:spPr>
                  <p:txBody>
                    <a:bodyPr>
                      <a:prstTxWarp prst="textNoShape">
                        <a:avLst/>
                      </a:prstTxWarp>
                    </a:bodyPr>
                    <a:lstStyle/>
                    <a:p>
                      <a:endParaRPr lang="en-US">
                        <a:latin typeface="Calibri" charset="0"/>
                      </a:endParaRPr>
                    </a:p>
                  </p:txBody>
                </p:sp>
                <p:sp>
                  <p:nvSpPr>
                    <p:cNvPr id="206" name="Rectangle 90"/>
                    <p:cNvSpPr>
                      <a:spLocks noChangeArrowheads="1"/>
                    </p:cNvSpPr>
                    <p:nvPr/>
                  </p:nvSpPr>
                  <p:spPr bwMode="auto">
                    <a:xfrm>
                      <a:off x="5090" y="3033"/>
                      <a:ext cx="78" cy="6"/>
                    </a:xfrm>
                    <a:prstGeom prst="rect">
                      <a:avLst/>
                    </a:prstGeom>
                    <a:solidFill>
                      <a:srgbClr val="000000"/>
                    </a:solidFill>
                    <a:ln w="9525">
                      <a:noFill/>
                      <a:miter lim="800000"/>
                      <a:headEnd/>
                      <a:tailEnd/>
                    </a:ln>
                  </p:spPr>
                  <p:txBody>
                    <a:bodyPr>
                      <a:prstTxWarp prst="textNoShape">
                        <a:avLst/>
                      </a:prstTxWarp>
                    </a:bodyPr>
                    <a:lstStyle/>
                    <a:p>
                      <a:endParaRPr lang="en-US">
                        <a:latin typeface="Calibri" charset="0"/>
                      </a:endParaRPr>
                    </a:p>
                  </p:txBody>
                </p:sp>
                <p:sp>
                  <p:nvSpPr>
                    <p:cNvPr id="207" name="Rectangle 91"/>
                    <p:cNvSpPr>
                      <a:spLocks noChangeArrowheads="1"/>
                    </p:cNvSpPr>
                    <p:nvPr/>
                  </p:nvSpPr>
                  <p:spPr bwMode="auto">
                    <a:xfrm>
                      <a:off x="5211" y="3033"/>
                      <a:ext cx="21" cy="6"/>
                    </a:xfrm>
                    <a:prstGeom prst="rect">
                      <a:avLst/>
                    </a:prstGeom>
                    <a:solidFill>
                      <a:srgbClr val="000000"/>
                    </a:solidFill>
                    <a:ln w="9525">
                      <a:noFill/>
                      <a:miter lim="800000"/>
                      <a:headEnd/>
                      <a:tailEnd/>
                    </a:ln>
                  </p:spPr>
                  <p:txBody>
                    <a:bodyPr>
                      <a:prstTxWarp prst="textNoShape">
                        <a:avLst/>
                      </a:prstTxWarp>
                    </a:bodyPr>
                    <a:lstStyle/>
                    <a:p>
                      <a:endParaRPr lang="en-US">
                        <a:latin typeface="Calibri" charset="0"/>
                      </a:endParaRPr>
                    </a:p>
                  </p:txBody>
                </p:sp>
                <p:sp>
                  <p:nvSpPr>
                    <p:cNvPr id="208" name="Rectangle 92"/>
                    <p:cNvSpPr>
                      <a:spLocks noChangeArrowheads="1"/>
                    </p:cNvSpPr>
                    <p:nvPr/>
                  </p:nvSpPr>
                  <p:spPr bwMode="auto">
                    <a:xfrm>
                      <a:off x="5261" y="3033"/>
                      <a:ext cx="80" cy="6"/>
                    </a:xfrm>
                    <a:prstGeom prst="rect">
                      <a:avLst/>
                    </a:prstGeom>
                    <a:solidFill>
                      <a:srgbClr val="000000"/>
                    </a:solidFill>
                    <a:ln w="9525">
                      <a:noFill/>
                      <a:miter lim="800000"/>
                      <a:headEnd/>
                      <a:tailEnd/>
                    </a:ln>
                  </p:spPr>
                  <p:txBody>
                    <a:bodyPr>
                      <a:prstTxWarp prst="textNoShape">
                        <a:avLst/>
                      </a:prstTxWarp>
                    </a:bodyPr>
                    <a:lstStyle/>
                    <a:p>
                      <a:endParaRPr lang="en-US">
                        <a:latin typeface="Calibri" charset="0"/>
                      </a:endParaRPr>
                    </a:p>
                  </p:txBody>
                </p:sp>
                <p:sp>
                  <p:nvSpPr>
                    <p:cNvPr id="209" name="Rectangle 93"/>
                    <p:cNvSpPr>
                      <a:spLocks noChangeArrowheads="1"/>
                    </p:cNvSpPr>
                    <p:nvPr/>
                  </p:nvSpPr>
                  <p:spPr bwMode="auto">
                    <a:xfrm>
                      <a:off x="5375" y="3033"/>
                      <a:ext cx="23" cy="6"/>
                    </a:xfrm>
                    <a:prstGeom prst="rect">
                      <a:avLst/>
                    </a:prstGeom>
                    <a:solidFill>
                      <a:srgbClr val="000000"/>
                    </a:solidFill>
                    <a:ln w="9525">
                      <a:noFill/>
                      <a:miter lim="800000"/>
                      <a:headEnd/>
                      <a:tailEnd/>
                    </a:ln>
                  </p:spPr>
                  <p:txBody>
                    <a:bodyPr>
                      <a:prstTxWarp prst="textNoShape">
                        <a:avLst/>
                      </a:prstTxWarp>
                    </a:bodyPr>
                    <a:lstStyle/>
                    <a:p>
                      <a:endParaRPr lang="en-US">
                        <a:latin typeface="Calibri" charset="0"/>
                      </a:endParaRPr>
                    </a:p>
                  </p:txBody>
                </p:sp>
                <p:sp>
                  <p:nvSpPr>
                    <p:cNvPr id="210" name="Rectangle 94"/>
                    <p:cNvSpPr>
                      <a:spLocks noChangeArrowheads="1"/>
                    </p:cNvSpPr>
                    <p:nvPr/>
                  </p:nvSpPr>
                  <p:spPr bwMode="auto">
                    <a:xfrm>
                      <a:off x="5439" y="3033"/>
                      <a:ext cx="7" cy="6"/>
                    </a:xfrm>
                    <a:prstGeom prst="rect">
                      <a:avLst/>
                    </a:prstGeom>
                    <a:solidFill>
                      <a:srgbClr val="000000"/>
                    </a:solidFill>
                    <a:ln w="9525">
                      <a:noFill/>
                      <a:miter lim="800000"/>
                      <a:headEnd/>
                      <a:tailEnd/>
                    </a:ln>
                  </p:spPr>
                  <p:txBody>
                    <a:bodyPr>
                      <a:prstTxWarp prst="textNoShape">
                        <a:avLst/>
                      </a:prstTxWarp>
                    </a:bodyPr>
                    <a:lstStyle/>
                    <a:p>
                      <a:endParaRPr lang="en-US">
                        <a:latin typeface="Calibri" charset="0"/>
                      </a:endParaRPr>
                    </a:p>
                  </p:txBody>
                </p:sp>
                <p:sp>
                  <p:nvSpPr>
                    <p:cNvPr id="211" name="Line 95"/>
                    <p:cNvSpPr>
                      <a:spLocks noChangeShapeType="1"/>
                    </p:cNvSpPr>
                    <p:nvPr/>
                  </p:nvSpPr>
                  <p:spPr bwMode="auto">
                    <a:xfrm flipV="1">
                      <a:off x="2835" y="1773"/>
                      <a:ext cx="1" cy="95"/>
                    </a:xfrm>
                    <a:prstGeom prst="line">
                      <a:avLst/>
                    </a:prstGeom>
                    <a:noFill/>
                    <a:ln w="11113" cap="rnd">
                      <a:solidFill>
                        <a:srgbClr val="000000"/>
                      </a:solidFill>
                      <a:round/>
                      <a:headEnd/>
                      <a:tailEnd/>
                    </a:ln>
                  </p:spPr>
                  <p:txBody>
                    <a:bodyPr>
                      <a:prstTxWarp prst="textNoShape">
                        <a:avLst/>
                      </a:prstTxWarp>
                    </a:bodyPr>
                    <a:lstStyle/>
                    <a:p>
                      <a:endParaRPr lang="en-US"/>
                    </a:p>
                  </p:txBody>
                </p:sp>
                <p:sp>
                  <p:nvSpPr>
                    <p:cNvPr id="212" name="Freeform 96"/>
                    <p:cNvSpPr>
                      <a:spLocks/>
                    </p:cNvSpPr>
                    <p:nvPr/>
                  </p:nvSpPr>
                  <p:spPr bwMode="auto">
                    <a:xfrm>
                      <a:off x="2799" y="1711"/>
                      <a:ext cx="73" cy="75"/>
                    </a:xfrm>
                    <a:custGeom>
                      <a:avLst/>
                      <a:gdLst>
                        <a:gd name="T0" fmla="*/ 73 w 73"/>
                        <a:gd name="T1" fmla="*/ 75 h 75"/>
                        <a:gd name="T2" fmla="*/ 36 w 73"/>
                        <a:gd name="T3" fmla="*/ 0 h 75"/>
                        <a:gd name="T4" fmla="*/ 0 w 73"/>
                        <a:gd name="T5" fmla="*/ 75 h 75"/>
                        <a:gd name="T6" fmla="*/ 73 w 73"/>
                        <a:gd name="T7" fmla="*/ 75 h 75"/>
                        <a:gd name="T8" fmla="*/ 0 60000 65536"/>
                        <a:gd name="T9" fmla="*/ 0 60000 65536"/>
                        <a:gd name="T10" fmla="*/ 0 60000 65536"/>
                        <a:gd name="T11" fmla="*/ 0 60000 65536"/>
                        <a:gd name="T12" fmla="*/ 0 w 73"/>
                        <a:gd name="T13" fmla="*/ 0 h 75"/>
                        <a:gd name="T14" fmla="*/ 73 w 73"/>
                        <a:gd name="T15" fmla="*/ 75 h 75"/>
                      </a:gdLst>
                      <a:ahLst/>
                      <a:cxnLst>
                        <a:cxn ang="T8">
                          <a:pos x="T0" y="T1"/>
                        </a:cxn>
                        <a:cxn ang="T9">
                          <a:pos x="T2" y="T3"/>
                        </a:cxn>
                        <a:cxn ang="T10">
                          <a:pos x="T4" y="T5"/>
                        </a:cxn>
                        <a:cxn ang="T11">
                          <a:pos x="T6" y="T7"/>
                        </a:cxn>
                      </a:cxnLst>
                      <a:rect l="T12" t="T13" r="T14" b="T15"/>
                      <a:pathLst>
                        <a:path w="73" h="75">
                          <a:moveTo>
                            <a:pt x="73" y="75"/>
                          </a:moveTo>
                          <a:lnTo>
                            <a:pt x="36" y="0"/>
                          </a:lnTo>
                          <a:lnTo>
                            <a:pt x="0" y="75"/>
                          </a:lnTo>
                          <a:lnTo>
                            <a:pt x="73" y="75"/>
                          </a:lnTo>
                          <a:close/>
                        </a:path>
                      </a:pathLst>
                    </a:custGeom>
                    <a:solidFill>
                      <a:srgbClr val="000000"/>
                    </a:solidFill>
                    <a:ln w="9525">
                      <a:noFill/>
                      <a:round/>
                      <a:headEnd/>
                      <a:tailEnd/>
                    </a:ln>
                  </p:spPr>
                  <p:txBody>
                    <a:bodyPr>
                      <a:prstTxWarp prst="textNoShape">
                        <a:avLst/>
                      </a:prstTxWarp>
                    </a:bodyPr>
                    <a:lstStyle/>
                    <a:p>
                      <a:endParaRPr lang="en-US"/>
                    </a:p>
                  </p:txBody>
                </p:sp>
                <p:sp>
                  <p:nvSpPr>
                    <p:cNvPr id="213" name="Line 97"/>
                    <p:cNvSpPr>
                      <a:spLocks noChangeShapeType="1"/>
                    </p:cNvSpPr>
                    <p:nvPr/>
                  </p:nvSpPr>
                  <p:spPr bwMode="auto">
                    <a:xfrm>
                      <a:off x="5211" y="2915"/>
                      <a:ext cx="194" cy="1"/>
                    </a:xfrm>
                    <a:prstGeom prst="line">
                      <a:avLst/>
                    </a:prstGeom>
                    <a:noFill/>
                    <a:ln w="11113" cap="rnd">
                      <a:solidFill>
                        <a:srgbClr val="000000"/>
                      </a:solidFill>
                      <a:round/>
                      <a:headEnd/>
                      <a:tailEnd/>
                    </a:ln>
                  </p:spPr>
                  <p:txBody>
                    <a:bodyPr>
                      <a:prstTxWarp prst="textNoShape">
                        <a:avLst/>
                      </a:prstTxWarp>
                    </a:bodyPr>
                    <a:lstStyle/>
                    <a:p>
                      <a:endParaRPr lang="en-US"/>
                    </a:p>
                  </p:txBody>
                </p:sp>
                <p:sp>
                  <p:nvSpPr>
                    <p:cNvPr id="214" name="Line 98"/>
                    <p:cNvSpPr>
                      <a:spLocks noChangeShapeType="1"/>
                    </p:cNvSpPr>
                    <p:nvPr/>
                  </p:nvSpPr>
                  <p:spPr bwMode="auto">
                    <a:xfrm>
                      <a:off x="2792" y="3275"/>
                      <a:ext cx="2613" cy="7"/>
                    </a:xfrm>
                    <a:prstGeom prst="line">
                      <a:avLst/>
                    </a:prstGeom>
                    <a:noFill/>
                    <a:ln w="11113" cap="rnd">
                      <a:solidFill>
                        <a:srgbClr val="000000"/>
                      </a:solidFill>
                      <a:round/>
                      <a:headEnd/>
                      <a:tailEnd/>
                    </a:ln>
                  </p:spPr>
                  <p:txBody>
                    <a:bodyPr>
                      <a:prstTxWarp prst="textNoShape">
                        <a:avLst/>
                      </a:prstTxWarp>
                    </a:bodyPr>
                    <a:lstStyle/>
                    <a:p>
                      <a:endParaRPr lang="en-US"/>
                    </a:p>
                  </p:txBody>
                </p:sp>
                <p:sp>
                  <p:nvSpPr>
                    <p:cNvPr id="215" name="Freeform 99"/>
                    <p:cNvSpPr>
                      <a:spLocks/>
                    </p:cNvSpPr>
                    <p:nvPr/>
                  </p:nvSpPr>
                  <p:spPr bwMode="auto">
                    <a:xfrm>
                      <a:off x="5389" y="3246"/>
                      <a:ext cx="73" cy="77"/>
                    </a:xfrm>
                    <a:custGeom>
                      <a:avLst/>
                      <a:gdLst>
                        <a:gd name="T0" fmla="*/ 0 w 73"/>
                        <a:gd name="T1" fmla="*/ 77 h 77"/>
                        <a:gd name="T2" fmla="*/ 73 w 73"/>
                        <a:gd name="T3" fmla="*/ 36 h 77"/>
                        <a:gd name="T4" fmla="*/ 0 w 73"/>
                        <a:gd name="T5" fmla="*/ 0 h 77"/>
                        <a:gd name="T6" fmla="*/ 0 w 73"/>
                        <a:gd name="T7" fmla="*/ 77 h 77"/>
                        <a:gd name="T8" fmla="*/ 0 60000 65536"/>
                        <a:gd name="T9" fmla="*/ 0 60000 65536"/>
                        <a:gd name="T10" fmla="*/ 0 60000 65536"/>
                        <a:gd name="T11" fmla="*/ 0 60000 65536"/>
                        <a:gd name="T12" fmla="*/ 0 w 73"/>
                        <a:gd name="T13" fmla="*/ 0 h 77"/>
                        <a:gd name="T14" fmla="*/ 73 w 73"/>
                        <a:gd name="T15" fmla="*/ 77 h 77"/>
                      </a:gdLst>
                      <a:ahLst/>
                      <a:cxnLst>
                        <a:cxn ang="T8">
                          <a:pos x="T0" y="T1"/>
                        </a:cxn>
                        <a:cxn ang="T9">
                          <a:pos x="T2" y="T3"/>
                        </a:cxn>
                        <a:cxn ang="T10">
                          <a:pos x="T4" y="T5"/>
                        </a:cxn>
                        <a:cxn ang="T11">
                          <a:pos x="T6" y="T7"/>
                        </a:cxn>
                      </a:cxnLst>
                      <a:rect l="T12" t="T13" r="T14" b="T15"/>
                      <a:pathLst>
                        <a:path w="73" h="77">
                          <a:moveTo>
                            <a:pt x="0" y="77"/>
                          </a:moveTo>
                          <a:lnTo>
                            <a:pt x="73" y="36"/>
                          </a:lnTo>
                          <a:lnTo>
                            <a:pt x="0" y="0"/>
                          </a:lnTo>
                          <a:lnTo>
                            <a:pt x="0" y="77"/>
                          </a:lnTo>
                          <a:close/>
                        </a:path>
                      </a:pathLst>
                    </a:custGeom>
                    <a:solidFill>
                      <a:srgbClr val="000000"/>
                    </a:solidFill>
                    <a:ln w="9525">
                      <a:noFill/>
                      <a:round/>
                      <a:headEnd/>
                      <a:tailEnd/>
                    </a:ln>
                  </p:spPr>
                  <p:txBody>
                    <a:bodyPr>
                      <a:prstTxWarp prst="textNoShape">
                        <a:avLst/>
                      </a:prstTxWarp>
                    </a:bodyPr>
                    <a:lstStyle/>
                    <a:p>
                      <a:endParaRPr lang="en-US"/>
                    </a:p>
                  </p:txBody>
                </p:sp>
                <p:sp>
                  <p:nvSpPr>
                    <p:cNvPr id="216" name="Freeform 100"/>
                    <p:cNvSpPr>
                      <a:spLocks/>
                    </p:cNvSpPr>
                    <p:nvPr/>
                  </p:nvSpPr>
                  <p:spPr bwMode="auto">
                    <a:xfrm>
                      <a:off x="3643" y="2565"/>
                      <a:ext cx="7" cy="5"/>
                    </a:xfrm>
                    <a:custGeom>
                      <a:avLst/>
                      <a:gdLst>
                        <a:gd name="T0" fmla="*/ 7 w 7"/>
                        <a:gd name="T1" fmla="*/ 3 h 5"/>
                        <a:gd name="T2" fmla="*/ 2 w 7"/>
                        <a:gd name="T3" fmla="*/ 0 h 5"/>
                        <a:gd name="T4" fmla="*/ 0 w 7"/>
                        <a:gd name="T5" fmla="*/ 3 h 5"/>
                        <a:gd name="T6" fmla="*/ 0 w 7"/>
                        <a:gd name="T7" fmla="*/ 5 h 5"/>
                        <a:gd name="T8" fmla="*/ 2 w 7"/>
                        <a:gd name="T9" fmla="*/ 5 h 5"/>
                        <a:gd name="T10" fmla="*/ 5 w 7"/>
                        <a:gd name="T11" fmla="*/ 3 h 5"/>
                        <a:gd name="T12" fmla="*/ 7 w 7"/>
                        <a:gd name="T13" fmla="*/ 3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7" y="3"/>
                          </a:moveTo>
                          <a:lnTo>
                            <a:pt x="2" y="0"/>
                          </a:lnTo>
                          <a:lnTo>
                            <a:pt x="0" y="3"/>
                          </a:lnTo>
                          <a:lnTo>
                            <a:pt x="0" y="5"/>
                          </a:lnTo>
                          <a:lnTo>
                            <a:pt x="2" y="5"/>
                          </a:lnTo>
                          <a:lnTo>
                            <a:pt x="5" y="3"/>
                          </a:lnTo>
                          <a:lnTo>
                            <a:pt x="7" y="3"/>
                          </a:lnTo>
                          <a:close/>
                        </a:path>
                      </a:pathLst>
                    </a:custGeom>
                    <a:solidFill>
                      <a:srgbClr val="000000"/>
                    </a:solidFill>
                    <a:ln w="9525">
                      <a:noFill/>
                      <a:round/>
                      <a:headEnd/>
                      <a:tailEnd/>
                    </a:ln>
                  </p:spPr>
                  <p:txBody>
                    <a:bodyPr>
                      <a:prstTxWarp prst="textNoShape">
                        <a:avLst/>
                      </a:prstTxWarp>
                    </a:bodyPr>
                    <a:lstStyle/>
                    <a:p>
                      <a:endParaRPr lang="en-US"/>
                    </a:p>
                  </p:txBody>
                </p:sp>
                <p:sp>
                  <p:nvSpPr>
                    <p:cNvPr id="217" name="Freeform 101"/>
                    <p:cNvSpPr>
                      <a:spLocks/>
                    </p:cNvSpPr>
                    <p:nvPr/>
                  </p:nvSpPr>
                  <p:spPr bwMode="auto">
                    <a:xfrm>
                      <a:off x="3643" y="2576"/>
                      <a:ext cx="7" cy="8"/>
                    </a:xfrm>
                    <a:custGeom>
                      <a:avLst/>
                      <a:gdLst>
                        <a:gd name="T0" fmla="*/ 7 w 7"/>
                        <a:gd name="T1" fmla="*/ 3 h 8"/>
                        <a:gd name="T2" fmla="*/ 5 w 7"/>
                        <a:gd name="T3" fmla="*/ 0 h 8"/>
                        <a:gd name="T4" fmla="*/ 2 w 7"/>
                        <a:gd name="T5" fmla="*/ 0 h 8"/>
                        <a:gd name="T6" fmla="*/ 0 w 7"/>
                        <a:gd name="T7" fmla="*/ 3 h 8"/>
                        <a:gd name="T8" fmla="*/ 0 w 7"/>
                        <a:gd name="T9" fmla="*/ 5 h 8"/>
                        <a:gd name="T10" fmla="*/ 0 w 7"/>
                        <a:gd name="T11" fmla="*/ 8 h 8"/>
                        <a:gd name="T12" fmla="*/ 2 w 7"/>
                        <a:gd name="T13" fmla="*/ 8 h 8"/>
                        <a:gd name="T14" fmla="*/ 5 w 7"/>
                        <a:gd name="T15" fmla="*/ 5 h 8"/>
                        <a:gd name="T16" fmla="*/ 7 w 7"/>
                        <a:gd name="T17" fmla="*/ 5 h 8"/>
                        <a:gd name="T18" fmla="*/ 7 w 7"/>
                        <a:gd name="T19" fmla="*/ 3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8"/>
                        <a:gd name="T32" fmla="*/ 7 w 7"/>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8">
                          <a:moveTo>
                            <a:pt x="7" y="3"/>
                          </a:moveTo>
                          <a:lnTo>
                            <a:pt x="5" y="0"/>
                          </a:lnTo>
                          <a:lnTo>
                            <a:pt x="2" y="0"/>
                          </a:lnTo>
                          <a:lnTo>
                            <a:pt x="0" y="3"/>
                          </a:lnTo>
                          <a:lnTo>
                            <a:pt x="0" y="5"/>
                          </a:lnTo>
                          <a:lnTo>
                            <a:pt x="0" y="8"/>
                          </a:lnTo>
                          <a:lnTo>
                            <a:pt x="2" y="8"/>
                          </a:lnTo>
                          <a:lnTo>
                            <a:pt x="5" y="5"/>
                          </a:lnTo>
                          <a:lnTo>
                            <a:pt x="7" y="5"/>
                          </a:lnTo>
                          <a:lnTo>
                            <a:pt x="7" y="3"/>
                          </a:lnTo>
                          <a:close/>
                        </a:path>
                      </a:pathLst>
                    </a:custGeom>
                    <a:solidFill>
                      <a:srgbClr val="000000"/>
                    </a:solidFill>
                    <a:ln w="9525">
                      <a:noFill/>
                      <a:round/>
                      <a:headEnd/>
                      <a:tailEnd/>
                    </a:ln>
                  </p:spPr>
                  <p:txBody>
                    <a:bodyPr>
                      <a:prstTxWarp prst="textNoShape">
                        <a:avLst/>
                      </a:prstTxWarp>
                    </a:bodyPr>
                    <a:lstStyle/>
                    <a:p>
                      <a:endParaRPr lang="en-US"/>
                    </a:p>
                  </p:txBody>
                </p:sp>
                <p:sp>
                  <p:nvSpPr>
                    <p:cNvPr id="218" name="Freeform 102"/>
                    <p:cNvSpPr>
                      <a:spLocks/>
                    </p:cNvSpPr>
                    <p:nvPr/>
                  </p:nvSpPr>
                  <p:spPr bwMode="auto">
                    <a:xfrm>
                      <a:off x="3643" y="2590"/>
                      <a:ext cx="7" cy="6"/>
                    </a:xfrm>
                    <a:custGeom>
                      <a:avLst/>
                      <a:gdLst>
                        <a:gd name="T0" fmla="*/ 7 w 7"/>
                        <a:gd name="T1" fmla="*/ 2 h 6"/>
                        <a:gd name="T2" fmla="*/ 5 w 7"/>
                        <a:gd name="T3" fmla="*/ 0 h 6"/>
                        <a:gd name="T4" fmla="*/ 2 w 7"/>
                        <a:gd name="T5" fmla="*/ 0 h 6"/>
                        <a:gd name="T6" fmla="*/ 0 w 7"/>
                        <a:gd name="T7" fmla="*/ 2 h 6"/>
                        <a:gd name="T8" fmla="*/ 0 w 7"/>
                        <a:gd name="T9" fmla="*/ 5 h 6"/>
                        <a:gd name="T10" fmla="*/ 0 w 7"/>
                        <a:gd name="T11" fmla="*/ 6 h 6"/>
                        <a:gd name="T12" fmla="*/ 2 w 7"/>
                        <a:gd name="T13" fmla="*/ 6 h 6"/>
                        <a:gd name="T14" fmla="*/ 5 w 7"/>
                        <a:gd name="T15" fmla="*/ 5 h 6"/>
                        <a:gd name="T16" fmla="*/ 7 w 7"/>
                        <a:gd name="T17" fmla="*/ 5 h 6"/>
                        <a:gd name="T18" fmla="*/ 7 w 7"/>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6"/>
                        <a:gd name="T32" fmla="*/ 7 w 7"/>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6">
                          <a:moveTo>
                            <a:pt x="7" y="2"/>
                          </a:moveTo>
                          <a:lnTo>
                            <a:pt x="5" y="0"/>
                          </a:lnTo>
                          <a:lnTo>
                            <a:pt x="2" y="0"/>
                          </a:lnTo>
                          <a:lnTo>
                            <a:pt x="0" y="2"/>
                          </a:lnTo>
                          <a:lnTo>
                            <a:pt x="0" y="5"/>
                          </a:lnTo>
                          <a:lnTo>
                            <a:pt x="0" y="6"/>
                          </a:lnTo>
                          <a:lnTo>
                            <a:pt x="2" y="6"/>
                          </a:lnTo>
                          <a:lnTo>
                            <a:pt x="5" y="5"/>
                          </a:lnTo>
                          <a:lnTo>
                            <a:pt x="7" y="5"/>
                          </a:lnTo>
                          <a:lnTo>
                            <a:pt x="7" y="2"/>
                          </a:lnTo>
                          <a:close/>
                        </a:path>
                      </a:pathLst>
                    </a:custGeom>
                    <a:solidFill>
                      <a:srgbClr val="000000"/>
                    </a:solidFill>
                    <a:ln w="9525">
                      <a:noFill/>
                      <a:round/>
                      <a:headEnd/>
                      <a:tailEnd/>
                    </a:ln>
                  </p:spPr>
                  <p:txBody>
                    <a:bodyPr>
                      <a:prstTxWarp prst="textNoShape">
                        <a:avLst/>
                      </a:prstTxWarp>
                    </a:bodyPr>
                    <a:lstStyle/>
                    <a:p>
                      <a:endParaRPr lang="en-US"/>
                    </a:p>
                  </p:txBody>
                </p:sp>
                <p:sp>
                  <p:nvSpPr>
                    <p:cNvPr id="219" name="Freeform 103"/>
                    <p:cNvSpPr>
                      <a:spLocks/>
                    </p:cNvSpPr>
                    <p:nvPr/>
                  </p:nvSpPr>
                  <p:spPr bwMode="auto">
                    <a:xfrm>
                      <a:off x="3643" y="2604"/>
                      <a:ext cx="7" cy="5"/>
                    </a:xfrm>
                    <a:custGeom>
                      <a:avLst/>
                      <a:gdLst>
                        <a:gd name="T0" fmla="*/ 7 w 7"/>
                        <a:gd name="T1" fmla="*/ 2 h 5"/>
                        <a:gd name="T2" fmla="*/ 5 w 7"/>
                        <a:gd name="T3" fmla="*/ 0 h 5"/>
                        <a:gd name="T4" fmla="*/ 2 w 7"/>
                        <a:gd name="T5" fmla="*/ 0 h 5"/>
                        <a:gd name="T6" fmla="*/ 0 w 7"/>
                        <a:gd name="T7" fmla="*/ 2 h 5"/>
                        <a:gd name="T8" fmla="*/ 0 w 7"/>
                        <a:gd name="T9" fmla="*/ 3 h 5"/>
                        <a:gd name="T10" fmla="*/ 0 w 7"/>
                        <a:gd name="T11" fmla="*/ 5 h 5"/>
                        <a:gd name="T12" fmla="*/ 2 w 7"/>
                        <a:gd name="T13" fmla="*/ 5 h 5"/>
                        <a:gd name="T14" fmla="*/ 5 w 7"/>
                        <a:gd name="T15" fmla="*/ 3 h 5"/>
                        <a:gd name="T16" fmla="*/ 7 w 7"/>
                        <a:gd name="T17" fmla="*/ 3 h 5"/>
                        <a:gd name="T18" fmla="*/ 7 w 7"/>
                        <a:gd name="T19" fmla="*/ 2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5"/>
                        <a:gd name="T32" fmla="*/ 7 w 7"/>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5">
                          <a:moveTo>
                            <a:pt x="7" y="2"/>
                          </a:moveTo>
                          <a:lnTo>
                            <a:pt x="5" y="0"/>
                          </a:lnTo>
                          <a:lnTo>
                            <a:pt x="2" y="0"/>
                          </a:lnTo>
                          <a:lnTo>
                            <a:pt x="0" y="2"/>
                          </a:lnTo>
                          <a:lnTo>
                            <a:pt x="0" y="3"/>
                          </a:lnTo>
                          <a:lnTo>
                            <a:pt x="0" y="5"/>
                          </a:lnTo>
                          <a:lnTo>
                            <a:pt x="2" y="5"/>
                          </a:lnTo>
                          <a:lnTo>
                            <a:pt x="5" y="3"/>
                          </a:lnTo>
                          <a:lnTo>
                            <a:pt x="7" y="3"/>
                          </a:lnTo>
                          <a:lnTo>
                            <a:pt x="7" y="2"/>
                          </a:lnTo>
                          <a:close/>
                        </a:path>
                      </a:pathLst>
                    </a:custGeom>
                    <a:solidFill>
                      <a:srgbClr val="000000"/>
                    </a:solidFill>
                    <a:ln w="9525">
                      <a:noFill/>
                      <a:round/>
                      <a:headEnd/>
                      <a:tailEnd/>
                    </a:ln>
                  </p:spPr>
                  <p:txBody>
                    <a:bodyPr>
                      <a:prstTxWarp prst="textNoShape">
                        <a:avLst/>
                      </a:prstTxWarp>
                    </a:bodyPr>
                    <a:lstStyle/>
                    <a:p>
                      <a:endParaRPr lang="en-US"/>
                    </a:p>
                  </p:txBody>
                </p:sp>
                <p:sp>
                  <p:nvSpPr>
                    <p:cNvPr id="220" name="Freeform 104"/>
                    <p:cNvSpPr>
                      <a:spLocks/>
                    </p:cNvSpPr>
                    <p:nvPr/>
                  </p:nvSpPr>
                  <p:spPr bwMode="auto">
                    <a:xfrm>
                      <a:off x="3643" y="2617"/>
                      <a:ext cx="7" cy="7"/>
                    </a:xfrm>
                    <a:custGeom>
                      <a:avLst/>
                      <a:gdLst>
                        <a:gd name="T0" fmla="*/ 7 w 7"/>
                        <a:gd name="T1" fmla="*/ 1 h 7"/>
                        <a:gd name="T2" fmla="*/ 5 w 7"/>
                        <a:gd name="T3" fmla="*/ 0 h 7"/>
                        <a:gd name="T4" fmla="*/ 2 w 7"/>
                        <a:gd name="T5" fmla="*/ 0 h 7"/>
                        <a:gd name="T6" fmla="*/ 0 w 7"/>
                        <a:gd name="T7" fmla="*/ 1 h 7"/>
                        <a:gd name="T8" fmla="*/ 0 w 7"/>
                        <a:gd name="T9" fmla="*/ 3 h 7"/>
                        <a:gd name="T10" fmla="*/ 0 w 7"/>
                        <a:gd name="T11" fmla="*/ 7 h 7"/>
                        <a:gd name="T12" fmla="*/ 2 w 7"/>
                        <a:gd name="T13" fmla="*/ 7 h 7"/>
                        <a:gd name="T14" fmla="*/ 5 w 7"/>
                        <a:gd name="T15" fmla="*/ 3 h 7"/>
                        <a:gd name="T16" fmla="*/ 7 w 7"/>
                        <a:gd name="T17" fmla="*/ 3 h 7"/>
                        <a:gd name="T18" fmla="*/ 7 w 7"/>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7"/>
                        <a:gd name="T32" fmla="*/ 7 w 7"/>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7">
                          <a:moveTo>
                            <a:pt x="7" y="1"/>
                          </a:moveTo>
                          <a:lnTo>
                            <a:pt x="5" y="0"/>
                          </a:lnTo>
                          <a:lnTo>
                            <a:pt x="2" y="0"/>
                          </a:lnTo>
                          <a:lnTo>
                            <a:pt x="0" y="1"/>
                          </a:lnTo>
                          <a:lnTo>
                            <a:pt x="0" y="3"/>
                          </a:lnTo>
                          <a:lnTo>
                            <a:pt x="0" y="7"/>
                          </a:lnTo>
                          <a:lnTo>
                            <a:pt x="2" y="7"/>
                          </a:lnTo>
                          <a:lnTo>
                            <a:pt x="5" y="3"/>
                          </a:lnTo>
                          <a:lnTo>
                            <a:pt x="7" y="3"/>
                          </a:lnTo>
                          <a:lnTo>
                            <a:pt x="7" y="1"/>
                          </a:lnTo>
                          <a:close/>
                        </a:path>
                      </a:pathLst>
                    </a:custGeom>
                    <a:solidFill>
                      <a:srgbClr val="000000"/>
                    </a:solidFill>
                    <a:ln w="9525">
                      <a:noFill/>
                      <a:round/>
                      <a:headEnd/>
                      <a:tailEnd/>
                    </a:ln>
                  </p:spPr>
                  <p:txBody>
                    <a:bodyPr>
                      <a:prstTxWarp prst="textNoShape">
                        <a:avLst/>
                      </a:prstTxWarp>
                    </a:bodyPr>
                    <a:lstStyle/>
                    <a:p>
                      <a:endParaRPr lang="en-US"/>
                    </a:p>
                  </p:txBody>
                </p:sp>
                <p:sp>
                  <p:nvSpPr>
                    <p:cNvPr id="221" name="Freeform 105"/>
                    <p:cNvSpPr>
                      <a:spLocks/>
                    </p:cNvSpPr>
                    <p:nvPr/>
                  </p:nvSpPr>
                  <p:spPr bwMode="auto">
                    <a:xfrm>
                      <a:off x="3643" y="2629"/>
                      <a:ext cx="7" cy="10"/>
                    </a:xfrm>
                    <a:custGeom>
                      <a:avLst/>
                      <a:gdLst>
                        <a:gd name="T0" fmla="*/ 7 w 7"/>
                        <a:gd name="T1" fmla="*/ 2 h 10"/>
                        <a:gd name="T2" fmla="*/ 5 w 7"/>
                        <a:gd name="T3" fmla="*/ 0 h 10"/>
                        <a:gd name="T4" fmla="*/ 2 w 7"/>
                        <a:gd name="T5" fmla="*/ 0 h 10"/>
                        <a:gd name="T6" fmla="*/ 0 w 7"/>
                        <a:gd name="T7" fmla="*/ 2 h 10"/>
                        <a:gd name="T8" fmla="*/ 0 w 7"/>
                        <a:gd name="T9" fmla="*/ 6 h 10"/>
                        <a:gd name="T10" fmla="*/ 0 w 7"/>
                        <a:gd name="T11" fmla="*/ 8 h 10"/>
                        <a:gd name="T12" fmla="*/ 2 w 7"/>
                        <a:gd name="T13" fmla="*/ 10 h 10"/>
                        <a:gd name="T14" fmla="*/ 5 w 7"/>
                        <a:gd name="T15" fmla="*/ 10 h 10"/>
                        <a:gd name="T16" fmla="*/ 7 w 7"/>
                        <a:gd name="T17" fmla="*/ 8 h 10"/>
                        <a:gd name="T18" fmla="*/ 7 w 7"/>
                        <a:gd name="T19" fmla="*/ 6 h 10"/>
                        <a:gd name="T20" fmla="*/ 7 w 7"/>
                        <a:gd name="T21" fmla="*/ 2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0"/>
                        <a:gd name="T35" fmla="*/ 7 w 7"/>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0">
                          <a:moveTo>
                            <a:pt x="7" y="2"/>
                          </a:moveTo>
                          <a:lnTo>
                            <a:pt x="5" y="0"/>
                          </a:lnTo>
                          <a:lnTo>
                            <a:pt x="2" y="0"/>
                          </a:lnTo>
                          <a:lnTo>
                            <a:pt x="0" y="2"/>
                          </a:lnTo>
                          <a:lnTo>
                            <a:pt x="0" y="6"/>
                          </a:lnTo>
                          <a:lnTo>
                            <a:pt x="0" y="8"/>
                          </a:lnTo>
                          <a:lnTo>
                            <a:pt x="2" y="10"/>
                          </a:lnTo>
                          <a:lnTo>
                            <a:pt x="5" y="10"/>
                          </a:lnTo>
                          <a:lnTo>
                            <a:pt x="7" y="8"/>
                          </a:lnTo>
                          <a:lnTo>
                            <a:pt x="7" y="6"/>
                          </a:lnTo>
                          <a:lnTo>
                            <a:pt x="7" y="2"/>
                          </a:lnTo>
                          <a:close/>
                        </a:path>
                      </a:pathLst>
                    </a:custGeom>
                    <a:solidFill>
                      <a:srgbClr val="000000"/>
                    </a:solidFill>
                    <a:ln w="9525">
                      <a:noFill/>
                      <a:round/>
                      <a:headEnd/>
                      <a:tailEnd/>
                    </a:ln>
                  </p:spPr>
                  <p:txBody>
                    <a:bodyPr>
                      <a:prstTxWarp prst="textNoShape">
                        <a:avLst/>
                      </a:prstTxWarp>
                    </a:bodyPr>
                    <a:lstStyle/>
                    <a:p>
                      <a:endParaRPr lang="en-US"/>
                    </a:p>
                  </p:txBody>
                </p:sp>
                <p:sp>
                  <p:nvSpPr>
                    <p:cNvPr id="222" name="Freeform 106"/>
                    <p:cNvSpPr>
                      <a:spLocks/>
                    </p:cNvSpPr>
                    <p:nvPr/>
                  </p:nvSpPr>
                  <p:spPr bwMode="auto">
                    <a:xfrm>
                      <a:off x="3643" y="2642"/>
                      <a:ext cx="7" cy="9"/>
                    </a:xfrm>
                    <a:custGeom>
                      <a:avLst/>
                      <a:gdLst>
                        <a:gd name="T0" fmla="*/ 7 w 7"/>
                        <a:gd name="T1" fmla="*/ 4 h 9"/>
                        <a:gd name="T2" fmla="*/ 5 w 7"/>
                        <a:gd name="T3" fmla="*/ 0 h 9"/>
                        <a:gd name="T4" fmla="*/ 2 w 7"/>
                        <a:gd name="T5" fmla="*/ 0 h 9"/>
                        <a:gd name="T6" fmla="*/ 0 w 7"/>
                        <a:gd name="T7" fmla="*/ 4 h 9"/>
                        <a:gd name="T8" fmla="*/ 0 w 7"/>
                        <a:gd name="T9" fmla="*/ 6 h 9"/>
                        <a:gd name="T10" fmla="*/ 0 w 7"/>
                        <a:gd name="T11" fmla="*/ 8 h 9"/>
                        <a:gd name="T12" fmla="*/ 2 w 7"/>
                        <a:gd name="T13" fmla="*/ 9 h 9"/>
                        <a:gd name="T14" fmla="*/ 5 w 7"/>
                        <a:gd name="T15" fmla="*/ 9 h 9"/>
                        <a:gd name="T16" fmla="*/ 7 w 7"/>
                        <a:gd name="T17" fmla="*/ 8 h 9"/>
                        <a:gd name="T18" fmla="*/ 7 w 7"/>
                        <a:gd name="T19" fmla="*/ 6 h 9"/>
                        <a:gd name="T20" fmla="*/ 7 w 7"/>
                        <a:gd name="T21" fmla="*/ 4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9"/>
                        <a:gd name="T35" fmla="*/ 7 w 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9">
                          <a:moveTo>
                            <a:pt x="7" y="4"/>
                          </a:moveTo>
                          <a:lnTo>
                            <a:pt x="5" y="0"/>
                          </a:lnTo>
                          <a:lnTo>
                            <a:pt x="2" y="0"/>
                          </a:lnTo>
                          <a:lnTo>
                            <a:pt x="0" y="4"/>
                          </a:lnTo>
                          <a:lnTo>
                            <a:pt x="0" y="6"/>
                          </a:lnTo>
                          <a:lnTo>
                            <a:pt x="0" y="8"/>
                          </a:lnTo>
                          <a:lnTo>
                            <a:pt x="2" y="9"/>
                          </a:lnTo>
                          <a:lnTo>
                            <a:pt x="5" y="9"/>
                          </a:lnTo>
                          <a:lnTo>
                            <a:pt x="7" y="8"/>
                          </a:lnTo>
                          <a:lnTo>
                            <a:pt x="7" y="6"/>
                          </a:lnTo>
                          <a:lnTo>
                            <a:pt x="7" y="4"/>
                          </a:lnTo>
                          <a:close/>
                        </a:path>
                      </a:pathLst>
                    </a:custGeom>
                    <a:solidFill>
                      <a:srgbClr val="000000"/>
                    </a:solidFill>
                    <a:ln w="9525">
                      <a:noFill/>
                      <a:round/>
                      <a:headEnd/>
                      <a:tailEnd/>
                    </a:ln>
                  </p:spPr>
                  <p:txBody>
                    <a:bodyPr>
                      <a:prstTxWarp prst="textNoShape">
                        <a:avLst/>
                      </a:prstTxWarp>
                    </a:bodyPr>
                    <a:lstStyle/>
                    <a:p>
                      <a:endParaRPr lang="en-US"/>
                    </a:p>
                  </p:txBody>
                </p:sp>
                <p:sp>
                  <p:nvSpPr>
                    <p:cNvPr id="223" name="Freeform 107"/>
                    <p:cNvSpPr>
                      <a:spLocks/>
                    </p:cNvSpPr>
                    <p:nvPr/>
                  </p:nvSpPr>
                  <p:spPr bwMode="auto">
                    <a:xfrm>
                      <a:off x="3643" y="2657"/>
                      <a:ext cx="7" cy="8"/>
                    </a:xfrm>
                    <a:custGeom>
                      <a:avLst/>
                      <a:gdLst>
                        <a:gd name="T0" fmla="*/ 7 w 7"/>
                        <a:gd name="T1" fmla="*/ 2 h 8"/>
                        <a:gd name="T2" fmla="*/ 5 w 7"/>
                        <a:gd name="T3" fmla="*/ 0 h 8"/>
                        <a:gd name="T4" fmla="*/ 2 w 7"/>
                        <a:gd name="T5" fmla="*/ 0 h 8"/>
                        <a:gd name="T6" fmla="*/ 0 w 7"/>
                        <a:gd name="T7" fmla="*/ 2 h 8"/>
                        <a:gd name="T8" fmla="*/ 0 w 7"/>
                        <a:gd name="T9" fmla="*/ 4 h 8"/>
                        <a:gd name="T10" fmla="*/ 0 w 7"/>
                        <a:gd name="T11" fmla="*/ 5 h 8"/>
                        <a:gd name="T12" fmla="*/ 2 w 7"/>
                        <a:gd name="T13" fmla="*/ 8 h 8"/>
                        <a:gd name="T14" fmla="*/ 5 w 7"/>
                        <a:gd name="T15" fmla="*/ 8 h 8"/>
                        <a:gd name="T16" fmla="*/ 7 w 7"/>
                        <a:gd name="T17" fmla="*/ 5 h 8"/>
                        <a:gd name="T18" fmla="*/ 7 w 7"/>
                        <a:gd name="T19" fmla="*/ 4 h 8"/>
                        <a:gd name="T20" fmla="*/ 7 w 7"/>
                        <a:gd name="T21" fmla="*/ 2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2"/>
                          </a:moveTo>
                          <a:lnTo>
                            <a:pt x="5" y="0"/>
                          </a:lnTo>
                          <a:lnTo>
                            <a:pt x="2" y="0"/>
                          </a:lnTo>
                          <a:lnTo>
                            <a:pt x="0" y="2"/>
                          </a:lnTo>
                          <a:lnTo>
                            <a:pt x="0" y="4"/>
                          </a:lnTo>
                          <a:lnTo>
                            <a:pt x="0" y="5"/>
                          </a:lnTo>
                          <a:lnTo>
                            <a:pt x="2" y="8"/>
                          </a:lnTo>
                          <a:lnTo>
                            <a:pt x="5" y="8"/>
                          </a:lnTo>
                          <a:lnTo>
                            <a:pt x="7" y="5"/>
                          </a:lnTo>
                          <a:lnTo>
                            <a:pt x="7" y="4"/>
                          </a:lnTo>
                          <a:lnTo>
                            <a:pt x="7" y="2"/>
                          </a:lnTo>
                          <a:close/>
                        </a:path>
                      </a:pathLst>
                    </a:custGeom>
                    <a:solidFill>
                      <a:srgbClr val="000000"/>
                    </a:solidFill>
                    <a:ln w="9525">
                      <a:noFill/>
                      <a:round/>
                      <a:headEnd/>
                      <a:tailEnd/>
                    </a:ln>
                  </p:spPr>
                  <p:txBody>
                    <a:bodyPr>
                      <a:prstTxWarp prst="textNoShape">
                        <a:avLst/>
                      </a:prstTxWarp>
                    </a:bodyPr>
                    <a:lstStyle/>
                    <a:p>
                      <a:endParaRPr lang="en-US"/>
                    </a:p>
                  </p:txBody>
                </p:sp>
                <p:sp>
                  <p:nvSpPr>
                    <p:cNvPr id="224" name="Freeform 108"/>
                    <p:cNvSpPr>
                      <a:spLocks/>
                    </p:cNvSpPr>
                    <p:nvPr/>
                  </p:nvSpPr>
                  <p:spPr bwMode="auto">
                    <a:xfrm>
                      <a:off x="3643" y="2670"/>
                      <a:ext cx="7" cy="9"/>
                    </a:xfrm>
                    <a:custGeom>
                      <a:avLst/>
                      <a:gdLst>
                        <a:gd name="T0" fmla="*/ 7 w 7"/>
                        <a:gd name="T1" fmla="*/ 2 h 9"/>
                        <a:gd name="T2" fmla="*/ 5 w 7"/>
                        <a:gd name="T3" fmla="*/ 0 h 9"/>
                        <a:gd name="T4" fmla="*/ 2 w 7"/>
                        <a:gd name="T5" fmla="*/ 0 h 9"/>
                        <a:gd name="T6" fmla="*/ 0 w 7"/>
                        <a:gd name="T7" fmla="*/ 2 h 9"/>
                        <a:gd name="T8" fmla="*/ 0 w 7"/>
                        <a:gd name="T9" fmla="*/ 4 h 9"/>
                        <a:gd name="T10" fmla="*/ 0 w 7"/>
                        <a:gd name="T11" fmla="*/ 6 h 9"/>
                        <a:gd name="T12" fmla="*/ 2 w 7"/>
                        <a:gd name="T13" fmla="*/ 9 h 9"/>
                        <a:gd name="T14" fmla="*/ 5 w 7"/>
                        <a:gd name="T15" fmla="*/ 9 h 9"/>
                        <a:gd name="T16" fmla="*/ 7 w 7"/>
                        <a:gd name="T17" fmla="*/ 6 h 9"/>
                        <a:gd name="T18" fmla="*/ 7 w 7"/>
                        <a:gd name="T19" fmla="*/ 4 h 9"/>
                        <a:gd name="T20" fmla="*/ 7 w 7"/>
                        <a:gd name="T21" fmla="*/ 2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9"/>
                        <a:gd name="T35" fmla="*/ 7 w 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9">
                          <a:moveTo>
                            <a:pt x="7" y="2"/>
                          </a:moveTo>
                          <a:lnTo>
                            <a:pt x="5" y="0"/>
                          </a:lnTo>
                          <a:lnTo>
                            <a:pt x="2" y="0"/>
                          </a:lnTo>
                          <a:lnTo>
                            <a:pt x="0" y="2"/>
                          </a:lnTo>
                          <a:lnTo>
                            <a:pt x="0" y="4"/>
                          </a:lnTo>
                          <a:lnTo>
                            <a:pt x="0" y="6"/>
                          </a:lnTo>
                          <a:lnTo>
                            <a:pt x="2" y="9"/>
                          </a:lnTo>
                          <a:lnTo>
                            <a:pt x="5" y="9"/>
                          </a:lnTo>
                          <a:lnTo>
                            <a:pt x="7" y="6"/>
                          </a:lnTo>
                          <a:lnTo>
                            <a:pt x="7" y="4"/>
                          </a:lnTo>
                          <a:lnTo>
                            <a:pt x="7" y="2"/>
                          </a:lnTo>
                          <a:close/>
                        </a:path>
                      </a:pathLst>
                    </a:custGeom>
                    <a:solidFill>
                      <a:srgbClr val="000000"/>
                    </a:solidFill>
                    <a:ln w="9525">
                      <a:noFill/>
                      <a:round/>
                      <a:headEnd/>
                      <a:tailEnd/>
                    </a:ln>
                  </p:spPr>
                  <p:txBody>
                    <a:bodyPr>
                      <a:prstTxWarp prst="textNoShape">
                        <a:avLst/>
                      </a:prstTxWarp>
                    </a:bodyPr>
                    <a:lstStyle/>
                    <a:p>
                      <a:endParaRPr lang="en-US"/>
                    </a:p>
                  </p:txBody>
                </p:sp>
                <p:sp>
                  <p:nvSpPr>
                    <p:cNvPr id="225" name="Freeform 109"/>
                    <p:cNvSpPr>
                      <a:spLocks/>
                    </p:cNvSpPr>
                    <p:nvPr/>
                  </p:nvSpPr>
                  <p:spPr bwMode="auto">
                    <a:xfrm>
                      <a:off x="3643" y="2684"/>
                      <a:ext cx="7" cy="8"/>
                    </a:xfrm>
                    <a:custGeom>
                      <a:avLst/>
                      <a:gdLst>
                        <a:gd name="T0" fmla="*/ 7 w 7"/>
                        <a:gd name="T1" fmla="*/ 1 h 8"/>
                        <a:gd name="T2" fmla="*/ 5 w 7"/>
                        <a:gd name="T3" fmla="*/ 0 h 8"/>
                        <a:gd name="T4" fmla="*/ 2 w 7"/>
                        <a:gd name="T5" fmla="*/ 0 h 8"/>
                        <a:gd name="T6" fmla="*/ 0 w 7"/>
                        <a:gd name="T7" fmla="*/ 1 h 8"/>
                        <a:gd name="T8" fmla="*/ 0 w 7"/>
                        <a:gd name="T9" fmla="*/ 3 h 8"/>
                        <a:gd name="T10" fmla="*/ 0 w 7"/>
                        <a:gd name="T11" fmla="*/ 6 h 8"/>
                        <a:gd name="T12" fmla="*/ 2 w 7"/>
                        <a:gd name="T13" fmla="*/ 8 h 8"/>
                        <a:gd name="T14" fmla="*/ 5 w 7"/>
                        <a:gd name="T15" fmla="*/ 8 h 8"/>
                        <a:gd name="T16" fmla="*/ 7 w 7"/>
                        <a:gd name="T17" fmla="*/ 6 h 8"/>
                        <a:gd name="T18" fmla="*/ 7 w 7"/>
                        <a:gd name="T19" fmla="*/ 3 h 8"/>
                        <a:gd name="T20" fmla="*/ 7 w 7"/>
                        <a:gd name="T21" fmla="*/ 1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1"/>
                          </a:moveTo>
                          <a:lnTo>
                            <a:pt x="5" y="0"/>
                          </a:lnTo>
                          <a:lnTo>
                            <a:pt x="2" y="0"/>
                          </a:lnTo>
                          <a:lnTo>
                            <a:pt x="0" y="1"/>
                          </a:lnTo>
                          <a:lnTo>
                            <a:pt x="0" y="3"/>
                          </a:lnTo>
                          <a:lnTo>
                            <a:pt x="0" y="6"/>
                          </a:lnTo>
                          <a:lnTo>
                            <a:pt x="2" y="8"/>
                          </a:lnTo>
                          <a:lnTo>
                            <a:pt x="5" y="8"/>
                          </a:lnTo>
                          <a:lnTo>
                            <a:pt x="7" y="6"/>
                          </a:lnTo>
                          <a:lnTo>
                            <a:pt x="7" y="3"/>
                          </a:lnTo>
                          <a:lnTo>
                            <a:pt x="7" y="1"/>
                          </a:lnTo>
                          <a:close/>
                        </a:path>
                      </a:pathLst>
                    </a:custGeom>
                    <a:solidFill>
                      <a:srgbClr val="000000"/>
                    </a:solidFill>
                    <a:ln w="9525">
                      <a:noFill/>
                      <a:round/>
                      <a:headEnd/>
                      <a:tailEnd/>
                    </a:ln>
                  </p:spPr>
                  <p:txBody>
                    <a:bodyPr>
                      <a:prstTxWarp prst="textNoShape">
                        <a:avLst/>
                      </a:prstTxWarp>
                    </a:bodyPr>
                    <a:lstStyle/>
                    <a:p>
                      <a:endParaRPr lang="en-US"/>
                    </a:p>
                  </p:txBody>
                </p:sp>
                <p:sp>
                  <p:nvSpPr>
                    <p:cNvPr id="226" name="Freeform 110"/>
                    <p:cNvSpPr>
                      <a:spLocks/>
                    </p:cNvSpPr>
                    <p:nvPr/>
                  </p:nvSpPr>
                  <p:spPr bwMode="auto">
                    <a:xfrm>
                      <a:off x="3643" y="2696"/>
                      <a:ext cx="7" cy="10"/>
                    </a:xfrm>
                    <a:custGeom>
                      <a:avLst/>
                      <a:gdLst>
                        <a:gd name="T0" fmla="*/ 7 w 7"/>
                        <a:gd name="T1" fmla="*/ 2 h 10"/>
                        <a:gd name="T2" fmla="*/ 5 w 7"/>
                        <a:gd name="T3" fmla="*/ 0 h 10"/>
                        <a:gd name="T4" fmla="*/ 2 w 7"/>
                        <a:gd name="T5" fmla="*/ 0 h 10"/>
                        <a:gd name="T6" fmla="*/ 0 w 7"/>
                        <a:gd name="T7" fmla="*/ 2 h 10"/>
                        <a:gd name="T8" fmla="*/ 0 w 7"/>
                        <a:gd name="T9" fmla="*/ 5 h 10"/>
                        <a:gd name="T10" fmla="*/ 0 w 7"/>
                        <a:gd name="T11" fmla="*/ 8 h 10"/>
                        <a:gd name="T12" fmla="*/ 2 w 7"/>
                        <a:gd name="T13" fmla="*/ 10 h 10"/>
                        <a:gd name="T14" fmla="*/ 5 w 7"/>
                        <a:gd name="T15" fmla="*/ 10 h 10"/>
                        <a:gd name="T16" fmla="*/ 7 w 7"/>
                        <a:gd name="T17" fmla="*/ 8 h 10"/>
                        <a:gd name="T18" fmla="*/ 7 w 7"/>
                        <a:gd name="T19" fmla="*/ 5 h 10"/>
                        <a:gd name="T20" fmla="*/ 7 w 7"/>
                        <a:gd name="T21" fmla="*/ 2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0"/>
                        <a:gd name="T35" fmla="*/ 7 w 7"/>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0">
                          <a:moveTo>
                            <a:pt x="7" y="2"/>
                          </a:moveTo>
                          <a:lnTo>
                            <a:pt x="5" y="0"/>
                          </a:lnTo>
                          <a:lnTo>
                            <a:pt x="2" y="0"/>
                          </a:lnTo>
                          <a:lnTo>
                            <a:pt x="0" y="2"/>
                          </a:lnTo>
                          <a:lnTo>
                            <a:pt x="0" y="5"/>
                          </a:lnTo>
                          <a:lnTo>
                            <a:pt x="0" y="8"/>
                          </a:lnTo>
                          <a:lnTo>
                            <a:pt x="2" y="10"/>
                          </a:lnTo>
                          <a:lnTo>
                            <a:pt x="5" y="10"/>
                          </a:lnTo>
                          <a:lnTo>
                            <a:pt x="7" y="8"/>
                          </a:lnTo>
                          <a:lnTo>
                            <a:pt x="7" y="5"/>
                          </a:lnTo>
                          <a:lnTo>
                            <a:pt x="7" y="2"/>
                          </a:lnTo>
                          <a:close/>
                        </a:path>
                      </a:pathLst>
                    </a:custGeom>
                    <a:solidFill>
                      <a:srgbClr val="000000"/>
                    </a:solidFill>
                    <a:ln w="9525">
                      <a:noFill/>
                      <a:round/>
                      <a:headEnd/>
                      <a:tailEnd/>
                    </a:ln>
                  </p:spPr>
                  <p:txBody>
                    <a:bodyPr>
                      <a:prstTxWarp prst="textNoShape">
                        <a:avLst/>
                      </a:prstTxWarp>
                    </a:bodyPr>
                    <a:lstStyle/>
                    <a:p>
                      <a:endParaRPr lang="en-US"/>
                    </a:p>
                  </p:txBody>
                </p:sp>
                <p:sp>
                  <p:nvSpPr>
                    <p:cNvPr id="227" name="Freeform 111"/>
                    <p:cNvSpPr>
                      <a:spLocks/>
                    </p:cNvSpPr>
                    <p:nvPr/>
                  </p:nvSpPr>
                  <p:spPr bwMode="auto">
                    <a:xfrm>
                      <a:off x="3643" y="2709"/>
                      <a:ext cx="7" cy="9"/>
                    </a:xfrm>
                    <a:custGeom>
                      <a:avLst/>
                      <a:gdLst>
                        <a:gd name="T0" fmla="*/ 7 w 7"/>
                        <a:gd name="T1" fmla="*/ 3 h 9"/>
                        <a:gd name="T2" fmla="*/ 5 w 7"/>
                        <a:gd name="T3" fmla="*/ 0 h 9"/>
                        <a:gd name="T4" fmla="*/ 2 w 7"/>
                        <a:gd name="T5" fmla="*/ 0 h 9"/>
                        <a:gd name="T6" fmla="*/ 0 w 7"/>
                        <a:gd name="T7" fmla="*/ 3 h 9"/>
                        <a:gd name="T8" fmla="*/ 0 w 7"/>
                        <a:gd name="T9" fmla="*/ 6 h 9"/>
                        <a:gd name="T10" fmla="*/ 0 w 7"/>
                        <a:gd name="T11" fmla="*/ 8 h 9"/>
                        <a:gd name="T12" fmla="*/ 2 w 7"/>
                        <a:gd name="T13" fmla="*/ 9 h 9"/>
                        <a:gd name="T14" fmla="*/ 5 w 7"/>
                        <a:gd name="T15" fmla="*/ 9 h 9"/>
                        <a:gd name="T16" fmla="*/ 7 w 7"/>
                        <a:gd name="T17" fmla="*/ 8 h 9"/>
                        <a:gd name="T18" fmla="*/ 7 w 7"/>
                        <a:gd name="T19" fmla="*/ 6 h 9"/>
                        <a:gd name="T20" fmla="*/ 7 w 7"/>
                        <a:gd name="T21" fmla="*/ 3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9"/>
                        <a:gd name="T35" fmla="*/ 7 w 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9">
                          <a:moveTo>
                            <a:pt x="7" y="3"/>
                          </a:moveTo>
                          <a:lnTo>
                            <a:pt x="5" y="0"/>
                          </a:lnTo>
                          <a:lnTo>
                            <a:pt x="2" y="0"/>
                          </a:lnTo>
                          <a:lnTo>
                            <a:pt x="0" y="3"/>
                          </a:lnTo>
                          <a:lnTo>
                            <a:pt x="0" y="6"/>
                          </a:lnTo>
                          <a:lnTo>
                            <a:pt x="0" y="8"/>
                          </a:lnTo>
                          <a:lnTo>
                            <a:pt x="2" y="9"/>
                          </a:lnTo>
                          <a:lnTo>
                            <a:pt x="5" y="9"/>
                          </a:lnTo>
                          <a:lnTo>
                            <a:pt x="7" y="8"/>
                          </a:lnTo>
                          <a:lnTo>
                            <a:pt x="7" y="6"/>
                          </a:lnTo>
                          <a:lnTo>
                            <a:pt x="7" y="3"/>
                          </a:lnTo>
                          <a:close/>
                        </a:path>
                      </a:pathLst>
                    </a:custGeom>
                    <a:solidFill>
                      <a:srgbClr val="000000"/>
                    </a:solidFill>
                    <a:ln w="9525">
                      <a:noFill/>
                      <a:round/>
                      <a:headEnd/>
                      <a:tailEnd/>
                    </a:ln>
                  </p:spPr>
                  <p:txBody>
                    <a:bodyPr>
                      <a:prstTxWarp prst="textNoShape">
                        <a:avLst/>
                      </a:prstTxWarp>
                    </a:bodyPr>
                    <a:lstStyle/>
                    <a:p>
                      <a:endParaRPr lang="en-US"/>
                    </a:p>
                  </p:txBody>
                </p:sp>
                <p:sp>
                  <p:nvSpPr>
                    <p:cNvPr id="228" name="Freeform 112"/>
                    <p:cNvSpPr>
                      <a:spLocks/>
                    </p:cNvSpPr>
                    <p:nvPr/>
                  </p:nvSpPr>
                  <p:spPr bwMode="auto">
                    <a:xfrm>
                      <a:off x="3643" y="2724"/>
                      <a:ext cx="7" cy="7"/>
                    </a:xfrm>
                    <a:custGeom>
                      <a:avLst/>
                      <a:gdLst>
                        <a:gd name="T0" fmla="*/ 7 w 7"/>
                        <a:gd name="T1" fmla="*/ 2 h 7"/>
                        <a:gd name="T2" fmla="*/ 5 w 7"/>
                        <a:gd name="T3" fmla="*/ 0 h 7"/>
                        <a:gd name="T4" fmla="*/ 2 w 7"/>
                        <a:gd name="T5" fmla="*/ 0 h 7"/>
                        <a:gd name="T6" fmla="*/ 0 w 7"/>
                        <a:gd name="T7" fmla="*/ 2 h 7"/>
                        <a:gd name="T8" fmla="*/ 0 w 7"/>
                        <a:gd name="T9" fmla="*/ 4 h 7"/>
                        <a:gd name="T10" fmla="*/ 0 w 7"/>
                        <a:gd name="T11" fmla="*/ 5 h 7"/>
                        <a:gd name="T12" fmla="*/ 2 w 7"/>
                        <a:gd name="T13" fmla="*/ 7 h 7"/>
                        <a:gd name="T14" fmla="*/ 5 w 7"/>
                        <a:gd name="T15" fmla="*/ 7 h 7"/>
                        <a:gd name="T16" fmla="*/ 7 w 7"/>
                        <a:gd name="T17" fmla="*/ 5 h 7"/>
                        <a:gd name="T18" fmla="*/ 7 w 7"/>
                        <a:gd name="T19" fmla="*/ 4 h 7"/>
                        <a:gd name="T20" fmla="*/ 7 w 7"/>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7"/>
                        <a:gd name="T35" fmla="*/ 7 w 7"/>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7">
                          <a:moveTo>
                            <a:pt x="7" y="2"/>
                          </a:moveTo>
                          <a:lnTo>
                            <a:pt x="5" y="0"/>
                          </a:lnTo>
                          <a:lnTo>
                            <a:pt x="2" y="0"/>
                          </a:lnTo>
                          <a:lnTo>
                            <a:pt x="0" y="2"/>
                          </a:lnTo>
                          <a:lnTo>
                            <a:pt x="0" y="4"/>
                          </a:lnTo>
                          <a:lnTo>
                            <a:pt x="0" y="5"/>
                          </a:lnTo>
                          <a:lnTo>
                            <a:pt x="2" y="7"/>
                          </a:lnTo>
                          <a:lnTo>
                            <a:pt x="5" y="7"/>
                          </a:lnTo>
                          <a:lnTo>
                            <a:pt x="7" y="5"/>
                          </a:lnTo>
                          <a:lnTo>
                            <a:pt x="7" y="4"/>
                          </a:lnTo>
                          <a:lnTo>
                            <a:pt x="7" y="2"/>
                          </a:lnTo>
                          <a:close/>
                        </a:path>
                      </a:pathLst>
                    </a:custGeom>
                    <a:solidFill>
                      <a:srgbClr val="000000"/>
                    </a:solidFill>
                    <a:ln w="9525">
                      <a:noFill/>
                      <a:round/>
                      <a:headEnd/>
                      <a:tailEnd/>
                    </a:ln>
                  </p:spPr>
                  <p:txBody>
                    <a:bodyPr>
                      <a:prstTxWarp prst="textNoShape">
                        <a:avLst/>
                      </a:prstTxWarp>
                    </a:bodyPr>
                    <a:lstStyle/>
                    <a:p>
                      <a:endParaRPr lang="en-US"/>
                    </a:p>
                  </p:txBody>
                </p:sp>
                <p:sp>
                  <p:nvSpPr>
                    <p:cNvPr id="229" name="Freeform 113"/>
                    <p:cNvSpPr>
                      <a:spLocks/>
                    </p:cNvSpPr>
                    <p:nvPr/>
                  </p:nvSpPr>
                  <p:spPr bwMode="auto">
                    <a:xfrm>
                      <a:off x="3643" y="2737"/>
                      <a:ext cx="7" cy="9"/>
                    </a:xfrm>
                    <a:custGeom>
                      <a:avLst/>
                      <a:gdLst>
                        <a:gd name="T0" fmla="*/ 7 w 7"/>
                        <a:gd name="T1" fmla="*/ 2 h 9"/>
                        <a:gd name="T2" fmla="*/ 5 w 7"/>
                        <a:gd name="T3" fmla="*/ 0 h 9"/>
                        <a:gd name="T4" fmla="*/ 2 w 7"/>
                        <a:gd name="T5" fmla="*/ 0 h 9"/>
                        <a:gd name="T6" fmla="*/ 0 w 7"/>
                        <a:gd name="T7" fmla="*/ 2 h 9"/>
                        <a:gd name="T8" fmla="*/ 0 w 7"/>
                        <a:gd name="T9" fmla="*/ 3 h 9"/>
                        <a:gd name="T10" fmla="*/ 0 w 7"/>
                        <a:gd name="T11" fmla="*/ 6 h 9"/>
                        <a:gd name="T12" fmla="*/ 2 w 7"/>
                        <a:gd name="T13" fmla="*/ 9 h 9"/>
                        <a:gd name="T14" fmla="*/ 5 w 7"/>
                        <a:gd name="T15" fmla="*/ 9 h 9"/>
                        <a:gd name="T16" fmla="*/ 7 w 7"/>
                        <a:gd name="T17" fmla="*/ 6 h 9"/>
                        <a:gd name="T18" fmla="*/ 7 w 7"/>
                        <a:gd name="T19" fmla="*/ 3 h 9"/>
                        <a:gd name="T20" fmla="*/ 7 w 7"/>
                        <a:gd name="T21" fmla="*/ 2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9"/>
                        <a:gd name="T35" fmla="*/ 7 w 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9">
                          <a:moveTo>
                            <a:pt x="7" y="2"/>
                          </a:moveTo>
                          <a:lnTo>
                            <a:pt x="5" y="0"/>
                          </a:lnTo>
                          <a:lnTo>
                            <a:pt x="2" y="0"/>
                          </a:lnTo>
                          <a:lnTo>
                            <a:pt x="0" y="2"/>
                          </a:lnTo>
                          <a:lnTo>
                            <a:pt x="0" y="3"/>
                          </a:lnTo>
                          <a:lnTo>
                            <a:pt x="0" y="6"/>
                          </a:lnTo>
                          <a:lnTo>
                            <a:pt x="2" y="9"/>
                          </a:lnTo>
                          <a:lnTo>
                            <a:pt x="5" y="9"/>
                          </a:lnTo>
                          <a:lnTo>
                            <a:pt x="7" y="6"/>
                          </a:lnTo>
                          <a:lnTo>
                            <a:pt x="7" y="3"/>
                          </a:lnTo>
                          <a:lnTo>
                            <a:pt x="7" y="2"/>
                          </a:lnTo>
                          <a:close/>
                        </a:path>
                      </a:pathLst>
                    </a:custGeom>
                    <a:solidFill>
                      <a:srgbClr val="000000"/>
                    </a:solidFill>
                    <a:ln w="9525">
                      <a:noFill/>
                      <a:round/>
                      <a:headEnd/>
                      <a:tailEnd/>
                    </a:ln>
                  </p:spPr>
                  <p:txBody>
                    <a:bodyPr>
                      <a:prstTxWarp prst="textNoShape">
                        <a:avLst/>
                      </a:prstTxWarp>
                    </a:bodyPr>
                    <a:lstStyle/>
                    <a:p>
                      <a:endParaRPr lang="en-US"/>
                    </a:p>
                  </p:txBody>
                </p:sp>
                <p:sp>
                  <p:nvSpPr>
                    <p:cNvPr id="230" name="Freeform 114"/>
                    <p:cNvSpPr>
                      <a:spLocks/>
                    </p:cNvSpPr>
                    <p:nvPr/>
                  </p:nvSpPr>
                  <p:spPr bwMode="auto">
                    <a:xfrm>
                      <a:off x="3643" y="2750"/>
                      <a:ext cx="7" cy="9"/>
                    </a:xfrm>
                    <a:custGeom>
                      <a:avLst/>
                      <a:gdLst>
                        <a:gd name="T0" fmla="*/ 7 w 7"/>
                        <a:gd name="T1" fmla="*/ 1 h 9"/>
                        <a:gd name="T2" fmla="*/ 5 w 7"/>
                        <a:gd name="T3" fmla="*/ 0 h 9"/>
                        <a:gd name="T4" fmla="*/ 2 w 7"/>
                        <a:gd name="T5" fmla="*/ 0 h 9"/>
                        <a:gd name="T6" fmla="*/ 0 w 7"/>
                        <a:gd name="T7" fmla="*/ 1 h 9"/>
                        <a:gd name="T8" fmla="*/ 0 w 7"/>
                        <a:gd name="T9" fmla="*/ 4 h 9"/>
                        <a:gd name="T10" fmla="*/ 0 w 7"/>
                        <a:gd name="T11" fmla="*/ 7 h 9"/>
                        <a:gd name="T12" fmla="*/ 2 w 7"/>
                        <a:gd name="T13" fmla="*/ 9 h 9"/>
                        <a:gd name="T14" fmla="*/ 5 w 7"/>
                        <a:gd name="T15" fmla="*/ 9 h 9"/>
                        <a:gd name="T16" fmla="*/ 7 w 7"/>
                        <a:gd name="T17" fmla="*/ 7 h 9"/>
                        <a:gd name="T18" fmla="*/ 7 w 7"/>
                        <a:gd name="T19" fmla="*/ 4 h 9"/>
                        <a:gd name="T20" fmla="*/ 7 w 7"/>
                        <a:gd name="T21" fmla="*/ 1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9"/>
                        <a:gd name="T35" fmla="*/ 7 w 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9">
                          <a:moveTo>
                            <a:pt x="7" y="1"/>
                          </a:moveTo>
                          <a:lnTo>
                            <a:pt x="5" y="0"/>
                          </a:lnTo>
                          <a:lnTo>
                            <a:pt x="2" y="0"/>
                          </a:lnTo>
                          <a:lnTo>
                            <a:pt x="0" y="1"/>
                          </a:lnTo>
                          <a:lnTo>
                            <a:pt x="0" y="4"/>
                          </a:lnTo>
                          <a:lnTo>
                            <a:pt x="0" y="7"/>
                          </a:lnTo>
                          <a:lnTo>
                            <a:pt x="2" y="9"/>
                          </a:lnTo>
                          <a:lnTo>
                            <a:pt x="5" y="9"/>
                          </a:lnTo>
                          <a:lnTo>
                            <a:pt x="7" y="7"/>
                          </a:lnTo>
                          <a:lnTo>
                            <a:pt x="7" y="4"/>
                          </a:lnTo>
                          <a:lnTo>
                            <a:pt x="7" y="1"/>
                          </a:lnTo>
                          <a:close/>
                        </a:path>
                      </a:pathLst>
                    </a:custGeom>
                    <a:solidFill>
                      <a:srgbClr val="000000"/>
                    </a:solidFill>
                    <a:ln w="9525">
                      <a:noFill/>
                      <a:round/>
                      <a:headEnd/>
                      <a:tailEnd/>
                    </a:ln>
                  </p:spPr>
                  <p:txBody>
                    <a:bodyPr>
                      <a:prstTxWarp prst="textNoShape">
                        <a:avLst/>
                      </a:prstTxWarp>
                    </a:bodyPr>
                    <a:lstStyle/>
                    <a:p>
                      <a:endParaRPr lang="en-US"/>
                    </a:p>
                  </p:txBody>
                </p:sp>
                <p:sp>
                  <p:nvSpPr>
                    <p:cNvPr id="231" name="Freeform 115"/>
                    <p:cNvSpPr>
                      <a:spLocks/>
                    </p:cNvSpPr>
                    <p:nvPr/>
                  </p:nvSpPr>
                  <p:spPr bwMode="auto">
                    <a:xfrm>
                      <a:off x="3643" y="2763"/>
                      <a:ext cx="7" cy="10"/>
                    </a:xfrm>
                    <a:custGeom>
                      <a:avLst/>
                      <a:gdLst>
                        <a:gd name="T0" fmla="*/ 7 w 7"/>
                        <a:gd name="T1" fmla="*/ 2 h 10"/>
                        <a:gd name="T2" fmla="*/ 5 w 7"/>
                        <a:gd name="T3" fmla="*/ 0 h 10"/>
                        <a:gd name="T4" fmla="*/ 2 w 7"/>
                        <a:gd name="T5" fmla="*/ 0 h 10"/>
                        <a:gd name="T6" fmla="*/ 0 w 7"/>
                        <a:gd name="T7" fmla="*/ 2 h 10"/>
                        <a:gd name="T8" fmla="*/ 0 w 7"/>
                        <a:gd name="T9" fmla="*/ 5 h 10"/>
                        <a:gd name="T10" fmla="*/ 0 w 7"/>
                        <a:gd name="T11" fmla="*/ 7 h 10"/>
                        <a:gd name="T12" fmla="*/ 2 w 7"/>
                        <a:gd name="T13" fmla="*/ 10 h 10"/>
                        <a:gd name="T14" fmla="*/ 5 w 7"/>
                        <a:gd name="T15" fmla="*/ 10 h 10"/>
                        <a:gd name="T16" fmla="*/ 7 w 7"/>
                        <a:gd name="T17" fmla="*/ 7 h 10"/>
                        <a:gd name="T18" fmla="*/ 7 w 7"/>
                        <a:gd name="T19" fmla="*/ 5 h 10"/>
                        <a:gd name="T20" fmla="*/ 7 w 7"/>
                        <a:gd name="T21" fmla="*/ 2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0"/>
                        <a:gd name="T35" fmla="*/ 7 w 7"/>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0">
                          <a:moveTo>
                            <a:pt x="7" y="2"/>
                          </a:moveTo>
                          <a:lnTo>
                            <a:pt x="5" y="0"/>
                          </a:lnTo>
                          <a:lnTo>
                            <a:pt x="2" y="0"/>
                          </a:lnTo>
                          <a:lnTo>
                            <a:pt x="0" y="2"/>
                          </a:lnTo>
                          <a:lnTo>
                            <a:pt x="0" y="5"/>
                          </a:lnTo>
                          <a:lnTo>
                            <a:pt x="0" y="7"/>
                          </a:lnTo>
                          <a:lnTo>
                            <a:pt x="2" y="10"/>
                          </a:lnTo>
                          <a:lnTo>
                            <a:pt x="5" y="10"/>
                          </a:lnTo>
                          <a:lnTo>
                            <a:pt x="7" y="7"/>
                          </a:lnTo>
                          <a:lnTo>
                            <a:pt x="7" y="5"/>
                          </a:lnTo>
                          <a:lnTo>
                            <a:pt x="7" y="2"/>
                          </a:lnTo>
                          <a:close/>
                        </a:path>
                      </a:pathLst>
                    </a:custGeom>
                    <a:solidFill>
                      <a:srgbClr val="000000"/>
                    </a:solidFill>
                    <a:ln w="9525">
                      <a:noFill/>
                      <a:round/>
                      <a:headEnd/>
                      <a:tailEnd/>
                    </a:ln>
                  </p:spPr>
                  <p:txBody>
                    <a:bodyPr>
                      <a:prstTxWarp prst="textNoShape">
                        <a:avLst/>
                      </a:prstTxWarp>
                    </a:bodyPr>
                    <a:lstStyle/>
                    <a:p>
                      <a:endParaRPr lang="en-US"/>
                    </a:p>
                  </p:txBody>
                </p:sp>
                <p:sp>
                  <p:nvSpPr>
                    <p:cNvPr id="232" name="Freeform 116"/>
                    <p:cNvSpPr>
                      <a:spLocks/>
                    </p:cNvSpPr>
                    <p:nvPr/>
                  </p:nvSpPr>
                  <p:spPr bwMode="auto">
                    <a:xfrm>
                      <a:off x="3643" y="2776"/>
                      <a:ext cx="7" cy="9"/>
                    </a:xfrm>
                    <a:custGeom>
                      <a:avLst/>
                      <a:gdLst>
                        <a:gd name="T0" fmla="*/ 7 w 7"/>
                        <a:gd name="T1" fmla="*/ 3 h 9"/>
                        <a:gd name="T2" fmla="*/ 5 w 7"/>
                        <a:gd name="T3" fmla="*/ 0 h 9"/>
                        <a:gd name="T4" fmla="*/ 2 w 7"/>
                        <a:gd name="T5" fmla="*/ 0 h 9"/>
                        <a:gd name="T6" fmla="*/ 0 w 7"/>
                        <a:gd name="T7" fmla="*/ 3 h 9"/>
                        <a:gd name="T8" fmla="*/ 0 w 7"/>
                        <a:gd name="T9" fmla="*/ 5 h 9"/>
                        <a:gd name="T10" fmla="*/ 0 w 7"/>
                        <a:gd name="T11" fmla="*/ 8 h 9"/>
                        <a:gd name="T12" fmla="*/ 2 w 7"/>
                        <a:gd name="T13" fmla="*/ 9 h 9"/>
                        <a:gd name="T14" fmla="*/ 5 w 7"/>
                        <a:gd name="T15" fmla="*/ 9 h 9"/>
                        <a:gd name="T16" fmla="*/ 7 w 7"/>
                        <a:gd name="T17" fmla="*/ 8 h 9"/>
                        <a:gd name="T18" fmla="*/ 7 w 7"/>
                        <a:gd name="T19" fmla="*/ 5 h 9"/>
                        <a:gd name="T20" fmla="*/ 7 w 7"/>
                        <a:gd name="T21" fmla="*/ 3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9"/>
                        <a:gd name="T35" fmla="*/ 7 w 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9">
                          <a:moveTo>
                            <a:pt x="7" y="3"/>
                          </a:moveTo>
                          <a:lnTo>
                            <a:pt x="5" y="0"/>
                          </a:lnTo>
                          <a:lnTo>
                            <a:pt x="2" y="0"/>
                          </a:lnTo>
                          <a:lnTo>
                            <a:pt x="0" y="3"/>
                          </a:lnTo>
                          <a:lnTo>
                            <a:pt x="0" y="5"/>
                          </a:lnTo>
                          <a:lnTo>
                            <a:pt x="0" y="8"/>
                          </a:lnTo>
                          <a:lnTo>
                            <a:pt x="2" y="9"/>
                          </a:lnTo>
                          <a:lnTo>
                            <a:pt x="5" y="9"/>
                          </a:lnTo>
                          <a:lnTo>
                            <a:pt x="7" y="8"/>
                          </a:lnTo>
                          <a:lnTo>
                            <a:pt x="7" y="5"/>
                          </a:lnTo>
                          <a:lnTo>
                            <a:pt x="7" y="3"/>
                          </a:lnTo>
                          <a:close/>
                        </a:path>
                      </a:pathLst>
                    </a:custGeom>
                    <a:solidFill>
                      <a:srgbClr val="000000"/>
                    </a:solidFill>
                    <a:ln w="9525">
                      <a:noFill/>
                      <a:round/>
                      <a:headEnd/>
                      <a:tailEnd/>
                    </a:ln>
                  </p:spPr>
                  <p:txBody>
                    <a:bodyPr>
                      <a:prstTxWarp prst="textNoShape">
                        <a:avLst/>
                      </a:prstTxWarp>
                    </a:bodyPr>
                    <a:lstStyle/>
                    <a:p>
                      <a:endParaRPr lang="en-US"/>
                    </a:p>
                  </p:txBody>
                </p:sp>
                <p:sp>
                  <p:nvSpPr>
                    <p:cNvPr id="233" name="Freeform 117"/>
                    <p:cNvSpPr>
                      <a:spLocks/>
                    </p:cNvSpPr>
                    <p:nvPr/>
                  </p:nvSpPr>
                  <p:spPr bwMode="auto">
                    <a:xfrm>
                      <a:off x="3643" y="2790"/>
                      <a:ext cx="7" cy="8"/>
                    </a:xfrm>
                    <a:custGeom>
                      <a:avLst/>
                      <a:gdLst>
                        <a:gd name="T0" fmla="*/ 7 w 7"/>
                        <a:gd name="T1" fmla="*/ 3 h 8"/>
                        <a:gd name="T2" fmla="*/ 5 w 7"/>
                        <a:gd name="T3" fmla="*/ 0 h 8"/>
                        <a:gd name="T4" fmla="*/ 2 w 7"/>
                        <a:gd name="T5" fmla="*/ 0 h 8"/>
                        <a:gd name="T6" fmla="*/ 0 w 7"/>
                        <a:gd name="T7" fmla="*/ 3 h 8"/>
                        <a:gd name="T8" fmla="*/ 0 w 7"/>
                        <a:gd name="T9" fmla="*/ 5 h 8"/>
                        <a:gd name="T10" fmla="*/ 0 w 7"/>
                        <a:gd name="T11" fmla="*/ 6 h 8"/>
                        <a:gd name="T12" fmla="*/ 2 w 7"/>
                        <a:gd name="T13" fmla="*/ 8 h 8"/>
                        <a:gd name="T14" fmla="*/ 5 w 7"/>
                        <a:gd name="T15" fmla="*/ 8 h 8"/>
                        <a:gd name="T16" fmla="*/ 7 w 7"/>
                        <a:gd name="T17" fmla="*/ 6 h 8"/>
                        <a:gd name="T18" fmla="*/ 7 w 7"/>
                        <a:gd name="T19" fmla="*/ 5 h 8"/>
                        <a:gd name="T20" fmla="*/ 7 w 7"/>
                        <a:gd name="T21" fmla="*/ 3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3"/>
                          </a:moveTo>
                          <a:lnTo>
                            <a:pt x="5" y="0"/>
                          </a:lnTo>
                          <a:lnTo>
                            <a:pt x="2" y="0"/>
                          </a:lnTo>
                          <a:lnTo>
                            <a:pt x="0" y="3"/>
                          </a:lnTo>
                          <a:lnTo>
                            <a:pt x="0" y="5"/>
                          </a:lnTo>
                          <a:lnTo>
                            <a:pt x="0" y="6"/>
                          </a:lnTo>
                          <a:lnTo>
                            <a:pt x="2" y="8"/>
                          </a:lnTo>
                          <a:lnTo>
                            <a:pt x="5" y="8"/>
                          </a:lnTo>
                          <a:lnTo>
                            <a:pt x="7" y="6"/>
                          </a:lnTo>
                          <a:lnTo>
                            <a:pt x="7" y="5"/>
                          </a:lnTo>
                          <a:lnTo>
                            <a:pt x="7" y="3"/>
                          </a:lnTo>
                          <a:close/>
                        </a:path>
                      </a:pathLst>
                    </a:custGeom>
                    <a:solidFill>
                      <a:srgbClr val="000000"/>
                    </a:solidFill>
                    <a:ln w="9525">
                      <a:noFill/>
                      <a:round/>
                      <a:headEnd/>
                      <a:tailEnd/>
                    </a:ln>
                  </p:spPr>
                  <p:txBody>
                    <a:bodyPr>
                      <a:prstTxWarp prst="textNoShape">
                        <a:avLst/>
                      </a:prstTxWarp>
                    </a:bodyPr>
                    <a:lstStyle/>
                    <a:p>
                      <a:endParaRPr lang="en-US"/>
                    </a:p>
                  </p:txBody>
                </p:sp>
                <p:sp>
                  <p:nvSpPr>
                    <p:cNvPr id="234" name="Freeform 118"/>
                    <p:cNvSpPr>
                      <a:spLocks/>
                    </p:cNvSpPr>
                    <p:nvPr/>
                  </p:nvSpPr>
                  <p:spPr bwMode="auto">
                    <a:xfrm>
                      <a:off x="3643" y="2804"/>
                      <a:ext cx="7" cy="9"/>
                    </a:xfrm>
                    <a:custGeom>
                      <a:avLst/>
                      <a:gdLst>
                        <a:gd name="T0" fmla="*/ 7 w 7"/>
                        <a:gd name="T1" fmla="*/ 2 h 9"/>
                        <a:gd name="T2" fmla="*/ 5 w 7"/>
                        <a:gd name="T3" fmla="*/ 0 h 9"/>
                        <a:gd name="T4" fmla="*/ 2 w 7"/>
                        <a:gd name="T5" fmla="*/ 0 h 9"/>
                        <a:gd name="T6" fmla="*/ 0 w 7"/>
                        <a:gd name="T7" fmla="*/ 2 h 9"/>
                        <a:gd name="T8" fmla="*/ 0 w 7"/>
                        <a:gd name="T9" fmla="*/ 3 h 9"/>
                        <a:gd name="T10" fmla="*/ 0 w 7"/>
                        <a:gd name="T11" fmla="*/ 5 h 9"/>
                        <a:gd name="T12" fmla="*/ 2 w 7"/>
                        <a:gd name="T13" fmla="*/ 9 h 9"/>
                        <a:gd name="T14" fmla="*/ 5 w 7"/>
                        <a:gd name="T15" fmla="*/ 9 h 9"/>
                        <a:gd name="T16" fmla="*/ 7 w 7"/>
                        <a:gd name="T17" fmla="*/ 5 h 9"/>
                        <a:gd name="T18" fmla="*/ 7 w 7"/>
                        <a:gd name="T19" fmla="*/ 3 h 9"/>
                        <a:gd name="T20" fmla="*/ 7 w 7"/>
                        <a:gd name="T21" fmla="*/ 2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9"/>
                        <a:gd name="T35" fmla="*/ 7 w 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9">
                          <a:moveTo>
                            <a:pt x="7" y="2"/>
                          </a:moveTo>
                          <a:lnTo>
                            <a:pt x="5" y="0"/>
                          </a:lnTo>
                          <a:lnTo>
                            <a:pt x="2" y="0"/>
                          </a:lnTo>
                          <a:lnTo>
                            <a:pt x="0" y="2"/>
                          </a:lnTo>
                          <a:lnTo>
                            <a:pt x="0" y="3"/>
                          </a:lnTo>
                          <a:lnTo>
                            <a:pt x="0" y="5"/>
                          </a:lnTo>
                          <a:lnTo>
                            <a:pt x="2" y="9"/>
                          </a:lnTo>
                          <a:lnTo>
                            <a:pt x="5" y="9"/>
                          </a:lnTo>
                          <a:lnTo>
                            <a:pt x="7" y="5"/>
                          </a:lnTo>
                          <a:lnTo>
                            <a:pt x="7" y="3"/>
                          </a:lnTo>
                          <a:lnTo>
                            <a:pt x="7" y="2"/>
                          </a:lnTo>
                          <a:close/>
                        </a:path>
                      </a:pathLst>
                    </a:custGeom>
                    <a:solidFill>
                      <a:srgbClr val="000000"/>
                    </a:solidFill>
                    <a:ln w="9525">
                      <a:noFill/>
                      <a:round/>
                      <a:headEnd/>
                      <a:tailEnd/>
                    </a:ln>
                  </p:spPr>
                  <p:txBody>
                    <a:bodyPr>
                      <a:prstTxWarp prst="textNoShape">
                        <a:avLst/>
                      </a:prstTxWarp>
                    </a:bodyPr>
                    <a:lstStyle/>
                    <a:p>
                      <a:endParaRPr lang="en-US"/>
                    </a:p>
                  </p:txBody>
                </p:sp>
                <p:sp>
                  <p:nvSpPr>
                    <p:cNvPr id="235" name="Freeform 119"/>
                    <p:cNvSpPr>
                      <a:spLocks/>
                    </p:cNvSpPr>
                    <p:nvPr/>
                  </p:nvSpPr>
                  <p:spPr bwMode="auto">
                    <a:xfrm>
                      <a:off x="3643" y="2816"/>
                      <a:ext cx="7" cy="10"/>
                    </a:xfrm>
                    <a:custGeom>
                      <a:avLst/>
                      <a:gdLst>
                        <a:gd name="T0" fmla="*/ 7 w 7"/>
                        <a:gd name="T1" fmla="*/ 2 h 10"/>
                        <a:gd name="T2" fmla="*/ 5 w 7"/>
                        <a:gd name="T3" fmla="*/ 0 h 10"/>
                        <a:gd name="T4" fmla="*/ 2 w 7"/>
                        <a:gd name="T5" fmla="*/ 0 h 10"/>
                        <a:gd name="T6" fmla="*/ 0 w 7"/>
                        <a:gd name="T7" fmla="*/ 2 h 10"/>
                        <a:gd name="T8" fmla="*/ 0 w 7"/>
                        <a:gd name="T9" fmla="*/ 4 h 10"/>
                        <a:gd name="T10" fmla="*/ 0 w 7"/>
                        <a:gd name="T11" fmla="*/ 8 h 10"/>
                        <a:gd name="T12" fmla="*/ 2 w 7"/>
                        <a:gd name="T13" fmla="*/ 10 h 10"/>
                        <a:gd name="T14" fmla="*/ 5 w 7"/>
                        <a:gd name="T15" fmla="*/ 10 h 10"/>
                        <a:gd name="T16" fmla="*/ 7 w 7"/>
                        <a:gd name="T17" fmla="*/ 8 h 10"/>
                        <a:gd name="T18" fmla="*/ 7 w 7"/>
                        <a:gd name="T19" fmla="*/ 4 h 10"/>
                        <a:gd name="T20" fmla="*/ 7 w 7"/>
                        <a:gd name="T21" fmla="*/ 2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0"/>
                        <a:gd name="T35" fmla="*/ 7 w 7"/>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0">
                          <a:moveTo>
                            <a:pt x="7" y="2"/>
                          </a:moveTo>
                          <a:lnTo>
                            <a:pt x="5" y="0"/>
                          </a:lnTo>
                          <a:lnTo>
                            <a:pt x="2" y="0"/>
                          </a:lnTo>
                          <a:lnTo>
                            <a:pt x="0" y="2"/>
                          </a:lnTo>
                          <a:lnTo>
                            <a:pt x="0" y="4"/>
                          </a:lnTo>
                          <a:lnTo>
                            <a:pt x="0" y="8"/>
                          </a:lnTo>
                          <a:lnTo>
                            <a:pt x="2" y="10"/>
                          </a:lnTo>
                          <a:lnTo>
                            <a:pt x="5" y="10"/>
                          </a:lnTo>
                          <a:lnTo>
                            <a:pt x="7" y="8"/>
                          </a:lnTo>
                          <a:lnTo>
                            <a:pt x="7" y="4"/>
                          </a:lnTo>
                          <a:lnTo>
                            <a:pt x="7" y="2"/>
                          </a:lnTo>
                          <a:close/>
                        </a:path>
                      </a:pathLst>
                    </a:custGeom>
                    <a:solidFill>
                      <a:srgbClr val="000000"/>
                    </a:solidFill>
                    <a:ln w="9525">
                      <a:noFill/>
                      <a:round/>
                      <a:headEnd/>
                      <a:tailEnd/>
                    </a:ln>
                  </p:spPr>
                  <p:txBody>
                    <a:bodyPr>
                      <a:prstTxWarp prst="textNoShape">
                        <a:avLst/>
                      </a:prstTxWarp>
                    </a:bodyPr>
                    <a:lstStyle/>
                    <a:p>
                      <a:endParaRPr lang="en-US"/>
                    </a:p>
                  </p:txBody>
                </p:sp>
                <p:sp>
                  <p:nvSpPr>
                    <p:cNvPr id="236" name="Freeform 120"/>
                    <p:cNvSpPr>
                      <a:spLocks/>
                    </p:cNvSpPr>
                    <p:nvPr/>
                  </p:nvSpPr>
                  <p:spPr bwMode="auto">
                    <a:xfrm>
                      <a:off x="3643" y="2829"/>
                      <a:ext cx="7" cy="9"/>
                    </a:xfrm>
                    <a:custGeom>
                      <a:avLst/>
                      <a:gdLst>
                        <a:gd name="T0" fmla="*/ 7 w 7"/>
                        <a:gd name="T1" fmla="*/ 2 h 9"/>
                        <a:gd name="T2" fmla="*/ 5 w 7"/>
                        <a:gd name="T3" fmla="*/ 0 h 9"/>
                        <a:gd name="T4" fmla="*/ 2 w 7"/>
                        <a:gd name="T5" fmla="*/ 0 h 9"/>
                        <a:gd name="T6" fmla="*/ 0 w 7"/>
                        <a:gd name="T7" fmla="*/ 2 h 9"/>
                        <a:gd name="T8" fmla="*/ 0 w 7"/>
                        <a:gd name="T9" fmla="*/ 6 h 9"/>
                        <a:gd name="T10" fmla="*/ 0 w 7"/>
                        <a:gd name="T11" fmla="*/ 8 h 9"/>
                        <a:gd name="T12" fmla="*/ 2 w 7"/>
                        <a:gd name="T13" fmla="*/ 9 h 9"/>
                        <a:gd name="T14" fmla="*/ 5 w 7"/>
                        <a:gd name="T15" fmla="*/ 9 h 9"/>
                        <a:gd name="T16" fmla="*/ 7 w 7"/>
                        <a:gd name="T17" fmla="*/ 8 h 9"/>
                        <a:gd name="T18" fmla="*/ 7 w 7"/>
                        <a:gd name="T19" fmla="*/ 6 h 9"/>
                        <a:gd name="T20" fmla="*/ 7 w 7"/>
                        <a:gd name="T21" fmla="*/ 2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9"/>
                        <a:gd name="T35" fmla="*/ 7 w 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9">
                          <a:moveTo>
                            <a:pt x="7" y="2"/>
                          </a:moveTo>
                          <a:lnTo>
                            <a:pt x="5" y="0"/>
                          </a:lnTo>
                          <a:lnTo>
                            <a:pt x="2" y="0"/>
                          </a:lnTo>
                          <a:lnTo>
                            <a:pt x="0" y="2"/>
                          </a:lnTo>
                          <a:lnTo>
                            <a:pt x="0" y="6"/>
                          </a:lnTo>
                          <a:lnTo>
                            <a:pt x="0" y="8"/>
                          </a:lnTo>
                          <a:lnTo>
                            <a:pt x="2" y="9"/>
                          </a:lnTo>
                          <a:lnTo>
                            <a:pt x="5" y="9"/>
                          </a:lnTo>
                          <a:lnTo>
                            <a:pt x="7" y="8"/>
                          </a:lnTo>
                          <a:lnTo>
                            <a:pt x="7" y="6"/>
                          </a:lnTo>
                          <a:lnTo>
                            <a:pt x="7" y="2"/>
                          </a:lnTo>
                          <a:close/>
                        </a:path>
                      </a:pathLst>
                    </a:custGeom>
                    <a:solidFill>
                      <a:srgbClr val="000000"/>
                    </a:solidFill>
                    <a:ln w="9525">
                      <a:noFill/>
                      <a:round/>
                      <a:headEnd/>
                      <a:tailEnd/>
                    </a:ln>
                  </p:spPr>
                  <p:txBody>
                    <a:bodyPr>
                      <a:prstTxWarp prst="textNoShape">
                        <a:avLst/>
                      </a:prstTxWarp>
                    </a:bodyPr>
                    <a:lstStyle/>
                    <a:p>
                      <a:endParaRPr lang="en-US"/>
                    </a:p>
                  </p:txBody>
                </p:sp>
                <p:sp>
                  <p:nvSpPr>
                    <p:cNvPr id="237" name="Freeform 121"/>
                    <p:cNvSpPr>
                      <a:spLocks/>
                    </p:cNvSpPr>
                    <p:nvPr/>
                  </p:nvSpPr>
                  <p:spPr bwMode="auto">
                    <a:xfrm>
                      <a:off x="3643" y="2843"/>
                      <a:ext cx="7" cy="7"/>
                    </a:xfrm>
                    <a:custGeom>
                      <a:avLst/>
                      <a:gdLst>
                        <a:gd name="T0" fmla="*/ 7 w 7"/>
                        <a:gd name="T1" fmla="*/ 2 h 7"/>
                        <a:gd name="T2" fmla="*/ 5 w 7"/>
                        <a:gd name="T3" fmla="*/ 0 h 7"/>
                        <a:gd name="T4" fmla="*/ 2 w 7"/>
                        <a:gd name="T5" fmla="*/ 0 h 7"/>
                        <a:gd name="T6" fmla="*/ 0 w 7"/>
                        <a:gd name="T7" fmla="*/ 2 h 7"/>
                        <a:gd name="T8" fmla="*/ 0 w 7"/>
                        <a:gd name="T9" fmla="*/ 5 h 7"/>
                        <a:gd name="T10" fmla="*/ 0 w 7"/>
                        <a:gd name="T11" fmla="*/ 6 h 7"/>
                        <a:gd name="T12" fmla="*/ 2 w 7"/>
                        <a:gd name="T13" fmla="*/ 7 h 7"/>
                        <a:gd name="T14" fmla="*/ 5 w 7"/>
                        <a:gd name="T15" fmla="*/ 7 h 7"/>
                        <a:gd name="T16" fmla="*/ 7 w 7"/>
                        <a:gd name="T17" fmla="*/ 6 h 7"/>
                        <a:gd name="T18" fmla="*/ 7 w 7"/>
                        <a:gd name="T19" fmla="*/ 5 h 7"/>
                        <a:gd name="T20" fmla="*/ 7 w 7"/>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7"/>
                        <a:gd name="T35" fmla="*/ 7 w 7"/>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7">
                          <a:moveTo>
                            <a:pt x="7" y="2"/>
                          </a:moveTo>
                          <a:lnTo>
                            <a:pt x="5" y="0"/>
                          </a:lnTo>
                          <a:lnTo>
                            <a:pt x="2" y="0"/>
                          </a:lnTo>
                          <a:lnTo>
                            <a:pt x="0" y="2"/>
                          </a:lnTo>
                          <a:lnTo>
                            <a:pt x="0" y="5"/>
                          </a:lnTo>
                          <a:lnTo>
                            <a:pt x="0" y="6"/>
                          </a:lnTo>
                          <a:lnTo>
                            <a:pt x="2" y="7"/>
                          </a:lnTo>
                          <a:lnTo>
                            <a:pt x="5" y="7"/>
                          </a:lnTo>
                          <a:lnTo>
                            <a:pt x="7" y="6"/>
                          </a:lnTo>
                          <a:lnTo>
                            <a:pt x="7" y="5"/>
                          </a:lnTo>
                          <a:lnTo>
                            <a:pt x="7" y="2"/>
                          </a:lnTo>
                          <a:close/>
                        </a:path>
                      </a:pathLst>
                    </a:custGeom>
                    <a:solidFill>
                      <a:srgbClr val="000000"/>
                    </a:solidFill>
                    <a:ln w="9525">
                      <a:noFill/>
                      <a:round/>
                      <a:headEnd/>
                      <a:tailEnd/>
                    </a:ln>
                  </p:spPr>
                  <p:txBody>
                    <a:bodyPr>
                      <a:prstTxWarp prst="textNoShape">
                        <a:avLst/>
                      </a:prstTxWarp>
                    </a:bodyPr>
                    <a:lstStyle/>
                    <a:p>
                      <a:endParaRPr lang="en-US"/>
                    </a:p>
                  </p:txBody>
                </p:sp>
                <p:sp>
                  <p:nvSpPr>
                    <p:cNvPr id="238" name="Freeform 122"/>
                    <p:cNvSpPr>
                      <a:spLocks/>
                    </p:cNvSpPr>
                    <p:nvPr/>
                  </p:nvSpPr>
                  <p:spPr bwMode="auto">
                    <a:xfrm>
                      <a:off x="3643" y="2856"/>
                      <a:ext cx="7" cy="9"/>
                    </a:xfrm>
                    <a:custGeom>
                      <a:avLst/>
                      <a:gdLst>
                        <a:gd name="T0" fmla="*/ 7 w 7"/>
                        <a:gd name="T1" fmla="*/ 3 h 9"/>
                        <a:gd name="T2" fmla="*/ 5 w 7"/>
                        <a:gd name="T3" fmla="*/ 0 h 9"/>
                        <a:gd name="T4" fmla="*/ 2 w 7"/>
                        <a:gd name="T5" fmla="*/ 0 h 9"/>
                        <a:gd name="T6" fmla="*/ 0 w 7"/>
                        <a:gd name="T7" fmla="*/ 3 h 9"/>
                        <a:gd name="T8" fmla="*/ 0 w 7"/>
                        <a:gd name="T9" fmla="*/ 4 h 9"/>
                        <a:gd name="T10" fmla="*/ 0 w 7"/>
                        <a:gd name="T11" fmla="*/ 6 h 9"/>
                        <a:gd name="T12" fmla="*/ 2 w 7"/>
                        <a:gd name="T13" fmla="*/ 9 h 9"/>
                        <a:gd name="T14" fmla="*/ 5 w 7"/>
                        <a:gd name="T15" fmla="*/ 9 h 9"/>
                        <a:gd name="T16" fmla="*/ 7 w 7"/>
                        <a:gd name="T17" fmla="*/ 6 h 9"/>
                        <a:gd name="T18" fmla="*/ 7 w 7"/>
                        <a:gd name="T19" fmla="*/ 4 h 9"/>
                        <a:gd name="T20" fmla="*/ 7 w 7"/>
                        <a:gd name="T21" fmla="*/ 3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9"/>
                        <a:gd name="T35" fmla="*/ 7 w 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9">
                          <a:moveTo>
                            <a:pt x="7" y="3"/>
                          </a:moveTo>
                          <a:lnTo>
                            <a:pt x="5" y="0"/>
                          </a:lnTo>
                          <a:lnTo>
                            <a:pt x="2" y="0"/>
                          </a:lnTo>
                          <a:lnTo>
                            <a:pt x="0" y="3"/>
                          </a:lnTo>
                          <a:lnTo>
                            <a:pt x="0" y="4"/>
                          </a:lnTo>
                          <a:lnTo>
                            <a:pt x="0" y="6"/>
                          </a:lnTo>
                          <a:lnTo>
                            <a:pt x="2" y="9"/>
                          </a:lnTo>
                          <a:lnTo>
                            <a:pt x="5" y="9"/>
                          </a:lnTo>
                          <a:lnTo>
                            <a:pt x="7" y="6"/>
                          </a:lnTo>
                          <a:lnTo>
                            <a:pt x="7" y="4"/>
                          </a:lnTo>
                          <a:lnTo>
                            <a:pt x="7" y="3"/>
                          </a:lnTo>
                          <a:close/>
                        </a:path>
                      </a:pathLst>
                    </a:custGeom>
                    <a:solidFill>
                      <a:srgbClr val="000000"/>
                    </a:solidFill>
                    <a:ln w="9525">
                      <a:noFill/>
                      <a:round/>
                      <a:headEnd/>
                      <a:tailEnd/>
                    </a:ln>
                  </p:spPr>
                  <p:txBody>
                    <a:bodyPr>
                      <a:prstTxWarp prst="textNoShape">
                        <a:avLst/>
                      </a:prstTxWarp>
                    </a:bodyPr>
                    <a:lstStyle/>
                    <a:p>
                      <a:endParaRPr lang="en-US"/>
                    </a:p>
                  </p:txBody>
                </p:sp>
                <p:sp>
                  <p:nvSpPr>
                    <p:cNvPr id="239" name="Freeform 123"/>
                    <p:cNvSpPr>
                      <a:spLocks/>
                    </p:cNvSpPr>
                    <p:nvPr/>
                  </p:nvSpPr>
                  <p:spPr bwMode="auto">
                    <a:xfrm>
                      <a:off x="3643" y="2870"/>
                      <a:ext cx="7" cy="8"/>
                    </a:xfrm>
                    <a:custGeom>
                      <a:avLst/>
                      <a:gdLst>
                        <a:gd name="T0" fmla="*/ 7 w 7"/>
                        <a:gd name="T1" fmla="*/ 2 h 8"/>
                        <a:gd name="T2" fmla="*/ 5 w 7"/>
                        <a:gd name="T3" fmla="*/ 0 h 8"/>
                        <a:gd name="T4" fmla="*/ 2 w 7"/>
                        <a:gd name="T5" fmla="*/ 0 h 8"/>
                        <a:gd name="T6" fmla="*/ 0 w 7"/>
                        <a:gd name="T7" fmla="*/ 2 h 8"/>
                        <a:gd name="T8" fmla="*/ 0 w 7"/>
                        <a:gd name="T9" fmla="*/ 3 h 8"/>
                        <a:gd name="T10" fmla="*/ 0 w 7"/>
                        <a:gd name="T11" fmla="*/ 6 h 8"/>
                        <a:gd name="T12" fmla="*/ 2 w 7"/>
                        <a:gd name="T13" fmla="*/ 8 h 8"/>
                        <a:gd name="T14" fmla="*/ 5 w 7"/>
                        <a:gd name="T15" fmla="*/ 8 h 8"/>
                        <a:gd name="T16" fmla="*/ 7 w 7"/>
                        <a:gd name="T17" fmla="*/ 6 h 8"/>
                        <a:gd name="T18" fmla="*/ 7 w 7"/>
                        <a:gd name="T19" fmla="*/ 3 h 8"/>
                        <a:gd name="T20" fmla="*/ 7 w 7"/>
                        <a:gd name="T21" fmla="*/ 2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2"/>
                          </a:moveTo>
                          <a:lnTo>
                            <a:pt x="5" y="0"/>
                          </a:lnTo>
                          <a:lnTo>
                            <a:pt x="2" y="0"/>
                          </a:lnTo>
                          <a:lnTo>
                            <a:pt x="0" y="2"/>
                          </a:lnTo>
                          <a:lnTo>
                            <a:pt x="0" y="3"/>
                          </a:lnTo>
                          <a:lnTo>
                            <a:pt x="0" y="6"/>
                          </a:lnTo>
                          <a:lnTo>
                            <a:pt x="2" y="8"/>
                          </a:lnTo>
                          <a:lnTo>
                            <a:pt x="5" y="8"/>
                          </a:lnTo>
                          <a:lnTo>
                            <a:pt x="7" y="6"/>
                          </a:lnTo>
                          <a:lnTo>
                            <a:pt x="7" y="3"/>
                          </a:lnTo>
                          <a:lnTo>
                            <a:pt x="7" y="2"/>
                          </a:lnTo>
                          <a:close/>
                        </a:path>
                      </a:pathLst>
                    </a:custGeom>
                    <a:solidFill>
                      <a:srgbClr val="000000"/>
                    </a:solidFill>
                    <a:ln w="9525">
                      <a:noFill/>
                      <a:round/>
                      <a:headEnd/>
                      <a:tailEnd/>
                    </a:ln>
                  </p:spPr>
                  <p:txBody>
                    <a:bodyPr>
                      <a:prstTxWarp prst="textNoShape">
                        <a:avLst/>
                      </a:prstTxWarp>
                    </a:bodyPr>
                    <a:lstStyle/>
                    <a:p>
                      <a:endParaRPr lang="en-US"/>
                    </a:p>
                  </p:txBody>
                </p:sp>
                <p:sp>
                  <p:nvSpPr>
                    <p:cNvPr id="240" name="Freeform 124"/>
                    <p:cNvSpPr>
                      <a:spLocks/>
                    </p:cNvSpPr>
                    <p:nvPr/>
                  </p:nvSpPr>
                  <p:spPr bwMode="auto">
                    <a:xfrm>
                      <a:off x="3643" y="2882"/>
                      <a:ext cx="7" cy="11"/>
                    </a:xfrm>
                    <a:custGeom>
                      <a:avLst/>
                      <a:gdLst>
                        <a:gd name="T0" fmla="*/ 7 w 7"/>
                        <a:gd name="T1" fmla="*/ 2 h 11"/>
                        <a:gd name="T2" fmla="*/ 5 w 7"/>
                        <a:gd name="T3" fmla="*/ 0 h 11"/>
                        <a:gd name="T4" fmla="*/ 2 w 7"/>
                        <a:gd name="T5" fmla="*/ 0 h 11"/>
                        <a:gd name="T6" fmla="*/ 0 w 7"/>
                        <a:gd name="T7" fmla="*/ 2 h 11"/>
                        <a:gd name="T8" fmla="*/ 0 w 7"/>
                        <a:gd name="T9" fmla="*/ 5 h 11"/>
                        <a:gd name="T10" fmla="*/ 0 w 7"/>
                        <a:gd name="T11" fmla="*/ 7 h 11"/>
                        <a:gd name="T12" fmla="*/ 2 w 7"/>
                        <a:gd name="T13" fmla="*/ 11 h 11"/>
                        <a:gd name="T14" fmla="*/ 5 w 7"/>
                        <a:gd name="T15" fmla="*/ 11 h 11"/>
                        <a:gd name="T16" fmla="*/ 7 w 7"/>
                        <a:gd name="T17" fmla="*/ 7 h 11"/>
                        <a:gd name="T18" fmla="*/ 7 w 7"/>
                        <a:gd name="T19" fmla="*/ 5 h 11"/>
                        <a:gd name="T20" fmla="*/ 7 w 7"/>
                        <a:gd name="T21" fmla="*/ 2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1"/>
                        <a:gd name="T35" fmla="*/ 7 w 7"/>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1">
                          <a:moveTo>
                            <a:pt x="7" y="2"/>
                          </a:moveTo>
                          <a:lnTo>
                            <a:pt x="5" y="0"/>
                          </a:lnTo>
                          <a:lnTo>
                            <a:pt x="2" y="0"/>
                          </a:lnTo>
                          <a:lnTo>
                            <a:pt x="0" y="2"/>
                          </a:lnTo>
                          <a:lnTo>
                            <a:pt x="0" y="5"/>
                          </a:lnTo>
                          <a:lnTo>
                            <a:pt x="0" y="7"/>
                          </a:lnTo>
                          <a:lnTo>
                            <a:pt x="2" y="11"/>
                          </a:lnTo>
                          <a:lnTo>
                            <a:pt x="5" y="11"/>
                          </a:lnTo>
                          <a:lnTo>
                            <a:pt x="7" y="7"/>
                          </a:lnTo>
                          <a:lnTo>
                            <a:pt x="7" y="5"/>
                          </a:lnTo>
                          <a:lnTo>
                            <a:pt x="7" y="2"/>
                          </a:lnTo>
                          <a:close/>
                        </a:path>
                      </a:pathLst>
                    </a:custGeom>
                    <a:solidFill>
                      <a:srgbClr val="000000"/>
                    </a:solidFill>
                    <a:ln w="9525">
                      <a:noFill/>
                      <a:round/>
                      <a:headEnd/>
                      <a:tailEnd/>
                    </a:ln>
                  </p:spPr>
                  <p:txBody>
                    <a:bodyPr>
                      <a:prstTxWarp prst="textNoShape">
                        <a:avLst/>
                      </a:prstTxWarp>
                    </a:bodyPr>
                    <a:lstStyle/>
                    <a:p>
                      <a:endParaRPr lang="en-US"/>
                    </a:p>
                  </p:txBody>
                </p:sp>
                <p:sp>
                  <p:nvSpPr>
                    <p:cNvPr id="241" name="Freeform 125"/>
                    <p:cNvSpPr>
                      <a:spLocks/>
                    </p:cNvSpPr>
                    <p:nvPr/>
                  </p:nvSpPr>
                  <p:spPr bwMode="auto">
                    <a:xfrm>
                      <a:off x="3643" y="2895"/>
                      <a:ext cx="7" cy="9"/>
                    </a:xfrm>
                    <a:custGeom>
                      <a:avLst/>
                      <a:gdLst>
                        <a:gd name="T0" fmla="*/ 7 w 7"/>
                        <a:gd name="T1" fmla="*/ 3 h 9"/>
                        <a:gd name="T2" fmla="*/ 5 w 7"/>
                        <a:gd name="T3" fmla="*/ 0 h 9"/>
                        <a:gd name="T4" fmla="*/ 2 w 7"/>
                        <a:gd name="T5" fmla="*/ 0 h 9"/>
                        <a:gd name="T6" fmla="*/ 0 w 7"/>
                        <a:gd name="T7" fmla="*/ 3 h 9"/>
                        <a:gd name="T8" fmla="*/ 0 w 7"/>
                        <a:gd name="T9" fmla="*/ 5 h 9"/>
                        <a:gd name="T10" fmla="*/ 0 w 7"/>
                        <a:gd name="T11" fmla="*/ 9 h 9"/>
                        <a:gd name="T12" fmla="*/ 2 w 7"/>
                        <a:gd name="T13" fmla="*/ 9 h 9"/>
                        <a:gd name="T14" fmla="*/ 5 w 7"/>
                        <a:gd name="T15" fmla="*/ 9 h 9"/>
                        <a:gd name="T16" fmla="*/ 7 w 7"/>
                        <a:gd name="T17" fmla="*/ 9 h 9"/>
                        <a:gd name="T18" fmla="*/ 7 w 7"/>
                        <a:gd name="T19" fmla="*/ 5 h 9"/>
                        <a:gd name="T20" fmla="*/ 7 w 7"/>
                        <a:gd name="T21" fmla="*/ 3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9"/>
                        <a:gd name="T35" fmla="*/ 7 w 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9">
                          <a:moveTo>
                            <a:pt x="7" y="3"/>
                          </a:moveTo>
                          <a:lnTo>
                            <a:pt x="5" y="0"/>
                          </a:lnTo>
                          <a:lnTo>
                            <a:pt x="2" y="0"/>
                          </a:lnTo>
                          <a:lnTo>
                            <a:pt x="0" y="3"/>
                          </a:lnTo>
                          <a:lnTo>
                            <a:pt x="0" y="5"/>
                          </a:lnTo>
                          <a:lnTo>
                            <a:pt x="0" y="9"/>
                          </a:lnTo>
                          <a:lnTo>
                            <a:pt x="2" y="9"/>
                          </a:lnTo>
                          <a:lnTo>
                            <a:pt x="5" y="9"/>
                          </a:lnTo>
                          <a:lnTo>
                            <a:pt x="7" y="9"/>
                          </a:lnTo>
                          <a:lnTo>
                            <a:pt x="7" y="5"/>
                          </a:lnTo>
                          <a:lnTo>
                            <a:pt x="7" y="3"/>
                          </a:lnTo>
                          <a:close/>
                        </a:path>
                      </a:pathLst>
                    </a:custGeom>
                    <a:solidFill>
                      <a:srgbClr val="000000"/>
                    </a:solidFill>
                    <a:ln w="9525">
                      <a:noFill/>
                      <a:round/>
                      <a:headEnd/>
                      <a:tailEnd/>
                    </a:ln>
                  </p:spPr>
                  <p:txBody>
                    <a:bodyPr>
                      <a:prstTxWarp prst="textNoShape">
                        <a:avLst/>
                      </a:prstTxWarp>
                    </a:bodyPr>
                    <a:lstStyle/>
                    <a:p>
                      <a:endParaRPr lang="en-US"/>
                    </a:p>
                  </p:txBody>
                </p:sp>
                <p:sp>
                  <p:nvSpPr>
                    <p:cNvPr id="242" name="Freeform 126"/>
                    <p:cNvSpPr>
                      <a:spLocks/>
                    </p:cNvSpPr>
                    <p:nvPr/>
                  </p:nvSpPr>
                  <p:spPr bwMode="auto">
                    <a:xfrm>
                      <a:off x="3643" y="2909"/>
                      <a:ext cx="7" cy="8"/>
                    </a:xfrm>
                    <a:custGeom>
                      <a:avLst/>
                      <a:gdLst>
                        <a:gd name="T0" fmla="*/ 7 w 7"/>
                        <a:gd name="T1" fmla="*/ 3 h 8"/>
                        <a:gd name="T2" fmla="*/ 5 w 7"/>
                        <a:gd name="T3" fmla="*/ 0 h 8"/>
                        <a:gd name="T4" fmla="*/ 2 w 7"/>
                        <a:gd name="T5" fmla="*/ 0 h 8"/>
                        <a:gd name="T6" fmla="*/ 0 w 7"/>
                        <a:gd name="T7" fmla="*/ 3 h 8"/>
                        <a:gd name="T8" fmla="*/ 0 w 7"/>
                        <a:gd name="T9" fmla="*/ 6 h 8"/>
                        <a:gd name="T10" fmla="*/ 0 w 7"/>
                        <a:gd name="T11" fmla="*/ 6 h 8"/>
                        <a:gd name="T12" fmla="*/ 2 w 7"/>
                        <a:gd name="T13" fmla="*/ 8 h 8"/>
                        <a:gd name="T14" fmla="*/ 5 w 7"/>
                        <a:gd name="T15" fmla="*/ 8 h 8"/>
                        <a:gd name="T16" fmla="*/ 7 w 7"/>
                        <a:gd name="T17" fmla="*/ 6 h 8"/>
                        <a:gd name="T18" fmla="*/ 7 w 7"/>
                        <a:gd name="T19" fmla="*/ 6 h 8"/>
                        <a:gd name="T20" fmla="*/ 7 w 7"/>
                        <a:gd name="T21" fmla="*/ 3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3"/>
                          </a:moveTo>
                          <a:lnTo>
                            <a:pt x="5" y="0"/>
                          </a:lnTo>
                          <a:lnTo>
                            <a:pt x="2" y="0"/>
                          </a:lnTo>
                          <a:lnTo>
                            <a:pt x="0" y="3"/>
                          </a:lnTo>
                          <a:lnTo>
                            <a:pt x="0" y="6"/>
                          </a:lnTo>
                          <a:lnTo>
                            <a:pt x="2" y="8"/>
                          </a:lnTo>
                          <a:lnTo>
                            <a:pt x="5" y="8"/>
                          </a:lnTo>
                          <a:lnTo>
                            <a:pt x="7" y="6"/>
                          </a:lnTo>
                          <a:lnTo>
                            <a:pt x="7" y="3"/>
                          </a:lnTo>
                          <a:close/>
                        </a:path>
                      </a:pathLst>
                    </a:custGeom>
                    <a:solidFill>
                      <a:srgbClr val="000000"/>
                    </a:solidFill>
                    <a:ln w="9525">
                      <a:noFill/>
                      <a:round/>
                      <a:headEnd/>
                      <a:tailEnd/>
                    </a:ln>
                  </p:spPr>
                  <p:txBody>
                    <a:bodyPr>
                      <a:prstTxWarp prst="textNoShape">
                        <a:avLst/>
                      </a:prstTxWarp>
                    </a:bodyPr>
                    <a:lstStyle/>
                    <a:p>
                      <a:endParaRPr lang="en-US"/>
                    </a:p>
                  </p:txBody>
                </p:sp>
                <p:sp>
                  <p:nvSpPr>
                    <p:cNvPr id="243" name="Freeform 127"/>
                    <p:cNvSpPr>
                      <a:spLocks/>
                    </p:cNvSpPr>
                    <p:nvPr/>
                  </p:nvSpPr>
                  <p:spPr bwMode="auto">
                    <a:xfrm>
                      <a:off x="3643" y="2923"/>
                      <a:ext cx="7" cy="9"/>
                    </a:xfrm>
                    <a:custGeom>
                      <a:avLst/>
                      <a:gdLst>
                        <a:gd name="T0" fmla="*/ 7 w 7"/>
                        <a:gd name="T1" fmla="*/ 1 h 9"/>
                        <a:gd name="T2" fmla="*/ 5 w 7"/>
                        <a:gd name="T3" fmla="*/ 0 h 9"/>
                        <a:gd name="T4" fmla="*/ 2 w 7"/>
                        <a:gd name="T5" fmla="*/ 0 h 9"/>
                        <a:gd name="T6" fmla="*/ 0 w 7"/>
                        <a:gd name="T7" fmla="*/ 1 h 9"/>
                        <a:gd name="T8" fmla="*/ 0 w 7"/>
                        <a:gd name="T9" fmla="*/ 3 h 9"/>
                        <a:gd name="T10" fmla="*/ 0 w 7"/>
                        <a:gd name="T11" fmla="*/ 5 h 9"/>
                        <a:gd name="T12" fmla="*/ 2 w 7"/>
                        <a:gd name="T13" fmla="*/ 9 h 9"/>
                        <a:gd name="T14" fmla="*/ 5 w 7"/>
                        <a:gd name="T15" fmla="*/ 9 h 9"/>
                        <a:gd name="T16" fmla="*/ 7 w 7"/>
                        <a:gd name="T17" fmla="*/ 5 h 9"/>
                        <a:gd name="T18" fmla="*/ 7 w 7"/>
                        <a:gd name="T19" fmla="*/ 3 h 9"/>
                        <a:gd name="T20" fmla="*/ 7 w 7"/>
                        <a:gd name="T21" fmla="*/ 1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9"/>
                        <a:gd name="T35" fmla="*/ 7 w 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9">
                          <a:moveTo>
                            <a:pt x="7" y="1"/>
                          </a:moveTo>
                          <a:lnTo>
                            <a:pt x="5" y="0"/>
                          </a:lnTo>
                          <a:lnTo>
                            <a:pt x="2" y="0"/>
                          </a:lnTo>
                          <a:lnTo>
                            <a:pt x="0" y="1"/>
                          </a:lnTo>
                          <a:lnTo>
                            <a:pt x="0" y="3"/>
                          </a:lnTo>
                          <a:lnTo>
                            <a:pt x="0" y="5"/>
                          </a:lnTo>
                          <a:lnTo>
                            <a:pt x="2" y="9"/>
                          </a:lnTo>
                          <a:lnTo>
                            <a:pt x="5" y="9"/>
                          </a:lnTo>
                          <a:lnTo>
                            <a:pt x="7" y="5"/>
                          </a:lnTo>
                          <a:lnTo>
                            <a:pt x="7" y="3"/>
                          </a:lnTo>
                          <a:lnTo>
                            <a:pt x="7" y="1"/>
                          </a:lnTo>
                          <a:close/>
                        </a:path>
                      </a:pathLst>
                    </a:custGeom>
                    <a:solidFill>
                      <a:srgbClr val="000000"/>
                    </a:solidFill>
                    <a:ln w="9525">
                      <a:noFill/>
                      <a:round/>
                      <a:headEnd/>
                      <a:tailEnd/>
                    </a:ln>
                  </p:spPr>
                  <p:txBody>
                    <a:bodyPr>
                      <a:prstTxWarp prst="textNoShape">
                        <a:avLst/>
                      </a:prstTxWarp>
                    </a:bodyPr>
                    <a:lstStyle/>
                    <a:p>
                      <a:endParaRPr lang="en-US"/>
                    </a:p>
                  </p:txBody>
                </p:sp>
                <p:sp>
                  <p:nvSpPr>
                    <p:cNvPr id="244" name="Freeform 128"/>
                    <p:cNvSpPr>
                      <a:spLocks/>
                    </p:cNvSpPr>
                    <p:nvPr/>
                  </p:nvSpPr>
                  <p:spPr bwMode="auto">
                    <a:xfrm>
                      <a:off x="3643" y="2935"/>
                      <a:ext cx="7" cy="10"/>
                    </a:xfrm>
                    <a:custGeom>
                      <a:avLst/>
                      <a:gdLst>
                        <a:gd name="T0" fmla="*/ 7 w 7"/>
                        <a:gd name="T1" fmla="*/ 2 h 10"/>
                        <a:gd name="T2" fmla="*/ 5 w 7"/>
                        <a:gd name="T3" fmla="*/ 0 h 10"/>
                        <a:gd name="T4" fmla="*/ 2 w 7"/>
                        <a:gd name="T5" fmla="*/ 0 h 10"/>
                        <a:gd name="T6" fmla="*/ 0 w 7"/>
                        <a:gd name="T7" fmla="*/ 2 h 10"/>
                        <a:gd name="T8" fmla="*/ 0 w 7"/>
                        <a:gd name="T9" fmla="*/ 4 h 10"/>
                        <a:gd name="T10" fmla="*/ 0 w 7"/>
                        <a:gd name="T11" fmla="*/ 8 h 10"/>
                        <a:gd name="T12" fmla="*/ 2 w 7"/>
                        <a:gd name="T13" fmla="*/ 10 h 10"/>
                        <a:gd name="T14" fmla="*/ 5 w 7"/>
                        <a:gd name="T15" fmla="*/ 10 h 10"/>
                        <a:gd name="T16" fmla="*/ 7 w 7"/>
                        <a:gd name="T17" fmla="*/ 8 h 10"/>
                        <a:gd name="T18" fmla="*/ 7 w 7"/>
                        <a:gd name="T19" fmla="*/ 4 h 10"/>
                        <a:gd name="T20" fmla="*/ 7 w 7"/>
                        <a:gd name="T21" fmla="*/ 2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0"/>
                        <a:gd name="T35" fmla="*/ 7 w 7"/>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0">
                          <a:moveTo>
                            <a:pt x="7" y="2"/>
                          </a:moveTo>
                          <a:lnTo>
                            <a:pt x="5" y="0"/>
                          </a:lnTo>
                          <a:lnTo>
                            <a:pt x="2" y="0"/>
                          </a:lnTo>
                          <a:lnTo>
                            <a:pt x="0" y="2"/>
                          </a:lnTo>
                          <a:lnTo>
                            <a:pt x="0" y="4"/>
                          </a:lnTo>
                          <a:lnTo>
                            <a:pt x="0" y="8"/>
                          </a:lnTo>
                          <a:lnTo>
                            <a:pt x="2" y="10"/>
                          </a:lnTo>
                          <a:lnTo>
                            <a:pt x="5" y="10"/>
                          </a:lnTo>
                          <a:lnTo>
                            <a:pt x="7" y="8"/>
                          </a:lnTo>
                          <a:lnTo>
                            <a:pt x="7" y="4"/>
                          </a:lnTo>
                          <a:lnTo>
                            <a:pt x="7" y="2"/>
                          </a:lnTo>
                          <a:close/>
                        </a:path>
                      </a:pathLst>
                    </a:custGeom>
                    <a:solidFill>
                      <a:srgbClr val="000000"/>
                    </a:solidFill>
                    <a:ln w="9525">
                      <a:noFill/>
                      <a:round/>
                      <a:headEnd/>
                      <a:tailEnd/>
                    </a:ln>
                  </p:spPr>
                  <p:txBody>
                    <a:bodyPr>
                      <a:prstTxWarp prst="textNoShape">
                        <a:avLst/>
                      </a:prstTxWarp>
                    </a:bodyPr>
                    <a:lstStyle/>
                    <a:p>
                      <a:endParaRPr lang="en-US"/>
                    </a:p>
                  </p:txBody>
                </p:sp>
                <p:sp>
                  <p:nvSpPr>
                    <p:cNvPr id="245" name="Freeform 129"/>
                    <p:cNvSpPr>
                      <a:spLocks/>
                    </p:cNvSpPr>
                    <p:nvPr/>
                  </p:nvSpPr>
                  <p:spPr bwMode="auto">
                    <a:xfrm>
                      <a:off x="3643" y="2948"/>
                      <a:ext cx="7" cy="9"/>
                    </a:xfrm>
                    <a:custGeom>
                      <a:avLst/>
                      <a:gdLst>
                        <a:gd name="T0" fmla="*/ 7 w 7"/>
                        <a:gd name="T1" fmla="*/ 2 h 9"/>
                        <a:gd name="T2" fmla="*/ 5 w 7"/>
                        <a:gd name="T3" fmla="*/ 0 h 9"/>
                        <a:gd name="T4" fmla="*/ 2 w 7"/>
                        <a:gd name="T5" fmla="*/ 0 h 9"/>
                        <a:gd name="T6" fmla="*/ 0 w 7"/>
                        <a:gd name="T7" fmla="*/ 2 h 9"/>
                        <a:gd name="T8" fmla="*/ 0 w 7"/>
                        <a:gd name="T9" fmla="*/ 6 h 9"/>
                        <a:gd name="T10" fmla="*/ 0 w 7"/>
                        <a:gd name="T11" fmla="*/ 8 h 9"/>
                        <a:gd name="T12" fmla="*/ 2 w 7"/>
                        <a:gd name="T13" fmla="*/ 9 h 9"/>
                        <a:gd name="T14" fmla="*/ 5 w 7"/>
                        <a:gd name="T15" fmla="*/ 9 h 9"/>
                        <a:gd name="T16" fmla="*/ 7 w 7"/>
                        <a:gd name="T17" fmla="*/ 8 h 9"/>
                        <a:gd name="T18" fmla="*/ 7 w 7"/>
                        <a:gd name="T19" fmla="*/ 6 h 9"/>
                        <a:gd name="T20" fmla="*/ 7 w 7"/>
                        <a:gd name="T21" fmla="*/ 2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9"/>
                        <a:gd name="T35" fmla="*/ 7 w 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9">
                          <a:moveTo>
                            <a:pt x="7" y="2"/>
                          </a:moveTo>
                          <a:lnTo>
                            <a:pt x="5" y="0"/>
                          </a:lnTo>
                          <a:lnTo>
                            <a:pt x="2" y="0"/>
                          </a:lnTo>
                          <a:lnTo>
                            <a:pt x="0" y="2"/>
                          </a:lnTo>
                          <a:lnTo>
                            <a:pt x="0" y="6"/>
                          </a:lnTo>
                          <a:lnTo>
                            <a:pt x="0" y="8"/>
                          </a:lnTo>
                          <a:lnTo>
                            <a:pt x="2" y="9"/>
                          </a:lnTo>
                          <a:lnTo>
                            <a:pt x="5" y="9"/>
                          </a:lnTo>
                          <a:lnTo>
                            <a:pt x="7" y="8"/>
                          </a:lnTo>
                          <a:lnTo>
                            <a:pt x="7" y="6"/>
                          </a:lnTo>
                          <a:lnTo>
                            <a:pt x="7" y="2"/>
                          </a:lnTo>
                          <a:close/>
                        </a:path>
                      </a:pathLst>
                    </a:custGeom>
                    <a:solidFill>
                      <a:srgbClr val="000000"/>
                    </a:solidFill>
                    <a:ln w="9525">
                      <a:noFill/>
                      <a:round/>
                      <a:headEnd/>
                      <a:tailEnd/>
                    </a:ln>
                  </p:spPr>
                  <p:txBody>
                    <a:bodyPr>
                      <a:prstTxWarp prst="textNoShape">
                        <a:avLst/>
                      </a:prstTxWarp>
                    </a:bodyPr>
                    <a:lstStyle/>
                    <a:p>
                      <a:endParaRPr lang="en-US"/>
                    </a:p>
                  </p:txBody>
                </p:sp>
                <p:sp>
                  <p:nvSpPr>
                    <p:cNvPr id="246" name="Freeform 130"/>
                    <p:cNvSpPr>
                      <a:spLocks/>
                    </p:cNvSpPr>
                    <p:nvPr/>
                  </p:nvSpPr>
                  <p:spPr bwMode="auto">
                    <a:xfrm>
                      <a:off x="3643" y="2962"/>
                      <a:ext cx="7" cy="8"/>
                    </a:xfrm>
                    <a:custGeom>
                      <a:avLst/>
                      <a:gdLst>
                        <a:gd name="T0" fmla="*/ 7 w 7"/>
                        <a:gd name="T1" fmla="*/ 3 h 8"/>
                        <a:gd name="T2" fmla="*/ 5 w 7"/>
                        <a:gd name="T3" fmla="*/ 0 h 8"/>
                        <a:gd name="T4" fmla="*/ 2 w 7"/>
                        <a:gd name="T5" fmla="*/ 0 h 8"/>
                        <a:gd name="T6" fmla="*/ 0 w 7"/>
                        <a:gd name="T7" fmla="*/ 3 h 8"/>
                        <a:gd name="T8" fmla="*/ 0 w 7"/>
                        <a:gd name="T9" fmla="*/ 5 h 8"/>
                        <a:gd name="T10" fmla="*/ 0 w 7"/>
                        <a:gd name="T11" fmla="*/ 6 h 8"/>
                        <a:gd name="T12" fmla="*/ 2 w 7"/>
                        <a:gd name="T13" fmla="*/ 8 h 8"/>
                        <a:gd name="T14" fmla="*/ 5 w 7"/>
                        <a:gd name="T15" fmla="*/ 8 h 8"/>
                        <a:gd name="T16" fmla="*/ 7 w 7"/>
                        <a:gd name="T17" fmla="*/ 6 h 8"/>
                        <a:gd name="T18" fmla="*/ 7 w 7"/>
                        <a:gd name="T19" fmla="*/ 5 h 8"/>
                        <a:gd name="T20" fmla="*/ 7 w 7"/>
                        <a:gd name="T21" fmla="*/ 3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3"/>
                          </a:moveTo>
                          <a:lnTo>
                            <a:pt x="5" y="0"/>
                          </a:lnTo>
                          <a:lnTo>
                            <a:pt x="2" y="0"/>
                          </a:lnTo>
                          <a:lnTo>
                            <a:pt x="0" y="3"/>
                          </a:lnTo>
                          <a:lnTo>
                            <a:pt x="0" y="5"/>
                          </a:lnTo>
                          <a:lnTo>
                            <a:pt x="0" y="6"/>
                          </a:lnTo>
                          <a:lnTo>
                            <a:pt x="2" y="8"/>
                          </a:lnTo>
                          <a:lnTo>
                            <a:pt x="5" y="8"/>
                          </a:lnTo>
                          <a:lnTo>
                            <a:pt x="7" y="6"/>
                          </a:lnTo>
                          <a:lnTo>
                            <a:pt x="7" y="5"/>
                          </a:lnTo>
                          <a:lnTo>
                            <a:pt x="7" y="3"/>
                          </a:lnTo>
                          <a:close/>
                        </a:path>
                      </a:pathLst>
                    </a:custGeom>
                    <a:solidFill>
                      <a:srgbClr val="000000"/>
                    </a:solidFill>
                    <a:ln w="9525">
                      <a:noFill/>
                      <a:round/>
                      <a:headEnd/>
                      <a:tailEnd/>
                    </a:ln>
                  </p:spPr>
                  <p:txBody>
                    <a:bodyPr>
                      <a:prstTxWarp prst="textNoShape">
                        <a:avLst/>
                      </a:prstTxWarp>
                    </a:bodyPr>
                    <a:lstStyle/>
                    <a:p>
                      <a:endParaRPr lang="en-US"/>
                    </a:p>
                  </p:txBody>
                </p:sp>
                <p:sp>
                  <p:nvSpPr>
                    <p:cNvPr id="247" name="Freeform 131"/>
                    <p:cNvSpPr>
                      <a:spLocks/>
                    </p:cNvSpPr>
                    <p:nvPr/>
                  </p:nvSpPr>
                  <p:spPr bwMode="auto">
                    <a:xfrm>
                      <a:off x="3643" y="2976"/>
                      <a:ext cx="7" cy="8"/>
                    </a:xfrm>
                    <a:custGeom>
                      <a:avLst/>
                      <a:gdLst>
                        <a:gd name="T0" fmla="*/ 7 w 7"/>
                        <a:gd name="T1" fmla="*/ 2 h 8"/>
                        <a:gd name="T2" fmla="*/ 5 w 7"/>
                        <a:gd name="T3" fmla="*/ 0 h 8"/>
                        <a:gd name="T4" fmla="*/ 2 w 7"/>
                        <a:gd name="T5" fmla="*/ 0 h 8"/>
                        <a:gd name="T6" fmla="*/ 0 w 7"/>
                        <a:gd name="T7" fmla="*/ 2 h 8"/>
                        <a:gd name="T8" fmla="*/ 0 w 7"/>
                        <a:gd name="T9" fmla="*/ 3 h 8"/>
                        <a:gd name="T10" fmla="*/ 0 w 7"/>
                        <a:gd name="T11" fmla="*/ 6 h 8"/>
                        <a:gd name="T12" fmla="*/ 2 w 7"/>
                        <a:gd name="T13" fmla="*/ 8 h 8"/>
                        <a:gd name="T14" fmla="*/ 5 w 7"/>
                        <a:gd name="T15" fmla="*/ 8 h 8"/>
                        <a:gd name="T16" fmla="*/ 7 w 7"/>
                        <a:gd name="T17" fmla="*/ 6 h 8"/>
                        <a:gd name="T18" fmla="*/ 7 w 7"/>
                        <a:gd name="T19" fmla="*/ 3 h 8"/>
                        <a:gd name="T20" fmla="*/ 7 w 7"/>
                        <a:gd name="T21" fmla="*/ 2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2"/>
                          </a:moveTo>
                          <a:lnTo>
                            <a:pt x="5" y="0"/>
                          </a:lnTo>
                          <a:lnTo>
                            <a:pt x="2" y="0"/>
                          </a:lnTo>
                          <a:lnTo>
                            <a:pt x="0" y="2"/>
                          </a:lnTo>
                          <a:lnTo>
                            <a:pt x="0" y="3"/>
                          </a:lnTo>
                          <a:lnTo>
                            <a:pt x="0" y="6"/>
                          </a:lnTo>
                          <a:lnTo>
                            <a:pt x="2" y="8"/>
                          </a:lnTo>
                          <a:lnTo>
                            <a:pt x="5" y="8"/>
                          </a:lnTo>
                          <a:lnTo>
                            <a:pt x="7" y="6"/>
                          </a:lnTo>
                          <a:lnTo>
                            <a:pt x="7" y="3"/>
                          </a:lnTo>
                          <a:lnTo>
                            <a:pt x="7" y="2"/>
                          </a:lnTo>
                          <a:close/>
                        </a:path>
                      </a:pathLst>
                    </a:custGeom>
                    <a:solidFill>
                      <a:srgbClr val="000000"/>
                    </a:solidFill>
                    <a:ln w="9525">
                      <a:noFill/>
                      <a:round/>
                      <a:headEnd/>
                      <a:tailEnd/>
                    </a:ln>
                  </p:spPr>
                  <p:txBody>
                    <a:bodyPr>
                      <a:prstTxWarp prst="textNoShape">
                        <a:avLst/>
                      </a:prstTxWarp>
                    </a:bodyPr>
                    <a:lstStyle/>
                    <a:p>
                      <a:endParaRPr lang="en-US"/>
                    </a:p>
                  </p:txBody>
                </p:sp>
                <p:sp>
                  <p:nvSpPr>
                    <p:cNvPr id="248" name="Freeform 132"/>
                    <p:cNvSpPr>
                      <a:spLocks/>
                    </p:cNvSpPr>
                    <p:nvPr/>
                  </p:nvSpPr>
                  <p:spPr bwMode="auto">
                    <a:xfrm>
                      <a:off x="3643" y="2989"/>
                      <a:ext cx="7" cy="8"/>
                    </a:xfrm>
                    <a:custGeom>
                      <a:avLst/>
                      <a:gdLst>
                        <a:gd name="T0" fmla="*/ 7 w 7"/>
                        <a:gd name="T1" fmla="*/ 1 h 8"/>
                        <a:gd name="T2" fmla="*/ 5 w 7"/>
                        <a:gd name="T3" fmla="*/ 0 h 8"/>
                        <a:gd name="T4" fmla="*/ 2 w 7"/>
                        <a:gd name="T5" fmla="*/ 0 h 8"/>
                        <a:gd name="T6" fmla="*/ 0 w 7"/>
                        <a:gd name="T7" fmla="*/ 1 h 8"/>
                        <a:gd name="T8" fmla="*/ 0 w 7"/>
                        <a:gd name="T9" fmla="*/ 4 h 8"/>
                        <a:gd name="T10" fmla="*/ 0 w 7"/>
                        <a:gd name="T11" fmla="*/ 6 h 8"/>
                        <a:gd name="T12" fmla="*/ 2 w 7"/>
                        <a:gd name="T13" fmla="*/ 8 h 8"/>
                        <a:gd name="T14" fmla="*/ 5 w 7"/>
                        <a:gd name="T15" fmla="*/ 8 h 8"/>
                        <a:gd name="T16" fmla="*/ 7 w 7"/>
                        <a:gd name="T17" fmla="*/ 6 h 8"/>
                        <a:gd name="T18" fmla="*/ 7 w 7"/>
                        <a:gd name="T19" fmla="*/ 4 h 8"/>
                        <a:gd name="T20" fmla="*/ 7 w 7"/>
                        <a:gd name="T21" fmla="*/ 1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1"/>
                          </a:moveTo>
                          <a:lnTo>
                            <a:pt x="5" y="0"/>
                          </a:lnTo>
                          <a:lnTo>
                            <a:pt x="2" y="0"/>
                          </a:lnTo>
                          <a:lnTo>
                            <a:pt x="0" y="1"/>
                          </a:lnTo>
                          <a:lnTo>
                            <a:pt x="0" y="4"/>
                          </a:lnTo>
                          <a:lnTo>
                            <a:pt x="0" y="6"/>
                          </a:lnTo>
                          <a:lnTo>
                            <a:pt x="2" y="8"/>
                          </a:lnTo>
                          <a:lnTo>
                            <a:pt x="5" y="8"/>
                          </a:lnTo>
                          <a:lnTo>
                            <a:pt x="7" y="6"/>
                          </a:lnTo>
                          <a:lnTo>
                            <a:pt x="7" y="4"/>
                          </a:lnTo>
                          <a:lnTo>
                            <a:pt x="7" y="1"/>
                          </a:lnTo>
                          <a:close/>
                        </a:path>
                      </a:pathLst>
                    </a:custGeom>
                    <a:solidFill>
                      <a:srgbClr val="000000"/>
                    </a:solidFill>
                    <a:ln w="9525">
                      <a:noFill/>
                      <a:round/>
                      <a:headEnd/>
                      <a:tailEnd/>
                    </a:ln>
                  </p:spPr>
                  <p:txBody>
                    <a:bodyPr>
                      <a:prstTxWarp prst="textNoShape">
                        <a:avLst/>
                      </a:prstTxWarp>
                    </a:bodyPr>
                    <a:lstStyle/>
                    <a:p>
                      <a:endParaRPr lang="en-US"/>
                    </a:p>
                  </p:txBody>
                </p:sp>
                <p:sp>
                  <p:nvSpPr>
                    <p:cNvPr id="249" name="Freeform 133"/>
                    <p:cNvSpPr>
                      <a:spLocks/>
                    </p:cNvSpPr>
                    <p:nvPr/>
                  </p:nvSpPr>
                  <p:spPr bwMode="auto">
                    <a:xfrm>
                      <a:off x="3643" y="3002"/>
                      <a:ext cx="7" cy="10"/>
                    </a:xfrm>
                    <a:custGeom>
                      <a:avLst/>
                      <a:gdLst>
                        <a:gd name="T0" fmla="*/ 7 w 7"/>
                        <a:gd name="T1" fmla="*/ 2 h 10"/>
                        <a:gd name="T2" fmla="*/ 5 w 7"/>
                        <a:gd name="T3" fmla="*/ 0 h 10"/>
                        <a:gd name="T4" fmla="*/ 2 w 7"/>
                        <a:gd name="T5" fmla="*/ 0 h 10"/>
                        <a:gd name="T6" fmla="*/ 0 w 7"/>
                        <a:gd name="T7" fmla="*/ 2 h 10"/>
                        <a:gd name="T8" fmla="*/ 0 w 7"/>
                        <a:gd name="T9" fmla="*/ 4 h 10"/>
                        <a:gd name="T10" fmla="*/ 0 w 7"/>
                        <a:gd name="T11" fmla="*/ 6 h 10"/>
                        <a:gd name="T12" fmla="*/ 2 w 7"/>
                        <a:gd name="T13" fmla="*/ 10 h 10"/>
                        <a:gd name="T14" fmla="*/ 5 w 7"/>
                        <a:gd name="T15" fmla="*/ 10 h 10"/>
                        <a:gd name="T16" fmla="*/ 7 w 7"/>
                        <a:gd name="T17" fmla="*/ 6 h 10"/>
                        <a:gd name="T18" fmla="*/ 7 w 7"/>
                        <a:gd name="T19" fmla="*/ 4 h 10"/>
                        <a:gd name="T20" fmla="*/ 7 w 7"/>
                        <a:gd name="T21" fmla="*/ 2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0"/>
                        <a:gd name="T35" fmla="*/ 7 w 7"/>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0">
                          <a:moveTo>
                            <a:pt x="7" y="2"/>
                          </a:moveTo>
                          <a:lnTo>
                            <a:pt x="5" y="0"/>
                          </a:lnTo>
                          <a:lnTo>
                            <a:pt x="2" y="0"/>
                          </a:lnTo>
                          <a:lnTo>
                            <a:pt x="0" y="2"/>
                          </a:lnTo>
                          <a:lnTo>
                            <a:pt x="0" y="4"/>
                          </a:lnTo>
                          <a:lnTo>
                            <a:pt x="0" y="6"/>
                          </a:lnTo>
                          <a:lnTo>
                            <a:pt x="2" y="10"/>
                          </a:lnTo>
                          <a:lnTo>
                            <a:pt x="5" y="10"/>
                          </a:lnTo>
                          <a:lnTo>
                            <a:pt x="7" y="6"/>
                          </a:lnTo>
                          <a:lnTo>
                            <a:pt x="7" y="4"/>
                          </a:lnTo>
                          <a:lnTo>
                            <a:pt x="7" y="2"/>
                          </a:lnTo>
                          <a:close/>
                        </a:path>
                      </a:pathLst>
                    </a:custGeom>
                    <a:solidFill>
                      <a:srgbClr val="000000"/>
                    </a:solidFill>
                    <a:ln w="9525">
                      <a:noFill/>
                      <a:round/>
                      <a:headEnd/>
                      <a:tailEnd/>
                    </a:ln>
                  </p:spPr>
                  <p:txBody>
                    <a:bodyPr>
                      <a:prstTxWarp prst="textNoShape">
                        <a:avLst/>
                      </a:prstTxWarp>
                    </a:bodyPr>
                    <a:lstStyle/>
                    <a:p>
                      <a:endParaRPr lang="en-US"/>
                    </a:p>
                  </p:txBody>
                </p:sp>
                <p:sp>
                  <p:nvSpPr>
                    <p:cNvPr id="250" name="Freeform 134"/>
                    <p:cNvSpPr>
                      <a:spLocks/>
                    </p:cNvSpPr>
                    <p:nvPr/>
                  </p:nvSpPr>
                  <p:spPr bwMode="auto">
                    <a:xfrm>
                      <a:off x="3643" y="3015"/>
                      <a:ext cx="7" cy="9"/>
                    </a:xfrm>
                    <a:custGeom>
                      <a:avLst/>
                      <a:gdLst>
                        <a:gd name="T0" fmla="*/ 7 w 7"/>
                        <a:gd name="T1" fmla="*/ 2 h 9"/>
                        <a:gd name="T2" fmla="*/ 5 w 7"/>
                        <a:gd name="T3" fmla="*/ 0 h 9"/>
                        <a:gd name="T4" fmla="*/ 2 w 7"/>
                        <a:gd name="T5" fmla="*/ 0 h 9"/>
                        <a:gd name="T6" fmla="*/ 0 w 7"/>
                        <a:gd name="T7" fmla="*/ 2 h 9"/>
                        <a:gd name="T8" fmla="*/ 0 w 7"/>
                        <a:gd name="T9" fmla="*/ 4 h 9"/>
                        <a:gd name="T10" fmla="*/ 0 w 7"/>
                        <a:gd name="T11" fmla="*/ 7 h 9"/>
                        <a:gd name="T12" fmla="*/ 2 w 7"/>
                        <a:gd name="T13" fmla="*/ 9 h 9"/>
                        <a:gd name="T14" fmla="*/ 5 w 7"/>
                        <a:gd name="T15" fmla="*/ 9 h 9"/>
                        <a:gd name="T16" fmla="*/ 7 w 7"/>
                        <a:gd name="T17" fmla="*/ 7 h 9"/>
                        <a:gd name="T18" fmla="*/ 7 w 7"/>
                        <a:gd name="T19" fmla="*/ 4 h 9"/>
                        <a:gd name="T20" fmla="*/ 7 w 7"/>
                        <a:gd name="T21" fmla="*/ 2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9"/>
                        <a:gd name="T35" fmla="*/ 7 w 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9">
                          <a:moveTo>
                            <a:pt x="7" y="2"/>
                          </a:moveTo>
                          <a:lnTo>
                            <a:pt x="5" y="0"/>
                          </a:lnTo>
                          <a:lnTo>
                            <a:pt x="2" y="0"/>
                          </a:lnTo>
                          <a:lnTo>
                            <a:pt x="0" y="2"/>
                          </a:lnTo>
                          <a:lnTo>
                            <a:pt x="0" y="4"/>
                          </a:lnTo>
                          <a:lnTo>
                            <a:pt x="0" y="7"/>
                          </a:lnTo>
                          <a:lnTo>
                            <a:pt x="2" y="9"/>
                          </a:lnTo>
                          <a:lnTo>
                            <a:pt x="5" y="9"/>
                          </a:lnTo>
                          <a:lnTo>
                            <a:pt x="7" y="7"/>
                          </a:lnTo>
                          <a:lnTo>
                            <a:pt x="7" y="4"/>
                          </a:lnTo>
                          <a:lnTo>
                            <a:pt x="7" y="2"/>
                          </a:lnTo>
                          <a:close/>
                        </a:path>
                      </a:pathLst>
                    </a:custGeom>
                    <a:solidFill>
                      <a:srgbClr val="000000"/>
                    </a:solidFill>
                    <a:ln w="9525">
                      <a:noFill/>
                      <a:round/>
                      <a:headEnd/>
                      <a:tailEnd/>
                    </a:ln>
                  </p:spPr>
                  <p:txBody>
                    <a:bodyPr>
                      <a:prstTxWarp prst="textNoShape">
                        <a:avLst/>
                      </a:prstTxWarp>
                    </a:bodyPr>
                    <a:lstStyle/>
                    <a:p>
                      <a:endParaRPr lang="en-US"/>
                    </a:p>
                  </p:txBody>
                </p:sp>
                <p:sp>
                  <p:nvSpPr>
                    <p:cNvPr id="251" name="Freeform 135"/>
                    <p:cNvSpPr>
                      <a:spLocks/>
                    </p:cNvSpPr>
                    <p:nvPr/>
                  </p:nvSpPr>
                  <p:spPr bwMode="auto">
                    <a:xfrm>
                      <a:off x="3643" y="3028"/>
                      <a:ext cx="7" cy="9"/>
                    </a:xfrm>
                    <a:custGeom>
                      <a:avLst/>
                      <a:gdLst>
                        <a:gd name="T0" fmla="*/ 7 w 7"/>
                        <a:gd name="T1" fmla="*/ 3 h 9"/>
                        <a:gd name="T2" fmla="*/ 5 w 7"/>
                        <a:gd name="T3" fmla="*/ 0 h 9"/>
                        <a:gd name="T4" fmla="*/ 2 w 7"/>
                        <a:gd name="T5" fmla="*/ 0 h 9"/>
                        <a:gd name="T6" fmla="*/ 0 w 7"/>
                        <a:gd name="T7" fmla="*/ 3 h 9"/>
                        <a:gd name="T8" fmla="*/ 0 w 7"/>
                        <a:gd name="T9" fmla="*/ 5 h 9"/>
                        <a:gd name="T10" fmla="*/ 0 w 7"/>
                        <a:gd name="T11" fmla="*/ 7 h 9"/>
                        <a:gd name="T12" fmla="*/ 2 w 7"/>
                        <a:gd name="T13" fmla="*/ 9 h 9"/>
                        <a:gd name="T14" fmla="*/ 5 w 7"/>
                        <a:gd name="T15" fmla="*/ 9 h 9"/>
                        <a:gd name="T16" fmla="*/ 7 w 7"/>
                        <a:gd name="T17" fmla="*/ 7 h 9"/>
                        <a:gd name="T18" fmla="*/ 7 w 7"/>
                        <a:gd name="T19" fmla="*/ 5 h 9"/>
                        <a:gd name="T20" fmla="*/ 7 w 7"/>
                        <a:gd name="T21" fmla="*/ 3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9"/>
                        <a:gd name="T35" fmla="*/ 7 w 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9">
                          <a:moveTo>
                            <a:pt x="7" y="3"/>
                          </a:moveTo>
                          <a:lnTo>
                            <a:pt x="5" y="0"/>
                          </a:lnTo>
                          <a:lnTo>
                            <a:pt x="2" y="0"/>
                          </a:lnTo>
                          <a:lnTo>
                            <a:pt x="0" y="3"/>
                          </a:lnTo>
                          <a:lnTo>
                            <a:pt x="0" y="5"/>
                          </a:lnTo>
                          <a:lnTo>
                            <a:pt x="0" y="7"/>
                          </a:lnTo>
                          <a:lnTo>
                            <a:pt x="2" y="9"/>
                          </a:lnTo>
                          <a:lnTo>
                            <a:pt x="5" y="9"/>
                          </a:lnTo>
                          <a:lnTo>
                            <a:pt x="7" y="7"/>
                          </a:lnTo>
                          <a:lnTo>
                            <a:pt x="7" y="5"/>
                          </a:lnTo>
                          <a:lnTo>
                            <a:pt x="7" y="3"/>
                          </a:lnTo>
                          <a:close/>
                        </a:path>
                      </a:pathLst>
                    </a:custGeom>
                    <a:solidFill>
                      <a:srgbClr val="000000"/>
                    </a:solidFill>
                    <a:ln w="9525">
                      <a:noFill/>
                      <a:round/>
                      <a:headEnd/>
                      <a:tailEnd/>
                    </a:ln>
                  </p:spPr>
                  <p:txBody>
                    <a:bodyPr>
                      <a:prstTxWarp prst="textNoShape">
                        <a:avLst/>
                      </a:prstTxWarp>
                    </a:bodyPr>
                    <a:lstStyle/>
                    <a:p>
                      <a:endParaRPr lang="en-US"/>
                    </a:p>
                  </p:txBody>
                </p:sp>
                <p:sp>
                  <p:nvSpPr>
                    <p:cNvPr id="252" name="Freeform 136"/>
                    <p:cNvSpPr>
                      <a:spLocks/>
                    </p:cNvSpPr>
                    <p:nvPr/>
                  </p:nvSpPr>
                  <p:spPr bwMode="auto">
                    <a:xfrm>
                      <a:off x="3643" y="3042"/>
                      <a:ext cx="7" cy="9"/>
                    </a:xfrm>
                    <a:custGeom>
                      <a:avLst/>
                      <a:gdLst>
                        <a:gd name="T0" fmla="*/ 7 w 7"/>
                        <a:gd name="T1" fmla="*/ 2 h 9"/>
                        <a:gd name="T2" fmla="*/ 5 w 7"/>
                        <a:gd name="T3" fmla="*/ 0 h 9"/>
                        <a:gd name="T4" fmla="*/ 2 w 7"/>
                        <a:gd name="T5" fmla="*/ 0 h 9"/>
                        <a:gd name="T6" fmla="*/ 0 w 7"/>
                        <a:gd name="T7" fmla="*/ 2 h 9"/>
                        <a:gd name="T8" fmla="*/ 0 w 7"/>
                        <a:gd name="T9" fmla="*/ 4 h 9"/>
                        <a:gd name="T10" fmla="*/ 0 w 7"/>
                        <a:gd name="T11" fmla="*/ 6 h 9"/>
                        <a:gd name="T12" fmla="*/ 2 w 7"/>
                        <a:gd name="T13" fmla="*/ 9 h 9"/>
                        <a:gd name="T14" fmla="*/ 5 w 7"/>
                        <a:gd name="T15" fmla="*/ 9 h 9"/>
                        <a:gd name="T16" fmla="*/ 7 w 7"/>
                        <a:gd name="T17" fmla="*/ 6 h 9"/>
                        <a:gd name="T18" fmla="*/ 7 w 7"/>
                        <a:gd name="T19" fmla="*/ 4 h 9"/>
                        <a:gd name="T20" fmla="*/ 7 w 7"/>
                        <a:gd name="T21" fmla="*/ 2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9"/>
                        <a:gd name="T35" fmla="*/ 7 w 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9">
                          <a:moveTo>
                            <a:pt x="7" y="2"/>
                          </a:moveTo>
                          <a:lnTo>
                            <a:pt x="5" y="0"/>
                          </a:lnTo>
                          <a:lnTo>
                            <a:pt x="2" y="0"/>
                          </a:lnTo>
                          <a:lnTo>
                            <a:pt x="0" y="2"/>
                          </a:lnTo>
                          <a:lnTo>
                            <a:pt x="0" y="4"/>
                          </a:lnTo>
                          <a:lnTo>
                            <a:pt x="0" y="6"/>
                          </a:lnTo>
                          <a:lnTo>
                            <a:pt x="2" y="9"/>
                          </a:lnTo>
                          <a:lnTo>
                            <a:pt x="5" y="9"/>
                          </a:lnTo>
                          <a:lnTo>
                            <a:pt x="7" y="6"/>
                          </a:lnTo>
                          <a:lnTo>
                            <a:pt x="7" y="4"/>
                          </a:lnTo>
                          <a:lnTo>
                            <a:pt x="7" y="2"/>
                          </a:lnTo>
                          <a:close/>
                        </a:path>
                      </a:pathLst>
                    </a:custGeom>
                    <a:solidFill>
                      <a:srgbClr val="000000"/>
                    </a:solidFill>
                    <a:ln w="9525">
                      <a:noFill/>
                      <a:round/>
                      <a:headEnd/>
                      <a:tailEnd/>
                    </a:ln>
                  </p:spPr>
                  <p:txBody>
                    <a:bodyPr>
                      <a:prstTxWarp prst="textNoShape">
                        <a:avLst/>
                      </a:prstTxWarp>
                    </a:bodyPr>
                    <a:lstStyle/>
                    <a:p>
                      <a:endParaRPr lang="en-US"/>
                    </a:p>
                  </p:txBody>
                </p:sp>
                <p:sp>
                  <p:nvSpPr>
                    <p:cNvPr id="253" name="Freeform 137"/>
                    <p:cNvSpPr>
                      <a:spLocks/>
                    </p:cNvSpPr>
                    <p:nvPr/>
                  </p:nvSpPr>
                  <p:spPr bwMode="auto">
                    <a:xfrm>
                      <a:off x="3643" y="3055"/>
                      <a:ext cx="7" cy="9"/>
                    </a:xfrm>
                    <a:custGeom>
                      <a:avLst/>
                      <a:gdLst>
                        <a:gd name="T0" fmla="*/ 7 w 7"/>
                        <a:gd name="T1" fmla="*/ 2 h 9"/>
                        <a:gd name="T2" fmla="*/ 5 w 7"/>
                        <a:gd name="T3" fmla="*/ 0 h 9"/>
                        <a:gd name="T4" fmla="*/ 2 w 7"/>
                        <a:gd name="T5" fmla="*/ 0 h 9"/>
                        <a:gd name="T6" fmla="*/ 0 w 7"/>
                        <a:gd name="T7" fmla="*/ 2 h 9"/>
                        <a:gd name="T8" fmla="*/ 0 w 7"/>
                        <a:gd name="T9" fmla="*/ 4 h 9"/>
                        <a:gd name="T10" fmla="*/ 0 w 7"/>
                        <a:gd name="T11" fmla="*/ 7 h 9"/>
                        <a:gd name="T12" fmla="*/ 2 w 7"/>
                        <a:gd name="T13" fmla="*/ 9 h 9"/>
                        <a:gd name="T14" fmla="*/ 5 w 7"/>
                        <a:gd name="T15" fmla="*/ 9 h 9"/>
                        <a:gd name="T16" fmla="*/ 7 w 7"/>
                        <a:gd name="T17" fmla="*/ 7 h 9"/>
                        <a:gd name="T18" fmla="*/ 7 w 7"/>
                        <a:gd name="T19" fmla="*/ 4 h 9"/>
                        <a:gd name="T20" fmla="*/ 7 w 7"/>
                        <a:gd name="T21" fmla="*/ 2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9"/>
                        <a:gd name="T35" fmla="*/ 7 w 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9">
                          <a:moveTo>
                            <a:pt x="7" y="2"/>
                          </a:moveTo>
                          <a:lnTo>
                            <a:pt x="5" y="0"/>
                          </a:lnTo>
                          <a:lnTo>
                            <a:pt x="2" y="0"/>
                          </a:lnTo>
                          <a:lnTo>
                            <a:pt x="0" y="2"/>
                          </a:lnTo>
                          <a:lnTo>
                            <a:pt x="0" y="4"/>
                          </a:lnTo>
                          <a:lnTo>
                            <a:pt x="0" y="7"/>
                          </a:lnTo>
                          <a:lnTo>
                            <a:pt x="2" y="9"/>
                          </a:lnTo>
                          <a:lnTo>
                            <a:pt x="5" y="9"/>
                          </a:lnTo>
                          <a:lnTo>
                            <a:pt x="7" y="7"/>
                          </a:lnTo>
                          <a:lnTo>
                            <a:pt x="7" y="4"/>
                          </a:lnTo>
                          <a:lnTo>
                            <a:pt x="7" y="2"/>
                          </a:lnTo>
                          <a:close/>
                        </a:path>
                      </a:pathLst>
                    </a:custGeom>
                    <a:solidFill>
                      <a:srgbClr val="000000"/>
                    </a:solidFill>
                    <a:ln w="9525">
                      <a:noFill/>
                      <a:round/>
                      <a:headEnd/>
                      <a:tailEnd/>
                    </a:ln>
                  </p:spPr>
                  <p:txBody>
                    <a:bodyPr>
                      <a:prstTxWarp prst="textNoShape">
                        <a:avLst/>
                      </a:prstTxWarp>
                    </a:bodyPr>
                    <a:lstStyle/>
                    <a:p>
                      <a:endParaRPr lang="en-US"/>
                    </a:p>
                  </p:txBody>
                </p:sp>
                <p:sp>
                  <p:nvSpPr>
                    <p:cNvPr id="254" name="Freeform 138"/>
                    <p:cNvSpPr>
                      <a:spLocks/>
                    </p:cNvSpPr>
                    <p:nvPr/>
                  </p:nvSpPr>
                  <p:spPr bwMode="auto">
                    <a:xfrm>
                      <a:off x="3643" y="3068"/>
                      <a:ext cx="7" cy="9"/>
                    </a:xfrm>
                    <a:custGeom>
                      <a:avLst/>
                      <a:gdLst>
                        <a:gd name="T0" fmla="*/ 7 w 7"/>
                        <a:gd name="T1" fmla="*/ 3 h 9"/>
                        <a:gd name="T2" fmla="*/ 5 w 7"/>
                        <a:gd name="T3" fmla="*/ 0 h 9"/>
                        <a:gd name="T4" fmla="*/ 2 w 7"/>
                        <a:gd name="T5" fmla="*/ 0 h 9"/>
                        <a:gd name="T6" fmla="*/ 0 w 7"/>
                        <a:gd name="T7" fmla="*/ 3 h 9"/>
                        <a:gd name="T8" fmla="*/ 0 w 7"/>
                        <a:gd name="T9" fmla="*/ 5 h 9"/>
                        <a:gd name="T10" fmla="*/ 0 w 7"/>
                        <a:gd name="T11" fmla="*/ 7 h 9"/>
                        <a:gd name="T12" fmla="*/ 2 w 7"/>
                        <a:gd name="T13" fmla="*/ 9 h 9"/>
                        <a:gd name="T14" fmla="*/ 5 w 7"/>
                        <a:gd name="T15" fmla="*/ 9 h 9"/>
                        <a:gd name="T16" fmla="*/ 7 w 7"/>
                        <a:gd name="T17" fmla="*/ 7 h 9"/>
                        <a:gd name="T18" fmla="*/ 7 w 7"/>
                        <a:gd name="T19" fmla="*/ 5 h 9"/>
                        <a:gd name="T20" fmla="*/ 7 w 7"/>
                        <a:gd name="T21" fmla="*/ 3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9"/>
                        <a:gd name="T35" fmla="*/ 7 w 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9">
                          <a:moveTo>
                            <a:pt x="7" y="3"/>
                          </a:moveTo>
                          <a:lnTo>
                            <a:pt x="5" y="0"/>
                          </a:lnTo>
                          <a:lnTo>
                            <a:pt x="2" y="0"/>
                          </a:lnTo>
                          <a:lnTo>
                            <a:pt x="0" y="3"/>
                          </a:lnTo>
                          <a:lnTo>
                            <a:pt x="0" y="5"/>
                          </a:lnTo>
                          <a:lnTo>
                            <a:pt x="0" y="7"/>
                          </a:lnTo>
                          <a:lnTo>
                            <a:pt x="2" y="9"/>
                          </a:lnTo>
                          <a:lnTo>
                            <a:pt x="5" y="9"/>
                          </a:lnTo>
                          <a:lnTo>
                            <a:pt x="7" y="7"/>
                          </a:lnTo>
                          <a:lnTo>
                            <a:pt x="7" y="5"/>
                          </a:lnTo>
                          <a:lnTo>
                            <a:pt x="7" y="3"/>
                          </a:lnTo>
                          <a:close/>
                        </a:path>
                      </a:pathLst>
                    </a:custGeom>
                    <a:solidFill>
                      <a:srgbClr val="000000"/>
                    </a:solidFill>
                    <a:ln w="9525">
                      <a:noFill/>
                      <a:round/>
                      <a:headEnd/>
                      <a:tailEnd/>
                    </a:ln>
                  </p:spPr>
                  <p:txBody>
                    <a:bodyPr>
                      <a:prstTxWarp prst="textNoShape">
                        <a:avLst/>
                      </a:prstTxWarp>
                    </a:bodyPr>
                    <a:lstStyle/>
                    <a:p>
                      <a:endParaRPr lang="en-US"/>
                    </a:p>
                  </p:txBody>
                </p:sp>
                <p:sp>
                  <p:nvSpPr>
                    <p:cNvPr id="255" name="Freeform 139"/>
                    <p:cNvSpPr>
                      <a:spLocks/>
                    </p:cNvSpPr>
                    <p:nvPr/>
                  </p:nvSpPr>
                  <p:spPr bwMode="auto">
                    <a:xfrm>
                      <a:off x="3643" y="3082"/>
                      <a:ext cx="7" cy="9"/>
                    </a:xfrm>
                    <a:custGeom>
                      <a:avLst/>
                      <a:gdLst>
                        <a:gd name="T0" fmla="*/ 7 w 7"/>
                        <a:gd name="T1" fmla="*/ 2 h 9"/>
                        <a:gd name="T2" fmla="*/ 5 w 7"/>
                        <a:gd name="T3" fmla="*/ 0 h 9"/>
                        <a:gd name="T4" fmla="*/ 2 w 7"/>
                        <a:gd name="T5" fmla="*/ 0 h 9"/>
                        <a:gd name="T6" fmla="*/ 0 w 7"/>
                        <a:gd name="T7" fmla="*/ 2 h 9"/>
                        <a:gd name="T8" fmla="*/ 0 w 7"/>
                        <a:gd name="T9" fmla="*/ 4 h 9"/>
                        <a:gd name="T10" fmla="*/ 0 w 7"/>
                        <a:gd name="T11" fmla="*/ 6 h 9"/>
                        <a:gd name="T12" fmla="*/ 2 w 7"/>
                        <a:gd name="T13" fmla="*/ 9 h 9"/>
                        <a:gd name="T14" fmla="*/ 5 w 7"/>
                        <a:gd name="T15" fmla="*/ 9 h 9"/>
                        <a:gd name="T16" fmla="*/ 7 w 7"/>
                        <a:gd name="T17" fmla="*/ 6 h 9"/>
                        <a:gd name="T18" fmla="*/ 7 w 7"/>
                        <a:gd name="T19" fmla="*/ 4 h 9"/>
                        <a:gd name="T20" fmla="*/ 7 w 7"/>
                        <a:gd name="T21" fmla="*/ 2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9"/>
                        <a:gd name="T35" fmla="*/ 7 w 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9">
                          <a:moveTo>
                            <a:pt x="7" y="2"/>
                          </a:moveTo>
                          <a:lnTo>
                            <a:pt x="5" y="0"/>
                          </a:lnTo>
                          <a:lnTo>
                            <a:pt x="2" y="0"/>
                          </a:lnTo>
                          <a:lnTo>
                            <a:pt x="0" y="2"/>
                          </a:lnTo>
                          <a:lnTo>
                            <a:pt x="0" y="4"/>
                          </a:lnTo>
                          <a:lnTo>
                            <a:pt x="0" y="6"/>
                          </a:lnTo>
                          <a:lnTo>
                            <a:pt x="2" y="9"/>
                          </a:lnTo>
                          <a:lnTo>
                            <a:pt x="5" y="9"/>
                          </a:lnTo>
                          <a:lnTo>
                            <a:pt x="7" y="6"/>
                          </a:lnTo>
                          <a:lnTo>
                            <a:pt x="7" y="4"/>
                          </a:lnTo>
                          <a:lnTo>
                            <a:pt x="7" y="2"/>
                          </a:lnTo>
                          <a:close/>
                        </a:path>
                      </a:pathLst>
                    </a:custGeom>
                    <a:solidFill>
                      <a:srgbClr val="000000"/>
                    </a:solidFill>
                    <a:ln w="9525">
                      <a:noFill/>
                      <a:round/>
                      <a:headEnd/>
                      <a:tailEnd/>
                    </a:ln>
                  </p:spPr>
                  <p:txBody>
                    <a:bodyPr>
                      <a:prstTxWarp prst="textNoShape">
                        <a:avLst/>
                      </a:prstTxWarp>
                    </a:bodyPr>
                    <a:lstStyle/>
                    <a:p>
                      <a:endParaRPr lang="en-US"/>
                    </a:p>
                  </p:txBody>
                </p:sp>
                <p:sp>
                  <p:nvSpPr>
                    <p:cNvPr id="256" name="Freeform 140"/>
                    <p:cNvSpPr>
                      <a:spLocks/>
                    </p:cNvSpPr>
                    <p:nvPr/>
                  </p:nvSpPr>
                  <p:spPr bwMode="auto">
                    <a:xfrm>
                      <a:off x="3643" y="3095"/>
                      <a:ext cx="7" cy="9"/>
                    </a:xfrm>
                    <a:custGeom>
                      <a:avLst/>
                      <a:gdLst>
                        <a:gd name="T0" fmla="*/ 7 w 7"/>
                        <a:gd name="T1" fmla="*/ 2 h 9"/>
                        <a:gd name="T2" fmla="*/ 5 w 7"/>
                        <a:gd name="T3" fmla="*/ 0 h 9"/>
                        <a:gd name="T4" fmla="*/ 2 w 7"/>
                        <a:gd name="T5" fmla="*/ 0 h 9"/>
                        <a:gd name="T6" fmla="*/ 0 w 7"/>
                        <a:gd name="T7" fmla="*/ 2 h 9"/>
                        <a:gd name="T8" fmla="*/ 0 w 7"/>
                        <a:gd name="T9" fmla="*/ 4 h 9"/>
                        <a:gd name="T10" fmla="*/ 0 w 7"/>
                        <a:gd name="T11" fmla="*/ 7 h 9"/>
                        <a:gd name="T12" fmla="*/ 2 w 7"/>
                        <a:gd name="T13" fmla="*/ 9 h 9"/>
                        <a:gd name="T14" fmla="*/ 5 w 7"/>
                        <a:gd name="T15" fmla="*/ 9 h 9"/>
                        <a:gd name="T16" fmla="*/ 7 w 7"/>
                        <a:gd name="T17" fmla="*/ 7 h 9"/>
                        <a:gd name="T18" fmla="*/ 7 w 7"/>
                        <a:gd name="T19" fmla="*/ 4 h 9"/>
                        <a:gd name="T20" fmla="*/ 7 w 7"/>
                        <a:gd name="T21" fmla="*/ 2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9"/>
                        <a:gd name="T35" fmla="*/ 7 w 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9">
                          <a:moveTo>
                            <a:pt x="7" y="2"/>
                          </a:moveTo>
                          <a:lnTo>
                            <a:pt x="5" y="0"/>
                          </a:lnTo>
                          <a:lnTo>
                            <a:pt x="2" y="0"/>
                          </a:lnTo>
                          <a:lnTo>
                            <a:pt x="0" y="2"/>
                          </a:lnTo>
                          <a:lnTo>
                            <a:pt x="0" y="4"/>
                          </a:lnTo>
                          <a:lnTo>
                            <a:pt x="0" y="7"/>
                          </a:lnTo>
                          <a:lnTo>
                            <a:pt x="2" y="9"/>
                          </a:lnTo>
                          <a:lnTo>
                            <a:pt x="5" y="9"/>
                          </a:lnTo>
                          <a:lnTo>
                            <a:pt x="7" y="7"/>
                          </a:lnTo>
                          <a:lnTo>
                            <a:pt x="7" y="4"/>
                          </a:lnTo>
                          <a:lnTo>
                            <a:pt x="7" y="2"/>
                          </a:lnTo>
                          <a:close/>
                        </a:path>
                      </a:pathLst>
                    </a:custGeom>
                    <a:solidFill>
                      <a:srgbClr val="000000"/>
                    </a:solidFill>
                    <a:ln w="9525">
                      <a:noFill/>
                      <a:round/>
                      <a:headEnd/>
                      <a:tailEnd/>
                    </a:ln>
                  </p:spPr>
                  <p:txBody>
                    <a:bodyPr>
                      <a:prstTxWarp prst="textNoShape">
                        <a:avLst/>
                      </a:prstTxWarp>
                    </a:bodyPr>
                    <a:lstStyle/>
                    <a:p>
                      <a:endParaRPr lang="en-US"/>
                    </a:p>
                  </p:txBody>
                </p:sp>
                <p:sp>
                  <p:nvSpPr>
                    <p:cNvPr id="257" name="Freeform 141"/>
                    <p:cNvSpPr>
                      <a:spLocks/>
                    </p:cNvSpPr>
                    <p:nvPr/>
                  </p:nvSpPr>
                  <p:spPr bwMode="auto">
                    <a:xfrm>
                      <a:off x="3643" y="3108"/>
                      <a:ext cx="7" cy="9"/>
                    </a:xfrm>
                    <a:custGeom>
                      <a:avLst/>
                      <a:gdLst>
                        <a:gd name="T0" fmla="*/ 7 w 7"/>
                        <a:gd name="T1" fmla="*/ 3 h 9"/>
                        <a:gd name="T2" fmla="*/ 5 w 7"/>
                        <a:gd name="T3" fmla="*/ 0 h 9"/>
                        <a:gd name="T4" fmla="*/ 2 w 7"/>
                        <a:gd name="T5" fmla="*/ 0 h 9"/>
                        <a:gd name="T6" fmla="*/ 0 w 7"/>
                        <a:gd name="T7" fmla="*/ 3 h 9"/>
                        <a:gd name="T8" fmla="*/ 0 w 7"/>
                        <a:gd name="T9" fmla="*/ 5 h 9"/>
                        <a:gd name="T10" fmla="*/ 0 w 7"/>
                        <a:gd name="T11" fmla="*/ 7 h 9"/>
                        <a:gd name="T12" fmla="*/ 2 w 7"/>
                        <a:gd name="T13" fmla="*/ 9 h 9"/>
                        <a:gd name="T14" fmla="*/ 5 w 7"/>
                        <a:gd name="T15" fmla="*/ 9 h 9"/>
                        <a:gd name="T16" fmla="*/ 7 w 7"/>
                        <a:gd name="T17" fmla="*/ 7 h 9"/>
                        <a:gd name="T18" fmla="*/ 7 w 7"/>
                        <a:gd name="T19" fmla="*/ 5 h 9"/>
                        <a:gd name="T20" fmla="*/ 7 w 7"/>
                        <a:gd name="T21" fmla="*/ 3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9"/>
                        <a:gd name="T35" fmla="*/ 7 w 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9">
                          <a:moveTo>
                            <a:pt x="7" y="3"/>
                          </a:moveTo>
                          <a:lnTo>
                            <a:pt x="5" y="0"/>
                          </a:lnTo>
                          <a:lnTo>
                            <a:pt x="2" y="0"/>
                          </a:lnTo>
                          <a:lnTo>
                            <a:pt x="0" y="3"/>
                          </a:lnTo>
                          <a:lnTo>
                            <a:pt x="0" y="5"/>
                          </a:lnTo>
                          <a:lnTo>
                            <a:pt x="0" y="7"/>
                          </a:lnTo>
                          <a:lnTo>
                            <a:pt x="2" y="9"/>
                          </a:lnTo>
                          <a:lnTo>
                            <a:pt x="5" y="9"/>
                          </a:lnTo>
                          <a:lnTo>
                            <a:pt x="7" y="7"/>
                          </a:lnTo>
                          <a:lnTo>
                            <a:pt x="7" y="5"/>
                          </a:lnTo>
                          <a:lnTo>
                            <a:pt x="7" y="3"/>
                          </a:lnTo>
                          <a:close/>
                        </a:path>
                      </a:pathLst>
                    </a:custGeom>
                    <a:solidFill>
                      <a:srgbClr val="000000"/>
                    </a:solidFill>
                    <a:ln w="9525">
                      <a:noFill/>
                      <a:round/>
                      <a:headEnd/>
                      <a:tailEnd/>
                    </a:ln>
                  </p:spPr>
                  <p:txBody>
                    <a:bodyPr>
                      <a:prstTxWarp prst="textNoShape">
                        <a:avLst/>
                      </a:prstTxWarp>
                    </a:bodyPr>
                    <a:lstStyle/>
                    <a:p>
                      <a:endParaRPr lang="en-US"/>
                    </a:p>
                  </p:txBody>
                </p:sp>
                <p:sp>
                  <p:nvSpPr>
                    <p:cNvPr id="258" name="Freeform 142"/>
                    <p:cNvSpPr>
                      <a:spLocks/>
                    </p:cNvSpPr>
                    <p:nvPr/>
                  </p:nvSpPr>
                  <p:spPr bwMode="auto">
                    <a:xfrm>
                      <a:off x="3643" y="3122"/>
                      <a:ext cx="7" cy="9"/>
                    </a:xfrm>
                    <a:custGeom>
                      <a:avLst/>
                      <a:gdLst>
                        <a:gd name="T0" fmla="*/ 7 w 7"/>
                        <a:gd name="T1" fmla="*/ 2 h 9"/>
                        <a:gd name="T2" fmla="*/ 5 w 7"/>
                        <a:gd name="T3" fmla="*/ 0 h 9"/>
                        <a:gd name="T4" fmla="*/ 2 w 7"/>
                        <a:gd name="T5" fmla="*/ 0 h 9"/>
                        <a:gd name="T6" fmla="*/ 0 w 7"/>
                        <a:gd name="T7" fmla="*/ 2 h 9"/>
                        <a:gd name="T8" fmla="*/ 0 w 7"/>
                        <a:gd name="T9" fmla="*/ 4 h 9"/>
                        <a:gd name="T10" fmla="*/ 0 w 7"/>
                        <a:gd name="T11" fmla="*/ 6 h 9"/>
                        <a:gd name="T12" fmla="*/ 2 w 7"/>
                        <a:gd name="T13" fmla="*/ 9 h 9"/>
                        <a:gd name="T14" fmla="*/ 5 w 7"/>
                        <a:gd name="T15" fmla="*/ 9 h 9"/>
                        <a:gd name="T16" fmla="*/ 7 w 7"/>
                        <a:gd name="T17" fmla="*/ 6 h 9"/>
                        <a:gd name="T18" fmla="*/ 7 w 7"/>
                        <a:gd name="T19" fmla="*/ 4 h 9"/>
                        <a:gd name="T20" fmla="*/ 7 w 7"/>
                        <a:gd name="T21" fmla="*/ 2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9"/>
                        <a:gd name="T35" fmla="*/ 7 w 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9">
                          <a:moveTo>
                            <a:pt x="7" y="2"/>
                          </a:moveTo>
                          <a:lnTo>
                            <a:pt x="5" y="0"/>
                          </a:lnTo>
                          <a:lnTo>
                            <a:pt x="2" y="0"/>
                          </a:lnTo>
                          <a:lnTo>
                            <a:pt x="0" y="2"/>
                          </a:lnTo>
                          <a:lnTo>
                            <a:pt x="0" y="4"/>
                          </a:lnTo>
                          <a:lnTo>
                            <a:pt x="0" y="6"/>
                          </a:lnTo>
                          <a:lnTo>
                            <a:pt x="2" y="9"/>
                          </a:lnTo>
                          <a:lnTo>
                            <a:pt x="5" y="9"/>
                          </a:lnTo>
                          <a:lnTo>
                            <a:pt x="7" y="6"/>
                          </a:lnTo>
                          <a:lnTo>
                            <a:pt x="7" y="4"/>
                          </a:lnTo>
                          <a:lnTo>
                            <a:pt x="7" y="2"/>
                          </a:lnTo>
                          <a:close/>
                        </a:path>
                      </a:pathLst>
                    </a:custGeom>
                    <a:solidFill>
                      <a:srgbClr val="000000"/>
                    </a:solidFill>
                    <a:ln w="9525">
                      <a:noFill/>
                      <a:round/>
                      <a:headEnd/>
                      <a:tailEnd/>
                    </a:ln>
                  </p:spPr>
                  <p:txBody>
                    <a:bodyPr>
                      <a:prstTxWarp prst="textNoShape">
                        <a:avLst/>
                      </a:prstTxWarp>
                    </a:bodyPr>
                    <a:lstStyle/>
                    <a:p>
                      <a:endParaRPr lang="en-US"/>
                    </a:p>
                  </p:txBody>
                </p:sp>
                <p:sp>
                  <p:nvSpPr>
                    <p:cNvPr id="259" name="Freeform 143"/>
                    <p:cNvSpPr>
                      <a:spLocks/>
                    </p:cNvSpPr>
                    <p:nvPr/>
                  </p:nvSpPr>
                  <p:spPr bwMode="auto">
                    <a:xfrm>
                      <a:off x="3643" y="3135"/>
                      <a:ext cx="7" cy="9"/>
                    </a:xfrm>
                    <a:custGeom>
                      <a:avLst/>
                      <a:gdLst>
                        <a:gd name="T0" fmla="*/ 7 w 7"/>
                        <a:gd name="T1" fmla="*/ 2 h 9"/>
                        <a:gd name="T2" fmla="*/ 5 w 7"/>
                        <a:gd name="T3" fmla="*/ 0 h 9"/>
                        <a:gd name="T4" fmla="*/ 2 w 7"/>
                        <a:gd name="T5" fmla="*/ 0 h 9"/>
                        <a:gd name="T6" fmla="*/ 0 w 7"/>
                        <a:gd name="T7" fmla="*/ 2 h 9"/>
                        <a:gd name="T8" fmla="*/ 0 w 7"/>
                        <a:gd name="T9" fmla="*/ 5 h 9"/>
                        <a:gd name="T10" fmla="*/ 0 w 7"/>
                        <a:gd name="T11" fmla="*/ 7 h 9"/>
                        <a:gd name="T12" fmla="*/ 2 w 7"/>
                        <a:gd name="T13" fmla="*/ 9 h 9"/>
                        <a:gd name="T14" fmla="*/ 5 w 7"/>
                        <a:gd name="T15" fmla="*/ 9 h 9"/>
                        <a:gd name="T16" fmla="*/ 7 w 7"/>
                        <a:gd name="T17" fmla="*/ 7 h 9"/>
                        <a:gd name="T18" fmla="*/ 7 w 7"/>
                        <a:gd name="T19" fmla="*/ 5 h 9"/>
                        <a:gd name="T20" fmla="*/ 7 w 7"/>
                        <a:gd name="T21" fmla="*/ 2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9"/>
                        <a:gd name="T35" fmla="*/ 7 w 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9">
                          <a:moveTo>
                            <a:pt x="7" y="2"/>
                          </a:moveTo>
                          <a:lnTo>
                            <a:pt x="5" y="0"/>
                          </a:lnTo>
                          <a:lnTo>
                            <a:pt x="2" y="0"/>
                          </a:lnTo>
                          <a:lnTo>
                            <a:pt x="0" y="2"/>
                          </a:lnTo>
                          <a:lnTo>
                            <a:pt x="0" y="5"/>
                          </a:lnTo>
                          <a:lnTo>
                            <a:pt x="0" y="7"/>
                          </a:lnTo>
                          <a:lnTo>
                            <a:pt x="2" y="9"/>
                          </a:lnTo>
                          <a:lnTo>
                            <a:pt x="5" y="9"/>
                          </a:lnTo>
                          <a:lnTo>
                            <a:pt x="7" y="7"/>
                          </a:lnTo>
                          <a:lnTo>
                            <a:pt x="7" y="5"/>
                          </a:lnTo>
                          <a:lnTo>
                            <a:pt x="7" y="2"/>
                          </a:lnTo>
                          <a:close/>
                        </a:path>
                      </a:pathLst>
                    </a:custGeom>
                    <a:solidFill>
                      <a:srgbClr val="000000"/>
                    </a:solidFill>
                    <a:ln w="9525">
                      <a:noFill/>
                      <a:round/>
                      <a:headEnd/>
                      <a:tailEnd/>
                    </a:ln>
                  </p:spPr>
                  <p:txBody>
                    <a:bodyPr>
                      <a:prstTxWarp prst="textNoShape">
                        <a:avLst/>
                      </a:prstTxWarp>
                    </a:bodyPr>
                    <a:lstStyle/>
                    <a:p>
                      <a:endParaRPr lang="en-US"/>
                    </a:p>
                  </p:txBody>
                </p:sp>
                <p:sp>
                  <p:nvSpPr>
                    <p:cNvPr id="260" name="Freeform 144"/>
                    <p:cNvSpPr>
                      <a:spLocks/>
                    </p:cNvSpPr>
                    <p:nvPr/>
                  </p:nvSpPr>
                  <p:spPr bwMode="auto">
                    <a:xfrm>
                      <a:off x="3643" y="3148"/>
                      <a:ext cx="7" cy="9"/>
                    </a:xfrm>
                    <a:custGeom>
                      <a:avLst/>
                      <a:gdLst>
                        <a:gd name="T0" fmla="*/ 7 w 7"/>
                        <a:gd name="T1" fmla="*/ 3 h 9"/>
                        <a:gd name="T2" fmla="*/ 5 w 7"/>
                        <a:gd name="T3" fmla="*/ 0 h 9"/>
                        <a:gd name="T4" fmla="*/ 2 w 7"/>
                        <a:gd name="T5" fmla="*/ 0 h 9"/>
                        <a:gd name="T6" fmla="*/ 0 w 7"/>
                        <a:gd name="T7" fmla="*/ 3 h 9"/>
                        <a:gd name="T8" fmla="*/ 0 w 7"/>
                        <a:gd name="T9" fmla="*/ 5 h 9"/>
                        <a:gd name="T10" fmla="*/ 0 w 7"/>
                        <a:gd name="T11" fmla="*/ 7 h 9"/>
                        <a:gd name="T12" fmla="*/ 2 w 7"/>
                        <a:gd name="T13" fmla="*/ 9 h 9"/>
                        <a:gd name="T14" fmla="*/ 5 w 7"/>
                        <a:gd name="T15" fmla="*/ 9 h 9"/>
                        <a:gd name="T16" fmla="*/ 7 w 7"/>
                        <a:gd name="T17" fmla="*/ 7 h 9"/>
                        <a:gd name="T18" fmla="*/ 7 w 7"/>
                        <a:gd name="T19" fmla="*/ 5 h 9"/>
                        <a:gd name="T20" fmla="*/ 7 w 7"/>
                        <a:gd name="T21" fmla="*/ 3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9"/>
                        <a:gd name="T35" fmla="*/ 7 w 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9">
                          <a:moveTo>
                            <a:pt x="7" y="3"/>
                          </a:moveTo>
                          <a:lnTo>
                            <a:pt x="5" y="0"/>
                          </a:lnTo>
                          <a:lnTo>
                            <a:pt x="2" y="0"/>
                          </a:lnTo>
                          <a:lnTo>
                            <a:pt x="0" y="3"/>
                          </a:lnTo>
                          <a:lnTo>
                            <a:pt x="0" y="5"/>
                          </a:lnTo>
                          <a:lnTo>
                            <a:pt x="0" y="7"/>
                          </a:lnTo>
                          <a:lnTo>
                            <a:pt x="2" y="9"/>
                          </a:lnTo>
                          <a:lnTo>
                            <a:pt x="5" y="9"/>
                          </a:lnTo>
                          <a:lnTo>
                            <a:pt x="7" y="7"/>
                          </a:lnTo>
                          <a:lnTo>
                            <a:pt x="7" y="5"/>
                          </a:lnTo>
                          <a:lnTo>
                            <a:pt x="7" y="3"/>
                          </a:lnTo>
                          <a:close/>
                        </a:path>
                      </a:pathLst>
                    </a:custGeom>
                    <a:solidFill>
                      <a:srgbClr val="000000"/>
                    </a:solidFill>
                    <a:ln w="9525">
                      <a:noFill/>
                      <a:round/>
                      <a:headEnd/>
                      <a:tailEnd/>
                    </a:ln>
                  </p:spPr>
                  <p:txBody>
                    <a:bodyPr>
                      <a:prstTxWarp prst="textNoShape">
                        <a:avLst/>
                      </a:prstTxWarp>
                    </a:bodyPr>
                    <a:lstStyle/>
                    <a:p>
                      <a:endParaRPr lang="en-US"/>
                    </a:p>
                  </p:txBody>
                </p:sp>
                <p:sp>
                  <p:nvSpPr>
                    <p:cNvPr id="261" name="Freeform 145"/>
                    <p:cNvSpPr>
                      <a:spLocks/>
                    </p:cNvSpPr>
                    <p:nvPr/>
                  </p:nvSpPr>
                  <p:spPr bwMode="auto">
                    <a:xfrm>
                      <a:off x="3643" y="3162"/>
                      <a:ext cx="7" cy="9"/>
                    </a:xfrm>
                    <a:custGeom>
                      <a:avLst/>
                      <a:gdLst>
                        <a:gd name="T0" fmla="*/ 7 w 7"/>
                        <a:gd name="T1" fmla="*/ 2 h 9"/>
                        <a:gd name="T2" fmla="*/ 5 w 7"/>
                        <a:gd name="T3" fmla="*/ 0 h 9"/>
                        <a:gd name="T4" fmla="*/ 2 w 7"/>
                        <a:gd name="T5" fmla="*/ 0 h 9"/>
                        <a:gd name="T6" fmla="*/ 0 w 7"/>
                        <a:gd name="T7" fmla="*/ 2 h 9"/>
                        <a:gd name="T8" fmla="*/ 0 w 7"/>
                        <a:gd name="T9" fmla="*/ 4 h 9"/>
                        <a:gd name="T10" fmla="*/ 0 w 7"/>
                        <a:gd name="T11" fmla="*/ 6 h 9"/>
                        <a:gd name="T12" fmla="*/ 2 w 7"/>
                        <a:gd name="T13" fmla="*/ 9 h 9"/>
                        <a:gd name="T14" fmla="*/ 5 w 7"/>
                        <a:gd name="T15" fmla="*/ 9 h 9"/>
                        <a:gd name="T16" fmla="*/ 7 w 7"/>
                        <a:gd name="T17" fmla="*/ 6 h 9"/>
                        <a:gd name="T18" fmla="*/ 7 w 7"/>
                        <a:gd name="T19" fmla="*/ 4 h 9"/>
                        <a:gd name="T20" fmla="*/ 7 w 7"/>
                        <a:gd name="T21" fmla="*/ 2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9"/>
                        <a:gd name="T35" fmla="*/ 7 w 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9">
                          <a:moveTo>
                            <a:pt x="7" y="2"/>
                          </a:moveTo>
                          <a:lnTo>
                            <a:pt x="5" y="0"/>
                          </a:lnTo>
                          <a:lnTo>
                            <a:pt x="2" y="0"/>
                          </a:lnTo>
                          <a:lnTo>
                            <a:pt x="0" y="2"/>
                          </a:lnTo>
                          <a:lnTo>
                            <a:pt x="0" y="4"/>
                          </a:lnTo>
                          <a:lnTo>
                            <a:pt x="0" y="6"/>
                          </a:lnTo>
                          <a:lnTo>
                            <a:pt x="2" y="9"/>
                          </a:lnTo>
                          <a:lnTo>
                            <a:pt x="5" y="9"/>
                          </a:lnTo>
                          <a:lnTo>
                            <a:pt x="7" y="6"/>
                          </a:lnTo>
                          <a:lnTo>
                            <a:pt x="7" y="4"/>
                          </a:lnTo>
                          <a:lnTo>
                            <a:pt x="7" y="2"/>
                          </a:lnTo>
                          <a:close/>
                        </a:path>
                      </a:pathLst>
                    </a:custGeom>
                    <a:solidFill>
                      <a:srgbClr val="000000"/>
                    </a:solidFill>
                    <a:ln w="9525">
                      <a:noFill/>
                      <a:round/>
                      <a:headEnd/>
                      <a:tailEnd/>
                    </a:ln>
                  </p:spPr>
                  <p:txBody>
                    <a:bodyPr>
                      <a:prstTxWarp prst="textNoShape">
                        <a:avLst/>
                      </a:prstTxWarp>
                    </a:bodyPr>
                    <a:lstStyle/>
                    <a:p>
                      <a:endParaRPr lang="en-US"/>
                    </a:p>
                  </p:txBody>
                </p:sp>
                <p:sp>
                  <p:nvSpPr>
                    <p:cNvPr id="262" name="Freeform 146"/>
                    <p:cNvSpPr>
                      <a:spLocks/>
                    </p:cNvSpPr>
                    <p:nvPr/>
                  </p:nvSpPr>
                  <p:spPr bwMode="auto">
                    <a:xfrm>
                      <a:off x="3643" y="3175"/>
                      <a:ext cx="7" cy="9"/>
                    </a:xfrm>
                    <a:custGeom>
                      <a:avLst/>
                      <a:gdLst>
                        <a:gd name="T0" fmla="*/ 7 w 7"/>
                        <a:gd name="T1" fmla="*/ 2 h 9"/>
                        <a:gd name="T2" fmla="*/ 5 w 7"/>
                        <a:gd name="T3" fmla="*/ 0 h 9"/>
                        <a:gd name="T4" fmla="*/ 2 w 7"/>
                        <a:gd name="T5" fmla="*/ 0 h 9"/>
                        <a:gd name="T6" fmla="*/ 0 w 7"/>
                        <a:gd name="T7" fmla="*/ 2 h 9"/>
                        <a:gd name="T8" fmla="*/ 0 w 7"/>
                        <a:gd name="T9" fmla="*/ 5 h 9"/>
                        <a:gd name="T10" fmla="*/ 0 w 7"/>
                        <a:gd name="T11" fmla="*/ 7 h 9"/>
                        <a:gd name="T12" fmla="*/ 2 w 7"/>
                        <a:gd name="T13" fmla="*/ 9 h 9"/>
                        <a:gd name="T14" fmla="*/ 5 w 7"/>
                        <a:gd name="T15" fmla="*/ 9 h 9"/>
                        <a:gd name="T16" fmla="*/ 7 w 7"/>
                        <a:gd name="T17" fmla="*/ 7 h 9"/>
                        <a:gd name="T18" fmla="*/ 7 w 7"/>
                        <a:gd name="T19" fmla="*/ 5 h 9"/>
                        <a:gd name="T20" fmla="*/ 7 w 7"/>
                        <a:gd name="T21" fmla="*/ 2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9"/>
                        <a:gd name="T35" fmla="*/ 7 w 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9">
                          <a:moveTo>
                            <a:pt x="7" y="2"/>
                          </a:moveTo>
                          <a:lnTo>
                            <a:pt x="5" y="0"/>
                          </a:lnTo>
                          <a:lnTo>
                            <a:pt x="2" y="0"/>
                          </a:lnTo>
                          <a:lnTo>
                            <a:pt x="0" y="2"/>
                          </a:lnTo>
                          <a:lnTo>
                            <a:pt x="0" y="5"/>
                          </a:lnTo>
                          <a:lnTo>
                            <a:pt x="0" y="7"/>
                          </a:lnTo>
                          <a:lnTo>
                            <a:pt x="2" y="9"/>
                          </a:lnTo>
                          <a:lnTo>
                            <a:pt x="5" y="9"/>
                          </a:lnTo>
                          <a:lnTo>
                            <a:pt x="7" y="7"/>
                          </a:lnTo>
                          <a:lnTo>
                            <a:pt x="7" y="5"/>
                          </a:lnTo>
                          <a:lnTo>
                            <a:pt x="7" y="2"/>
                          </a:lnTo>
                          <a:close/>
                        </a:path>
                      </a:pathLst>
                    </a:custGeom>
                    <a:solidFill>
                      <a:srgbClr val="000000"/>
                    </a:solidFill>
                    <a:ln w="9525">
                      <a:noFill/>
                      <a:round/>
                      <a:headEnd/>
                      <a:tailEnd/>
                    </a:ln>
                  </p:spPr>
                  <p:txBody>
                    <a:bodyPr>
                      <a:prstTxWarp prst="textNoShape">
                        <a:avLst/>
                      </a:prstTxWarp>
                    </a:bodyPr>
                    <a:lstStyle/>
                    <a:p>
                      <a:endParaRPr lang="en-US"/>
                    </a:p>
                  </p:txBody>
                </p:sp>
                <p:sp>
                  <p:nvSpPr>
                    <p:cNvPr id="263" name="Freeform 147"/>
                    <p:cNvSpPr>
                      <a:spLocks/>
                    </p:cNvSpPr>
                    <p:nvPr/>
                  </p:nvSpPr>
                  <p:spPr bwMode="auto">
                    <a:xfrm>
                      <a:off x="3643" y="3188"/>
                      <a:ext cx="7" cy="9"/>
                    </a:xfrm>
                    <a:custGeom>
                      <a:avLst/>
                      <a:gdLst>
                        <a:gd name="T0" fmla="*/ 7 w 7"/>
                        <a:gd name="T1" fmla="*/ 3 h 9"/>
                        <a:gd name="T2" fmla="*/ 5 w 7"/>
                        <a:gd name="T3" fmla="*/ 0 h 9"/>
                        <a:gd name="T4" fmla="*/ 2 w 7"/>
                        <a:gd name="T5" fmla="*/ 0 h 9"/>
                        <a:gd name="T6" fmla="*/ 0 w 7"/>
                        <a:gd name="T7" fmla="*/ 3 h 9"/>
                        <a:gd name="T8" fmla="*/ 0 w 7"/>
                        <a:gd name="T9" fmla="*/ 5 h 9"/>
                        <a:gd name="T10" fmla="*/ 0 w 7"/>
                        <a:gd name="T11" fmla="*/ 7 h 9"/>
                        <a:gd name="T12" fmla="*/ 2 w 7"/>
                        <a:gd name="T13" fmla="*/ 9 h 9"/>
                        <a:gd name="T14" fmla="*/ 5 w 7"/>
                        <a:gd name="T15" fmla="*/ 9 h 9"/>
                        <a:gd name="T16" fmla="*/ 7 w 7"/>
                        <a:gd name="T17" fmla="*/ 7 h 9"/>
                        <a:gd name="T18" fmla="*/ 7 w 7"/>
                        <a:gd name="T19" fmla="*/ 5 h 9"/>
                        <a:gd name="T20" fmla="*/ 7 w 7"/>
                        <a:gd name="T21" fmla="*/ 3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9"/>
                        <a:gd name="T35" fmla="*/ 7 w 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9">
                          <a:moveTo>
                            <a:pt x="7" y="3"/>
                          </a:moveTo>
                          <a:lnTo>
                            <a:pt x="5" y="0"/>
                          </a:lnTo>
                          <a:lnTo>
                            <a:pt x="2" y="0"/>
                          </a:lnTo>
                          <a:lnTo>
                            <a:pt x="0" y="3"/>
                          </a:lnTo>
                          <a:lnTo>
                            <a:pt x="0" y="5"/>
                          </a:lnTo>
                          <a:lnTo>
                            <a:pt x="0" y="7"/>
                          </a:lnTo>
                          <a:lnTo>
                            <a:pt x="2" y="9"/>
                          </a:lnTo>
                          <a:lnTo>
                            <a:pt x="5" y="9"/>
                          </a:lnTo>
                          <a:lnTo>
                            <a:pt x="7" y="7"/>
                          </a:lnTo>
                          <a:lnTo>
                            <a:pt x="7" y="5"/>
                          </a:lnTo>
                          <a:lnTo>
                            <a:pt x="7" y="3"/>
                          </a:lnTo>
                          <a:close/>
                        </a:path>
                      </a:pathLst>
                    </a:custGeom>
                    <a:solidFill>
                      <a:srgbClr val="000000"/>
                    </a:solidFill>
                    <a:ln w="9525">
                      <a:noFill/>
                      <a:round/>
                      <a:headEnd/>
                      <a:tailEnd/>
                    </a:ln>
                  </p:spPr>
                  <p:txBody>
                    <a:bodyPr>
                      <a:prstTxWarp prst="textNoShape">
                        <a:avLst/>
                      </a:prstTxWarp>
                    </a:bodyPr>
                    <a:lstStyle/>
                    <a:p>
                      <a:endParaRPr lang="en-US"/>
                    </a:p>
                  </p:txBody>
                </p:sp>
                <p:sp>
                  <p:nvSpPr>
                    <p:cNvPr id="264" name="Freeform 148"/>
                    <p:cNvSpPr>
                      <a:spLocks/>
                    </p:cNvSpPr>
                    <p:nvPr/>
                  </p:nvSpPr>
                  <p:spPr bwMode="auto">
                    <a:xfrm>
                      <a:off x="3643" y="3202"/>
                      <a:ext cx="7" cy="9"/>
                    </a:xfrm>
                    <a:custGeom>
                      <a:avLst/>
                      <a:gdLst>
                        <a:gd name="T0" fmla="*/ 7 w 7"/>
                        <a:gd name="T1" fmla="*/ 2 h 9"/>
                        <a:gd name="T2" fmla="*/ 5 w 7"/>
                        <a:gd name="T3" fmla="*/ 0 h 9"/>
                        <a:gd name="T4" fmla="*/ 2 w 7"/>
                        <a:gd name="T5" fmla="*/ 0 h 9"/>
                        <a:gd name="T6" fmla="*/ 0 w 7"/>
                        <a:gd name="T7" fmla="*/ 2 h 9"/>
                        <a:gd name="T8" fmla="*/ 0 w 7"/>
                        <a:gd name="T9" fmla="*/ 4 h 9"/>
                        <a:gd name="T10" fmla="*/ 0 w 7"/>
                        <a:gd name="T11" fmla="*/ 6 h 9"/>
                        <a:gd name="T12" fmla="*/ 2 w 7"/>
                        <a:gd name="T13" fmla="*/ 9 h 9"/>
                        <a:gd name="T14" fmla="*/ 5 w 7"/>
                        <a:gd name="T15" fmla="*/ 9 h 9"/>
                        <a:gd name="T16" fmla="*/ 7 w 7"/>
                        <a:gd name="T17" fmla="*/ 6 h 9"/>
                        <a:gd name="T18" fmla="*/ 7 w 7"/>
                        <a:gd name="T19" fmla="*/ 4 h 9"/>
                        <a:gd name="T20" fmla="*/ 7 w 7"/>
                        <a:gd name="T21" fmla="*/ 2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9"/>
                        <a:gd name="T35" fmla="*/ 7 w 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9">
                          <a:moveTo>
                            <a:pt x="7" y="2"/>
                          </a:moveTo>
                          <a:lnTo>
                            <a:pt x="5" y="0"/>
                          </a:lnTo>
                          <a:lnTo>
                            <a:pt x="2" y="0"/>
                          </a:lnTo>
                          <a:lnTo>
                            <a:pt x="0" y="2"/>
                          </a:lnTo>
                          <a:lnTo>
                            <a:pt x="0" y="4"/>
                          </a:lnTo>
                          <a:lnTo>
                            <a:pt x="0" y="6"/>
                          </a:lnTo>
                          <a:lnTo>
                            <a:pt x="2" y="9"/>
                          </a:lnTo>
                          <a:lnTo>
                            <a:pt x="5" y="9"/>
                          </a:lnTo>
                          <a:lnTo>
                            <a:pt x="7" y="6"/>
                          </a:lnTo>
                          <a:lnTo>
                            <a:pt x="7" y="4"/>
                          </a:lnTo>
                          <a:lnTo>
                            <a:pt x="7" y="2"/>
                          </a:lnTo>
                          <a:close/>
                        </a:path>
                      </a:pathLst>
                    </a:custGeom>
                    <a:solidFill>
                      <a:srgbClr val="000000"/>
                    </a:solidFill>
                    <a:ln w="9525">
                      <a:noFill/>
                      <a:round/>
                      <a:headEnd/>
                      <a:tailEnd/>
                    </a:ln>
                  </p:spPr>
                  <p:txBody>
                    <a:bodyPr>
                      <a:prstTxWarp prst="textNoShape">
                        <a:avLst/>
                      </a:prstTxWarp>
                    </a:bodyPr>
                    <a:lstStyle/>
                    <a:p>
                      <a:endParaRPr lang="en-US"/>
                    </a:p>
                  </p:txBody>
                </p:sp>
                <p:sp>
                  <p:nvSpPr>
                    <p:cNvPr id="265" name="Freeform 149"/>
                    <p:cNvSpPr>
                      <a:spLocks/>
                    </p:cNvSpPr>
                    <p:nvPr/>
                  </p:nvSpPr>
                  <p:spPr bwMode="auto">
                    <a:xfrm>
                      <a:off x="3643" y="3215"/>
                      <a:ext cx="7" cy="9"/>
                    </a:xfrm>
                    <a:custGeom>
                      <a:avLst/>
                      <a:gdLst>
                        <a:gd name="T0" fmla="*/ 7 w 7"/>
                        <a:gd name="T1" fmla="*/ 2 h 9"/>
                        <a:gd name="T2" fmla="*/ 5 w 7"/>
                        <a:gd name="T3" fmla="*/ 0 h 9"/>
                        <a:gd name="T4" fmla="*/ 2 w 7"/>
                        <a:gd name="T5" fmla="*/ 0 h 9"/>
                        <a:gd name="T6" fmla="*/ 0 w 7"/>
                        <a:gd name="T7" fmla="*/ 2 h 9"/>
                        <a:gd name="T8" fmla="*/ 0 w 7"/>
                        <a:gd name="T9" fmla="*/ 5 h 9"/>
                        <a:gd name="T10" fmla="*/ 0 w 7"/>
                        <a:gd name="T11" fmla="*/ 7 h 9"/>
                        <a:gd name="T12" fmla="*/ 2 w 7"/>
                        <a:gd name="T13" fmla="*/ 9 h 9"/>
                        <a:gd name="T14" fmla="*/ 5 w 7"/>
                        <a:gd name="T15" fmla="*/ 9 h 9"/>
                        <a:gd name="T16" fmla="*/ 7 w 7"/>
                        <a:gd name="T17" fmla="*/ 7 h 9"/>
                        <a:gd name="T18" fmla="*/ 7 w 7"/>
                        <a:gd name="T19" fmla="*/ 5 h 9"/>
                        <a:gd name="T20" fmla="*/ 7 w 7"/>
                        <a:gd name="T21" fmla="*/ 2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9"/>
                        <a:gd name="T35" fmla="*/ 7 w 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9">
                          <a:moveTo>
                            <a:pt x="7" y="2"/>
                          </a:moveTo>
                          <a:lnTo>
                            <a:pt x="5" y="0"/>
                          </a:lnTo>
                          <a:lnTo>
                            <a:pt x="2" y="0"/>
                          </a:lnTo>
                          <a:lnTo>
                            <a:pt x="0" y="2"/>
                          </a:lnTo>
                          <a:lnTo>
                            <a:pt x="0" y="5"/>
                          </a:lnTo>
                          <a:lnTo>
                            <a:pt x="0" y="7"/>
                          </a:lnTo>
                          <a:lnTo>
                            <a:pt x="2" y="9"/>
                          </a:lnTo>
                          <a:lnTo>
                            <a:pt x="5" y="9"/>
                          </a:lnTo>
                          <a:lnTo>
                            <a:pt x="7" y="7"/>
                          </a:lnTo>
                          <a:lnTo>
                            <a:pt x="7" y="5"/>
                          </a:lnTo>
                          <a:lnTo>
                            <a:pt x="7" y="2"/>
                          </a:lnTo>
                          <a:close/>
                        </a:path>
                      </a:pathLst>
                    </a:custGeom>
                    <a:solidFill>
                      <a:srgbClr val="000000"/>
                    </a:solidFill>
                    <a:ln w="9525">
                      <a:noFill/>
                      <a:round/>
                      <a:headEnd/>
                      <a:tailEnd/>
                    </a:ln>
                  </p:spPr>
                  <p:txBody>
                    <a:bodyPr>
                      <a:prstTxWarp prst="textNoShape">
                        <a:avLst/>
                      </a:prstTxWarp>
                    </a:bodyPr>
                    <a:lstStyle/>
                    <a:p>
                      <a:endParaRPr lang="en-US"/>
                    </a:p>
                  </p:txBody>
                </p:sp>
                <p:sp>
                  <p:nvSpPr>
                    <p:cNvPr id="266" name="Freeform 150"/>
                    <p:cNvSpPr>
                      <a:spLocks/>
                    </p:cNvSpPr>
                    <p:nvPr/>
                  </p:nvSpPr>
                  <p:spPr bwMode="auto">
                    <a:xfrm>
                      <a:off x="3643" y="3228"/>
                      <a:ext cx="7" cy="9"/>
                    </a:xfrm>
                    <a:custGeom>
                      <a:avLst/>
                      <a:gdLst>
                        <a:gd name="T0" fmla="*/ 7 w 7"/>
                        <a:gd name="T1" fmla="*/ 3 h 9"/>
                        <a:gd name="T2" fmla="*/ 5 w 7"/>
                        <a:gd name="T3" fmla="*/ 0 h 9"/>
                        <a:gd name="T4" fmla="*/ 2 w 7"/>
                        <a:gd name="T5" fmla="*/ 0 h 9"/>
                        <a:gd name="T6" fmla="*/ 0 w 7"/>
                        <a:gd name="T7" fmla="*/ 3 h 9"/>
                        <a:gd name="T8" fmla="*/ 0 w 7"/>
                        <a:gd name="T9" fmla="*/ 5 h 9"/>
                        <a:gd name="T10" fmla="*/ 0 w 7"/>
                        <a:gd name="T11" fmla="*/ 7 h 9"/>
                        <a:gd name="T12" fmla="*/ 2 w 7"/>
                        <a:gd name="T13" fmla="*/ 9 h 9"/>
                        <a:gd name="T14" fmla="*/ 5 w 7"/>
                        <a:gd name="T15" fmla="*/ 9 h 9"/>
                        <a:gd name="T16" fmla="*/ 7 w 7"/>
                        <a:gd name="T17" fmla="*/ 7 h 9"/>
                        <a:gd name="T18" fmla="*/ 7 w 7"/>
                        <a:gd name="T19" fmla="*/ 5 h 9"/>
                        <a:gd name="T20" fmla="*/ 7 w 7"/>
                        <a:gd name="T21" fmla="*/ 3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9"/>
                        <a:gd name="T35" fmla="*/ 7 w 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9">
                          <a:moveTo>
                            <a:pt x="7" y="3"/>
                          </a:moveTo>
                          <a:lnTo>
                            <a:pt x="5" y="0"/>
                          </a:lnTo>
                          <a:lnTo>
                            <a:pt x="2" y="0"/>
                          </a:lnTo>
                          <a:lnTo>
                            <a:pt x="0" y="3"/>
                          </a:lnTo>
                          <a:lnTo>
                            <a:pt x="0" y="5"/>
                          </a:lnTo>
                          <a:lnTo>
                            <a:pt x="0" y="7"/>
                          </a:lnTo>
                          <a:lnTo>
                            <a:pt x="2" y="9"/>
                          </a:lnTo>
                          <a:lnTo>
                            <a:pt x="5" y="9"/>
                          </a:lnTo>
                          <a:lnTo>
                            <a:pt x="7" y="7"/>
                          </a:lnTo>
                          <a:lnTo>
                            <a:pt x="7" y="5"/>
                          </a:lnTo>
                          <a:lnTo>
                            <a:pt x="7" y="3"/>
                          </a:lnTo>
                          <a:close/>
                        </a:path>
                      </a:pathLst>
                    </a:custGeom>
                    <a:solidFill>
                      <a:srgbClr val="000000"/>
                    </a:solidFill>
                    <a:ln w="9525">
                      <a:noFill/>
                      <a:round/>
                      <a:headEnd/>
                      <a:tailEnd/>
                    </a:ln>
                  </p:spPr>
                  <p:txBody>
                    <a:bodyPr>
                      <a:prstTxWarp prst="textNoShape">
                        <a:avLst/>
                      </a:prstTxWarp>
                    </a:bodyPr>
                    <a:lstStyle/>
                    <a:p>
                      <a:endParaRPr lang="en-US"/>
                    </a:p>
                  </p:txBody>
                </p:sp>
                <p:sp>
                  <p:nvSpPr>
                    <p:cNvPr id="267" name="Freeform 151"/>
                    <p:cNvSpPr>
                      <a:spLocks/>
                    </p:cNvSpPr>
                    <p:nvPr/>
                  </p:nvSpPr>
                  <p:spPr bwMode="auto">
                    <a:xfrm>
                      <a:off x="3643" y="3242"/>
                      <a:ext cx="7" cy="9"/>
                    </a:xfrm>
                    <a:custGeom>
                      <a:avLst/>
                      <a:gdLst>
                        <a:gd name="T0" fmla="*/ 7 w 7"/>
                        <a:gd name="T1" fmla="*/ 2 h 9"/>
                        <a:gd name="T2" fmla="*/ 5 w 7"/>
                        <a:gd name="T3" fmla="*/ 0 h 9"/>
                        <a:gd name="T4" fmla="*/ 2 w 7"/>
                        <a:gd name="T5" fmla="*/ 0 h 9"/>
                        <a:gd name="T6" fmla="*/ 0 w 7"/>
                        <a:gd name="T7" fmla="*/ 2 h 9"/>
                        <a:gd name="T8" fmla="*/ 0 w 7"/>
                        <a:gd name="T9" fmla="*/ 4 h 9"/>
                        <a:gd name="T10" fmla="*/ 0 w 7"/>
                        <a:gd name="T11" fmla="*/ 6 h 9"/>
                        <a:gd name="T12" fmla="*/ 2 w 7"/>
                        <a:gd name="T13" fmla="*/ 9 h 9"/>
                        <a:gd name="T14" fmla="*/ 5 w 7"/>
                        <a:gd name="T15" fmla="*/ 9 h 9"/>
                        <a:gd name="T16" fmla="*/ 7 w 7"/>
                        <a:gd name="T17" fmla="*/ 6 h 9"/>
                        <a:gd name="T18" fmla="*/ 7 w 7"/>
                        <a:gd name="T19" fmla="*/ 4 h 9"/>
                        <a:gd name="T20" fmla="*/ 7 w 7"/>
                        <a:gd name="T21" fmla="*/ 2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9"/>
                        <a:gd name="T35" fmla="*/ 7 w 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9">
                          <a:moveTo>
                            <a:pt x="7" y="2"/>
                          </a:moveTo>
                          <a:lnTo>
                            <a:pt x="5" y="0"/>
                          </a:lnTo>
                          <a:lnTo>
                            <a:pt x="2" y="0"/>
                          </a:lnTo>
                          <a:lnTo>
                            <a:pt x="0" y="2"/>
                          </a:lnTo>
                          <a:lnTo>
                            <a:pt x="0" y="4"/>
                          </a:lnTo>
                          <a:lnTo>
                            <a:pt x="0" y="6"/>
                          </a:lnTo>
                          <a:lnTo>
                            <a:pt x="2" y="9"/>
                          </a:lnTo>
                          <a:lnTo>
                            <a:pt x="5" y="9"/>
                          </a:lnTo>
                          <a:lnTo>
                            <a:pt x="7" y="6"/>
                          </a:lnTo>
                          <a:lnTo>
                            <a:pt x="7" y="4"/>
                          </a:lnTo>
                          <a:lnTo>
                            <a:pt x="7" y="2"/>
                          </a:lnTo>
                          <a:close/>
                        </a:path>
                      </a:pathLst>
                    </a:custGeom>
                    <a:solidFill>
                      <a:srgbClr val="000000"/>
                    </a:solidFill>
                    <a:ln w="9525">
                      <a:noFill/>
                      <a:round/>
                      <a:headEnd/>
                      <a:tailEnd/>
                    </a:ln>
                  </p:spPr>
                  <p:txBody>
                    <a:bodyPr>
                      <a:prstTxWarp prst="textNoShape">
                        <a:avLst/>
                      </a:prstTxWarp>
                    </a:bodyPr>
                    <a:lstStyle/>
                    <a:p>
                      <a:endParaRPr lang="en-US"/>
                    </a:p>
                  </p:txBody>
                </p:sp>
                <p:sp>
                  <p:nvSpPr>
                    <p:cNvPr id="268" name="Freeform 152"/>
                    <p:cNvSpPr>
                      <a:spLocks/>
                    </p:cNvSpPr>
                    <p:nvPr/>
                  </p:nvSpPr>
                  <p:spPr bwMode="auto">
                    <a:xfrm>
                      <a:off x="3643" y="3255"/>
                      <a:ext cx="7" cy="9"/>
                    </a:xfrm>
                    <a:custGeom>
                      <a:avLst/>
                      <a:gdLst>
                        <a:gd name="T0" fmla="*/ 7 w 7"/>
                        <a:gd name="T1" fmla="*/ 2 h 9"/>
                        <a:gd name="T2" fmla="*/ 5 w 7"/>
                        <a:gd name="T3" fmla="*/ 0 h 9"/>
                        <a:gd name="T4" fmla="*/ 2 w 7"/>
                        <a:gd name="T5" fmla="*/ 0 h 9"/>
                        <a:gd name="T6" fmla="*/ 0 w 7"/>
                        <a:gd name="T7" fmla="*/ 2 h 9"/>
                        <a:gd name="T8" fmla="*/ 0 w 7"/>
                        <a:gd name="T9" fmla="*/ 5 h 9"/>
                        <a:gd name="T10" fmla="*/ 0 w 7"/>
                        <a:gd name="T11" fmla="*/ 7 h 9"/>
                        <a:gd name="T12" fmla="*/ 2 w 7"/>
                        <a:gd name="T13" fmla="*/ 9 h 9"/>
                        <a:gd name="T14" fmla="*/ 5 w 7"/>
                        <a:gd name="T15" fmla="*/ 9 h 9"/>
                        <a:gd name="T16" fmla="*/ 7 w 7"/>
                        <a:gd name="T17" fmla="*/ 7 h 9"/>
                        <a:gd name="T18" fmla="*/ 7 w 7"/>
                        <a:gd name="T19" fmla="*/ 5 h 9"/>
                        <a:gd name="T20" fmla="*/ 7 w 7"/>
                        <a:gd name="T21" fmla="*/ 2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9"/>
                        <a:gd name="T35" fmla="*/ 7 w 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9">
                          <a:moveTo>
                            <a:pt x="7" y="2"/>
                          </a:moveTo>
                          <a:lnTo>
                            <a:pt x="5" y="0"/>
                          </a:lnTo>
                          <a:lnTo>
                            <a:pt x="2" y="0"/>
                          </a:lnTo>
                          <a:lnTo>
                            <a:pt x="0" y="2"/>
                          </a:lnTo>
                          <a:lnTo>
                            <a:pt x="0" y="5"/>
                          </a:lnTo>
                          <a:lnTo>
                            <a:pt x="0" y="7"/>
                          </a:lnTo>
                          <a:lnTo>
                            <a:pt x="2" y="9"/>
                          </a:lnTo>
                          <a:lnTo>
                            <a:pt x="5" y="9"/>
                          </a:lnTo>
                          <a:lnTo>
                            <a:pt x="7" y="7"/>
                          </a:lnTo>
                          <a:lnTo>
                            <a:pt x="7" y="5"/>
                          </a:lnTo>
                          <a:lnTo>
                            <a:pt x="7" y="2"/>
                          </a:lnTo>
                          <a:close/>
                        </a:path>
                      </a:pathLst>
                    </a:custGeom>
                    <a:solidFill>
                      <a:srgbClr val="000000"/>
                    </a:solidFill>
                    <a:ln w="9525">
                      <a:noFill/>
                      <a:round/>
                      <a:headEnd/>
                      <a:tailEnd/>
                    </a:ln>
                  </p:spPr>
                  <p:txBody>
                    <a:bodyPr>
                      <a:prstTxWarp prst="textNoShape">
                        <a:avLst/>
                      </a:prstTxWarp>
                    </a:bodyPr>
                    <a:lstStyle/>
                    <a:p>
                      <a:endParaRPr lang="en-US"/>
                    </a:p>
                  </p:txBody>
                </p:sp>
                <p:sp>
                  <p:nvSpPr>
                    <p:cNvPr id="269" name="Freeform 153"/>
                    <p:cNvSpPr>
                      <a:spLocks/>
                    </p:cNvSpPr>
                    <p:nvPr/>
                  </p:nvSpPr>
                  <p:spPr bwMode="auto">
                    <a:xfrm>
                      <a:off x="3643" y="3268"/>
                      <a:ext cx="7" cy="9"/>
                    </a:xfrm>
                    <a:custGeom>
                      <a:avLst/>
                      <a:gdLst>
                        <a:gd name="T0" fmla="*/ 7 w 7"/>
                        <a:gd name="T1" fmla="*/ 3 h 9"/>
                        <a:gd name="T2" fmla="*/ 5 w 7"/>
                        <a:gd name="T3" fmla="*/ 0 h 9"/>
                        <a:gd name="T4" fmla="*/ 2 w 7"/>
                        <a:gd name="T5" fmla="*/ 0 h 9"/>
                        <a:gd name="T6" fmla="*/ 0 w 7"/>
                        <a:gd name="T7" fmla="*/ 3 h 9"/>
                        <a:gd name="T8" fmla="*/ 0 w 7"/>
                        <a:gd name="T9" fmla="*/ 5 h 9"/>
                        <a:gd name="T10" fmla="*/ 0 w 7"/>
                        <a:gd name="T11" fmla="*/ 7 h 9"/>
                        <a:gd name="T12" fmla="*/ 2 w 7"/>
                        <a:gd name="T13" fmla="*/ 9 h 9"/>
                        <a:gd name="T14" fmla="*/ 5 w 7"/>
                        <a:gd name="T15" fmla="*/ 9 h 9"/>
                        <a:gd name="T16" fmla="*/ 7 w 7"/>
                        <a:gd name="T17" fmla="*/ 7 h 9"/>
                        <a:gd name="T18" fmla="*/ 7 w 7"/>
                        <a:gd name="T19" fmla="*/ 5 h 9"/>
                        <a:gd name="T20" fmla="*/ 7 w 7"/>
                        <a:gd name="T21" fmla="*/ 3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9"/>
                        <a:gd name="T35" fmla="*/ 7 w 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9">
                          <a:moveTo>
                            <a:pt x="7" y="3"/>
                          </a:moveTo>
                          <a:lnTo>
                            <a:pt x="5" y="0"/>
                          </a:lnTo>
                          <a:lnTo>
                            <a:pt x="2" y="0"/>
                          </a:lnTo>
                          <a:lnTo>
                            <a:pt x="0" y="3"/>
                          </a:lnTo>
                          <a:lnTo>
                            <a:pt x="0" y="5"/>
                          </a:lnTo>
                          <a:lnTo>
                            <a:pt x="0" y="7"/>
                          </a:lnTo>
                          <a:lnTo>
                            <a:pt x="2" y="9"/>
                          </a:lnTo>
                          <a:lnTo>
                            <a:pt x="5" y="9"/>
                          </a:lnTo>
                          <a:lnTo>
                            <a:pt x="7" y="7"/>
                          </a:lnTo>
                          <a:lnTo>
                            <a:pt x="7" y="5"/>
                          </a:lnTo>
                          <a:lnTo>
                            <a:pt x="7" y="3"/>
                          </a:lnTo>
                          <a:close/>
                        </a:path>
                      </a:pathLst>
                    </a:custGeom>
                    <a:solidFill>
                      <a:srgbClr val="000000"/>
                    </a:solidFill>
                    <a:ln w="9525">
                      <a:noFill/>
                      <a:round/>
                      <a:headEnd/>
                      <a:tailEnd/>
                    </a:ln>
                  </p:spPr>
                  <p:txBody>
                    <a:bodyPr>
                      <a:prstTxWarp prst="textNoShape">
                        <a:avLst/>
                      </a:prstTxWarp>
                    </a:bodyPr>
                    <a:lstStyle/>
                    <a:p>
                      <a:endParaRPr lang="en-US"/>
                    </a:p>
                  </p:txBody>
                </p:sp>
                <p:sp>
                  <p:nvSpPr>
                    <p:cNvPr id="270" name="Freeform 154"/>
                    <p:cNvSpPr>
                      <a:spLocks/>
                    </p:cNvSpPr>
                    <p:nvPr/>
                  </p:nvSpPr>
                  <p:spPr bwMode="auto">
                    <a:xfrm>
                      <a:off x="3643" y="3282"/>
                      <a:ext cx="7" cy="8"/>
                    </a:xfrm>
                    <a:custGeom>
                      <a:avLst/>
                      <a:gdLst>
                        <a:gd name="T0" fmla="*/ 7 w 7"/>
                        <a:gd name="T1" fmla="*/ 2 h 8"/>
                        <a:gd name="T2" fmla="*/ 5 w 7"/>
                        <a:gd name="T3" fmla="*/ 0 h 8"/>
                        <a:gd name="T4" fmla="*/ 2 w 7"/>
                        <a:gd name="T5" fmla="*/ 0 h 8"/>
                        <a:gd name="T6" fmla="*/ 0 w 7"/>
                        <a:gd name="T7" fmla="*/ 2 h 8"/>
                        <a:gd name="T8" fmla="*/ 0 w 7"/>
                        <a:gd name="T9" fmla="*/ 4 h 8"/>
                        <a:gd name="T10" fmla="*/ 0 w 7"/>
                        <a:gd name="T11" fmla="*/ 7 h 8"/>
                        <a:gd name="T12" fmla="*/ 2 w 7"/>
                        <a:gd name="T13" fmla="*/ 8 h 8"/>
                        <a:gd name="T14" fmla="*/ 5 w 7"/>
                        <a:gd name="T15" fmla="*/ 8 h 8"/>
                        <a:gd name="T16" fmla="*/ 7 w 7"/>
                        <a:gd name="T17" fmla="*/ 7 h 8"/>
                        <a:gd name="T18" fmla="*/ 7 w 7"/>
                        <a:gd name="T19" fmla="*/ 4 h 8"/>
                        <a:gd name="T20" fmla="*/ 7 w 7"/>
                        <a:gd name="T21" fmla="*/ 2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2"/>
                          </a:moveTo>
                          <a:lnTo>
                            <a:pt x="5" y="0"/>
                          </a:lnTo>
                          <a:lnTo>
                            <a:pt x="2" y="0"/>
                          </a:lnTo>
                          <a:lnTo>
                            <a:pt x="0" y="2"/>
                          </a:lnTo>
                          <a:lnTo>
                            <a:pt x="0" y="4"/>
                          </a:lnTo>
                          <a:lnTo>
                            <a:pt x="0" y="7"/>
                          </a:lnTo>
                          <a:lnTo>
                            <a:pt x="2" y="8"/>
                          </a:lnTo>
                          <a:lnTo>
                            <a:pt x="5" y="8"/>
                          </a:lnTo>
                          <a:lnTo>
                            <a:pt x="7" y="7"/>
                          </a:lnTo>
                          <a:lnTo>
                            <a:pt x="7" y="4"/>
                          </a:lnTo>
                          <a:lnTo>
                            <a:pt x="7" y="2"/>
                          </a:lnTo>
                          <a:close/>
                        </a:path>
                      </a:pathLst>
                    </a:custGeom>
                    <a:solidFill>
                      <a:srgbClr val="000000"/>
                    </a:solidFill>
                    <a:ln w="9525">
                      <a:noFill/>
                      <a:round/>
                      <a:headEnd/>
                      <a:tailEnd/>
                    </a:ln>
                  </p:spPr>
                  <p:txBody>
                    <a:bodyPr>
                      <a:prstTxWarp prst="textNoShape">
                        <a:avLst/>
                      </a:prstTxWarp>
                    </a:bodyPr>
                    <a:lstStyle/>
                    <a:p>
                      <a:endParaRPr lang="en-US"/>
                    </a:p>
                  </p:txBody>
                </p:sp>
                <p:sp>
                  <p:nvSpPr>
                    <p:cNvPr id="271" name="Freeform 155"/>
                    <p:cNvSpPr>
                      <a:spLocks/>
                    </p:cNvSpPr>
                    <p:nvPr/>
                  </p:nvSpPr>
                  <p:spPr bwMode="auto">
                    <a:xfrm>
                      <a:off x="3643" y="3295"/>
                      <a:ext cx="7" cy="9"/>
                    </a:xfrm>
                    <a:custGeom>
                      <a:avLst/>
                      <a:gdLst>
                        <a:gd name="T0" fmla="*/ 7 w 7"/>
                        <a:gd name="T1" fmla="*/ 2 h 9"/>
                        <a:gd name="T2" fmla="*/ 5 w 7"/>
                        <a:gd name="T3" fmla="*/ 0 h 9"/>
                        <a:gd name="T4" fmla="*/ 2 w 7"/>
                        <a:gd name="T5" fmla="*/ 0 h 9"/>
                        <a:gd name="T6" fmla="*/ 0 w 7"/>
                        <a:gd name="T7" fmla="*/ 2 h 9"/>
                        <a:gd name="T8" fmla="*/ 0 w 7"/>
                        <a:gd name="T9" fmla="*/ 5 h 9"/>
                        <a:gd name="T10" fmla="*/ 0 w 7"/>
                        <a:gd name="T11" fmla="*/ 6 h 9"/>
                        <a:gd name="T12" fmla="*/ 2 w 7"/>
                        <a:gd name="T13" fmla="*/ 9 h 9"/>
                        <a:gd name="T14" fmla="*/ 5 w 7"/>
                        <a:gd name="T15" fmla="*/ 9 h 9"/>
                        <a:gd name="T16" fmla="*/ 7 w 7"/>
                        <a:gd name="T17" fmla="*/ 6 h 9"/>
                        <a:gd name="T18" fmla="*/ 7 w 7"/>
                        <a:gd name="T19" fmla="*/ 5 h 9"/>
                        <a:gd name="T20" fmla="*/ 7 w 7"/>
                        <a:gd name="T21" fmla="*/ 2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9"/>
                        <a:gd name="T35" fmla="*/ 7 w 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9">
                          <a:moveTo>
                            <a:pt x="7" y="2"/>
                          </a:moveTo>
                          <a:lnTo>
                            <a:pt x="5" y="0"/>
                          </a:lnTo>
                          <a:lnTo>
                            <a:pt x="2" y="0"/>
                          </a:lnTo>
                          <a:lnTo>
                            <a:pt x="0" y="2"/>
                          </a:lnTo>
                          <a:lnTo>
                            <a:pt x="0" y="5"/>
                          </a:lnTo>
                          <a:lnTo>
                            <a:pt x="0" y="6"/>
                          </a:lnTo>
                          <a:lnTo>
                            <a:pt x="2" y="9"/>
                          </a:lnTo>
                          <a:lnTo>
                            <a:pt x="5" y="9"/>
                          </a:lnTo>
                          <a:lnTo>
                            <a:pt x="7" y="6"/>
                          </a:lnTo>
                          <a:lnTo>
                            <a:pt x="7" y="5"/>
                          </a:lnTo>
                          <a:lnTo>
                            <a:pt x="7" y="2"/>
                          </a:lnTo>
                          <a:close/>
                        </a:path>
                      </a:pathLst>
                    </a:custGeom>
                    <a:solidFill>
                      <a:srgbClr val="000000"/>
                    </a:solidFill>
                    <a:ln w="9525">
                      <a:noFill/>
                      <a:round/>
                      <a:headEnd/>
                      <a:tailEnd/>
                    </a:ln>
                  </p:spPr>
                  <p:txBody>
                    <a:bodyPr>
                      <a:prstTxWarp prst="textNoShape">
                        <a:avLst/>
                      </a:prstTxWarp>
                    </a:bodyPr>
                    <a:lstStyle/>
                    <a:p>
                      <a:endParaRPr lang="en-US"/>
                    </a:p>
                  </p:txBody>
                </p:sp>
                <p:sp>
                  <p:nvSpPr>
                    <p:cNvPr id="272" name="Freeform 156"/>
                    <p:cNvSpPr>
                      <a:spLocks/>
                    </p:cNvSpPr>
                    <p:nvPr/>
                  </p:nvSpPr>
                  <p:spPr bwMode="auto">
                    <a:xfrm>
                      <a:off x="3643" y="3309"/>
                      <a:ext cx="7" cy="8"/>
                    </a:xfrm>
                    <a:custGeom>
                      <a:avLst/>
                      <a:gdLst>
                        <a:gd name="T0" fmla="*/ 7 w 7"/>
                        <a:gd name="T1" fmla="*/ 1 h 8"/>
                        <a:gd name="T2" fmla="*/ 5 w 7"/>
                        <a:gd name="T3" fmla="*/ 0 h 8"/>
                        <a:gd name="T4" fmla="*/ 2 w 7"/>
                        <a:gd name="T5" fmla="*/ 0 h 8"/>
                        <a:gd name="T6" fmla="*/ 0 w 7"/>
                        <a:gd name="T7" fmla="*/ 1 h 8"/>
                        <a:gd name="T8" fmla="*/ 0 w 7"/>
                        <a:gd name="T9" fmla="*/ 3 h 8"/>
                        <a:gd name="T10" fmla="*/ 0 w 7"/>
                        <a:gd name="T11" fmla="*/ 6 h 8"/>
                        <a:gd name="T12" fmla="*/ 2 w 7"/>
                        <a:gd name="T13" fmla="*/ 8 h 8"/>
                        <a:gd name="T14" fmla="*/ 5 w 7"/>
                        <a:gd name="T15" fmla="*/ 8 h 8"/>
                        <a:gd name="T16" fmla="*/ 7 w 7"/>
                        <a:gd name="T17" fmla="*/ 6 h 8"/>
                        <a:gd name="T18" fmla="*/ 7 w 7"/>
                        <a:gd name="T19" fmla="*/ 3 h 8"/>
                        <a:gd name="T20" fmla="*/ 7 w 7"/>
                        <a:gd name="T21" fmla="*/ 1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1"/>
                          </a:moveTo>
                          <a:lnTo>
                            <a:pt x="5" y="0"/>
                          </a:lnTo>
                          <a:lnTo>
                            <a:pt x="2" y="0"/>
                          </a:lnTo>
                          <a:lnTo>
                            <a:pt x="0" y="1"/>
                          </a:lnTo>
                          <a:lnTo>
                            <a:pt x="0" y="3"/>
                          </a:lnTo>
                          <a:lnTo>
                            <a:pt x="0" y="6"/>
                          </a:lnTo>
                          <a:lnTo>
                            <a:pt x="2" y="8"/>
                          </a:lnTo>
                          <a:lnTo>
                            <a:pt x="5" y="8"/>
                          </a:lnTo>
                          <a:lnTo>
                            <a:pt x="7" y="6"/>
                          </a:lnTo>
                          <a:lnTo>
                            <a:pt x="7" y="3"/>
                          </a:lnTo>
                          <a:lnTo>
                            <a:pt x="7" y="1"/>
                          </a:lnTo>
                          <a:close/>
                        </a:path>
                      </a:pathLst>
                    </a:custGeom>
                    <a:solidFill>
                      <a:srgbClr val="000000"/>
                    </a:solidFill>
                    <a:ln w="9525">
                      <a:noFill/>
                      <a:round/>
                      <a:headEnd/>
                      <a:tailEnd/>
                    </a:ln>
                  </p:spPr>
                  <p:txBody>
                    <a:bodyPr>
                      <a:prstTxWarp prst="textNoShape">
                        <a:avLst/>
                      </a:prstTxWarp>
                    </a:bodyPr>
                    <a:lstStyle/>
                    <a:p>
                      <a:endParaRPr lang="en-US"/>
                    </a:p>
                  </p:txBody>
                </p:sp>
                <p:sp>
                  <p:nvSpPr>
                    <p:cNvPr id="273" name="Freeform 157"/>
                    <p:cNvSpPr>
                      <a:spLocks/>
                    </p:cNvSpPr>
                    <p:nvPr/>
                  </p:nvSpPr>
                  <p:spPr bwMode="auto">
                    <a:xfrm>
                      <a:off x="3643" y="3321"/>
                      <a:ext cx="7" cy="10"/>
                    </a:xfrm>
                    <a:custGeom>
                      <a:avLst/>
                      <a:gdLst>
                        <a:gd name="T0" fmla="*/ 7 w 7"/>
                        <a:gd name="T1" fmla="*/ 2 h 10"/>
                        <a:gd name="T2" fmla="*/ 5 w 7"/>
                        <a:gd name="T3" fmla="*/ 0 h 10"/>
                        <a:gd name="T4" fmla="*/ 2 w 7"/>
                        <a:gd name="T5" fmla="*/ 0 h 10"/>
                        <a:gd name="T6" fmla="*/ 0 w 7"/>
                        <a:gd name="T7" fmla="*/ 2 h 10"/>
                        <a:gd name="T8" fmla="*/ 0 w 7"/>
                        <a:gd name="T9" fmla="*/ 5 h 10"/>
                        <a:gd name="T10" fmla="*/ 0 w 7"/>
                        <a:gd name="T11" fmla="*/ 8 h 10"/>
                        <a:gd name="T12" fmla="*/ 2 w 7"/>
                        <a:gd name="T13" fmla="*/ 10 h 10"/>
                        <a:gd name="T14" fmla="*/ 5 w 7"/>
                        <a:gd name="T15" fmla="*/ 10 h 10"/>
                        <a:gd name="T16" fmla="*/ 7 w 7"/>
                        <a:gd name="T17" fmla="*/ 8 h 10"/>
                        <a:gd name="T18" fmla="*/ 7 w 7"/>
                        <a:gd name="T19" fmla="*/ 5 h 10"/>
                        <a:gd name="T20" fmla="*/ 7 w 7"/>
                        <a:gd name="T21" fmla="*/ 2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0"/>
                        <a:gd name="T35" fmla="*/ 7 w 7"/>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0">
                          <a:moveTo>
                            <a:pt x="7" y="2"/>
                          </a:moveTo>
                          <a:lnTo>
                            <a:pt x="5" y="0"/>
                          </a:lnTo>
                          <a:lnTo>
                            <a:pt x="2" y="0"/>
                          </a:lnTo>
                          <a:lnTo>
                            <a:pt x="0" y="2"/>
                          </a:lnTo>
                          <a:lnTo>
                            <a:pt x="0" y="5"/>
                          </a:lnTo>
                          <a:lnTo>
                            <a:pt x="0" y="8"/>
                          </a:lnTo>
                          <a:lnTo>
                            <a:pt x="2" y="10"/>
                          </a:lnTo>
                          <a:lnTo>
                            <a:pt x="5" y="10"/>
                          </a:lnTo>
                          <a:lnTo>
                            <a:pt x="7" y="8"/>
                          </a:lnTo>
                          <a:lnTo>
                            <a:pt x="7" y="5"/>
                          </a:lnTo>
                          <a:lnTo>
                            <a:pt x="7" y="2"/>
                          </a:lnTo>
                          <a:close/>
                        </a:path>
                      </a:pathLst>
                    </a:custGeom>
                    <a:solidFill>
                      <a:srgbClr val="000000"/>
                    </a:solidFill>
                    <a:ln w="9525">
                      <a:noFill/>
                      <a:round/>
                      <a:headEnd/>
                      <a:tailEnd/>
                    </a:ln>
                  </p:spPr>
                  <p:txBody>
                    <a:bodyPr>
                      <a:prstTxWarp prst="textNoShape">
                        <a:avLst/>
                      </a:prstTxWarp>
                    </a:bodyPr>
                    <a:lstStyle/>
                    <a:p>
                      <a:endParaRPr lang="en-US"/>
                    </a:p>
                  </p:txBody>
                </p:sp>
                <p:sp>
                  <p:nvSpPr>
                    <p:cNvPr id="274" name="Freeform 158"/>
                    <p:cNvSpPr>
                      <a:spLocks/>
                    </p:cNvSpPr>
                    <p:nvPr/>
                  </p:nvSpPr>
                  <p:spPr bwMode="auto">
                    <a:xfrm>
                      <a:off x="3643" y="3334"/>
                      <a:ext cx="7" cy="9"/>
                    </a:xfrm>
                    <a:custGeom>
                      <a:avLst/>
                      <a:gdLst>
                        <a:gd name="T0" fmla="*/ 7 w 7"/>
                        <a:gd name="T1" fmla="*/ 3 h 9"/>
                        <a:gd name="T2" fmla="*/ 5 w 7"/>
                        <a:gd name="T3" fmla="*/ 0 h 9"/>
                        <a:gd name="T4" fmla="*/ 2 w 7"/>
                        <a:gd name="T5" fmla="*/ 0 h 9"/>
                        <a:gd name="T6" fmla="*/ 0 w 7"/>
                        <a:gd name="T7" fmla="*/ 3 h 9"/>
                        <a:gd name="T8" fmla="*/ 0 w 7"/>
                        <a:gd name="T9" fmla="*/ 6 h 9"/>
                        <a:gd name="T10" fmla="*/ 0 w 7"/>
                        <a:gd name="T11" fmla="*/ 8 h 9"/>
                        <a:gd name="T12" fmla="*/ 2 w 7"/>
                        <a:gd name="T13" fmla="*/ 9 h 9"/>
                        <a:gd name="T14" fmla="*/ 5 w 7"/>
                        <a:gd name="T15" fmla="*/ 9 h 9"/>
                        <a:gd name="T16" fmla="*/ 7 w 7"/>
                        <a:gd name="T17" fmla="*/ 8 h 9"/>
                        <a:gd name="T18" fmla="*/ 7 w 7"/>
                        <a:gd name="T19" fmla="*/ 6 h 9"/>
                        <a:gd name="T20" fmla="*/ 7 w 7"/>
                        <a:gd name="T21" fmla="*/ 3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9"/>
                        <a:gd name="T35" fmla="*/ 7 w 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9">
                          <a:moveTo>
                            <a:pt x="7" y="3"/>
                          </a:moveTo>
                          <a:lnTo>
                            <a:pt x="5" y="0"/>
                          </a:lnTo>
                          <a:lnTo>
                            <a:pt x="2" y="0"/>
                          </a:lnTo>
                          <a:lnTo>
                            <a:pt x="0" y="3"/>
                          </a:lnTo>
                          <a:lnTo>
                            <a:pt x="0" y="6"/>
                          </a:lnTo>
                          <a:lnTo>
                            <a:pt x="0" y="8"/>
                          </a:lnTo>
                          <a:lnTo>
                            <a:pt x="2" y="9"/>
                          </a:lnTo>
                          <a:lnTo>
                            <a:pt x="5" y="9"/>
                          </a:lnTo>
                          <a:lnTo>
                            <a:pt x="7" y="8"/>
                          </a:lnTo>
                          <a:lnTo>
                            <a:pt x="7" y="6"/>
                          </a:lnTo>
                          <a:lnTo>
                            <a:pt x="7" y="3"/>
                          </a:lnTo>
                          <a:close/>
                        </a:path>
                      </a:pathLst>
                    </a:custGeom>
                    <a:solidFill>
                      <a:srgbClr val="000000"/>
                    </a:solidFill>
                    <a:ln w="9525">
                      <a:noFill/>
                      <a:round/>
                      <a:headEnd/>
                      <a:tailEnd/>
                    </a:ln>
                  </p:spPr>
                  <p:txBody>
                    <a:bodyPr>
                      <a:prstTxWarp prst="textNoShape">
                        <a:avLst/>
                      </a:prstTxWarp>
                    </a:bodyPr>
                    <a:lstStyle/>
                    <a:p>
                      <a:endParaRPr lang="en-US"/>
                    </a:p>
                  </p:txBody>
                </p:sp>
                <p:sp>
                  <p:nvSpPr>
                    <p:cNvPr id="275" name="Freeform 159"/>
                    <p:cNvSpPr>
                      <a:spLocks/>
                    </p:cNvSpPr>
                    <p:nvPr/>
                  </p:nvSpPr>
                  <p:spPr bwMode="auto">
                    <a:xfrm>
                      <a:off x="3643" y="3349"/>
                      <a:ext cx="7" cy="7"/>
                    </a:xfrm>
                    <a:custGeom>
                      <a:avLst/>
                      <a:gdLst>
                        <a:gd name="T0" fmla="*/ 7 w 7"/>
                        <a:gd name="T1" fmla="*/ 2 h 7"/>
                        <a:gd name="T2" fmla="*/ 5 w 7"/>
                        <a:gd name="T3" fmla="*/ 0 h 7"/>
                        <a:gd name="T4" fmla="*/ 2 w 7"/>
                        <a:gd name="T5" fmla="*/ 0 h 7"/>
                        <a:gd name="T6" fmla="*/ 0 w 7"/>
                        <a:gd name="T7" fmla="*/ 2 h 7"/>
                        <a:gd name="T8" fmla="*/ 0 w 7"/>
                        <a:gd name="T9" fmla="*/ 3 h 7"/>
                        <a:gd name="T10" fmla="*/ 0 w 7"/>
                        <a:gd name="T11" fmla="*/ 5 h 7"/>
                        <a:gd name="T12" fmla="*/ 2 w 7"/>
                        <a:gd name="T13" fmla="*/ 7 h 7"/>
                        <a:gd name="T14" fmla="*/ 5 w 7"/>
                        <a:gd name="T15" fmla="*/ 7 h 7"/>
                        <a:gd name="T16" fmla="*/ 7 w 7"/>
                        <a:gd name="T17" fmla="*/ 5 h 7"/>
                        <a:gd name="T18" fmla="*/ 7 w 7"/>
                        <a:gd name="T19" fmla="*/ 3 h 7"/>
                        <a:gd name="T20" fmla="*/ 7 w 7"/>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7"/>
                        <a:gd name="T35" fmla="*/ 7 w 7"/>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7">
                          <a:moveTo>
                            <a:pt x="7" y="2"/>
                          </a:moveTo>
                          <a:lnTo>
                            <a:pt x="5" y="0"/>
                          </a:lnTo>
                          <a:lnTo>
                            <a:pt x="2" y="0"/>
                          </a:lnTo>
                          <a:lnTo>
                            <a:pt x="0" y="2"/>
                          </a:lnTo>
                          <a:lnTo>
                            <a:pt x="0" y="3"/>
                          </a:lnTo>
                          <a:lnTo>
                            <a:pt x="0" y="5"/>
                          </a:lnTo>
                          <a:lnTo>
                            <a:pt x="2" y="7"/>
                          </a:lnTo>
                          <a:lnTo>
                            <a:pt x="5" y="7"/>
                          </a:lnTo>
                          <a:lnTo>
                            <a:pt x="7" y="5"/>
                          </a:lnTo>
                          <a:lnTo>
                            <a:pt x="7" y="3"/>
                          </a:lnTo>
                          <a:lnTo>
                            <a:pt x="7" y="2"/>
                          </a:lnTo>
                          <a:close/>
                        </a:path>
                      </a:pathLst>
                    </a:custGeom>
                    <a:solidFill>
                      <a:srgbClr val="000000"/>
                    </a:solidFill>
                    <a:ln w="9525">
                      <a:noFill/>
                      <a:round/>
                      <a:headEnd/>
                      <a:tailEnd/>
                    </a:ln>
                  </p:spPr>
                  <p:txBody>
                    <a:bodyPr>
                      <a:prstTxWarp prst="textNoShape">
                        <a:avLst/>
                      </a:prstTxWarp>
                    </a:bodyPr>
                    <a:lstStyle/>
                    <a:p>
                      <a:endParaRPr lang="en-US"/>
                    </a:p>
                  </p:txBody>
                </p:sp>
                <p:sp>
                  <p:nvSpPr>
                    <p:cNvPr id="276" name="Freeform 160"/>
                    <p:cNvSpPr>
                      <a:spLocks/>
                    </p:cNvSpPr>
                    <p:nvPr/>
                  </p:nvSpPr>
                  <p:spPr bwMode="auto">
                    <a:xfrm>
                      <a:off x="3643" y="3362"/>
                      <a:ext cx="7" cy="9"/>
                    </a:xfrm>
                    <a:custGeom>
                      <a:avLst/>
                      <a:gdLst>
                        <a:gd name="T0" fmla="*/ 7 w 7"/>
                        <a:gd name="T1" fmla="*/ 1 h 9"/>
                        <a:gd name="T2" fmla="*/ 5 w 7"/>
                        <a:gd name="T3" fmla="*/ 0 h 9"/>
                        <a:gd name="T4" fmla="*/ 2 w 7"/>
                        <a:gd name="T5" fmla="*/ 0 h 9"/>
                        <a:gd name="T6" fmla="*/ 0 w 7"/>
                        <a:gd name="T7" fmla="*/ 1 h 9"/>
                        <a:gd name="T8" fmla="*/ 0 w 7"/>
                        <a:gd name="T9" fmla="*/ 3 h 9"/>
                        <a:gd name="T10" fmla="*/ 0 w 7"/>
                        <a:gd name="T11" fmla="*/ 5 h 9"/>
                        <a:gd name="T12" fmla="*/ 2 w 7"/>
                        <a:gd name="T13" fmla="*/ 9 h 9"/>
                        <a:gd name="T14" fmla="*/ 5 w 7"/>
                        <a:gd name="T15" fmla="*/ 9 h 9"/>
                        <a:gd name="T16" fmla="*/ 7 w 7"/>
                        <a:gd name="T17" fmla="*/ 5 h 9"/>
                        <a:gd name="T18" fmla="*/ 7 w 7"/>
                        <a:gd name="T19" fmla="*/ 3 h 9"/>
                        <a:gd name="T20" fmla="*/ 7 w 7"/>
                        <a:gd name="T21" fmla="*/ 1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9"/>
                        <a:gd name="T35" fmla="*/ 7 w 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9">
                          <a:moveTo>
                            <a:pt x="7" y="1"/>
                          </a:moveTo>
                          <a:lnTo>
                            <a:pt x="5" y="0"/>
                          </a:lnTo>
                          <a:lnTo>
                            <a:pt x="2" y="0"/>
                          </a:lnTo>
                          <a:lnTo>
                            <a:pt x="0" y="1"/>
                          </a:lnTo>
                          <a:lnTo>
                            <a:pt x="0" y="3"/>
                          </a:lnTo>
                          <a:lnTo>
                            <a:pt x="0" y="5"/>
                          </a:lnTo>
                          <a:lnTo>
                            <a:pt x="2" y="9"/>
                          </a:lnTo>
                          <a:lnTo>
                            <a:pt x="5" y="9"/>
                          </a:lnTo>
                          <a:lnTo>
                            <a:pt x="7" y="5"/>
                          </a:lnTo>
                          <a:lnTo>
                            <a:pt x="7" y="3"/>
                          </a:lnTo>
                          <a:lnTo>
                            <a:pt x="7" y="1"/>
                          </a:lnTo>
                          <a:close/>
                        </a:path>
                      </a:pathLst>
                    </a:custGeom>
                    <a:solidFill>
                      <a:srgbClr val="000000"/>
                    </a:solidFill>
                    <a:ln w="9525">
                      <a:noFill/>
                      <a:round/>
                      <a:headEnd/>
                      <a:tailEnd/>
                    </a:ln>
                  </p:spPr>
                  <p:txBody>
                    <a:bodyPr>
                      <a:prstTxWarp prst="textNoShape">
                        <a:avLst/>
                      </a:prstTxWarp>
                    </a:bodyPr>
                    <a:lstStyle/>
                    <a:p>
                      <a:endParaRPr lang="en-US"/>
                    </a:p>
                  </p:txBody>
                </p:sp>
                <p:sp>
                  <p:nvSpPr>
                    <p:cNvPr id="277" name="Freeform 161"/>
                    <p:cNvSpPr>
                      <a:spLocks/>
                    </p:cNvSpPr>
                    <p:nvPr/>
                  </p:nvSpPr>
                  <p:spPr bwMode="auto">
                    <a:xfrm>
                      <a:off x="3643" y="3374"/>
                      <a:ext cx="7" cy="9"/>
                    </a:xfrm>
                    <a:custGeom>
                      <a:avLst/>
                      <a:gdLst>
                        <a:gd name="T0" fmla="*/ 7 w 7"/>
                        <a:gd name="T1" fmla="*/ 2 h 9"/>
                        <a:gd name="T2" fmla="*/ 5 w 7"/>
                        <a:gd name="T3" fmla="*/ 0 h 9"/>
                        <a:gd name="T4" fmla="*/ 2 w 7"/>
                        <a:gd name="T5" fmla="*/ 0 h 9"/>
                        <a:gd name="T6" fmla="*/ 0 w 7"/>
                        <a:gd name="T7" fmla="*/ 2 h 9"/>
                        <a:gd name="T8" fmla="*/ 0 w 7"/>
                        <a:gd name="T9" fmla="*/ 5 h 9"/>
                        <a:gd name="T10" fmla="*/ 0 w 7"/>
                        <a:gd name="T11" fmla="*/ 8 h 9"/>
                        <a:gd name="T12" fmla="*/ 2 w 7"/>
                        <a:gd name="T13" fmla="*/ 9 h 9"/>
                        <a:gd name="T14" fmla="*/ 5 w 7"/>
                        <a:gd name="T15" fmla="*/ 9 h 9"/>
                        <a:gd name="T16" fmla="*/ 7 w 7"/>
                        <a:gd name="T17" fmla="*/ 8 h 9"/>
                        <a:gd name="T18" fmla="*/ 7 w 7"/>
                        <a:gd name="T19" fmla="*/ 5 h 9"/>
                        <a:gd name="T20" fmla="*/ 7 w 7"/>
                        <a:gd name="T21" fmla="*/ 2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9"/>
                        <a:gd name="T35" fmla="*/ 7 w 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9">
                          <a:moveTo>
                            <a:pt x="7" y="2"/>
                          </a:moveTo>
                          <a:lnTo>
                            <a:pt x="5" y="0"/>
                          </a:lnTo>
                          <a:lnTo>
                            <a:pt x="2" y="0"/>
                          </a:lnTo>
                          <a:lnTo>
                            <a:pt x="0" y="2"/>
                          </a:lnTo>
                          <a:lnTo>
                            <a:pt x="0" y="5"/>
                          </a:lnTo>
                          <a:lnTo>
                            <a:pt x="0" y="8"/>
                          </a:lnTo>
                          <a:lnTo>
                            <a:pt x="2" y="9"/>
                          </a:lnTo>
                          <a:lnTo>
                            <a:pt x="5" y="9"/>
                          </a:lnTo>
                          <a:lnTo>
                            <a:pt x="7" y="8"/>
                          </a:lnTo>
                          <a:lnTo>
                            <a:pt x="7" y="5"/>
                          </a:lnTo>
                          <a:lnTo>
                            <a:pt x="7" y="2"/>
                          </a:lnTo>
                          <a:close/>
                        </a:path>
                      </a:pathLst>
                    </a:custGeom>
                    <a:solidFill>
                      <a:srgbClr val="000000"/>
                    </a:solidFill>
                    <a:ln w="9525">
                      <a:noFill/>
                      <a:round/>
                      <a:headEnd/>
                      <a:tailEnd/>
                    </a:ln>
                  </p:spPr>
                  <p:txBody>
                    <a:bodyPr>
                      <a:prstTxWarp prst="textNoShape">
                        <a:avLst/>
                      </a:prstTxWarp>
                    </a:bodyPr>
                    <a:lstStyle/>
                    <a:p>
                      <a:endParaRPr lang="en-US"/>
                    </a:p>
                  </p:txBody>
                </p:sp>
                <p:sp>
                  <p:nvSpPr>
                    <p:cNvPr id="278" name="Freeform 162"/>
                    <p:cNvSpPr>
                      <a:spLocks/>
                    </p:cNvSpPr>
                    <p:nvPr/>
                  </p:nvSpPr>
                  <p:spPr bwMode="auto">
                    <a:xfrm>
                      <a:off x="3643" y="3387"/>
                      <a:ext cx="7" cy="9"/>
                    </a:xfrm>
                    <a:custGeom>
                      <a:avLst/>
                      <a:gdLst>
                        <a:gd name="T0" fmla="*/ 7 w 7"/>
                        <a:gd name="T1" fmla="*/ 3 h 9"/>
                        <a:gd name="T2" fmla="*/ 5 w 7"/>
                        <a:gd name="T3" fmla="*/ 0 h 9"/>
                        <a:gd name="T4" fmla="*/ 2 w 7"/>
                        <a:gd name="T5" fmla="*/ 0 h 9"/>
                        <a:gd name="T6" fmla="*/ 0 w 7"/>
                        <a:gd name="T7" fmla="*/ 3 h 9"/>
                        <a:gd name="T8" fmla="*/ 0 w 7"/>
                        <a:gd name="T9" fmla="*/ 6 h 9"/>
                        <a:gd name="T10" fmla="*/ 0 w 7"/>
                        <a:gd name="T11" fmla="*/ 7 h 9"/>
                        <a:gd name="T12" fmla="*/ 2 w 7"/>
                        <a:gd name="T13" fmla="*/ 9 h 9"/>
                        <a:gd name="T14" fmla="*/ 5 w 7"/>
                        <a:gd name="T15" fmla="*/ 9 h 9"/>
                        <a:gd name="T16" fmla="*/ 7 w 7"/>
                        <a:gd name="T17" fmla="*/ 7 h 9"/>
                        <a:gd name="T18" fmla="*/ 7 w 7"/>
                        <a:gd name="T19" fmla="*/ 6 h 9"/>
                        <a:gd name="T20" fmla="*/ 7 w 7"/>
                        <a:gd name="T21" fmla="*/ 3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9"/>
                        <a:gd name="T35" fmla="*/ 7 w 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9">
                          <a:moveTo>
                            <a:pt x="7" y="3"/>
                          </a:moveTo>
                          <a:lnTo>
                            <a:pt x="5" y="0"/>
                          </a:lnTo>
                          <a:lnTo>
                            <a:pt x="2" y="0"/>
                          </a:lnTo>
                          <a:lnTo>
                            <a:pt x="0" y="3"/>
                          </a:lnTo>
                          <a:lnTo>
                            <a:pt x="0" y="6"/>
                          </a:lnTo>
                          <a:lnTo>
                            <a:pt x="0" y="7"/>
                          </a:lnTo>
                          <a:lnTo>
                            <a:pt x="2" y="9"/>
                          </a:lnTo>
                          <a:lnTo>
                            <a:pt x="5" y="9"/>
                          </a:lnTo>
                          <a:lnTo>
                            <a:pt x="7" y="7"/>
                          </a:lnTo>
                          <a:lnTo>
                            <a:pt x="7" y="6"/>
                          </a:lnTo>
                          <a:lnTo>
                            <a:pt x="7" y="3"/>
                          </a:lnTo>
                          <a:close/>
                        </a:path>
                      </a:pathLst>
                    </a:custGeom>
                    <a:solidFill>
                      <a:srgbClr val="000000"/>
                    </a:solidFill>
                    <a:ln w="9525">
                      <a:noFill/>
                      <a:round/>
                      <a:headEnd/>
                      <a:tailEnd/>
                    </a:ln>
                  </p:spPr>
                  <p:txBody>
                    <a:bodyPr>
                      <a:prstTxWarp prst="textNoShape">
                        <a:avLst/>
                      </a:prstTxWarp>
                    </a:bodyPr>
                    <a:lstStyle/>
                    <a:p>
                      <a:endParaRPr lang="en-US"/>
                    </a:p>
                  </p:txBody>
                </p:sp>
                <p:sp>
                  <p:nvSpPr>
                    <p:cNvPr id="279" name="Freeform 163"/>
                    <p:cNvSpPr>
                      <a:spLocks/>
                    </p:cNvSpPr>
                    <p:nvPr/>
                  </p:nvSpPr>
                  <p:spPr bwMode="auto">
                    <a:xfrm>
                      <a:off x="3643" y="3401"/>
                      <a:ext cx="7" cy="9"/>
                    </a:xfrm>
                    <a:custGeom>
                      <a:avLst/>
                      <a:gdLst>
                        <a:gd name="T0" fmla="*/ 7 w 7"/>
                        <a:gd name="T1" fmla="*/ 3 h 9"/>
                        <a:gd name="T2" fmla="*/ 5 w 7"/>
                        <a:gd name="T3" fmla="*/ 0 h 9"/>
                        <a:gd name="T4" fmla="*/ 2 w 7"/>
                        <a:gd name="T5" fmla="*/ 0 h 9"/>
                        <a:gd name="T6" fmla="*/ 0 w 7"/>
                        <a:gd name="T7" fmla="*/ 3 h 9"/>
                        <a:gd name="T8" fmla="*/ 0 w 7"/>
                        <a:gd name="T9" fmla="*/ 4 h 9"/>
                        <a:gd name="T10" fmla="*/ 0 w 7"/>
                        <a:gd name="T11" fmla="*/ 6 h 9"/>
                        <a:gd name="T12" fmla="*/ 2 w 7"/>
                        <a:gd name="T13" fmla="*/ 9 h 9"/>
                        <a:gd name="T14" fmla="*/ 5 w 7"/>
                        <a:gd name="T15" fmla="*/ 9 h 9"/>
                        <a:gd name="T16" fmla="*/ 7 w 7"/>
                        <a:gd name="T17" fmla="*/ 6 h 9"/>
                        <a:gd name="T18" fmla="*/ 7 w 7"/>
                        <a:gd name="T19" fmla="*/ 4 h 9"/>
                        <a:gd name="T20" fmla="*/ 7 w 7"/>
                        <a:gd name="T21" fmla="*/ 3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9"/>
                        <a:gd name="T35" fmla="*/ 7 w 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9">
                          <a:moveTo>
                            <a:pt x="7" y="3"/>
                          </a:moveTo>
                          <a:lnTo>
                            <a:pt x="5" y="0"/>
                          </a:lnTo>
                          <a:lnTo>
                            <a:pt x="2" y="0"/>
                          </a:lnTo>
                          <a:lnTo>
                            <a:pt x="0" y="3"/>
                          </a:lnTo>
                          <a:lnTo>
                            <a:pt x="0" y="4"/>
                          </a:lnTo>
                          <a:lnTo>
                            <a:pt x="0" y="6"/>
                          </a:lnTo>
                          <a:lnTo>
                            <a:pt x="2" y="9"/>
                          </a:lnTo>
                          <a:lnTo>
                            <a:pt x="5" y="9"/>
                          </a:lnTo>
                          <a:lnTo>
                            <a:pt x="7" y="6"/>
                          </a:lnTo>
                          <a:lnTo>
                            <a:pt x="7" y="4"/>
                          </a:lnTo>
                          <a:lnTo>
                            <a:pt x="7" y="3"/>
                          </a:lnTo>
                          <a:close/>
                        </a:path>
                      </a:pathLst>
                    </a:custGeom>
                    <a:solidFill>
                      <a:srgbClr val="000000"/>
                    </a:solidFill>
                    <a:ln w="9525">
                      <a:noFill/>
                      <a:round/>
                      <a:headEnd/>
                      <a:tailEnd/>
                    </a:ln>
                  </p:spPr>
                  <p:txBody>
                    <a:bodyPr>
                      <a:prstTxWarp prst="textNoShape">
                        <a:avLst/>
                      </a:prstTxWarp>
                    </a:bodyPr>
                    <a:lstStyle/>
                    <a:p>
                      <a:endParaRPr lang="en-US"/>
                    </a:p>
                  </p:txBody>
                </p:sp>
                <p:sp>
                  <p:nvSpPr>
                    <p:cNvPr id="280" name="Freeform 164"/>
                    <p:cNvSpPr>
                      <a:spLocks/>
                    </p:cNvSpPr>
                    <p:nvPr/>
                  </p:nvSpPr>
                  <p:spPr bwMode="auto">
                    <a:xfrm>
                      <a:off x="3643" y="3415"/>
                      <a:ext cx="7" cy="8"/>
                    </a:xfrm>
                    <a:custGeom>
                      <a:avLst/>
                      <a:gdLst>
                        <a:gd name="T0" fmla="*/ 7 w 7"/>
                        <a:gd name="T1" fmla="*/ 1 h 8"/>
                        <a:gd name="T2" fmla="*/ 5 w 7"/>
                        <a:gd name="T3" fmla="*/ 0 h 8"/>
                        <a:gd name="T4" fmla="*/ 2 w 7"/>
                        <a:gd name="T5" fmla="*/ 0 h 8"/>
                        <a:gd name="T6" fmla="*/ 0 w 7"/>
                        <a:gd name="T7" fmla="*/ 1 h 8"/>
                        <a:gd name="T8" fmla="*/ 0 w 7"/>
                        <a:gd name="T9" fmla="*/ 4 h 8"/>
                        <a:gd name="T10" fmla="*/ 0 w 7"/>
                        <a:gd name="T11" fmla="*/ 6 h 8"/>
                        <a:gd name="T12" fmla="*/ 2 w 7"/>
                        <a:gd name="T13" fmla="*/ 8 h 8"/>
                        <a:gd name="T14" fmla="*/ 5 w 7"/>
                        <a:gd name="T15" fmla="*/ 8 h 8"/>
                        <a:gd name="T16" fmla="*/ 7 w 7"/>
                        <a:gd name="T17" fmla="*/ 6 h 8"/>
                        <a:gd name="T18" fmla="*/ 7 w 7"/>
                        <a:gd name="T19" fmla="*/ 4 h 8"/>
                        <a:gd name="T20" fmla="*/ 7 w 7"/>
                        <a:gd name="T21" fmla="*/ 1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1"/>
                          </a:moveTo>
                          <a:lnTo>
                            <a:pt x="5" y="0"/>
                          </a:lnTo>
                          <a:lnTo>
                            <a:pt x="2" y="0"/>
                          </a:lnTo>
                          <a:lnTo>
                            <a:pt x="0" y="1"/>
                          </a:lnTo>
                          <a:lnTo>
                            <a:pt x="0" y="4"/>
                          </a:lnTo>
                          <a:lnTo>
                            <a:pt x="0" y="6"/>
                          </a:lnTo>
                          <a:lnTo>
                            <a:pt x="2" y="8"/>
                          </a:lnTo>
                          <a:lnTo>
                            <a:pt x="5" y="8"/>
                          </a:lnTo>
                          <a:lnTo>
                            <a:pt x="7" y="6"/>
                          </a:lnTo>
                          <a:lnTo>
                            <a:pt x="7" y="4"/>
                          </a:lnTo>
                          <a:lnTo>
                            <a:pt x="7" y="1"/>
                          </a:lnTo>
                          <a:close/>
                        </a:path>
                      </a:pathLst>
                    </a:custGeom>
                    <a:solidFill>
                      <a:srgbClr val="000000"/>
                    </a:solidFill>
                    <a:ln w="9525">
                      <a:noFill/>
                      <a:round/>
                      <a:headEnd/>
                      <a:tailEnd/>
                    </a:ln>
                  </p:spPr>
                  <p:txBody>
                    <a:bodyPr>
                      <a:prstTxWarp prst="textNoShape">
                        <a:avLst/>
                      </a:prstTxWarp>
                    </a:bodyPr>
                    <a:lstStyle/>
                    <a:p>
                      <a:endParaRPr lang="en-US"/>
                    </a:p>
                  </p:txBody>
                </p:sp>
                <p:sp>
                  <p:nvSpPr>
                    <p:cNvPr id="281" name="Freeform 165"/>
                    <p:cNvSpPr>
                      <a:spLocks/>
                    </p:cNvSpPr>
                    <p:nvPr/>
                  </p:nvSpPr>
                  <p:spPr bwMode="auto">
                    <a:xfrm>
                      <a:off x="3643" y="3428"/>
                      <a:ext cx="7" cy="8"/>
                    </a:xfrm>
                    <a:custGeom>
                      <a:avLst/>
                      <a:gdLst>
                        <a:gd name="T0" fmla="*/ 7 w 7"/>
                        <a:gd name="T1" fmla="*/ 2 h 8"/>
                        <a:gd name="T2" fmla="*/ 5 w 7"/>
                        <a:gd name="T3" fmla="*/ 0 h 8"/>
                        <a:gd name="T4" fmla="*/ 2 w 7"/>
                        <a:gd name="T5" fmla="*/ 0 h 8"/>
                        <a:gd name="T6" fmla="*/ 0 w 7"/>
                        <a:gd name="T7" fmla="*/ 2 h 8"/>
                        <a:gd name="T8" fmla="*/ 0 w 7"/>
                        <a:gd name="T9" fmla="*/ 4 h 8"/>
                        <a:gd name="T10" fmla="*/ 0 w 7"/>
                        <a:gd name="T11" fmla="*/ 6 h 8"/>
                        <a:gd name="T12" fmla="*/ 2 w 7"/>
                        <a:gd name="T13" fmla="*/ 8 h 8"/>
                        <a:gd name="T14" fmla="*/ 5 w 7"/>
                        <a:gd name="T15" fmla="*/ 8 h 8"/>
                        <a:gd name="T16" fmla="*/ 7 w 7"/>
                        <a:gd name="T17" fmla="*/ 6 h 8"/>
                        <a:gd name="T18" fmla="*/ 7 w 7"/>
                        <a:gd name="T19" fmla="*/ 4 h 8"/>
                        <a:gd name="T20" fmla="*/ 7 w 7"/>
                        <a:gd name="T21" fmla="*/ 2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2"/>
                          </a:moveTo>
                          <a:lnTo>
                            <a:pt x="5" y="0"/>
                          </a:lnTo>
                          <a:lnTo>
                            <a:pt x="2" y="0"/>
                          </a:lnTo>
                          <a:lnTo>
                            <a:pt x="0" y="2"/>
                          </a:lnTo>
                          <a:lnTo>
                            <a:pt x="0" y="4"/>
                          </a:lnTo>
                          <a:lnTo>
                            <a:pt x="0" y="6"/>
                          </a:lnTo>
                          <a:lnTo>
                            <a:pt x="2" y="8"/>
                          </a:lnTo>
                          <a:lnTo>
                            <a:pt x="5" y="8"/>
                          </a:lnTo>
                          <a:lnTo>
                            <a:pt x="7" y="6"/>
                          </a:lnTo>
                          <a:lnTo>
                            <a:pt x="7" y="4"/>
                          </a:lnTo>
                          <a:lnTo>
                            <a:pt x="7" y="2"/>
                          </a:lnTo>
                          <a:close/>
                        </a:path>
                      </a:pathLst>
                    </a:custGeom>
                    <a:solidFill>
                      <a:srgbClr val="000000"/>
                    </a:solidFill>
                    <a:ln w="9525">
                      <a:noFill/>
                      <a:round/>
                      <a:headEnd/>
                      <a:tailEnd/>
                    </a:ln>
                  </p:spPr>
                  <p:txBody>
                    <a:bodyPr>
                      <a:prstTxWarp prst="textNoShape">
                        <a:avLst/>
                      </a:prstTxWarp>
                    </a:bodyPr>
                    <a:lstStyle/>
                    <a:p>
                      <a:endParaRPr lang="en-US"/>
                    </a:p>
                  </p:txBody>
                </p:sp>
                <p:sp>
                  <p:nvSpPr>
                    <p:cNvPr id="282" name="Freeform 166"/>
                    <p:cNvSpPr>
                      <a:spLocks/>
                    </p:cNvSpPr>
                    <p:nvPr/>
                  </p:nvSpPr>
                  <p:spPr bwMode="auto">
                    <a:xfrm>
                      <a:off x="3643" y="3441"/>
                      <a:ext cx="7" cy="9"/>
                    </a:xfrm>
                    <a:custGeom>
                      <a:avLst/>
                      <a:gdLst>
                        <a:gd name="T0" fmla="*/ 7 w 7"/>
                        <a:gd name="T1" fmla="*/ 2 h 9"/>
                        <a:gd name="T2" fmla="*/ 5 w 7"/>
                        <a:gd name="T3" fmla="*/ 0 h 9"/>
                        <a:gd name="T4" fmla="*/ 2 w 7"/>
                        <a:gd name="T5" fmla="*/ 0 h 9"/>
                        <a:gd name="T6" fmla="*/ 0 w 7"/>
                        <a:gd name="T7" fmla="*/ 2 h 9"/>
                        <a:gd name="T8" fmla="*/ 0 w 7"/>
                        <a:gd name="T9" fmla="*/ 4 h 9"/>
                        <a:gd name="T10" fmla="*/ 0 w 7"/>
                        <a:gd name="T11" fmla="*/ 7 h 9"/>
                        <a:gd name="T12" fmla="*/ 2 w 7"/>
                        <a:gd name="T13" fmla="*/ 9 h 9"/>
                        <a:gd name="T14" fmla="*/ 5 w 7"/>
                        <a:gd name="T15" fmla="*/ 9 h 9"/>
                        <a:gd name="T16" fmla="*/ 7 w 7"/>
                        <a:gd name="T17" fmla="*/ 7 h 9"/>
                        <a:gd name="T18" fmla="*/ 7 w 7"/>
                        <a:gd name="T19" fmla="*/ 4 h 9"/>
                        <a:gd name="T20" fmla="*/ 7 w 7"/>
                        <a:gd name="T21" fmla="*/ 2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9"/>
                        <a:gd name="T35" fmla="*/ 7 w 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9">
                          <a:moveTo>
                            <a:pt x="7" y="2"/>
                          </a:moveTo>
                          <a:lnTo>
                            <a:pt x="5" y="0"/>
                          </a:lnTo>
                          <a:lnTo>
                            <a:pt x="2" y="0"/>
                          </a:lnTo>
                          <a:lnTo>
                            <a:pt x="0" y="2"/>
                          </a:lnTo>
                          <a:lnTo>
                            <a:pt x="0" y="4"/>
                          </a:lnTo>
                          <a:lnTo>
                            <a:pt x="0" y="7"/>
                          </a:lnTo>
                          <a:lnTo>
                            <a:pt x="2" y="9"/>
                          </a:lnTo>
                          <a:lnTo>
                            <a:pt x="5" y="9"/>
                          </a:lnTo>
                          <a:lnTo>
                            <a:pt x="7" y="7"/>
                          </a:lnTo>
                          <a:lnTo>
                            <a:pt x="7" y="4"/>
                          </a:lnTo>
                          <a:lnTo>
                            <a:pt x="7" y="2"/>
                          </a:lnTo>
                          <a:close/>
                        </a:path>
                      </a:pathLst>
                    </a:custGeom>
                    <a:solidFill>
                      <a:srgbClr val="000000"/>
                    </a:solidFill>
                    <a:ln w="9525">
                      <a:noFill/>
                      <a:round/>
                      <a:headEnd/>
                      <a:tailEnd/>
                    </a:ln>
                  </p:spPr>
                  <p:txBody>
                    <a:bodyPr>
                      <a:prstTxWarp prst="textNoShape">
                        <a:avLst/>
                      </a:prstTxWarp>
                    </a:bodyPr>
                    <a:lstStyle/>
                    <a:p>
                      <a:endParaRPr lang="en-US"/>
                    </a:p>
                  </p:txBody>
                </p:sp>
                <p:sp>
                  <p:nvSpPr>
                    <p:cNvPr id="283" name="Freeform 167"/>
                    <p:cNvSpPr>
                      <a:spLocks/>
                    </p:cNvSpPr>
                    <p:nvPr/>
                  </p:nvSpPr>
                  <p:spPr bwMode="auto">
                    <a:xfrm>
                      <a:off x="3643" y="3454"/>
                      <a:ext cx="7" cy="9"/>
                    </a:xfrm>
                    <a:custGeom>
                      <a:avLst/>
                      <a:gdLst>
                        <a:gd name="T0" fmla="*/ 7 w 7"/>
                        <a:gd name="T1" fmla="*/ 2 h 9"/>
                        <a:gd name="T2" fmla="*/ 5 w 7"/>
                        <a:gd name="T3" fmla="*/ 0 h 9"/>
                        <a:gd name="T4" fmla="*/ 2 w 7"/>
                        <a:gd name="T5" fmla="*/ 0 h 9"/>
                        <a:gd name="T6" fmla="*/ 0 w 7"/>
                        <a:gd name="T7" fmla="*/ 2 h 9"/>
                        <a:gd name="T8" fmla="*/ 0 w 7"/>
                        <a:gd name="T9" fmla="*/ 5 h 9"/>
                        <a:gd name="T10" fmla="*/ 0 w 7"/>
                        <a:gd name="T11" fmla="*/ 7 h 9"/>
                        <a:gd name="T12" fmla="*/ 2 w 7"/>
                        <a:gd name="T13" fmla="*/ 9 h 9"/>
                        <a:gd name="T14" fmla="*/ 5 w 7"/>
                        <a:gd name="T15" fmla="*/ 9 h 9"/>
                        <a:gd name="T16" fmla="*/ 7 w 7"/>
                        <a:gd name="T17" fmla="*/ 7 h 9"/>
                        <a:gd name="T18" fmla="*/ 7 w 7"/>
                        <a:gd name="T19" fmla="*/ 5 h 9"/>
                        <a:gd name="T20" fmla="*/ 7 w 7"/>
                        <a:gd name="T21" fmla="*/ 2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9"/>
                        <a:gd name="T35" fmla="*/ 7 w 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9">
                          <a:moveTo>
                            <a:pt x="7" y="2"/>
                          </a:moveTo>
                          <a:lnTo>
                            <a:pt x="5" y="0"/>
                          </a:lnTo>
                          <a:lnTo>
                            <a:pt x="2" y="0"/>
                          </a:lnTo>
                          <a:lnTo>
                            <a:pt x="0" y="2"/>
                          </a:lnTo>
                          <a:lnTo>
                            <a:pt x="0" y="5"/>
                          </a:lnTo>
                          <a:lnTo>
                            <a:pt x="0" y="7"/>
                          </a:lnTo>
                          <a:lnTo>
                            <a:pt x="2" y="9"/>
                          </a:lnTo>
                          <a:lnTo>
                            <a:pt x="5" y="9"/>
                          </a:lnTo>
                          <a:lnTo>
                            <a:pt x="7" y="7"/>
                          </a:lnTo>
                          <a:lnTo>
                            <a:pt x="7" y="5"/>
                          </a:lnTo>
                          <a:lnTo>
                            <a:pt x="7" y="2"/>
                          </a:lnTo>
                          <a:close/>
                        </a:path>
                      </a:pathLst>
                    </a:custGeom>
                    <a:solidFill>
                      <a:srgbClr val="000000"/>
                    </a:solidFill>
                    <a:ln w="9525">
                      <a:noFill/>
                      <a:round/>
                      <a:headEnd/>
                      <a:tailEnd/>
                    </a:ln>
                  </p:spPr>
                  <p:txBody>
                    <a:bodyPr>
                      <a:prstTxWarp prst="textNoShape">
                        <a:avLst/>
                      </a:prstTxWarp>
                    </a:bodyPr>
                    <a:lstStyle/>
                    <a:p>
                      <a:endParaRPr lang="en-US"/>
                    </a:p>
                  </p:txBody>
                </p:sp>
                <p:sp>
                  <p:nvSpPr>
                    <p:cNvPr id="284" name="Freeform 168"/>
                    <p:cNvSpPr>
                      <a:spLocks/>
                    </p:cNvSpPr>
                    <p:nvPr/>
                  </p:nvSpPr>
                  <p:spPr bwMode="auto">
                    <a:xfrm>
                      <a:off x="4149" y="2565"/>
                      <a:ext cx="6" cy="5"/>
                    </a:xfrm>
                    <a:custGeom>
                      <a:avLst/>
                      <a:gdLst>
                        <a:gd name="T0" fmla="*/ 6 w 6"/>
                        <a:gd name="T1" fmla="*/ 5 h 5"/>
                        <a:gd name="T2" fmla="*/ 4 w 6"/>
                        <a:gd name="T3" fmla="*/ 3 h 5"/>
                        <a:gd name="T4" fmla="*/ 2 w 6"/>
                        <a:gd name="T5" fmla="*/ 0 h 5"/>
                        <a:gd name="T6" fmla="*/ 0 w 6"/>
                        <a:gd name="T7" fmla="*/ 3 h 5"/>
                        <a:gd name="T8" fmla="*/ 2 w 6"/>
                        <a:gd name="T9" fmla="*/ 5 h 5"/>
                        <a:gd name="T10" fmla="*/ 6 w 6"/>
                        <a:gd name="T11" fmla="*/ 5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6" y="5"/>
                          </a:moveTo>
                          <a:lnTo>
                            <a:pt x="4" y="3"/>
                          </a:lnTo>
                          <a:lnTo>
                            <a:pt x="2" y="0"/>
                          </a:lnTo>
                          <a:lnTo>
                            <a:pt x="0" y="3"/>
                          </a:lnTo>
                          <a:lnTo>
                            <a:pt x="2" y="5"/>
                          </a:lnTo>
                          <a:lnTo>
                            <a:pt x="6" y="5"/>
                          </a:lnTo>
                          <a:close/>
                        </a:path>
                      </a:pathLst>
                    </a:custGeom>
                    <a:solidFill>
                      <a:srgbClr val="000000"/>
                    </a:solidFill>
                    <a:ln w="9525">
                      <a:noFill/>
                      <a:round/>
                      <a:headEnd/>
                      <a:tailEnd/>
                    </a:ln>
                  </p:spPr>
                  <p:txBody>
                    <a:bodyPr>
                      <a:prstTxWarp prst="textNoShape">
                        <a:avLst/>
                      </a:prstTxWarp>
                    </a:bodyPr>
                    <a:lstStyle/>
                    <a:p>
                      <a:endParaRPr lang="en-US"/>
                    </a:p>
                  </p:txBody>
                </p:sp>
                <p:sp>
                  <p:nvSpPr>
                    <p:cNvPr id="285" name="Freeform 169"/>
                    <p:cNvSpPr>
                      <a:spLocks/>
                    </p:cNvSpPr>
                    <p:nvPr/>
                  </p:nvSpPr>
                  <p:spPr bwMode="auto">
                    <a:xfrm>
                      <a:off x="4149" y="2576"/>
                      <a:ext cx="6" cy="8"/>
                    </a:xfrm>
                    <a:custGeom>
                      <a:avLst/>
                      <a:gdLst>
                        <a:gd name="T0" fmla="*/ 6 w 6"/>
                        <a:gd name="T1" fmla="*/ 5 h 8"/>
                        <a:gd name="T2" fmla="*/ 6 w 6"/>
                        <a:gd name="T3" fmla="*/ 3 h 8"/>
                        <a:gd name="T4" fmla="*/ 4 w 6"/>
                        <a:gd name="T5" fmla="*/ 0 h 8"/>
                        <a:gd name="T6" fmla="*/ 2 w 6"/>
                        <a:gd name="T7" fmla="*/ 0 h 8"/>
                        <a:gd name="T8" fmla="*/ 0 w 6"/>
                        <a:gd name="T9" fmla="*/ 3 h 8"/>
                        <a:gd name="T10" fmla="*/ 0 w 6"/>
                        <a:gd name="T11" fmla="*/ 5 h 8"/>
                        <a:gd name="T12" fmla="*/ 2 w 6"/>
                        <a:gd name="T13" fmla="*/ 8 h 8"/>
                        <a:gd name="T14" fmla="*/ 6 w 6"/>
                        <a:gd name="T15" fmla="*/ 8 h 8"/>
                        <a:gd name="T16" fmla="*/ 6 w 6"/>
                        <a:gd name="T17" fmla="*/ 5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8"/>
                        <a:gd name="T29" fmla="*/ 6 w 6"/>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8">
                          <a:moveTo>
                            <a:pt x="6" y="5"/>
                          </a:moveTo>
                          <a:lnTo>
                            <a:pt x="6" y="3"/>
                          </a:lnTo>
                          <a:lnTo>
                            <a:pt x="4" y="0"/>
                          </a:lnTo>
                          <a:lnTo>
                            <a:pt x="2" y="0"/>
                          </a:lnTo>
                          <a:lnTo>
                            <a:pt x="0" y="3"/>
                          </a:lnTo>
                          <a:lnTo>
                            <a:pt x="0" y="5"/>
                          </a:lnTo>
                          <a:lnTo>
                            <a:pt x="2" y="8"/>
                          </a:lnTo>
                          <a:lnTo>
                            <a:pt x="6" y="8"/>
                          </a:lnTo>
                          <a:lnTo>
                            <a:pt x="6" y="5"/>
                          </a:lnTo>
                          <a:close/>
                        </a:path>
                      </a:pathLst>
                    </a:custGeom>
                    <a:solidFill>
                      <a:srgbClr val="000000"/>
                    </a:solidFill>
                    <a:ln w="9525">
                      <a:noFill/>
                      <a:round/>
                      <a:headEnd/>
                      <a:tailEnd/>
                    </a:ln>
                  </p:spPr>
                  <p:txBody>
                    <a:bodyPr>
                      <a:prstTxWarp prst="textNoShape">
                        <a:avLst/>
                      </a:prstTxWarp>
                    </a:bodyPr>
                    <a:lstStyle/>
                    <a:p>
                      <a:endParaRPr lang="en-US"/>
                    </a:p>
                  </p:txBody>
                </p:sp>
                <p:sp>
                  <p:nvSpPr>
                    <p:cNvPr id="286" name="Freeform 170"/>
                    <p:cNvSpPr>
                      <a:spLocks/>
                    </p:cNvSpPr>
                    <p:nvPr/>
                  </p:nvSpPr>
                  <p:spPr bwMode="auto">
                    <a:xfrm>
                      <a:off x="4149" y="2590"/>
                      <a:ext cx="6" cy="6"/>
                    </a:xfrm>
                    <a:custGeom>
                      <a:avLst/>
                      <a:gdLst>
                        <a:gd name="T0" fmla="*/ 6 w 6"/>
                        <a:gd name="T1" fmla="*/ 5 h 6"/>
                        <a:gd name="T2" fmla="*/ 6 w 6"/>
                        <a:gd name="T3" fmla="*/ 2 h 6"/>
                        <a:gd name="T4" fmla="*/ 4 w 6"/>
                        <a:gd name="T5" fmla="*/ 0 h 6"/>
                        <a:gd name="T6" fmla="*/ 2 w 6"/>
                        <a:gd name="T7" fmla="*/ 0 h 6"/>
                        <a:gd name="T8" fmla="*/ 0 w 6"/>
                        <a:gd name="T9" fmla="*/ 2 h 6"/>
                        <a:gd name="T10" fmla="*/ 0 w 6"/>
                        <a:gd name="T11" fmla="*/ 5 h 6"/>
                        <a:gd name="T12" fmla="*/ 2 w 6"/>
                        <a:gd name="T13" fmla="*/ 6 h 6"/>
                        <a:gd name="T14" fmla="*/ 6 w 6"/>
                        <a:gd name="T15" fmla="*/ 6 h 6"/>
                        <a:gd name="T16" fmla="*/ 6 w 6"/>
                        <a:gd name="T17" fmla="*/ 5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6" y="5"/>
                          </a:moveTo>
                          <a:lnTo>
                            <a:pt x="6" y="2"/>
                          </a:lnTo>
                          <a:lnTo>
                            <a:pt x="4" y="0"/>
                          </a:lnTo>
                          <a:lnTo>
                            <a:pt x="2" y="0"/>
                          </a:lnTo>
                          <a:lnTo>
                            <a:pt x="0" y="2"/>
                          </a:lnTo>
                          <a:lnTo>
                            <a:pt x="0" y="5"/>
                          </a:lnTo>
                          <a:lnTo>
                            <a:pt x="2" y="6"/>
                          </a:lnTo>
                          <a:lnTo>
                            <a:pt x="6" y="6"/>
                          </a:lnTo>
                          <a:lnTo>
                            <a:pt x="6" y="5"/>
                          </a:lnTo>
                          <a:close/>
                        </a:path>
                      </a:pathLst>
                    </a:custGeom>
                    <a:solidFill>
                      <a:srgbClr val="000000"/>
                    </a:solidFill>
                    <a:ln w="9525">
                      <a:noFill/>
                      <a:round/>
                      <a:headEnd/>
                      <a:tailEnd/>
                    </a:ln>
                  </p:spPr>
                  <p:txBody>
                    <a:bodyPr>
                      <a:prstTxWarp prst="textNoShape">
                        <a:avLst/>
                      </a:prstTxWarp>
                    </a:bodyPr>
                    <a:lstStyle/>
                    <a:p>
                      <a:endParaRPr lang="en-US"/>
                    </a:p>
                  </p:txBody>
                </p:sp>
                <p:sp>
                  <p:nvSpPr>
                    <p:cNvPr id="287" name="Freeform 171"/>
                    <p:cNvSpPr>
                      <a:spLocks/>
                    </p:cNvSpPr>
                    <p:nvPr/>
                  </p:nvSpPr>
                  <p:spPr bwMode="auto">
                    <a:xfrm>
                      <a:off x="4149" y="2604"/>
                      <a:ext cx="6" cy="5"/>
                    </a:xfrm>
                    <a:custGeom>
                      <a:avLst/>
                      <a:gdLst>
                        <a:gd name="T0" fmla="*/ 6 w 6"/>
                        <a:gd name="T1" fmla="*/ 3 h 5"/>
                        <a:gd name="T2" fmla="*/ 6 w 6"/>
                        <a:gd name="T3" fmla="*/ 2 h 5"/>
                        <a:gd name="T4" fmla="*/ 4 w 6"/>
                        <a:gd name="T5" fmla="*/ 0 h 5"/>
                        <a:gd name="T6" fmla="*/ 2 w 6"/>
                        <a:gd name="T7" fmla="*/ 0 h 5"/>
                        <a:gd name="T8" fmla="*/ 0 w 6"/>
                        <a:gd name="T9" fmla="*/ 2 h 5"/>
                        <a:gd name="T10" fmla="*/ 0 w 6"/>
                        <a:gd name="T11" fmla="*/ 3 h 5"/>
                        <a:gd name="T12" fmla="*/ 2 w 6"/>
                        <a:gd name="T13" fmla="*/ 5 h 5"/>
                        <a:gd name="T14" fmla="*/ 6 w 6"/>
                        <a:gd name="T15" fmla="*/ 5 h 5"/>
                        <a:gd name="T16" fmla="*/ 6 w 6"/>
                        <a:gd name="T17" fmla="*/ 3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6" y="3"/>
                          </a:moveTo>
                          <a:lnTo>
                            <a:pt x="6" y="2"/>
                          </a:lnTo>
                          <a:lnTo>
                            <a:pt x="4" y="0"/>
                          </a:lnTo>
                          <a:lnTo>
                            <a:pt x="2" y="0"/>
                          </a:lnTo>
                          <a:lnTo>
                            <a:pt x="0" y="2"/>
                          </a:lnTo>
                          <a:lnTo>
                            <a:pt x="0" y="3"/>
                          </a:lnTo>
                          <a:lnTo>
                            <a:pt x="2" y="5"/>
                          </a:lnTo>
                          <a:lnTo>
                            <a:pt x="6" y="5"/>
                          </a:lnTo>
                          <a:lnTo>
                            <a:pt x="6" y="3"/>
                          </a:lnTo>
                          <a:close/>
                        </a:path>
                      </a:pathLst>
                    </a:custGeom>
                    <a:solidFill>
                      <a:srgbClr val="000000"/>
                    </a:solidFill>
                    <a:ln w="9525">
                      <a:noFill/>
                      <a:round/>
                      <a:headEnd/>
                      <a:tailEnd/>
                    </a:ln>
                  </p:spPr>
                  <p:txBody>
                    <a:bodyPr>
                      <a:prstTxWarp prst="textNoShape">
                        <a:avLst/>
                      </a:prstTxWarp>
                    </a:bodyPr>
                    <a:lstStyle/>
                    <a:p>
                      <a:endParaRPr lang="en-US"/>
                    </a:p>
                  </p:txBody>
                </p:sp>
                <p:sp>
                  <p:nvSpPr>
                    <p:cNvPr id="288" name="Freeform 172"/>
                    <p:cNvSpPr>
                      <a:spLocks/>
                    </p:cNvSpPr>
                    <p:nvPr/>
                  </p:nvSpPr>
                  <p:spPr bwMode="auto">
                    <a:xfrm>
                      <a:off x="4149" y="2617"/>
                      <a:ext cx="6" cy="7"/>
                    </a:xfrm>
                    <a:custGeom>
                      <a:avLst/>
                      <a:gdLst>
                        <a:gd name="T0" fmla="*/ 6 w 6"/>
                        <a:gd name="T1" fmla="*/ 3 h 7"/>
                        <a:gd name="T2" fmla="*/ 6 w 6"/>
                        <a:gd name="T3" fmla="*/ 1 h 7"/>
                        <a:gd name="T4" fmla="*/ 4 w 6"/>
                        <a:gd name="T5" fmla="*/ 0 h 7"/>
                        <a:gd name="T6" fmla="*/ 2 w 6"/>
                        <a:gd name="T7" fmla="*/ 0 h 7"/>
                        <a:gd name="T8" fmla="*/ 0 w 6"/>
                        <a:gd name="T9" fmla="*/ 1 h 7"/>
                        <a:gd name="T10" fmla="*/ 0 w 6"/>
                        <a:gd name="T11" fmla="*/ 3 h 7"/>
                        <a:gd name="T12" fmla="*/ 2 w 6"/>
                        <a:gd name="T13" fmla="*/ 7 h 7"/>
                        <a:gd name="T14" fmla="*/ 6 w 6"/>
                        <a:gd name="T15" fmla="*/ 7 h 7"/>
                        <a:gd name="T16" fmla="*/ 6 w 6"/>
                        <a:gd name="T17" fmla="*/ 3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7"/>
                        <a:gd name="T29" fmla="*/ 6 w 6"/>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7">
                          <a:moveTo>
                            <a:pt x="6" y="3"/>
                          </a:moveTo>
                          <a:lnTo>
                            <a:pt x="6" y="1"/>
                          </a:lnTo>
                          <a:lnTo>
                            <a:pt x="4" y="0"/>
                          </a:lnTo>
                          <a:lnTo>
                            <a:pt x="2" y="0"/>
                          </a:lnTo>
                          <a:lnTo>
                            <a:pt x="0" y="1"/>
                          </a:lnTo>
                          <a:lnTo>
                            <a:pt x="0" y="3"/>
                          </a:lnTo>
                          <a:lnTo>
                            <a:pt x="2" y="7"/>
                          </a:lnTo>
                          <a:lnTo>
                            <a:pt x="6" y="7"/>
                          </a:lnTo>
                          <a:lnTo>
                            <a:pt x="6" y="3"/>
                          </a:lnTo>
                          <a:close/>
                        </a:path>
                      </a:pathLst>
                    </a:custGeom>
                    <a:solidFill>
                      <a:srgbClr val="000000"/>
                    </a:solidFill>
                    <a:ln w="9525">
                      <a:noFill/>
                      <a:round/>
                      <a:headEnd/>
                      <a:tailEnd/>
                    </a:ln>
                  </p:spPr>
                  <p:txBody>
                    <a:bodyPr>
                      <a:prstTxWarp prst="textNoShape">
                        <a:avLst/>
                      </a:prstTxWarp>
                    </a:bodyPr>
                    <a:lstStyle/>
                    <a:p>
                      <a:endParaRPr lang="en-US"/>
                    </a:p>
                  </p:txBody>
                </p:sp>
                <p:sp>
                  <p:nvSpPr>
                    <p:cNvPr id="289" name="Freeform 173"/>
                    <p:cNvSpPr>
                      <a:spLocks/>
                    </p:cNvSpPr>
                    <p:nvPr/>
                  </p:nvSpPr>
                  <p:spPr bwMode="auto">
                    <a:xfrm>
                      <a:off x="4149" y="2629"/>
                      <a:ext cx="6" cy="8"/>
                    </a:xfrm>
                    <a:custGeom>
                      <a:avLst/>
                      <a:gdLst>
                        <a:gd name="T0" fmla="*/ 6 w 6"/>
                        <a:gd name="T1" fmla="*/ 6 h 8"/>
                        <a:gd name="T2" fmla="*/ 6 w 6"/>
                        <a:gd name="T3" fmla="*/ 2 h 8"/>
                        <a:gd name="T4" fmla="*/ 4 w 6"/>
                        <a:gd name="T5" fmla="*/ 0 h 8"/>
                        <a:gd name="T6" fmla="*/ 2 w 6"/>
                        <a:gd name="T7" fmla="*/ 0 h 8"/>
                        <a:gd name="T8" fmla="*/ 0 w 6"/>
                        <a:gd name="T9" fmla="*/ 2 h 8"/>
                        <a:gd name="T10" fmla="*/ 0 w 6"/>
                        <a:gd name="T11" fmla="*/ 6 h 8"/>
                        <a:gd name="T12" fmla="*/ 2 w 6"/>
                        <a:gd name="T13" fmla="*/ 8 h 8"/>
                        <a:gd name="T14" fmla="*/ 6 w 6"/>
                        <a:gd name="T15" fmla="*/ 8 h 8"/>
                        <a:gd name="T16" fmla="*/ 6 w 6"/>
                        <a:gd name="T17" fmla="*/ 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8"/>
                        <a:gd name="T29" fmla="*/ 6 w 6"/>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8">
                          <a:moveTo>
                            <a:pt x="6" y="6"/>
                          </a:moveTo>
                          <a:lnTo>
                            <a:pt x="6" y="2"/>
                          </a:lnTo>
                          <a:lnTo>
                            <a:pt x="4" y="0"/>
                          </a:lnTo>
                          <a:lnTo>
                            <a:pt x="2" y="0"/>
                          </a:lnTo>
                          <a:lnTo>
                            <a:pt x="0" y="2"/>
                          </a:lnTo>
                          <a:lnTo>
                            <a:pt x="0" y="6"/>
                          </a:lnTo>
                          <a:lnTo>
                            <a:pt x="2" y="8"/>
                          </a:lnTo>
                          <a:lnTo>
                            <a:pt x="6" y="8"/>
                          </a:lnTo>
                          <a:lnTo>
                            <a:pt x="6" y="6"/>
                          </a:lnTo>
                          <a:close/>
                        </a:path>
                      </a:pathLst>
                    </a:custGeom>
                    <a:solidFill>
                      <a:srgbClr val="000000"/>
                    </a:solidFill>
                    <a:ln w="9525">
                      <a:noFill/>
                      <a:round/>
                      <a:headEnd/>
                      <a:tailEnd/>
                    </a:ln>
                  </p:spPr>
                  <p:txBody>
                    <a:bodyPr>
                      <a:prstTxWarp prst="textNoShape">
                        <a:avLst/>
                      </a:prstTxWarp>
                    </a:bodyPr>
                    <a:lstStyle/>
                    <a:p>
                      <a:endParaRPr lang="en-US"/>
                    </a:p>
                  </p:txBody>
                </p:sp>
                <p:sp>
                  <p:nvSpPr>
                    <p:cNvPr id="290" name="Freeform 174"/>
                    <p:cNvSpPr>
                      <a:spLocks/>
                    </p:cNvSpPr>
                    <p:nvPr/>
                  </p:nvSpPr>
                  <p:spPr bwMode="auto">
                    <a:xfrm>
                      <a:off x="4149" y="2642"/>
                      <a:ext cx="6" cy="8"/>
                    </a:xfrm>
                    <a:custGeom>
                      <a:avLst/>
                      <a:gdLst>
                        <a:gd name="T0" fmla="*/ 6 w 6"/>
                        <a:gd name="T1" fmla="*/ 6 h 8"/>
                        <a:gd name="T2" fmla="*/ 6 w 6"/>
                        <a:gd name="T3" fmla="*/ 4 h 8"/>
                        <a:gd name="T4" fmla="*/ 4 w 6"/>
                        <a:gd name="T5" fmla="*/ 0 h 8"/>
                        <a:gd name="T6" fmla="*/ 2 w 6"/>
                        <a:gd name="T7" fmla="*/ 0 h 8"/>
                        <a:gd name="T8" fmla="*/ 0 w 6"/>
                        <a:gd name="T9" fmla="*/ 4 h 8"/>
                        <a:gd name="T10" fmla="*/ 0 w 6"/>
                        <a:gd name="T11" fmla="*/ 6 h 8"/>
                        <a:gd name="T12" fmla="*/ 2 w 6"/>
                        <a:gd name="T13" fmla="*/ 8 h 8"/>
                        <a:gd name="T14" fmla="*/ 6 w 6"/>
                        <a:gd name="T15" fmla="*/ 8 h 8"/>
                        <a:gd name="T16" fmla="*/ 6 w 6"/>
                        <a:gd name="T17" fmla="*/ 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8"/>
                        <a:gd name="T29" fmla="*/ 6 w 6"/>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8">
                          <a:moveTo>
                            <a:pt x="6" y="6"/>
                          </a:moveTo>
                          <a:lnTo>
                            <a:pt x="6" y="4"/>
                          </a:lnTo>
                          <a:lnTo>
                            <a:pt x="4" y="0"/>
                          </a:lnTo>
                          <a:lnTo>
                            <a:pt x="2" y="0"/>
                          </a:lnTo>
                          <a:lnTo>
                            <a:pt x="0" y="4"/>
                          </a:lnTo>
                          <a:lnTo>
                            <a:pt x="0" y="6"/>
                          </a:lnTo>
                          <a:lnTo>
                            <a:pt x="2" y="8"/>
                          </a:lnTo>
                          <a:lnTo>
                            <a:pt x="6" y="8"/>
                          </a:lnTo>
                          <a:lnTo>
                            <a:pt x="6" y="6"/>
                          </a:lnTo>
                          <a:close/>
                        </a:path>
                      </a:pathLst>
                    </a:custGeom>
                    <a:solidFill>
                      <a:srgbClr val="000000"/>
                    </a:solidFill>
                    <a:ln w="9525">
                      <a:noFill/>
                      <a:round/>
                      <a:headEnd/>
                      <a:tailEnd/>
                    </a:ln>
                  </p:spPr>
                  <p:txBody>
                    <a:bodyPr>
                      <a:prstTxWarp prst="textNoShape">
                        <a:avLst/>
                      </a:prstTxWarp>
                    </a:bodyPr>
                    <a:lstStyle/>
                    <a:p>
                      <a:endParaRPr lang="en-US"/>
                    </a:p>
                  </p:txBody>
                </p:sp>
                <p:sp>
                  <p:nvSpPr>
                    <p:cNvPr id="291" name="Freeform 175"/>
                    <p:cNvSpPr>
                      <a:spLocks/>
                    </p:cNvSpPr>
                    <p:nvPr/>
                  </p:nvSpPr>
                  <p:spPr bwMode="auto">
                    <a:xfrm>
                      <a:off x="4149" y="2657"/>
                      <a:ext cx="6" cy="5"/>
                    </a:xfrm>
                    <a:custGeom>
                      <a:avLst/>
                      <a:gdLst>
                        <a:gd name="T0" fmla="*/ 6 w 6"/>
                        <a:gd name="T1" fmla="*/ 4 h 5"/>
                        <a:gd name="T2" fmla="*/ 6 w 6"/>
                        <a:gd name="T3" fmla="*/ 2 h 5"/>
                        <a:gd name="T4" fmla="*/ 4 w 6"/>
                        <a:gd name="T5" fmla="*/ 0 h 5"/>
                        <a:gd name="T6" fmla="*/ 2 w 6"/>
                        <a:gd name="T7" fmla="*/ 0 h 5"/>
                        <a:gd name="T8" fmla="*/ 0 w 6"/>
                        <a:gd name="T9" fmla="*/ 2 h 5"/>
                        <a:gd name="T10" fmla="*/ 0 w 6"/>
                        <a:gd name="T11" fmla="*/ 4 h 5"/>
                        <a:gd name="T12" fmla="*/ 2 w 6"/>
                        <a:gd name="T13" fmla="*/ 5 h 5"/>
                        <a:gd name="T14" fmla="*/ 6 w 6"/>
                        <a:gd name="T15" fmla="*/ 5 h 5"/>
                        <a:gd name="T16" fmla="*/ 6 w 6"/>
                        <a:gd name="T17" fmla="*/ 4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6" y="4"/>
                          </a:moveTo>
                          <a:lnTo>
                            <a:pt x="6" y="2"/>
                          </a:lnTo>
                          <a:lnTo>
                            <a:pt x="4" y="0"/>
                          </a:lnTo>
                          <a:lnTo>
                            <a:pt x="2" y="0"/>
                          </a:lnTo>
                          <a:lnTo>
                            <a:pt x="0" y="2"/>
                          </a:lnTo>
                          <a:lnTo>
                            <a:pt x="0" y="4"/>
                          </a:lnTo>
                          <a:lnTo>
                            <a:pt x="2" y="5"/>
                          </a:lnTo>
                          <a:lnTo>
                            <a:pt x="6" y="5"/>
                          </a:lnTo>
                          <a:lnTo>
                            <a:pt x="6" y="4"/>
                          </a:lnTo>
                          <a:close/>
                        </a:path>
                      </a:pathLst>
                    </a:custGeom>
                    <a:solidFill>
                      <a:srgbClr val="000000"/>
                    </a:solidFill>
                    <a:ln w="9525">
                      <a:noFill/>
                      <a:round/>
                      <a:headEnd/>
                      <a:tailEnd/>
                    </a:ln>
                  </p:spPr>
                  <p:txBody>
                    <a:bodyPr>
                      <a:prstTxWarp prst="textNoShape">
                        <a:avLst/>
                      </a:prstTxWarp>
                    </a:bodyPr>
                    <a:lstStyle/>
                    <a:p>
                      <a:endParaRPr lang="en-US"/>
                    </a:p>
                  </p:txBody>
                </p:sp>
                <p:sp>
                  <p:nvSpPr>
                    <p:cNvPr id="292" name="Freeform 176"/>
                    <p:cNvSpPr>
                      <a:spLocks/>
                    </p:cNvSpPr>
                    <p:nvPr/>
                  </p:nvSpPr>
                  <p:spPr bwMode="auto">
                    <a:xfrm>
                      <a:off x="4149" y="2670"/>
                      <a:ext cx="6" cy="6"/>
                    </a:xfrm>
                    <a:custGeom>
                      <a:avLst/>
                      <a:gdLst>
                        <a:gd name="T0" fmla="*/ 6 w 6"/>
                        <a:gd name="T1" fmla="*/ 4 h 6"/>
                        <a:gd name="T2" fmla="*/ 6 w 6"/>
                        <a:gd name="T3" fmla="*/ 2 h 6"/>
                        <a:gd name="T4" fmla="*/ 4 w 6"/>
                        <a:gd name="T5" fmla="*/ 0 h 6"/>
                        <a:gd name="T6" fmla="*/ 2 w 6"/>
                        <a:gd name="T7" fmla="*/ 0 h 6"/>
                        <a:gd name="T8" fmla="*/ 0 w 6"/>
                        <a:gd name="T9" fmla="*/ 2 h 6"/>
                        <a:gd name="T10" fmla="*/ 0 w 6"/>
                        <a:gd name="T11" fmla="*/ 4 h 6"/>
                        <a:gd name="T12" fmla="*/ 2 w 6"/>
                        <a:gd name="T13" fmla="*/ 6 h 6"/>
                        <a:gd name="T14" fmla="*/ 6 w 6"/>
                        <a:gd name="T15" fmla="*/ 6 h 6"/>
                        <a:gd name="T16" fmla="*/ 6 w 6"/>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6" y="4"/>
                          </a:moveTo>
                          <a:lnTo>
                            <a:pt x="6" y="2"/>
                          </a:lnTo>
                          <a:lnTo>
                            <a:pt x="4" y="0"/>
                          </a:lnTo>
                          <a:lnTo>
                            <a:pt x="2" y="0"/>
                          </a:lnTo>
                          <a:lnTo>
                            <a:pt x="0" y="2"/>
                          </a:lnTo>
                          <a:lnTo>
                            <a:pt x="0" y="4"/>
                          </a:lnTo>
                          <a:lnTo>
                            <a:pt x="2" y="6"/>
                          </a:lnTo>
                          <a:lnTo>
                            <a:pt x="6" y="6"/>
                          </a:lnTo>
                          <a:lnTo>
                            <a:pt x="6" y="4"/>
                          </a:lnTo>
                          <a:close/>
                        </a:path>
                      </a:pathLst>
                    </a:custGeom>
                    <a:solidFill>
                      <a:srgbClr val="000000"/>
                    </a:solidFill>
                    <a:ln w="9525">
                      <a:noFill/>
                      <a:round/>
                      <a:headEnd/>
                      <a:tailEnd/>
                    </a:ln>
                  </p:spPr>
                  <p:txBody>
                    <a:bodyPr>
                      <a:prstTxWarp prst="textNoShape">
                        <a:avLst/>
                      </a:prstTxWarp>
                    </a:bodyPr>
                    <a:lstStyle/>
                    <a:p>
                      <a:endParaRPr lang="en-US"/>
                    </a:p>
                  </p:txBody>
                </p:sp>
                <p:sp>
                  <p:nvSpPr>
                    <p:cNvPr id="293" name="Freeform 177"/>
                    <p:cNvSpPr>
                      <a:spLocks/>
                    </p:cNvSpPr>
                    <p:nvPr/>
                  </p:nvSpPr>
                  <p:spPr bwMode="auto">
                    <a:xfrm>
                      <a:off x="4149" y="2684"/>
                      <a:ext cx="6" cy="6"/>
                    </a:xfrm>
                    <a:custGeom>
                      <a:avLst/>
                      <a:gdLst>
                        <a:gd name="T0" fmla="*/ 6 w 6"/>
                        <a:gd name="T1" fmla="*/ 3 h 6"/>
                        <a:gd name="T2" fmla="*/ 6 w 6"/>
                        <a:gd name="T3" fmla="*/ 1 h 6"/>
                        <a:gd name="T4" fmla="*/ 4 w 6"/>
                        <a:gd name="T5" fmla="*/ 0 h 6"/>
                        <a:gd name="T6" fmla="*/ 2 w 6"/>
                        <a:gd name="T7" fmla="*/ 0 h 6"/>
                        <a:gd name="T8" fmla="*/ 0 w 6"/>
                        <a:gd name="T9" fmla="*/ 1 h 6"/>
                        <a:gd name="T10" fmla="*/ 0 w 6"/>
                        <a:gd name="T11" fmla="*/ 3 h 6"/>
                        <a:gd name="T12" fmla="*/ 2 w 6"/>
                        <a:gd name="T13" fmla="*/ 6 h 6"/>
                        <a:gd name="T14" fmla="*/ 6 w 6"/>
                        <a:gd name="T15" fmla="*/ 6 h 6"/>
                        <a:gd name="T16" fmla="*/ 6 w 6"/>
                        <a:gd name="T17" fmla="*/ 3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6" y="3"/>
                          </a:moveTo>
                          <a:lnTo>
                            <a:pt x="6" y="1"/>
                          </a:lnTo>
                          <a:lnTo>
                            <a:pt x="4" y="0"/>
                          </a:lnTo>
                          <a:lnTo>
                            <a:pt x="2" y="0"/>
                          </a:lnTo>
                          <a:lnTo>
                            <a:pt x="0" y="1"/>
                          </a:lnTo>
                          <a:lnTo>
                            <a:pt x="0" y="3"/>
                          </a:lnTo>
                          <a:lnTo>
                            <a:pt x="2" y="6"/>
                          </a:lnTo>
                          <a:lnTo>
                            <a:pt x="6" y="6"/>
                          </a:lnTo>
                          <a:lnTo>
                            <a:pt x="6" y="3"/>
                          </a:lnTo>
                          <a:close/>
                        </a:path>
                      </a:pathLst>
                    </a:custGeom>
                    <a:solidFill>
                      <a:srgbClr val="000000"/>
                    </a:solidFill>
                    <a:ln w="9525">
                      <a:noFill/>
                      <a:round/>
                      <a:headEnd/>
                      <a:tailEnd/>
                    </a:ln>
                  </p:spPr>
                  <p:txBody>
                    <a:bodyPr>
                      <a:prstTxWarp prst="textNoShape">
                        <a:avLst/>
                      </a:prstTxWarp>
                    </a:bodyPr>
                    <a:lstStyle/>
                    <a:p>
                      <a:endParaRPr lang="en-US"/>
                    </a:p>
                  </p:txBody>
                </p:sp>
                <p:sp>
                  <p:nvSpPr>
                    <p:cNvPr id="294" name="Freeform 178"/>
                    <p:cNvSpPr>
                      <a:spLocks/>
                    </p:cNvSpPr>
                    <p:nvPr/>
                  </p:nvSpPr>
                  <p:spPr bwMode="auto">
                    <a:xfrm>
                      <a:off x="4149" y="2696"/>
                      <a:ext cx="6" cy="8"/>
                    </a:xfrm>
                    <a:custGeom>
                      <a:avLst/>
                      <a:gdLst>
                        <a:gd name="T0" fmla="*/ 6 w 6"/>
                        <a:gd name="T1" fmla="*/ 5 h 8"/>
                        <a:gd name="T2" fmla="*/ 6 w 6"/>
                        <a:gd name="T3" fmla="*/ 2 h 8"/>
                        <a:gd name="T4" fmla="*/ 4 w 6"/>
                        <a:gd name="T5" fmla="*/ 0 h 8"/>
                        <a:gd name="T6" fmla="*/ 2 w 6"/>
                        <a:gd name="T7" fmla="*/ 0 h 8"/>
                        <a:gd name="T8" fmla="*/ 0 w 6"/>
                        <a:gd name="T9" fmla="*/ 2 h 8"/>
                        <a:gd name="T10" fmla="*/ 0 w 6"/>
                        <a:gd name="T11" fmla="*/ 5 h 8"/>
                        <a:gd name="T12" fmla="*/ 2 w 6"/>
                        <a:gd name="T13" fmla="*/ 8 h 8"/>
                        <a:gd name="T14" fmla="*/ 6 w 6"/>
                        <a:gd name="T15" fmla="*/ 8 h 8"/>
                        <a:gd name="T16" fmla="*/ 6 w 6"/>
                        <a:gd name="T17" fmla="*/ 5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8"/>
                        <a:gd name="T29" fmla="*/ 6 w 6"/>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8">
                          <a:moveTo>
                            <a:pt x="6" y="5"/>
                          </a:moveTo>
                          <a:lnTo>
                            <a:pt x="6" y="2"/>
                          </a:lnTo>
                          <a:lnTo>
                            <a:pt x="4" y="0"/>
                          </a:lnTo>
                          <a:lnTo>
                            <a:pt x="2" y="0"/>
                          </a:lnTo>
                          <a:lnTo>
                            <a:pt x="0" y="2"/>
                          </a:lnTo>
                          <a:lnTo>
                            <a:pt x="0" y="5"/>
                          </a:lnTo>
                          <a:lnTo>
                            <a:pt x="2" y="8"/>
                          </a:lnTo>
                          <a:lnTo>
                            <a:pt x="6" y="8"/>
                          </a:lnTo>
                          <a:lnTo>
                            <a:pt x="6" y="5"/>
                          </a:lnTo>
                          <a:close/>
                        </a:path>
                      </a:pathLst>
                    </a:custGeom>
                    <a:solidFill>
                      <a:srgbClr val="000000"/>
                    </a:solidFill>
                    <a:ln w="9525">
                      <a:noFill/>
                      <a:round/>
                      <a:headEnd/>
                      <a:tailEnd/>
                    </a:ln>
                  </p:spPr>
                  <p:txBody>
                    <a:bodyPr>
                      <a:prstTxWarp prst="textNoShape">
                        <a:avLst/>
                      </a:prstTxWarp>
                    </a:bodyPr>
                    <a:lstStyle/>
                    <a:p>
                      <a:endParaRPr lang="en-US"/>
                    </a:p>
                  </p:txBody>
                </p:sp>
                <p:sp>
                  <p:nvSpPr>
                    <p:cNvPr id="295" name="Freeform 179"/>
                    <p:cNvSpPr>
                      <a:spLocks/>
                    </p:cNvSpPr>
                    <p:nvPr/>
                  </p:nvSpPr>
                  <p:spPr bwMode="auto">
                    <a:xfrm>
                      <a:off x="4149" y="2709"/>
                      <a:ext cx="6" cy="8"/>
                    </a:xfrm>
                    <a:custGeom>
                      <a:avLst/>
                      <a:gdLst>
                        <a:gd name="T0" fmla="*/ 6 w 6"/>
                        <a:gd name="T1" fmla="*/ 6 h 8"/>
                        <a:gd name="T2" fmla="*/ 6 w 6"/>
                        <a:gd name="T3" fmla="*/ 3 h 8"/>
                        <a:gd name="T4" fmla="*/ 4 w 6"/>
                        <a:gd name="T5" fmla="*/ 0 h 8"/>
                        <a:gd name="T6" fmla="*/ 2 w 6"/>
                        <a:gd name="T7" fmla="*/ 0 h 8"/>
                        <a:gd name="T8" fmla="*/ 0 w 6"/>
                        <a:gd name="T9" fmla="*/ 3 h 8"/>
                        <a:gd name="T10" fmla="*/ 0 w 6"/>
                        <a:gd name="T11" fmla="*/ 6 h 8"/>
                        <a:gd name="T12" fmla="*/ 2 w 6"/>
                        <a:gd name="T13" fmla="*/ 8 h 8"/>
                        <a:gd name="T14" fmla="*/ 6 w 6"/>
                        <a:gd name="T15" fmla="*/ 8 h 8"/>
                        <a:gd name="T16" fmla="*/ 6 w 6"/>
                        <a:gd name="T17" fmla="*/ 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8"/>
                        <a:gd name="T29" fmla="*/ 6 w 6"/>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8">
                          <a:moveTo>
                            <a:pt x="6" y="6"/>
                          </a:moveTo>
                          <a:lnTo>
                            <a:pt x="6" y="3"/>
                          </a:lnTo>
                          <a:lnTo>
                            <a:pt x="4" y="0"/>
                          </a:lnTo>
                          <a:lnTo>
                            <a:pt x="2" y="0"/>
                          </a:lnTo>
                          <a:lnTo>
                            <a:pt x="0" y="3"/>
                          </a:lnTo>
                          <a:lnTo>
                            <a:pt x="0" y="6"/>
                          </a:lnTo>
                          <a:lnTo>
                            <a:pt x="2" y="8"/>
                          </a:lnTo>
                          <a:lnTo>
                            <a:pt x="6" y="8"/>
                          </a:lnTo>
                          <a:lnTo>
                            <a:pt x="6" y="6"/>
                          </a:lnTo>
                          <a:close/>
                        </a:path>
                      </a:pathLst>
                    </a:custGeom>
                    <a:solidFill>
                      <a:srgbClr val="000000"/>
                    </a:solidFill>
                    <a:ln w="9525">
                      <a:noFill/>
                      <a:round/>
                      <a:headEnd/>
                      <a:tailEnd/>
                    </a:ln>
                  </p:spPr>
                  <p:txBody>
                    <a:bodyPr>
                      <a:prstTxWarp prst="textNoShape">
                        <a:avLst/>
                      </a:prstTxWarp>
                    </a:bodyPr>
                    <a:lstStyle/>
                    <a:p>
                      <a:endParaRPr lang="en-US"/>
                    </a:p>
                  </p:txBody>
                </p:sp>
                <p:sp>
                  <p:nvSpPr>
                    <p:cNvPr id="296" name="Freeform 180"/>
                    <p:cNvSpPr>
                      <a:spLocks/>
                    </p:cNvSpPr>
                    <p:nvPr/>
                  </p:nvSpPr>
                  <p:spPr bwMode="auto">
                    <a:xfrm>
                      <a:off x="4149" y="2724"/>
                      <a:ext cx="6" cy="5"/>
                    </a:xfrm>
                    <a:custGeom>
                      <a:avLst/>
                      <a:gdLst>
                        <a:gd name="T0" fmla="*/ 6 w 6"/>
                        <a:gd name="T1" fmla="*/ 4 h 5"/>
                        <a:gd name="T2" fmla="*/ 6 w 6"/>
                        <a:gd name="T3" fmla="*/ 2 h 5"/>
                        <a:gd name="T4" fmla="*/ 4 w 6"/>
                        <a:gd name="T5" fmla="*/ 0 h 5"/>
                        <a:gd name="T6" fmla="*/ 2 w 6"/>
                        <a:gd name="T7" fmla="*/ 0 h 5"/>
                        <a:gd name="T8" fmla="*/ 0 w 6"/>
                        <a:gd name="T9" fmla="*/ 2 h 5"/>
                        <a:gd name="T10" fmla="*/ 0 w 6"/>
                        <a:gd name="T11" fmla="*/ 4 h 5"/>
                        <a:gd name="T12" fmla="*/ 2 w 6"/>
                        <a:gd name="T13" fmla="*/ 5 h 5"/>
                        <a:gd name="T14" fmla="*/ 6 w 6"/>
                        <a:gd name="T15" fmla="*/ 5 h 5"/>
                        <a:gd name="T16" fmla="*/ 6 w 6"/>
                        <a:gd name="T17" fmla="*/ 4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6" y="4"/>
                          </a:moveTo>
                          <a:lnTo>
                            <a:pt x="6" y="2"/>
                          </a:lnTo>
                          <a:lnTo>
                            <a:pt x="4" y="0"/>
                          </a:lnTo>
                          <a:lnTo>
                            <a:pt x="2" y="0"/>
                          </a:lnTo>
                          <a:lnTo>
                            <a:pt x="0" y="2"/>
                          </a:lnTo>
                          <a:lnTo>
                            <a:pt x="0" y="4"/>
                          </a:lnTo>
                          <a:lnTo>
                            <a:pt x="2" y="5"/>
                          </a:lnTo>
                          <a:lnTo>
                            <a:pt x="6" y="5"/>
                          </a:lnTo>
                          <a:lnTo>
                            <a:pt x="6" y="4"/>
                          </a:lnTo>
                          <a:close/>
                        </a:path>
                      </a:pathLst>
                    </a:custGeom>
                    <a:solidFill>
                      <a:srgbClr val="000000"/>
                    </a:solidFill>
                    <a:ln w="9525">
                      <a:noFill/>
                      <a:round/>
                      <a:headEnd/>
                      <a:tailEnd/>
                    </a:ln>
                  </p:spPr>
                  <p:txBody>
                    <a:bodyPr>
                      <a:prstTxWarp prst="textNoShape">
                        <a:avLst/>
                      </a:prstTxWarp>
                    </a:bodyPr>
                    <a:lstStyle/>
                    <a:p>
                      <a:endParaRPr lang="en-US"/>
                    </a:p>
                  </p:txBody>
                </p:sp>
                <p:sp>
                  <p:nvSpPr>
                    <p:cNvPr id="297" name="Freeform 181"/>
                    <p:cNvSpPr>
                      <a:spLocks/>
                    </p:cNvSpPr>
                    <p:nvPr/>
                  </p:nvSpPr>
                  <p:spPr bwMode="auto">
                    <a:xfrm>
                      <a:off x="4149" y="2737"/>
                      <a:ext cx="6" cy="6"/>
                    </a:xfrm>
                    <a:custGeom>
                      <a:avLst/>
                      <a:gdLst>
                        <a:gd name="T0" fmla="*/ 6 w 6"/>
                        <a:gd name="T1" fmla="*/ 3 h 6"/>
                        <a:gd name="T2" fmla="*/ 6 w 6"/>
                        <a:gd name="T3" fmla="*/ 2 h 6"/>
                        <a:gd name="T4" fmla="*/ 4 w 6"/>
                        <a:gd name="T5" fmla="*/ 0 h 6"/>
                        <a:gd name="T6" fmla="*/ 2 w 6"/>
                        <a:gd name="T7" fmla="*/ 0 h 6"/>
                        <a:gd name="T8" fmla="*/ 0 w 6"/>
                        <a:gd name="T9" fmla="*/ 2 h 6"/>
                        <a:gd name="T10" fmla="*/ 0 w 6"/>
                        <a:gd name="T11" fmla="*/ 3 h 6"/>
                        <a:gd name="T12" fmla="*/ 2 w 6"/>
                        <a:gd name="T13" fmla="*/ 6 h 6"/>
                        <a:gd name="T14" fmla="*/ 6 w 6"/>
                        <a:gd name="T15" fmla="*/ 6 h 6"/>
                        <a:gd name="T16" fmla="*/ 6 w 6"/>
                        <a:gd name="T17" fmla="*/ 3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6" y="3"/>
                          </a:moveTo>
                          <a:lnTo>
                            <a:pt x="6" y="2"/>
                          </a:lnTo>
                          <a:lnTo>
                            <a:pt x="4" y="0"/>
                          </a:lnTo>
                          <a:lnTo>
                            <a:pt x="2" y="0"/>
                          </a:lnTo>
                          <a:lnTo>
                            <a:pt x="0" y="2"/>
                          </a:lnTo>
                          <a:lnTo>
                            <a:pt x="0" y="3"/>
                          </a:lnTo>
                          <a:lnTo>
                            <a:pt x="2" y="6"/>
                          </a:lnTo>
                          <a:lnTo>
                            <a:pt x="6" y="6"/>
                          </a:lnTo>
                          <a:lnTo>
                            <a:pt x="6" y="3"/>
                          </a:lnTo>
                          <a:close/>
                        </a:path>
                      </a:pathLst>
                    </a:custGeom>
                    <a:solidFill>
                      <a:srgbClr val="000000"/>
                    </a:solidFill>
                    <a:ln w="9525">
                      <a:noFill/>
                      <a:round/>
                      <a:headEnd/>
                      <a:tailEnd/>
                    </a:ln>
                  </p:spPr>
                  <p:txBody>
                    <a:bodyPr>
                      <a:prstTxWarp prst="textNoShape">
                        <a:avLst/>
                      </a:prstTxWarp>
                    </a:bodyPr>
                    <a:lstStyle/>
                    <a:p>
                      <a:endParaRPr lang="en-US"/>
                    </a:p>
                  </p:txBody>
                </p:sp>
                <p:sp>
                  <p:nvSpPr>
                    <p:cNvPr id="298" name="Freeform 182"/>
                    <p:cNvSpPr>
                      <a:spLocks/>
                    </p:cNvSpPr>
                    <p:nvPr/>
                  </p:nvSpPr>
                  <p:spPr bwMode="auto">
                    <a:xfrm>
                      <a:off x="4149" y="2750"/>
                      <a:ext cx="6" cy="7"/>
                    </a:xfrm>
                    <a:custGeom>
                      <a:avLst/>
                      <a:gdLst>
                        <a:gd name="T0" fmla="*/ 6 w 6"/>
                        <a:gd name="T1" fmla="*/ 4 h 7"/>
                        <a:gd name="T2" fmla="*/ 6 w 6"/>
                        <a:gd name="T3" fmla="*/ 1 h 7"/>
                        <a:gd name="T4" fmla="*/ 4 w 6"/>
                        <a:gd name="T5" fmla="*/ 0 h 7"/>
                        <a:gd name="T6" fmla="*/ 2 w 6"/>
                        <a:gd name="T7" fmla="*/ 0 h 7"/>
                        <a:gd name="T8" fmla="*/ 0 w 6"/>
                        <a:gd name="T9" fmla="*/ 1 h 7"/>
                        <a:gd name="T10" fmla="*/ 0 w 6"/>
                        <a:gd name="T11" fmla="*/ 4 h 7"/>
                        <a:gd name="T12" fmla="*/ 2 w 6"/>
                        <a:gd name="T13" fmla="*/ 7 h 7"/>
                        <a:gd name="T14" fmla="*/ 6 w 6"/>
                        <a:gd name="T15" fmla="*/ 7 h 7"/>
                        <a:gd name="T16" fmla="*/ 6 w 6"/>
                        <a:gd name="T17" fmla="*/ 4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7"/>
                        <a:gd name="T29" fmla="*/ 6 w 6"/>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7">
                          <a:moveTo>
                            <a:pt x="6" y="4"/>
                          </a:moveTo>
                          <a:lnTo>
                            <a:pt x="6" y="1"/>
                          </a:lnTo>
                          <a:lnTo>
                            <a:pt x="4" y="0"/>
                          </a:lnTo>
                          <a:lnTo>
                            <a:pt x="2" y="0"/>
                          </a:lnTo>
                          <a:lnTo>
                            <a:pt x="0" y="1"/>
                          </a:lnTo>
                          <a:lnTo>
                            <a:pt x="0" y="4"/>
                          </a:lnTo>
                          <a:lnTo>
                            <a:pt x="2" y="7"/>
                          </a:lnTo>
                          <a:lnTo>
                            <a:pt x="6" y="7"/>
                          </a:lnTo>
                          <a:lnTo>
                            <a:pt x="6" y="4"/>
                          </a:lnTo>
                          <a:close/>
                        </a:path>
                      </a:pathLst>
                    </a:custGeom>
                    <a:solidFill>
                      <a:srgbClr val="000000"/>
                    </a:solidFill>
                    <a:ln w="9525">
                      <a:noFill/>
                      <a:round/>
                      <a:headEnd/>
                      <a:tailEnd/>
                    </a:ln>
                  </p:spPr>
                  <p:txBody>
                    <a:bodyPr>
                      <a:prstTxWarp prst="textNoShape">
                        <a:avLst/>
                      </a:prstTxWarp>
                    </a:bodyPr>
                    <a:lstStyle/>
                    <a:p>
                      <a:endParaRPr lang="en-US"/>
                    </a:p>
                  </p:txBody>
                </p:sp>
                <p:sp>
                  <p:nvSpPr>
                    <p:cNvPr id="299" name="Freeform 183"/>
                    <p:cNvSpPr>
                      <a:spLocks/>
                    </p:cNvSpPr>
                    <p:nvPr/>
                  </p:nvSpPr>
                  <p:spPr bwMode="auto">
                    <a:xfrm>
                      <a:off x="4149" y="2763"/>
                      <a:ext cx="6" cy="7"/>
                    </a:xfrm>
                    <a:custGeom>
                      <a:avLst/>
                      <a:gdLst>
                        <a:gd name="T0" fmla="*/ 6 w 6"/>
                        <a:gd name="T1" fmla="*/ 5 h 7"/>
                        <a:gd name="T2" fmla="*/ 6 w 6"/>
                        <a:gd name="T3" fmla="*/ 2 h 7"/>
                        <a:gd name="T4" fmla="*/ 4 w 6"/>
                        <a:gd name="T5" fmla="*/ 0 h 7"/>
                        <a:gd name="T6" fmla="*/ 2 w 6"/>
                        <a:gd name="T7" fmla="*/ 0 h 7"/>
                        <a:gd name="T8" fmla="*/ 0 w 6"/>
                        <a:gd name="T9" fmla="*/ 2 h 7"/>
                        <a:gd name="T10" fmla="*/ 0 w 6"/>
                        <a:gd name="T11" fmla="*/ 5 h 7"/>
                        <a:gd name="T12" fmla="*/ 2 w 6"/>
                        <a:gd name="T13" fmla="*/ 7 h 7"/>
                        <a:gd name="T14" fmla="*/ 6 w 6"/>
                        <a:gd name="T15" fmla="*/ 7 h 7"/>
                        <a:gd name="T16" fmla="*/ 6 w 6"/>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7"/>
                        <a:gd name="T29" fmla="*/ 6 w 6"/>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7">
                          <a:moveTo>
                            <a:pt x="6" y="5"/>
                          </a:moveTo>
                          <a:lnTo>
                            <a:pt x="6" y="2"/>
                          </a:lnTo>
                          <a:lnTo>
                            <a:pt x="4" y="0"/>
                          </a:lnTo>
                          <a:lnTo>
                            <a:pt x="2" y="0"/>
                          </a:lnTo>
                          <a:lnTo>
                            <a:pt x="0" y="2"/>
                          </a:lnTo>
                          <a:lnTo>
                            <a:pt x="0" y="5"/>
                          </a:lnTo>
                          <a:lnTo>
                            <a:pt x="2" y="7"/>
                          </a:lnTo>
                          <a:lnTo>
                            <a:pt x="6" y="7"/>
                          </a:lnTo>
                          <a:lnTo>
                            <a:pt x="6" y="5"/>
                          </a:lnTo>
                          <a:close/>
                        </a:path>
                      </a:pathLst>
                    </a:custGeom>
                    <a:solidFill>
                      <a:srgbClr val="000000"/>
                    </a:solidFill>
                    <a:ln w="9525">
                      <a:noFill/>
                      <a:round/>
                      <a:headEnd/>
                      <a:tailEnd/>
                    </a:ln>
                  </p:spPr>
                  <p:txBody>
                    <a:bodyPr>
                      <a:prstTxWarp prst="textNoShape">
                        <a:avLst/>
                      </a:prstTxWarp>
                    </a:bodyPr>
                    <a:lstStyle/>
                    <a:p>
                      <a:endParaRPr lang="en-US"/>
                    </a:p>
                  </p:txBody>
                </p:sp>
                <p:sp>
                  <p:nvSpPr>
                    <p:cNvPr id="300" name="Freeform 184"/>
                    <p:cNvSpPr>
                      <a:spLocks/>
                    </p:cNvSpPr>
                    <p:nvPr/>
                  </p:nvSpPr>
                  <p:spPr bwMode="auto">
                    <a:xfrm>
                      <a:off x="4149" y="2776"/>
                      <a:ext cx="6" cy="8"/>
                    </a:xfrm>
                    <a:custGeom>
                      <a:avLst/>
                      <a:gdLst>
                        <a:gd name="T0" fmla="*/ 6 w 6"/>
                        <a:gd name="T1" fmla="*/ 5 h 8"/>
                        <a:gd name="T2" fmla="*/ 6 w 6"/>
                        <a:gd name="T3" fmla="*/ 3 h 8"/>
                        <a:gd name="T4" fmla="*/ 4 w 6"/>
                        <a:gd name="T5" fmla="*/ 0 h 8"/>
                        <a:gd name="T6" fmla="*/ 2 w 6"/>
                        <a:gd name="T7" fmla="*/ 0 h 8"/>
                        <a:gd name="T8" fmla="*/ 0 w 6"/>
                        <a:gd name="T9" fmla="*/ 3 h 8"/>
                        <a:gd name="T10" fmla="*/ 0 w 6"/>
                        <a:gd name="T11" fmla="*/ 5 h 8"/>
                        <a:gd name="T12" fmla="*/ 2 w 6"/>
                        <a:gd name="T13" fmla="*/ 8 h 8"/>
                        <a:gd name="T14" fmla="*/ 6 w 6"/>
                        <a:gd name="T15" fmla="*/ 8 h 8"/>
                        <a:gd name="T16" fmla="*/ 6 w 6"/>
                        <a:gd name="T17" fmla="*/ 5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8"/>
                        <a:gd name="T29" fmla="*/ 6 w 6"/>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8">
                          <a:moveTo>
                            <a:pt x="6" y="5"/>
                          </a:moveTo>
                          <a:lnTo>
                            <a:pt x="6" y="3"/>
                          </a:lnTo>
                          <a:lnTo>
                            <a:pt x="4" y="0"/>
                          </a:lnTo>
                          <a:lnTo>
                            <a:pt x="2" y="0"/>
                          </a:lnTo>
                          <a:lnTo>
                            <a:pt x="0" y="3"/>
                          </a:lnTo>
                          <a:lnTo>
                            <a:pt x="0" y="5"/>
                          </a:lnTo>
                          <a:lnTo>
                            <a:pt x="2" y="8"/>
                          </a:lnTo>
                          <a:lnTo>
                            <a:pt x="6" y="8"/>
                          </a:lnTo>
                          <a:lnTo>
                            <a:pt x="6" y="5"/>
                          </a:lnTo>
                          <a:close/>
                        </a:path>
                      </a:pathLst>
                    </a:custGeom>
                    <a:solidFill>
                      <a:srgbClr val="000000"/>
                    </a:solidFill>
                    <a:ln w="9525">
                      <a:noFill/>
                      <a:round/>
                      <a:headEnd/>
                      <a:tailEnd/>
                    </a:ln>
                  </p:spPr>
                  <p:txBody>
                    <a:bodyPr>
                      <a:prstTxWarp prst="textNoShape">
                        <a:avLst/>
                      </a:prstTxWarp>
                    </a:bodyPr>
                    <a:lstStyle/>
                    <a:p>
                      <a:endParaRPr lang="en-US"/>
                    </a:p>
                  </p:txBody>
                </p:sp>
                <p:sp>
                  <p:nvSpPr>
                    <p:cNvPr id="301" name="Freeform 185"/>
                    <p:cNvSpPr>
                      <a:spLocks/>
                    </p:cNvSpPr>
                    <p:nvPr/>
                  </p:nvSpPr>
                  <p:spPr bwMode="auto">
                    <a:xfrm>
                      <a:off x="4149" y="2790"/>
                      <a:ext cx="6" cy="6"/>
                    </a:xfrm>
                    <a:custGeom>
                      <a:avLst/>
                      <a:gdLst>
                        <a:gd name="T0" fmla="*/ 6 w 6"/>
                        <a:gd name="T1" fmla="*/ 5 h 6"/>
                        <a:gd name="T2" fmla="*/ 6 w 6"/>
                        <a:gd name="T3" fmla="*/ 3 h 6"/>
                        <a:gd name="T4" fmla="*/ 4 w 6"/>
                        <a:gd name="T5" fmla="*/ 0 h 6"/>
                        <a:gd name="T6" fmla="*/ 2 w 6"/>
                        <a:gd name="T7" fmla="*/ 0 h 6"/>
                        <a:gd name="T8" fmla="*/ 0 w 6"/>
                        <a:gd name="T9" fmla="*/ 3 h 6"/>
                        <a:gd name="T10" fmla="*/ 0 w 6"/>
                        <a:gd name="T11" fmla="*/ 5 h 6"/>
                        <a:gd name="T12" fmla="*/ 2 w 6"/>
                        <a:gd name="T13" fmla="*/ 6 h 6"/>
                        <a:gd name="T14" fmla="*/ 6 w 6"/>
                        <a:gd name="T15" fmla="*/ 6 h 6"/>
                        <a:gd name="T16" fmla="*/ 6 w 6"/>
                        <a:gd name="T17" fmla="*/ 5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6" y="5"/>
                          </a:moveTo>
                          <a:lnTo>
                            <a:pt x="6" y="3"/>
                          </a:lnTo>
                          <a:lnTo>
                            <a:pt x="4" y="0"/>
                          </a:lnTo>
                          <a:lnTo>
                            <a:pt x="2" y="0"/>
                          </a:lnTo>
                          <a:lnTo>
                            <a:pt x="0" y="3"/>
                          </a:lnTo>
                          <a:lnTo>
                            <a:pt x="0" y="5"/>
                          </a:lnTo>
                          <a:lnTo>
                            <a:pt x="2" y="6"/>
                          </a:lnTo>
                          <a:lnTo>
                            <a:pt x="6" y="6"/>
                          </a:lnTo>
                          <a:lnTo>
                            <a:pt x="6" y="5"/>
                          </a:lnTo>
                          <a:close/>
                        </a:path>
                      </a:pathLst>
                    </a:custGeom>
                    <a:solidFill>
                      <a:srgbClr val="000000"/>
                    </a:solidFill>
                    <a:ln w="9525">
                      <a:noFill/>
                      <a:round/>
                      <a:headEnd/>
                      <a:tailEnd/>
                    </a:ln>
                  </p:spPr>
                  <p:txBody>
                    <a:bodyPr>
                      <a:prstTxWarp prst="textNoShape">
                        <a:avLst/>
                      </a:prstTxWarp>
                    </a:bodyPr>
                    <a:lstStyle/>
                    <a:p>
                      <a:endParaRPr lang="en-US"/>
                    </a:p>
                  </p:txBody>
                </p:sp>
                <p:sp>
                  <p:nvSpPr>
                    <p:cNvPr id="302" name="Freeform 186"/>
                    <p:cNvSpPr>
                      <a:spLocks/>
                    </p:cNvSpPr>
                    <p:nvPr/>
                  </p:nvSpPr>
                  <p:spPr bwMode="auto">
                    <a:xfrm>
                      <a:off x="4149" y="2804"/>
                      <a:ext cx="6" cy="5"/>
                    </a:xfrm>
                    <a:custGeom>
                      <a:avLst/>
                      <a:gdLst>
                        <a:gd name="T0" fmla="*/ 6 w 6"/>
                        <a:gd name="T1" fmla="*/ 3 h 5"/>
                        <a:gd name="T2" fmla="*/ 6 w 6"/>
                        <a:gd name="T3" fmla="*/ 2 h 5"/>
                        <a:gd name="T4" fmla="*/ 4 w 6"/>
                        <a:gd name="T5" fmla="*/ 0 h 5"/>
                        <a:gd name="T6" fmla="*/ 2 w 6"/>
                        <a:gd name="T7" fmla="*/ 0 h 5"/>
                        <a:gd name="T8" fmla="*/ 0 w 6"/>
                        <a:gd name="T9" fmla="*/ 2 h 5"/>
                        <a:gd name="T10" fmla="*/ 0 w 6"/>
                        <a:gd name="T11" fmla="*/ 3 h 5"/>
                        <a:gd name="T12" fmla="*/ 2 w 6"/>
                        <a:gd name="T13" fmla="*/ 5 h 5"/>
                        <a:gd name="T14" fmla="*/ 6 w 6"/>
                        <a:gd name="T15" fmla="*/ 5 h 5"/>
                        <a:gd name="T16" fmla="*/ 6 w 6"/>
                        <a:gd name="T17" fmla="*/ 3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6" y="3"/>
                          </a:moveTo>
                          <a:lnTo>
                            <a:pt x="6" y="2"/>
                          </a:lnTo>
                          <a:lnTo>
                            <a:pt x="4" y="0"/>
                          </a:lnTo>
                          <a:lnTo>
                            <a:pt x="2" y="0"/>
                          </a:lnTo>
                          <a:lnTo>
                            <a:pt x="0" y="2"/>
                          </a:lnTo>
                          <a:lnTo>
                            <a:pt x="0" y="3"/>
                          </a:lnTo>
                          <a:lnTo>
                            <a:pt x="2" y="5"/>
                          </a:lnTo>
                          <a:lnTo>
                            <a:pt x="6" y="5"/>
                          </a:lnTo>
                          <a:lnTo>
                            <a:pt x="6" y="3"/>
                          </a:lnTo>
                          <a:close/>
                        </a:path>
                      </a:pathLst>
                    </a:custGeom>
                    <a:solidFill>
                      <a:srgbClr val="000000"/>
                    </a:solidFill>
                    <a:ln w="9525">
                      <a:noFill/>
                      <a:round/>
                      <a:headEnd/>
                      <a:tailEnd/>
                    </a:ln>
                  </p:spPr>
                  <p:txBody>
                    <a:bodyPr>
                      <a:prstTxWarp prst="textNoShape">
                        <a:avLst/>
                      </a:prstTxWarp>
                    </a:bodyPr>
                    <a:lstStyle/>
                    <a:p>
                      <a:endParaRPr lang="en-US"/>
                    </a:p>
                  </p:txBody>
                </p:sp>
                <p:sp>
                  <p:nvSpPr>
                    <p:cNvPr id="303" name="Freeform 187"/>
                    <p:cNvSpPr>
                      <a:spLocks/>
                    </p:cNvSpPr>
                    <p:nvPr/>
                  </p:nvSpPr>
                  <p:spPr bwMode="auto">
                    <a:xfrm>
                      <a:off x="4149" y="2816"/>
                      <a:ext cx="6" cy="8"/>
                    </a:xfrm>
                    <a:custGeom>
                      <a:avLst/>
                      <a:gdLst>
                        <a:gd name="T0" fmla="*/ 6 w 6"/>
                        <a:gd name="T1" fmla="*/ 4 h 8"/>
                        <a:gd name="T2" fmla="*/ 6 w 6"/>
                        <a:gd name="T3" fmla="*/ 2 h 8"/>
                        <a:gd name="T4" fmla="*/ 4 w 6"/>
                        <a:gd name="T5" fmla="*/ 0 h 8"/>
                        <a:gd name="T6" fmla="*/ 2 w 6"/>
                        <a:gd name="T7" fmla="*/ 0 h 8"/>
                        <a:gd name="T8" fmla="*/ 0 w 6"/>
                        <a:gd name="T9" fmla="*/ 2 h 8"/>
                        <a:gd name="T10" fmla="*/ 0 w 6"/>
                        <a:gd name="T11" fmla="*/ 4 h 8"/>
                        <a:gd name="T12" fmla="*/ 2 w 6"/>
                        <a:gd name="T13" fmla="*/ 8 h 8"/>
                        <a:gd name="T14" fmla="*/ 6 w 6"/>
                        <a:gd name="T15" fmla="*/ 8 h 8"/>
                        <a:gd name="T16" fmla="*/ 6 w 6"/>
                        <a:gd name="T17" fmla="*/ 4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8"/>
                        <a:gd name="T29" fmla="*/ 6 w 6"/>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8">
                          <a:moveTo>
                            <a:pt x="6" y="4"/>
                          </a:moveTo>
                          <a:lnTo>
                            <a:pt x="6" y="2"/>
                          </a:lnTo>
                          <a:lnTo>
                            <a:pt x="4" y="0"/>
                          </a:lnTo>
                          <a:lnTo>
                            <a:pt x="2" y="0"/>
                          </a:lnTo>
                          <a:lnTo>
                            <a:pt x="0" y="2"/>
                          </a:lnTo>
                          <a:lnTo>
                            <a:pt x="0" y="4"/>
                          </a:lnTo>
                          <a:lnTo>
                            <a:pt x="2" y="8"/>
                          </a:lnTo>
                          <a:lnTo>
                            <a:pt x="6" y="8"/>
                          </a:lnTo>
                          <a:lnTo>
                            <a:pt x="6" y="4"/>
                          </a:lnTo>
                          <a:close/>
                        </a:path>
                      </a:pathLst>
                    </a:custGeom>
                    <a:solidFill>
                      <a:srgbClr val="000000"/>
                    </a:solidFill>
                    <a:ln w="9525">
                      <a:noFill/>
                      <a:round/>
                      <a:headEnd/>
                      <a:tailEnd/>
                    </a:ln>
                  </p:spPr>
                  <p:txBody>
                    <a:bodyPr>
                      <a:prstTxWarp prst="textNoShape">
                        <a:avLst/>
                      </a:prstTxWarp>
                    </a:bodyPr>
                    <a:lstStyle/>
                    <a:p>
                      <a:endParaRPr lang="en-US"/>
                    </a:p>
                  </p:txBody>
                </p:sp>
                <p:sp>
                  <p:nvSpPr>
                    <p:cNvPr id="304" name="Freeform 188"/>
                    <p:cNvSpPr>
                      <a:spLocks/>
                    </p:cNvSpPr>
                    <p:nvPr/>
                  </p:nvSpPr>
                  <p:spPr bwMode="auto">
                    <a:xfrm>
                      <a:off x="4149" y="2829"/>
                      <a:ext cx="6" cy="8"/>
                    </a:xfrm>
                    <a:custGeom>
                      <a:avLst/>
                      <a:gdLst>
                        <a:gd name="T0" fmla="*/ 6 w 6"/>
                        <a:gd name="T1" fmla="*/ 6 h 8"/>
                        <a:gd name="T2" fmla="*/ 6 w 6"/>
                        <a:gd name="T3" fmla="*/ 2 h 8"/>
                        <a:gd name="T4" fmla="*/ 4 w 6"/>
                        <a:gd name="T5" fmla="*/ 0 h 8"/>
                        <a:gd name="T6" fmla="*/ 2 w 6"/>
                        <a:gd name="T7" fmla="*/ 0 h 8"/>
                        <a:gd name="T8" fmla="*/ 0 w 6"/>
                        <a:gd name="T9" fmla="*/ 2 h 8"/>
                        <a:gd name="T10" fmla="*/ 0 w 6"/>
                        <a:gd name="T11" fmla="*/ 6 h 8"/>
                        <a:gd name="T12" fmla="*/ 2 w 6"/>
                        <a:gd name="T13" fmla="*/ 8 h 8"/>
                        <a:gd name="T14" fmla="*/ 6 w 6"/>
                        <a:gd name="T15" fmla="*/ 8 h 8"/>
                        <a:gd name="T16" fmla="*/ 6 w 6"/>
                        <a:gd name="T17" fmla="*/ 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8"/>
                        <a:gd name="T29" fmla="*/ 6 w 6"/>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8">
                          <a:moveTo>
                            <a:pt x="6" y="6"/>
                          </a:moveTo>
                          <a:lnTo>
                            <a:pt x="6" y="2"/>
                          </a:lnTo>
                          <a:lnTo>
                            <a:pt x="4" y="0"/>
                          </a:lnTo>
                          <a:lnTo>
                            <a:pt x="2" y="0"/>
                          </a:lnTo>
                          <a:lnTo>
                            <a:pt x="0" y="2"/>
                          </a:lnTo>
                          <a:lnTo>
                            <a:pt x="0" y="6"/>
                          </a:lnTo>
                          <a:lnTo>
                            <a:pt x="2" y="8"/>
                          </a:lnTo>
                          <a:lnTo>
                            <a:pt x="6" y="8"/>
                          </a:lnTo>
                          <a:lnTo>
                            <a:pt x="6" y="6"/>
                          </a:lnTo>
                          <a:close/>
                        </a:path>
                      </a:pathLst>
                    </a:custGeom>
                    <a:solidFill>
                      <a:srgbClr val="000000"/>
                    </a:solidFill>
                    <a:ln w="9525">
                      <a:noFill/>
                      <a:round/>
                      <a:headEnd/>
                      <a:tailEnd/>
                    </a:ln>
                  </p:spPr>
                  <p:txBody>
                    <a:bodyPr>
                      <a:prstTxWarp prst="textNoShape">
                        <a:avLst/>
                      </a:prstTxWarp>
                    </a:bodyPr>
                    <a:lstStyle/>
                    <a:p>
                      <a:endParaRPr lang="en-US"/>
                    </a:p>
                  </p:txBody>
                </p:sp>
                <p:sp>
                  <p:nvSpPr>
                    <p:cNvPr id="305" name="Freeform 189"/>
                    <p:cNvSpPr>
                      <a:spLocks/>
                    </p:cNvSpPr>
                    <p:nvPr/>
                  </p:nvSpPr>
                  <p:spPr bwMode="auto">
                    <a:xfrm>
                      <a:off x="4149" y="2843"/>
                      <a:ext cx="6" cy="6"/>
                    </a:xfrm>
                    <a:custGeom>
                      <a:avLst/>
                      <a:gdLst>
                        <a:gd name="T0" fmla="*/ 6 w 6"/>
                        <a:gd name="T1" fmla="*/ 5 h 6"/>
                        <a:gd name="T2" fmla="*/ 6 w 6"/>
                        <a:gd name="T3" fmla="*/ 2 h 6"/>
                        <a:gd name="T4" fmla="*/ 4 w 6"/>
                        <a:gd name="T5" fmla="*/ 0 h 6"/>
                        <a:gd name="T6" fmla="*/ 2 w 6"/>
                        <a:gd name="T7" fmla="*/ 0 h 6"/>
                        <a:gd name="T8" fmla="*/ 0 w 6"/>
                        <a:gd name="T9" fmla="*/ 2 h 6"/>
                        <a:gd name="T10" fmla="*/ 0 w 6"/>
                        <a:gd name="T11" fmla="*/ 5 h 6"/>
                        <a:gd name="T12" fmla="*/ 2 w 6"/>
                        <a:gd name="T13" fmla="*/ 6 h 6"/>
                        <a:gd name="T14" fmla="*/ 6 w 6"/>
                        <a:gd name="T15" fmla="*/ 6 h 6"/>
                        <a:gd name="T16" fmla="*/ 6 w 6"/>
                        <a:gd name="T17" fmla="*/ 5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6" y="5"/>
                          </a:moveTo>
                          <a:lnTo>
                            <a:pt x="6" y="2"/>
                          </a:lnTo>
                          <a:lnTo>
                            <a:pt x="4" y="0"/>
                          </a:lnTo>
                          <a:lnTo>
                            <a:pt x="2" y="0"/>
                          </a:lnTo>
                          <a:lnTo>
                            <a:pt x="0" y="2"/>
                          </a:lnTo>
                          <a:lnTo>
                            <a:pt x="0" y="5"/>
                          </a:lnTo>
                          <a:lnTo>
                            <a:pt x="2" y="6"/>
                          </a:lnTo>
                          <a:lnTo>
                            <a:pt x="6" y="6"/>
                          </a:lnTo>
                          <a:lnTo>
                            <a:pt x="6" y="5"/>
                          </a:lnTo>
                          <a:close/>
                        </a:path>
                      </a:pathLst>
                    </a:custGeom>
                    <a:solidFill>
                      <a:srgbClr val="000000"/>
                    </a:solidFill>
                    <a:ln w="9525">
                      <a:noFill/>
                      <a:round/>
                      <a:headEnd/>
                      <a:tailEnd/>
                    </a:ln>
                  </p:spPr>
                  <p:txBody>
                    <a:bodyPr>
                      <a:prstTxWarp prst="textNoShape">
                        <a:avLst/>
                      </a:prstTxWarp>
                    </a:bodyPr>
                    <a:lstStyle/>
                    <a:p>
                      <a:endParaRPr lang="en-US"/>
                    </a:p>
                  </p:txBody>
                </p:sp>
                <p:sp>
                  <p:nvSpPr>
                    <p:cNvPr id="306" name="Freeform 190"/>
                    <p:cNvSpPr>
                      <a:spLocks/>
                    </p:cNvSpPr>
                    <p:nvPr/>
                  </p:nvSpPr>
                  <p:spPr bwMode="auto">
                    <a:xfrm>
                      <a:off x="4149" y="2856"/>
                      <a:ext cx="6" cy="6"/>
                    </a:xfrm>
                    <a:custGeom>
                      <a:avLst/>
                      <a:gdLst>
                        <a:gd name="T0" fmla="*/ 6 w 6"/>
                        <a:gd name="T1" fmla="*/ 4 h 6"/>
                        <a:gd name="T2" fmla="*/ 6 w 6"/>
                        <a:gd name="T3" fmla="*/ 3 h 6"/>
                        <a:gd name="T4" fmla="*/ 4 w 6"/>
                        <a:gd name="T5" fmla="*/ 0 h 6"/>
                        <a:gd name="T6" fmla="*/ 2 w 6"/>
                        <a:gd name="T7" fmla="*/ 0 h 6"/>
                        <a:gd name="T8" fmla="*/ 0 w 6"/>
                        <a:gd name="T9" fmla="*/ 3 h 6"/>
                        <a:gd name="T10" fmla="*/ 0 w 6"/>
                        <a:gd name="T11" fmla="*/ 4 h 6"/>
                        <a:gd name="T12" fmla="*/ 2 w 6"/>
                        <a:gd name="T13" fmla="*/ 6 h 6"/>
                        <a:gd name="T14" fmla="*/ 6 w 6"/>
                        <a:gd name="T15" fmla="*/ 6 h 6"/>
                        <a:gd name="T16" fmla="*/ 6 w 6"/>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6" y="4"/>
                          </a:moveTo>
                          <a:lnTo>
                            <a:pt x="6" y="3"/>
                          </a:lnTo>
                          <a:lnTo>
                            <a:pt x="4" y="0"/>
                          </a:lnTo>
                          <a:lnTo>
                            <a:pt x="2" y="0"/>
                          </a:lnTo>
                          <a:lnTo>
                            <a:pt x="0" y="3"/>
                          </a:lnTo>
                          <a:lnTo>
                            <a:pt x="0" y="4"/>
                          </a:lnTo>
                          <a:lnTo>
                            <a:pt x="2" y="6"/>
                          </a:lnTo>
                          <a:lnTo>
                            <a:pt x="6" y="6"/>
                          </a:lnTo>
                          <a:lnTo>
                            <a:pt x="6" y="4"/>
                          </a:lnTo>
                          <a:close/>
                        </a:path>
                      </a:pathLst>
                    </a:custGeom>
                    <a:solidFill>
                      <a:srgbClr val="000000"/>
                    </a:solidFill>
                    <a:ln w="9525">
                      <a:noFill/>
                      <a:round/>
                      <a:headEnd/>
                      <a:tailEnd/>
                    </a:ln>
                  </p:spPr>
                  <p:txBody>
                    <a:bodyPr>
                      <a:prstTxWarp prst="textNoShape">
                        <a:avLst/>
                      </a:prstTxWarp>
                    </a:bodyPr>
                    <a:lstStyle/>
                    <a:p>
                      <a:endParaRPr lang="en-US"/>
                    </a:p>
                  </p:txBody>
                </p:sp>
                <p:sp>
                  <p:nvSpPr>
                    <p:cNvPr id="307" name="Freeform 191"/>
                    <p:cNvSpPr>
                      <a:spLocks/>
                    </p:cNvSpPr>
                    <p:nvPr/>
                  </p:nvSpPr>
                  <p:spPr bwMode="auto">
                    <a:xfrm>
                      <a:off x="4149" y="2870"/>
                      <a:ext cx="6" cy="6"/>
                    </a:xfrm>
                    <a:custGeom>
                      <a:avLst/>
                      <a:gdLst>
                        <a:gd name="T0" fmla="*/ 6 w 6"/>
                        <a:gd name="T1" fmla="*/ 3 h 6"/>
                        <a:gd name="T2" fmla="*/ 6 w 6"/>
                        <a:gd name="T3" fmla="*/ 2 h 6"/>
                        <a:gd name="T4" fmla="*/ 4 w 6"/>
                        <a:gd name="T5" fmla="*/ 0 h 6"/>
                        <a:gd name="T6" fmla="*/ 2 w 6"/>
                        <a:gd name="T7" fmla="*/ 0 h 6"/>
                        <a:gd name="T8" fmla="*/ 0 w 6"/>
                        <a:gd name="T9" fmla="*/ 2 h 6"/>
                        <a:gd name="T10" fmla="*/ 0 w 6"/>
                        <a:gd name="T11" fmla="*/ 3 h 6"/>
                        <a:gd name="T12" fmla="*/ 2 w 6"/>
                        <a:gd name="T13" fmla="*/ 6 h 6"/>
                        <a:gd name="T14" fmla="*/ 6 w 6"/>
                        <a:gd name="T15" fmla="*/ 6 h 6"/>
                        <a:gd name="T16" fmla="*/ 6 w 6"/>
                        <a:gd name="T17" fmla="*/ 3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6" y="3"/>
                          </a:moveTo>
                          <a:lnTo>
                            <a:pt x="6" y="2"/>
                          </a:lnTo>
                          <a:lnTo>
                            <a:pt x="4" y="0"/>
                          </a:lnTo>
                          <a:lnTo>
                            <a:pt x="2" y="0"/>
                          </a:lnTo>
                          <a:lnTo>
                            <a:pt x="0" y="2"/>
                          </a:lnTo>
                          <a:lnTo>
                            <a:pt x="0" y="3"/>
                          </a:lnTo>
                          <a:lnTo>
                            <a:pt x="2" y="6"/>
                          </a:lnTo>
                          <a:lnTo>
                            <a:pt x="6" y="6"/>
                          </a:lnTo>
                          <a:lnTo>
                            <a:pt x="6" y="3"/>
                          </a:lnTo>
                          <a:close/>
                        </a:path>
                      </a:pathLst>
                    </a:custGeom>
                    <a:solidFill>
                      <a:srgbClr val="000000"/>
                    </a:solidFill>
                    <a:ln w="9525">
                      <a:noFill/>
                      <a:round/>
                      <a:headEnd/>
                      <a:tailEnd/>
                    </a:ln>
                  </p:spPr>
                  <p:txBody>
                    <a:bodyPr>
                      <a:prstTxWarp prst="textNoShape">
                        <a:avLst/>
                      </a:prstTxWarp>
                    </a:bodyPr>
                    <a:lstStyle/>
                    <a:p>
                      <a:endParaRPr lang="en-US"/>
                    </a:p>
                  </p:txBody>
                </p:sp>
                <p:sp>
                  <p:nvSpPr>
                    <p:cNvPr id="308" name="Freeform 192"/>
                    <p:cNvSpPr>
                      <a:spLocks/>
                    </p:cNvSpPr>
                    <p:nvPr/>
                  </p:nvSpPr>
                  <p:spPr bwMode="auto">
                    <a:xfrm>
                      <a:off x="4149" y="2882"/>
                      <a:ext cx="6" cy="7"/>
                    </a:xfrm>
                    <a:custGeom>
                      <a:avLst/>
                      <a:gdLst>
                        <a:gd name="T0" fmla="*/ 6 w 6"/>
                        <a:gd name="T1" fmla="*/ 5 h 7"/>
                        <a:gd name="T2" fmla="*/ 6 w 6"/>
                        <a:gd name="T3" fmla="*/ 2 h 7"/>
                        <a:gd name="T4" fmla="*/ 4 w 6"/>
                        <a:gd name="T5" fmla="*/ 0 h 7"/>
                        <a:gd name="T6" fmla="*/ 2 w 6"/>
                        <a:gd name="T7" fmla="*/ 0 h 7"/>
                        <a:gd name="T8" fmla="*/ 0 w 6"/>
                        <a:gd name="T9" fmla="*/ 2 h 7"/>
                        <a:gd name="T10" fmla="*/ 0 w 6"/>
                        <a:gd name="T11" fmla="*/ 5 h 7"/>
                        <a:gd name="T12" fmla="*/ 2 w 6"/>
                        <a:gd name="T13" fmla="*/ 7 h 7"/>
                        <a:gd name="T14" fmla="*/ 6 w 6"/>
                        <a:gd name="T15" fmla="*/ 7 h 7"/>
                        <a:gd name="T16" fmla="*/ 6 w 6"/>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7"/>
                        <a:gd name="T29" fmla="*/ 6 w 6"/>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7">
                          <a:moveTo>
                            <a:pt x="6" y="5"/>
                          </a:moveTo>
                          <a:lnTo>
                            <a:pt x="6" y="2"/>
                          </a:lnTo>
                          <a:lnTo>
                            <a:pt x="4" y="0"/>
                          </a:lnTo>
                          <a:lnTo>
                            <a:pt x="2" y="0"/>
                          </a:lnTo>
                          <a:lnTo>
                            <a:pt x="0" y="2"/>
                          </a:lnTo>
                          <a:lnTo>
                            <a:pt x="0" y="5"/>
                          </a:lnTo>
                          <a:lnTo>
                            <a:pt x="2" y="7"/>
                          </a:lnTo>
                          <a:lnTo>
                            <a:pt x="6" y="7"/>
                          </a:lnTo>
                          <a:lnTo>
                            <a:pt x="6" y="5"/>
                          </a:lnTo>
                          <a:close/>
                        </a:path>
                      </a:pathLst>
                    </a:custGeom>
                    <a:solidFill>
                      <a:srgbClr val="000000"/>
                    </a:solidFill>
                    <a:ln w="9525">
                      <a:noFill/>
                      <a:round/>
                      <a:headEnd/>
                      <a:tailEnd/>
                    </a:ln>
                  </p:spPr>
                  <p:txBody>
                    <a:bodyPr>
                      <a:prstTxWarp prst="textNoShape">
                        <a:avLst/>
                      </a:prstTxWarp>
                    </a:bodyPr>
                    <a:lstStyle/>
                    <a:p>
                      <a:endParaRPr lang="en-US"/>
                    </a:p>
                  </p:txBody>
                </p:sp>
                <p:sp>
                  <p:nvSpPr>
                    <p:cNvPr id="309" name="Freeform 193"/>
                    <p:cNvSpPr>
                      <a:spLocks/>
                    </p:cNvSpPr>
                    <p:nvPr/>
                  </p:nvSpPr>
                  <p:spPr bwMode="auto">
                    <a:xfrm>
                      <a:off x="4149" y="2895"/>
                      <a:ext cx="6" cy="9"/>
                    </a:xfrm>
                    <a:custGeom>
                      <a:avLst/>
                      <a:gdLst>
                        <a:gd name="T0" fmla="*/ 6 w 6"/>
                        <a:gd name="T1" fmla="*/ 5 h 9"/>
                        <a:gd name="T2" fmla="*/ 6 w 6"/>
                        <a:gd name="T3" fmla="*/ 3 h 9"/>
                        <a:gd name="T4" fmla="*/ 4 w 6"/>
                        <a:gd name="T5" fmla="*/ 0 h 9"/>
                        <a:gd name="T6" fmla="*/ 2 w 6"/>
                        <a:gd name="T7" fmla="*/ 0 h 9"/>
                        <a:gd name="T8" fmla="*/ 0 w 6"/>
                        <a:gd name="T9" fmla="*/ 3 h 9"/>
                        <a:gd name="T10" fmla="*/ 0 w 6"/>
                        <a:gd name="T11" fmla="*/ 5 h 9"/>
                        <a:gd name="T12" fmla="*/ 2 w 6"/>
                        <a:gd name="T13" fmla="*/ 9 h 9"/>
                        <a:gd name="T14" fmla="*/ 6 w 6"/>
                        <a:gd name="T15" fmla="*/ 9 h 9"/>
                        <a:gd name="T16" fmla="*/ 6 w 6"/>
                        <a:gd name="T17" fmla="*/ 5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9"/>
                        <a:gd name="T29" fmla="*/ 6 w 6"/>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9">
                          <a:moveTo>
                            <a:pt x="6" y="5"/>
                          </a:moveTo>
                          <a:lnTo>
                            <a:pt x="6" y="3"/>
                          </a:lnTo>
                          <a:lnTo>
                            <a:pt x="4" y="0"/>
                          </a:lnTo>
                          <a:lnTo>
                            <a:pt x="2" y="0"/>
                          </a:lnTo>
                          <a:lnTo>
                            <a:pt x="0" y="3"/>
                          </a:lnTo>
                          <a:lnTo>
                            <a:pt x="0" y="5"/>
                          </a:lnTo>
                          <a:lnTo>
                            <a:pt x="2" y="9"/>
                          </a:lnTo>
                          <a:lnTo>
                            <a:pt x="6" y="9"/>
                          </a:lnTo>
                          <a:lnTo>
                            <a:pt x="6" y="5"/>
                          </a:lnTo>
                          <a:close/>
                        </a:path>
                      </a:pathLst>
                    </a:custGeom>
                    <a:solidFill>
                      <a:srgbClr val="000000"/>
                    </a:solidFill>
                    <a:ln w="9525">
                      <a:noFill/>
                      <a:round/>
                      <a:headEnd/>
                      <a:tailEnd/>
                    </a:ln>
                  </p:spPr>
                  <p:txBody>
                    <a:bodyPr>
                      <a:prstTxWarp prst="textNoShape">
                        <a:avLst/>
                      </a:prstTxWarp>
                    </a:bodyPr>
                    <a:lstStyle/>
                    <a:p>
                      <a:endParaRPr lang="en-US"/>
                    </a:p>
                  </p:txBody>
                </p:sp>
                <p:sp>
                  <p:nvSpPr>
                    <p:cNvPr id="310" name="Freeform 194"/>
                    <p:cNvSpPr>
                      <a:spLocks/>
                    </p:cNvSpPr>
                    <p:nvPr/>
                  </p:nvSpPr>
                  <p:spPr bwMode="auto">
                    <a:xfrm>
                      <a:off x="4149" y="2909"/>
                      <a:ext cx="6" cy="6"/>
                    </a:xfrm>
                    <a:custGeom>
                      <a:avLst/>
                      <a:gdLst>
                        <a:gd name="T0" fmla="*/ 6 w 6"/>
                        <a:gd name="T1" fmla="*/ 6 h 6"/>
                        <a:gd name="T2" fmla="*/ 6 w 6"/>
                        <a:gd name="T3" fmla="*/ 3 h 6"/>
                        <a:gd name="T4" fmla="*/ 4 w 6"/>
                        <a:gd name="T5" fmla="*/ 0 h 6"/>
                        <a:gd name="T6" fmla="*/ 2 w 6"/>
                        <a:gd name="T7" fmla="*/ 0 h 6"/>
                        <a:gd name="T8" fmla="*/ 0 w 6"/>
                        <a:gd name="T9" fmla="*/ 3 h 6"/>
                        <a:gd name="T10" fmla="*/ 0 w 6"/>
                        <a:gd name="T11" fmla="*/ 6 h 6"/>
                        <a:gd name="T12" fmla="*/ 2 w 6"/>
                        <a:gd name="T13" fmla="*/ 6 h 6"/>
                        <a:gd name="T14" fmla="*/ 6 w 6"/>
                        <a:gd name="T15" fmla="*/ 6 h 6"/>
                        <a:gd name="T16" fmla="*/ 6 w 6"/>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6" y="6"/>
                          </a:moveTo>
                          <a:lnTo>
                            <a:pt x="6" y="3"/>
                          </a:lnTo>
                          <a:lnTo>
                            <a:pt x="4" y="0"/>
                          </a:lnTo>
                          <a:lnTo>
                            <a:pt x="2" y="0"/>
                          </a:lnTo>
                          <a:lnTo>
                            <a:pt x="0" y="3"/>
                          </a:lnTo>
                          <a:lnTo>
                            <a:pt x="0" y="6"/>
                          </a:lnTo>
                          <a:lnTo>
                            <a:pt x="2" y="6"/>
                          </a:lnTo>
                          <a:lnTo>
                            <a:pt x="6" y="6"/>
                          </a:lnTo>
                          <a:close/>
                        </a:path>
                      </a:pathLst>
                    </a:custGeom>
                    <a:solidFill>
                      <a:srgbClr val="000000"/>
                    </a:solidFill>
                    <a:ln w="9525">
                      <a:noFill/>
                      <a:round/>
                      <a:headEnd/>
                      <a:tailEnd/>
                    </a:ln>
                  </p:spPr>
                  <p:txBody>
                    <a:bodyPr>
                      <a:prstTxWarp prst="textNoShape">
                        <a:avLst/>
                      </a:prstTxWarp>
                    </a:bodyPr>
                    <a:lstStyle/>
                    <a:p>
                      <a:endParaRPr lang="en-US"/>
                    </a:p>
                  </p:txBody>
                </p:sp>
                <p:sp>
                  <p:nvSpPr>
                    <p:cNvPr id="311" name="Freeform 195"/>
                    <p:cNvSpPr>
                      <a:spLocks/>
                    </p:cNvSpPr>
                    <p:nvPr/>
                  </p:nvSpPr>
                  <p:spPr bwMode="auto">
                    <a:xfrm>
                      <a:off x="4149" y="2923"/>
                      <a:ext cx="6" cy="5"/>
                    </a:xfrm>
                    <a:custGeom>
                      <a:avLst/>
                      <a:gdLst>
                        <a:gd name="T0" fmla="*/ 6 w 6"/>
                        <a:gd name="T1" fmla="*/ 3 h 5"/>
                        <a:gd name="T2" fmla="*/ 6 w 6"/>
                        <a:gd name="T3" fmla="*/ 1 h 5"/>
                        <a:gd name="T4" fmla="*/ 4 w 6"/>
                        <a:gd name="T5" fmla="*/ 0 h 5"/>
                        <a:gd name="T6" fmla="*/ 2 w 6"/>
                        <a:gd name="T7" fmla="*/ 0 h 5"/>
                        <a:gd name="T8" fmla="*/ 0 w 6"/>
                        <a:gd name="T9" fmla="*/ 1 h 5"/>
                        <a:gd name="T10" fmla="*/ 0 w 6"/>
                        <a:gd name="T11" fmla="*/ 3 h 5"/>
                        <a:gd name="T12" fmla="*/ 2 w 6"/>
                        <a:gd name="T13" fmla="*/ 5 h 5"/>
                        <a:gd name="T14" fmla="*/ 6 w 6"/>
                        <a:gd name="T15" fmla="*/ 5 h 5"/>
                        <a:gd name="T16" fmla="*/ 6 w 6"/>
                        <a:gd name="T17" fmla="*/ 3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6" y="3"/>
                          </a:moveTo>
                          <a:lnTo>
                            <a:pt x="6" y="1"/>
                          </a:lnTo>
                          <a:lnTo>
                            <a:pt x="4" y="0"/>
                          </a:lnTo>
                          <a:lnTo>
                            <a:pt x="2" y="0"/>
                          </a:lnTo>
                          <a:lnTo>
                            <a:pt x="0" y="1"/>
                          </a:lnTo>
                          <a:lnTo>
                            <a:pt x="0" y="3"/>
                          </a:lnTo>
                          <a:lnTo>
                            <a:pt x="2" y="5"/>
                          </a:lnTo>
                          <a:lnTo>
                            <a:pt x="6" y="5"/>
                          </a:lnTo>
                          <a:lnTo>
                            <a:pt x="6" y="3"/>
                          </a:lnTo>
                          <a:close/>
                        </a:path>
                      </a:pathLst>
                    </a:custGeom>
                    <a:solidFill>
                      <a:srgbClr val="000000"/>
                    </a:solidFill>
                    <a:ln w="9525">
                      <a:noFill/>
                      <a:round/>
                      <a:headEnd/>
                      <a:tailEnd/>
                    </a:ln>
                  </p:spPr>
                  <p:txBody>
                    <a:bodyPr>
                      <a:prstTxWarp prst="textNoShape">
                        <a:avLst/>
                      </a:prstTxWarp>
                    </a:bodyPr>
                    <a:lstStyle/>
                    <a:p>
                      <a:endParaRPr lang="en-US"/>
                    </a:p>
                  </p:txBody>
                </p:sp>
                <p:sp>
                  <p:nvSpPr>
                    <p:cNvPr id="312" name="Freeform 196"/>
                    <p:cNvSpPr>
                      <a:spLocks/>
                    </p:cNvSpPr>
                    <p:nvPr/>
                  </p:nvSpPr>
                  <p:spPr bwMode="auto">
                    <a:xfrm>
                      <a:off x="4149" y="2935"/>
                      <a:ext cx="6" cy="8"/>
                    </a:xfrm>
                    <a:custGeom>
                      <a:avLst/>
                      <a:gdLst>
                        <a:gd name="T0" fmla="*/ 6 w 6"/>
                        <a:gd name="T1" fmla="*/ 4 h 8"/>
                        <a:gd name="T2" fmla="*/ 6 w 6"/>
                        <a:gd name="T3" fmla="*/ 2 h 8"/>
                        <a:gd name="T4" fmla="*/ 4 w 6"/>
                        <a:gd name="T5" fmla="*/ 0 h 8"/>
                        <a:gd name="T6" fmla="*/ 2 w 6"/>
                        <a:gd name="T7" fmla="*/ 0 h 8"/>
                        <a:gd name="T8" fmla="*/ 0 w 6"/>
                        <a:gd name="T9" fmla="*/ 2 h 8"/>
                        <a:gd name="T10" fmla="*/ 0 w 6"/>
                        <a:gd name="T11" fmla="*/ 4 h 8"/>
                        <a:gd name="T12" fmla="*/ 2 w 6"/>
                        <a:gd name="T13" fmla="*/ 8 h 8"/>
                        <a:gd name="T14" fmla="*/ 6 w 6"/>
                        <a:gd name="T15" fmla="*/ 8 h 8"/>
                        <a:gd name="T16" fmla="*/ 6 w 6"/>
                        <a:gd name="T17" fmla="*/ 4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8"/>
                        <a:gd name="T29" fmla="*/ 6 w 6"/>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8">
                          <a:moveTo>
                            <a:pt x="6" y="4"/>
                          </a:moveTo>
                          <a:lnTo>
                            <a:pt x="6" y="2"/>
                          </a:lnTo>
                          <a:lnTo>
                            <a:pt x="4" y="0"/>
                          </a:lnTo>
                          <a:lnTo>
                            <a:pt x="2" y="0"/>
                          </a:lnTo>
                          <a:lnTo>
                            <a:pt x="0" y="2"/>
                          </a:lnTo>
                          <a:lnTo>
                            <a:pt x="0" y="4"/>
                          </a:lnTo>
                          <a:lnTo>
                            <a:pt x="2" y="8"/>
                          </a:lnTo>
                          <a:lnTo>
                            <a:pt x="6" y="8"/>
                          </a:lnTo>
                          <a:lnTo>
                            <a:pt x="6" y="4"/>
                          </a:lnTo>
                          <a:close/>
                        </a:path>
                      </a:pathLst>
                    </a:custGeom>
                    <a:solidFill>
                      <a:srgbClr val="000000"/>
                    </a:solidFill>
                    <a:ln w="9525">
                      <a:noFill/>
                      <a:round/>
                      <a:headEnd/>
                      <a:tailEnd/>
                    </a:ln>
                  </p:spPr>
                  <p:txBody>
                    <a:bodyPr>
                      <a:prstTxWarp prst="textNoShape">
                        <a:avLst/>
                      </a:prstTxWarp>
                    </a:bodyPr>
                    <a:lstStyle/>
                    <a:p>
                      <a:endParaRPr lang="en-US"/>
                    </a:p>
                  </p:txBody>
                </p:sp>
                <p:sp>
                  <p:nvSpPr>
                    <p:cNvPr id="313" name="Freeform 197"/>
                    <p:cNvSpPr>
                      <a:spLocks/>
                    </p:cNvSpPr>
                    <p:nvPr/>
                  </p:nvSpPr>
                  <p:spPr bwMode="auto">
                    <a:xfrm>
                      <a:off x="4149" y="2948"/>
                      <a:ext cx="6" cy="8"/>
                    </a:xfrm>
                    <a:custGeom>
                      <a:avLst/>
                      <a:gdLst>
                        <a:gd name="T0" fmla="*/ 6 w 6"/>
                        <a:gd name="T1" fmla="*/ 6 h 8"/>
                        <a:gd name="T2" fmla="*/ 6 w 6"/>
                        <a:gd name="T3" fmla="*/ 2 h 8"/>
                        <a:gd name="T4" fmla="*/ 4 w 6"/>
                        <a:gd name="T5" fmla="*/ 0 h 8"/>
                        <a:gd name="T6" fmla="*/ 2 w 6"/>
                        <a:gd name="T7" fmla="*/ 0 h 8"/>
                        <a:gd name="T8" fmla="*/ 0 w 6"/>
                        <a:gd name="T9" fmla="*/ 2 h 8"/>
                        <a:gd name="T10" fmla="*/ 0 w 6"/>
                        <a:gd name="T11" fmla="*/ 6 h 8"/>
                        <a:gd name="T12" fmla="*/ 2 w 6"/>
                        <a:gd name="T13" fmla="*/ 8 h 8"/>
                        <a:gd name="T14" fmla="*/ 6 w 6"/>
                        <a:gd name="T15" fmla="*/ 8 h 8"/>
                        <a:gd name="T16" fmla="*/ 6 w 6"/>
                        <a:gd name="T17" fmla="*/ 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8"/>
                        <a:gd name="T29" fmla="*/ 6 w 6"/>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8">
                          <a:moveTo>
                            <a:pt x="6" y="6"/>
                          </a:moveTo>
                          <a:lnTo>
                            <a:pt x="6" y="2"/>
                          </a:lnTo>
                          <a:lnTo>
                            <a:pt x="4" y="0"/>
                          </a:lnTo>
                          <a:lnTo>
                            <a:pt x="2" y="0"/>
                          </a:lnTo>
                          <a:lnTo>
                            <a:pt x="0" y="2"/>
                          </a:lnTo>
                          <a:lnTo>
                            <a:pt x="0" y="6"/>
                          </a:lnTo>
                          <a:lnTo>
                            <a:pt x="2" y="8"/>
                          </a:lnTo>
                          <a:lnTo>
                            <a:pt x="6" y="8"/>
                          </a:lnTo>
                          <a:lnTo>
                            <a:pt x="6" y="6"/>
                          </a:lnTo>
                          <a:close/>
                        </a:path>
                      </a:pathLst>
                    </a:custGeom>
                    <a:solidFill>
                      <a:srgbClr val="000000"/>
                    </a:solidFill>
                    <a:ln w="9525">
                      <a:noFill/>
                      <a:round/>
                      <a:headEnd/>
                      <a:tailEnd/>
                    </a:ln>
                  </p:spPr>
                  <p:txBody>
                    <a:bodyPr>
                      <a:prstTxWarp prst="textNoShape">
                        <a:avLst/>
                      </a:prstTxWarp>
                    </a:bodyPr>
                    <a:lstStyle/>
                    <a:p>
                      <a:endParaRPr lang="en-US"/>
                    </a:p>
                  </p:txBody>
                </p:sp>
                <p:sp>
                  <p:nvSpPr>
                    <p:cNvPr id="314" name="Freeform 198"/>
                    <p:cNvSpPr>
                      <a:spLocks/>
                    </p:cNvSpPr>
                    <p:nvPr/>
                  </p:nvSpPr>
                  <p:spPr bwMode="auto">
                    <a:xfrm>
                      <a:off x="4149" y="2962"/>
                      <a:ext cx="6" cy="6"/>
                    </a:xfrm>
                    <a:custGeom>
                      <a:avLst/>
                      <a:gdLst>
                        <a:gd name="T0" fmla="*/ 6 w 6"/>
                        <a:gd name="T1" fmla="*/ 5 h 6"/>
                        <a:gd name="T2" fmla="*/ 6 w 6"/>
                        <a:gd name="T3" fmla="*/ 3 h 6"/>
                        <a:gd name="T4" fmla="*/ 4 w 6"/>
                        <a:gd name="T5" fmla="*/ 0 h 6"/>
                        <a:gd name="T6" fmla="*/ 2 w 6"/>
                        <a:gd name="T7" fmla="*/ 0 h 6"/>
                        <a:gd name="T8" fmla="*/ 0 w 6"/>
                        <a:gd name="T9" fmla="*/ 3 h 6"/>
                        <a:gd name="T10" fmla="*/ 0 w 6"/>
                        <a:gd name="T11" fmla="*/ 5 h 6"/>
                        <a:gd name="T12" fmla="*/ 2 w 6"/>
                        <a:gd name="T13" fmla="*/ 6 h 6"/>
                        <a:gd name="T14" fmla="*/ 6 w 6"/>
                        <a:gd name="T15" fmla="*/ 6 h 6"/>
                        <a:gd name="T16" fmla="*/ 6 w 6"/>
                        <a:gd name="T17" fmla="*/ 5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6" y="5"/>
                          </a:moveTo>
                          <a:lnTo>
                            <a:pt x="6" y="3"/>
                          </a:lnTo>
                          <a:lnTo>
                            <a:pt x="4" y="0"/>
                          </a:lnTo>
                          <a:lnTo>
                            <a:pt x="2" y="0"/>
                          </a:lnTo>
                          <a:lnTo>
                            <a:pt x="0" y="3"/>
                          </a:lnTo>
                          <a:lnTo>
                            <a:pt x="0" y="5"/>
                          </a:lnTo>
                          <a:lnTo>
                            <a:pt x="2" y="6"/>
                          </a:lnTo>
                          <a:lnTo>
                            <a:pt x="6" y="6"/>
                          </a:lnTo>
                          <a:lnTo>
                            <a:pt x="6" y="5"/>
                          </a:lnTo>
                          <a:close/>
                        </a:path>
                      </a:pathLst>
                    </a:custGeom>
                    <a:solidFill>
                      <a:srgbClr val="000000"/>
                    </a:solidFill>
                    <a:ln w="9525">
                      <a:noFill/>
                      <a:round/>
                      <a:headEnd/>
                      <a:tailEnd/>
                    </a:ln>
                  </p:spPr>
                  <p:txBody>
                    <a:bodyPr>
                      <a:prstTxWarp prst="textNoShape">
                        <a:avLst/>
                      </a:prstTxWarp>
                    </a:bodyPr>
                    <a:lstStyle/>
                    <a:p>
                      <a:endParaRPr lang="en-US"/>
                    </a:p>
                  </p:txBody>
                </p:sp>
                <p:sp>
                  <p:nvSpPr>
                    <p:cNvPr id="315" name="Freeform 199"/>
                    <p:cNvSpPr>
                      <a:spLocks/>
                    </p:cNvSpPr>
                    <p:nvPr/>
                  </p:nvSpPr>
                  <p:spPr bwMode="auto">
                    <a:xfrm>
                      <a:off x="4149" y="2976"/>
                      <a:ext cx="6" cy="6"/>
                    </a:xfrm>
                    <a:custGeom>
                      <a:avLst/>
                      <a:gdLst>
                        <a:gd name="T0" fmla="*/ 6 w 6"/>
                        <a:gd name="T1" fmla="*/ 3 h 6"/>
                        <a:gd name="T2" fmla="*/ 6 w 6"/>
                        <a:gd name="T3" fmla="*/ 2 h 6"/>
                        <a:gd name="T4" fmla="*/ 4 w 6"/>
                        <a:gd name="T5" fmla="*/ 0 h 6"/>
                        <a:gd name="T6" fmla="*/ 2 w 6"/>
                        <a:gd name="T7" fmla="*/ 0 h 6"/>
                        <a:gd name="T8" fmla="*/ 0 w 6"/>
                        <a:gd name="T9" fmla="*/ 2 h 6"/>
                        <a:gd name="T10" fmla="*/ 0 w 6"/>
                        <a:gd name="T11" fmla="*/ 3 h 6"/>
                        <a:gd name="T12" fmla="*/ 2 w 6"/>
                        <a:gd name="T13" fmla="*/ 6 h 6"/>
                        <a:gd name="T14" fmla="*/ 6 w 6"/>
                        <a:gd name="T15" fmla="*/ 6 h 6"/>
                        <a:gd name="T16" fmla="*/ 6 w 6"/>
                        <a:gd name="T17" fmla="*/ 3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6" y="3"/>
                          </a:moveTo>
                          <a:lnTo>
                            <a:pt x="6" y="2"/>
                          </a:lnTo>
                          <a:lnTo>
                            <a:pt x="4" y="0"/>
                          </a:lnTo>
                          <a:lnTo>
                            <a:pt x="2" y="0"/>
                          </a:lnTo>
                          <a:lnTo>
                            <a:pt x="0" y="2"/>
                          </a:lnTo>
                          <a:lnTo>
                            <a:pt x="0" y="3"/>
                          </a:lnTo>
                          <a:lnTo>
                            <a:pt x="2" y="6"/>
                          </a:lnTo>
                          <a:lnTo>
                            <a:pt x="6" y="6"/>
                          </a:lnTo>
                          <a:lnTo>
                            <a:pt x="6" y="3"/>
                          </a:lnTo>
                          <a:close/>
                        </a:path>
                      </a:pathLst>
                    </a:custGeom>
                    <a:solidFill>
                      <a:srgbClr val="000000"/>
                    </a:solidFill>
                    <a:ln w="9525">
                      <a:noFill/>
                      <a:round/>
                      <a:headEnd/>
                      <a:tailEnd/>
                    </a:ln>
                  </p:spPr>
                  <p:txBody>
                    <a:bodyPr>
                      <a:prstTxWarp prst="textNoShape">
                        <a:avLst/>
                      </a:prstTxWarp>
                    </a:bodyPr>
                    <a:lstStyle/>
                    <a:p>
                      <a:endParaRPr lang="en-US"/>
                    </a:p>
                  </p:txBody>
                </p:sp>
                <p:sp>
                  <p:nvSpPr>
                    <p:cNvPr id="316" name="Freeform 200"/>
                    <p:cNvSpPr>
                      <a:spLocks/>
                    </p:cNvSpPr>
                    <p:nvPr/>
                  </p:nvSpPr>
                  <p:spPr bwMode="auto">
                    <a:xfrm>
                      <a:off x="4149" y="2989"/>
                      <a:ext cx="6" cy="6"/>
                    </a:xfrm>
                    <a:custGeom>
                      <a:avLst/>
                      <a:gdLst>
                        <a:gd name="T0" fmla="*/ 6 w 6"/>
                        <a:gd name="T1" fmla="*/ 4 h 6"/>
                        <a:gd name="T2" fmla="*/ 6 w 6"/>
                        <a:gd name="T3" fmla="*/ 1 h 6"/>
                        <a:gd name="T4" fmla="*/ 4 w 6"/>
                        <a:gd name="T5" fmla="*/ 0 h 6"/>
                        <a:gd name="T6" fmla="*/ 2 w 6"/>
                        <a:gd name="T7" fmla="*/ 0 h 6"/>
                        <a:gd name="T8" fmla="*/ 0 w 6"/>
                        <a:gd name="T9" fmla="*/ 1 h 6"/>
                        <a:gd name="T10" fmla="*/ 0 w 6"/>
                        <a:gd name="T11" fmla="*/ 4 h 6"/>
                        <a:gd name="T12" fmla="*/ 2 w 6"/>
                        <a:gd name="T13" fmla="*/ 6 h 6"/>
                        <a:gd name="T14" fmla="*/ 6 w 6"/>
                        <a:gd name="T15" fmla="*/ 6 h 6"/>
                        <a:gd name="T16" fmla="*/ 6 w 6"/>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6" y="4"/>
                          </a:moveTo>
                          <a:lnTo>
                            <a:pt x="6" y="1"/>
                          </a:lnTo>
                          <a:lnTo>
                            <a:pt x="4" y="0"/>
                          </a:lnTo>
                          <a:lnTo>
                            <a:pt x="2" y="0"/>
                          </a:lnTo>
                          <a:lnTo>
                            <a:pt x="0" y="1"/>
                          </a:lnTo>
                          <a:lnTo>
                            <a:pt x="0" y="4"/>
                          </a:lnTo>
                          <a:lnTo>
                            <a:pt x="2" y="6"/>
                          </a:lnTo>
                          <a:lnTo>
                            <a:pt x="6" y="6"/>
                          </a:lnTo>
                          <a:lnTo>
                            <a:pt x="6" y="4"/>
                          </a:lnTo>
                          <a:close/>
                        </a:path>
                      </a:pathLst>
                    </a:custGeom>
                    <a:solidFill>
                      <a:srgbClr val="000000"/>
                    </a:solidFill>
                    <a:ln w="9525">
                      <a:noFill/>
                      <a:round/>
                      <a:headEnd/>
                      <a:tailEnd/>
                    </a:ln>
                  </p:spPr>
                  <p:txBody>
                    <a:bodyPr>
                      <a:prstTxWarp prst="textNoShape">
                        <a:avLst/>
                      </a:prstTxWarp>
                    </a:bodyPr>
                    <a:lstStyle/>
                    <a:p>
                      <a:endParaRPr lang="en-US"/>
                    </a:p>
                  </p:txBody>
                </p:sp>
                <p:sp>
                  <p:nvSpPr>
                    <p:cNvPr id="317" name="Freeform 201"/>
                    <p:cNvSpPr>
                      <a:spLocks/>
                    </p:cNvSpPr>
                    <p:nvPr/>
                  </p:nvSpPr>
                  <p:spPr bwMode="auto">
                    <a:xfrm>
                      <a:off x="4149" y="3002"/>
                      <a:ext cx="6" cy="6"/>
                    </a:xfrm>
                    <a:custGeom>
                      <a:avLst/>
                      <a:gdLst>
                        <a:gd name="T0" fmla="*/ 6 w 6"/>
                        <a:gd name="T1" fmla="*/ 4 h 6"/>
                        <a:gd name="T2" fmla="*/ 6 w 6"/>
                        <a:gd name="T3" fmla="*/ 2 h 6"/>
                        <a:gd name="T4" fmla="*/ 4 w 6"/>
                        <a:gd name="T5" fmla="*/ 0 h 6"/>
                        <a:gd name="T6" fmla="*/ 2 w 6"/>
                        <a:gd name="T7" fmla="*/ 0 h 6"/>
                        <a:gd name="T8" fmla="*/ 0 w 6"/>
                        <a:gd name="T9" fmla="*/ 2 h 6"/>
                        <a:gd name="T10" fmla="*/ 0 w 6"/>
                        <a:gd name="T11" fmla="*/ 4 h 6"/>
                        <a:gd name="T12" fmla="*/ 2 w 6"/>
                        <a:gd name="T13" fmla="*/ 6 h 6"/>
                        <a:gd name="T14" fmla="*/ 6 w 6"/>
                        <a:gd name="T15" fmla="*/ 6 h 6"/>
                        <a:gd name="T16" fmla="*/ 6 w 6"/>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6" y="4"/>
                          </a:moveTo>
                          <a:lnTo>
                            <a:pt x="6" y="2"/>
                          </a:lnTo>
                          <a:lnTo>
                            <a:pt x="4" y="0"/>
                          </a:lnTo>
                          <a:lnTo>
                            <a:pt x="2" y="0"/>
                          </a:lnTo>
                          <a:lnTo>
                            <a:pt x="0" y="2"/>
                          </a:lnTo>
                          <a:lnTo>
                            <a:pt x="0" y="4"/>
                          </a:lnTo>
                          <a:lnTo>
                            <a:pt x="2" y="6"/>
                          </a:lnTo>
                          <a:lnTo>
                            <a:pt x="6" y="6"/>
                          </a:lnTo>
                          <a:lnTo>
                            <a:pt x="6" y="4"/>
                          </a:lnTo>
                          <a:close/>
                        </a:path>
                      </a:pathLst>
                    </a:custGeom>
                    <a:solidFill>
                      <a:srgbClr val="000000"/>
                    </a:solidFill>
                    <a:ln w="9525">
                      <a:noFill/>
                      <a:round/>
                      <a:headEnd/>
                      <a:tailEnd/>
                    </a:ln>
                  </p:spPr>
                  <p:txBody>
                    <a:bodyPr>
                      <a:prstTxWarp prst="textNoShape">
                        <a:avLst/>
                      </a:prstTxWarp>
                    </a:bodyPr>
                    <a:lstStyle/>
                    <a:p>
                      <a:endParaRPr lang="en-US"/>
                    </a:p>
                  </p:txBody>
                </p:sp>
                <p:sp>
                  <p:nvSpPr>
                    <p:cNvPr id="318" name="Freeform 202"/>
                    <p:cNvSpPr>
                      <a:spLocks/>
                    </p:cNvSpPr>
                    <p:nvPr/>
                  </p:nvSpPr>
                  <p:spPr bwMode="auto">
                    <a:xfrm>
                      <a:off x="4149" y="3015"/>
                      <a:ext cx="6" cy="7"/>
                    </a:xfrm>
                    <a:custGeom>
                      <a:avLst/>
                      <a:gdLst>
                        <a:gd name="T0" fmla="*/ 6 w 6"/>
                        <a:gd name="T1" fmla="*/ 4 h 7"/>
                        <a:gd name="T2" fmla="*/ 6 w 6"/>
                        <a:gd name="T3" fmla="*/ 2 h 7"/>
                        <a:gd name="T4" fmla="*/ 4 w 6"/>
                        <a:gd name="T5" fmla="*/ 0 h 7"/>
                        <a:gd name="T6" fmla="*/ 2 w 6"/>
                        <a:gd name="T7" fmla="*/ 0 h 7"/>
                        <a:gd name="T8" fmla="*/ 0 w 6"/>
                        <a:gd name="T9" fmla="*/ 2 h 7"/>
                        <a:gd name="T10" fmla="*/ 0 w 6"/>
                        <a:gd name="T11" fmla="*/ 4 h 7"/>
                        <a:gd name="T12" fmla="*/ 2 w 6"/>
                        <a:gd name="T13" fmla="*/ 7 h 7"/>
                        <a:gd name="T14" fmla="*/ 6 w 6"/>
                        <a:gd name="T15" fmla="*/ 7 h 7"/>
                        <a:gd name="T16" fmla="*/ 6 w 6"/>
                        <a:gd name="T17" fmla="*/ 4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7"/>
                        <a:gd name="T29" fmla="*/ 6 w 6"/>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7">
                          <a:moveTo>
                            <a:pt x="6" y="4"/>
                          </a:moveTo>
                          <a:lnTo>
                            <a:pt x="6" y="2"/>
                          </a:lnTo>
                          <a:lnTo>
                            <a:pt x="4" y="0"/>
                          </a:lnTo>
                          <a:lnTo>
                            <a:pt x="2" y="0"/>
                          </a:lnTo>
                          <a:lnTo>
                            <a:pt x="0" y="2"/>
                          </a:lnTo>
                          <a:lnTo>
                            <a:pt x="0" y="4"/>
                          </a:lnTo>
                          <a:lnTo>
                            <a:pt x="2" y="7"/>
                          </a:lnTo>
                          <a:lnTo>
                            <a:pt x="6" y="7"/>
                          </a:lnTo>
                          <a:lnTo>
                            <a:pt x="6" y="4"/>
                          </a:lnTo>
                          <a:close/>
                        </a:path>
                      </a:pathLst>
                    </a:custGeom>
                    <a:solidFill>
                      <a:srgbClr val="000000"/>
                    </a:solidFill>
                    <a:ln w="9525">
                      <a:noFill/>
                      <a:round/>
                      <a:headEnd/>
                      <a:tailEnd/>
                    </a:ln>
                  </p:spPr>
                  <p:txBody>
                    <a:bodyPr>
                      <a:prstTxWarp prst="textNoShape">
                        <a:avLst/>
                      </a:prstTxWarp>
                    </a:bodyPr>
                    <a:lstStyle/>
                    <a:p>
                      <a:endParaRPr lang="en-US"/>
                    </a:p>
                  </p:txBody>
                </p:sp>
                <p:sp>
                  <p:nvSpPr>
                    <p:cNvPr id="319" name="Freeform 203"/>
                    <p:cNvSpPr>
                      <a:spLocks/>
                    </p:cNvSpPr>
                    <p:nvPr/>
                  </p:nvSpPr>
                  <p:spPr bwMode="auto">
                    <a:xfrm>
                      <a:off x="4149" y="3028"/>
                      <a:ext cx="6" cy="7"/>
                    </a:xfrm>
                    <a:custGeom>
                      <a:avLst/>
                      <a:gdLst>
                        <a:gd name="T0" fmla="*/ 6 w 6"/>
                        <a:gd name="T1" fmla="*/ 5 h 7"/>
                        <a:gd name="T2" fmla="*/ 6 w 6"/>
                        <a:gd name="T3" fmla="*/ 3 h 7"/>
                        <a:gd name="T4" fmla="*/ 4 w 6"/>
                        <a:gd name="T5" fmla="*/ 0 h 7"/>
                        <a:gd name="T6" fmla="*/ 2 w 6"/>
                        <a:gd name="T7" fmla="*/ 0 h 7"/>
                        <a:gd name="T8" fmla="*/ 0 w 6"/>
                        <a:gd name="T9" fmla="*/ 3 h 7"/>
                        <a:gd name="T10" fmla="*/ 0 w 6"/>
                        <a:gd name="T11" fmla="*/ 5 h 7"/>
                        <a:gd name="T12" fmla="*/ 2 w 6"/>
                        <a:gd name="T13" fmla="*/ 7 h 7"/>
                        <a:gd name="T14" fmla="*/ 6 w 6"/>
                        <a:gd name="T15" fmla="*/ 7 h 7"/>
                        <a:gd name="T16" fmla="*/ 6 w 6"/>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7"/>
                        <a:gd name="T29" fmla="*/ 6 w 6"/>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7">
                          <a:moveTo>
                            <a:pt x="6" y="5"/>
                          </a:moveTo>
                          <a:lnTo>
                            <a:pt x="6" y="3"/>
                          </a:lnTo>
                          <a:lnTo>
                            <a:pt x="4" y="0"/>
                          </a:lnTo>
                          <a:lnTo>
                            <a:pt x="2" y="0"/>
                          </a:lnTo>
                          <a:lnTo>
                            <a:pt x="0" y="3"/>
                          </a:lnTo>
                          <a:lnTo>
                            <a:pt x="0" y="5"/>
                          </a:lnTo>
                          <a:lnTo>
                            <a:pt x="2" y="7"/>
                          </a:lnTo>
                          <a:lnTo>
                            <a:pt x="6" y="7"/>
                          </a:lnTo>
                          <a:lnTo>
                            <a:pt x="6" y="5"/>
                          </a:lnTo>
                          <a:close/>
                        </a:path>
                      </a:pathLst>
                    </a:custGeom>
                    <a:solidFill>
                      <a:srgbClr val="000000"/>
                    </a:solidFill>
                    <a:ln w="9525">
                      <a:noFill/>
                      <a:round/>
                      <a:headEnd/>
                      <a:tailEnd/>
                    </a:ln>
                  </p:spPr>
                  <p:txBody>
                    <a:bodyPr>
                      <a:prstTxWarp prst="textNoShape">
                        <a:avLst/>
                      </a:prstTxWarp>
                    </a:bodyPr>
                    <a:lstStyle/>
                    <a:p>
                      <a:endParaRPr lang="en-US"/>
                    </a:p>
                  </p:txBody>
                </p:sp>
                <p:sp>
                  <p:nvSpPr>
                    <p:cNvPr id="320" name="Freeform 204"/>
                    <p:cNvSpPr>
                      <a:spLocks/>
                    </p:cNvSpPr>
                    <p:nvPr/>
                  </p:nvSpPr>
                  <p:spPr bwMode="auto">
                    <a:xfrm>
                      <a:off x="4149" y="3042"/>
                      <a:ext cx="6" cy="6"/>
                    </a:xfrm>
                    <a:custGeom>
                      <a:avLst/>
                      <a:gdLst>
                        <a:gd name="T0" fmla="*/ 6 w 6"/>
                        <a:gd name="T1" fmla="*/ 4 h 6"/>
                        <a:gd name="T2" fmla="*/ 6 w 6"/>
                        <a:gd name="T3" fmla="*/ 2 h 6"/>
                        <a:gd name="T4" fmla="*/ 4 w 6"/>
                        <a:gd name="T5" fmla="*/ 0 h 6"/>
                        <a:gd name="T6" fmla="*/ 2 w 6"/>
                        <a:gd name="T7" fmla="*/ 0 h 6"/>
                        <a:gd name="T8" fmla="*/ 0 w 6"/>
                        <a:gd name="T9" fmla="*/ 2 h 6"/>
                        <a:gd name="T10" fmla="*/ 0 w 6"/>
                        <a:gd name="T11" fmla="*/ 4 h 6"/>
                        <a:gd name="T12" fmla="*/ 2 w 6"/>
                        <a:gd name="T13" fmla="*/ 6 h 6"/>
                        <a:gd name="T14" fmla="*/ 6 w 6"/>
                        <a:gd name="T15" fmla="*/ 6 h 6"/>
                        <a:gd name="T16" fmla="*/ 6 w 6"/>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6" y="4"/>
                          </a:moveTo>
                          <a:lnTo>
                            <a:pt x="6" y="2"/>
                          </a:lnTo>
                          <a:lnTo>
                            <a:pt x="4" y="0"/>
                          </a:lnTo>
                          <a:lnTo>
                            <a:pt x="2" y="0"/>
                          </a:lnTo>
                          <a:lnTo>
                            <a:pt x="0" y="2"/>
                          </a:lnTo>
                          <a:lnTo>
                            <a:pt x="0" y="4"/>
                          </a:lnTo>
                          <a:lnTo>
                            <a:pt x="2" y="6"/>
                          </a:lnTo>
                          <a:lnTo>
                            <a:pt x="6" y="6"/>
                          </a:lnTo>
                          <a:lnTo>
                            <a:pt x="6" y="4"/>
                          </a:lnTo>
                          <a:close/>
                        </a:path>
                      </a:pathLst>
                    </a:custGeom>
                    <a:solidFill>
                      <a:srgbClr val="000000"/>
                    </a:solidFill>
                    <a:ln w="9525">
                      <a:noFill/>
                      <a:round/>
                      <a:headEnd/>
                      <a:tailEnd/>
                    </a:ln>
                  </p:spPr>
                  <p:txBody>
                    <a:bodyPr>
                      <a:prstTxWarp prst="textNoShape">
                        <a:avLst/>
                      </a:prstTxWarp>
                    </a:bodyPr>
                    <a:lstStyle/>
                    <a:p>
                      <a:endParaRPr lang="en-US"/>
                    </a:p>
                  </p:txBody>
                </p:sp>
                <p:sp>
                  <p:nvSpPr>
                    <p:cNvPr id="321" name="Freeform 205"/>
                    <p:cNvSpPr>
                      <a:spLocks/>
                    </p:cNvSpPr>
                    <p:nvPr/>
                  </p:nvSpPr>
                  <p:spPr bwMode="auto">
                    <a:xfrm>
                      <a:off x="4149" y="3055"/>
                      <a:ext cx="6" cy="7"/>
                    </a:xfrm>
                    <a:custGeom>
                      <a:avLst/>
                      <a:gdLst>
                        <a:gd name="T0" fmla="*/ 6 w 6"/>
                        <a:gd name="T1" fmla="*/ 4 h 7"/>
                        <a:gd name="T2" fmla="*/ 6 w 6"/>
                        <a:gd name="T3" fmla="*/ 2 h 7"/>
                        <a:gd name="T4" fmla="*/ 4 w 6"/>
                        <a:gd name="T5" fmla="*/ 0 h 7"/>
                        <a:gd name="T6" fmla="*/ 2 w 6"/>
                        <a:gd name="T7" fmla="*/ 0 h 7"/>
                        <a:gd name="T8" fmla="*/ 0 w 6"/>
                        <a:gd name="T9" fmla="*/ 2 h 7"/>
                        <a:gd name="T10" fmla="*/ 0 w 6"/>
                        <a:gd name="T11" fmla="*/ 4 h 7"/>
                        <a:gd name="T12" fmla="*/ 2 w 6"/>
                        <a:gd name="T13" fmla="*/ 7 h 7"/>
                        <a:gd name="T14" fmla="*/ 6 w 6"/>
                        <a:gd name="T15" fmla="*/ 7 h 7"/>
                        <a:gd name="T16" fmla="*/ 6 w 6"/>
                        <a:gd name="T17" fmla="*/ 4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7"/>
                        <a:gd name="T29" fmla="*/ 6 w 6"/>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7">
                          <a:moveTo>
                            <a:pt x="6" y="4"/>
                          </a:moveTo>
                          <a:lnTo>
                            <a:pt x="6" y="2"/>
                          </a:lnTo>
                          <a:lnTo>
                            <a:pt x="4" y="0"/>
                          </a:lnTo>
                          <a:lnTo>
                            <a:pt x="2" y="0"/>
                          </a:lnTo>
                          <a:lnTo>
                            <a:pt x="0" y="2"/>
                          </a:lnTo>
                          <a:lnTo>
                            <a:pt x="0" y="4"/>
                          </a:lnTo>
                          <a:lnTo>
                            <a:pt x="2" y="7"/>
                          </a:lnTo>
                          <a:lnTo>
                            <a:pt x="6" y="7"/>
                          </a:lnTo>
                          <a:lnTo>
                            <a:pt x="6" y="4"/>
                          </a:lnTo>
                          <a:close/>
                        </a:path>
                      </a:pathLst>
                    </a:custGeom>
                    <a:solidFill>
                      <a:srgbClr val="000000"/>
                    </a:solidFill>
                    <a:ln w="9525">
                      <a:noFill/>
                      <a:round/>
                      <a:headEnd/>
                      <a:tailEnd/>
                    </a:ln>
                  </p:spPr>
                  <p:txBody>
                    <a:bodyPr>
                      <a:prstTxWarp prst="textNoShape">
                        <a:avLst/>
                      </a:prstTxWarp>
                    </a:bodyPr>
                    <a:lstStyle/>
                    <a:p>
                      <a:endParaRPr lang="en-US"/>
                    </a:p>
                  </p:txBody>
                </p:sp>
                <p:sp>
                  <p:nvSpPr>
                    <p:cNvPr id="322" name="Freeform 206"/>
                    <p:cNvSpPr>
                      <a:spLocks/>
                    </p:cNvSpPr>
                    <p:nvPr/>
                  </p:nvSpPr>
                  <p:spPr bwMode="auto">
                    <a:xfrm>
                      <a:off x="4149" y="3068"/>
                      <a:ext cx="6" cy="7"/>
                    </a:xfrm>
                    <a:custGeom>
                      <a:avLst/>
                      <a:gdLst>
                        <a:gd name="T0" fmla="*/ 6 w 6"/>
                        <a:gd name="T1" fmla="*/ 5 h 7"/>
                        <a:gd name="T2" fmla="*/ 6 w 6"/>
                        <a:gd name="T3" fmla="*/ 3 h 7"/>
                        <a:gd name="T4" fmla="*/ 4 w 6"/>
                        <a:gd name="T5" fmla="*/ 0 h 7"/>
                        <a:gd name="T6" fmla="*/ 2 w 6"/>
                        <a:gd name="T7" fmla="*/ 0 h 7"/>
                        <a:gd name="T8" fmla="*/ 0 w 6"/>
                        <a:gd name="T9" fmla="*/ 3 h 7"/>
                        <a:gd name="T10" fmla="*/ 0 w 6"/>
                        <a:gd name="T11" fmla="*/ 5 h 7"/>
                        <a:gd name="T12" fmla="*/ 2 w 6"/>
                        <a:gd name="T13" fmla="*/ 7 h 7"/>
                        <a:gd name="T14" fmla="*/ 6 w 6"/>
                        <a:gd name="T15" fmla="*/ 7 h 7"/>
                        <a:gd name="T16" fmla="*/ 6 w 6"/>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7"/>
                        <a:gd name="T29" fmla="*/ 6 w 6"/>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7">
                          <a:moveTo>
                            <a:pt x="6" y="5"/>
                          </a:moveTo>
                          <a:lnTo>
                            <a:pt x="6" y="3"/>
                          </a:lnTo>
                          <a:lnTo>
                            <a:pt x="4" y="0"/>
                          </a:lnTo>
                          <a:lnTo>
                            <a:pt x="2" y="0"/>
                          </a:lnTo>
                          <a:lnTo>
                            <a:pt x="0" y="3"/>
                          </a:lnTo>
                          <a:lnTo>
                            <a:pt x="0" y="5"/>
                          </a:lnTo>
                          <a:lnTo>
                            <a:pt x="2" y="7"/>
                          </a:lnTo>
                          <a:lnTo>
                            <a:pt x="6" y="7"/>
                          </a:lnTo>
                          <a:lnTo>
                            <a:pt x="6" y="5"/>
                          </a:lnTo>
                          <a:close/>
                        </a:path>
                      </a:pathLst>
                    </a:custGeom>
                    <a:solidFill>
                      <a:srgbClr val="000000"/>
                    </a:solidFill>
                    <a:ln w="9525">
                      <a:noFill/>
                      <a:round/>
                      <a:headEnd/>
                      <a:tailEnd/>
                    </a:ln>
                  </p:spPr>
                  <p:txBody>
                    <a:bodyPr>
                      <a:prstTxWarp prst="textNoShape">
                        <a:avLst/>
                      </a:prstTxWarp>
                    </a:bodyPr>
                    <a:lstStyle/>
                    <a:p>
                      <a:endParaRPr lang="en-US"/>
                    </a:p>
                  </p:txBody>
                </p:sp>
              </p:grpSp>
              <p:sp>
                <p:nvSpPr>
                  <p:cNvPr id="12" name="Freeform 208"/>
                  <p:cNvSpPr>
                    <a:spLocks/>
                  </p:cNvSpPr>
                  <p:nvPr/>
                </p:nvSpPr>
                <p:spPr bwMode="auto">
                  <a:xfrm>
                    <a:off x="4149" y="3082"/>
                    <a:ext cx="6" cy="6"/>
                  </a:xfrm>
                  <a:custGeom>
                    <a:avLst/>
                    <a:gdLst>
                      <a:gd name="T0" fmla="*/ 6 w 6"/>
                      <a:gd name="T1" fmla="*/ 4 h 6"/>
                      <a:gd name="T2" fmla="*/ 6 w 6"/>
                      <a:gd name="T3" fmla="*/ 2 h 6"/>
                      <a:gd name="T4" fmla="*/ 4 w 6"/>
                      <a:gd name="T5" fmla="*/ 0 h 6"/>
                      <a:gd name="T6" fmla="*/ 2 w 6"/>
                      <a:gd name="T7" fmla="*/ 0 h 6"/>
                      <a:gd name="T8" fmla="*/ 0 w 6"/>
                      <a:gd name="T9" fmla="*/ 2 h 6"/>
                      <a:gd name="T10" fmla="*/ 0 w 6"/>
                      <a:gd name="T11" fmla="*/ 4 h 6"/>
                      <a:gd name="T12" fmla="*/ 2 w 6"/>
                      <a:gd name="T13" fmla="*/ 6 h 6"/>
                      <a:gd name="T14" fmla="*/ 6 w 6"/>
                      <a:gd name="T15" fmla="*/ 6 h 6"/>
                      <a:gd name="T16" fmla="*/ 6 w 6"/>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6" y="4"/>
                        </a:moveTo>
                        <a:lnTo>
                          <a:pt x="6" y="2"/>
                        </a:lnTo>
                        <a:lnTo>
                          <a:pt x="4" y="0"/>
                        </a:lnTo>
                        <a:lnTo>
                          <a:pt x="2" y="0"/>
                        </a:lnTo>
                        <a:lnTo>
                          <a:pt x="0" y="2"/>
                        </a:lnTo>
                        <a:lnTo>
                          <a:pt x="0" y="4"/>
                        </a:lnTo>
                        <a:lnTo>
                          <a:pt x="2" y="6"/>
                        </a:lnTo>
                        <a:lnTo>
                          <a:pt x="6" y="6"/>
                        </a:lnTo>
                        <a:lnTo>
                          <a:pt x="6" y="4"/>
                        </a:lnTo>
                        <a:close/>
                      </a:path>
                    </a:pathLst>
                  </a:custGeom>
                  <a:solidFill>
                    <a:srgbClr val="000000"/>
                  </a:solidFill>
                  <a:ln w="9525">
                    <a:noFill/>
                    <a:round/>
                    <a:headEnd/>
                    <a:tailEnd/>
                  </a:ln>
                </p:spPr>
                <p:txBody>
                  <a:bodyPr>
                    <a:prstTxWarp prst="textNoShape">
                      <a:avLst/>
                    </a:prstTxWarp>
                  </a:bodyPr>
                  <a:lstStyle/>
                  <a:p>
                    <a:endParaRPr lang="en-US"/>
                  </a:p>
                </p:txBody>
              </p:sp>
              <p:sp>
                <p:nvSpPr>
                  <p:cNvPr id="13" name="Freeform 209"/>
                  <p:cNvSpPr>
                    <a:spLocks/>
                  </p:cNvSpPr>
                  <p:nvPr/>
                </p:nvSpPr>
                <p:spPr bwMode="auto">
                  <a:xfrm>
                    <a:off x="4149" y="3095"/>
                    <a:ext cx="6" cy="7"/>
                  </a:xfrm>
                  <a:custGeom>
                    <a:avLst/>
                    <a:gdLst>
                      <a:gd name="T0" fmla="*/ 6 w 6"/>
                      <a:gd name="T1" fmla="*/ 4 h 7"/>
                      <a:gd name="T2" fmla="*/ 6 w 6"/>
                      <a:gd name="T3" fmla="*/ 2 h 7"/>
                      <a:gd name="T4" fmla="*/ 4 w 6"/>
                      <a:gd name="T5" fmla="*/ 0 h 7"/>
                      <a:gd name="T6" fmla="*/ 2 w 6"/>
                      <a:gd name="T7" fmla="*/ 0 h 7"/>
                      <a:gd name="T8" fmla="*/ 0 w 6"/>
                      <a:gd name="T9" fmla="*/ 2 h 7"/>
                      <a:gd name="T10" fmla="*/ 0 w 6"/>
                      <a:gd name="T11" fmla="*/ 4 h 7"/>
                      <a:gd name="T12" fmla="*/ 2 w 6"/>
                      <a:gd name="T13" fmla="*/ 7 h 7"/>
                      <a:gd name="T14" fmla="*/ 6 w 6"/>
                      <a:gd name="T15" fmla="*/ 7 h 7"/>
                      <a:gd name="T16" fmla="*/ 6 w 6"/>
                      <a:gd name="T17" fmla="*/ 4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7"/>
                      <a:gd name="T29" fmla="*/ 6 w 6"/>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7">
                        <a:moveTo>
                          <a:pt x="6" y="4"/>
                        </a:moveTo>
                        <a:lnTo>
                          <a:pt x="6" y="2"/>
                        </a:lnTo>
                        <a:lnTo>
                          <a:pt x="4" y="0"/>
                        </a:lnTo>
                        <a:lnTo>
                          <a:pt x="2" y="0"/>
                        </a:lnTo>
                        <a:lnTo>
                          <a:pt x="0" y="2"/>
                        </a:lnTo>
                        <a:lnTo>
                          <a:pt x="0" y="4"/>
                        </a:lnTo>
                        <a:lnTo>
                          <a:pt x="2" y="7"/>
                        </a:lnTo>
                        <a:lnTo>
                          <a:pt x="6" y="7"/>
                        </a:lnTo>
                        <a:lnTo>
                          <a:pt x="6" y="4"/>
                        </a:lnTo>
                        <a:close/>
                      </a:path>
                    </a:pathLst>
                  </a:custGeom>
                  <a:solidFill>
                    <a:srgbClr val="000000"/>
                  </a:solidFill>
                  <a:ln w="9525">
                    <a:noFill/>
                    <a:round/>
                    <a:headEnd/>
                    <a:tailEnd/>
                  </a:ln>
                </p:spPr>
                <p:txBody>
                  <a:bodyPr>
                    <a:prstTxWarp prst="textNoShape">
                      <a:avLst/>
                    </a:prstTxWarp>
                  </a:bodyPr>
                  <a:lstStyle/>
                  <a:p>
                    <a:endParaRPr lang="en-US"/>
                  </a:p>
                </p:txBody>
              </p:sp>
              <p:sp>
                <p:nvSpPr>
                  <p:cNvPr id="14" name="Freeform 210"/>
                  <p:cNvSpPr>
                    <a:spLocks/>
                  </p:cNvSpPr>
                  <p:nvPr/>
                </p:nvSpPr>
                <p:spPr bwMode="auto">
                  <a:xfrm>
                    <a:off x="4149" y="3108"/>
                    <a:ext cx="6" cy="7"/>
                  </a:xfrm>
                  <a:custGeom>
                    <a:avLst/>
                    <a:gdLst>
                      <a:gd name="T0" fmla="*/ 6 w 6"/>
                      <a:gd name="T1" fmla="*/ 5 h 7"/>
                      <a:gd name="T2" fmla="*/ 6 w 6"/>
                      <a:gd name="T3" fmla="*/ 3 h 7"/>
                      <a:gd name="T4" fmla="*/ 4 w 6"/>
                      <a:gd name="T5" fmla="*/ 0 h 7"/>
                      <a:gd name="T6" fmla="*/ 2 w 6"/>
                      <a:gd name="T7" fmla="*/ 0 h 7"/>
                      <a:gd name="T8" fmla="*/ 0 w 6"/>
                      <a:gd name="T9" fmla="*/ 3 h 7"/>
                      <a:gd name="T10" fmla="*/ 0 w 6"/>
                      <a:gd name="T11" fmla="*/ 5 h 7"/>
                      <a:gd name="T12" fmla="*/ 2 w 6"/>
                      <a:gd name="T13" fmla="*/ 7 h 7"/>
                      <a:gd name="T14" fmla="*/ 6 w 6"/>
                      <a:gd name="T15" fmla="*/ 7 h 7"/>
                      <a:gd name="T16" fmla="*/ 6 w 6"/>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7"/>
                      <a:gd name="T29" fmla="*/ 6 w 6"/>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7">
                        <a:moveTo>
                          <a:pt x="6" y="5"/>
                        </a:moveTo>
                        <a:lnTo>
                          <a:pt x="6" y="3"/>
                        </a:lnTo>
                        <a:lnTo>
                          <a:pt x="4" y="0"/>
                        </a:lnTo>
                        <a:lnTo>
                          <a:pt x="2" y="0"/>
                        </a:lnTo>
                        <a:lnTo>
                          <a:pt x="0" y="3"/>
                        </a:lnTo>
                        <a:lnTo>
                          <a:pt x="0" y="5"/>
                        </a:lnTo>
                        <a:lnTo>
                          <a:pt x="2" y="7"/>
                        </a:lnTo>
                        <a:lnTo>
                          <a:pt x="6" y="7"/>
                        </a:lnTo>
                        <a:lnTo>
                          <a:pt x="6" y="5"/>
                        </a:lnTo>
                        <a:close/>
                      </a:path>
                    </a:pathLst>
                  </a:custGeom>
                  <a:solidFill>
                    <a:srgbClr val="000000"/>
                  </a:solidFill>
                  <a:ln w="9525">
                    <a:noFill/>
                    <a:round/>
                    <a:headEnd/>
                    <a:tailEnd/>
                  </a:ln>
                </p:spPr>
                <p:txBody>
                  <a:bodyPr>
                    <a:prstTxWarp prst="textNoShape">
                      <a:avLst/>
                    </a:prstTxWarp>
                  </a:bodyPr>
                  <a:lstStyle/>
                  <a:p>
                    <a:endParaRPr lang="en-US"/>
                  </a:p>
                </p:txBody>
              </p:sp>
              <p:sp>
                <p:nvSpPr>
                  <p:cNvPr id="15" name="Freeform 211"/>
                  <p:cNvSpPr>
                    <a:spLocks/>
                  </p:cNvSpPr>
                  <p:nvPr/>
                </p:nvSpPr>
                <p:spPr bwMode="auto">
                  <a:xfrm>
                    <a:off x="4149" y="3122"/>
                    <a:ext cx="6" cy="6"/>
                  </a:xfrm>
                  <a:custGeom>
                    <a:avLst/>
                    <a:gdLst>
                      <a:gd name="T0" fmla="*/ 6 w 6"/>
                      <a:gd name="T1" fmla="*/ 4 h 6"/>
                      <a:gd name="T2" fmla="*/ 6 w 6"/>
                      <a:gd name="T3" fmla="*/ 2 h 6"/>
                      <a:gd name="T4" fmla="*/ 4 w 6"/>
                      <a:gd name="T5" fmla="*/ 0 h 6"/>
                      <a:gd name="T6" fmla="*/ 2 w 6"/>
                      <a:gd name="T7" fmla="*/ 0 h 6"/>
                      <a:gd name="T8" fmla="*/ 0 w 6"/>
                      <a:gd name="T9" fmla="*/ 2 h 6"/>
                      <a:gd name="T10" fmla="*/ 0 w 6"/>
                      <a:gd name="T11" fmla="*/ 4 h 6"/>
                      <a:gd name="T12" fmla="*/ 2 w 6"/>
                      <a:gd name="T13" fmla="*/ 6 h 6"/>
                      <a:gd name="T14" fmla="*/ 6 w 6"/>
                      <a:gd name="T15" fmla="*/ 6 h 6"/>
                      <a:gd name="T16" fmla="*/ 6 w 6"/>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6" y="4"/>
                        </a:moveTo>
                        <a:lnTo>
                          <a:pt x="6" y="2"/>
                        </a:lnTo>
                        <a:lnTo>
                          <a:pt x="4" y="0"/>
                        </a:lnTo>
                        <a:lnTo>
                          <a:pt x="2" y="0"/>
                        </a:lnTo>
                        <a:lnTo>
                          <a:pt x="0" y="2"/>
                        </a:lnTo>
                        <a:lnTo>
                          <a:pt x="0" y="4"/>
                        </a:lnTo>
                        <a:lnTo>
                          <a:pt x="2" y="6"/>
                        </a:lnTo>
                        <a:lnTo>
                          <a:pt x="6" y="6"/>
                        </a:lnTo>
                        <a:lnTo>
                          <a:pt x="6" y="4"/>
                        </a:lnTo>
                        <a:close/>
                      </a:path>
                    </a:pathLst>
                  </a:custGeom>
                  <a:solidFill>
                    <a:srgbClr val="000000"/>
                  </a:solidFill>
                  <a:ln w="9525">
                    <a:noFill/>
                    <a:round/>
                    <a:headEnd/>
                    <a:tailEnd/>
                  </a:ln>
                </p:spPr>
                <p:txBody>
                  <a:bodyPr>
                    <a:prstTxWarp prst="textNoShape">
                      <a:avLst/>
                    </a:prstTxWarp>
                  </a:bodyPr>
                  <a:lstStyle/>
                  <a:p>
                    <a:endParaRPr lang="en-US"/>
                  </a:p>
                </p:txBody>
              </p:sp>
              <p:sp>
                <p:nvSpPr>
                  <p:cNvPr id="16" name="Freeform 212"/>
                  <p:cNvSpPr>
                    <a:spLocks/>
                  </p:cNvSpPr>
                  <p:nvPr/>
                </p:nvSpPr>
                <p:spPr bwMode="auto">
                  <a:xfrm>
                    <a:off x="4149" y="3135"/>
                    <a:ext cx="6" cy="7"/>
                  </a:xfrm>
                  <a:custGeom>
                    <a:avLst/>
                    <a:gdLst>
                      <a:gd name="T0" fmla="*/ 6 w 6"/>
                      <a:gd name="T1" fmla="*/ 5 h 7"/>
                      <a:gd name="T2" fmla="*/ 6 w 6"/>
                      <a:gd name="T3" fmla="*/ 2 h 7"/>
                      <a:gd name="T4" fmla="*/ 4 w 6"/>
                      <a:gd name="T5" fmla="*/ 0 h 7"/>
                      <a:gd name="T6" fmla="*/ 2 w 6"/>
                      <a:gd name="T7" fmla="*/ 0 h 7"/>
                      <a:gd name="T8" fmla="*/ 0 w 6"/>
                      <a:gd name="T9" fmla="*/ 2 h 7"/>
                      <a:gd name="T10" fmla="*/ 0 w 6"/>
                      <a:gd name="T11" fmla="*/ 5 h 7"/>
                      <a:gd name="T12" fmla="*/ 2 w 6"/>
                      <a:gd name="T13" fmla="*/ 7 h 7"/>
                      <a:gd name="T14" fmla="*/ 6 w 6"/>
                      <a:gd name="T15" fmla="*/ 7 h 7"/>
                      <a:gd name="T16" fmla="*/ 6 w 6"/>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7"/>
                      <a:gd name="T29" fmla="*/ 6 w 6"/>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7">
                        <a:moveTo>
                          <a:pt x="6" y="5"/>
                        </a:moveTo>
                        <a:lnTo>
                          <a:pt x="6" y="2"/>
                        </a:lnTo>
                        <a:lnTo>
                          <a:pt x="4" y="0"/>
                        </a:lnTo>
                        <a:lnTo>
                          <a:pt x="2" y="0"/>
                        </a:lnTo>
                        <a:lnTo>
                          <a:pt x="0" y="2"/>
                        </a:lnTo>
                        <a:lnTo>
                          <a:pt x="0" y="5"/>
                        </a:lnTo>
                        <a:lnTo>
                          <a:pt x="2" y="7"/>
                        </a:lnTo>
                        <a:lnTo>
                          <a:pt x="6" y="7"/>
                        </a:lnTo>
                        <a:lnTo>
                          <a:pt x="6" y="5"/>
                        </a:lnTo>
                        <a:close/>
                      </a:path>
                    </a:pathLst>
                  </a:custGeom>
                  <a:solidFill>
                    <a:srgbClr val="000000"/>
                  </a:solidFill>
                  <a:ln w="9525">
                    <a:noFill/>
                    <a:round/>
                    <a:headEnd/>
                    <a:tailEnd/>
                  </a:ln>
                </p:spPr>
                <p:txBody>
                  <a:bodyPr>
                    <a:prstTxWarp prst="textNoShape">
                      <a:avLst/>
                    </a:prstTxWarp>
                  </a:bodyPr>
                  <a:lstStyle/>
                  <a:p>
                    <a:endParaRPr lang="en-US"/>
                  </a:p>
                </p:txBody>
              </p:sp>
              <p:sp>
                <p:nvSpPr>
                  <p:cNvPr id="17" name="Rectangle 213"/>
                  <p:cNvSpPr>
                    <a:spLocks noChangeArrowheads="1"/>
                  </p:cNvSpPr>
                  <p:nvPr/>
                </p:nvSpPr>
                <p:spPr bwMode="auto">
                  <a:xfrm>
                    <a:off x="2429" y="2857"/>
                    <a:ext cx="342" cy="199"/>
                  </a:xfrm>
                  <a:prstGeom prst="rect">
                    <a:avLst/>
                  </a:prstGeom>
                  <a:solidFill>
                    <a:srgbClr val="FFFFFF"/>
                  </a:solidFill>
                  <a:ln w="11113" cap="rnd">
                    <a:solidFill>
                      <a:srgbClr val="FFFFFF"/>
                    </a:solidFill>
                    <a:miter lim="800000"/>
                    <a:headEnd/>
                    <a:tailEnd/>
                  </a:ln>
                </p:spPr>
                <p:txBody>
                  <a:bodyPr>
                    <a:prstTxWarp prst="textNoShape">
                      <a:avLst/>
                    </a:prstTxWarp>
                  </a:bodyPr>
                  <a:lstStyle/>
                  <a:p>
                    <a:endParaRPr lang="en-US">
                      <a:latin typeface="Calibri" charset="0"/>
                    </a:endParaRPr>
                  </a:p>
                </p:txBody>
              </p:sp>
              <p:sp>
                <p:nvSpPr>
                  <p:cNvPr id="18" name="Freeform 214"/>
                  <p:cNvSpPr>
                    <a:spLocks/>
                  </p:cNvSpPr>
                  <p:nvPr/>
                </p:nvSpPr>
                <p:spPr bwMode="auto">
                  <a:xfrm>
                    <a:off x="4149" y="3148"/>
                    <a:ext cx="6" cy="7"/>
                  </a:xfrm>
                  <a:custGeom>
                    <a:avLst/>
                    <a:gdLst>
                      <a:gd name="T0" fmla="*/ 6 w 6"/>
                      <a:gd name="T1" fmla="*/ 5 h 7"/>
                      <a:gd name="T2" fmla="*/ 6 w 6"/>
                      <a:gd name="T3" fmla="*/ 3 h 7"/>
                      <a:gd name="T4" fmla="*/ 4 w 6"/>
                      <a:gd name="T5" fmla="*/ 0 h 7"/>
                      <a:gd name="T6" fmla="*/ 2 w 6"/>
                      <a:gd name="T7" fmla="*/ 0 h 7"/>
                      <a:gd name="T8" fmla="*/ 0 w 6"/>
                      <a:gd name="T9" fmla="*/ 3 h 7"/>
                      <a:gd name="T10" fmla="*/ 0 w 6"/>
                      <a:gd name="T11" fmla="*/ 5 h 7"/>
                      <a:gd name="T12" fmla="*/ 2 w 6"/>
                      <a:gd name="T13" fmla="*/ 7 h 7"/>
                      <a:gd name="T14" fmla="*/ 6 w 6"/>
                      <a:gd name="T15" fmla="*/ 7 h 7"/>
                      <a:gd name="T16" fmla="*/ 6 w 6"/>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7"/>
                      <a:gd name="T29" fmla="*/ 6 w 6"/>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7">
                        <a:moveTo>
                          <a:pt x="6" y="5"/>
                        </a:moveTo>
                        <a:lnTo>
                          <a:pt x="6" y="3"/>
                        </a:lnTo>
                        <a:lnTo>
                          <a:pt x="4" y="0"/>
                        </a:lnTo>
                        <a:lnTo>
                          <a:pt x="2" y="0"/>
                        </a:lnTo>
                        <a:lnTo>
                          <a:pt x="0" y="3"/>
                        </a:lnTo>
                        <a:lnTo>
                          <a:pt x="0" y="5"/>
                        </a:lnTo>
                        <a:lnTo>
                          <a:pt x="2" y="7"/>
                        </a:lnTo>
                        <a:lnTo>
                          <a:pt x="6" y="7"/>
                        </a:lnTo>
                        <a:lnTo>
                          <a:pt x="6" y="5"/>
                        </a:lnTo>
                        <a:close/>
                      </a:path>
                    </a:pathLst>
                  </a:custGeom>
                  <a:solidFill>
                    <a:srgbClr val="000000"/>
                  </a:solidFill>
                  <a:ln w="9525">
                    <a:noFill/>
                    <a:round/>
                    <a:headEnd/>
                    <a:tailEnd/>
                  </a:ln>
                </p:spPr>
                <p:txBody>
                  <a:bodyPr>
                    <a:prstTxWarp prst="textNoShape">
                      <a:avLst/>
                    </a:prstTxWarp>
                  </a:bodyPr>
                  <a:lstStyle/>
                  <a:p>
                    <a:endParaRPr lang="en-US"/>
                  </a:p>
                </p:txBody>
              </p:sp>
              <p:sp>
                <p:nvSpPr>
                  <p:cNvPr id="19" name="Freeform 215"/>
                  <p:cNvSpPr>
                    <a:spLocks/>
                  </p:cNvSpPr>
                  <p:nvPr/>
                </p:nvSpPr>
                <p:spPr bwMode="auto">
                  <a:xfrm>
                    <a:off x="4149" y="3162"/>
                    <a:ext cx="6" cy="6"/>
                  </a:xfrm>
                  <a:custGeom>
                    <a:avLst/>
                    <a:gdLst>
                      <a:gd name="T0" fmla="*/ 6 w 6"/>
                      <a:gd name="T1" fmla="*/ 4 h 6"/>
                      <a:gd name="T2" fmla="*/ 6 w 6"/>
                      <a:gd name="T3" fmla="*/ 2 h 6"/>
                      <a:gd name="T4" fmla="*/ 4 w 6"/>
                      <a:gd name="T5" fmla="*/ 0 h 6"/>
                      <a:gd name="T6" fmla="*/ 2 w 6"/>
                      <a:gd name="T7" fmla="*/ 0 h 6"/>
                      <a:gd name="T8" fmla="*/ 0 w 6"/>
                      <a:gd name="T9" fmla="*/ 2 h 6"/>
                      <a:gd name="T10" fmla="*/ 0 w 6"/>
                      <a:gd name="T11" fmla="*/ 4 h 6"/>
                      <a:gd name="T12" fmla="*/ 2 w 6"/>
                      <a:gd name="T13" fmla="*/ 6 h 6"/>
                      <a:gd name="T14" fmla="*/ 6 w 6"/>
                      <a:gd name="T15" fmla="*/ 6 h 6"/>
                      <a:gd name="T16" fmla="*/ 6 w 6"/>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6" y="4"/>
                        </a:moveTo>
                        <a:lnTo>
                          <a:pt x="6" y="2"/>
                        </a:lnTo>
                        <a:lnTo>
                          <a:pt x="4" y="0"/>
                        </a:lnTo>
                        <a:lnTo>
                          <a:pt x="2" y="0"/>
                        </a:lnTo>
                        <a:lnTo>
                          <a:pt x="0" y="2"/>
                        </a:lnTo>
                        <a:lnTo>
                          <a:pt x="0" y="4"/>
                        </a:lnTo>
                        <a:lnTo>
                          <a:pt x="2" y="6"/>
                        </a:lnTo>
                        <a:lnTo>
                          <a:pt x="6" y="6"/>
                        </a:lnTo>
                        <a:lnTo>
                          <a:pt x="6" y="4"/>
                        </a:lnTo>
                        <a:close/>
                      </a:path>
                    </a:pathLst>
                  </a:custGeom>
                  <a:solidFill>
                    <a:srgbClr val="000000"/>
                  </a:solidFill>
                  <a:ln w="9525">
                    <a:noFill/>
                    <a:round/>
                    <a:headEnd/>
                    <a:tailEnd/>
                  </a:ln>
                </p:spPr>
                <p:txBody>
                  <a:bodyPr>
                    <a:prstTxWarp prst="textNoShape">
                      <a:avLst/>
                    </a:prstTxWarp>
                  </a:bodyPr>
                  <a:lstStyle/>
                  <a:p>
                    <a:endParaRPr lang="en-US"/>
                  </a:p>
                </p:txBody>
              </p:sp>
              <p:sp>
                <p:nvSpPr>
                  <p:cNvPr id="20" name="Freeform 216"/>
                  <p:cNvSpPr>
                    <a:spLocks/>
                  </p:cNvSpPr>
                  <p:nvPr/>
                </p:nvSpPr>
                <p:spPr bwMode="auto">
                  <a:xfrm>
                    <a:off x="4149" y="3175"/>
                    <a:ext cx="6" cy="7"/>
                  </a:xfrm>
                  <a:custGeom>
                    <a:avLst/>
                    <a:gdLst>
                      <a:gd name="T0" fmla="*/ 6 w 6"/>
                      <a:gd name="T1" fmla="*/ 5 h 7"/>
                      <a:gd name="T2" fmla="*/ 6 w 6"/>
                      <a:gd name="T3" fmla="*/ 2 h 7"/>
                      <a:gd name="T4" fmla="*/ 4 w 6"/>
                      <a:gd name="T5" fmla="*/ 0 h 7"/>
                      <a:gd name="T6" fmla="*/ 2 w 6"/>
                      <a:gd name="T7" fmla="*/ 0 h 7"/>
                      <a:gd name="T8" fmla="*/ 0 w 6"/>
                      <a:gd name="T9" fmla="*/ 2 h 7"/>
                      <a:gd name="T10" fmla="*/ 0 w 6"/>
                      <a:gd name="T11" fmla="*/ 5 h 7"/>
                      <a:gd name="T12" fmla="*/ 2 w 6"/>
                      <a:gd name="T13" fmla="*/ 7 h 7"/>
                      <a:gd name="T14" fmla="*/ 6 w 6"/>
                      <a:gd name="T15" fmla="*/ 7 h 7"/>
                      <a:gd name="T16" fmla="*/ 6 w 6"/>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7"/>
                      <a:gd name="T29" fmla="*/ 6 w 6"/>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7">
                        <a:moveTo>
                          <a:pt x="6" y="5"/>
                        </a:moveTo>
                        <a:lnTo>
                          <a:pt x="6" y="2"/>
                        </a:lnTo>
                        <a:lnTo>
                          <a:pt x="4" y="0"/>
                        </a:lnTo>
                        <a:lnTo>
                          <a:pt x="2" y="0"/>
                        </a:lnTo>
                        <a:lnTo>
                          <a:pt x="0" y="2"/>
                        </a:lnTo>
                        <a:lnTo>
                          <a:pt x="0" y="5"/>
                        </a:lnTo>
                        <a:lnTo>
                          <a:pt x="2" y="7"/>
                        </a:lnTo>
                        <a:lnTo>
                          <a:pt x="6" y="7"/>
                        </a:lnTo>
                        <a:lnTo>
                          <a:pt x="6" y="5"/>
                        </a:lnTo>
                        <a:close/>
                      </a:path>
                    </a:pathLst>
                  </a:custGeom>
                  <a:solidFill>
                    <a:srgbClr val="000000"/>
                  </a:solidFill>
                  <a:ln w="9525">
                    <a:noFill/>
                    <a:round/>
                    <a:headEnd/>
                    <a:tailEnd/>
                  </a:ln>
                </p:spPr>
                <p:txBody>
                  <a:bodyPr>
                    <a:prstTxWarp prst="textNoShape">
                      <a:avLst/>
                    </a:prstTxWarp>
                  </a:bodyPr>
                  <a:lstStyle/>
                  <a:p>
                    <a:endParaRPr lang="en-US"/>
                  </a:p>
                </p:txBody>
              </p:sp>
              <p:sp>
                <p:nvSpPr>
                  <p:cNvPr id="21" name="Freeform 217"/>
                  <p:cNvSpPr>
                    <a:spLocks/>
                  </p:cNvSpPr>
                  <p:nvPr/>
                </p:nvSpPr>
                <p:spPr bwMode="auto">
                  <a:xfrm>
                    <a:off x="4149" y="3188"/>
                    <a:ext cx="6" cy="7"/>
                  </a:xfrm>
                  <a:custGeom>
                    <a:avLst/>
                    <a:gdLst>
                      <a:gd name="T0" fmla="*/ 6 w 6"/>
                      <a:gd name="T1" fmla="*/ 5 h 7"/>
                      <a:gd name="T2" fmla="*/ 6 w 6"/>
                      <a:gd name="T3" fmla="*/ 3 h 7"/>
                      <a:gd name="T4" fmla="*/ 4 w 6"/>
                      <a:gd name="T5" fmla="*/ 0 h 7"/>
                      <a:gd name="T6" fmla="*/ 2 w 6"/>
                      <a:gd name="T7" fmla="*/ 0 h 7"/>
                      <a:gd name="T8" fmla="*/ 0 w 6"/>
                      <a:gd name="T9" fmla="*/ 3 h 7"/>
                      <a:gd name="T10" fmla="*/ 0 w 6"/>
                      <a:gd name="T11" fmla="*/ 5 h 7"/>
                      <a:gd name="T12" fmla="*/ 2 w 6"/>
                      <a:gd name="T13" fmla="*/ 7 h 7"/>
                      <a:gd name="T14" fmla="*/ 6 w 6"/>
                      <a:gd name="T15" fmla="*/ 7 h 7"/>
                      <a:gd name="T16" fmla="*/ 6 w 6"/>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7"/>
                      <a:gd name="T29" fmla="*/ 6 w 6"/>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7">
                        <a:moveTo>
                          <a:pt x="6" y="5"/>
                        </a:moveTo>
                        <a:lnTo>
                          <a:pt x="6" y="3"/>
                        </a:lnTo>
                        <a:lnTo>
                          <a:pt x="4" y="0"/>
                        </a:lnTo>
                        <a:lnTo>
                          <a:pt x="2" y="0"/>
                        </a:lnTo>
                        <a:lnTo>
                          <a:pt x="0" y="3"/>
                        </a:lnTo>
                        <a:lnTo>
                          <a:pt x="0" y="5"/>
                        </a:lnTo>
                        <a:lnTo>
                          <a:pt x="2" y="7"/>
                        </a:lnTo>
                        <a:lnTo>
                          <a:pt x="6" y="7"/>
                        </a:lnTo>
                        <a:lnTo>
                          <a:pt x="6" y="5"/>
                        </a:lnTo>
                        <a:close/>
                      </a:path>
                    </a:pathLst>
                  </a:custGeom>
                  <a:solidFill>
                    <a:srgbClr val="000000"/>
                  </a:solidFill>
                  <a:ln w="9525">
                    <a:noFill/>
                    <a:round/>
                    <a:headEnd/>
                    <a:tailEnd/>
                  </a:ln>
                </p:spPr>
                <p:txBody>
                  <a:bodyPr>
                    <a:prstTxWarp prst="textNoShape">
                      <a:avLst/>
                    </a:prstTxWarp>
                  </a:bodyPr>
                  <a:lstStyle/>
                  <a:p>
                    <a:endParaRPr lang="en-US"/>
                  </a:p>
                </p:txBody>
              </p:sp>
              <p:sp>
                <p:nvSpPr>
                  <p:cNvPr id="22" name="Freeform 218"/>
                  <p:cNvSpPr>
                    <a:spLocks/>
                  </p:cNvSpPr>
                  <p:nvPr/>
                </p:nvSpPr>
                <p:spPr bwMode="auto">
                  <a:xfrm>
                    <a:off x="4149" y="3202"/>
                    <a:ext cx="6" cy="6"/>
                  </a:xfrm>
                  <a:custGeom>
                    <a:avLst/>
                    <a:gdLst>
                      <a:gd name="T0" fmla="*/ 6 w 6"/>
                      <a:gd name="T1" fmla="*/ 4 h 6"/>
                      <a:gd name="T2" fmla="*/ 6 w 6"/>
                      <a:gd name="T3" fmla="*/ 2 h 6"/>
                      <a:gd name="T4" fmla="*/ 4 w 6"/>
                      <a:gd name="T5" fmla="*/ 0 h 6"/>
                      <a:gd name="T6" fmla="*/ 2 w 6"/>
                      <a:gd name="T7" fmla="*/ 0 h 6"/>
                      <a:gd name="T8" fmla="*/ 0 w 6"/>
                      <a:gd name="T9" fmla="*/ 2 h 6"/>
                      <a:gd name="T10" fmla="*/ 0 w 6"/>
                      <a:gd name="T11" fmla="*/ 4 h 6"/>
                      <a:gd name="T12" fmla="*/ 2 w 6"/>
                      <a:gd name="T13" fmla="*/ 6 h 6"/>
                      <a:gd name="T14" fmla="*/ 6 w 6"/>
                      <a:gd name="T15" fmla="*/ 6 h 6"/>
                      <a:gd name="T16" fmla="*/ 6 w 6"/>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6" y="4"/>
                        </a:moveTo>
                        <a:lnTo>
                          <a:pt x="6" y="2"/>
                        </a:lnTo>
                        <a:lnTo>
                          <a:pt x="4" y="0"/>
                        </a:lnTo>
                        <a:lnTo>
                          <a:pt x="2" y="0"/>
                        </a:lnTo>
                        <a:lnTo>
                          <a:pt x="0" y="2"/>
                        </a:lnTo>
                        <a:lnTo>
                          <a:pt x="0" y="4"/>
                        </a:lnTo>
                        <a:lnTo>
                          <a:pt x="2" y="6"/>
                        </a:lnTo>
                        <a:lnTo>
                          <a:pt x="6" y="6"/>
                        </a:lnTo>
                        <a:lnTo>
                          <a:pt x="6" y="4"/>
                        </a:lnTo>
                        <a:close/>
                      </a:path>
                    </a:pathLst>
                  </a:custGeom>
                  <a:solidFill>
                    <a:srgbClr val="000000"/>
                  </a:solidFill>
                  <a:ln w="9525">
                    <a:noFill/>
                    <a:round/>
                    <a:headEnd/>
                    <a:tailEnd/>
                  </a:ln>
                </p:spPr>
                <p:txBody>
                  <a:bodyPr>
                    <a:prstTxWarp prst="textNoShape">
                      <a:avLst/>
                    </a:prstTxWarp>
                  </a:bodyPr>
                  <a:lstStyle/>
                  <a:p>
                    <a:endParaRPr lang="en-US"/>
                  </a:p>
                </p:txBody>
              </p:sp>
              <p:sp>
                <p:nvSpPr>
                  <p:cNvPr id="23" name="Freeform 219"/>
                  <p:cNvSpPr>
                    <a:spLocks/>
                  </p:cNvSpPr>
                  <p:nvPr/>
                </p:nvSpPr>
                <p:spPr bwMode="auto">
                  <a:xfrm>
                    <a:off x="4149" y="3215"/>
                    <a:ext cx="6" cy="7"/>
                  </a:xfrm>
                  <a:custGeom>
                    <a:avLst/>
                    <a:gdLst>
                      <a:gd name="T0" fmla="*/ 6 w 6"/>
                      <a:gd name="T1" fmla="*/ 5 h 7"/>
                      <a:gd name="T2" fmla="*/ 6 w 6"/>
                      <a:gd name="T3" fmla="*/ 2 h 7"/>
                      <a:gd name="T4" fmla="*/ 4 w 6"/>
                      <a:gd name="T5" fmla="*/ 0 h 7"/>
                      <a:gd name="T6" fmla="*/ 2 w 6"/>
                      <a:gd name="T7" fmla="*/ 0 h 7"/>
                      <a:gd name="T8" fmla="*/ 0 w 6"/>
                      <a:gd name="T9" fmla="*/ 2 h 7"/>
                      <a:gd name="T10" fmla="*/ 0 w 6"/>
                      <a:gd name="T11" fmla="*/ 5 h 7"/>
                      <a:gd name="T12" fmla="*/ 2 w 6"/>
                      <a:gd name="T13" fmla="*/ 7 h 7"/>
                      <a:gd name="T14" fmla="*/ 6 w 6"/>
                      <a:gd name="T15" fmla="*/ 7 h 7"/>
                      <a:gd name="T16" fmla="*/ 6 w 6"/>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7"/>
                      <a:gd name="T29" fmla="*/ 6 w 6"/>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7">
                        <a:moveTo>
                          <a:pt x="6" y="5"/>
                        </a:moveTo>
                        <a:lnTo>
                          <a:pt x="6" y="2"/>
                        </a:lnTo>
                        <a:lnTo>
                          <a:pt x="4" y="0"/>
                        </a:lnTo>
                        <a:lnTo>
                          <a:pt x="2" y="0"/>
                        </a:lnTo>
                        <a:lnTo>
                          <a:pt x="0" y="2"/>
                        </a:lnTo>
                        <a:lnTo>
                          <a:pt x="0" y="5"/>
                        </a:lnTo>
                        <a:lnTo>
                          <a:pt x="2" y="7"/>
                        </a:lnTo>
                        <a:lnTo>
                          <a:pt x="6" y="7"/>
                        </a:lnTo>
                        <a:lnTo>
                          <a:pt x="6" y="5"/>
                        </a:lnTo>
                        <a:close/>
                      </a:path>
                    </a:pathLst>
                  </a:custGeom>
                  <a:solidFill>
                    <a:srgbClr val="000000"/>
                  </a:solidFill>
                  <a:ln w="9525">
                    <a:noFill/>
                    <a:round/>
                    <a:headEnd/>
                    <a:tailEnd/>
                  </a:ln>
                </p:spPr>
                <p:txBody>
                  <a:bodyPr>
                    <a:prstTxWarp prst="textNoShape">
                      <a:avLst/>
                    </a:prstTxWarp>
                  </a:bodyPr>
                  <a:lstStyle/>
                  <a:p>
                    <a:endParaRPr lang="en-US"/>
                  </a:p>
                </p:txBody>
              </p:sp>
              <p:sp>
                <p:nvSpPr>
                  <p:cNvPr id="24" name="Freeform 220"/>
                  <p:cNvSpPr>
                    <a:spLocks/>
                  </p:cNvSpPr>
                  <p:nvPr/>
                </p:nvSpPr>
                <p:spPr bwMode="auto">
                  <a:xfrm>
                    <a:off x="4149" y="3228"/>
                    <a:ext cx="6" cy="7"/>
                  </a:xfrm>
                  <a:custGeom>
                    <a:avLst/>
                    <a:gdLst>
                      <a:gd name="T0" fmla="*/ 6 w 6"/>
                      <a:gd name="T1" fmla="*/ 5 h 7"/>
                      <a:gd name="T2" fmla="*/ 6 w 6"/>
                      <a:gd name="T3" fmla="*/ 3 h 7"/>
                      <a:gd name="T4" fmla="*/ 4 w 6"/>
                      <a:gd name="T5" fmla="*/ 0 h 7"/>
                      <a:gd name="T6" fmla="*/ 2 w 6"/>
                      <a:gd name="T7" fmla="*/ 0 h 7"/>
                      <a:gd name="T8" fmla="*/ 0 w 6"/>
                      <a:gd name="T9" fmla="*/ 3 h 7"/>
                      <a:gd name="T10" fmla="*/ 0 w 6"/>
                      <a:gd name="T11" fmla="*/ 5 h 7"/>
                      <a:gd name="T12" fmla="*/ 2 w 6"/>
                      <a:gd name="T13" fmla="*/ 7 h 7"/>
                      <a:gd name="T14" fmla="*/ 6 w 6"/>
                      <a:gd name="T15" fmla="*/ 7 h 7"/>
                      <a:gd name="T16" fmla="*/ 6 w 6"/>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7"/>
                      <a:gd name="T29" fmla="*/ 6 w 6"/>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7">
                        <a:moveTo>
                          <a:pt x="6" y="5"/>
                        </a:moveTo>
                        <a:lnTo>
                          <a:pt x="6" y="3"/>
                        </a:lnTo>
                        <a:lnTo>
                          <a:pt x="4" y="0"/>
                        </a:lnTo>
                        <a:lnTo>
                          <a:pt x="2" y="0"/>
                        </a:lnTo>
                        <a:lnTo>
                          <a:pt x="0" y="3"/>
                        </a:lnTo>
                        <a:lnTo>
                          <a:pt x="0" y="5"/>
                        </a:lnTo>
                        <a:lnTo>
                          <a:pt x="2" y="7"/>
                        </a:lnTo>
                        <a:lnTo>
                          <a:pt x="6" y="7"/>
                        </a:lnTo>
                        <a:lnTo>
                          <a:pt x="6" y="5"/>
                        </a:lnTo>
                        <a:close/>
                      </a:path>
                    </a:pathLst>
                  </a:custGeom>
                  <a:solidFill>
                    <a:srgbClr val="000000"/>
                  </a:solidFill>
                  <a:ln w="9525">
                    <a:noFill/>
                    <a:round/>
                    <a:headEnd/>
                    <a:tailEnd/>
                  </a:ln>
                </p:spPr>
                <p:txBody>
                  <a:bodyPr>
                    <a:prstTxWarp prst="textNoShape">
                      <a:avLst/>
                    </a:prstTxWarp>
                  </a:bodyPr>
                  <a:lstStyle/>
                  <a:p>
                    <a:endParaRPr lang="en-US"/>
                  </a:p>
                </p:txBody>
              </p:sp>
              <p:sp>
                <p:nvSpPr>
                  <p:cNvPr id="25" name="Freeform 221"/>
                  <p:cNvSpPr>
                    <a:spLocks/>
                  </p:cNvSpPr>
                  <p:nvPr/>
                </p:nvSpPr>
                <p:spPr bwMode="auto">
                  <a:xfrm>
                    <a:off x="4149" y="3242"/>
                    <a:ext cx="6" cy="6"/>
                  </a:xfrm>
                  <a:custGeom>
                    <a:avLst/>
                    <a:gdLst>
                      <a:gd name="T0" fmla="*/ 6 w 6"/>
                      <a:gd name="T1" fmla="*/ 4 h 6"/>
                      <a:gd name="T2" fmla="*/ 6 w 6"/>
                      <a:gd name="T3" fmla="*/ 2 h 6"/>
                      <a:gd name="T4" fmla="*/ 4 w 6"/>
                      <a:gd name="T5" fmla="*/ 0 h 6"/>
                      <a:gd name="T6" fmla="*/ 2 w 6"/>
                      <a:gd name="T7" fmla="*/ 0 h 6"/>
                      <a:gd name="T8" fmla="*/ 0 w 6"/>
                      <a:gd name="T9" fmla="*/ 2 h 6"/>
                      <a:gd name="T10" fmla="*/ 0 w 6"/>
                      <a:gd name="T11" fmla="*/ 4 h 6"/>
                      <a:gd name="T12" fmla="*/ 2 w 6"/>
                      <a:gd name="T13" fmla="*/ 6 h 6"/>
                      <a:gd name="T14" fmla="*/ 6 w 6"/>
                      <a:gd name="T15" fmla="*/ 6 h 6"/>
                      <a:gd name="T16" fmla="*/ 6 w 6"/>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6" y="4"/>
                        </a:moveTo>
                        <a:lnTo>
                          <a:pt x="6" y="2"/>
                        </a:lnTo>
                        <a:lnTo>
                          <a:pt x="4" y="0"/>
                        </a:lnTo>
                        <a:lnTo>
                          <a:pt x="2" y="0"/>
                        </a:lnTo>
                        <a:lnTo>
                          <a:pt x="0" y="2"/>
                        </a:lnTo>
                        <a:lnTo>
                          <a:pt x="0" y="4"/>
                        </a:lnTo>
                        <a:lnTo>
                          <a:pt x="2" y="6"/>
                        </a:lnTo>
                        <a:lnTo>
                          <a:pt x="6" y="6"/>
                        </a:lnTo>
                        <a:lnTo>
                          <a:pt x="6" y="4"/>
                        </a:lnTo>
                        <a:close/>
                      </a:path>
                    </a:pathLst>
                  </a:custGeom>
                  <a:solidFill>
                    <a:srgbClr val="000000"/>
                  </a:solidFill>
                  <a:ln w="9525">
                    <a:noFill/>
                    <a:round/>
                    <a:headEnd/>
                    <a:tailEnd/>
                  </a:ln>
                </p:spPr>
                <p:txBody>
                  <a:bodyPr>
                    <a:prstTxWarp prst="textNoShape">
                      <a:avLst/>
                    </a:prstTxWarp>
                  </a:bodyPr>
                  <a:lstStyle/>
                  <a:p>
                    <a:endParaRPr lang="en-US"/>
                  </a:p>
                </p:txBody>
              </p:sp>
              <p:sp>
                <p:nvSpPr>
                  <p:cNvPr id="26" name="Freeform 222"/>
                  <p:cNvSpPr>
                    <a:spLocks/>
                  </p:cNvSpPr>
                  <p:nvPr/>
                </p:nvSpPr>
                <p:spPr bwMode="auto">
                  <a:xfrm>
                    <a:off x="4149" y="3255"/>
                    <a:ext cx="6" cy="7"/>
                  </a:xfrm>
                  <a:custGeom>
                    <a:avLst/>
                    <a:gdLst>
                      <a:gd name="T0" fmla="*/ 6 w 6"/>
                      <a:gd name="T1" fmla="*/ 5 h 7"/>
                      <a:gd name="T2" fmla="*/ 6 w 6"/>
                      <a:gd name="T3" fmla="*/ 2 h 7"/>
                      <a:gd name="T4" fmla="*/ 4 w 6"/>
                      <a:gd name="T5" fmla="*/ 0 h 7"/>
                      <a:gd name="T6" fmla="*/ 2 w 6"/>
                      <a:gd name="T7" fmla="*/ 0 h 7"/>
                      <a:gd name="T8" fmla="*/ 0 w 6"/>
                      <a:gd name="T9" fmla="*/ 2 h 7"/>
                      <a:gd name="T10" fmla="*/ 0 w 6"/>
                      <a:gd name="T11" fmla="*/ 5 h 7"/>
                      <a:gd name="T12" fmla="*/ 2 w 6"/>
                      <a:gd name="T13" fmla="*/ 7 h 7"/>
                      <a:gd name="T14" fmla="*/ 6 w 6"/>
                      <a:gd name="T15" fmla="*/ 7 h 7"/>
                      <a:gd name="T16" fmla="*/ 6 w 6"/>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7"/>
                      <a:gd name="T29" fmla="*/ 6 w 6"/>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7">
                        <a:moveTo>
                          <a:pt x="6" y="5"/>
                        </a:moveTo>
                        <a:lnTo>
                          <a:pt x="6" y="2"/>
                        </a:lnTo>
                        <a:lnTo>
                          <a:pt x="4" y="0"/>
                        </a:lnTo>
                        <a:lnTo>
                          <a:pt x="2" y="0"/>
                        </a:lnTo>
                        <a:lnTo>
                          <a:pt x="0" y="2"/>
                        </a:lnTo>
                        <a:lnTo>
                          <a:pt x="0" y="5"/>
                        </a:lnTo>
                        <a:lnTo>
                          <a:pt x="2" y="7"/>
                        </a:lnTo>
                        <a:lnTo>
                          <a:pt x="6" y="7"/>
                        </a:lnTo>
                        <a:lnTo>
                          <a:pt x="6" y="5"/>
                        </a:lnTo>
                        <a:close/>
                      </a:path>
                    </a:pathLst>
                  </a:custGeom>
                  <a:solidFill>
                    <a:srgbClr val="000000"/>
                  </a:solidFill>
                  <a:ln w="9525">
                    <a:noFill/>
                    <a:round/>
                    <a:headEnd/>
                    <a:tailEnd/>
                  </a:ln>
                </p:spPr>
                <p:txBody>
                  <a:bodyPr>
                    <a:prstTxWarp prst="textNoShape">
                      <a:avLst/>
                    </a:prstTxWarp>
                  </a:bodyPr>
                  <a:lstStyle/>
                  <a:p>
                    <a:endParaRPr lang="en-US"/>
                  </a:p>
                </p:txBody>
              </p:sp>
              <p:sp>
                <p:nvSpPr>
                  <p:cNvPr id="27" name="Freeform 223"/>
                  <p:cNvSpPr>
                    <a:spLocks/>
                  </p:cNvSpPr>
                  <p:nvPr/>
                </p:nvSpPr>
                <p:spPr bwMode="auto">
                  <a:xfrm>
                    <a:off x="4149" y="3268"/>
                    <a:ext cx="6" cy="7"/>
                  </a:xfrm>
                  <a:custGeom>
                    <a:avLst/>
                    <a:gdLst>
                      <a:gd name="T0" fmla="*/ 6 w 6"/>
                      <a:gd name="T1" fmla="*/ 5 h 7"/>
                      <a:gd name="T2" fmla="*/ 6 w 6"/>
                      <a:gd name="T3" fmla="*/ 3 h 7"/>
                      <a:gd name="T4" fmla="*/ 4 w 6"/>
                      <a:gd name="T5" fmla="*/ 0 h 7"/>
                      <a:gd name="T6" fmla="*/ 2 w 6"/>
                      <a:gd name="T7" fmla="*/ 0 h 7"/>
                      <a:gd name="T8" fmla="*/ 0 w 6"/>
                      <a:gd name="T9" fmla="*/ 3 h 7"/>
                      <a:gd name="T10" fmla="*/ 0 w 6"/>
                      <a:gd name="T11" fmla="*/ 5 h 7"/>
                      <a:gd name="T12" fmla="*/ 2 w 6"/>
                      <a:gd name="T13" fmla="*/ 7 h 7"/>
                      <a:gd name="T14" fmla="*/ 6 w 6"/>
                      <a:gd name="T15" fmla="*/ 7 h 7"/>
                      <a:gd name="T16" fmla="*/ 6 w 6"/>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7"/>
                      <a:gd name="T29" fmla="*/ 6 w 6"/>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7">
                        <a:moveTo>
                          <a:pt x="6" y="5"/>
                        </a:moveTo>
                        <a:lnTo>
                          <a:pt x="6" y="3"/>
                        </a:lnTo>
                        <a:lnTo>
                          <a:pt x="4" y="0"/>
                        </a:lnTo>
                        <a:lnTo>
                          <a:pt x="2" y="0"/>
                        </a:lnTo>
                        <a:lnTo>
                          <a:pt x="0" y="3"/>
                        </a:lnTo>
                        <a:lnTo>
                          <a:pt x="0" y="5"/>
                        </a:lnTo>
                        <a:lnTo>
                          <a:pt x="2" y="7"/>
                        </a:lnTo>
                        <a:lnTo>
                          <a:pt x="6" y="7"/>
                        </a:lnTo>
                        <a:lnTo>
                          <a:pt x="6" y="5"/>
                        </a:lnTo>
                        <a:close/>
                      </a:path>
                    </a:pathLst>
                  </a:custGeom>
                  <a:solidFill>
                    <a:srgbClr val="000000"/>
                  </a:solidFill>
                  <a:ln w="9525">
                    <a:noFill/>
                    <a:round/>
                    <a:headEnd/>
                    <a:tailEnd/>
                  </a:ln>
                </p:spPr>
                <p:txBody>
                  <a:bodyPr>
                    <a:prstTxWarp prst="textNoShape">
                      <a:avLst/>
                    </a:prstTxWarp>
                  </a:bodyPr>
                  <a:lstStyle/>
                  <a:p>
                    <a:endParaRPr lang="en-US"/>
                  </a:p>
                </p:txBody>
              </p:sp>
              <p:sp>
                <p:nvSpPr>
                  <p:cNvPr id="28" name="Freeform 224"/>
                  <p:cNvSpPr>
                    <a:spLocks/>
                  </p:cNvSpPr>
                  <p:nvPr/>
                </p:nvSpPr>
                <p:spPr bwMode="auto">
                  <a:xfrm>
                    <a:off x="4149" y="3282"/>
                    <a:ext cx="6" cy="7"/>
                  </a:xfrm>
                  <a:custGeom>
                    <a:avLst/>
                    <a:gdLst>
                      <a:gd name="T0" fmla="*/ 6 w 6"/>
                      <a:gd name="T1" fmla="*/ 4 h 7"/>
                      <a:gd name="T2" fmla="*/ 6 w 6"/>
                      <a:gd name="T3" fmla="*/ 2 h 7"/>
                      <a:gd name="T4" fmla="*/ 4 w 6"/>
                      <a:gd name="T5" fmla="*/ 0 h 7"/>
                      <a:gd name="T6" fmla="*/ 2 w 6"/>
                      <a:gd name="T7" fmla="*/ 0 h 7"/>
                      <a:gd name="T8" fmla="*/ 0 w 6"/>
                      <a:gd name="T9" fmla="*/ 2 h 7"/>
                      <a:gd name="T10" fmla="*/ 0 w 6"/>
                      <a:gd name="T11" fmla="*/ 4 h 7"/>
                      <a:gd name="T12" fmla="*/ 2 w 6"/>
                      <a:gd name="T13" fmla="*/ 7 h 7"/>
                      <a:gd name="T14" fmla="*/ 6 w 6"/>
                      <a:gd name="T15" fmla="*/ 7 h 7"/>
                      <a:gd name="T16" fmla="*/ 6 w 6"/>
                      <a:gd name="T17" fmla="*/ 4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7"/>
                      <a:gd name="T29" fmla="*/ 6 w 6"/>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7">
                        <a:moveTo>
                          <a:pt x="6" y="4"/>
                        </a:moveTo>
                        <a:lnTo>
                          <a:pt x="6" y="2"/>
                        </a:lnTo>
                        <a:lnTo>
                          <a:pt x="4" y="0"/>
                        </a:lnTo>
                        <a:lnTo>
                          <a:pt x="2" y="0"/>
                        </a:lnTo>
                        <a:lnTo>
                          <a:pt x="0" y="2"/>
                        </a:lnTo>
                        <a:lnTo>
                          <a:pt x="0" y="4"/>
                        </a:lnTo>
                        <a:lnTo>
                          <a:pt x="2" y="7"/>
                        </a:lnTo>
                        <a:lnTo>
                          <a:pt x="6" y="7"/>
                        </a:lnTo>
                        <a:lnTo>
                          <a:pt x="6" y="4"/>
                        </a:lnTo>
                        <a:close/>
                      </a:path>
                    </a:pathLst>
                  </a:custGeom>
                  <a:solidFill>
                    <a:srgbClr val="000000"/>
                  </a:solidFill>
                  <a:ln w="9525">
                    <a:noFill/>
                    <a:round/>
                    <a:headEnd/>
                    <a:tailEnd/>
                  </a:ln>
                </p:spPr>
                <p:txBody>
                  <a:bodyPr>
                    <a:prstTxWarp prst="textNoShape">
                      <a:avLst/>
                    </a:prstTxWarp>
                  </a:bodyPr>
                  <a:lstStyle/>
                  <a:p>
                    <a:endParaRPr lang="en-US"/>
                  </a:p>
                </p:txBody>
              </p:sp>
              <p:sp>
                <p:nvSpPr>
                  <p:cNvPr id="29" name="Freeform 225"/>
                  <p:cNvSpPr>
                    <a:spLocks/>
                  </p:cNvSpPr>
                  <p:nvPr/>
                </p:nvSpPr>
                <p:spPr bwMode="auto">
                  <a:xfrm>
                    <a:off x="4149" y="3295"/>
                    <a:ext cx="6" cy="6"/>
                  </a:xfrm>
                  <a:custGeom>
                    <a:avLst/>
                    <a:gdLst>
                      <a:gd name="T0" fmla="*/ 6 w 6"/>
                      <a:gd name="T1" fmla="*/ 5 h 6"/>
                      <a:gd name="T2" fmla="*/ 6 w 6"/>
                      <a:gd name="T3" fmla="*/ 2 h 6"/>
                      <a:gd name="T4" fmla="*/ 4 w 6"/>
                      <a:gd name="T5" fmla="*/ 0 h 6"/>
                      <a:gd name="T6" fmla="*/ 2 w 6"/>
                      <a:gd name="T7" fmla="*/ 0 h 6"/>
                      <a:gd name="T8" fmla="*/ 0 w 6"/>
                      <a:gd name="T9" fmla="*/ 2 h 6"/>
                      <a:gd name="T10" fmla="*/ 0 w 6"/>
                      <a:gd name="T11" fmla="*/ 5 h 6"/>
                      <a:gd name="T12" fmla="*/ 2 w 6"/>
                      <a:gd name="T13" fmla="*/ 6 h 6"/>
                      <a:gd name="T14" fmla="*/ 6 w 6"/>
                      <a:gd name="T15" fmla="*/ 6 h 6"/>
                      <a:gd name="T16" fmla="*/ 6 w 6"/>
                      <a:gd name="T17" fmla="*/ 5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6" y="5"/>
                        </a:moveTo>
                        <a:lnTo>
                          <a:pt x="6" y="2"/>
                        </a:lnTo>
                        <a:lnTo>
                          <a:pt x="4" y="0"/>
                        </a:lnTo>
                        <a:lnTo>
                          <a:pt x="2" y="0"/>
                        </a:lnTo>
                        <a:lnTo>
                          <a:pt x="0" y="2"/>
                        </a:lnTo>
                        <a:lnTo>
                          <a:pt x="0" y="5"/>
                        </a:lnTo>
                        <a:lnTo>
                          <a:pt x="2" y="6"/>
                        </a:lnTo>
                        <a:lnTo>
                          <a:pt x="6" y="6"/>
                        </a:lnTo>
                        <a:lnTo>
                          <a:pt x="6" y="5"/>
                        </a:lnTo>
                        <a:close/>
                      </a:path>
                    </a:pathLst>
                  </a:custGeom>
                  <a:solidFill>
                    <a:srgbClr val="000000"/>
                  </a:solidFill>
                  <a:ln w="9525">
                    <a:noFill/>
                    <a:round/>
                    <a:headEnd/>
                    <a:tailEnd/>
                  </a:ln>
                </p:spPr>
                <p:txBody>
                  <a:bodyPr>
                    <a:prstTxWarp prst="textNoShape">
                      <a:avLst/>
                    </a:prstTxWarp>
                  </a:bodyPr>
                  <a:lstStyle/>
                  <a:p>
                    <a:endParaRPr lang="en-US"/>
                  </a:p>
                </p:txBody>
              </p:sp>
              <p:sp>
                <p:nvSpPr>
                  <p:cNvPr id="30" name="Freeform 226"/>
                  <p:cNvSpPr>
                    <a:spLocks/>
                  </p:cNvSpPr>
                  <p:nvPr/>
                </p:nvSpPr>
                <p:spPr bwMode="auto">
                  <a:xfrm>
                    <a:off x="4149" y="3309"/>
                    <a:ext cx="6" cy="6"/>
                  </a:xfrm>
                  <a:custGeom>
                    <a:avLst/>
                    <a:gdLst>
                      <a:gd name="T0" fmla="*/ 6 w 6"/>
                      <a:gd name="T1" fmla="*/ 3 h 6"/>
                      <a:gd name="T2" fmla="*/ 6 w 6"/>
                      <a:gd name="T3" fmla="*/ 1 h 6"/>
                      <a:gd name="T4" fmla="*/ 4 w 6"/>
                      <a:gd name="T5" fmla="*/ 0 h 6"/>
                      <a:gd name="T6" fmla="*/ 2 w 6"/>
                      <a:gd name="T7" fmla="*/ 0 h 6"/>
                      <a:gd name="T8" fmla="*/ 0 w 6"/>
                      <a:gd name="T9" fmla="*/ 1 h 6"/>
                      <a:gd name="T10" fmla="*/ 0 w 6"/>
                      <a:gd name="T11" fmla="*/ 3 h 6"/>
                      <a:gd name="T12" fmla="*/ 2 w 6"/>
                      <a:gd name="T13" fmla="*/ 6 h 6"/>
                      <a:gd name="T14" fmla="*/ 6 w 6"/>
                      <a:gd name="T15" fmla="*/ 6 h 6"/>
                      <a:gd name="T16" fmla="*/ 6 w 6"/>
                      <a:gd name="T17" fmla="*/ 3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6" y="3"/>
                        </a:moveTo>
                        <a:lnTo>
                          <a:pt x="6" y="1"/>
                        </a:lnTo>
                        <a:lnTo>
                          <a:pt x="4" y="0"/>
                        </a:lnTo>
                        <a:lnTo>
                          <a:pt x="2" y="0"/>
                        </a:lnTo>
                        <a:lnTo>
                          <a:pt x="0" y="1"/>
                        </a:lnTo>
                        <a:lnTo>
                          <a:pt x="0" y="3"/>
                        </a:lnTo>
                        <a:lnTo>
                          <a:pt x="2" y="6"/>
                        </a:lnTo>
                        <a:lnTo>
                          <a:pt x="6" y="6"/>
                        </a:lnTo>
                        <a:lnTo>
                          <a:pt x="6" y="3"/>
                        </a:lnTo>
                        <a:close/>
                      </a:path>
                    </a:pathLst>
                  </a:custGeom>
                  <a:solidFill>
                    <a:srgbClr val="000000"/>
                  </a:solidFill>
                  <a:ln w="9525">
                    <a:noFill/>
                    <a:round/>
                    <a:headEnd/>
                    <a:tailEnd/>
                  </a:ln>
                </p:spPr>
                <p:txBody>
                  <a:bodyPr>
                    <a:prstTxWarp prst="textNoShape">
                      <a:avLst/>
                    </a:prstTxWarp>
                  </a:bodyPr>
                  <a:lstStyle/>
                  <a:p>
                    <a:endParaRPr lang="en-US"/>
                  </a:p>
                </p:txBody>
              </p:sp>
              <p:sp>
                <p:nvSpPr>
                  <p:cNvPr id="31" name="Freeform 227"/>
                  <p:cNvSpPr>
                    <a:spLocks/>
                  </p:cNvSpPr>
                  <p:nvPr/>
                </p:nvSpPr>
                <p:spPr bwMode="auto">
                  <a:xfrm>
                    <a:off x="4149" y="3321"/>
                    <a:ext cx="6" cy="8"/>
                  </a:xfrm>
                  <a:custGeom>
                    <a:avLst/>
                    <a:gdLst>
                      <a:gd name="T0" fmla="*/ 6 w 6"/>
                      <a:gd name="T1" fmla="*/ 5 h 8"/>
                      <a:gd name="T2" fmla="*/ 6 w 6"/>
                      <a:gd name="T3" fmla="*/ 2 h 8"/>
                      <a:gd name="T4" fmla="*/ 4 w 6"/>
                      <a:gd name="T5" fmla="*/ 0 h 8"/>
                      <a:gd name="T6" fmla="*/ 2 w 6"/>
                      <a:gd name="T7" fmla="*/ 0 h 8"/>
                      <a:gd name="T8" fmla="*/ 0 w 6"/>
                      <a:gd name="T9" fmla="*/ 2 h 8"/>
                      <a:gd name="T10" fmla="*/ 0 w 6"/>
                      <a:gd name="T11" fmla="*/ 5 h 8"/>
                      <a:gd name="T12" fmla="*/ 2 w 6"/>
                      <a:gd name="T13" fmla="*/ 8 h 8"/>
                      <a:gd name="T14" fmla="*/ 6 w 6"/>
                      <a:gd name="T15" fmla="*/ 8 h 8"/>
                      <a:gd name="T16" fmla="*/ 6 w 6"/>
                      <a:gd name="T17" fmla="*/ 5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8"/>
                      <a:gd name="T29" fmla="*/ 6 w 6"/>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8">
                        <a:moveTo>
                          <a:pt x="6" y="5"/>
                        </a:moveTo>
                        <a:lnTo>
                          <a:pt x="6" y="2"/>
                        </a:lnTo>
                        <a:lnTo>
                          <a:pt x="4" y="0"/>
                        </a:lnTo>
                        <a:lnTo>
                          <a:pt x="2" y="0"/>
                        </a:lnTo>
                        <a:lnTo>
                          <a:pt x="0" y="2"/>
                        </a:lnTo>
                        <a:lnTo>
                          <a:pt x="0" y="5"/>
                        </a:lnTo>
                        <a:lnTo>
                          <a:pt x="2" y="8"/>
                        </a:lnTo>
                        <a:lnTo>
                          <a:pt x="6" y="8"/>
                        </a:lnTo>
                        <a:lnTo>
                          <a:pt x="6" y="5"/>
                        </a:lnTo>
                        <a:close/>
                      </a:path>
                    </a:pathLst>
                  </a:custGeom>
                  <a:solidFill>
                    <a:srgbClr val="000000"/>
                  </a:solidFill>
                  <a:ln w="9525">
                    <a:noFill/>
                    <a:round/>
                    <a:headEnd/>
                    <a:tailEnd/>
                  </a:ln>
                </p:spPr>
                <p:txBody>
                  <a:bodyPr>
                    <a:prstTxWarp prst="textNoShape">
                      <a:avLst/>
                    </a:prstTxWarp>
                  </a:bodyPr>
                  <a:lstStyle/>
                  <a:p>
                    <a:endParaRPr lang="en-US"/>
                  </a:p>
                </p:txBody>
              </p:sp>
              <p:sp>
                <p:nvSpPr>
                  <p:cNvPr id="32" name="Freeform 228"/>
                  <p:cNvSpPr>
                    <a:spLocks/>
                  </p:cNvSpPr>
                  <p:nvPr/>
                </p:nvSpPr>
                <p:spPr bwMode="auto">
                  <a:xfrm>
                    <a:off x="4149" y="3334"/>
                    <a:ext cx="6" cy="8"/>
                  </a:xfrm>
                  <a:custGeom>
                    <a:avLst/>
                    <a:gdLst>
                      <a:gd name="T0" fmla="*/ 6 w 6"/>
                      <a:gd name="T1" fmla="*/ 6 h 8"/>
                      <a:gd name="T2" fmla="*/ 6 w 6"/>
                      <a:gd name="T3" fmla="*/ 3 h 8"/>
                      <a:gd name="T4" fmla="*/ 4 w 6"/>
                      <a:gd name="T5" fmla="*/ 0 h 8"/>
                      <a:gd name="T6" fmla="*/ 2 w 6"/>
                      <a:gd name="T7" fmla="*/ 0 h 8"/>
                      <a:gd name="T8" fmla="*/ 0 w 6"/>
                      <a:gd name="T9" fmla="*/ 3 h 8"/>
                      <a:gd name="T10" fmla="*/ 0 w 6"/>
                      <a:gd name="T11" fmla="*/ 6 h 8"/>
                      <a:gd name="T12" fmla="*/ 2 w 6"/>
                      <a:gd name="T13" fmla="*/ 8 h 8"/>
                      <a:gd name="T14" fmla="*/ 6 w 6"/>
                      <a:gd name="T15" fmla="*/ 8 h 8"/>
                      <a:gd name="T16" fmla="*/ 6 w 6"/>
                      <a:gd name="T17" fmla="*/ 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8"/>
                      <a:gd name="T29" fmla="*/ 6 w 6"/>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8">
                        <a:moveTo>
                          <a:pt x="6" y="6"/>
                        </a:moveTo>
                        <a:lnTo>
                          <a:pt x="6" y="3"/>
                        </a:lnTo>
                        <a:lnTo>
                          <a:pt x="4" y="0"/>
                        </a:lnTo>
                        <a:lnTo>
                          <a:pt x="2" y="0"/>
                        </a:lnTo>
                        <a:lnTo>
                          <a:pt x="0" y="3"/>
                        </a:lnTo>
                        <a:lnTo>
                          <a:pt x="0" y="6"/>
                        </a:lnTo>
                        <a:lnTo>
                          <a:pt x="2" y="8"/>
                        </a:lnTo>
                        <a:lnTo>
                          <a:pt x="6" y="8"/>
                        </a:lnTo>
                        <a:lnTo>
                          <a:pt x="6" y="6"/>
                        </a:lnTo>
                        <a:close/>
                      </a:path>
                    </a:pathLst>
                  </a:custGeom>
                  <a:solidFill>
                    <a:srgbClr val="000000"/>
                  </a:solidFill>
                  <a:ln w="9525">
                    <a:noFill/>
                    <a:round/>
                    <a:headEnd/>
                    <a:tailEnd/>
                  </a:ln>
                </p:spPr>
                <p:txBody>
                  <a:bodyPr>
                    <a:prstTxWarp prst="textNoShape">
                      <a:avLst/>
                    </a:prstTxWarp>
                  </a:bodyPr>
                  <a:lstStyle/>
                  <a:p>
                    <a:endParaRPr lang="en-US"/>
                  </a:p>
                </p:txBody>
              </p:sp>
              <p:sp>
                <p:nvSpPr>
                  <p:cNvPr id="33" name="Freeform 229"/>
                  <p:cNvSpPr>
                    <a:spLocks/>
                  </p:cNvSpPr>
                  <p:nvPr/>
                </p:nvSpPr>
                <p:spPr bwMode="auto">
                  <a:xfrm>
                    <a:off x="4149" y="3349"/>
                    <a:ext cx="6" cy="5"/>
                  </a:xfrm>
                  <a:custGeom>
                    <a:avLst/>
                    <a:gdLst>
                      <a:gd name="T0" fmla="*/ 6 w 6"/>
                      <a:gd name="T1" fmla="*/ 3 h 5"/>
                      <a:gd name="T2" fmla="*/ 6 w 6"/>
                      <a:gd name="T3" fmla="*/ 2 h 5"/>
                      <a:gd name="T4" fmla="*/ 4 w 6"/>
                      <a:gd name="T5" fmla="*/ 0 h 5"/>
                      <a:gd name="T6" fmla="*/ 2 w 6"/>
                      <a:gd name="T7" fmla="*/ 0 h 5"/>
                      <a:gd name="T8" fmla="*/ 0 w 6"/>
                      <a:gd name="T9" fmla="*/ 2 h 5"/>
                      <a:gd name="T10" fmla="*/ 0 w 6"/>
                      <a:gd name="T11" fmla="*/ 3 h 5"/>
                      <a:gd name="T12" fmla="*/ 2 w 6"/>
                      <a:gd name="T13" fmla="*/ 5 h 5"/>
                      <a:gd name="T14" fmla="*/ 6 w 6"/>
                      <a:gd name="T15" fmla="*/ 5 h 5"/>
                      <a:gd name="T16" fmla="*/ 6 w 6"/>
                      <a:gd name="T17" fmla="*/ 3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6" y="3"/>
                        </a:moveTo>
                        <a:lnTo>
                          <a:pt x="6" y="2"/>
                        </a:lnTo>
                        <a:lnTo>
                          <a:pt x="4" y="0"/>
                        </a:lnTo>
                        <a:lnTo>
                          <a:pt x="2" y="0"/>
                        </a:lnTo>
                        <a:lnTo>
                          <a:pt x="0" y="2"/>
                        </a:lnTo>
                        <a:lnTo>
                          <a:pt x="0" y="3"/>
                        </a:lnTo>
                        <a:lnTo>
                          <a:pt x="2" y="5"/>
                        </a:lnTo>
                        <a:lnTo>
                          <a:pt x="6" y="5"/>
                        </a:lnTo>
                        <a:lnTo>
                          <a:pt x="6" y="3"/>
                        </a:lnTo>
                        <a:close/>
                      </a:path>
                    </a:pathLst>
                  </a:custGeom>
                  <a:solidFill>
                    <a:srgbClr val="000000"/>
                  </a:solidFill>
                  <a:ln w="9525">
                    <a:noFill/>
                    <a:round/>
                    <a:headEnd/>
                    <a:tailEnd/>
                  </a:ln>
                </p:spPr>
                <p:txBody>
                  <a:bodyPr>
                    <a:prstTxWarp prst="textNoShape">
                      <a:avLst/>
                    </a:prstTxWarp>
                  </a:bodyPr>
                  <a:lstStyle/>
                  <a:p>
                    <a:endParaRPr lang="en-US"/>
                  </a:p>
                </p:txBody>
              </p:sp>
              <p:sp>
                <p:nvSpPr>
                  <p:cNvPr id="34" name="Freeform 230"/>
                  <p:cNvSpPr>
                    <a:spLocks/>
                  </p:cNvSpPr>
                  <p:nvPr/>
                </p:nvSpPr>
                <p:spPr bwMode="auto">
                  <a:xfrm>
                    <a:off x="4149" y="3362"/>
                    <a:ext cx="6" cy="5"/>
                  </a:xfrm>
                  <a:custGeom>
                    <a:avLst/>
                    <a:gdLst>
                      <a:gd name="T0" fmla="*/ 6 w 6"/>
                      <a:gd name="T1" fmla="*/ 3 h 5"/>
                      <a:gd name="T2" fmla="*/ 6 w 6"/>
                      <a:gd name="T3" fmla="*/ 1 h 5"/>
                      <a:gd name="T4" fmla="*/ 4 w 6"/>
                      <a:gd name="T5" fmla="*/ 0 h 5"/>
                      <a:gd name="T6" fmla="*/ 2 w 6"/>
                      <a:gd name="T7" fmla="*/ 0 h 5"/>
                      <a:gd name="T8" fmla="*/ 0 w 6"/>
                      <a:gd name="T9" fmla="*/ 1 h 5"/>
                      <a:gd name="T10" fmla="*/ 0 w 6"/>
                      <a:gd name="T11" fmla="*/ 3 h 5"/>
                      <a:gd name="T12" fmla="*/ 2 w 6"/>
                      <a:gd name="T13" fmla="*/ 5 h 5"/>
                      <a:gd name="T14" fmla="*/ 6 w 6"/>
                      <a:gd name="T15" fmla="*/ 5 h 5"/>
                      <a:gd name="T16" fmla="*/ 6 w 6"/>
                      <a:gd name="T17" fmla="*/ 3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6" y="3"/>
                        </a:moveTo>
                        <a:lnTo>
                          <a:pt x="6" y="1"/>
                        </a:lnTo>
                        <a:lnTo>
                          <a:pt x="4" y="0"/>
                        </a:lnTo>
                        <a:lnTo>
                          <a:pt x="2" y="0"/>
                        </a:lnTo>
                        <a:lnTo>
                          <a:pt x="0" y="1"/>
                        </a:lnTo>
                        <a:lnTo>
                          <a:pt x="0" y="3"/>
                        </a:lnTo>
                        <a:lnTo>
                          <a:pt x="2" y="5"/>
                        </a:lnTo>
                        <a:lnTo>
                          <a:pt x="6" y="5"/>
                        </a:lnTo>
                        <a:lnTo>
                          <a:pt x="6" y="3"/>
                        </a:lnTo>
                        <a:close/>
                      </a:path>
                    </a:pathLst>
                  </a:custGeom>
                  <a:solidFill>
                    <a:srgbClr val="000000"/>
                  </a:solidFill>
                  <a:ln w="9525">
                    <a:noFill/>
                    <a:round/>
                    <a:headEnd/>
                    <a:tailEnd/>
                  </a:ln>
                </p:spPr>
                <p:txBody>
                  <a:bodyPr>
                    <a:prstTxWarp prst="textNoShape">
                      <a:avLst/>
                    </a:prstTxWarp>
                  </a:bodyPr>
                  <a:lstStyle/>
                  <a:p>
                    <a:endParaRPr lang="en-US"/>
                  </a:p>
                </p:txBody>
              </p:sp>
              <p:sp>
                <p:nvSpPr>
                  <p:cNvPr id="35" name="Freeform 231"/>
                  <p:cNvSpPr>
                    <a:spLocks/>
                  </p:cNvSpPr>
                  <p:nvPr/>
                </p:nvSpPr>
                <p:spPr bwMode="auto">
                  <a:xfrm>
                    <a:off x="4149" y="3374"/>
                    <a:ext cx="6" cy="8"/>
                  </a:xfrm>
                  <a:custGeom>
                    <a:avLst/>
                    <a:gdLst>
                      <a:gd name="T0" fmla="*/ 6 w 6"/>
                      <a:gd name="T1" fmla="*/ 5 h 8"/>
                      <a:gd name="T2" fmla="*/ 6 w 6"/>
                      <a:gd name="T3" fmla="*/ 2 h 8"/>
                      <a:gd name="T4" fmla="*/ 4 w 6"/>
                      <a:gd name="T5" fmla="*/ 0 h 8"/>
                      <a:gd name="T6" fmla="*/ 2 w 6"/>
                      <a:gd name="T7" fmla="*/ 0 h 8"/>
                      <a:gd name="T8" fmla="*/ 0 w 6"/>
                      <a:gd name="T9" fmla="*/ 2 h 8"/>
                      <a:gd name="T10" fmla="*/ 0 w 6"/>
                      <a:gd name="T11" fmla="*/ 5 h 8"/>
                      <a:gd name="T12" fmla="*/ 2 w 6"/>
                      <a:gd name="T13" fmla="*/ 8 h 8"/>
                      <a:gd name="T14" fmla="*/ 6 w 6"/>
                      <a:gd name="T15" fmla="*/ 8 h 8"/>
                      <a:gd name="T16" fmla="*/ 6 w 6"/>
                      <a:gd name="T17" fmla="*/ 5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8"/>
                      <a:gd name="T29" fmla="*/ 6 w 6"/>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8">
                        <a:moveTo>
                          <a:pt x="6" y="5"/>
                        </a:moveTo>
                        <a:lnTo>
                          <a:pt x="6" y="2"/>
                        </a:lnTo>
                        <a:lnTo>
                          <a:pt x="4" y="0"/>
                        </a:lnTo>
                        <a:lnTo>
                          <a:pt x="2" y="0"/>
                        </a:lnTo>
                        <a:lnTo>
                          <a:pt x="0" y="2"/>
                        </a:lnTo>
                        <a:lnTo>
                          <a:pt x="0" y="5"/>
                        </a:lnTo>
                        <a:lnTo>
                          <a:pt x="2" y="8"/>
                        </a:lnTo>
                        <a:lnTo>
                          <a:pt x="6" y="8"/>
                        </a:lnTo>
                        <a:lnTo>
                          <a:pt x="6" y="5"/>
                        </a:lnTo>
                        <a:close/>
                      </a:path>
                    </a:pathLst>
                  </a:custGeom>
                  <a:solidFill>
                    <a:srgbClr val="000000"/>
                  </a:solidFill>
                  <a:ln w="9525">
                    <a:noFill/>
                    <a:round/>
                    <a:headEnd/>
                    <a:tailEnd/>
                  </a:ln>
                </p:spPr>
                <p:txBody>
                  <a:bodyPr>
                    <a:prstTxWarp prst="textNoShape">
                      <a:avLst/>
                    </a:prstTxWarp>
                  </a:bodyPr>
                  <a:lstStyle/>
                  <a:p>
                    <a:endParaRPr lang="en-US"/>
                  </a:p>
                </p:txBody>
              </p:sp>
              <p:sp>
                <p:nvSpPr>
                  <p:cNvPr id="36" name="Freeform 232"/>
                  <p:cNvSpPr>
                    <a:spLocks/>
                  </p:cNvSpPr>
                  <p:nvPr/>
                </p:nvSpPr>
                <p:spPr bwMode="auto">
                  <a:xfrm>
                    <a:off x="4149" y="3387"/>
                    <a:ext cx="6" cy="7"/>
                  </a:xfrm>
                  <a:custGeom>
                    <a:avLst/>
                    <a:gdLst>
                      <a:gd name="T0" fmla="*/ 6 w 6"/>
                      <a:gd name="T1" fmla="*/ 6 h 7"/>
                      <a:gd name="T2" fmla="*/ 6 w 6"/>
                      <a:gd name="T3" fmla="*/ 3 h 7"/>
                      <a:gd name="T4" fmla="*/ 4 w 6"/>
                      <a:gd name="T5" fmla="*/ 0 h 7"/>
                      <a:gd name="T6" fmla="*/ 2 w 6"/>
                      <a:gd name="T7" fmla="*/ 0 h 7"/>
                      <a:gd name="T8" fmla="*/ 0 w 6"/>
                      <a:gd name="T9" fmla="*/ 3 h 7"/>
                      <a:gd name="T10" fmla="*/ 0 w 6"/>
                      <a:gd name="T11" fmla="*/ 6 h 7"/>
                      <a:gd name="T12" fmla="*/ 2 w 6"/>
                      <a:gd name="T13" fmla="*/ 7 h 7"/>
                      <a:gd name="T14" fmla="*/ 6 w 6"/>
                      <a:gd name="T15" fmla="*/ 7 h 7"/>
                      <a:gd name="T16" fmla="*/ 6 w 6"/>
                      <a:gd name="T17" fmla="*/ 6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7"/>
                      <a:gd name="T29" fmla="*/ 6 w 6"/>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7">
                        <a:moveTo>
                          <a:pt x="6" y="6"/>
                        </a:moveTo>
                        <a:lnTo>
                          <a:pt x="6" y="3"/>
                        </a:lnTo>
                        <a:lnTo>
                          <a:pt x="4" y="0"/>
                        </a:lnTo>
                        <a:lnTo>
                          <a:pt x="2" y="0"/>
                        </a:lnTo>
                        <a:lnTo>
                          <a:pt x="0" y="3"/>
                        </a:lnTo>
                        <a:lnTo>
                          <a:pt x="0" y="6"/>
                        </a:lnTo>
                        <a:lnTo>
                          <a:pt x="2" y="7"/>
                        </a:lnTo>
                        <a:lnTo>
                          <a:pt x="6" y="7"/>
                        </a:lnTo>
                        <a:lnTo>
                          <a:pt x="6" y="6"/>
                        </a:lnTo>
                        <a:close/>
                      </a:path>
                    </a:pathLst>
                  </a:custGeom>
                  <a:solidFill>
                    <a:srgbClr val="000000"/>
                  </a:solidFill>
                  <a:ln w="9525">
                    <a:noFill/>
                    <a:round/>
                    <a:headEnd/>
                    <a:tailEnd/>
                  </a:ln>
                </p:spPr>
                <p:txBody>
                  <a:bodyPr>
                    <a:prstTxWarp prst="textNoShape">
                      <a:avLst/>
                    </a:prstTxWarp>
                  </a:bodyPr>
                  <a:lstStyle/>
                  <a:p>
                    <a:endParaRPr lang="en-US"/>
                  </a:p>
                </p:txBody>
              </p:sp>
              <p:sp>
                <p:nvSpPr>
                  <p:cNvPr id="37" name="Freeform 233"/>
                  <p:cNvSpPr>
                    <a:spLocks/>
                  </p:cNvSpPr>
                  <p:nvPr/>
                </p:nvSpPr>
                <p:spPr bwMode="auto">
                  <a:xfrm>
                    <a:off x="4149" y="3401"/>
                    <a:ext cx="6" cy="6"/>
                  </a:xfrm>
                  <a:custGeom>
                    <a:avLst/>
                    <a:gdLst>
                      <a:gd name="T0" fmla="*/ 6 w 6"/>
                      <a:gd name="T1" fmla="*/ 4 h 6"/>
                      <a:gd name="T2" fmla="*/ 6 w 6"/>
                      <a:gd name="T3" fmla="*/ 3 h 6"/>
                      <a:gd name="T4" fmla="*/ 4 w 6"/>
                      <a:gd name="T5" fmla="*/ 0 h 6"/>
                      <a:gd name="T6" fmla="*/ 2 w 6"/>
                      <a:gd name="T7" fmla="*/ 0 h 6"/>
                      <a:gd name="T8" fmla="*/ 0 w 6"/>
                      <a:gd name="T9" fmla="*/ 3 h 6"/>
                      <a:gd name="T10" fmla="*/ 0 w 6"/>
                      <a:gd name="T11" fmla="*/ 4 h 6"/>
                      <a:gd name="T12" fmla="*/ 2 w 6"/>
                      <a:gd name="T13" fmla="*/ 6 h 6"/>
                      <a:gd name="T14" fmla="*/ 6 w 6"/>
                      <a:gd name="T15" fmla="*/ 6 h 6"/>
                      <a:gd name="T16" fmla="*/ 6 w 6"/>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6" y="4"/>
                        </a:moveTo>
                        <a:lnTo>
                          <a:pt x="6" y="3"/>
                        </a:lnTo>
                        <a:lnTo>
                          <a:pt x="4" y="0"/>
                        </a:lnTo>
                        <a:lnTo>
                          <a:pt x="2" y="0"/>
                        </a:lnTo>
                        <a:lnTo>
                          <a:pt x="0" y="3"/>
                        </a:lnTo>
                        <a:lnTo>
                          <a:pt x="0" y="4"/>
                        </a:lnTo>
                        <a:lnTo>
                          <a:pt x="2" y="6"/>
                        </a:lnTo>
                        <a:lnTo>
                          <a:pt x="6" y="6"/>
                        </a:lnTo>
                        <a:lnTo>
                          <a:pt x="6" y="4"/>
                        </a:lnTo>
                        <a:close/>
                      </a:path>
                    </a:pathLst>
                  </a:custGeom>
                  <a:solidFill>
                    <a:srgbClr val="000000"/>
                  </a:solidFill>
                  <a:ln w="9525">
                    <a:noFill/>
                    <a:round/>
                    <a:headEnd/>
                    <a:tailEnd/>
                  </a:ln>
                </p:spPr>
                <p:txBody>
                  <a:bodyPr>
                    <a:prstTxWarp prst="textNoShape">
                      <a:avLst/>
                    </a:prstTxWarp>
                  </a:bodyPr>
                  <a:lstStyle/>
                  <a:p>
                    <a:endParaRPr lang="en-US"/>
                  </a:p>
                </p:txBody>
              </p:sp>
              <p:sp>
                <p:nvSpPr>
                  <p:cNvPr id="38" name="Freeform 234"/>
                  <p:cNvSpPr>
                    <a:spLocks/>
                  </p:cNvSpPr>
                  <p:nvPr/>
                </p:nvSpPr>
                <p:spPr bwMode="auto">
                  <a:xfrm>
                    <a:off x="4149" y="3415"/>
                    <a:ext cx="6" cy="6"/>
                  </a:xfrm>
                  <a:custGeom>
                    <a:avLst/>
                    <a:gdLst>
                      <a:gd name="T0" fmla="*/ 6 w 6"/>
                      <a:gd name="T1" fmla="*/ 4 h 6"/>
                      <a:gd name="T2" fmla="*/ 6 w 6"/>
                      <a:gd name="T3" fmla="*/ 1 h 6"/>
                      <a:gd name="T4" fmla="*/ 4 w 6"/>
                      <a:gd name="T5" fmla="*/ 0 h 6"/>
                      <a:gd name="T6" fmla="*/ 2 w 6"/>
                      <a:gd name="T7" fmla="*/ 0 h 6"/>
                      <a:gd name="T8" fmla="*/ 0 w 6"/>
                      <a:gd name="T9" fmla="*/ 1 h 6"/>
                      <a:gd name="T10" fmla="*/ 0 w 6"/>
                      <a:gd name="T11" fmla="*/ 4 h 6"/>
                      <a:gd name="T12" fmla="*/ 2 w 6"/>
                      <a:gd name="T13" fmla="*/ 6 h 6"/>
                      <a:gd name="T14" fmla="*/ 6 w 6"/>
                      <a:gd name="T15" fmla="*/ 6 h 6"/>
                      <a:gd name="T16" fmla="*/ 6 w 6"/>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6" y="4"/>
                        </a:moveTo>
                        <a:lnTo>
                          <a:pt x="6" y="1"/>
                        </a:lnTo>
                        <a:lnTo>
                          <a:pt x="4" y="0"/>
                        </a:lnTo>
                        <a:lnTo>
                          <a:pt x="2" y="0"/>
                        </a:lnTo>
                        <a:lnTo>
                          <a:pt x="0" y="1"/>
                        </a:lnTo>
                        <a:lnTo>
                          <a:pt x="0" y="4"/>
                        </a:lnTo>
                        <a:lnTo>
                          <a:pt x="2" y="6"/>
                        </a:lnTo>
                        <a:lnTo>
                          <a:pt x="6" y="6"/>
                        </a:lnTo>
                        <a:lnTo>
                          <a:pt x="6" y="4"/>
                        </a:lnTo>
                        <a:close/>
                      </a:path>
                    </a:pathLst>
                  </a:custGeom>
                  <a:solidFill>
                    <a:srgbClr val="000000"/>
                  </a:solidFill>
                  <a:ln w="9525">
                    <a:noFill/>
                    <a:round/>
                    <a:headEnd/>
                    <a:tailEnd/>
                  </a:ln>
                </p:spPr>
                <p:txBody>
                  <a:bodyPr>
                    <a:prstTxWarp prst="textNoShape">
                      <a:avLst/>
                    </a:prstTxWarp>
                  </a:bodyPr>
                  <a:lstStyle/>
                  <a:p>
                    <a:endParaRPr lang="en-US"/>
                  </a:p>
                </p:txBody>
              </p:sp>
              <p:sp>
                <p:nvSpPr>
                  <p:cNvPr id="39" name="Freeform 235"/>
                  <p:cNvSpPr>
                    <a:spLocks/>
                  </p:cNvSpPr>
                  <p:nvPr/>
                </p:nvSpPr>
                <p:spPr bwMode="auto">
                  <a:xfrm>
                    <a:off x="4149" y="3428"/>
                    <a:ext cx="6" cy="6"/>
                  </a:xfrm>
                  <a:custGeom>
                    <a:avLst/>
                    <a:gdLst>
                      <a:gd name="T0" fmla="*/ 6 w 6"/>
                      <a:gd name="T1" fmla="*/ 4 h 6"/>
                      <a:gd name="T2" fmla="*/ 6 w 6"/>
                      <a:gd name="T3" fmla="*/ 2 h 6"/>
                      <a:gd name="T4" fmla="*/ 4 w 6"/>
                      <a:gd name="T5" fmla="*/ 0 h 6"/>
                      <a:gd name="T6" fmla="*/ 2 w 6"/>
                      <a:gd name="T7" fmla="*/ 0 h 6"/>
                      <a:gd name="T8" fmla="*/ 0 w 6"/>
                      <a:gd name="T9" fmla="*/ 2 h 6"/>
                      <a:gd name="T10" fmla="*/ 0 w 6"/>
                      <a:gd name="T11" fmla="*/ 4 h 6"/>
                      <a:gd name="T12" fmla="*/ 2 w 6"/>
                      <a:gd name="T13" fmla="*/ 6 h 6"/>
                      <a:gd name="T14" fmla="*/ 6 w 6"/>
                      <a:gd name="T15" fmla="*/ 6 h 6"/>
                      <a:gd name="T16" fmla="*/ 6 w 6"/>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6" y="4"/>
                        </a:moveTo>
                        <a:lnTo>
                          <a:pt x="6" y="2"/>
                        </a:lnTo>
                        <a:lnTo>
                          <a:pt x="4" y="0"/>
                        </a:lnTo>
                        <a:lnTo>
                          <a:pt x="2" y="0"/>
                        </a:lnTo>
                        <a:lnTo>
                          <a:pt x="0" y="2"/>
                        </a:lnTo>
                        <a:lnTo>
                          <a:pt x="0" y="4"/>
                        </a:lnTo>
                        <a:lnTo>
                          <a:pt x="2" y="6"/>
                        </a:lnTo>
                        <a:lnTo>
                          <a:pt x="6" y="6"/>
                        </a:lnTo>
                        <a:lnTo>
                          <a:pt x="6" y="4"/>
                        </a:lnTo>
                        <a:close/>
                      </a:path>
                    </a:pathLst>
                  </a:custGeom>
                  <a:solidFill>
                    <a:srgbClr val="000000"/>
                  </a:solidFill>
                  <a:ln w="9525">
                    <a:noFill/>
                    <a:round/>
                    <a:headEnd/>
                    <a:tailEnd/>
                  </a:ln>
                </p:spPr>
                <p:txBody>
                  <a:bodyPr>
                    <a:prstTxWarp prst="textNoShape">
                      <a:avLst/>
                    </a:prstTxWarp>
                  </a:bodyPr>
                  <a:lstStyle/>
                  <a:p>
                    <a:endParaRPr lang="en-US"/>
                  </a:p>
                </p:txBody>
              </p:sp>
              <p:sp>
                <p:nvSpPr>
                  <p:cNvPr id="40" name="Freeform 236"/>
                  <p:cNvSpPr>
                    <a:spLocks/>
                  </p:cNvSpPr>
                  <p:nvPr/>
                </p:nvSpPr>
                <p:spPr bwMode="auto">
                  <a:xfrm>
                    <a:off x="4149" y="3441"/>
                    <a:ext cx="6" cy="7"/>
                  </a:xfrm>
                  <a:custGeom>
                    <a:avLst/>
                    <a:gdLst>
                      <a:gd name="T0" fmla="*/ 6 w 6"/>
                      <a:gd name="T1" fmla="*/ 4 h 7"/>
                      <a:gd name="T2" fmla="*/ 6 w 6"/>
                      <a:gd name="T3" fmla="*/ 2 h 7"/>
                      <a:gd name="T4" fmla="*/ 4 w 6"/>
                      <a:gd name="T5" fmla="*/ 0 h 7"/>
                      <a:gd name="T6" fmla="*/ 2 w 6"/>
                      <a:gd name="T7" fmla="*/ 0 h 7"/>
                      <a:gd name="T8" fmla="*/ 0 w 6"/>
                      <a:gd name="T9" fmla="*/ 2 h 7"/>
                      <a:gd name="T10" fmla="*/ 0 w 6"/>
                      <a:gd name="T11" fmla="*/ 4 h 7"/>
                      <a:gd name="T12" fmla="*/ 2 w 6"/>
                      <a:gd name="T13" fmla="*/ 7 h 7"/>
                      <a:gd name="T14" fmla="*/ 6 w 6"/>
                      <a:gd name="T15" fmla="*/ 7 h 7"/>
                      <a:gd name="T16" fmla="*/ 6 w 6"/>
                      <a:gd name="T17" fmla="*/ 4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7"/>
                      <a:gd name="T29" fmla="*/ 6 w 6"/>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7">
                        <a:moveTo>
                          <a:pt x="6" y="4"/>
                        </a:moveTo>
                        <a:lnTo>
                          <a:pt x="6" y="2"/>
                        </a:lnTo>
                        <a:lnTo>
                          <a:pt x="4" y="0"/>
                        </a:lnTo>
                        <a:lnTo>
                          <a:pt x="2" y="0"/>
                        </a:lnTo>
                        <a:lnTo>
                          <a:pt x="0" y="2"/>
                        </a:lnTo>
                        <a:lnTo>
                          <a:pt x="0" y="4"/>
                        </a:lnTo>
                        <a:lnTo>
                          <a:pt x="2" y="7"/>
                        </a:lnTo>
                        <a:lnTo>
                          <a:pt x="6" y="7"/>
                        </a:lnTo>
                        <a:lnTo>
                          <a:pt x="6" y="4"/>
                        </a:lnTo>
                        <a:close/>
                      </a:path>
                    </a:pathLst>
                  </a:custGeom>
                  <a:solidFill>
                    <a:srgbClr val="000000"/>
                  </a:solidFill>
                  <a:ln w="9525">
                    <a:noFill/>
                    <a:round/>
                    <a:headEnd/>
                    <a:tailEnd/>
                  </a:ln>
                </p:spPr>
                <p:txBody>
                  <a:bodyPr>
                    <a:prstTxWarp prst="textNoShape">
                      <a:avLst/>
                    </a:prstTxWarp>
                  </a:bodyPr>
                  <a:lstStyle/>
                  <a:p>
                    <a:endParaRPr lang="en-US"/>
                  </a:p>
                </p:txBody>
              </p:sp>
              <p:sp>
                <p:nvSpPr>
                  <p:cNvPr id="41" name="Freeform 237"/>
                  <p:cNvSpPr>
                    <a:spLocks/>
                  </p:cNvSpPr>
                  <p:nvPr/>
                </p:nvSpPr>
                <p:spPr bwMode="auto">
                  <a:xfrm>
                    <a:off x="4149" y="3454"/>
                    <a:ext cx="6" cy="7"/>
                  </a:xfrm>
                  <a:custGeom>
                    <a:avLst/>
                    <a:gdLst>
                      <a:gd name="T0" fmla="*/ 6 w 6"/>
                      <a:gd name="T1" fmla="*/ 5 h 7"/>
                      <a:gd name="T2" fmla="*/ 6 w 6"/>
                      <a:gd name="T3" fmla="*/ 2 h 7"/>
                      <a:gd name="T4" fmla="*/ 4 w 6"/>
                      <a:gd name="T5" fmla="*/ 0 h 7"/>
                      <a:gd name="T6" fmla="*/ 2 w 6"/>
                      <a:gd name="T7" fmla="*/ 0 h 7"/>
                      <a:gd name="T8" fmla="*/ 0 w 6"/>
                      <a:gd name="T9" fmla="*/ 2 h 7"/>
                      <a:gd name="T10" fmla="*/ 0 w 6"/>
                      <a:gd name="T11" fmla="*/ 5 h 7"/>
                      <a:gd name="T12" fmla="*/ 2 w 6"/>
                      <a:gd name="T13" fmla="*/ 7 h 7"/>
                      <a:gd name="T14" fmla="*/ 6 w 6"/>
                      <a:gd name="T15" fmla="*/ 7 h 7"/>
                      <a:gd name="T16" fmla="*/ 6 w 6"/>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7"/>
                      <a:gd name="T29" fmla="*/ 6 w 6"/>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7">
                        <a:moveTo>
                          <a:pt x="6" y="5"/>
                        </a:moveTo>
                        <a:lnTo>
                          <a:pt x="6" y="2"/>
                        </a:lnTo>
                        <a:lnTo>
                          <a:pt x="4" y="0"/>
                        </a:lnTo>
                        <a:lnTo>
                          <a:pt x="2" y="0"/>
                        </a:lnTo>
                        <a:lnTo>
                          <a:pt x="0" y="2"/>
                        </a:lnTo>
                        <a:lnTo>
                          <a:pt x="0" y="5"/>
                        </a:lnTo>
                        <a:lnTo>
                          <a:pt x="2" y="7"/>
                        </a:lnTo>
                        <a:lnTo>
                          <a:pt x="6" y="7"/>
                        </a:lnTo>
                        <a:lnTo>
                          <a:pt x="6" y="5"/>
                        </a:lnTo>
                        <a:close/>
                      </a:path>
                    </a:pathLst>
                  </a:custGeom>
                  <a:solidFill>
                    <a:srgbClr val="000000"/>
                  </a:solidFill>
                  <a:ln w="9525">
                    <a:noFill/>
                    <a:round/>
                    <a:headEnd/>
                    <a:tailEnd/>
                  </a:ln>
                </p:spPr>
                <p:txBody>
                  <a:bodyPr>
                    <a:prstTxWarp prst="textNoShape">
                      <a:avLst/>
                    </a:prstTxWarp>
                  </a:bodyPr>
                  <a:lstStyle/>
                  <a:p>
                    <a:endParaRPr lang="en-US"/>
                  </a:p>
                </p:txBody>
              </p:sp>
              <p:sp>
                <p:nvSpPr>
                  <p:cNvPr id="42" name="Rectangle 238"/>
                  <p:cNvSpPr>
                    <a:spLocks noChangeArrowheads="1"/>
                  </p:cNvSpPr>
                  <p:nvPr/>
                </p:nvSpPr>
                <p:spPr bwMode="auto">
                  <a:xfrm>
                    <a:off x="3659" y="3323"/>
                    <a:ext cx="358" cy="146"/>
                  </a:xfrm>
                  <a:prstGeom prst="rect">
                    <a:avLst/>
                  </a:prstGeom>
                  <a:noFill/>
                  <a:ln w="9525">
                    <a:noFill/>
                    <a:miter lim="800000"/>
                    <a:headEnd/>
                    <a:tailEnd/>
                  </a:ln>
                </p:spPr>
                <p:txBody>
                  <a:bodyPr>
                    <a:prstTxWarp prst="textNoShape">
                      <a:avLst/>
                    </a:prstTxWarp>
                  </a:bodyPr>
                  <a:lstStyle/>
                  <a:p>
                    <a:endParaRPr lang="en-US">
                      <a:latin typeface="Calibri" charset="0"/>
                    </a:endParaRPr>
                  </a:p>
                </p:txBody>
              </p:sp>
              <p:sp>
                <p:nvSpPr>
                  <p:cNvPr id="43" name="Rectangle 239"/>
                  <p:cNvSpPr>
                    <a:spLocks noChangeArrowheads="1"/>
                  </p:cNvSpPr>
                  <p:nvPr/>
                </p:nvSpPr>
                <p:spPr bwMode="auto">
                  <a:xfrm>
                    <a:off x="3702" y="3337"/>
                    <a:ext cx="381" cy="155"/>
                  </a:xfrm>
                  <a:prstGeom prst="rect">
                    <a:avLst/>
                  </a:prstGeom>
                  <a:noFill/>
                  <a:ln w="9525">
                    <a:noFill/>
                    <a:miter lim="800000"/>
                    <a:headEnd/>
                    <a:tailEnd/>
                  </a:ln>
                </p:spPr>
                <p:txBody>
                  <a:bodyPr>
                    <a:prstTxWarp prst="textNoShape">
                      <a:avLst/>
                    </a:prstTxWarp>
                  </a:bodyPr>
                  <a:lstStyle/>
                  <a:p>
                    <a:endParaRPr lang="en-US">
                      <a:latin typeface="Calibri" charset="0"/>
                    </a:endParaRPr>
                  </a:p>
                </p:txBody>
              </p:sp>
              <p:sp>
                <p:nvSpPr>
                  <p:cNvPr id="44" name="Rectangle 240"/>
                  <p:cNvSpPr>
                    <a:spLocks noChangeArrowheads="1"/>
                  </p:cNvSpPr>
                  <p:nvPr/>
                </p:nvSpPr>
                <p:spPr bwMode="auto">
                  <a:xfrm>
                    <a:off x="3702" y="3340"/>
                    <a:ext cx="376" cy="152"/>
                  </a:xfrm>
                  <a:prstGeom prst="rect">
                    <a:avLst/>
                  </a:prstGeom>
                  <a:noFill/>
                  <a:ln w="9525">
                    <a:noFill/>
                    <a:miter lim="800000"/>
                    <a:headEnd/>
                    <a:tailEnd/>
                  </a:ln>
                </p:spPr>
                <p:txBody>
                  <a:bodyPr>
                    <a:prstTxWarp prst="textNoShape">
                      <a:avLst/>
                    </a:prstTxWarp>
                  </a:bodyPr>
                  <a:lstStyle/>
                  <a:p>
                    <a:endParaRPr lang="en-US">
                      <a:latin typeface="Calibri" charset="0"/>
                    </a:endParaRPr>
                  </a:p>
                </p:txBody>
              </p:sp>
              <p:sp>
                <p:nvSpPr>
                  <p:cNvPr id="45" name="Rectangle 241"/>
                  <p:cNvSpPr>
                    <a:spLocks noChangeArrowheads="1"/>
                  </p:cNvSpPr>
                  <p:nvPr/>
                </p:nvSpPr>
                <p:spPr bwMode="auto">
                  <a:xfrm>
                    <a:off x="4195" y="3324"/>
                    <a:ext cx="351" cy="146"/>
                  </a:xfrm>
                  <a:prstGeom prst="rect">
                    <a:avLst/>
                  </a:prstGeom>
                  <a:noFill/>
                  <a:ln w="9525">
                    <a:noFill/>
                    <a:miter lim="800000"/>
                    <a:headEnd/>
                    <a:tailEnd/>
                  </a:ln>
                </p:spPr>
                <p:txBody>
                  <a:bodyPr>
                    <a:prstTxWarp prst="textNoShape">
                      <a:avLst/>
                    </a:prstTxWarp>
                  </a:bodyPr>
                  <a:lstStyle/>
                  <a:p>
                    <a:endParaRPr lang="en-US">
                      <a:latin typeface="Calibri" charset="0"/>
                    </a:endParaRPr>
                  </a:p>
                </p:txBody>
              </p:sp>
              <p:sp>
                <p:nvSpPr>
                  <p:cNvPr id="46" name="Rectangle 242"/>
                  <p:cNvSpPr>
                    <a:spLocks noChangeArrowheads="1"/>
                  </p:cNvSpPr>
                  <p:nvPr/>
                </p:nvSpPr>
                <p:spPr bwMode="auto">
                  <a:xfrm>
                    <a:off x="4215" y="3337"/>
                    <a:ext cx="365" cy="155"/>
                  </a:xfrm>
                  <a:prstGeom prst="rect">
                    <a:avLst/>
                  </a:prstGeom>
                  <a:noFill/>
                  <a:ln w="9525">
                    <a:noFill/>
                    <a:miter lim="800000"/>
                    <a:headEnd/>
                    <a:tailEnd/>
                  </a:ln>
                </p:spPr>
                <p:txBody>
                  <a:bodyPr>
                    <a:prstTxWarp prst="textNoShape">
                      <a:avLst/>
                    </a:prstTxWarp>
                  </a:bodyPr>
                  <a:lstStyle/>
                  <a:p>
                    <a:endParaRPr lang="en-US">
                      <a:latin typeface="Calibri" charset="0"/>
                    </a:endParaRPr>
                  </a:p>
                </p:txBody>
              </p:sp>
              <p:sp>
                <p:nvSpPr>
                  <p:cNvPr id="47" name="Rectangle 243"/>
                  <p:cNvSpPr>
                    <a:spLocks noChangeArrowheads="1"/>
                  </p:cNvSpPr>
                  <p:nvPr/>
                </p:nvSpPr>
                <p:spPr bwMode="auto">
                  <a:xfrm>
                    <a:off x="4215" y="3340"/>
                    <a:ext cx="380" cy="152"/>
                  </a:xfrm>
                  <a:prstGeom prst="rect">
                    <a:avLst/>
                  </a:prstGeom>
                  <a:noFill/>
                  <a:ln w="9525">
                    <a:noFill/>
                    <a:miter lim="800000"/>
                    <a:headEnd/>
                    <a:tailEnd/>
                  </a:ln>
                </p:spPr>
                <p:txBody>
                  <a:bodyPr>
                    <a:prstTxWarp prst="textNoShape">
                      <a:avLst/>
                    </a:prstTxWarp>
                  </a:bodyPr>
                  <a:lstStyle/>
                  <a:p>
                    <a:endParaRPr lang="en-US">
                      <a:latin typeface="Calibri" charset="0"/>
                    </a:endParaRPr>
                  </a:p>
                </p:txBody>
              </p:sp>
              <p:sp>
                <p:nvSpPr>
                  <p:cNvPr id="48" name="Line 244"/>
                  <p:cNvSpPr>
                    <a:spLocks noChangeShapeType="1"/>
                  </p:cNvSpPr>
                  <p:nvPr/>
                </p:nvSpPr>
                <p:spPr bwMode="auto">
                  <a:xfrm>
                    <a:off x="2835" y="3233"/>
                    <a:ext cx="1" cy="90"/>
                  </a:xfrm>
                  <a:prstGeom prst="line">
                    <a:avLst/>
                  </a:prstGeom>
                  <a:noFill/>
                  <a:ln w="11113" cap="rnd">
                    <a:solidFill>
                      <a:srgbClr val="000000"/>
                    </a:solidFill>
                    <a:round/>
                    <a:headEnd/>
                    <a:tailEnd/>
                  </a:ln>
                </p:spPr>
                <p:txBody>
                  <a:bodyPr>
                    <a:prstTxWarp prst="textNoShape">
                      <a:avLst/>
                    </a:prstTxWarp>
                  </a:bodyPr>
                  <a:lstStyle/>
                  <a:p>
                    <a:endParaRPr lang="en-US"/>
                  </a:p>
                </p:txBody>
              </p:sp>
              <p:sp>
                <p:nvSpPr>
                  <p:cNvPr id="49" name="Rectangle 245"/>
                  <p:cNvSpPr>
                    <a:spLocks noChangeArrowheads="1"/>
                  </p:cNvSpPr>
                  <p:nvPr/>
                </p:nvSpPr>
                <p:spPr bwMode="auto">
                  <a:xfrm>
                    <a:off x="4735" y="2472"/>
                    <a:ext cx="435" cy="127"/>
                  </a:xfrm>
                  <a:prstGeom prst="rect">
                    <a:avLst/>
                  </a:prstGeom>
                  <a:noFill/>
                  <a:ln w="9525">
                    <a:noFill/>
                    <a:miter lim="800000"/>
                    <a:headEnd/>
                    <a:tailEnd/>
                  </a:ln>
                </p:spPr>
                <p:txBody>
                  <a:bodyPr>
                    <a:prstTxWarp prst="textNoShape">
                      <a:avLst/>
                    </a:prstTxWarp>
                  </a:bodyPr>
                  <a:lstStyle/>
                  <a:p>
                    <a:endParaRPr lang="en-US">
                      <a:latin typeface="Calibri" charset="0"/>
                    </a:endParaRPr>
                  </a:p>
                </p:txBody>
              </p:sp>
              <p:sp>
                <p:nvSpPr>
                  <p:cNvPr id="50" name="Rectangle 246"/>
                  <p:cNvSpPr>
                    <a:spLocks noChangeArrowheads="1"/>
                  </p:cNvSpPr>
                  <p:nvPr/>
                </p:nvSpPr>
                <p:spPr bwMode="auto">
                  <a:xfrm>
                    <a:off x="4749" y="2480"/>
                    <a:ext cx="458" cy="119"/>
                  </a:xfrm>
                  <a:prstGeom prst="rect">
                    <a:avLst/>
                  </a:prstGeom>
                  <a:noFill/>
                  <a:ln w="9525">
                    <a:noFill/>
                    <a:miter lim="800000"/>
                    <a:headEnd/>
                    <a:tailEnd/>
                  </a:ln>
                </p:spPr>
                <p:txBody>
                  <a:bodyPr>
                    <a:prstTxWarp prst="textNoShape">
                      <a:avLst/>
                    </a:prstTxWarp>
                  </a:bodyPr>
                  <a:lstStyle/>
                  <a:p>
                    <a:endParaRPr lang="en-US">
                      <a:latin typeface="Calibri" charset="0"/>
                    </a:endParaRPr>
                  </a:p>
                </p:txBody>
              </p:sp>
              <p:sp>
                <p:nvSpPr>
                  <p:cNvPr id="51" name="Rectangle 247"/>
                  <p:cNvSpPr>
                    <a:spLocks noChangeArrowheads="1"/>
                  </p:cNvSpPr>
                  <p:nvPr/>
                </p:nvSpPr>
                <p:spPr bwMode="auto">
                  <a:xfrm>
                    <a:off x="4749" y="2480"/>
                    <a:ext cx="437" cy="99"/>
                  </a:xfrm>
                  <a:prstGeom prst="rect">
                    <a:avLst/>
                  </a:prstGeom>
                  <a:noFill/>
                  <a:ln w="9525">
                    <a:noFill/>
                    <a:miter lim="800000"/>
                    <a:headEnd/>
                    <a:tailEnd/>
                  </a:ln>
                </p:spPr>
                <p:txBody>
                  <a:bodyPr>
                    <a:prstTxWarp prst="textNoShape">
                      <a:avLst/>
                    </a:prstTxWarp>
                  </a:bodyPr>
                  <a:lstStyle/>
                  <a:p>
                    <a:endParaRPr lang="en-US">
                      <a:latin typeface="Calibri" charset="0"/>
                    </a:endParaRPr>
                  </a:p>
                </p:txBody>
              </p:sp>
              <p:sp>
                <p:nvSpPr>
                  <p:cNvPr id="52" name="Line 248"/>
                  <p:cNvSpPr>
                    <a:spLocks noChangeShapeType="1"/>
                  </p:cNvSpPr>
                  <p:nvPr/>
                </p:nvSpPr>
                <p:spPr bwMode="auto">
                  <a:xfrm flipH="1">
                    <a:off x="4558" y="2560"/>
                    <a:ext cx="191" cy="339"/>
                  </a:xfrm>
                  <a:prstGeom prst="line">
                    <a:avLst/>
                  </a:prstGeom>
                  <a:noFill/>
                  <a:ln w="11113" cap="rnd">
                    <a:solidFill>
                      <a:srgbClr val="000000"/>
                    </a:solidFill>
                    <a:round/>
                    <a:headEnd/>
                    <a:tailEnd/>
                  </a:ln>
                </p:spPr>
                <p:txBody>
                  <a:bodyPr>
                    <a:prstTxWarp prst="textNoShape">
                      <a:avLst/>
                    </a:prstTxWarp>
                  </a:bodyPr>
                  <a:lstStyle/>
                  <a:p>
                    <a:endParaRPr lang="en-US"/>
                  </a:p>
                </p:txBody>
              </p:sp>
              <p:sp>
                <p:nvSpPr>
                  <p:cNvPr id="53" name="Oval 249"/>
                  <p:cNvSpPr>
                    <a:spLocks noChangeArrowheads="1"/>
                  </p:cNvSpPr>
                  <p:nvPr/>
                </p:nvSpPr>
                <p:spPr bwMode="auto">
                  <a:xfrm>
                    <a:off x="4515" y="2899"/>
                    <a:ext cx="46" cy="44"/>
                  </a:xfrm>
                  <a:prstGeom prst="ellipse">
                    <a:avLst/>
                  </a:prstGeom>
                  <a:solidFill>
                    <a:srgbClr val="000000"/>
                  </a:solidFill>
                  <a:ln w="9525">
                    <a:noFill/>
                    <a:round/>
                    <a:headEnd/>
                    <a:tailEnd/>
                  </a:ln>
                </p:spPr>
                <p:txBody>
                  <a:bodyPr>
                    <a:prstTxWarp prst="textNoShape">
                      <a:avLst/>
                    </a:prstTxWarp>
                  </a:bodyPr>
                  <a:lstStyle/>
                  <a:p>
                    <a:endParaRPr lang="en-US">
                      <a:latin typeface="Calibri" charset="0"/>
                    </a:endParaRPr>
                  </a:p>
                </p:txBody>
              </p:sp>
              <p:sp>
                <p:nvSpPr>
                  <p:cNvPr id="54" name="Rectangle 250"/>
                  <p:cNvSpPr>
                    <a:spLocks noChangeArrowheads="1"/>
                  </p:cNvSpPr>
                  <p:nvPr/>
                </p:nvSpPr>
                <p:spPr bwMode="auto">
                  <a:xfrm>
                    <a:off x="3084" y="2009"/>
                    <a:ext cx="436" cy="125"/>
                  </a:xfrm>
                  <a:prstGeom prst="rect">
                    <a:avLst/>
                  </a:prstGeom>
                  <a:noFill/>
                  <a:ln w="9525">
                    <a:noFill/>
                    <a:miter lim="800000"/>
                    <a:headEnd/>
                    <a:tailEnd/>
                  </a:ln>
                </p:spPr>
                <p:txBody>
                  <a:bodyPr>
                    <a:prstTxWarp prst="textNoShape">
                      <a:avLst/>
                    </a:prstTxWarp>
                  </a:bodyPr>
                  <a:lstStyle/>
                  <a:p>
                    <a:endParaRPr lang="en-US">
                      <a:latin typeface="Calibri" charset="0"/>
                    </a:endParaRPr>
                  </a:p>
                </p:txBody>
              </p:sp>
              <p:sp>
                <p:nvSpPr>
                  <p:cNvPr id="55" name="Rectangle 251"/>
                  <p:cNvSpPr>
                    <a:spLocks noChangeArrowheads="1"/>
                  </p:cNvSpPr>
                  <p:nvPr/>
                </p:nvSpPr>
                <p:spPr bwMode="auto">
                  <a:xfrm>
                    <a:off x="3098" y="2015"/>
                    <a:ext cx="452" cy="119"/>
                  </a:xfrm>
                  <a:prstGeom prst="rect">
                    <a:avLst/>
                  </a:prstGeom>
                  <a:noFill/>
                  <a:ln w="9525">
                    <a:noFill/>
                    <a:miter lim="800000"/>
                    <a:headEnd/>
                    <a:tailEnd/>
                  </a:ln>
                </p:spPr>
                <p:txBody>
                  <a:bodyPr>
                    <a:prstTxWarp prst="textNoShape">
                      <a:avLst/>
                    </a:prstTxWarp>
                  </a:bodyPr>
                  <a:lstStyle/>
                  <a:p>
                    <a:endParaRPr lang="en-US">
                      <a:latin typeface="Calibri" charset="0"/>
                    </a:endParaRPr>
                  </a:p>
                </p:txBody>
              </p:sp>
              <p:sp>
                <p:nvSpPr>
                  <p:cNvPr id="56" name="Rectangle 252"/>
                  <p:cNvSpPr>
                    <a:spLocks noChangeArrowheads="1"/>
                  </p:cNvSpPr>
                  <p:nvPr/>
                </p:nvSpPr>
                <p:spPr bwMode="auto">
                  <a:xfrm>
                    <a:off x="3098" y="2015"/>
                    <a:ext cx="494" cy="99"/>
                  </a:xfrm>
                  <a:prstGeom prst="rect">
                    <a:avLst/>
                  </a:prstGeom>
                  <a:noFill/>
                  <a:ln w="9525">
                    <a:noFill/>
                    <a:miter lim="800000"/>
                    <a:headEnd/>
                    <a:tailEnd/>
                  </a:ln>
                </p:spPr>
                <p:txBody>
                  <a:bodyPr>
                    <a:prstTxWarp prst="textNoShape">
                      <a:avLst/>
                    </a:prstTxWarp>
                  </a:bodyPr>
                  <a:lstStyle/>
                  <a:p>
                    <a:endParaRPr lang="en-US">
                      <a:latin typeface="Calibri" charset="0"/>
                    </a:endParaRPr>
                  </a:p>
                </p:txBody>
              </p:sp>
              <p:sp>
                <p:nvSpPr>
                  <p:cNvPr id="57" name="Line 253"/>
                  <p:cNvSpPr>
                    <a:spLocks noChangeShapeType="1"/>
                  </p:cNvSpPr>
                  <p:nvPr/>
                </p:nvSpPr>
                <p:spPr bwMode="auto">
                  <a:xfrm flipH="1">
                    <a:off x="3013" y="2103"/>
                    <a:ext cx="114" cy="301"/>
                  </a:xfrm>
                  <a:prstGeom prst="line">
                    <a:avLst/>
                  </a:prstGeom>
                  <a:noFill/>
                  <a:ln w="11113" cap="rnd">
                    <a:solidFill>
                      <a:srgbClr val="000000"/>
                    </a:solidFill>
                    <a:round/>
                    <a:headEnd/>
                    <a:tailEnd/>
                  </a:ln>
                </p:spPr>
                <p:txBody>
                  <a:bodyPr>
                    <a:prstTxWarp prst="textNoShape">
                      <a:avLst/>
                    </a:prstTxWarp>
                  </a:bodyPr>
                  <a:lstStyle/>
                  <a:p>
                    <a:endParaRPr lang="en-US"/>
                  </a:p>
                </p:txBody>
              </p:sp>
              <p:sp>
                <p:nvSpPr>
                  <p:cNvPr id="58" name="Oval 254"/>
                  <p:cNvSpPr>
                    <a:spLocks noChangeArrowheads="1"/>
                  </p:cNvSpPr>
                  <p:nvPr/>
                </p:nvSpPr>
                <p:spPr bwMode="auto">
                  <a:xfrm>
                    <a:off x="2992" y="2381"/>
                    <a:ext cx="44" cy="46"/>
                  </a:xfrm>
                  <a:prstGeom prst="ellipse">
                    <a:avLst/>
                  </a:prstGeom>
                  <a:solidFill>
                    <a:srgbClr val="000000"/>
                  </a:solidFill>
                  <a:ln w="9525">
                    <a:noFill/>
                    <a:round/>
                    <a:headEnd/>
                    <a:tailEnd/>
                  </a:ln>
                </p:spPr>
                <p:txBody>
                  <a:bodyPr>
                    <a:prstTxWarp prst="textNoShape">
                      <a:avLst/>
                    </a:prstTxWarp>
                  </a:bodyPr>
                  <a:lstStyle/>
                  <a:p>
                    <a:endParaRPr lang="en-US">
                      <a:latin typeface="Calibri" charset="0"/>
                    </a:endParaRPr>
                  </a:p>
                </p:txBody>
              </p:sp>
              <p:sp>
                <p:nvSpPr>
                  <p:cNvPr id="59" name="Rectangle 255"/>
                  <p:cNvSpPr>
                    <a:spLocks noChangeArrowheads="1"/>
                  </p:cNvSpPr>
                  <p:nvPr/>
                </p:nvSpPr>
                <p:spPr bwMode="auto">
                  <a:xfrm>
                    <a:off x="5024" y="3323"/>
                    <a:ext cx="479" cy="199"/>
                  </a:xfrm>
                  <a:prstGeom prst="rect">
                    <a:avLst/>
                  </a:prstGeom>
                  <a:solidFill>
                    <a:srgbClr val="FFFFFF"/>
                  </a:solidFill>
                  <a:ln w="11113" cap="rnd">
                    <a:solidFill>
                      <a:srgbClr val="FFFFFF"/>
                    </a:solidFill>
                    <a:miter lim="800000"/>
                    <a:headEnd/>
                    <a:tailEnd/>
                  </a:ln>
                </p:spPr>
                <p:txBody>
                  <a:bodyPr>
                    <a:prstTxWarp prst="textNoShape">
                      <a:avLst/>
                    </a:prstTxWarp>
                  </a:bodyPr>
                  <a:lstStyle/>
                  <a:p>
                    <a:endParaRPr lang="en-US">
                      <a:latin typeface="Calibri" charset="0"/>
                    </a:endParaRPr>
                  </a:p>
                </p:txBody>
              </p:sp>
              <p:sp>
                <p:nvSpPr>
                  <p:cNvPr id="60" name="Rectangle 256"/>
                  <p:cNvSpPr>
                    <a:spLocks noChangeArrowheads="1"/>
                  </p:cNvSpPr>
                  <p:nvPr/>
                </p:nvSpPr>
                <p:spPr bwMode="auto">
                  <a:xfrm>
                    <a:off x="5096" y="3362"/>
                    <a:ext cx="66" cy="110"/>
                  </a:xfrm>
                  <a:prstGeom prst="rect">
                    <a:avLst/>
                  </a:prstGeom>
                  <a:noFill/>
                  <a:ln w="9525">
                    <a:noFill/>
                    <a:miter lim="800000"/>
                    <a:headEnd/>
                    <a:tailEnd/>
                  </a:ln>
                </p:spPr>
                <p:txBody>
                  <a:bodyPr>
                    <a:prstTxWarp prst="textNoShape">
                      <a:avLst/>
                    </a:prstTxWarp>
                  </a:bodyPr>
                  <a:lstStyle/>
                  <a:p>
                    <a:endParaRPr lang="en-US">
                      <a:latin typeface="Calibri" charset="0"/>
                    </a:endParaRPr>
                  </a:p>
                </p:txBody>
              </p:sp>
              <p:sp>
                <p:nvSpPr>
                  <p:cNvPr id="61" name="Rectangle 257"/>
                  <p:cNvSpPr>
                    <a:spLocks noChangeArrowheads="1"/>
                  </p:cNvSpPr>
                  <p:nvPr/>
                </p:nvSpPr>
                <p:spPr bwMode="auto">
                  <a:xfrm>
                    <a:off x="5096" y="3363"/>
                    <a:ext cx="58" cy="97"/>
                  </a:xfrm>
                  <a:prstGeom prst="rect">
                    <a:avLst/>
                  </a:prstGeom>
                  <a:noFill/>
                  <a:ln w="9525">
                    <a:noFill/>
                    <a:miter lim="800000"/>
                    <a:headEnd/>
                    <a:tailEnd/>
                  </a:ln>
                </p:spPr>
                <p:txBody>
                  <a:bodyPr>
                    <a:prstTxWarp prst="textNoShape">
                      <a:avLst/>
                    </a:prstTxWarp>
                  </a:bodyPr>
                  <a:lstStyle/>
                  <a:p>
                    <a:endParaRPr lang="en-US">
                      <a:latin typeface="Calibri" charset="0"/>
                    </a:endParaRPr>
                  </a:p>
                </p:txBody>
              </p:sp>
              <p:sp>
                <p:nvSpPr>
                  <p:cNvPr id="62" name="Rectangle 258"/>
                  <p:cNvSpPr>
                    <a:spLocks noChangeArrowheads="1"/>
                  </p:cNvSpPr>
                  <p:nvPr/>
                </p:nvSpPr>
                <p:spPr bwMode="auto">
                  <a:xfrm>
                    <a:off x="5284" y="3320"/>
                    <a:ext cx="43" cy="155"/>
                  </a:xfrm>
                  <a:prstGeom prst="rect">
                    <a:avLst/>
                  </a:prstGeom>
                  <a:noFill/>
                  <a:ln w="9525">
                    <a:noFill/>
                    <a:miter lim="800000"/>
                    <a:headEnd/>
                    <a:tailEnd/>
                  </a:ln>
                </p:spPr>
                <p:txBody>
                  <a:bodyPr wrap="none" lIns="0" tIns="0" rIns="0" bIns="0">
                    <a:prstTxWarp prst="textNoShape">
                      <a:avLst/>
                    </a:prstTxWarp>
                    <a:spAutoFit/>
                  </a:bodyPr>
                  <a:lstStyle/>
                  <a:p>
                    <a:r>
                      <a:rPr lang="it-IT" sz="1600">
                        <a:solidFill>
                          <a:srgbClr val="000000"/>
                        </a:solidFill>
                        <a:latin typeface="Times New Roman" charset="0"/>
                      </a:rPr>
                      <a:t>r</a:t>
                    </a:r>
                    <a:endParaRPr lang="it-IT" sz="4000"/>
                  </a:p>
                </p:txBody>
              </p:sp>
              <p:sp>
                <p:nvSpPr>
                  <p:cNvPr id="63" name="Rectangle 259"/>
                  <p:cNvSpPr>
                    <a:spLocks noChangeArrowheads="1"/>
                  </p:cNvSpPr>
                  <p:nvPr/>
                </p:nvSpPr>
                <p:spPr bwMode="auto">
                  <a:xfrm>
                    <a:off x="5121" y="3331"/>
                    <a:ext cx="74" cy="153"/>
                  </a:xfrm>
                  <a:prstGeom prst="rect">
                    <a:avLst/>
                  </a:prstGeom>
                  <a:noFill/>
                  <a:ln w="9525">
                    <a:noFill/>
                    <a:miter lim="800000"/>
                    <a:headEnd/>
                    <a:tailEnd/>
                  </a:ln>
                </p:spPr>
                <p:txBody>
                  <a:bodyPr wrap="none" lIns="0" tIns="0" rIns="0" bIns="0">
                    <a:prstTxWarp prst="textNoShape">
                      <a:avLst/>
                    </a:prstTxWarp>
                    <a:spAutoFit/>
                  </a:bodyPr>
                  <a:lstStyle/>
                  <a:p>
                    <a:r>
                      <a:rPr lang="it-IT" sz="1400">
                        <a:solidFill>
                          <a:srgbClr val="000000"/>
                        </a:solidFill>
                        <a:latin typeface="Times New Roman" charset="0"/>
                      </a:rPr>
                      <a:t> </a:t>
                    </a:r>
                    <a:endParaRPr lang="it-IT"/>
                  </a:p>
                </p:txBody>
              </p:sp>
              <p:sp>
                <p:nvSpPr>
                  <p:cNvPr id="64" name="Rectangle 260"/>
                  <p:cNvSpPr>
                    <a:spLocks noChangeArrowheads="1"/>
                  </p:cNvSpPr>
                  <p:nvPr/>
                </p:nvSpPr>
                <p:spPr bwMode="auto">
                  <a:xfrm>
                    <a:off x="5121" y="3330"/>
                    <a:ext cx="74" cy="149"/>
                  </a:xfrm>
                  <a:prstGeom prst="rect">
                    <a:avLst/>
                  </a:prstGeom>
                  <a:noFill/>
                  <a:ln w="9525">
                    <a:noFill/>
                    <a:miter lim="800000"/>
                    <a:headEnd/>
                    <a:tailEnd/>
                  </a:ln>
                </p:spPr>
                <p:txBody>
                  <a:bodyPr>
                    <a:prstTxWarp prst="textNoShape">
                      <a:avLst/>
                    </a:prstTxWarp>
                  </a:bodyPr>
                  <a:lstStyle/>
                  <a:p>
                    <a:endParaRPr lang="en-US">
                      <a:latin typeface="Calibri" charset="0"/>
                    </a:endParaRPr>
                  </a:p>
                </p:txBody>
              </p:sp>
              <p:sp>
                <p:nvSpPr>
                  <p:cNvPr id="65" name="Rectangle 261"/>
                  <p:cNvSpPr>
                    <a:spLocks noChangeArrowheads="1"/>
                  </p:cNvSpPr>
                  <p:nvPr/>
                </p:nvSpPr>
                <p:spPr bwMode="auto">
                  <a:xfrm>
                    <a:off x="5121" y="3332"/>
                    <a:ext cx="74" cy="153"/>
                  </a:xfrm>
                  <a:prstGeom prst="rect">
                    <a:avLst/>
                  </a:prstGeom>
                  <a:noFill/>
                  <a:ln w="9525">
                    <a:noFill/>
                    <a:miter lim="800000"/>
                    <a:headEnd/>
                    <a:tailEnd/>
                  </a:ln>
                </p:spPr>
                <p:txBody>
                  <a:bodyPr wrap="none" lIns="0" tIns="0" rIns="0" bIns="0">
                    <a:prstTxWarp prst="textNoShape">
                      <a:avLst/>
                    </a:prstTxWarp>
                    <a:spAutoFit/>
                  </a:bodyPr>
                  <a:lstStyle/>
                  <a:p>
                    <a:r>
                      <a:rPr lang="it-IT" sz="1400">
                        <a:solidFill>
                          <a:srgbClr val="000000"/>
                        </a:solidFill>
                        <a:latin typeface="Times New Roman" charset="0"/>
                      </a:rPr>
                      <a:t> </a:t>
                    </a:r>
                    <a:endParaRPr lang="it-IT"/>
                  </a:p>
                </p:txBody>
              </p:sp>
              <p:sp>
                <p:nvSpPr>
                  <p:cNvPr id="66" name="Rectangle 262"/>
                  <p:cNvSpPr>
                    <a:spLocks noChangeArrowheads="1"/>
                  </p:cNvSpPr>
                  <p:nvPr/>
                </p:nvSpPr>
                <p:spPr bwMode="auto">
                  <a:xfrm>
                    <a:off x="5150" y="3332"/>
                    <a:ext cx="74" cy="153"/>
                  </a:xfrm>
                  <a:prstGeom prst="rect">
                    <a:avLst/>
                  </a:prstGeom>
                  <a:noFill/>
                  <a:ln w="9525">
                    <a:noFill/>
                    <a:miter lim="800000"/>
                    <a:headEnd/>
                    <a:tailEnd/>
                  </a:ln>
                </p:spPr>
                <p:txBody>
                  <a:bodyPr wrap="none" lIns="0" tIns="0" rIns="0" bIns="0">
                    <a:prstTxWarp prst="textNoShape">
                      <a:avLst/>
                    </a:prstTxWarp>
                    <a:spAutoFit/>
                  </a:bodyPr>
                  <a:lstStyle/>
                  <a:p>
                    <a:r>
                      <a:rPr lang="it-IT" sz="1400">
                        <a:solidFill>
                          <a:srgbClr val="000000"/>
                        </a:solidFill>
                        <a:latin typeface="Times New Roman" charset="0"/>
                      </a:rPr>
                      <a:t> </a:t>
                    </a:r>
                    <a:endParaRPr lang="it-IT"/>
                  </a:p>
                </p:txBody>
              </p:sp>
              <p:sp>
                <p:nvSpPr>
                  <p:cNvPr id="67" name="Rectangle 263"/>
                  <p:cNvSpPr>
                    <a:spLocks noChangeArrowheads="1"/>
                  </p:cNvSpPr>
                  <p:nvPr/>
                </p:nvSpPr>
                <p:spPr bwMode="auto">
                  <a:xfrm>
                    <a:off x="2498" y="1835"/>
                    <a:ext cx="60" cy="111"/>
                  </a:xfrm>
                  <a:prstGeom prst="rect">
                    <a:avLst/>
                  </a:prstGeom>
                  <a:noFill/>
                  <a:ln w="9525">
                    <a:noFill/>
                    <a:miter lim="800000"/>
                    <a:headEnd/>
                    <a:tailEnd/>
                  </a:ln>
                </p:spPr>
                <p:txBody>
                  <a:bodyPr>
                    <a:prstTxWarp prst="textNoShape">
                      <a:avLst/>
                    </a:prstTxWarp>
                  </a:bodyPr>
                  <a:lstStyle/>
                  <a:p>
                    <a:endParaRPr lang="en-US">
                      <a:latin typeface="Calibri" charset="0"/>
                    </a:endParaRPr>
                  </a:p>
                </p:txBody>
              </p:sp>
              <p:sp>
                <p:nvSpPr>
                  <p:cNvPr id="68" name="Rectangle 264"/>
                  <p:cNvSpPr>
                    <a:spLocks noChangeArrowheads="1"/>
                  </p:cNvSpPr>
                  <p:nvPr/>
                </p:nvSpPr>
                <p:spPr bwMode="auto">
                  <a:xfrm>
                    <a:off x="2498" y="1868"/>
                    <a:ext cx="53" cy="98"/>
                  </a:xfrm>
                  <a:prstGeom prst="rect">
                    <a:avLst/>
                  </a:prstGeom>
                  <a:noFill/>
                  <a:ln w="9525">
                    <a:noFill/>
                    <a:miter lim="800000"/>
                    <a:headEnd/>
                    <a:tailEnd/>
                  </a:ln>
                </p:spPr>
                <p:txBody>
                  <a:bodyPr>
                    <a:prstTxWarp prst="textNoShape">
                      <a:avLst/>
                    </a:prstTxWarp>
                  </a:bodyPr>
                  <a:lstStyle/>
                  <a:p>
                    <a:endParaRPr lang="en-US">
                      <a:latin typeface="Calibri" charset="0"/>
                    </a:endParaRPr>
                  </a:p>
                </p:txBody>
              </p:sp>
              <p:sp>
                <p:nvSpPr>
                  <p:cNvPr id="69" name="Rectangle 265"/>
                  <p:cNvSpPr>
                    <a:spLocks noChangeArrowheads="1"/>
                  </p:cNvSpPr>
                  <p:nvPr/>
                </p:nvSpPr>
                <p:spPr bwMode="auto">
                  <a:xfrm>
                    <a:off x="2497" y="1902"/>
                    <a:ext cx="59" cy="106"/>
                  </a:xfrm>
                  <a:prstGeom prst="rect">
                    <a:avLst/>
                  </a:prstGeom>
                  <a:noFill/>
                  <a:ln w="9525">
                    <a:noFill/>
                    <a:miter lim="800000"/>
                    <a:headEnd/>
                    <a:tailEnd/>
                  </a:ln>
                </p:spPr>
                <p:txBody>
                  <a:bodyPr wrap="none" lIns="0" tIns="0" rIns="0" bIns="0">
                    <a:prstTxWarp prst="textNoShape">
                      <a:avLst/>
                    </a:prstTxWarp>
                    <a:spAutoFit/>
                  </a:bodyPr>
                  <a:lstStyle/>
                  <a:p>
                    <a:r>
                      <a:rPr lang="it-IT" sz="900">
                        <a:solidFill>
                          <a:srgbClr val="000000"/>
                        </a:solidFill>
                      </a:rPr>
                      <a:t> </a:t>
                    </a:r>
                    <a:endParaRPr lang="it-IT"/>
                  </a:p>
                </p:txBody>
              </p:sp>
              <p:sp>
                <p:nvSpPr>
                  <p:cNvPr id="70" name="Rectangle 266"/>
                  <p:cNvSpPr>
                    <a:spLocks noChangeArrowheads="1"/>
                  </p:cNvSpPr>
                  <p:nvPr/>
                </p:nvSpPr>
                <p:spPr bwMode="auto">
                  <a:xfrm>
                    <a:off x="2518" y="1868"/>
                    <a:ext cx="74" cy="153"/>
                  </a:xfrm>
                  <a:prstGeom prst="rect">
                    <a:avLst/>
                  </a:prstGeom>
                  <a:noFill/>
                  <a:ln w="9525">
                    <a:noFill/>
                    <a:miter lim="800000"/>
                    <a:headEnd/>
                    <a:tailEnd/>
                  </a:ln>
                </p:spPr>
                <p:txBody>
                  <a:bodyPr wrap="none" lIns="0" tIns="0" rIns="0" bIns="0">
                    <a:prstTxWarp prst="textNoShape">
                      <a:avLst/>
                    </a:prstTxWarp>
                    <a:spAutoFit/>
                  </a:bodyPr>
                  <a:lstStyle/>
                  <a:p>
                    <a:r>
                      <a:rPr lang="it-IT" sz="1400">
                        <a:solidFill>
                          <a:srgbClr val="000000"/>
                        </a:solidFill>
                        <a:latin typeface="Times New Roman" charset="0"/>
                      </a:rPr>
                      <a:t> </a:t>
                    </a:r>
                    <a:endParaRPr lang="it-IT"/>
                  </a:p>
                </p:txBody>
              </p:sp>
              <p:sp>
                <p:nvSpPr>
                  <p:cNvPr id="71" name="Rectangle 267"/>
                  <p:cNvSpPr>
                    <a:spLocks noChangeArrowheads="1"/>
                  </p:cNvSpPr>
                  <p:nvPr/>
                </p:nvSpPr>
                <p:spPr bwMode="auto">
                  <a:xfrm>
                    <a:off x="2518" y="1835"/>
                    <a:ext cx="74" cy="150"/>
                  </a:xfrm>
                  <a:prstGeom prst="rect">
                    <a:avLst/>
                  </a:prstGeom>
                  <a:noFill/>
                  <a:ln w="9525">
                    <a:noFill/>
                    <a:miter lim="800000"/>
                    <a:headEnd/>
                    <a:tailEnd/>
                  </a:ln>
                </p:spPr>
                <p:txBody>
                  <a:bodyPr>
                    <a:prstTxWarp prst="textNoShape">
                      <a:avLst/>
                    </a:prstTxWarp>
                  </a:bodyPr>
                  <a:lstStyle/>
                  <a:p>
                    <a:endParaRPr lang="en-US">
                      <a:latin typeface="Calibri" charset="0"/>
                    </a:endParaRPr>
                  </a:p>
                </p:txBody>
              </p:sp>
              <p:sp>
                <p:nvSpPr>
                  <p:cNvPr id="72" name="Rectangle 268"/>
                  <p:cNvSpPr>
                    <a:spLocks noChangeArrowheads="1"/>
                  </p:cNvSpPr>
                  <p:nvPr/>
                </p:nvSpPr>
                <p:spPr bwMode="auto">
                  <a:xfrm>
                    <a:off x="2518" y="1838"/>
                    <a:ext cx="74" cy="153"/>
                  </a:xfrm>
                  <a:prstGeom prst="rect">
                    <a:avLst/>
                  </a:prstGeom>
                  <a:noFill/>
                  <a:ln w="9525">
                    <a:noFill/>
                    <a:miter lim="800000"/>
                    <a:headEnd/>
                    <a:tailEnd/>
                  </a:ln>
                </p:spPr>
                <p:txBody>
                  <a:bodyPr wrap="none" lIns="0" tIns="0" rIns="0" bIns="0">
                    <a:prstTxWarp prst="textNoShape">
                      <a:avLst/>
                    </a:prstTxWarp>
                    <a:spAutoFit/>
                  </a:bodyPr>
                  <a:lstStyle/>
                  <a:p>
                    <a:r>
                      <a:rPr lang="it-IT" sz="1400">
                        <a:solidFill>
                          <a:srgbClr val="000000"/>
                        </a:solidFill>
                        <a:latin typeface="Times New Roman" charset="0"/>
                      </a:rPr>
                      <a:t> </a:t>
                    </a:r>
                    <a:endParaRPr lang="it-IT"/>
                  </a:p>
                </p:txBody>
              </p:sp>
              <p:sp>
                <p:nvSpPr>
                  <p:cNvPr id="73" name="Rectangle 269"/>
                  <p:cNvSpPr>
                    <a:spLocks noChangeArrowheads="1"/>
                  </p:cNvSpPr>
                  <p:nvPr/>
                </p:nvSpPr>
                <p:spPr bwMode="auto">
                  <a:xfrm>
                    <a:off x="2547" y="1838"/>
                    <a:ext cx="74" cy="153"/>
                  </a:xfrm>
                  <a:prstGeom prst="rect">
                    <a:avLst/>
                  </a:prstGeom>
                  <a:noFill/>
                  <a:ln w="9525">
                    <a:noFill/>
                    <a:miter lim="800000"/>
                    <a:headEnd/>
                    <a:tailEnd/>
                  </a:ln>
                </p:spPr>
                <p:txBody>
                  <a:bodyPr wrap="none" lIns="0" tIns="0" rIns="0" bIns="0">
                    <a:prstTxWarp prst="textNoShape">
                      <a:avLst/>
                    </a:prstTxWarp>
                    <a:spAutoFit/>
                  </a:bodyPr>
                  <a:lstStyle/>
                  <a:p>
                    <a:r>
                      <a:rPr lang="it-IT" sz="1400">
                        <a:solidFill>
                          <a:srgbClr val="000000"/>
                        </a:solidFill>
                        <a:latin typeface="Times New Roman" charset="0"/>
                      </a:rPr>
                      <a:t> </a:t>
                    </a:r>
                    <a:endParaRPr lang="it-IT"/>
                  </a:p>
                </p:txBody>
              </p:sp>
              <p:sp>
                <p:nvSpPr>
                  <p:cNvPr id="74" name="Rectangle 270"/>
                  <p:cNvSpPr>
                    <a:spLocks noChangeArrowheads="1"/>
                  </p:cNvSpPr>
                  <p:nvPr/>
                </p:nvSpPr>
                <p:spPr bwMode="auto">
                  <a:xfrm>
                    <a:off x="2657" y="2896"/>
                    <a:ext cx="86" cy="111"/>
                  </a:xfrm>
                  <a:prstGeom prst="rect">
                    <a:avLst/>
                  </a:prstGeom>
                  <a:noFill/>
                  <a:ln w="9525">
                    <a:noFill/>
                    <a:miter lim="800000"/>
                    <a:headEnd/>
                    <a:tailEnd/>
                  </a:ln>
                </p:spPr>
                <p:txBody>
                  <a:bodyPr>
                    <a:prstTxWarp prst="textNoShape">
                      <a:avLst/>
                    </a:prstTxWarp>
                  </a:bodyPr>
                  <a:lstStyle/>
                  <a:p>
                    <a:endParaRPr lang="en-US">
                      <a:latin typeface="Calibri" charset="0"/>
                    </a:endParaRPr>
                  </a:p>
                </p:txBody>
              </p:sp>
              <p:sp>
                <p:nvSpPr>
                  <p:cNvPr id="75" name="Rectangle 271"/>
                  <p:cNvSpPr>
                    <a:spLocks noChangeArrowheads="1"/>
                  </p:cNvSpPr>
                  <p:nvPr/>
                </p:nvSpPr>
                <p:spPr bwMode="auto">
                  <a:xfrm>
                    <a:off x="2657" y="2898"/>
                    <a:ext cx="76" cy="98"/>
                  </a:xfrm>
                  <a:prstGeom prst="rect">
                    <a:avLst/>
                  </a:prstGeom>
                  <a:noFill/>
                  <a:ln w="9525">
                    <a:noFill/>
                    <a:miter lim="800000"/>
                    <a:headEnd/>
                    <a:tailEnd/>
                  </a:ln>
                </p:spPr>
                <p:txBody>
                  <a:bodyPr>
                    <a:prstTxWarp prst="textNoShape">
                      <a:avLst/>
                    </a:prstTxWarp>
                  </a:bodyPr>
                  <a:lstStyle/>
                  <a:p>
                    <a:endParaRPr lang="en-US">
                      <a:latin typeface="Calibri" charset="0"/>
                    </a:endParaRPr>
                  </a:p>
                </p:txBody>
              </p:sp>
              <p:sp>
                <p:nvSpPr>
                  <p:cNvPr id="76" name="Rectangle 272"/>
                  <p:cNvSpPr>
                    <a:spLocks noChangeArrowheads="1"/>
                  </p:cNvSpPr>
                  <p:nvPr/>
                </p:nvSpPr>
                <p:spPr bwMode="auto">
                  <a:xfrm>
                    <a:off x="2699" y="2840"/>
                    <a:ext cx="48" cy="116"/>
                  </a:xfrm>
                  <a:prstGeom prst="rect">
                    <a:avLst/>
                  </a:prstGeom>
                  <a:noFill/>
                  <a:ln w="9525">
                    <a:noFill/>
                    <a:miter lim="800000"/>
                    <a:headEnd/>
                    <a:tailEnd/>
                  </a:ln>
                </p:spPr>
                <p:txBody>
                  <a:bodyPr wrap="none" lIns="0" tIns="0" rIns="0" bIns="0">
                    <a:prstTxWarp prst="textNoShape">
                      <a:avLst/>
                    </a:prstTxWarp>
                    <a:spAutoFit/>
                  </a:bodyPr>
                  <a:lstStyle/>
                  <a:p>
                    <a:r>
                      <a:rPr lang="it-IT" sz="1200">
                        <a:solidFill>
                          <a:srgbClr val="000000"/>
                        </a:solidFill>
                        <a:latin typeface="Times New Roman" charset="0"/>
                      </a:rPr>
                      <a:t>0</a:t>
                    </a:r>
                    <a:endParaRPr lang="it-IT" sz="3200"/>
                  </a:p>
                </p:txBody>
              </p:sp>
              <p:sp>
                <p:nvSpPr>
                  <p:cNvPr id="77" name="Rectangle 273"/>
                  <p:cNvSpPr>
                    <a:spLocks noChangeArrowheads="1"/>
                  </p:cNvSpPr>
                  <p:nvPr/>
                </p:nvSpPr>
                <p:spPr bwMode="auto">
                  <a:xfrm>
                    <a:off x="2696" y="2866"/>
                    <a:ext cx="74" cy="153"/>
                  </a:xfrm>
                  <a:prstGeom prst="rect">
                    <a:avLst/>
                  </a:prstGeom>
                  <a:noFill/>
                  <a:ln w="9525">
                    <a:noFill/>
                    <a:miter lim="800000"/>
                    <a:headEnd/>
                    <a:tailEnd/>
                  </a:ln>
                </p:spPr>
                <p:txBody>
                  <a:bodyPr wrap="none" lIns="0" tIns="0" rIns="0" bIns="0">
                    <a:prstTxWarp prst="textNoShape">
                      <a:avLst/>
                    </a:prstTxWarp>
                    <a:spAutoFit/>
                  </a:bodyPr>
                  <a:lstStyle/>
                  <a:p>
                    <a:r>
                      <a:rPr lang="it-IT" sz="1400">
                        <a:solidFill>
                          <a:srgbClr val="000000"/>
                        </a:solidFill>
                        <a:latin typeface="Times New Roman" charset="0"/>
                      </a:rPr>
                      <a:t> </a:t>
                    </a:r>
                    <a:endParaRPr lang="it-IT"/>
                  </a:p>
                </p:txBody>
              </p:sp>
              <p:sp>
                <p:nvSpPr>
                  <p:cNvPr id="78" name="Rectangle 274"/>
                  <p:cNvSpPr>
                    <a:spLocks noChangeArrowheads="1"/>
                  </p:cNvSpPr>
                  <p:nvPr/>
                </p:nvSpPr>
                <p:spPr bwMode="auto">
                  <a:xfrm>
                    <a:off x="2700" y="2865"/>
                    <a:ext cx="74" cy="149"/>
                  </a:xfrm>
                  <a:prstGeom prst="rect">
                    <a:avLst/>
                  </a:prstGeom>
                  <a:noFill/>
                  <a:ln w="9525">
                    <a:noFill/>
                    <a:miter lim="800000"/>
                    <a:headEnd/>
                    <a:tailEnd/>
                  </a:ln>
                </p:spPr>
                <p:txBody>
                  <a:bodyPr>
                    <a:prstTxWarp prst="textNoShape">
                      <a:avLst/>
                    </a:prstTxWarp>
                  </a:bodyPr>
                  <a:lstStyle/>
                  <a:p>
                    <a:endParaRPr lang="en-US">
                      <a:latin typeface="Calibri" charset="0"/>
                    </a:endParaRPr>
                  </a:p>
                </p:txBody>
              </p:sp>
              <p:sp>
                <p:nvSpPr>
                  <p:cNvPr id="79" name="Rectangle 275"/>
                  <p:cNvSpPr>
                    <a:spLocks noChangeArrowheads="1"/>
                  </p:cNvSpPr>
                  <p:nvPr/>
                </p:nvSpPr>
                <p:spPr bwMode="auto">
                  <a:xfrm>
                    <a:off x="2700" y="2868"/>
                    <a:ext cx="74" cy="153"/>
                  </a:xfrm>
                  <a:prstGeom prst="rect">
                    <a:avLst/>
                  </a:prstGeom>
                  <a:noFill/>
                  <a:ln w="9525">
                    <a:noFill/>
                    <a:miter lim="800000"/>
                    <a:headEnd/>
                    <a:tailEnd/>
                  </a:ln>
                </p:spPr>
                <p:txBody>
                  <a:bodyPr wrap="none" lIns="0" tIns="0" rIns="0" bIns="0">
                    <a:prstTxWarp prst="textNoShape">
                      <a:avLst/>
                    </a:prstTxWarp>
                    <a:spAutoFit/>
                  </a:bodyPr>
                  <a:lstStyle/>
                  <a:p>
                    <a:r>
                      <a:rPr lang="it-IT" sz="1400">
                        <a:solidFill>
                          <a:srgbClr val="000000"/>
                        </a:solidFill>
                        <a:latin typeface="Times New Roman" charset="0"/>
                      </a:rPr>
                      <a:t> </a:t>
                    </a:r>
                    <a:endParaRPr lang="it-IT"/>
                  </a:p>
                </p:txBody>
              </p:sp>
              <p:sp>
                <p:nvSpPr>
                  <p:cNvPr id="80" name="Rectangle 276"/>
                  <p:cNvSpPr>
                    <a:spLocks noChangeArrowheads="1"/>
                  </p:cNvSpPr>
                  <p:nvPr/>
                </p:nvSpPr>
                <p:spPr bwMode="auto">
                  <a:xfrm>
                    <a:off x="2728" y="2868"/>
                    <a:ext cx="74" cy="153"/>
                  </a:xfrm>
                  <a:prstGeom prst="rect">
                    <a:avLst/>
                  </a:prstGeom>
                  <a:noFill/>
                  <a:ln w="9525">
                    <a:noFill/>
                    <a:miter lim="800000"/>
                    <a:headEnd/>
                    <a:tailEnd/>
                  </a:ln>
                </p:spPr>
                <p:txBody>
                  <a:bodyPr wrap="none" lIns="0" tIns="0" rIns="0" bIns="0">
                    <a:prstTxWarp prst="textNoShape">
                      <a:avLst/>
                    </a:prstTxWarp>
                    <a:spAutoFit/>
                  </a:bodyPr>
                  <a:lstStyle/>
                  <a:p>
                    <a:r>
                      <a:rPr lang="it-IT" sz="1400">
                        <a:solidFill>
                          <a:srgbClr val="000000"/>
                        </a:solidFill>
                        <a:latin typeface="Times New Roman" charset="0"/>
                      </a:rPr>
                      <a:t> </a:t>
                    </a:r>
                    <a:endParaRPr lang="it-IT"/>
                  </a:p>
                </p:txBody>
              </p:sp>
              <p:sp>
                <p:nvSpPr>
                  <p:cNvPr id="81" name="Rectangle 277"/>
                  <p:cNvSpPr>
                    <a:spLocks noChangeArrowheads="1"/>
                  </p:cNvSpPr>
                  <p:nvPr/>
                </p:nvSpPr>
                <p:spPr bwMode="auto">
                  <a:xfrm>
                    <a:off x="3707" y="3336"/>
                    <a:ext cx="341" cy="110"/>
                  </a:xfrm>
                  <a:prstGeom prst="rect">
                    <a:avLst/>
                  </a:prstGeom>
                  <a:noFill/>
                  <a:ln w="9525">
                    <a:noFill/>
                    <a:miter lim="800000"/>
                    <a:headEnd/>
                    <a:tailEnd/>
                  </a:ln>
                </p:spPr>
                <p:txBody>
                  <a:bodyPr>
                    <a:prstTxWarp prst="textNoShape">
                      <a:avLst/>
                    </a:prstTxWarp>
                  </a:bodyPr>
                  <a:lstStyle/>
                  <a:p>
                    <a:endParaRPr lang="en-US">
                      <a:latin typeface="Calibri" charset="0"/>
                    </a:endParaRPr>
                  </a:p>
                </p:txBody>
              </p:sp>
              <p:sp>
                <p:nvSpPr>
                  <p:cNvPr id="82" name="Rectangle 278"/>
                  <p:cNvSpPr>
                    <a:spLocks noChangeArrowheads="1"/>
                  </p:cNvSpPr>
                  <p:nvPr/>
                </p:nvSpPr>
                <p:spPr bwMode="auto">
                  <a:xfrm>
                    <a:off x="3707" y="3337"/>
                    <a:ext cx="261" cy="98"/>
                  </a:xfrm>
                  <a:prstGeom prst="rect">
                    <a:avLst/>
                  </a:prstGeom>
                  <a:noFill/>
                  <a:ln w="9525">
                    <a:noFill/>
                    <a:miter lim="800000"/>
                    <a:headEnd/>
                    <a:tailEnd/>
                  </a:ln>
                </p:spPr>
                <p:txBody>
                  <a:bodyPr>
                    <a:prstTxWarp prst="textNoShape">
                      <a:avLst/>
                    </a:prstTxWarp>
                  </a:bodyPr>
                  <a:lstStyle/>
                  <a:p>
                    <a:endParaRPr lang="en-US">
                      <a:latin typeface="Calibri" charset="0"/>
                    </a:endParaRPr>
                  </a:p>
                </p:txBody>
              </p:sp>
              <p:sp>
                <p:nvSpPr>
                  <p:cNvPr id="83" name="Rectangle 283"/>
                  <p:cNvSpPr>
                    <a:spLocks noChangeArrowheads="1"/>
                  </p:cNvSpPr>
                  <p:nvPr/>
                </p:nvSpPr>
                <p:spPr bwMode="auto">
                  <a:xfrm>
                    <a:off x="3936" y="3305"/>
                    <a:ext cx="74" cy="149"/>
                  </a:xfrm>
                  <a:prstGeom prst="rect">
                    <a:avLst/>
                  </a:prstGeom>
                  <a:noFill/>
                  <a:ln w="9525">
                    <a:noFill/>
                    <a:miter lim="800000"/>
                    <a:headEnd/>
                    <a:tailEnd/>
                  </a:ln>
                </p:spPr>
                <p:txBody>
                  <a:bodyPr>
                    <a:prstTxWarp prst="textNoShape">
                      <a:avLst/>
                    </a:prstTxWarp>
                  </a:bodyPr>
                  <a:lstStyle/>
                  <a:p>
                    <a:endParaRPr lang="en-US">
                      <a:latin typeface="Calibri" charset="0"/>
                    </a:endParaRPr>
                  </a:p>
                </p:txBody>
              </p:sp>
              <p:sp>
                <p:nvSpPr>
                  <p:cNvPr id="84" name="Rectangle 284"/>
                  <p:cNvSpPr>
                    <a:spLocks noChangeArrowheads="1"/>
                  </p:cNvSpPr>
                  <p:nvPr/>
                </p:nvSpPr>
                <p:spPr bwMode="auto">
                  <a:xfrm>
                    <a:off x="3935" y="3309"/>
                    <a:ext cx="74" cy="153"/>
                  </a:xfrm>
                  <a:prstGeom prst="rect">
                    <a:avLst/>
                  </a:prstGeom>
                  <a:noFill/>
                  <a:ln w="9525">
                    <a:noFill/>
                    <a:miter lim="800000"/>
                    <a:headEnd/>
                    <a:tailEnd/>
                  </a:ln>
                </p:spPr>
                <p:txBody>
                  <a:bodyPr wrap="none" lIns="0" tIns="0" rIns="0" bIns="0">
                    <a:prstTxWarp prst="textNoShape">
                      <a:avLst/>
                    </a:prstTxWarp>
                    <a:spAutoFit/>
                  </a:bodyPr>
                  <a:lstStyle/>
                  <a:p>
                    <a:r>
                      <a:rPr lang="it-IT" sz="1400">
                        <a:solidFill>
                          <a:srgbClr val="000000"/>
                        </a:solidFill>
                        <a:latin typeface="Times New Roman" charset="0"/>
                      </a:rPr>
                      <a:t> </a:t>
                    </a:r>
                    <a:endParaRPr lang="it-IT"/>
                  </a:p>
                </p:txBody>
              </p:sp>
              <p:sp>
                <p:nvSpPr>
                  <p:cNvPr id="85" name="Rectangle 285"/>
                  <p:cNvSpPr>
                    <a:spLocks noChangeArrowheads="1"/>
                  </p:cNvSpPr>
                  <p:nvPr/>
                </p:nvSpPr>
                <p:spPr bwMode="auto">
                  <a:xfrm>
                    <a:off x="3963" y="3309"/>
                    <a:ext cx="74" cy="153"/>
                  </a:xfrm>
                  <a:prstGeom prst="rect">
                    <a:avLst/>
                  </a:prstGeom>
                  <a:noFill/>
                  <a:ln w="9525">
                    <a:noFill/>
                    <a:miter lim="800000"/>
                    <a:headEnd/>
                    <a:tailEnd/>
                  </a:ln>
                </p:spPr>
                <p:txBody>
                  <a:bodyPr wrap="none" lIns="0" tIns="0" rIns="0" bIns="0">
                    <a:prstTxWarp prst="textNoShape">
                      <a:avLst/>
                    </a:prstTxWarp>
                    <a:spAutoFit/>
                  </a:bodyPr>
                  <a:lstStyle/>
                  <a:p>
                    <a:r>
                      <a:rPr lang="it-IT" sz="1400">
                        <a:solidFill>
                          <a:srgbClr val="000000"/>
                        </a:solidFill>
                        <a:latin typeface="Times New Roman" charset="0"/>
                      </a:rPr>
                      <a:t> </a:t>
                    </a:r>
                    <a:endParaRPr lang="it-IT"/>
                  </a:p>
                </p:txBody>
              </p:sp>
              <p:sp>
                <p:nvSpPr>
                  <p:cNvPr id="86" name="Rectangle 286"/>
                  <p:cNvSpPr>
                    <a:spLocks noChangeArrowheads="1"/>
                  </p:cNvSpPr>
                  <p:nvPr/>
                </p:nvSpPr>
                <p:spPr bwMode="auto">
                  <a:xfrm>
                    <a:off x="4220" y="3336"/>
                    <a:ext cx="297" cy="110"/>
                  </a:xfrm>
                  <a:prstGeom prst="rect">
                    <a:avLst/>
                  </a:prstGeom>
                  <a:noFill/>
                  <a:ln w="9525">
                    <a:noFill/>
                    <a:miter lim="800000"/>
                    <a:headEnd/>
                    <a:tailEnd/>
                  </a:ln>
                </p:spPr>
                <p:txBody>
                  <a:bodyPr>
                    <a:prstTxWarp prst="textNoShape">
                      <a:avLst/>
                    </a:prstTxWarp>
                  </a:bodyPr>
                  <a:lstStyle/>
                  <a:p>
                    <a:endParaRPr lang="en-US">
                      <a:latin typeface="Calibri" charset="0"/>
                    </a:endParaRPr>
                  </a:p>
                </p:txBody>
              </p:sp>
              <p:sp>
                <p:nvSpPr>
                  <p:cNvPr id="87" name="Rectangle 287"/>
                  <p:cNvSpPr>
                    <a:spLocks noChangeArrowheads="1"/>
                  </p:cNvSpPr>
                  <p:nvPr/>
                </p:nvSpPr>
                <p:spPr bwMode="auto">
                  <a:xfrm>
                    <a:off x="4220" y="3337"/>
                    <a:ext cx="261" cy="98"/>
                  </a:xfrm>
                  <a:prstGeom prst="rect">
                    <a:avLst/>
                  </a:prstGeom>
                  <a:noFill/>
                  <a:ln w="9525">
                    <a:noFill/>
                    <a:miter lim="800000"/>
                    <a:headEnd/>
                    <a:tailEnd/>
                  </a:ln>
                </p:spPr>
                <p:txBody>
                  <a:bodyPr>
                    <a:prstTxWarp prst="textNoShape">
                      <a:avLst/>
                    </a:prstTxWarp>
                  </a:bodyPr>
                  <a:lstStyle/>
                  <a:p>
                    <a:endParaRPr lang="en-US">
                      <a:latin typeface="Calibri" charset="0"/>
                    </a:endParaRPr>
                  </a:p>
                </p:txBody>
              </p:sp>
              <p:sp>
                <p:nvSpPr>
                  <p:cNvPr id="88" name="Rectangle 288"/>
                  <p:cNvSpPr>
                    <a:spLocks noChangeArrowheads="1"/>
                  </p:cNvSpPr>
                  <p:nvPr/>
                </p:nvSpPr>
                <p:spPr bwMode="auto">
                  <a:xfrm>
                    <a:off x="4232" y="3340"/>
                    <a:ext cx="267" cy="107"/>
                  </a:xfrm>
                  <a:prstGeom prst="rect">
                    <a:avLst/>
                  </a:prstGeom>
                  <a:noFill/>
                  <a:ln w="9525">
                    <a:noFill/>
                    <a:miter lim="800000"/>
                    <a:headEnd/>
                    <a:tailEnd/>
                  </a:ln>
                </p:spPr>
                <p:txBody>
                  <a:bodyPr wrap="none" lIns="0" tIns="0" rIns="0" bIns="0">
                    <a:prstTxWarp prst="textNoShape">
                      <a:avLst/>
                    </a:prstTxWarp>
                    <a:spAutoFit/>
                  </a:bodyPr>
                  <a:lstStyle/>
                  <a:p>
                    <a:r>
                      <a:rPr lang="it-IT" sz="1100">
                        <a:solidFill>
                          <a:srgbClr val="000000"/>
                        </a:solidFill>
                        <a:latin typeface="Times New Roman" charset="0"/>
                      </a:rPr>
                      <a:t>IRR(B)</a:t>
                    </a:r>
                    <a:endParaRPr lang="it-IT" sz="2800"/>
                  </a:p>
                </p:txBody>
              </p:sp>
              <p:sp>
                <p:nvSpPr>
                  <p:cNvPr id="89" name="Rectangle 291"/>
                  <p:cNvSpPr>
                    <a:spLocks noChangeArrowheads="1"/>
                  </p:cNvSpPr>
                  <p:nvPr/>
                </p:nvSpPr>
                <p:spPr bwMode="auto">
                  <a:xfrm>
                    <a:off x="4437" y="3306"/>
                    <a:ext cx="74" cy="153"/>
                  </a:xfrm>
                  <a:prstGeom prst="rect">
                    <a:avLst/>
                  </a:prstGeom>
                  <a:noFill/>
                  <a:ln w="9525">
                    <a:noFill/>
                    <a:miter lim="800000"/>
                    <a:headEnd/>
                    <a:tailEnd/>
                  </a:ln>
                </p:spPr>
                <p:txBody>
                  <a:bodyPr wrap="none" lIns="0" tIns="0" rIns="0" bIns="0">
                    <a:prstTxWarp prst="textNoShape">
                      <a:avLst/>
                    </a:prstTxWarp>
                    <a:spAutoFit/>
                  </a:bodyPr>
                  <a:lstStyle/>
                  <a:p>
                    <a:r>
                      <a:rPr lang="it-IT" sz="1400">
                        <a:solidFill>
                          <a:srgbClr val="000000"/>
                        </a:solidFill>
                        <a:latin typeface="Times New Roman" charset="0"/>
                      </a:rPr>
                      <a:t> </a:t>
                    </a:r>
                    <a:endParaRPr lang="it-IT"/>
                  </a:p>
                </p:txBody>
              </p:sp>
              <p:sp>
                <p:nvSpPr>
                  <p:cNvPr id="90" name="Rectangle 292"/>
                  <p:cNvSpPr>
                    <a:spLocks noChangeArrowheads="1"/>
                  </p:cNvSpPr>
                  <p:nvPr/>
                </p:nvSpPr>
                <p:spPr bwMode="auto">
                  <a:xfrm>
                    <a:off x="4449" y="3305"/>
                    <a:ext cx="74" cy="149"/>
                  </a:xfrm>
                  <a:prstGeom prst="rect">
                    <a:avLst/>
                  </a:prstGeom>
                  <a:noFill/>
                  <a:ln w="9525">
                    <a:noFill/>
                    <a:miter lim="800000"/>
                    <a:headEnd/>
                    <a:tailEnd/>
                  </a:ln>
                </p:spPr>
                <p:txBody>
                  <a:bodyPr>
                    <a:prstTxWarp prst="textNoShape">
                      <a:avLst/>
                    </a:prstTxWarp>
                  </a:bodyPr>
                  <a:lstStyle/>
                  <a:p>
                    <a:endParaRPr lang="en-US">
                      <a:latin typeface="Calibri" charset="0"/>
                    </a:endParaRPr>
                  </a:p>
                </p:txBody>
              </p:sp>
              <p:sp>
                <p:nvSpPr>
                  <p:cNvPr id="91" name="Rectangle 293"/>
                  <p:cNvSpPr>
                    <a:spLocks noChangeArrowheads="1"/>
                  </p:cNvSpPr>
                  <p:nvPr/>
                </p:nvSpPr>
                <p:spPr bwMode="auto">
                  <a:xfrm>
                    <a:off x="4448" y="3309"/>
                    <a:ext cx="74" cy="153"/>
                  </a:xfrm>
                  <a:prstGeom prst="rect">
                    <a:avLst/>
                  </a:prstGeom>
                  <a:noFill/>
                  <a:ln w="9525">
                    <a:noFill/>
                    <a:miter lim="800000"/>
                    <a:headEnd/>
                    <a:tailEnd/>
                  </a:ln>
                </p:spPr>
                <p:txBody>
                  <a:bodyPr wrap="none" lIns="0" tIns="0" rIns="0" bIns="0">
                    <a:prstTxWarp prst="textNoShape">
                      <a:avLst/>
                    </a:prstTxWarp>
                    <a:spAutoFit/>
                  </a:bodyPr>
                  <a:lstStyle/>
                  <a:p>
                    <a:r>
                      <a:rPr lang="it-IT" sz="1400">
                        <a:solidFill>
                          <a:srgbClr val="000000"/>
                        </a:solidFill>
                        <a:latin typeface="Times New Roman" charset="0"/>
                      </a:rPr>
                      <a:t> </a:t>
                    </a:r>
                    <a:endParaRPr lang="it-IT"/>
                  </a:p>
                </p:txBody>
              </p:sp>
              <p:sp>
                <p:nvSpPr>
                  <p:cNvPr id="92" name="Rectangle 294"/>
                  <p:cNvSpPr>
                    <a:spLocks noChangeArrowheads="1"/>
                  </p:cNvSpPr>
                  <p:nvPr/>
                </p:nvSpPr>
                <p:spPr bwMode="auto">
                  <a:xfrm>
                    <a:off x="4476" y="3309"/>
                    <a:ext cx="74" cy="153"/>
                  </a:xfrm>
                  <a:prstGeom prst="rect">
                    <a:avLst/>
                  </a:prstGeom>
                  <a:noFill/>
                  <a:ln w="9525">
                    <a:noFill/>
                    <a:miter lim="800000"/>
                    <a:headEnd/>
                    <a:tailEnd/>
                  </a:ln>
                </p:spPr>
                <p:txBody>
                  <a:bodyPr wrap="none" lIns="0" tIns="0" rIns="0" bIns="0">
                    <a:prstTxWarp prst="textNoShape">
                      <a:avLst/>
                    </a:prstTxWarp>
                    <a:spAutoFit/>
                  </a:bodyPr>
                  <a:lstStyle/>
                  <a:p>
                    <a:r>
                      <a:rPr lang="it-IT" sz="1400">
                        <a:solidFill>
                          <a:srgbClr val="000000"/>
                        </a:solidFill>
                        <a:latin typeface="Times New Roman" charset="0"/>
                      </a:rPr>
                      <a:t> </a:t>
                    </a:r>
                    <a:endParaRPr lang="it-IT"/>
                  </a:p>
                </p:txBody>
              </p:sp>
              <p:sp>
                <p:nvSpPr>
                  <p:cNvPr id="93" name="Rectangle 295"/>
                  <p:cNvSpPr>
                    <a:spLocks noChangeArrowheads="1"/>
                  </p:cNvSpPr>
                  <p:nvPr/>
                </p:nvSpPr>
                <p:spPr bwMode="auto">
                  <a:xfrm>
                    <a:off x="4753" y="2476"/>
                    <a:ext cx="384" cy="111"/>
                  </a:xfrm>
                  <a:prstGeom prst="rect">
                    <a:avLst/>
                  </a:prstGeom>
                  <a:noFill/>
                  <a:ln w="9525">
                    <a:noFill/>
                    <a:miter lim="800000"/>
                    <a:headEnd/>
                    <a:tailEnd/>
                  </a:ln>
                </p:spPr>
                <p:txBody>
                  <a:bodyPr>
                    <a:prstTxWarp prst="textNoShape">
                      <a:avLst/>
                    </a:prstTxWarp>
                  </a:bodyPr>
                  <a:lstStyle/>
                  <a:p>
                    <a:endParaRPr lang="en-US">
                      <a:latin typeface="Calibri" charset="0"/>
                    </a:endParaRPr>
                  </a:p>
                </p:txBody>
              </p:sp>
              <p:sp>
                <p:nvSpPr>
                  <p:cNvPr id="94" name="Rectangle 296"/>
                  <p:cNvSpPr>
                    <a:spLocks noChangeArrowheads="1"/>
                  </p:cNvSpPr>
                  <p:nvPr/>
                </p:nvSpPr>
                <p:spPr bwMode="auto">
                  <a:xfrm>
                    <a:off x="4753" y="2478"/>
                    <a:ext cx="392" cy="98"/>
                  </a:xfrm>
                  <a:prstGeom prst="rect">
                    <a:avLst/>
                  </a:prstGeom>
                  <a:noFill/>
                  <a:ln w="9525">
                    <a:noFill/>
                    <a:miter lim="800000"/>
                    <a:headEnd/>
                    <a:tailEnd/>
                  </a:ln>
                </p:spPr>
                <p:txBody>
                  <a:bodyPr>
                    <a:prstTxWarp prst="textNoShape">
                      <a:avLst/>
                    </a:prstTxWarp>
                  </a:bodyPr>
                  <a:lstStyle/>
                  <a:p>
                    <a:endParaRPr lang="en-US">
                      <a:latin typeface="Calibri" charset="0"/>
                    </a:endParaRPr>
                  </a:p>
                </p:txBody>
              </p:sp>
              <p:sp>
                <p:nvSpPr>
                  <p:cNvPr id="95" name="Rectangle 297"/>
                  <p:cNvSpPr>
                    <a:spLocks noChangeArrowheads="1"/>
                  </p:cNvSpPr>
                  <p:nvPr/>
                </p:nvSpPr>
                <p:spPr bwMode="auto">
                  <a:xfrm>
                    <a:off x="4694" y="2432"/>
                    <a:ext cx="480" cy="107"/>
                  </a:xfrm>
                  <a:prstGeom prst="rect">
                    <a:avLst/>
                  </a:prstGeom>
                  <a:noFill/>
                  <a:ln w="9525">
                    <a:noFill/>
                    <a:miter lim="800000"/>
                    <a:headEnd/>
                    <a:tailEnd/>
                  </a:ln>
                </p:spPr>
                <p:txBody>
                  <a:bodyPr wrap="none" lIns="0" tIns="0" rIns="0" bIns="0">
                    <a:prstTxWarp prst="textNoShape">
                      <a:avLst/>
                    </a:prstTxWarp>
                    <a:spAutoFit/>
                  </a:bodyPr>
                  <a:lstStyle/>
                  <a:p>
                    <a:r>
                      <a:rPr lang="it-IT" sz="1100">
                        <a:solidFill>
                          <a:srgbClr val="000000"/>
                        </a:solidFill>
                        <a:latin typeface="Times New Roman" charset="0"/>
                      </a:rPr>
                      <a:t>Alternative B</a:t>
                    </a:r>
                    <a:endParaRPr lang="it-IT" sz="1100"/>
                  </a:p>
                </p:txBody>
              </p:sp>
              <p:sp>
                <p:nvSpPr>
                  <p:cNvPr id="96" name="Rectangle 299"/>
                  <p:cNvSpPr>
                    <a:spLocks noChangeArrowheads="1"/>
                  </p:cNvSpPr>
                  <p:nvPr/>
                </p:nvSpPr>
                <p:spPr bwMode="auto">
                  <a:xfrm>
                    <a:off x="5080" y="2447"/>
                    <a:ext cx="74" cy="153"/>
                  </a:xfrm>
                  <a:prstGeom prst="rect">
                    <a:avLst/>
                  </a:prstGeom>
                  <a:noFill/>
                  <a:ln w="9525">
                    <a:noFill/>
                    <a:miter lim="800000"/>
                    <a:headEnd/>
                    <a:tailEnd/>
                  </a:ln>
                </p:spPr>
                <p:txBody>
                  <a:bodyPr wrap="none" lIns="0" tIns="0" rIns="0" bIns="0">
                    <a:prstTxWarp prst="textNoShape">
                      <a:avLst/>
                    </a:prstTxWarp>
                    <a:spAutoFit/>
                  </a:bodyPr>
                  <a:lstStyle/>
                  <a:p>
                    <a:r>
                      <a:rPr lang="it-IT" sz="1400">
                        <a:solidFill>
                          <a:srgbClr val="000000"/>
                        </a:solidFill>
                        <a:latin typeface="Times New Roman" charset="0"/>
                      </a:rPr>
                      <a:t> </a:t>
                    </a:r>
                    <a:endParaRPr lang="it-IT"/>
                  </a:p>
                </p:txBody>
              </p:sp>
              <p:sp>
                <p:nvSpPr>
                  <p:cNvPr id="97" name="Rectangle 303"/>
                  <p:cNvSpPr>
                    <a:spLocks noChangeArrowheads="1"/>
                  </p:cNvSpPr>
                  <p:nvPr/>
                </p:nvSpPr>
                <p:spPr bwMode="auto">
                  <a:xfrm>
                    <a:off x="3104" y="2013"/>
                    <a:ext cx="378" cy="110"/>
                  </a:xfrm>
                  <a:prstGeom prst="rect">
                    <a:avLst/>
                  </a:prstGeom>
                  <a:noFill/>
                  <a:ln w="9525">
                    <a:noFill/>
                    <a:miter lim="800000"/>
                    <a:headEnd/>
                    <a:tailEnd/>
                  </a:ln>
                </p:spPr>
                <p:txBody>
                  <a:bodyPr>
                    <a:prstTxWarp prst="textNoShape">
                      <a:avLst/>
                    </a:prstTxWarp>
                  </a:bodyPr>
                  <a:lstStyle/>
                  <a:p>
                    <a:endParaRPr lang="en-US">
                      <a:latin typeface="Calibri" charset="0"/>
                    </a:endParaRPr>
                  </a:p>
                </p:txBody>
              </p:sp>
              <p:sp>
                <p:nvSpPr>
                  <p:cNvPr id="98" name="Rectangle 304"/>
                  <p:cNvSpPr>
                    <a:spLocks noChangeArrowheads="1"/>
                  </p:cNvSpPr>
                  <p:nvPr/>
                </p:nvSpPr>
                <p:spPr bwMode="auto">
                  <a:xfrm>
                    <a:off x="3104" y="2015"/>
                    <a:ext cx="392" cy="98"/>
                  </a:xfrm>
                  <a:prstGeom prst="rect">
                    <a:avLst/>
                  </a:prstGeom>
                  <a:noFill/>
                  <a:ln w="9525">
                    <a:noFill/>
                    <a:miter lim="800000"/>
                    <a:headEnd/>
                    <a:tailEnd/>
                  </a:ln>
                </p:spPr>
                <p:txBody>
                  <a:bodyPr>
                    <a:prstTxWarp prst="textNoShape">
                      <a:avLst/>
                    </a:prstTxWarp>
                  </a:bodyPr>
                  <a:lstStyle/>
                  <a:p>
                    <a:endParaRPr lang="en-US">
                      <a:latin typeface="Calibri" charset="0"/>
                    </a:endParaRPr>
                  </a:p>
                </p:txBody>
              </p:sp>
              <p:sp>
                <p:nvSpPr>
                  <p:cNvPr id="99" name="Rectangle 305"/>
                  <p:cNvSpPr>
                    <a:spLocks noChangeArrowheads="1"/>
                  </p:cNvSpPr>
                  <p:nvPr/>
                </p:nvSpPr>
                <p:spPr bwMode="auto">
                  <a:xfrm>
                    <a:off x="3034" y="1992"/>
                    <a:ext cx="507" cy="107"/>
                  </a:xfrm>
                  <a:prstGeom prst="rect">
                    <a:avLst/>
                  </a:prstGeom>
                  <a:noFill/>
                  <a:ln w="9525">
                    <a:noFill/>
                    <a:miter lim="800000"/>
                    <a:headEnd/>
                    <a:tailEnd/>
                  </a:ln>
                </p:spPr>
                <p:txBody>
                  <a:bodyPr wrap="none" lIns="0" tIns="0" rIns="0" bIns="0">
                    <a:prstTxWarp prst="textNoShape">
                      <a:avLst/>
                    </a:prstTxWarp>
                    <a:spAutoFit/>
                  </a:bodyPr>
                  <a:lstStyle/>
                  <a:p>
                    <a:r>
                      <a:rPr lang="it-IT" sz="1100">
                        <a:solidFill>
                          <a:srgbClr val="000000"/>
                        </a:solidFill>
                        <a:latin typeface="Times New Roman" charset="0"/>
                      </a:rPr>
                      <a:t>Alternative A </a:t>
                    </a:r>
                    <a:endParaRPr lang="it-IT" sz="1100"/>
                  </a:p>
                </p:txBody>
              </p:sp>
              <p:sp>
                <p:nvSpPr>
                  <p:cNvPr id="100" name="Rectangle 310"/>
                  <p:cNvSpPr>
                    <a:spLocks noChangeArrowheads="1"/>
                  </p:cNvSpPr>
                  <p:nvPr/>
                </p:nvSpPr>
                <p:spPr bwMode="auto">
                  <a:xfrm>
                    <a:off x="3494" y="1985"/>
                    <a:ext cx="74" cy="153"/>
                  </a:xfrm>
                  <a:prstGeom prst="rect">
                    <a:avLst/>
                  </a:prstGeom>
                  <a:noFill/>
                  <a:ln w="9525">
                    <a:noFill/>
                    <a:miter lim="800000"/>
                    <a:headEnd/>
                    <a:tailEnd/>
                  </a:ln>
                </p:spPr>
                <p:txBody>
                  <a:bodyPr wrap="none" lIns="0" tIns="0" rIns="0" bIns="0">
                    <a:prstTxWarp prst="textNoShape">
                      <a:avLst/>
                    </a:prstTxWarp>
                    <a:spAutoFit/>
                  </a:bodyPr>
                  <a:lstStyle/>
                  <a:p>
                    <a:r>
                      <a:rPr lang="it-IT" sz="1400">
                        <a:solidFill>
                          <a:srgbClr val="000000"/>
                        </a:solidFill>
                        <a:latin typeface="Times New Roman" charset="0"/>
                      </a:rPr>
                      <a:t> </a:t>
                    </a:r>
                    <a:endParaRPr lang="it-IT"/>
                  </a:p>
                </p:txBody>
              </p:sp>
              <p:sp>
                <p:nvSpPr>
                  <p:cNvPr id="101" name="Rectangle 311"/>
                  <p:cNvSpPr>
                    <a:spLocks noChangeArrowheads="1"/>
                  </p:cNvSpPr>
                  <p:nvPr/>
                </p:nvSpPr>
                <p:spPr bwMode="auto">
                  <a:xfrm>
                    <a:off x="5126" y="3357"/>
                    <a:ext cx="61" cy="111"/>
                  </a:xfrm>
                  <a:prstGeom prst="rect">
                    <a:avLst/>
                  </a:prstGeom>
                  <a:noFill/>
                  <a:ln w="9525">
                    <a:noFill/>
                    <a:miter lim="800000"/>
                    <a:headEnd/>
                    <a:tailEnd/>
                  </a:ln>
                </p:spPr>
                <p:txBody>
                  <a:bodyPr>
                    <a:prstTxWarp prst="textNoShape">
                      <a:avLst/>
                    </a:prstTxWarp>
                  </a:bodyPr>
                  <a:lstStyle/>
                  <a:p>
                    <a:endParaRPr lang="en-US">
                      <a:latin typeface="Calibri" charset="0"/>
                    </a:endParaRPr>
                  </a:p>
                </p:txBody>
              </p:sp>
              <p:sp>
                <p:nvSpPr>
                  <p:cNvPr id="102" name="Rectangle 312"/>
                  <p:cNvSpPr>
                    <a:spLocks noChangeArrowheads="1"/>
                  </p:cNvSpPr>
                  <p:nvPr/>
                </p:nvSpPr>
                <p:spPr bwMode="auto">
                  <a:xfrm>
                    <a:off x="5126" y="3391"/>
                    <a:ext cx="53" cy="97"/>
                  </a:xfrm>
                  <a:prstGeom prst="rect">
                    <a:avLst/>
                  </a:prstGeom>
                  <a:noFill/>
                  <a:ln w="9525">
                    <a:noFill/>
                    <a:miter lim="800000"/>
                    <a:headEnd/>
                    <a:tailEnd/>
                  </a:ln>
                </p:spPr>
                <p:txBody>
                  <a:bodyPr>
                    <a:prstTxWarp prst="textNoShape">
                      <a:avLst/>
                    </a:prstTxWarp>
                  </a:bodyPr>
                  <a:lstStyle/>
                  <a:p>
                    <a:endParaRPr lang="en-US">
                      <a:latin typeface="Calibri" charset="0"/>
                    </a:endParaRPr>
                  </a:p>
                </p:txBody>
              </p:sp>
              <p:sp>
                <p:nvSpPr>
                  <p:cNvPr id="103" name="Rectangle 313"/>
                  <p:cNvSpPr>
                    <a:spLocks noChangeArrowheads="1"/>
                  </p:cNvSpPr>
                  <p:nvPr/>
                </p:nvSpPr>
                <p:spPr bwMode="auto">
                  <a:xfrm>
                    <a:off x="5126" y="3423"/>
                    <a:ext cx="59" cy="106"/>
                  </a:xfrm>
                  <a:prstGeom prst="rect">
                    <a:avLst/>
                  </a:prstGeom>
                  <a:noFill/>
                  <a:ln w="9525">
                    <a:noFill/>
                    <a:miter lim="800000"/>
                    <a:headEnd/>
                    <a:tailEnd/>
                  </a:ln>
                </p:spPr>
                <p:txBody>
                  <a:bodyPr wrap="none" lIns="0" tIns="0" rIns="0" bIns="0">
                    <a:prstTxWarp prst="textNoShape">
                      <a:avLst/>
                    </a:prstTxWarp>
                    <a:spAutoFit/>
                  </a:bodyPr>
                  <a:lstStyle/>
                  <a:p>
                    <a:r>
                      <a:rPr lang="it-IT" sz="900">
                        <a:solidFill>
                          <a:srgbClr val="000000"/>
                        </a:solidFill>
                      </a:rPr>
                      <a:t> </a:t>
                    </a:r>
                    <a:endParaRPr lang="it-IT"/>
                  </a:p>
                </p:txBody>
              </p:sp>
              <p:sp>
                <p:nvSpPr>
                  <p:cNvPr id="104" name="Rectangle 314"/>
                  <p:cNvSpPr>
                    <a:spLocks noChangeArrowheads="1"/>
                  </p:cNvSpPr>
                  <p:nvPr/>
                </p:nvSpPr>
                <p:spPr bwMode="auto">
                  <a:xfrm>
                    <a:off x="5147" y="3390"/>
                    <a:ext cx="74" cy="153"/>
                  </a:xfrm>
                  <a:prstGeom prst="rect">
                    <a:avLst/>
                  </a:prstGeom>
                  <a:noFill/>
                  <a:ln w="9525">
                    <a:noFill/>
                    <a:miter lim="800000"/>
                    <a:headEnd/>
                    <a:tailEnd/>
                  </a:ln>
                </p:spPr>
                <p:txBody>
                  <a:bodyPr wrap="none" lIns="0" tIns="0" rIns="0" bIns="0">
                    <a:prstTxWarp prst="textNoShape">
                      <a:avLst/>
                    </a:prstTxWarp>
                    <a:spAutoFit/>
                  </a:bodyPr>
                  <a:lstStyle/>
                  <a:p>
                    <a:r>
                      <a:rPr lang="it-IT" sz="1400">
                        <a:solidFill>
                          <a:srgbClr val="000000"/>
                        </a:solidFill>
                        <a:latin typeface="Times New Roman" charset="0"/>
                      </a:rPr>
                      <a:t> </a:t>
                    </a:r>
                    <a:endParaRPr lang="it-IT"/>
                  </a:p>
                </p:txBody>
              </p:sp>
              <p:sp>
                <p:nvSpPr>
                  <p:cNvPr id="105" name="Rectangle 315"/>
                  <p:cNvSpPr>
                    <a:spLocks noChangeArrowheads="1"/>
                  </p:cNvSpPr>
                  <p:nvPr/>
                </p:nvSpPr>
                <p:spPr bwMode="auto">
                  <a:xfrm>
                    <a:off x="5147" y="3357"/>
                    <a:ext cx="75" cy="149"/>
                  </a:xfrm>
                  <a:prstGeom prst="rect">
                    <a:avLst/>
                  </a:prstGeom>
                  <a:noFill/>
                  <a:ln w="9525">
                    <a:noFill/>
                    <a:miter lim="800000"/>
                    <a:headEnd/>
                    <a:tailEnd/>
                  </a:ln>
                </p:spPr>
                <p:txBody>
                  <a:bodyPr>
                    <a:prstTxWarp prst="textNoShape">
                      <a:avLst/>
                    </a:prstTxWarp>
                  </a:bodyPr>
                  <a:lstStyle/>
                  <a:p>
                    <a:endParaRPr lang="en-US">
                      <a:latin typeface="Calibri" charset="0"/>
                    </a:endParaRPr>
                  </a:p>
                </p:txBody>
              </p:sp>
              <p:sp>
                <p:nvSpPr>
                  <p:cNvPr id="106" name="Rectangle 316"/>
                  <p:cNvSpPr>
                    <a:spLocks noChangeArrowheads="1"/>
                  </p:cNvSpPr>
                  <p:nvPr/>
                </p:nvSpPr>
                <p:spPr bwMode="auto">
                  <a:xfrm>
                    <a:off x="5147" y="3360"/>
                    <a:ext cx="74" cy="153"/>
                  </a:xfrm>
                  <a:prstGeom prst="rect">
                    <a:avLst/>
                  </a:prstGeom>
                  <a:noFill/>
                  <a:ln w="9525">
                    <a:noFill/>
                    <a:miter lim="800000"/>
                    <a:headEnd/>
                    <a:tailEnd/>
                  </a:ln>
                </p:spPr>
                <p:txBody>
                  <a:bodyPr wrap="none" lIns="0" tIns="0" rIns="0" bIns="0">
                    <a:prstTxWarp prst="textNoShape">
                      <a:avLst/>
                    </a:prstTxWarp>
                    <a:spAutoFit/>
                  </a:bodyPr>
                  <a:lstStyle/>
                  <a:p>
                    <a:r>
                      <a:rPr lang="it-IT" sz="1400">
                        <a:solidFill>
                          <a:srgbClr val="000000"/>
                        </a:solidFill>
                        <a:latin typeface="Times New Roman" charset="0"/>
                      </a:rPr>
                      <a:t> </a:t>
                    </a:r>
                    <a:endParaRPr lang="it-IT"/>
                  </a:p>
                </p:txBody>
              </p:sp>
              <p:sp>
                <p:nvSpPr>
                  <p:cNvPr id="107" name="Rectangle 317"/>
                  <p:cNvSpPr>
                    <a:spLocks noChangeArrowheads="1"/>
                  </p:cNvSpPr>
                  <p:nvPr/>
                </p:nvSpPr>
                <p:spPr bwMode="auto">
                  <a:xfrm>
                    <a:off x="5176" y="3360"/>
                    <a:ext cx="74" cy="153"/>
                  </a:xfrm>
                  <a:prstGeom prst="rect">
                    <a:avLst/>
                  </a:prstGeom>
                  <a:noFill/>
                  <a:ln w="9525">
                    <a:noFill/>
                    <a:miter lim="800000"/>
                    <a:headEnd/>
                    <a:tailEnd/>
                  </a:ln>
                </p:spPr>
                <p:txBody>
                  <a:bodyPr wrap="none" lIns="0" tIns="0" rIns="0" bIns="0">
                    <a:prstTxWarp prst="textNoShape">
                      <a:avLst/>
                    </a:prstTxWarp>
                    <a:spAutoFit/>
                  </a:bodyPr>
                  <a:lstStyle/>
                  <a:p>
                    <a:r>
                      <a:rPr lang="it-IT" sz="1400">
                        <a:solidFill>
                          <a:srgbClr val="000000"/>
                        </a:solidFill>
                        <a:latin typeface="Times New Roman" charset="0"/>
                      </a:rPr>
                      <a:t> </a:t>
                    </a:r>
                    <a:endParaRPr lang="it-IT"/>
                  </a:p>
                </p:txBody>
              </p:sp>
              <p:sp>
                <p:nvSpPr>
                  <p:cNvPr id="108" name="Rectangle 318"/>
                  <p:cNvSpPr>
                    <a:spLocks noChangeArrowheads="1"/>
                  </p:cNvSpPr>
                  <p:nvPr/>
                </p:nvSpPr>
                <p:spPr bwMode="auto">
                  <a:xfrm>
                    <a:off x="2567" y="1831"/>
                    <a:ext cx="213" cy="111"/>
                  </a:xfrm>
                  <a:prstGeom prst="rect">
                    <a:avLst/>
                  </a:prstGeom>
                  <a:noFill/>
                  <a:ln w="9525">
                    <a:noFill/>
                    <a:miter lim="800000"/>
                    <a:headEnd/>
                    <a:tailEnd/>
                  </a:ln>
                </p:spPr>
                <p:txBody>
                  <a:bodyPr>
                    <a:prstTxWarp prst="textNoShape">
                      <a:avLst/>
                    </a:prstTxWarp>
                  </a:bodyPr>
                  <a:lstStyle/>
                  <a:p>
                    <a:endParaRPr lang="en-US">
                      <a:latin typeface="Calibri" charset="0"/>
                    </a:endParaRPr>
                  </a:p>
                </p:txBody>
              </p:sp>
              <p:sp>
                <p:nvSpPr>
                  <p:cNvPr id="109" name="Rectangle 319"/>
                  <p:cNvSpPr>
                    <a:spLocks noChangeArrowheads="1"/>
                  </p:cNvSpPr>
                  <p:nvPr/>
                </p:nvSpPr>
                <p:spPr bwMode="auto">
                  <a:xfrm>
                    <a:off x="2567" y="1832"/>
                    <a:ext cx="191" cy="98"/>
                  </a:xfrm>
                  <a:prstGeom prst="rect">
                    <a:avLst/>
                  </a:prstGeom>
                  <a:noFill/>
                  <a:ln w="9525">
                    <a:noFill/>
                    <a:miter lim="800000"/>
                    <a:headEnd/>
                    <a:tailEnd/>
                  </a:ln>
                </p:spPr>
                <p:txBody>
                  <a:bodyPr>
                    <a:prstTxWarp prst="textNoShape">
                      <a:avLst/>
                    </a:prstTxWarp>
                  </a:bodyPr>
                  <a:lstStyle/>
                  <a:p>
                    <a:endParaRPr lang="en-US">
                      <a:latin typeface="Calibri" charset="0"/>
                    </a:endParaRPr>
                  </a:p>
                </p:txBody>
              </p:sp>
              <p:sp>
                <p:nvSpPr>
                  <p:cNvPr id="110" name="Rectangle 320"/>
                  <p:cNvSpPr>
                    <a:spLocks noChangeArrowheads="1"/>
                  </p:cNvSpPr>
                  <p:nvPr/>
                </p:nvSpPr>
                <p:spPr bwMode="auto">
                  <a:xfrm>
                    <a:off x="2567" y="1752"/>
                    <a:ext cx="193" cy="116"/>
                  </a:xfrm>
                  <a:prstGeom prst="rect">
                    <a:avLst/>
                  </a:prstGeom>
                  <a:noFill/>
                  <a:ln w="9525">
                    <a:noFill/>
                    <a:miter lim="800000"/>
                    <a:headEnd/>
                    <a:tailEnd/>
                  </a:ln>
                </p:spPr>
                <p:txBody>
                  <a:bodyPr wrap="none" lIns="0" tIns="0" rIns="0" bIns="0">
                    <a:prstTxWarp prst="textNoShape">
                      <a:avLst/>
                    </a:prstTxWarp>
                    <a:spAutoFit/>
                  </a:bodyPr>
                  <a:lstStyle/>
                  <a:p>
                    <a:r>
                      <a:rPr lang="it-IT" sz="1200">
                        <a:solidFill>
                          <a:srgbClr val="000000"/>
                        </a:solidFill>
                        <a:latin typeface="Times New Roman" charset="0"/>
                      </a:rPr>
                      <a:t>NPV</a:t>
                    </a:r>
                    <a:endParaRPr lang="it-IT" sz="3200"/>
                  </a:p>
                </p:txBody>
              </p:sp>
              <p:sp>
                <p:nvSpPr>
                  <p:cNvPr id="111" name="Rectangle 321"/>
                  <p:cNvSpPr>
                    <a:spLocks noChangeArrowheads="1"/>
                  </p:cNvSpPr>
                  <p:nvPr/>
                </p:nvSpPr>
                <p:spPr bwMode="auto">
                  <a:xfrm>
                    <a:off x="2730" y="1801"/>
                    <a:ext cx="74" cy="153"/>
                  </a:xfrm>
                  <a:prstGeom prst="rect">
                    <a:avLst/>
                  </a:prstGeom>
                  <a:noFill/>
                  <a:ln w="9525">
                    <a:noFill/>
                    <a:miter lim="800000"/>
                    <a:headEnd/>
                    <a:tailEnd/>
                  </a:ln>
                </p:spPr>
                <p:txBody>
                  <a:bodyPr wrap="none" lIns="0" tIns="0" rIns="0" bIns="0">
                    <a:prstTxWarp prst="textNoShape">
                      <a:avLst/>
                    </a:prstTxWarp>
                    <a:spAutoFit/>
                  </a:bodyPr>
                  <a:lstStyle/>
                  <a:p>
                    <a:r>
                      <a:rPr lang="it-IT" sz="1400">
                        <a:solidFill>
                          <a:srgbClr val="000000"/>
                        </a:solidFill>
                        <a:latin typeface="Times New Roman" charset="0"/>
                      </a:rPr>
                      <a:t> </a:t>
                    </a:r>
                    <a:endParaRPr lang="it-IT"/>
                  </a:p>
                </p:txBody>
              </p:sp>
              <p:sp>
                <p:nvSpPr>
                  <p:cNvPr id="112" name="Rectangle 322"/>
                  <p:cNvSpPr>
                    <a:spLocks noChangeArrowheads="1"/>
                  </p:cNvSpPr>
                  <p:nvPr/>
                </p:nvSpPr>
                <p:spPr bwMode="auto">
                  <a:xfrm>
                    <a:off x="2725" y="1798"/>
                    <a:ext cx="74" cy="151"/>
                  </a:xfrm>
                  <a:prstGeom prst="rect">
                    <a:avLst/>
                  </a:prstGeom>
                  <a:noFill/>
                  <a:ln w="9525">
                    <a:noFill/>
                    <a:miter lim="800000"/>
                    <a:headEnd/>
                    <a:tailEnd/>
                  </a:ln>
                </p:spPr>
                <p:txBody>
                  <a:bodyPr>
                    <a:prstTxWarp prst="textNoShape">
                      <a:avLst/>
                    </a:prstTxWarp>
                  </a:bodyPr>
                  <a:lstStyle/>
                  <a:p>
                    <a:endParaRPr lang="en-US">
                      <a:latin typeface="Calibri" charset="0"/>
                    </a:endParaRPr>
                  </a:p>
                </p:txBody>
              </p:sp>
              <p:sp>
                <p:nvSpPr>
                  <p:cNvPr id="113" name="Rectangle 323"/>
                  <p:cNvSpPr>
                    <a:spLocks noChangeArrowheads="1"/>
                  </p:cNvSpPr>
                  <p:nvPr/>
                </p:nvSpPr>
                <p:spPr bwMode="auto">
                  <a:xfrm>
                    <a:off x="2725" y="1802"/>
                    <a:ext cx="74" cy="153"/>
                  </a:xfrm>
                  <a:prstGeom prst="rect">
                    <a:avLst/>
                  </a:prstGeom>
                  <a:noFill/>
                  <a:ln w="9525">
                    <a:noFill/>
                    <a:miter lim="800000"/>
                    <a:headEnd/>
                    <a:tailEnd/>
                  </a:ln>
                </p:spPr>
                <p:txBody>
                  <a:bodyPr wrap="none" lIns="0" tIns="0" rIns="0" bIns="0">
                    <a:prstTxWarp prst="textNoShape">
                      <a:avLst/>
                    </a:prstTxWarp>
                    <a:spAutoFit/>
                  </a:bodyPr>
                  <a:lstStyle/>
                  <a:p>
                    <a:r>
                      <a:rPr lang="it-IT" sz="1400">
                        <a:solidFill>
                          <a:srgbClr val="000000"/>
                        </a:solidFill>
                        <a:latin typeface="Times New Roman" charset="0"/>
                      </a:rPr>
                      <a:t> </a:t>
                    </a:r>
                    <a:endParaRPr lang="it-IT"/>
                  </a:p>
                </p:txBody>
              </p:sp>
              <p:sp>
                <p:nvSpPr>
                  <p:cNvPr id="114" name="Rectangle 324"/>
                  <p:cNvSpPr>
                    <a:spLocks noChangeArrowheads="1"/>
                  </p:cNvSpPr>
                  <p:nvPr/>
                </p:nvSpPr>
                <p:spPr bwMode="auto">
                  <a:xfrm>
                    <a:off x="2753" y="1802"/>
                    <a:ext cx="74" cy="153"/>
                  </a:xfrm>
                  <a:prstGeom prst="rect">
                    <a:avLst/>
                  </a:prstGeom>
                  <a:noFill/>
                  <a:ln w="9525">
                    <a:noFill/>
                    <a:miter lim="800000"/>
                    <a:headEnd/>
                    <a:tailEnd/>
                  </a:ln>
                </p:spPr>
                <p:txBody>
                  <a:bodyPr wrap="none" lIns="0" tIns="0" rIns="0" bIns="0">
                    <a:prstTxWarp prst="textNoShape">
                      <a:avLst/>
                    </a:prstTxWarp>
                    <a:spAutoFit/>
                  </a:bodyPr>
                  <a:lstStyle/>
                  <a:p>
                    <a:r>
                      <a:rPr lang="it-IT" sz="1400">
                        <a:solidFill>
                          <a:srgbClr val="000000"/>
                        </a:solidFill>
                        <a:latin typeface="Times New Roman" charset="0"/>
                      </a:rPr>
                      <a:t> </a:t>
                    </a:r>
                    <a:endParaRPr lang="it-IT"/>
                  </a:p>
                </p:txBody>
              </p:sp>
              <p:sp>
                <p:nvSpPr>
                  <p:cNvPr id="115" name="Rectangle 325"/>
                  <p:cNvSpPr>
                    <a:spLocks noChangeArrowheads="1"/>
                  </p:cNvSpPr>
                  <p:nvPr/>
                </p:nvSpPr>
                <p:spPr bwMode="auto">
                  <a:xfrm>
                    <a:off x="2704" y="2892"/>
                    <a:ext cx="62" cy="110"/>
                  </a:xfrm>
                  <a:prstGeom prst="rect">
                    <a:avLst/>
                  </a:prstGeom>
                  <a:noFill/>
                  <a:ln w="9525">
                    <a:noFill/>
                    <a:miter lim="800000"/>
                    <a:headEnd/>
                    <a:tailEnd/>
                  </a:ln>
                </p:spPr>
                <p:txBody>
                  <a:bodyPr>
                    <a:prstTxWarp prst="textNoShape">
                      <a:avLst/>
                    </a:prstTxWarp>
                  </a:bodyPr>
                  <a:lstStyle/>
                  <a:p>
                    <a:endParaRPr lang="en-US">
                      <a:latin typeface="Calibri" charset="0"/>
                    </a:endParaRPr>
                  </a:p>
                </p:txBody>
              </p:sp>
              <p:sp>
                <p:nvSpPr>
                  <p:cNvPr id="116" name="Rectangle 326"/>
                  <p:cNvSpPr>
                    <a:spLocks noChangeArrowheads="1"/>
                  </p:cNvSpPr>
                  <p:nvPr/>
                </p:nvSpPr>
                <p:spPr bwMode="auto">
                  <a:xfrm>
                    <a:off x="2704" y="2924"/>
                    <a:ext cx="54" cy="98"/>
                  </a:xfrm>
                  <a:prstGeom prst="rect">
                    <a:avLst/>
                  </a:prstGeom>
                  <a:noFill/>
                  <a:ln w="9525">
                    <a:noFill/>
                    <a:miter lim="800000"/>
                    <a:headEnd/>
                    <a:tailEnd/>
                  </a:ln>
                </p:spPr>
                <p:txBody>
                  <a:bodyPr>
                    <a:prstTxWarp prst="textNoShape">
                      <a:avLst/>
                    </a:prstTxWarp>
                  </a:bodyPr>
                  <a:lstStyle/>
                  <a:p>
                    <a:endParaRPr lang="en-US">
                      <a:latin typeface="Calibri" charset="0"/>
                    </a:endParaRPr>
                  </a:p>
                </p:txBody>
              </p:sp>
              <p:sp>
                <p:nvSpPr>
                  <p:cNvPr id="117" name="Rectangle 327"/>
                  <p:cNvSpPr>
                    <a:spLocks noChangeArrowheads="1"/>
                  </p:cNvSpPr>
                  <p:nvPr/>
                </p:nvSpPr>
                <p:spPr bwMode="auto">
                  <a:xfrm>
                    <a:off x="2704" y="2957"/>
                    <a:ext cx="59" cy="106"/>
                  </a:xfrm>
                  <a:prstGeom prst="rect">
                    <a:avLst/>
                  </a:prstGeom>
                  <a:noFill/>
                  <a:ln w="9525">
                    <a:noFill/>
                    <a:miter lim="800000"/>
                    <a:headEnd/>
                    <a:tailEnd/>
                  </a:ln>
                </p:spPr>
                <p:txBody>
                  <a:bodyPr wrap="none" lIns="0" tIns="0" rIns="0" bIns="0">
                    <a:prstTxWarp prst="textNoShape">
                      <a:avLst/>
                    </a:prstTxWarp>
                    <a:spAutoFit/>
                  </a:bodyPr>
                  <a:lstStyle/>
                  <a:p>
                    <a:r>
                      <a:rPr lang="it-IT" sz="900">
                        <a:solidFill>
                          <a:srgbClr val="000000"/>
                        </a:solidFill>
                      </a:rPr>
                      <a:t> </a:t>
                    </a:r>
                    <a:endParaRPr lang="it-IT"/>
                  </a:p>
                </p:txBody>
              </p:sp>
              <p:sp>
                <p:nvSpPr>
                  <p:cNvPr id="118" name="Rectangle 328"/>
                  <p:cNvSpPr>
                    <a:spLocks noChangeArrowheads="1"/>
                  </p:cNvSpPr>
                  <p:nvPr/>
                </p:nvSpPr>
                <p:spPr bwMode="auto">
                  <a:xfrm>
                    <a:off x="2726" y="2924"/>
                    <a:ext cx="74" cy="153"/>
                  </a:xfrm>
                  <a:prstGeom prst="rect">
                    <a:avLst/>
                  </a:prstGeom>
                  <a:noFill/>
                  <a:ln w="9525">
                    <a:noFill/>
                    <a:miter lim="800000"/>
                    <a:headEnd/>
                    <a:tailEnd/>
                  </a:ln>
                </p:spPr>
                <p:txBody>
                  <a:bodyPr wrap="none" lIns="0" tIns="0" rIns="0" bIns="0">
                    <a:prstTxWarp prst="textNoShape">
                      <a:avLst/>
                    </a:prstTxWarp>
                    <a:spAutoFit/>
                  </a:bodyPr>
                  <a:lstStyle/>
                  <a:p>
                    <a:r>
                      <a:rPr lang="it-IT" sz="1400">
                        <a:solidFill>
                          <a:srgbClr val="000000"/>
                        </a:solidFill>
                        <a:latin typeface="Times New Roman" charset="0"/>
                      </a:rPr>
                      <a:t> </a:t>
                    </a:r>
                    <a:endParaRPr lang="it-IT"/>
                  </a:p>
                </p:txBody>
              </p:sp>
              <p:sp>
                <p:nvSpPr>
                  <p:cNvPr id="119" name="Rectangle 329"/>
                  <p:cNvSpPr>
                    <a:spLocks noChangeArrowheads="1"/>
                  </p:cNvSpPr>
                  <p:nvPr/>
                </p:nvSpPr>
                <p:spPr bwMode="auto">
                  <a:xfrm>
                    <a:off x="2726" y="2892"/>
                    <a:ext cx="74" cy="149"/>
                  </a:xfrm>
                  <a:prstGeom prst="rect">
                    <a:avLst/>
                  </a:prstGeom>
                  <a:noFill/>
                  <a:ln w="9525">
                    <a:noFill/>
                    <a:miter lim="800000"/>
                    <a:headEnd/>
                    <a:tailEnd/>
                  </a:ln>
                </p:spPr>
                <p:txBody>
                  <a:bodyPr>
                    <a:prstTxWarp prst="textNoShape">
                      <a:avLst/>
                    </a:prstTxWarp>
                  </a:bodyPr>
                  <a:lstStyle/>
                  <a:p>
                    <a:endParaRPr lang="en-US">
                      <a:latin typeface="Calibri" charset="0"/>
                    </a:endParaRPr>
                  </a:p>
                </p:txBody>
              </p:sp>
              <p:sp>
                <p:nvSpPr>
                  <p:cNvPr id="120" name="Rectangle 330"/>
                  <p:cNvSpPr>
                    <a:spLocks noChangeArrowheads="1"/>
                  </p:cNvSpPr>
                  <p:nvPr/>
                </p:nvSpPr>
                <p:spPr bwMode="auto">
                  <a:xfrm>
                    <a:off x="2726" y="2895"/>
                    <a:ext cx="74" cy="153"/>
                  </a:xfrm>
                  <a:prstGeom prst="rect">
                    <a:avLst/>
                  </a:prstGeom>
                  <a:noFill/>
                  <a:ln w="9525">
                    <a:noFill/>
                    <a:miter lim="800000"/>
                    <a:headEnd/>
                    <a:tailEnd/>
                  </a:ln>
                </p:spPr>
                <p:txBody>
                  <a:bodyPr wrap="none" lIns="0" tIns="0" rIns="0" bIns="0">
                    <a:prstTxWarp prst="textNoShape">
                      <a:avLst/>
                    </a:prstTxWarp>
                    <a:spAutoFit/>
                  </a:bodyPr>
                  <a:lstStyle/>
                  <a:p>
                    <a:r>
                      <a:rPr lang="it-IT" sz="1400">
                        <a:solidFill>
                          <a:srgbClr val="000000"/>
                        </a:solidFill>
                        <a:latin typeface="Times New Roman" charset="0"/>
                      </a:rPr>
                      <a:t> </a:t>
                    </a:r>
                    <a:endParaRPr lang="it-IT"/>
                  </a:p>
                </p:txBody>
              </p:sp>
              <p:sp>
                <p:nvSpPr>
                  <p:cNvPr id="121" name="Rectangle 331"/>
                  <p:cNvSpPr>
                    <a:spLocks noChangeArrowheads="1"/>
                  </p:cNvSpPr>
                  <p:nvPr/>
                </p:nvSpPr>
                <p:spPr bwMode="auto">
                  <a:xfrm>
                    <a:off x="2754" y="2895"/>
                    <a:ext cx="74" cy="153"/>
                  </a:xfrm>
                  <a:prstGeom prst="rect">
                    <a:avLst/>
                  </a:prstGeom>
                  <a:noFill/>
                  <a:ln w="9525">
                    <a:noFill/>
                    <a:miter lim="800000"/>
                    <a:headEnd/>
                    <a:tailEnd/>
                  </a:ln>
                </p:spPr>
                <p:txBody>
                  <a:bodyPr wrap="none" lIns="0" tIns="0" rIns="0" bIns="0">
                    <a:prstTxWarp prst="textNoShape">
                      <a:avLst/>
                    </a:prstTxWarp>
                    <a:spAutoFit/>
                  </a:bodyPr>
                  <a:lstStyle/>
                  <a:p>
                    <a:r>
                      <a:rPr lang="it-IT" sz="1400">
                        <a:solidFill>
                          <a:srgbClr val="000000"/>
                        </a:solidFill>
                        <a:latin typeface="Times New Roman" charset="0"/>
                      </a:rPr>
                      <a:t> </a:t>
                    </a:r>
                    <a:endParaRPr lang="it-IT"/>
                  </a:p>
                </p:txBody>
              </p:sp>
              <p:sp>
                <p:nvSpPr>
                  <p:cNvPr id="122" name="Line 332"/>
                  <p:cNvSpPr>
                    <a:spLocks noChangeShapeType="1"/>
                  </p:cNvSpPr>
                  <p:nvPr/>
                </p:nvSpPr>
                <p:spPr bwMode="auto">
                  <a:xfrm>
                    <a:off x="2835" y="1942"/>
                    <a:ext cx="1" cy="1342"/>
                  </a:xfrm>
                  <a:prstGeom prst="line">
                    <a:avLst/>
                  </a:prstGeom>
                  <a:noFill/>
                  <a:ln w="3175" cap="rnd">
                    <a:solidFill>
                      <a:srgbClr val="000000"/>
                    </a:solidFill>
                    <a:round/>
                    <a:headEnd/>
                    <a:tailEnd/>
                  </a:ln>
                </p:spPr>
                <p:txBody>
                  <a:bodyPr>
                    <a:prstTxWarp prst="textNoShape">
                      <a:avLst/>
                    </a:prstTxWarp>
                  </a:bodyPr>
                  <a:lstStyle/>
                  <a:p>
                    <a:endParaRPr lang="en-US"/>
                  </a:p>
                </p:txBody>
              </p:sp>
            </p:grpSp>
          </p:grpSp>
        </p:grpSp>
        <p:sp>
          <p:nvSpPr>
            <p:cNvPr id="5" name="Rectangle 288"/>
            <p:cNvSpPr>
              <a:spLocks noChangeArrowheads="1"/>
            </p:cNvSpPr>
            <p:nvPr/>
          </p:nvSpPr>
          <p:spPr bwMode="auto">
            <a:xfrm>
              <a:off x="5876999" y="5301208"/>
              <a:ext cx="431208" cy="169277"/>
            </a:xfrm>
            <a:prstGeom prst="rect">
              <a:avLst/>
            </a:prstGeom>
            <a:noFill/>
            <a:ln w="9525">
              <a:noFill/>
              <a:miter lim="800000"/>
              <a:headEnd/>
              <a:tailEnd/>
            </a:ln>
          </p:spPr>
          <p:txBody>
            <a:bodyPr wrap="none" lIns="0" tIns="0" rIns="0" bIns="0">
              <a:prstTxWarp prst="textNoShape">
                <a:avLst/>
              </a:prstTxWarp>
              <a:spAutoFit/>
            </a:bodyPr>
            <a:lstStyle/>
            <a:p>
              <a:r>
                <a:rPr lang="it-IT" sz="1100">
                  <a:solidFill>
                    <a:srgbClr val="000000"/>
                  </a:solidFill>
                  <a:latin typeface="Times New Roman" charset="0"/>
                </a:rPr>
                <a:t>IRR(A)</a:t>
              </a:r>
              <a:endParaRPr lang="it-IT" sz="2800"/>
            </a:p>
          </p:txBody>
        </p:sp>
      </p:grpSp>
      <p:sp>
        <p:nvSpPr>
          <p:cNvPr id="323" name="Rettangolo 341"/>
          <p:cNvSpPr/>
          <p:nvPr/>
        </p:nvSpPr>
        <p:spPr>
          <a:xfrm>
            <a:off x="4167272" y="4495800"/>
            <a:ext cx="4869688" cy="1400383"/>
          </a:xfrm>
          <a:prstGeom prst="rect">
            <a:avLst/>
          </a:prstGeom>
        </p:spPr>
        <p:txBody>
          <a:bodyPr wrap="square">
            <a:prstTxWarp prst="textNoShape">
              <a:avLst/>
            </a:prstTxWarp>
            <a:spAutoFit/>
          </a:bodyPr>
          <a:lstStyle/>
          <a:p>
            <a:pPr algn="just"/>
            <a:r>
              <a:rPr lang="el-GR" sz="2000" b="1" dirty="0" smtClean="0">
                <a:latin typeface="Calibri" charset="0"/>
              </a:rPr>
              <a:t>Κενά</a:t>
            </a:r>
            <a:r>
              <a:rPr lang="en-US" sz="2000" b="1" dirty="0" smtClean="0">
                <a:latin typeface="Calibri" charset="0"/>
              </a:rPr>
              <a:t>:</a:t>
            </a:r>
            <a:endParaRPr lang="en-US" sz="2000" b="1" dirty="0">
              <a:latin typeface="Calibri" charset="0"/>
            </a:endParaRPr>
          </a:p>
          <a:p>
            <a:pPr algn="just"/>
            <a:endParaRPr lang="en-US" sz="500" b="1" dirty="0" smtClean="0">
              <a:latin typeface="Calibri" charset="0"/>
            </a:endParaRPr>
          </a:p>
          <a:p>
            <a:pPr>
              <a:buFontTx/>
              <a:buChar char="-"/>
            </a:pPr>
            <a:r>
              <a:rPr lang="el-GR" sz="2000" dirty="0" smtClean="0">
                <a:latin typeface="Calibri" charset="0"/>
              </a:rPr>
              <a:t>Θέματα ισοπολιτείας δεν αντιμετωπίζονται</a:t>
            </a:r>
            <a:endParaRPr lang="en-US" sz="2000" dirty="0" smtClean="0">
              <a:latin typeface="Calibri" charset="0"/>
            </a:endParaRPr>
          </a:p>
          <a:p>
            <a:pPr>
              <a:buFontTx/>
              <a:buChar char="-"/>
            </a:pPr>
            <a:r>
              <a:rPr lang="el-GR" sz="2000" dirty="0" smtClean="0">
                <a:latin typeface="Calibri" charset="0"/>
              </a:rPr>
              <a:t>Μόνο ποσοτικοποιημένες παράμετροι λαμβάνονται υπόψη</a:t>
            </a:r>
            <a:endParaRPr lang="en-US" sz="2000" dirty="0">
              <a:latin typeface="Calibri" charset="0"/>
            </a:endParaRPr>
          </a:p>
        </p:txBody>
      </p:sp>
    </p:spTree>
    <p:extLst>
      <p:ext uri="{BB962C8B-B14F-4D97-AF65-F5344CB8AC3E}">
        <p14:creationId xmlns:p14="http://schemas.microsoft.com/office/powerpoint/2010/main" val="4619601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Πολυκριτήρια λήψη απόφασης</a:t>
            </a:r>
            <a:endParaRPr lang="en-US" dirty="0"/>
          </a:p>
        </p:txBody>
      </p:sp>
      <p:grpSp>
        <p:nvGrpSpPr>
          <p:cNvPr id="4" name="Gruppo 25"/>
          <p:cNvGrpSpPr>
            <a:grpSpLocks/>
          </p:cNvGrpSpPr>
          <p:nvPr/>
        </p:nvGrpSpPr>
        <p:grpSpPr bwMode="auto">
          <a:xfrm>
            <a:off x="107950" y="1557338"/>
            <a:ext cx="8928100" cy="4679950"/>
            <a:chOff x="35496" y="1124744"/>
            <a:chExt cx="8928992" cy="4680520"/>
          </a:xfrm>
        </p:grpSpPr>
        <p:grpSp>
          <p:nvGrpSpPr>
            <p:cNvPr id="5" name="Gruppo 23"/>
            <p:cNvGrpSpPr>
              <a:grpSpLocks/>
            </p:cNvGrpSpPr>
            <p:nvPr/>
          </p:nvGrpSpPr>
          <p:grpSpPr bwMode="auto">
            <a:xfrm>
              <a:off x="1546947" y="1124744"/>
              <a:ext cx="7417541" cy="4680520"/>
              <a:chOff x="970883" y="1124744"/>
              <a:chExt cx="7417541" cy="4680520"/>
            </a:xfrm>
          </p:grpSpPr>
          <p:grpSp>
            <p:nvGrpSpPr>
              <p:cNvPr id="8" name="Gruppo 345"/>
              <p:cNvGrpSpPr>
                <a:grpSpLocks/>
              </p:cNvGrpSpPr>
              <p:nvPr/>
            </p:nvGrpSpPr>
            <p:grpSpPr bwMode="auto">
              <a:xfrm>
                <a:off x="970883" y="1124744"/>
                <a:ext cx="7417541" cy="4680520"/>
                <a:chOff x="754859" y="980728"/>
                <a:chExt cx="7417541" cy="4680520"/>
              </a:xfrm>
            </p:grpSpPr>
            <p:sp>
              <p:nvSpPr>
                <p:cNvPr id="13" name="Elaborazione alternativa 326"/>
                <p:cNvSpPr/>
                <p:nvPr/>
              </p:nvSpPr>
              <p:spPr>
                <a:xfrm>
                  <a:off x="2699741" y="980728"/>
                  <a:ext cx="2880013" cy="360406"/>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anchor="ctr">
                  <a:prstTxWarp prst="textNoShape">
                    <a:avLst/>
                  </a:prstTxWarp>
                </a:bodyPr>
                <a:lstStyle/>
                <a:p>
                  <a:pPr algn="ctr"/>
                  <a:r>
                    <a:rPr lang="el-GR" sz="1100" dirty="0" smtClean="0">
                      <a:solidFill>
                        <a:schemeClr val="tx1"/>
                      </a:solidFill>
                    </a:rPr>
                    <a:t>ΠΡΟΣΔΙΟΡΙΣΜΟΣ ΑΝΤΑΓΩΝΙΣΤΙΚΩΝ ΕΝΑΛΛΑΚΤΙΚΩΝ ΛΥΣΕΩΝ / ΣΕΝΑΡΙΩΝ</a:t>
                  </a:r>
                  <a:endParaRPr lang="it-IT" sz="1100" dirty="0">
                    <a:solidFill>
                      <a:schemeClr val="tx1"/>
                    </a:solidFill>
                  </a:endParaRPr>
                </a:p>
              </p:txBody>
            </p:sp>
            <p:sp>
              <p:nvSpPr>
                <p:cNvPr id="14" name="Elaborazione alternativa 327"/>
                <p:cNvSpPr/>
                <p:nvPr/>
              </p:nvSpPr>
              <p:spPr>
                <a:xfrm>
                  <a:off x="754859" y="1917467"/>
                  <a:ext cx="1295529" cy="863705"/>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anchor="ctr">
                  <a:prstTxWarp prst="textNoShape">
                    <a:avLst/>
                  </a:prstTxWarp>
                </a:bodyPr>
                <a:lstStyle/>
                <a:p>
                  <a:pPr algn="ctr"/>
                  <a:r>
                    <a:rPr lang="el-GR" sz="1100" dirty="0" smtClean="0">
                      <a:solidFill>
                        <a:schemeClr val="tx1"/>
                      </a:solidFill>
                    </a:rPr>
                    <a:t>ΠΡΟΣΔΙΟΡΙΣΜΟΣ ΚΡΙΤΗΡΙΩΝ ΑΠΟΔΟΣΗΣ ΑΝΑ ΣΤΟΧΟ</a:t>
                  </a:r>
                  <a:endParaRPr lang="it-IT" sz="1100" dirty="0">
                    <a:solidFill>
                      <a:schemeClr val="tx1"/>
                    </a:solidFill>
                  </a:endParaRPr>
                </a:p>
              </p:txBody>
            </p:sp>
            <p:sp>
              <p:nvSpPr>
                <p:cNvPr id="15" name="Rettangolo 328"/>
                <p:cNvSpPr/>
                <p:nvPr/>
              </p:nvSpPr>
              <p:spPr>
                <a:xfrm>
                  <a:off x="2410787" y="1772986"/>
                  <a:ext cx="1513038" cy="1152665"/>
                </a:xfrm>
                <a:prstGeom prst="rect">
                  <a:avLst/>
                </a:prstGeom>
                <a:solidFill>
                  <a:schemeClr val="tx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l-GR" sz="1100" dirty="0" smtClean="0">
                      <a:solidFill>
                        <a:schemeClr val="bg1"/>
                      </a:solidFill>
                    </a:rPr>
                    <a:t>ΚΑΘΟΡΙΣΜΟΣ ΣΧΕΤΙΚΗΣ ΣΗΜΑΝΤΙΚΟΤΗΤΑΣ ΤΩΝ ΚΡΙΤΗΡΙΩΝ ΑΠΟΔΟΣΗΣ</a:t>
                  </a:r>
                  <a:endParaRPr lang="it-IT" sz="1100" dirty="0">
                    <a:solidFill>
                      <a:schemeClr val="bg1"/>
                    </a:solidFill>
                  </a:endParaRPr>
                </a:p>
              </p:txBody>
            </p:sp>
            <p:sp>
              <p:nvSpPr>
                <p:cNvPr id="16" name="Rettangolo 329"/>
                <p:cNvSpPr/>
                <p:nvPr/>
              </p:nvSpPr>
              <p:spPr>
                <a:xfrm>
                  <a:off x="4211192" y="1628507"/>
                  <a:ext cx="3961208" cy="1440037"/>
                </a:xfrm>
                <a:prstGeom prst="rect">
                  <a:avLst/>
                </a:prstGeom>
                <a:solidFill>
                  <a:schemeClr val="accent2">
                    <a:lumMod val="20000"/>
                    <a:lumOff val="80000"/>
                    <a:alpha val="48000"/>
                  </a:schemeClr>
                </a:solidFill>
                <a:ln w="3175">
                  <a:prstDash val="lgDash"/>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sz="1100">
                    <a:solidFill>
                      <a:schemeClr val="bg1"/>
                    </a:solidFill>
                  </a:endParaRPr>
                </a:p>
              </p:txBody>
            </p:sp>
            <p:sp>
              <p:nvSpPr>
                <p:cNvPr id="17" name="Rettangolo 330"/>
                <p:cNvSpPr/>
                <p:nvPr/>
              </p:nvSpPr>
              <p:spPr>
                <a:xfrm>
                  <a:off x="4355669" y="1772986"/>
                  <a:ext cx="1584483" cy="1152665"/>
                </a:xfrm>
                <a:prstGeom prst="rect">
                  <a:avLst/>
                </a:prstGeom>
                <a:solidFill>
                  <a:schemeClr val="accent2"/>
                </a:solidFill>
                <a:ln w="3175"/>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l-GR" sz="1100" dirty="0" smtClean="0">
                      <a:solidFill>
                        <a:schemeClr val="bg1"/>
                      </a:solidFill>
                    </a:rPr>
                    <a:t>ΠΟΣΟΤΙΚΟΠΟΙΗΣΗ ΕΠΙΡΡΟΗΣ ΚΑΘΕ ΚΡΙΤΗΡΙΟΥ ΣΕ ΚΑΘΕ ΕΝΑΛΛΑΚΤΙΚΗ / ΣΕΝΑΡΙΟ</a:t>
                  </a:r>
                  <a:r>
                    <a:rPr lang="it-IT" sz="1100" dirty="0" smtClean="0">
                      <a:solidFill>
                        <a:schemeClr val="bg1"/>
                      </a:solidFill>
                    </a:rPr>
                    <a:t>, </a:t>
                  </a:r>
                  <a:r>
                    <a:rPr lang="el-GR" sz="1100" dirty="0" smtClean="0">
                      <a:solidFill>
                        <a:schemeClr val="bg1"/>
                      </a:solidFill>
                    </a:rPr>
                    <a:t>ΒΑΣΕΙ ΤΗΣ ΚΑΘΟΡΙΣΜΕΝΗΣ ΚΛΙΜΑΚΑΣ</a:t>
                  </a:r>
                  <a:endParaRPr lang="it-IT" sz="1100" dirty="0">
                    <a:solidFill>
                      <a:schemeClr val="bg1"/>
                    </a:solidFill>
                  </a:endParaRPr>
                </a:p>
              </p:txBody>
            </p:sp>
            <p:sp>
              <p:nvSpPr>
                <p:cNvPr id="18" name="Elaborazione alternativa 331"/>
                <p:cNvSpPr/>
                <p:nvPr/>
              </p:nvSpPr>
              <p:spPr>
                <a:xfrm>
                  <a:off x="6300551" y="1772986"/>
                  <a:ext cx="1727373" cy="1152665"/>
                </a:xfrm>
                <a:prstGeom prst="flowChartAlternateProcess">
                  <a:avLst/>
                </a:prstGeom>
                <a:ln/>
              </p:spPr>
              <p:style>
                <a:lnRef idx="2">
                  <a:schemeClr val="accent2"/>
                </a:lnRef>
                <a:fillRef idx="1">
                  <a:schemeClr val="lt1"/>
                </a:fillRef>
                <a:effectRef idx="0">
                  <a:schemeClr val="accent2"/>
                </a:effectRef>
                <a:fontRef idx="minor">
                  <a:schemeClr val="dk1"/>
                </a:fontRef>
              </p:style>
              <p:txBody>
                <a:bodyPr anchor="ctr">
                  <a:prstTxWarp prst="textNoShape">
                    <a:avLst/>
                  </a:prstTxWarp>
                </a:bodyPr>
                <a:lstStyle/>
                <a:p>
                  <a:pPr algn="ctr"/>
                  <a:r>
                    <a:rPr lang="el-GR" sz="1100" dirty="0" smtClean="0">
                      <a:solidFill>
                        <a:schemeClr val="tx1"/>
                      </a:solidFill>
                    </a:rPr>
                    <a:t>ΚΑΘΟΡΙΣΜΟΣ ΙΣΟΜΕΤΡΗΣ / ΑΝΑΛΟΓΙΚΗΣ ΚΛΙΜΑΚΑΣ ΜΕΤΡΗΣΗΣ ΕΠΙΠΕΔΟΥ ΓΙΑ ΚΆΘΕ ΚΡΙΤΗΡΙΟ</a:t>
                  </a:r>
                  <a:r>
                    <a:rPr lang="it-IT" sz="1100" dirty="0" smtClean="0">
                      <a:solidFill>
                        <a:schemeClr val="tx1"/>
                      </a:solidFill>
                    </a:rPr>
                    <a:t>, </a:t>
                  </a:r>
                  <a:endParaRPr lang="it-IT" sz="1100" dirty="0">
                    <a:solidFill>
                      <a:schemeClr val="tx1"/>
                    </a:solidFill>
                  </a:endParaRPr>
                </a:p>
                <a:p>
                  <a:pPr algn="ctr"/>
                  <a:r>
                    <a:rPr lang="el-GR" sz="1100" dirty="0">
                      <a:solidFill>
                        <a:schemeClr val="tx1"/>
                      </a:solidFill>
                    </a:rPr>
                    <a:t>π</a:t>
                  </a:r>
                  <a:r>
                    <a:rPr lang="el-GR" sz="1100" dirty="0" smtClean="0">
                      <a:solidFill>
                        <a:schemeClr val="tx1"/>
                      </a:solidFill>
                    </a:rPr>
                    <a:t>.χ.</a:t>
                  </a:r>
                  <a:r>
                    <a:rPr lang="it-IT" sz="1100" dirty="0" smtClean="0">
                      <a:solidFill>
                        <a:schemeClr val="tx1"/>
                      </a:solidFill>
                    </a:rPr>
                    <a:t> </a:t>
                  </a:r>
                  <a:r>
                    <a:rPr lang="el-GR" sz="1100" dirty="0" smtClean="0">
                      <a:solidFill>
                        <a:schemeClr val="tx1"/>
                      </a:solidFill>
                    </a:rPr>
                    <a:t>Συναρτήσεις χρησιμότητας</a:t>
                  </a:r>
                  <a:endParaRPr lang="it-IT" sz="1100" dirty="0">
                    <a:solidFill>
                      <a:schemeClr val="tx1"/>
                    </a:solidFill>
                  </a:endParaRPr>
                </a:p>
              </p:txBody>
            </p:sp>
            <p:sp>
              <p:nvSpPr>
                <p:cNvPr id="19" name="Freccia a destra 334"/>
                <p:cNvSpPr>
                  <a:spLocks noChangeArrowheads="1"/>
                </p:cNvSpPr>
                <p:nvPr/>
              </p:nvSpPr>
              <p:spPr bwMode="auto">
                <a:xfrm>
                  <a:off x="2051720" y="2204864"/>
                  <a:ext cx="360040" cy="144016"/>
                </a:xfrm>
                <a:prstGeom prst="rightArrow">
                  <a:avLst>
                    <a:gd name="adj1" fmla="val 50000"/>
                    <a:gd name="adj2" fmla="val 50000"/>
                  </a:avLst>
                </a:prstGeom>
                <a:gradFill rotWithShape="1">
                  <a:gsLst>
                    <a:gs pos="0">
                      <a:srgbClr val="2C5D98"/>
                    </a:gs>
                    <a:gs pos="80000">
                      <a:srgbClr val="3C7BC7"/>
                    </a:gs>
                    <a:gs pos="100000">
                      <a:srgbClr val="3A7CCB"/>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sp>
              <p:nvSpPr>
                <p:cNvPr id="20" name="Freccia a destra 335"/>
                <p:cNvSpPr>
                  <a:spLocks noChangeArrowheads="1"/>
                </p:cNvSpPr>
                <p:nvPr/>
              </p:nvSpPr>
              <p:spPr bwMode="auto">
                <a:xfrm rot="10800000">
                  <a:off x="5940152" y="2204864"/>
                  <a:ext cx="360040" cy="144016"/>
                </a:xfrm>
                <a:prstGeom prst="rightArrow">
                  <a:avLst>
                    <a:gd name="adj1" fmla="val 50000"/>
                    <a:gd name="adj2" fmla="val 50000"/>
                  </a:avLst>
                </a:prstGeom>
                <a:gradFill rotWithShape="1">
                  <a:gsLst>
                    <a:gs pos="0">
                      <a:srgbClr val="9B2D2A"/>
                    </a:gs>
                    <a:gs pos="80000">
                      <a:srgbClr val="CB3D3A"/>
                    </a:gs>
                    <a:gs pos="100000">
                      <a:srgbClr val="CE3B37"/>
                    </a:gs>
                  </a:gsLst>
                  <a:lin ang="16200000"/>
                </a:gradFill>
                <a:ln w="9525">
                  <a:solidFill>
                    <a:srgbClr val="BE4B48"/>
                  </a:solid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sp>
              <p:nvSpPr>
                <p:cNvPr id="21" name="Rettangolo 336"/>
                <p:cNvSpPr/>
                <p:nvPr/>
              </p:nvSpPr>
              <p:spPr>
                <a:xfrm>
                  <a:off x="2915663" y="3573431"/>
                  <a:ext cx="2880013" cy="1367004"/>
                </a:xfrm>
                <a:prstGeom prst="rect">
                  <a:avLst/>
                </a:prstGeom>
                <a:solidFill>
                  <a:schemeClr val="accent4"/>
                </a:solidFill>
                <a:ln w="3175"/>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l-GR" sz="1100" dirty="0" smtClean="0">
                      <a:solidFill>
                        <a:schemeClr val="bg1"/>
                      </a:solidFill>
                    </a:rPr>
                    <a:t>ΠΡΟΣΔΙΟΡΙΣΜΟΣ ΣΥΝΔΥΑΣΜΕΝΗΣ ΕΠΙΔΡΑΣΗΣ / ΕΠΙΠΤΩΣΗ ΑΠΟ ΔΙΑΦΟΡΕΤΙΚΑ ΚΡΙΤΗΡΙΑ ΓΙΑ ΚΆΘΕ ΕΝΑΛΛΚΑΤΙΚΗ / ΣΕΝΑΡΙΟ</a:t>
                  </a:r>
                  <a:endParaRPr lang="en-US" sz="1100" dirty="0">
                    <a:solidFill>
                      <a:schemeClr val="bg1"/>
                    </a:solidFill>
                  </a:endParaRPr>
                </a:p>
                <a:p>
                  <a:pPr algn="ctr"/>
                  <a:endParaRPr lang="en-US" sz="700" dirty="0">
                    <a:solidFill>
                      <a:schemeClr val="bg1"/>
                    </a:solidFill>
                  </a:endParaRPr>
                </a:p>
                <a:p>
                  <a:pPr>
                    <a:buFontTx/>
                    <a:buChar char="-"/>
                  </a:pPr>
                  <a:r>
                    <a:rPr lang="el-GR" sz="1100" dirty="0" smtClean="0">
                      <a:solidFill>
                        <a:schemeClr val="bg1"/>
                      </a:solidFill>
                    </a:rPr>
                    <a:t>Μαθηματική συγχώνευση με χρήση συναρτήσεων </a:t>
                  </a:r>
                  <a:r>
                    <a:rPr lang="en-US" sz="1100" dirty="0" smtClean="0">
                      <a:solidFill>
                        <a:schemeClr val="bg1"/>
                      </a:solidFill>
                    </a:rPr>
                    <a:t>Value</a:t>
                  </a:r>
                  <a:r>
                    <a:rPr lang="el-GR" sz="1100" dirty="0" smtClean="0">
                      <a:solidFill>
                        <a:schemeClr val="bg1"/>
                      </a:solidFill>
                    </a:rPr>
                    <a:t>/</a:t>
                  </a:r>
                  <a:r>
                    <a:rPr lang="en-US" sz="1100" dirty="0" smtClean="0">
                      <a:solidFill>
                        <a:schemeClr val="bg1"/>
                      </a:solidFill>
                    </a:rPr>
                    <a:t>Utility</a:t>
                  </a:r>
                  <a:endParaRPr lang="en-US" sz="1100" dirty="0">
                    <a:solidFill>
                      <a:schemeClr val="bg1"/>
                    </a:solidFill>
                  </a:endParaRPr>
                </a:p>
                <a:p>
                  <a:pPr>
                    <a:buFontTx/>
                    <a:buChar char="-"/>
                  </a:pPr>
                  <a:r>
                    <a:rPr lang="el-GR" sz="1100" dirty="0" smtClean="0">
                      <a:solidFill>
                        <a:schemeClr val="bg1"/>
                      </a:solidFill>
                    </a:rPr>
                    <a:t>Σύγκριση εναλλακτικών / σεναρίων σε ζεύγη</a:t>
                  </a:r>
                  <a:endParaRPr lang="en-US" sz="1100" dirty="0">
                    <a:solidFill>
                      <a:schemeClr val="bg1"/>
                    </a:solidFill>
                  </a:endParaRPr>
                </a:p>
                <a:p>
                  <a:pPr>
                    <a:buFontTx/>
                    <a:buChar char="-"/>
                  </a:pPr>
                  <a:r>
                    <a:rPr lang="en-US" sz="1100" dirty="0">
                      <a:solidFill>
                        <a:schemeClr val="bg1"/>
                      </a:solidFill>
                    </a:rPr>
                    <a:t>…</a:t>
                  </a:r>
                </a:p>
              </p:txBody>
            </p:sp>
            <p:sp>
              <p:nvSpPr>
                <p:cNvPr id="22" name="Freccia a destra 338"/>
                <p:cNvSpPr>
                  <a:spLocks noChangeArrowheads="1"/>
                </p:cNvSpPr>
                <p:nvPr/>
              </p:nvSpPr>
              <p:spPr bwMode="auto">
                <a:xfrm rot="5400000">
                  <a:off x="3095836" y="3104964"/>
                  <a:ext cx="504056" cy="288032"/>
                </a:xfrm>
                <a:prstGeom prst="rightArrow">
                  <a:avLst>
                    <a:gd name="adj1" fmla="val 50000"/>
                    <a:gd name="adj2" fmla="val 49997"/>
                  </a:avLst>
                </a:prstGeom>
                <a:gradFill rotWithShape="1">
                  <a:gsLst>
                    <a:gs pos="0">
                      <a:srgbClr val="2C5D98"/>
                    </a:gs>
                    <a:gs pos="80000">
                      <a:srgbClr val="3C7BC7"/>
                    </a:gs>
                    <a:gs pos="100000">
                      <a:srgbClr val="3A7CCB"/>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sp>
              <p:nvSpPr>
                <p:cNvPr id="23" name="Freccia a destra 342"/>
                <p:cNvSpPr>
                  <a:spLocks noChangeArrowheads="1"/>
                </p:cNvSpPr>
                <p:nvPr/>
              </p:nvSpPr>
              <p:spPr bwMode="auto">
                <a:xfrm rot="5400000">
                  <a:off x="4968044" y="3104964"/>
                  <a:ext cx="504056" cy="288032"/>
                </a:xfrm>
                <a:prstGeom prst="rightArrow">
                  <a:avLst>
                    <a:gd name="adj1" fmla="val 50000"/>
                    <a:gd name="adj2" fmla="val 49997"/>
                  </a:avLst>
                </a:prstGeom>
                <a:gradFill rotWithShape="1">
                  <a:gsLst>
                    <a:gs pos="0">
                      <a:srgbClr val="9B2D2A"/>
                    </a:gs>
                    <a:gs pos="80000">
                      <a:srgbClr val="CB3D3A"/>
                    </a:gs>
                    <a:gs pos="100000">
                      <a:srgbClr val="CE3B37"/>
                    </a:gs>
                  </a:gsLst>
                  <a:lin ang="16200000"/>
                </a:gradFill>
                <a:ln w="9525">
                  <a:solidFill>
                    <a:srgbClr val="BE4B48"/>
                  </a:solid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sp>
              <p:nvSpPr>
                <p:cNvPr id="24" name="Rettangolo 343"/>
                <p:cNvSpPr/>
                <p:nvPr/>
              </p:nvSpPr>
              <p:spPr>
                <a:xfrm>
                  <a:off x="2915663" y="5157949"/>
                  <a:ext cx="2880013" cy="503299"/>
                </a:xfrm>
                <a:prstGeom prst="rect">
                  <a:avLst/>
                </a:prstGeom>
                <a:solidFill>
                  <a:schemeClr val="accent3"/>
                </a:solidFill>
                <a:ln w="3175"/>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l-GR" sz="1100" dirty="0" smtClean="0">
                      <a:solidFill>
                        <a:schemeClr val="bg1"/>
                      </a:solidFill>
                    </a:rPr>
                    <a:t>ΕΠΙΛΟΓΗ ΒΕΛΤΙΣΤΗΣ ΛΥΣΗΣ</a:t>
                  </a:r>
                  <a:endParaRPr lang="en-US" sz="1100" dirty="0">
                    <a:solidFill>
                      <a:schemeClr val="bg1"/>
                    </a:solidFill>
                  </a:endParaRPr>
                </a:p>
              </p:txBody>
            </p:sp>
            <p:sp>
              <p:nvSpPr>
                <p:cNvPr id="25" name="Freccia a destra 344"/>
                <p:cNvSpPr>
                  <a:spLocks noChangeArrowheads="1"/>
                </p:cNvSpPr>
                <p:nvPr/>
              </p:nvSpPr>
              <p:spPr bwMode="auto">
                <a:xfrm rot="5400000">
                  <a:off x="4265966" y="4995174"/>
                  <a:ext cx="216024" cy="108012"/>
                </a:xfrm>
                <a:prstGeom prst="rightArrow">
                  <a:avLst>
                    <a:gd name="adj1" fmla="val 50000"/>
                    <a:gd name="adj2" fmla="val 50000"/>
                  </a:avLst>
                </a:prstGeom>
                <a:gradFill rotWithShape="1">
                  <a:gsLst>
                    <a:gs pos="0">
                      <a:srgbClr val="5D417E"/>
                    </a:gs>
                    <a:gs pos="80000">
                      <a:srgbClr val="7B58A6"/>
                    </a:gs>
                    <a:gs pos="100000">
                      <a:srgbClr val="7B57A8"/>
                    </a:gs>
                  </a:gsLst>
                  <a:lin ang="16200000"/>
                </a:gradFill>
                <a:ln w="9525">
                  <a:solidFill>
                    <a:srgbClr val="7D60A0"/>
                  </a:solid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grpSp>
          <p:sp>
            <p:nvSpPr>
              <p:cNvPr id="11" name="Rettangolo 348"/>
              <p:cNvSpPr/>
              <p:nvPr/>
            </p:nvSpPr>
            <p:spPr>
              <a:xfrm>
                <a:off x="1907602" y="4220746"/>
                <a:ext cx="1246630" cy="338595"/>
              </a:xfrm>
              <a:prstGeom prst="rect">
                <a:avLst/>
              </a:prstGeom>
            </p:spPr>
            <p:txBody>
              <a:bodyPr wrap="none">
                <a:prstTxWarp prst="textNoShape">
                  <a:avLst/>
                </a:prstTxWarp>
                <a:spAutoFit/>
              </a:bodyPr>
              <a:lstStyle/>
              <a:p>
                <a:r>
                  <a:rPr lang="el-GR" sz="1600" i="1" dirty="0" smtClean="0">
                    <a:solidFill>
                      <a:srgbClr val="8064A2"/>
                    </a:solidFill>
                    <a:latin typeface="Calibri" charset="0"/>
                  </a:rPr>
                  <a:t>Συνδυασμός</a:t>
                </a:r>
                <a:endParaRPr lang="it-IT" sz="1600" dirty="0">
                  <a:solidFill>
                    <a:srgbClr val="8064A2"/>
                  </a:solidFill>
                  <a:latin typeface="Calibri" charset="0"/>
                </a:endParaRPr>
              </a:p>
            </p:txBody>
          </p:sp>
          <p:sp>
            <p:nvSpPr>
              <p:cNvPr id="12" name="Rettangolo 349"/>
              <p:cNvSpPr/>
              <p:nvPr/>
            </p:nvSpPr>
            <p:spPr>
              <a:xfrm>
                <a:off x="1907602" y="5373411"/>
                <a:ext cx="989281" cy="338595"/>
              </a:xfrm>
              <a:prstGeom prst="rect">
                <a:avLst/>
              </a:prstGeom>
            </p:spPr>
            <p:txBody>
              <a:bodyPr wrap="none">
                <a:prstTxWarp prst="textNoShape">
                  <a:avLst/>
                </a:prstTxWarp>
                <a:spAutoFit/>
              </a:bodyPr>
              <a:lstStyle/>
              <a:p>
                <a:r>
                  <a:rPr lang="el-GR" sz="1600" i="1" dirty="0" smtClean="0">
                    <a:solidFill>
                      <a:srgbClr val="9BBB59"/>
                    </a:solidFill>
                    <a:latin typeface="Calibri" charset="0"/>
                  </a:rPr>
                  <a:t>Απόφαση</a:t>
                </a:r>
                <a:endParaRPr lang="it-IT" sz="1600" dirty="0">
                  <a:solidFill>
                    <a:srgbClr val="9BBB59"/>
                  </a:solidFill>
                  <a:latin typeface="Calibri" charset="0"/>
                </a:endParaRPr>
              </a:p>
            </p:txBody>
          </p:sp>
        </p:grpSp>
        <p:sp>
          <p:nvSpPr>
            <p:cNvPr id="6" name="Elaborazione alternativa 22"/>
            <p:cNvSpPr/>
            <p:nvPr/>
          </p:nvSpPr>
          <p:spPr>
            <a:xfrm>
              <a:off x="35496" y="2204375"/>
              <a:ext cx="1295529" cy="576332"/>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anchor="ctr">
              <a:prstTxWarp prst="textNoShape">
                <a:avLst/>
              </a:prstTxWarp>
            </a:bodyPr>
            <a:lstStyle/>
            <a:p>
              <a:pPr algn="ctr"/>
              <a:r>
                <a:rPr lang="el-GR" sz="1100" dirty="0" smtClean="0">
                  <a:solidFill>
                    <a:schemeClr val="tx1"/>
                  </a:solidFill>
                </a:rPr>
                <a:t>ΚΑΘΟΡΙΣΜΟΣ ΣΤΟΧΩΝ</a:t>
              </a:r>
              <a:endParaRPr lang="it-IT" sz="1100" dirty="0">
                <a:solidFill>
                  <a:schemeClr val="tx1"/>
                </a:solidFill>
              </a:endParaRPr>
            </a:p>
          </p:txBody>
        </p:sp>
        <p:sp>
          <p:nvSpPr>
            <p:cNvPr id="7" name="Freccia a destra 24"/>
            <p:cNvSpPr>
              <a:spLocks noChangeArrowheads="1"/>
            </p:cNvSpPr>
            <p:nvPr/>
          </p:nvSpPr>
          <p:spPr bwMode="auto">
            <a:xfrm>
              <a:off x="1331640" y="2420888"/>
              <a:ext cx="216024" cy="144016"/>
            </a:xfrm>
            <a:prstGeom prst="rightArrow">
              <a:avLst>
                <a:gd name="adj1" fmla="val 50000"/>
                <a:gd name="adj2" fmla="val 50000"/>
              </a:avLst>
            </a:prstGeom>
            <a:gradFill rotWithShape="1">
              <a:gsLst>
                <a:gs pos="0">
                  <a:srgbClr val="2C5D98"/>
                </a:gs>
                <a:gs pos="80000">
                  <a:srgbClr val="3C7BC7"/>
                </a:gs>
                <a:gs pos="100000">
                  <a:srgbClr val="3A7CCB"/>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grpSp>
      <p:sp>
        <p:nvSpPr>
          <p:cNvPr id="26" name="Rettangolo 7"/>
          <p:cNvSpPr>
            <a:spLocks noChangeArrowheads="1"/>
          </p:cNvSpPr>
          <p:nvPr/>
        </p:nvSpPr>
        <p:spPr bwMode="auto">
          <a:xfrm>
            <a:off x="6956424" y="4149725"/>
            <a:ext cx="2079626" cy="338554"/>
          </a:xfrm>
          <a:prstGeom prst="rect">
            <a:avLst/>
          </a:prstGeom>
          <a:noFill/>
          <a:ln w="9525">
            <a:noFill/>
            <a:miter lim="800000"/>
            <a:headEnd/>
            <a:tailEnd/>
          </a:ln>
        </p:spPr>
        <p:txBody>
          <a:bodyPr wrap="square">
            <a:prstTxWarp prst="textNoShape">
              <a:avLst/>
            </a:prstTxWarp>
            <a:spAutoFit/>
          </a:bodyPr>
          <a:lstStyle/>
          <a:p>
            <a:pPr marL="447675" indent="-447675"/>
            <a:r>
              <a:rPr lang="it-IT" sz="1600" i="1" dirty="0" smtClean="0">
                <a:latin typeface="Calibri" charset="0"/>
              </a:rPr>
              <a:t>[</a:t>
            </a:r>
            <a:r>
              <a:rPr lang="el-GR" sz="1600" i="1" dirty="0" smtClean="0">
                <a:latin typeface="Calibri" charset="0"/>
              </a:rPr>
              <a:t>πηγή: </a:t>
            </a:r>
            <a:r>
              <a:rPr lang="it-IT" sz="1600" i="1" dirty="0" err="1" smtClean="0">
                <a:latin typeface="Calibri" charset="0"/>
              </a:rPr>
              <a:t>Cascetta</a:t>
            </a:r>
            <a:r>
              <a:rPr lang="it-IT" sz="1600" i="1" dirty="0" smtClean="0">
                <a:latin typeface="Calibri" charset="0"/>
              </a:rPr>
              <a:t>, 2012]</a:t>
            </a:r>
            <a:endParaRPr lang="it-IT" sz="1600" i="1" dirty="0">
              <a:latin typeface="Calibri"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22"/>
          <p:cNvGraphicFramePr>
            <a:graphicFrameLocks noGrp="1"/>
          </p:cNvGraphicFramePr>
          <p:nvPr/>
        </p:nvGraphicFramePr>
        <p:xfrm>
          <a:off x="477838" y="1557338"/>
          <a:ext cx="7694612" cy="3603630"/>
        </p:xfrm>
        <a:graphic>
          <a:graphicData uri="http://schemas.openxmlformats.org/drawingml/2006/table">
            <a:tbl>
              <a:tblPr/>
              <a:tblGrid>
                <a:gridCol w="1122362"/>
                <a:gridCol w="1065213"/>
                <a:gridCol w="915987"/>
                <a:gridCol w="944563"/>
                <a:gridCol w="942975"/>
                <a:gridCol w="896937"/>
                <a:gridCol w="903288"/>
                <a:gridCol w="903287"/>
              </a:tblGrid>
              <a:tr h="360363">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libri" charset="0"/>
                        <a:ea typeface="Calibri" charset="0"/>
                        <a:cs typeface="Times New Roman" charset="0"/>
                      </a:endParaRPr>
                    </a:p>
                  </a:txBody>
                  <a:tcPr marL="66448" marR="66448"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libri" charset="0"/>
                        <a:ea typeface="Calibri" charset="0"/>
                        <a:cs typeface="Times New Roman" charset="0"/>
                      </a:endParaRPr>
                    </a:p>
                  </a:txBody>
                  <a:tcPr marL="66448" marR="66448" marT="0" marB="0"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Calibri" charset="0"/>
                          <a:ea typeface="Calibri" charset="0"/>
                          <a:cs typeface="Times New Roman" charset="0"/>
                        </a:rPr>
                        <a:t>Εναλλακτική</a:t>
                      </a:r>
                      <a:endParaRPr kumimoji="0" lang="it-IT" sz="1600" b="0" i="0" u="none" strike="noStrike" cap="none" normalizeH="0" baseline="0" dirty="0">
                        <a:ln>
                          <a:noFill/>
                        </a:ln>
                        <a:solidFill>
                          <a:schemeClr val="tx1"/>
                        </a:solidFill>
                        <a:effectLst/>
                        <a:latin typeface="Calibri" charset="0"/>
                        <a:ea typeface="Calibri" charset="0"/>
                        <a:cs typeface="Times New Roman" charset="0"/>
                      </a:endParaRP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03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Calibri" charset="0"/>
                          <a:ea typeface="Calibri" charset="0"/>
                          <a:cs typeface="Times New Roman" charset="0"/>
                        </a:rPr>
                        <a:t>Στόχος</a:t>
                      </a:r>
                      <a:endParaRPr kumimoji="0" lang="it-IT" sz="1600" b="0" i="0" u="none" strike="noStrike" cap="none" normalizeH="0" baseline="0" dirty="0">
                        <a:ln>
                          <a:noFill/>
                        </a:ln>
                        <a:solidFill>
                          <a:schemeClr val="tx1"/>
                        </a:solidFill>
                        <a:effectLst/>
                        <a:latin typeface="Calibri" charset="0"/>
                        <a:ea typeface="Calibri" charset="0"/>
                        <a:cs typeface="Times New Roman" charset="0"/>
                      </a:endParaRP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Calibri" charset="0"/>
                          <a:ea typeface="Calibri" charset="0"/>
                          <a:cs typeface="Times New Roman" charset="0"/>
                        </a:rPr>
                        <a:t>Κριτήριο</a:t>
                      </a:r>
                      <a:endParaRPr kumimoji="0" lang="it-IT" sz="1600" b="0" i="0" u="none" strike="noStrike" cap="none" normalizeH="0" baseline="0" dirty="0">
                        <a:ln>
                          <a:noFill/>
                        </a:ln>
                        <a:solidFill>
                          <a:schemeClr val="tx1"/>
                        </a:solidFill>
                        <a:effectLst/>
                        <a:latin typeface="Calibri" charset="0"/>
                        <a:ea typeface="Calibri" charset="0"/>
                        <a:cs typeface="Times New Roman" charset="0"/>
                      </a:endParaRP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600" b="0" i="0" u="none" strike="noStrike" cap="none" normalizeH="0" baseline="0">
                          <a:ln>
                            <a:noFill/>
                          </a:ln>
                          <a:solidFill>
                            <a:schemeClr val="tx1"/>
                          </a:solidFill>
                          <a:effectLst/>
                          <a:latin typeface="Calibri" charset="0"/>
                          <a:ea typeface="Calibri" charset="0"/>
                          <a:cs typeface="Times New Roman" charset="0"/>
                        </a:rPr>
                        <a:t>1</a:t>
                      </a: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600" b="0" i="0" u="none" strike="noStrike" cap="none" normalizeH="0" baseline="0">
                          <a:ln>
                            <a:noFill/>
                          </a:ln>
                          <a:solidFill>
                            <a:schemeClr val="tx1"/>
                          </a:solidFill>
                          <a:effectLst/>
                          <a:latin typeface="Calibri" charset="0"/>
                          <a:ea typeface="Calibri" charset="0"/>
                          <a:cs typeface="Times New Roman" charset="0"/>
                        </a:rPr>
                        <a:t>2</a:t>
                      </a: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600" b="0" i="0" u="none" strike="noStrike" cap="none" normalizeH="0" baseline="0">
                          <a:ln>
                            <a:noFill/>
                          </a:ln>
                          <a:solidFill>
                            <a:schemeClr val="tx1"/>
                          </a:solidFill>
                          <a:effectLst/>
                          <a:latin typeface="Calibri" charset="0"/>
                          <a:ea typeface="Calibri" charset="0"/>
                          <a:cs typeface="Times New Roman" charset="0"/>
                        </a:rPr>
                        <a:t>…</a:t>
                      </a: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600" b="0" i="0" u="none" strike="noStrike" cap="none" normalizeH="0" baseline="0">
                          <a:ln>
                            <a:noFill/>
                          </a:ln>
                          <a:solidFill>
                            <a:schemeClr val="tx1"/>
                          </a:solidFill>
                          <a:effectLst/>
                          <a:latin typeface="Calibri" charset="0"/>
                          <a:ea typeface="Calibri" charset="0"/>
                          <a:cs typeface="Times New Roman" charset="0"/>
                        </a:rPr>
                        <a:t>j</a:t>
                      </a: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600" b="0" i="0" u="none" strike="noStrike" cap="none" normalizeH="0" baseline="0">
                          <a:ln>
                            <a:noFill/>
                          </a:ln>
                          <a:solidFill>
                            <a:schemeClr val="tx1"/>
                          </a:solidFill>
                          <a:effectLst/>
                          <a:latin typeface="Calibri" charset="0"/>
                          <a:ea typeface="Calibri" charset="0"/>
                          <a:cs typeface="Times New Roman" charset="0"/>
                        </a:rPr>
                        <a:t>…</a:t>
                      </a: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600" b="0" i="0" u="none" strike="noStrike" cap="none" normalizeH="0" baseline="0">
                          <a:ln>
                            <a:noFill/>
                          </a:ln>
                          <a:solidFill>
                            <a:schemeClr val="tx1"/>
                          </a:solidFill>
                          <a:effectLst/>
                          <a:latin typeface="Calibri" charset="0"/>
                          <a:ea typeface="Calibri" charset="0"/>
                          <a:cs typeface="Times New Roman" charset="0"/>
                        </a:rPr>
                        <a:t>J</a:t>
                      </a: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360363">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600" b="0" i="0" u="none" strike="noStrike" cap="none" normalizeH="0" baseline="0">
                          <a:ln>
                            <a:noFill/>
                          </a:ln>
                          <a:solidFill>
                            <a:schemeClr val="tx1"/>
                          </a:solidFill>
                          <a:effectLst/>
                          <a:latin typeface="Calibri" charset="0"/>
                          <a:ea typeface="Calibri" charset="0"/>
                          <a:cs typeface="Times New Roman" charset="0"/>
                        </a:rPr>
                        <a:t>1</a:t>
                      </a:r>
                    </a:p>
                  </a:txBody>
                  <a:tcPr marL="66448" marR="664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600" b="0" i="0" u="none" strike="noStrike" cap="none" normalizeH="0" baseline="0">
                          <a:ln>
                            <a:noFill/>
                          </a:ln>
                          <a:solidFill>
                            <a:schemeClr val="tx1"/>
                          </a:solidFill>
                          <a:effectLst/>
                          <a:latin typeface="Calibri" charset="0"/>
                          <a:ea typeface="Calibri" charset="0"/>
                          <a:cs typeface="Times New Roman" charset="0"/>
                        </a:rPr>
                        <a:t>1</a:t>
                      </a: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600" b="0" i="1" u="none" strike="noStrike" cap="none" normalizeH="0" baseline="0">
                          <a:ln>
                            <a:noFill/>
                          </a:ln>
                          <a:solidFill>
                            <a:schemeClr val="tx1"/>
                          </a:solidFill>
                          <a:effectLst/>
                          <a:latin typeface="Calibri" charset="0"/>
                          <a:ea typeface="Calibri" charset="0"/>
                          <a:cs typeface="Times New Roman" charset="0"/>
                        </a:rPr>
                        <a:t>X</a:t>
                      </a:r>
                      <a:r>
                        <a:rPr kumimoji="0" lang="it-IT" sz="1600" b="0" i="1" u="none" strike="noStrike" cap="none" normalizeH="0" baseline="-25000">
                          <a:ln>
                            <a:noFill/>
                          </a:ln>
                          <a:solidFill>
                            <a:schemeClr val="tx1"/>
                          </a:solidFill>
                          <a:effectLst/>
                          <a:latin typeface="Calibri" charset="0"/>
                          <a:ea typeface="Calibri" charset="0"/>
                          <a:cs typeface="Times New Roman" charset="0"/>
                        </a:rPr>
                        <a:t>1,1,1</a:t>
                      </a:r>
                      <a:endParaRPr kumimoji="0" lang="it-IT" sz="1600" b="0" i="0" u="none" strike="noStrike" cap="none" normalizeH="0" baseline="0">
                        <a:ln>
                          <a:noFill/>
                        </a:ln>
                        <a:solidFill>
                          <a:schemeClr val="tx1"/>
                        </a:solidFill>
                        <a:effectLst/>
                        <a:latin typeface="Calibri" charset="0"/>
                        <a:ea typeface="Calibri" charset="0"/>
                        <a:cs typeface="Times New Roman" charset="0"/>
                      </a:endParaRP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600" b="0" i="1" u="none" strike="noStrike" cap="none" normalizeH="0" baseline="0">
                          <a:ln>
                            <a:noFill/>
                          </a:ln>
                          <a:solidFill>
                            <a:schemeClr val="tx1"/>
                          </a:solidFill>
                          <a:effectLst/>
                          <a:latin typeface="Calibri" charset="0"/>
                          <a:ea typeface="Calibri" charset="0"/>
                          <a:cs typeface="Times New Roman" charset="0"/>
                        </a:rPr>
                        <a:t>X</a:t>
                      </a:r>
                      <a:r>
                        <a:rPr kumimoji="0" lang="it-IT" sz="1600" b="0" i="1" u="none" strike="noStrike" cap="none" normalizeH="0" baseline="-25000">
                          <a:ln>
                            <a:noFill/>
                          </a:ln>
                          <a:solidFill>
                            <a:schemeClr val="tx1"/>
                          </a:solidFill>
                          <a:effectLst/>
                          <a:latin typeface="Calibri" charset="0"/>
                          <a:ea typeface="Calibri" charset="0"/>
                          <a:cs typeface="Times New Roman" charset="0"/>
                        </a:rPr>
                        <a:t>1,1,2</a:t>
                      </a:r>
                      <a:endParaRPr kumimoji="0" lang="it-IT" sz="1600" b="0" i="0" u="none" strike="noStrike" cap="none" normalizeH="0" baseline="0">
                        <a:ln>
                          <a:noFill/>
                        </a:ln>
                        <a:solidFill>
                          <a:schemeClr val="tx1"/>
                        </a:solidFill>
                        <a:effectLst/>
                        <a:latin typeface="Calibri" charset="0"/>
                        <a:ea typeface="Calibri" charset="0"/>
                        <a:cs typeface="Times New Roman" charset="0"/>
                      </a:endParaRP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libri" charset="0"/>
                        <a:ea typeface="Calibri" charset="0"/>
                        <a:cs typeface="Times New Roman" charset="0"/>
                      </a:endParaRP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600" b="0" i="1" u="none" strike="noStrike" cap="none" normalizeH="0" baseline="0">
                          <a:ln>
                            <a:noFill/>
                          </a:ln>
                          <a:solidFill>
                            <a:schemeClr val="tx1"/>
                          </a:solidFill>
                          <a:effectLst/>
                          <a:latin typeface="Calibri" charset="0"/>
                          <a:ea typeface="Calibri" charset="0"/>
                          <a:cs typeface="Times New Roman" charset="0"/>
                        </a:rPr>
                        <a:t>X</a:t>
                      </a:r>
                      <a:r>
                        <a:rPr kumimoji="0" lang="it-IT" sz="1600" b="0" i="1" u="none" strike="noStrike" cap="none" normalizeH="0" baseline="-25000">
                          <a:ln>
                            <a:noFill/>
                          </a:ln>
                          <a:solidFill>
                            <a:schemeClr val="tx1"/>
                          </a:solidFill>
                          <a:effectLst/>
                          <a:latin typeface="Calibri" charset="0"/>
                          <a:ea typeface="Calibri" charset="0"/>
                          <a:cs typeface="Times New Roman" charset="0"/>
                        </a:rPr>
                        <a:t>1,1,j</a:t>
                      </a:r>
                      <a:endParaRPr kumimoji="0" lang="it-IT" sz="1600" b="0" i="0" u="none" strike="noStrike" cap="none" normalizeH="0" baseline="0">
                        <a:ln>
                          <a:noFill/>
                        </a:ln>
                        <a:solidFill>
                          <a:schemeClr val="tx1"/>
                        </a:solidFill>
                        <a:effectLst/>
                        <a:latin typeface="Calibri" charset="0"/>
                        <a:ea typeface="Calibri" charset="0"/>
                        <a:cs typeface="Times New Roman" charset="0"/>
                      </a:endParaRP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libri" charset="0"/>
                        <a:ea typeface="Calibri" charset="0"/>
                        <a:cs typeface="Times New Roman" charset="0"/>
                      </a:endParaRP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600" b="0" i="1" u="none" strike="noStrike" cap="none" normalizeH="0" baseline="0">
                          <a:ln>
                            <a:noFill/>
                          </a:ln>
                          <a:solidFill>
                            <a:schemeClr val="tx1"/>
                          </a:solidFill>
                          <a:effectLst/>
                          <a:latin typeface="Calibri" charset="0"/>
                          <a:ea typeface="Calibri" charset="0"/>
                          <a:cs typeface="Times New Roman" charset="0"/>
                        </a:rPr>
                        <a:t>X</a:t>
                      </a:r>
                      <a:r>
                        <a:rPr kumimoji="0" lang="it-IT" sz="1600" b="0" i="1" u="none" strike="noStrike" cap="none" normalizeH="0" baseline="-25000">
                          <a:ln>
                            <a:noFill/>
                          </a:ln>
                          <a:solidFill>
                            <a:schemeClr val="tx1"/>
                          </a:solidFill>
                          <a:effectLst/>
                          <a:latin typeface="Calibri" charset="0"/>
                          <a:ea typeface="Calibri" charset="0"/>
                          <a:cs typeface="Times New Roman" charset="0"/>
                        </a:rPr>
                        <a:t>1,1,J</a:t>
                      </a:r>
                      <a:endParaRPr kumimoji="0" lang="it-IT" sz="1600" b="0" i="0" u="none" strike="noStrike" cap="none" normalizeH="0" baseline="0">
                        <a:ln>
                          <a:noFill/>
                        </a:ln>
                        <a:solidFill>
                          <a:schemeClr val="tx1"/>
                        </a:solidFill>
                        <a:effectLst/>
                        <a:latin typeface="Calibri" charset="0"/>
                        <a:ea typeface="Calibri" charset="0"/>
                        <a:cs typeface="Times New Roman" charset="0"/>
                      </a:endParaRP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vMerge="1">
                  <a:txBody>
                    <a:bodyPr/>
                    <a:lstStyle/>
                    <a:p>
                      <a:endParaRPr lang="en-US"/>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600" b="0" i="0" u="none" strike="noStrike" cap="none" normalizeH="0" baseline="0">
                          <a:ln>
                            <a:noFill/>
                          </a:ln>
                          <a:solidFill>
                            <a:schemeClr val="tx1"/>
                          </a:solidFill>
                          <a:effectLst/>
                          <a:latin typeface="Calibri" charset="0"/>
                          <a:ea typeface="Calibri" charset="0"/>
                          <a:cs typeface="Times New Roman" charset="0"/>
                        </a:rPr>
                        <a:t>2</a:t>
                      </a: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600" b="0" i="1" u="none" strike="noStrike" cap="none" normalizeH="0" baseline="0">
                          <a:ln>
                            <a:noFill/>
                          </a:ln>
                          <a:solidFill>
                            <a:schemeClr val="tx1"/>
                          </a:solidFill>
                          <a:effectLst/>
                          <a:latin typeface="Calibri" charset="0"/>
                          <a:ea typeface="Calibri" charset="0"/>
                          <a:cs typeface="Times New Roman" charset="0"/>
                        </a:rPr>
                        <a:t>X</a:t>
                      </a:r>
                      <a:r>
                        <a:rPr kumimoji="0" lang="it-IT" sz="1600" b="0" i="1" u="none" strike="noStrike" cap="none" normalizeH="0" baseline="-25000">
                          <a:ln>
                            <a:noFill/>
                          </a:ln>
                          <a:solidFill>
                            <a:schemeClr val="tx1"/>
                          </a:solidFill>
                          <a:effectLst/>
                          <a:latin typeface="Calibri" charset="0"/>
                          <a:ea typeface="Calibri" charset="0"/>
                          <a:cs typeface="Times New Roman" charset="0"/>
                        </a:rPr>
                        <a:t>1,2,1</a:t>
                      </a:r>
                      <a:endParaRPr kumimoji="0" lang="it-IT" sz="1600" b="0" i="0" u="none" strike="noStrike" cap="none" normalizeH="0" baseline="0">
                        <a:ln>
                          <a:noFill/>
                        </a:ln>
                        <a:solidFill>
                          <a:schemeClr val="tx1"/>
                        </a:solidFill>
                        <a:effectLst/>
                        <a:latin typeface="Calibri" charset="0"/>
                        <a:ea typeface="Calibri" charset="0"/>
                        <a:cs typeface="Times New Roman" charset="0"/>
                      </a:endParaRP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600" b="0" i="1" u="none" strike="noStrike" cap="none" normalizeH="0" baseline="0">
                          <a:ln>
                            <a:noFill/>
                          </a:ln>
                          <a:solidFill>
                            <a:schemeClr val="tx1"/>
                          </a:solidFill>
                          <a:effectLst/>
                          <a:latin typeface="Calibri" charset="0"/>
                          <a:ea typeface="Calibri" charset="0"/>
                          <a:cs typeface="Times New Roman" charset="0"/>
                        </a:rPr>
                        <a:t>X</a:t>
                      </a:r>
                      <a:r>
                        <a:rPr kumimoji="0" lang="it-IT" sz="1600" b="0" i="1" u="none" strike="noStrike" cap="none" normalizeH="0" baseline="-25000">
                          <a:ln>
                            <a:noFill/>
                          </a:ln>
                          <a:solidFill>
                            <a:schemeClr val="tx1"/>
                          </a:solidFill>
                          <a:effectLst/>
                          <a:latin typeface="Calibri" charset="0"/>
                          <a:ea typeface="Calibri" charset="0"/>
                          <a:cs typeface="Times New Roman" charset="0"/>
                        </a:rPr>
                        <a:t>1,2,2</a:t>
                      </a:r>
                      <a:endParaRPr kumimoji="0" lang="it-IT" sz="1600" b="0" i="0" u="none" strike="noStrike" cap="none" normalizeH="0" baseline="0">
                        <a:ln>
                          <a:noFill/>
                        </a:ln>
                        <a:solidFill>
                          <a:schemeClr val="tx1"/>
                        </a:solidFill>
                        <a:effectLst/>
                        <a:latin typeface="Calibri" charset="0"/>
                        <a:ea typeface="Calibri" charset="0"/>
                        <a:cs typeface="Times New Roman" charset="0"/>
                      </a:endParaRP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libri" charset="0"/>
                        <a:ea typeface="Calibri" charset="0"/>
                        <a:cs typeface="Times New Roman" charset="0"/>
                      </a:endParaRP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600" b="0" i="1" u="none" strike="noStrike" cap="none" normalizeH="0" baseline="0">
                          <a:ln>
                            <a:noFill/>
                          </a:ln>
                          <a:solidFill>
                            <a:schemeClr val="tx1"/>
                          </a:solidFill>
                          <a:effectLst/>
                          <a:latin typeface="Calibri" charset="0"/>
                          <a:ea typeface="Calibri" charset="0"/>
                          <a:cs typeface="Times New Roman" charset="0"/>
                        </a:rPr>
                        <a:t>X</a:t>
                      </a:r>
                      <a:r>
                        <a:rPr kumimoji="0" lang="it-IT" sz="1600" b="0" i="1" u="none" strike="noStrike" cap="none" normalizeH="0" baseline="-25000">
                          <a:ln>
                            <a:noFill/>
                          </a:ln>
                          <a:solidFill>
                            <a:schemeClr val="tx1"/>
                          </a:solidFill>
                          <a:effectLst/>
                          <a:latin typeface="Calibri" charset="0"/>
                          <a:ea typeface="Calibri" charset="0"/>
                          <a:cs typeface="Times New Roman" charset="0"/>
                        </a:rPr>
                        <a:t>1,2,j</a:t>
                      </a:r>
                      <a:endParaRPr kumimoji="0" lang="it-IT" sz="1600" b="0" i="0" u="none" strike="noStrike" cap="none" normalizeH="0" baseline="0">
                        <a:ln>
                          <a:noFill/>
                        </a:ln>
                        <a:solidFill>
                          <a:schemeClr val="tx1"/>
                        </a:solidFill>
                        <a:effectLst/>
                        <a:latin typeface="Calibri" charset="0"/>
                        <a:ea typeface="Calibri" charset="0"/>
                        <a:cs typeface="Times New Roman" charset="0"/>
                      </a:endParaRP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libri" charset="0"/>
                        <a:ea typeface="Calibri" charset="0"/>
                        <a:cs typeface="Times New Roman" charset="0"/>
                      </a:endParaRP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600" b="0" i="1" u="none" strike="noStrike" cap="none" normalizeH="0" baseline="0">
                          <a:ln>
                            <a:noFill/>
                          </a:ln>
                          <a:solidFill>
                            <a:schemeClr val="tx1"/>
                          </a:solidFill>
                          <a:effectLst/>
                          <a:latin typeface="Calibri" charset="0"/>
                          <a:ea typeface="Calibri" charset="0"/>
                          <a:cs typeface="Times New Roman" charset="0"/>
                        </a:rPr>
                        <a:t>X</a:t>
                      </a:r>
                      <a:r>
                        <a:rPr kumimoji="0" lang="it-IT" sz="1600" b="0" i="1" u="none" strike="noStrike" cap="none" normalizeH="0" baseline="-25000">
                          <a:ln>
                            <a:noFill/>
                          </a:ln>
                          <a:solidFill>
                            <a:schemeClr val="tx1"/>
                          </a:solidFill>
                          <a:effectLst/>
                          <a:latin typeface="Calibri" charset="0"/>
                          <a:ea typeface="Calibri" charset="0"/>
                          <a:cs typeface="Times New Roman" charset="0"/>
                        </a:rPr>
                        <a:t>1,2,J</a:t>
                      </a:r>
                      <a:endParaRPr kumimoji="0" lang="it-IT" sz="1600" b="0" i="0" u="none" strike="noStrike" cap="none" normalizeH="0" baseline="0">
                        <a:ln>
                          <a:noFill/>
                        </a:ln>
                        <a:solidFill>
                          <a:schemeClr val="tx1"/>
                        </a:solidFill>
                        <a:effectLst/>
                        <a:latin typeface="Calibri" charset="0"/>
                        <a:ea typeface="Calibri" charset="0"/>
                        <a:cs typeface="Times New Roman" charset="0"/>
                      </a:endParaRP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600" b="0" i="0" u="none" strike="noStrike" cap="none" normalizeH="0" baseline="0">
                          <a:ln>
                            <a:noFill/>
                          </a:ln>
                          <a:solidFill>
                            <a:schemeClr val="tx1"/>
                          </a:solidFill>
                          <a:effectLst/>
                          <a:latin typeface="Calibri" charset="0"/>
                          <a:ea typeface="Calibri" charset="0"/>
                          <a:cs typeface="Times New Roman" charset="0"/>
                        </a:rPr>
                        <a:t>i</a:t>
                      </a:r>
                    </a:p>
                  </a:txBody>
                  <a:tcPr marL="66448" marR="664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600" b="0" i="0" u="none" strike="noStrike" cap="none" normalizeH="0" baseline="0">
                          <a:ln>
                            <a:noFill/>
                          </a:ln>
                          <a:solidFill>
                            <a:schemeClr val="tx1"/>
                          </a:solidFill>
                          <a:effectLst/>
                          <a:latin typeface="Calibri" charset="0"/>
                          <a:ea typeface="Calibri" charset="0"/>
                          <a:cs typeface="Times New Roman" charset="0"/>
                        </a:rPr>
                        <a:t>3</a:t>
                      </a: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600" b="0" i="1" u="none" strike="noStrike" cap="none" normalizeH="0" baseline="0">
                          <a:ln>
                            <a:noFill/>
                          </a:ln>
                          <a:solidFill>
                            <a:schemeClr val="tx1"/>
                          </a:solidFill>
                          <a:effectLst/>
                          <a:latin typeface="Calibri" charset="0"/>
                          <a:ea typeface="Calibri" charset="0"/>
                          <a:cs typeface="Times New Roman" charset="0"/>
                        </a:rPr>
                        <a:t>X</a:t>
                      </a:r>
                      <a:r>
                        <a:rPr kumimoji="0" lang="it-IT" sz="1600" b="0" i="1" u="none" strike="noStrike" cap="none" normalizeH="0" baseline="-25000">
                          <a:ln>
                            <a:noFill/>
                          </a:ln>
                          <a:solidFill>
                            <a:schemeClr val="tx1"/>
                          </a:solidFill>
                          <a:effectLst/>
                          <a:latin typeface="Calibri" charset="0"/>
                          <a:ea typeface="Calibri" charset="0"/>
                          <a:cs typeface="Times New Roman" charset="0"/>
                        </a:rPr>
                        <a:t>i,3,1</a:t>
                      </a:r>
                      <a:endParaRPr kumimoji="0" lang="it-IT" sz="1600" b="0" i="0" u="none" strike="noStrike" cap="none" normalizeH="0" baseline="0">
                        <a:ln>
                          <a:noFill/>
                        </a:ln>
                        <a:solidFill>
                          <a:schemeClr val="tx1"/>
                        </a:solidFill>
                        <a:effectLst/>
                        <a:latin typeface="Calibri" charset="0"/>
                        <a:ea typeface="Calibri" charset="0"/>
                        <a:cs typeface="Times New Roman" charset="0"/>
                      </a:endParaRP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600" b="0" i="1" u="none" strike="noStrike" cap="none" normalizeH="0" baseline="0">
                          <a:ln>
                            <a:noFill/>
                          </a:ln>
                          <a:solidFill>
                            <a:schemeClr val="tx1"/>
                          </a:solidFill>
                          <a:effectLst/>
                          <a:latin typeface="Calibri" charset="0"/>
                          <a:ea typeface="Calibri" charset="0"/>
                          <a:cs typeface="Times New Roman" charset="0"/>
                        </a:rPr>
                        <a:t>X</a:t>
                      </a:r>
                      <a:r>
                        <a:rPr kumimoji="0" lang="it-IT" sz="1600" b="0" i="1" u="none" strike="noStrike" cap="none" normalizeH="0" baseline="-25000">
                          <a:ln>
                            <a:noFill/>
                          </a:ln>
                          <a:solidFill>
                            <a:schemeClr val="tx1"/>
                          </a:solidFill>
                          <a:effectLst/>
                          <a:latin typeface="Calibri" charset="0"/>
                          <a:ea typeface="Calibri" charset="0"/>
                          <a:cs typeface="Times New Roman" charset="0"/>
                        </a:rPr>
                        <a:t>i,3,2</a:t>
                      </a:r>
                      <a:endParaRPr kumimoji="0" lang="it-IT" sz="1600" b="0" i="0" u="none" strike="noStrike" cap="none" normalizeH="0" baseline="0">
                        <a:ln>
                          <a:noFill/>
                        </a:ln>
                        <a:solidFill>
                          <a:schemeClr val="tx1"/>
                        </a:solidFill>
                        <a:effectLst/>
                        <a:latin typeface="Calibri" charset="0"/>
                        <a:ea typeface="Calibri" charset="0"/>
                        <a:cs typeface="Times New Roman" charset="0"/>
                      </a:endParaRP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libri" charset="0"/>
                        <a:ea typeface="Calibri" charset="0"/>
                        <a:cs typeface="Times New Roman" charset="0"/>
                      </a:endParaRP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600" b="0" i="1" u="none" strike="noStrike" cap="none" normalizeH="0" baseline="0">
                          <a:ln>
                            <a:noFill/>
                          </a:ln>
                          <a:solidFill>
                            <a:schemeClr val="tx1"/>
                          </a:solidFill>
                          <a:effectLst/>
                          <a:latin typeface="Calibri" charset="0"/>
                          <a:ea typeface="Calibri" charset="0"/>
                          <a:cs typeface="Times New Roman" charset="0"/>
                        </a:rPr>
                        <a:t>X</a:t>
                      </a:r>
                      <a:r>
                        <a:rPr kumimoji="0" lang="it-IT" sz="1600" b="0" i="1" u="none" strike="noStrike" cap="none" normalizeH="0" baseline="-25000">
                          <a:ln>
                            <a:noFill/>
                          </a:ln>
                          <a:solidFill>
                            <a:schemeClr val="tx1"/>
                          </a:solidFill>
                          <a:effectLst/>
                          <a:latin typeface="Calibri" charset="0"/>
                          <a:ea typeface="Calibri" charset="0"/>
                          <a:cs typeface="Times New Roman" charset="0"/>
                        </a:rPr>
                        <a:t>i,3,j</a:t>
                      </a:r>
                      <a:endParaRPr kumimoji="0" lang="it-IT" sz="1600" b="0" i="0" u="none" strike="noStrike" cap="none" normalizeH="0" baseline="0">
                        <a:ln>
                          <a:noFill/>
                        </a:ln>
                        <a:solidFill>
                          <a:schemeClr val="tx1"/>
                        </a:solidFill>
                        <a:effectLst/>
                        <a:latin typeface="Calibri" charset="0"/>
                        <a:ea typeface="Calibri" charset="0"/>
                        <a:cs typeface="Times New Roman" charset="0"/>
                      </a:endParaRP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Calibri" charset="0"/>
                        <a:ea typeface="Calibri" charset="0"/>
                        <a:cs typeface="Times New Roman" charset="0"/>
                      </a:endParaRP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600" b="0" i="1" u="none" strike="noStrike" cap="none" normalizeH="0" baseline="0">
                          <a:ln>
                            <a:noFill/>
                          </a:ln>
                          <a:solidFill>
                            <a:schemeClr val="tx1"/>
                          </a:solidFill>
                          <a:effectLst/>
                          <a:latin typeface="Calibri" charset="0"/>
                          <a:ea typeface="Calibri" charset="0"/>
                          <a:cs typeface="Times New Roman" charset="0"/>
                        </a:rPr>
                        <a:t>X</a:t>
                      </a:r>
                      <a:r>
                        <a:rPr kumimoji="0" lang="it-IT" sz="1600" b="0" i="1" u="none" strike="noStrike" cap="none" normalizeH="0" baseline="-25000">
                          <a:ln>
                            <a:noFill/>
                          </a:ln>
                          <a:solidFill>
                            <a:schemeClr val="tx1"/>
                          </a:solidFill>
                          <a:effectLst/>
                          <a:latin typeface="Calibri" charset="0"/>
                          <a:ea typeface="Calibri" charset="0"/>
                          <a:cs typeface="Times New Roman" charset="0"/>
                        </a:rPr>
                        <a:t>i,3,J</a:t>
                      </a:r>
                      <a:endParaRPr kumimoji="0" lang="it-IT" sz="1600" b="0" i="0" u="none" strike="noStrike" cap="none" normalizeH="0" baseline="0">
                        <a:ln>
                          <a:noFill/>
                        </a:ln>
                        <a:solidFill>
                          <a:schemeClr val="tx1"/>
                        </a:solidFill>
                        <a:effectLst/>
                        <a:latin typeface="Calibri" charset="0"/>
                        <a:ea typeface="Calibri" charset="0"/>
                        <a:cs typeface="Times New Roman" charset="0"/>
                      </a:endParaRP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vMerge="1">
                  <a:txBody>
                    <a:bodyPr/>
                    <a:lstStyle/>
                    <a:p>
                      <a:endParaRPr lang="en-US"/>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600" b="0" i="0" u="none" strike="noStrike" cap="none" normalizeH="0" baseline="0">
                          <a:ln>
                            <a:noFill/>
                          </a:ln>
                          <a:solidFill>
                            <a:schemeClr val="tx1"/>
                          </a:solidFill>
                          <a:effectLst/>
                          <a:latin typeface="Calibri" charset="0"/>
                          <a:ea typeface="Calibri" charset="0"/>
                          <a:cs typeface="Times New Roman" charset="0"/>
                        </a:rPr>
                        <a:t>…</a:t>
                      </a: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600" b="0" i="0" u="none" strike="noStrike" cap="none" normalizeH="0" baseline="0">
                          <a:ln>
                            <a:noFill/>
                          </a:ln>
                          <a:solidFill>
                            <a:schemeClr val="tx1"/>
                          </a:solidFill>
                          <a:effectLst/>
                          <a:latin typeface="Calibri" charset="0"/>
                          <a:ea typeface="Calibri" charset="0"/>
                          <a:cs typeface="Times New Roman" charset="0"/>
                        </a:rPr>
                        <a:t>…</a:t>
                      </a: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600" b="0" i="0" u="none" strike="noStrike" cap="none" normalizeH="0" baseline="0">
                          <a:ln>
                            <a:noFill/>
                          </a:ln>
                          <a:solidFill>
                            <a:schemeClr val="tx1"/>
                          </a:solidFill>
                          <a:effectLst/>
                          <a:latin typeface="Calibri" charset="0"/>
                          <a:ea typeface="Calibri" charset="0"/>
                          <a:cs typeface="Times New Roman" charset="0"/>
                        </a:rPr>
                        <a:t>…</a:t>
                      </a: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libri" charset="0"/>
                        <a:ea typeface="Calibri" charset="0"/>
                        <a:cs typeface="Times New Roman" charset="0"/>
                      </a:endParaRP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600" b="0" i="0" u="none" strike="noStrike" cap="none" normalizeH="0" baseline="0">
                          <a:ln>
                            <a:noFill/>
                          </a:ln>
                          <a:solidFill>
                            <a:schemeClr val="tx1"/>
                          </a:solidFill>
                          <a:effectLst/>
                          <a:latin typeface="Calibri" charset="0"/>
                          <a:ea typeface="Calibri" charset="0"/>
                          <a:cs typeface="Times New Roman" charset="0"/>
                        </a:rPr>
                        <a:t>…</a:t>
                      </a: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libri" charset="0"/>
                        <a:ea typeface="Calibri" charset="0"/>
                        <a:cs typeface="Times New Roman" charset="0"/>
                      </a:endParaRP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600" b="0" i="0" u="none" strike="noStrike" cap="none" normalizeH="0" baseline="0">
                          <a:ln>
                            <a:noFill/>
                          </a:ln>
                          <a:solidFill>
                            <a:schemeClr val="tx1"/>
                          </a:solidFill>
                          <a:effectLst/>
                          <a:latin typeface="Calibri" charset="0"/>
                          <a:ea typeface="Calibri" charset="0"/>
                          <a:cs typeface="Times New Roman" charset="0"/>
                        </a:rPr>
                        <a:t>…</a:t>
                      </a: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rowSpan="4">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600" b="0" i="0" u="none" strike="noStrike" cap="none" normalizeH="0" baseline="0">
                          <a:ln>
                            <a:noFill/>
                          </a:ln>
                          <a:solidFill>
                            <a:schemeClr val="tx1"/>
                          </a:solidFill>
                          <a:effectLst/>
                          <a:latin typeface="Calibri" charset="0"/>
                          <a:ea typeface="Calibri" charset="0"/>
                          <a:cs typeface="Times New Roman" charset="0"/>
                        </a:rPr>
                        <a:t>N</a:t>
                      </a:r>
                    </a:p>
                  </a:txBody>
                  <a:tcPr marL="66448" marR="664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600" b="0" i="0" u="none" strike="noStrike" cap="none" normalizeH="0" baseline="0">
                          <a:ln>
                            <a:noFill/>
                          </a:ln>
                          <a:solidFill>
                            <a:schemeClr val="tx1"/>
                          </a:solidFill>
                          <a:effectLst/>
                          <a:latin typeface="Calibri" charset="0"/>
                          <a:ea typeface="Calibri" charset="0"/>
                          <a:cs typeface="Times New Roman" charset="0"/>
                        </a:rPr>
                        <a:t>…</a:t>
                      </a: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600" b="0" i="0" u="none" strike="noStrike" cap="none" normalizeH="0" baseline="0">
                          <a:ln>
                            <a:noFill/>
                          </a:ln>
                          <a:solidFill>
                            <a:schemeClr val="tx1"/>
                          </a:solidFill>
                          <a:effectLst/>
                          <a:latin typeface="Calibri" charset="0"/>
                          <a:ea typeface="Calibri" charset="0"/>
                          <a:cs typeface="Times New Roman" charset="0"/>
                        </a:rPr>
                        <a:t>…</a:t>
                      </a: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600" b="0" i="0" u="none" strike="noStrike" cap="none" normalizeH="0" baseline="0">
                          <a:ln>
                            <a:noFill/>
                          </a:ln>
                          <a:solidFill>
                            <a:schemeClr val="tx1"/>
                          </a:solidFill>
                          <a:effectLst/>
                          <a:latin typeface="Calibri" charset="0"/>
                          <a:ea typeface="Calibri" charset="0"/>
                          <a:cs typeface="Times New Roman" charset="0"/>
                        </a:rPr>
                        <a:t>…</a:t>
                      </a: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libri" charset="0"/>
                        <a:ea typeface="Calibri" charset="0"/>
                        <a:cs typeface="Times New Roman" charset="0"/>
                      </a:endParaRP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600" b="0" i="0" u="none" strike="noStrike" cap="none" normalizeH="0" baseline="0">
                          <a:ln>
                            <a:noFill/>
                          </a:ln>
                          <a:solidFill>
                            <a:schemeClr val="tx1"/>
                          </a:solidFill>
                          <a:effectLst/>
                          <a:latin typeface="Calibri" charset="0"/>
                          <a:ea typeface="Calibri" charset="0"/>
                          <a:cs typeface="Times New Roman" charset="0"/>
                        </a:rPr>
                        <a:t>…</a:t>
                      </a: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libri" charset="0"/>
                        <a:ea typeface="Calibri" charset="0"/>
                        <a:cs typeface="Times New Roman" charset="0"/>
                      </a:endParaRP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600" b="0" i="0" u="none" strike="noStrike" cap="none" normalizeH="0" baseline="0">
                          <a:ln>
                            <a:noFill/>
                          </a:ln>
                          <a:solidFill>
                            <a:schemeClr val="tx1"/>
                          </a:solidFill>
                          <a:effectLst/>
                          <a:latin typeface="Calibri" charset="0"/>
                          <a:ea typeface="Calibri" charset="0"/>
                          <a:cs typeface="Times New Roman" charset="0"/>
                        </a:rPr>
                        <a:t>…</a:t>
                      </a: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vMerge="1">
                  <a:txBody>
                    <a:bodyPr/>
                    <a:lstStyle/>
                    <a:p>
                      <a:endParaRPr lang="en-US"/>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600" b="0" i="0" u="none" strike="noStrike" cap="none" normalizeH="0" baseline="0">
                          <a:ln>
                            <a:noFill/>
                          </a:ln>
                          <a:solidFill>
                            <a:schemeClr val="tx1"/>
                          </a:solidFill>
                          <a:effectLst/>
                          <a:latin typeface="Calibri" charset="0"/>
                          <a:ea typeface="Calibri" charset="0"/>
                          <a:cs typeface="Times New Roman" charset="0"/>
                        </a:rPr>
                        <a:t>m</a:t>
                      </a: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600" b="0" i="1" u="none" strike="noStrike" cap="none" normalizeH="0" baseline="0">
                          <a:ln>
                            <a:noFill/>
                          </a:ln>
                          <a:solidFill>
                            <a:schemeClr val="tx1"/>
                          </a:solidFill>
                          <a:effectLst/>
                          <a:latin typeface="Calibri" charset="0"/>
                          <a:ea typeface="Calibri" charset="0"/>
                          <a:cs typeface="Times New Roman" charset="0"/>
                        </a:rPr>
                        <a:t>X</a:t>
                      </a:r>
                      <a:r>
                        <a:rPr kumimoji="0" lang="it-IT" sz="1600" b="0" i="1" u="none" strike="noStrike" cap="none" normalizeH="0" baseline="-25000">
                          <a:ln>
                            <a:noFill/>
                          </a:ln>
                          <a:solidFill>
                            <a:schemeClr val="tx1"/>
                          </a:solidFill>
                          <a:effectLst/>
                          <a:latin typeface="Calibri" charset="0"/>
                          <a:ea typeface="Calibri" charset="0"/>
                          <a:cs typeface="Times New Roman" charset="0"/>
                        </a:rPr>
                        <a:t>N,m,1</a:t>
                      </a:r>
                      <a:endParaRPr kumimoji="0" lang="it-IT" sz="1600" b="0" i="0" u="none" strike="noStrike" cap="none" normalizeH="0" baseline="0">
                        <a:ln>
                          <a:noFill/>
                        </a:ln>
                        <a:solidFill>
                          <a:schemeClr val="tx1"/>
                        </a:solidFill>
                        <a:effectLst/>
                        <a:latin typeface="Calibri" charset="0"/>
                        <a:ea typeface="Calibri" charset="0"/>
                        <a:cs typeface="Times New Roman" charset="0"/>
                      </a:endParaRP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600" b="0" i="1" u="none" strike="noStrike" cap="none" normalizeH="0" baseline="0">
                          <a:ln>
                            <a:noFill/>
                          </a:ln>
                          <a:solidFill>
                            <a:schemeClr val="tx1"/>
                          </a:solidFill>
                          <a:effectLst/>
                          <a:latin typeface="Calibri" charset="0"/>
                          <a:ea typeface="Calibri" charset="0"/>
                          <a:cs typeface="Times New Roman" charset="0"/>
                        </a:rPr>
                        <a:t>X</a:t>
                      </a:r>
                      <a:r>
                        <a:rPr kumimoji="0" lang="it-IT" sz="1600" b="0" i="1" u="none" strike="noStrike" cap="none" normalizeH="0" baseline="-25000">
                          <a:ln>
                            <a:noFill/>
                          </a:ln>
                          <a:solidFill>
                            <a:schemeClr val="tx1"/>
                          </a:solidFill>
                          <a:effectLst/>
                          <a:latin typeface="Calibri" charset="0"/>
                          <a:ea typeface="Calibri" charset="0"/>
                          <a:cs typeface="Times New Roman" charset="0"/>
                        </a:rPr>
                        <a:t>N,m,2</a:t>
                      </a:r>
                      <a:endParaRPr kumimoji="0" lang="it-IT" sz="1600" b="0" i="0" u="none" strike="noStrike" cap="none" normalizeH="0" baseline="0">
                        <a:ln>
                          <a:noFill/>
                        </a:ln>
                        <a:solidFill>
                          <a:schemeClr val="tx1"/>
                        </a:solidFill>
                        <a:effectLst/>
                        <a:latin typeface="Calibri" charset="0"/>
                        <a:ea typeface="Calibri" charset="0"/>
                        <a:cs typeface="Times New Roman" charset="0"/>
                      </a:endParaRP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libri" charset="0"/>
                        <a:ea typeface="Calibri" charset="0"/>
                        <a:cs typeface="Times New Roman" charset="0"/>
                      </a:endParaRP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600" b="0" i="1" u="none" strike="noStrike" cap="none" normalizeH="0" baseline="0">
                          <a:ln>
                            <a:noFill/>
                          </a:ln>
                          <a:solidFill>
                            <a:schemeClr val="tx1"/>
                          </a:solidFill>
                          <a:effectLst/>
                          <a:latin typeface="Calibri" charset="0"/>
                          <a:ea typeface="Calibri" charset="0"/>
                          <a:cs typeface="Times New Roman" charset="0"/>
                        </a:rPr>
                        <a:t>X</a:t>
                      </a:r>
                      <a:r>
                        <a:rPr kumimoji="0" lang="it-IT" sz="1600" b="0" i="1" u="none" strike="noStrike" cap="none" normalizeH="0" baseline="-25000">
                          <a:ln>
                            <a:noFill/>
                          </a:ln>
                          <a:solidFill>
                            <a:schemeClr val="tx1"/>
                          </a:solidFill>
                          <a:effectLst/>
                          <a:latin typeface="Calibri" charset="0"/>
                          <a:ea typeface="Calibri" charset="0"/>
                          <a:cs typeface="Times New Roman" charset="0"/>
                        </a:rPr>
                        <a:t>N,m,j</a:t>
                      </a:r>
                      <a:endParaRPr kumimoji="0" lang="it-IT" sz="1600" b="0" i="0" u="none" strike="noStrike" cap="none" normalizeH="0" baseline="0">
                        <a:ln>
                          <a:noFill/>
                        </a:ln>
                        <a:solidFill>
                          <a:schemeClr val="tx1"/>
                        </a:solidFill>
                        <a:effectLst/>
                        <a:latin typeface="Calibri" charset="0"/>
                        <a:ea typeface="Calibri" charset="0"/>
                        <a:cs typeface="Times New Roman" charset="0"/>
                      </a:endParaRP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libri" charset="0"/>
                        <a:ea typeface="Calibri" charset="0"/>
                        <a:cs typeface="Times New Roman" charset="0"/>
                      </a:endParaRP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600" b="0" i="1" u="none" strike="noStrike" cap="none" normalizeH="0" baseline="0">
                          <a:ln>
                            <a:noFill/>
                          </a:ln>
                          <a:solidFill>
                            <a:schemeClr val="tx1"/>
                          </a:solidFill>
                          <a:effectLst/>
                          <a:latin typeface="Calibri" charset="0"/>
                          <a:ea typeface="Calibri" charset="0"/>
                          <a:cs typeface="Times New Roman" charset="0"/>
                        </a:rPr>
                        <a:t>X</a:t>
                      </a:r>
                      <a:r>
                        <a:rPr kumimoji="0" lang="it-IT" sz="1600" b="0" i="1" u="none" strike="noStrike" cap="none" normalizeH="0" baseline="-25000">
                          <a:ln>
                            <a:noFill/>
                          </a:ln>
                          <a:solidFill>
                            <a:schemeClr val="tx1"/>
                          </a:solidFill>
                          <a:effectLst/>
                          <a:latin typeface="Calibri" charset="0"/>
                          <a:ea typeface="Calibri" charset="0"/>
                          <a:cs typeface="Times New Roman" charset="0"/>
                        </a:rPr>
                        <a:t>N,m,J</a:t>
                      </a:r>
                      <a:endParaRPr kumimoji="0" lang="it-IT" sz="1600" b="0" i="0" u="none" strike="noStrike" cap="none" normalizeH="0" baseline="0">
                        <a:ln>
                          <a:noFill/>
                        </a:ln>
                        <a:solidFill>
                          <a:schemeClr val="tx1"/>
                        </a:solidFill>
                        <a:effectLst/>
                        <a:latin typeface="Calibri" charset="0"/>
                        <a:ea typeface="Calibri" charset="0"/>
                        <a:cs typeface="Times New Roman" charset="0"/>
                      </a:endParaRP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vMerge="1">
                  <a:txBody>
                    <a:bodyPr/>
                    <a:lstStyle/>
                    <a:p>
                      <a:endParaRPr lang="en-US"/>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600" b="0" i="0" u="none" strike="noStrike" cap="none" normalizeH="0" baseline="0">
                          <a:ln>
                            <a:noFill/>
                          </a:ln>
                          <a:solidFill>
                            <a:schemeClr val="tx1"/>
                          </a:solidFill>
                          <a:effectLst/>
                          <a:latin typeface="Calibri" charset="0"/>
                          <a:ea typeface="Calibri" charset="0"/>
                          <a:cs typeface="Times New Roman" charset="0"/>
                        </a:rPr>
                        <a:t>…</a:t>
                      </a: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libri" charset="0"/>
                        <a:ea typeface="Calibri" charset="0"/>
                        <a:cs typeface="Times New Roman" charset="0"/>
                      </a:endParaRP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libri" charset="0"/>
                        <a:ea typeface="Calibri" charset="0"/>
                        <a:cs typeface="Times New Roman" charset="0"/>
                      </a:endParaRP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libri" charset="0"/>
                        <a:ea typeface="Calibri" charset="0"/>
                        <a:cs typeface="Times New Roman" charset="0"/>
                      </a:endParaRP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libri" charset="0"/>
                        <a:ea typeface="Calibri" charset="0"/>
                        <a:cs typeface="Times New Roman" charset="0"/>
                      </a:endParaRP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libri" charset="0"/>
                        <a:ea typeface="Calibri" charset="0"/>
                        <a:cs typeface="Times New Roman" charset="0"/>
                      </a:endParaRP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libri" charset="0"/>
                        <a:ea typeface="Calibri" charset="0"/>
                        <a:cs typeface="Times New Roman" charset="0"/>
                      </a:endParaRP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vMerge="1">
                  <a:txBody>
                    <a:bodyPr/>
                    <a:lstStyle/>
                    <a:p>
                      <a:endParaRPr lang="en-US"/>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600" b="0" i="0" u="none" strike="noStrike" cap="none" normalizeH="0" baseline="0">
                          <a:ln>
                            <a:noFill/>
                          </a:ln>
                          <a:solidFill>
                            <a:schemeClr val="tx1"/>
                          </a:solidFill>
                          <a:effectLst/>
                          <a:latin typeface="Calibri" charset="0"/>
                          <a:ea typeface="Calibri" charset="0"/>
                          <a:cs typeface="Times New Roman" charset="0"/>
                        </a:rPr>
                        <a:t>M</a:t>
                      </a: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600" b="0" i="1" u="none" strike="noStrike" cap="none" normalizeH="0" baseline="0">
                          <a:ln>
                            <a:noFill/>
                          </a:ln>
                          <a:solidFill>
                            <a:schemeClr val="tx1"/>
                          </a:solidFill>
                          <a:effectLst/>
                          <a:latin typeface="Calibri" charset="0"/>
                          <a:ea typeface="Calibri" charset="0"/>
                          <a:cs typeface="Times New Roman" charset="0"/>
                        </a:rPr>
                        <a:t>X</a:t>
                      </a:r>
                      <a:r>
                        <a:rPr kumimoji="0" lang="it-IT" sz="1600" b="0" i="1" u="none" strike="noStrike" cap="none" normalizeH="0" baseline="-25000">
                          <a:ln>
                            <a:noFill/>
                          </a:ln>
                          <a:solidFill>
                            <a:schemeClr val="tx1"/>
                          </a:solidFill>
                          <a:effectLst/>
                          <a:latin typeface="Calibri" charset="0"/>
                          <a:ea typeface="Calibri" charset="0"/>
                          <a:cs typeface="Times New Roman" charset="0"/>
                        </a:rPr>
                        <a:t>N,M,1</a:t>
                      </a:r>
                      <a:endParaRPr kumimoji="0" lang="it-IT" sz="1600" b="0" i="0" u="none" strike="noStrike" cap="none" normalizeH="0" baseline="0">
                        <a:ln>
                          <a:noFill/>
                        </a:ln>
                        <a:solidFill>
                          <a:schemeClr val="tx1"/>
                        </a:solidFill>
                        <a:effectLst/>
                        <a:latin typeface="Calibri" charset="0"/>
                        <a:ea typeface="Calibri" charset="0"/>
                        <a:cs typeface="Times New Roman" charset="0"/>
                      </a:endParaRP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600" b="0" i="1" u="none" strike="noStrike" cap="none" normalizeH="0" baseline="0" dirty="0">
                          <a:ln>
                            <a:noFill/>
                          </a:ln>
                          <a:solidFill>
                            <a:schemeClr val="tx1"/>
                          </a:solidFill>
                          <a:effectLst/>
                          <a:latin typeface="Calibri" charset="0"/>
                          <a:ea typeface="Calibri" charset="0"/>
                          <a:cs typeface="Times New Roman" charset="0"/>
                        </a:rPr>
                        <a:t>X</a:t>
                      </a:r>
                      <a:r>
                        <a:rPr kumimoji="0" lang="it-IT" sz="1600" b="0" i="1" u="none" strike="noStrike" cap="none" normalizeH="0" baseline="-25000" dirty="0">
                          <a:ln>
                            <a:noFill/>
                          </a:ln>
                          <a:solidFill>
                            <a:schemeClr val="tx1"/>
                          </a:solidFill>
                          <a:effectLst/>
                          <a:latin typeface="Calibri" charset="0"/>
                          <a:ea typeface="Calibri" charset="0"/>
                          <a:cs typeface="Times New Roman" charset="0"/>
                        </a:rPr>
                        <a:t>N,</a:t>
                      </a:r>
                      <a:r>
                        <a:rPr kumimoji="0" lang="it-IT" sz="1600" b="0" i="1" u="none" strike="noStrike" cap="none" normalizeH="0" baseline="-25000" dirty="0" err="1">
                          <a:ln>
                            <a:noFill/>
                          </a:ln>
                          <a:solidFill>
                            <a:schemeClr val="tx1"/>
                          </a:solidFill>
                          <a:effectLst/>
                          <a:latin typeface="Calibri" charset="0"/>
                          <a:ea typeface="Calibri" charset="0"/>
                          <a:cs typeface="Times New Roman" charset="0"/>
                        </a:rPr>
                        <a:t>M</a:t>
                      </a:r>
                      <a:r>
                        <a:rPr kumimoji="0" lang="it-IT" sz="1600" b="0" i="1" u="none" strike="noStrike" cap="none" normalizeH="0" baseline="-25000" dirty="0">
                          <a:ln>
                            <a:noFill/>
                          </a:ln>
                          <a:solidFill>
                            <a:schemeClr val="tx1"/>
                          </a:solidFill>
                          <a:effectLst/>
                          <a:latin typeface="Calibri" charset="0"/>
                          <a:ea typeface="Calibri" charset="0"/>
                          <a:cs typeface="Times New Roman" charset="0"/>
                        </a:rPr>
                        <a:t>,</a:t>
                      </a:r>
                      <a:r>
                        <a:rPr kumimoji="0" lang="it-IT" sz="1600" b="0" i="1" u="none" strike="noStrike" cap="none" normalizeH="0" baseline="-25000" dirty="0" err="1">
                          <a:ln>
                            <a:noFill/>
                          </a:ln>
                          <a:solidFill>
                            <a:schemeClr val="tx1"/>
                          </a:solidFill>
                          <a:effectLst/>
                          <a:latin typeface="Calibri" charset="0"/>
                          <a:ea typeface="Calibri" charset="0"/>
                          <a:cs typeface="Times New Roman" charset="0"/>
                        </a:rPr>
                        <a:t>2</a:t>
                      </a:r>
                      <a:endParaRPr kumimoji="0" lang="it-IT" sz="1600" b="0" i="0" u="none" strike="noStrike" cap="none" normalizeH="0" baseline="0" dirty="0">
                        <a:ln>
                          <a:noFill/>
                        </a:ln>
                        <a:solidFill>
                          <a:schemeClr val="tx1"/>
                        </a:solidFill>
                        <a:effectLst/>
                        <a:latin typeface="Calibri" charset="0"/>
                        <a:ea typeface="Calibri" charset="0"/>
                        <a:cs typeface="Times New Roman" charset="0"/>
                      </a:endParaRP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libri" charset="0"/>
                        <a:ea typeface="Calibri" charset="0"/>
                        <a:cs typeface="Times New Roman" charset="0"/>
                      </a:endParaRP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600" b="0" i="1" u="none" strike="noStrike" cap="none" normalizeH="0" baseline="0">
                          <a:ln>
                            <a:noFill/>
                          </a:ln>
                          <a:solidFill>
                            <a:schemeClr val="tx1"/>
                          </a:solidFill>
                          <a:effectLst/>
                          <a:latin typeface="Calibri" charset="0"/>
                          <a:ea typeface="Calibri" charset="0"/>
                          <a:cs typeface="Times New Roman" charset="0"/>
                        </a:rPr>
                        <a:t>X</a:t>
                      </a:r>
                      <a:r>
                        <a:rPr kumimoji="0" lang="it-IT" sz="1600" b="0" i="1" u="none" strike="noStrike" cap="none" normalizeH="0" baseline="-25000">
                          <a:ln>
                            <a:noFill/>
                          </a:ln>
                          <a:solidFill>
                            <a:schemeClr val="tx1"/>
                          </a:solidFill>
                          <a:effectLst/>
                          <a:latin typeface="Calibri" charset="0"/>
                          <a:ea typeface="Calibri" charset="0"/>
                          <a:cs typeface="Times New Roman" charset="0"/>
                        </a:rPr>
                        <a:t>N,M,j</a:t>
                      </a:r>
                      <a:endParaRPr kumimoji="0" lang="it-IT" sz="1600" b="0" i="0" u="none" strike="noStrike" cap="none" normalizeH="0" baseline="0">
                        <a:ln>
                          <a:noFill/>
                        </a:ln>
                        <a:solidFill>
                          <a:schemeClr val="tx1"/>
                        </a:solidFill>
                        <a:effectLst/>
                        <a:latin typeface="Calibri" charset="0"/>
                        <a:ea typeface="Calibri" charset="0"/>
                        <a:cs typeface="Times New Roman" charset="0"/>
                      </a:endParaRP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alibri" charset="0"/>
                        <a:ea typeface="Calibri" charset="0"/>
                        <a:cs typeface="Times New Roman" charset="0"/>
                      </a:endParaRP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600" b="0" i="1" u="none" strike="noStrike" cap="none" normalizeH="0" baseline="0" dirty="0">
                          <a:ln>
                            <a:noFill/>
                          </a:ln>
                          <a:solidFill>
                            <a:schemeClr val="tx1"/>
                          </a:solidFill>
                          <a:effectLst/>
                          <a:latin typeface="Calibri" charset="0"/>
                          <a:ea typeface="Calibri" charset="0"/>
                          <a:cs typeface="Times New Roman" charset="0"/>
                        </a:rPr>
                        <a:t>X</a:t>
                      </a:r>
                      <a:r>
                        <a:rPr kumimoji="0" lang="it-IT" sz="1600" b="0" i="1" u="none" strike="noStrike" cap="none" normalizeH="0" baseline="-25000" dirty="0">
                          <a:ln>
                            <a:noFill/>
                          </a:ln>
                          <a:solidFill>
                            <a:schemeClr val="tx1"/>
                          </a:solidFill>
                          <a:effectLst/>
                          <a:latin typeface="Calibri" charset="0"/>
                          <a:ea typeface="Calibri" charset="0"/>
                          <a:cs typeface="Times New Roman" charset="0"/>
                        </a:rPr>
                        <a:t>N,</a:t>
                      </a:r>
                      <a:r>
                        <a:rPr kumimoji="0" lang="it-IT" sz="1600" b="0" i="1" u="none" strike="noStrike" cap="none" normalizeH="0" baseline="-25000" dirty="0" err="1">
                          <a:ln>
                            <a:noFill/>
                          </a:ln>
                          <a:solidFill>
                            <a:schemeClr val="tx1"/>
                          </a:solidFill>
                          <a:effectLst/>
                          <a:latin typeface="Calibri" charset="0"/>
                          <a:ea typeface="Calibri" charset="0"/>
                          <a:cs typeface="Times New Roman" charset="0"/>
                        </a:rPr>
                        <a:t>M</a:t>
                      </a:r>
                      <a:r>
                        <a:rPr kumimoji="0" lang="it-IT" sz="1600" b="0" i="1" u="none" strike="noStrike" cap="none" normalizeH="0" baseline="-25000" dirty="0">
                          <a:ln>
                            <a:noFill/>
                          </a:ln>
                          <a:solidFill>
                            <a:schemeClr val="tx1"/>
                          </a:solidFill>
                          <a:effectLst/>
                          <a:latin typeface="Calibri" charset="0"/>
                          <a:ea typeface="Calibri" charset="0"/>
                          <a:cs typeface="Times New Roman" charset="0"/>
                        </a:rPr>
                        <a:t>,</a:t>
                      </a:r>
                      <a:r>
                        <a:rPr kumimoji="0" lang="it-IT" sz="1600" b="0" i="1" u="none" strike="noStrike" cap="none" normalizeH="0" baseline="-25000" dirty="0" err="1">
                          <a:ln>
                            <a:noFill/>
                          </a:ln>
                          <a:solidFill>
                            <a:schemeClr val="tx1"/>
                          </a:solidFill>
                          <a:effectLst/>
                          <a:latin typeface="Calibri" charset="0"/>
                          <a:ea typeface="Calibri" charset="0"/>
                          <a:cs typeface="Times New Roman" charset="0"/>
                        </a:rPr>
                        <a:t>J</a:t>
                      </a:r>
                      <a:endParaRPr kumimoji="0" lang="it-IT" sz="1600" b="0" i="0" u="none" strike="noStrike" cap="none" normalizeH="0" baseline="0" dirty="0">
                        <a:ln>
                          <a:noFill/>
                        </a:ln>
                        <a:solidFill>
                          <a:schemeClr val="tx1"/>
                        </a:solidFill>
                        <a:effectLst/>
                        <a:latin typeface="Calibri" charset="0"/>
                        <a:ea typeface="Calibri" charset="0"/>
                        <a:cs typeface="Times New Roman" charset="0"/>
                      </a:endParaRPr>
                    </a:p>
                  </a:txBody>
                  <a:tcPr marL="66448" marR="6644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Rettangolo 24"/>
          <p:cNvSpPr>
            <a:spLocks noChangeArrowheads="1"/>
          </p:cNvSpPr>
          <p:nvPr/>
        </p:nvSpPr>
        <p:spPr bwMode="auto">
          <a:xfrm>
            <a:off x="395288" y="5200650"/>
            <a:ext cx="8353425" cy="1175706"/>
          </a:xfrm>
          <a:prstGeom prst="rect">
            <a:avLst/>
          </a:prstGeom>
          <a:noFill/>
          <a:ln w="9525">
            <a:noFill/>
            <a:miter lim="800000"/>
            <a:headEnd/>
            <a:tailEnd/>
          </a:ln>
        </p:spPr>
        <p:txBody>
          <a:bodyPr>
            <a:prstTxWarp prst="textNoShape">
              <a:avLst/>
            </a:prstTxWarp>
            <a:spAutoFit/>
          </a:bodyPr>
          <a:lstStyle/>
          <a:p>
            <a:pPr algn="just" eaLnBrk="0" hangingPunct="0">
              <a:spcBef>
                <a:spcPct val="20000"/>
              </a:spcBef>
              <a:buFont typeface="Arial" charset="0"/>
              <a:buNone/>
            </a:pPr>
            <a:r>
              <a:rPr lang="el-GR" sz="2200" dirty="0" smtClean="0">
                <a:latin typeface="Calibri" charset="0"/>
              </a:rPr>
              <a:t>Όπου:</a:t>
            </a:r>
            <a:r>
              <a:rPr lang="el-GR" sz="2200" b="1" i="1" dirty="0" smtClean="0">
                <a:latin typeface="Calibri" charset="0"/>
              </a:rPr>
              <a:t> </a:t>
            </a:r>
          </a:p>
          <a:p>
            <a:pPr algn="just" eaLnBrk="0" hangingPunct="0">
              <a:spcBef>
                <a:spcPct val="20000"/>
              </a:spcBef>
              <a:buFont typeface="Arial" charset="0"/>
              <a:buNone/>
            </a:pPr>
            <a:r>
              <a:rPr lang="en-US" sz="2200" b="1" i="1" dirty="0" err="1" smtClean="0">
                <a:latin typeface="Calibri" charset="0"/>
              </a:rPr>
              <a:t>X</a:t>
            </a:r>
            <a:r>
              <a:rPr lang="en-US" sz="2200" b="1" i="1" baseline="-25000" dirty="0" err="1" smtClean="0">
                <a:latin typeface="Calibri" charset="0"/>
              </a:rPr>
              <a:t>i,m,j</a:t>
            </a:r>
            <a:r>
              <a:rPr lang="en-US" sz="2200" i="1" dirty="0" smtClean="0">
                <a:latin typeface="Calibri" charset="0"/>
              </a:rPr>
              <a:t> </a:t>
            </a:r>
            <a:r>
              <a:rPr lang="el-GR" sz="2200" i="1" dirty="0" smtClean="0">
                <a:latin typeface="Calibri" charset="0"/>
              </a:rPr>
              <a:t>: </a:t>
            </a:r>
            <a:r>
              <a:rPr lang="el-GR" sz="2200" dirty="0" smtClean="0">
                <a:latin typeface="Calibri" charset="0"/>
              </a:rPr>
              <a:t>επίπεδο επίπτωσης εναλλακτικής </a:t>
            </a:r>
            <a:r>
              <a:rPr lang="en-US" sz="2200" b="1" i="1" dirty="0" err="1" smtClean="0">
                <a:latin typeface="Calibri" charset="0"/>
              </a:rPr>
              <a:t>j</a:t>
            </a:r>
            <a:r>
              <a:rPr lang="en-US" sz="2200" b="1" i="1" dirty="0" smtClean="0">
                <a:latin typeface="Calibri" charset="0"/>
              </a:rPr>
              <a:t> </a:t>
            </a:r>
            <a:r>
              <a:rPr lang="en-US" sz="2200" b="1" i="1" dirty="0">
                <a:latin typeface="Calibri" charset="0"/>
              </a:rPr>
              <a:t>= 1,…,J</a:t>
            </a:r>
            <a:r>
              <a:rPr lang="en-US" sz="2200" dirty="0" smtClean="0">
                <a:latin typeface="Calibri" charset="0"/>
              </a:rPr>
              <a:t> </a:t>
            </a:r>
            <a:r>
              <a:rPr lang="el-GR" sz="2200" dirty="0" smtClean="0">
                <a:latin typeface="Calibri" charset="0"/>
              </a:rPr>
              <a:t>για το κριτήριο </a:t>
            </a:r>
            <a:r>
              <a:rPr lang="en-US" sz="2200" b="1" i="1" dirty="0" err="1" smtClean="0">
                <a:latin typeface="Calibri" charset="0"/>
              </a:rPr>
              <a:t>m</a:t>
            </a:r>
            <a:r>
              <a:rPr lang="en-US" sz="2200" b="1" i="1" dirty="0" smtClean="0">
                <a:latin typeface="Calibri" charset="0"/>
              </a:rPr>
              <a:t> </a:t>
            </a:r>
            <a:r>
              <a:rPr lang="en-US" sz="2200" b="1" i="1" dirty="0">
                <a:latin typeface="Calibri" charset="0"/>
              </a:rPr>
              <a:t>= 1,…,M</a:t>
            </a:r>
            <a:r>
              <a:rPr lang="en-US" sz="2200" dirty="0" smtClean="0">
                <a:latin typeface="Calibri" charset="0"/>
              </a:rPr>
              <a:t> </a:t>
            </a:r>
            <a:r>
              <a:rPr lang="el-GR" sz="2200" dirty="0" smtClean="0">
                <a:latin typeface="Calibri" charset="0"/>
              </a:rPr>
              <a:t>του στόχου </a:t>
            </a:r>
            <a:r>
              <a:rPr lang="en-US" sz="2200" b="1" i="1" dirty="0" err="1" smtClean="0">
                <a:latin typeface="Calibri" charset="0"/>
              </a:rPr>
              <a:t>i</a:t>
            </a:r>
            <a:r>
              <a:rPr lang="en-US" sz="2200" b="1" i="1" dirty="0" smtClean="0">
                <a:latin typeface="Calibri" charset="0"/>
              </a:rPr>
              <a:t> </a:t>
            </a:r>
            <a:r>
              <a:rPr lang="en-US" sz="2200" b="1" i="1" dirty="0">
                <a:latin typeface="Calibri" charset="0"/>
              </a:rPr>
              <a:t>= 1,…,N</a:t>
            </a:r>
          </a:p>
        </p:txBody>
      </p:sp>
      <p:sp>
        <p:nvSpPr>
          <p:cNvPr id="5" name="Title 1"/>
          <p:cNvSpPr>
            <a:spLocks noGrp="1"/>
          </p:cNvSpPr>
          <p:nvPr>
            <p:ph type="title"/>
          </p:nvPr>
        </p:nvSpPr>
        <p:spPr>
          <a:xfrm>
            <a:off x="457200" y="274638"/>
            <a:ext cx="8229600" cy="1143000"/>
          </a:xfrm>
        </p:spPr>
        <p:txBody>
          <a:bodyPr>
            <a:normAutofit/>
          </a:bodyPr>
          <a:lstStyle/>
          <a:p>
            <a:r>
              <a:rPr lang="el-GR" dirty="0" smtClean="0"/>
              <a:t>Πολυκριτήρια λήψη απόφασης</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0" name="Object 3"/>
          <p:cNvGraphicFramePr>
            <a:graphicFrameLocks noChangeAspect="1"/>
          </p:cNvGraphicFramePr>
          <p:nvPr/>
        </p:nvGraphicFramePr>
        <p:xfrm>
          <a:off x="1544638" y="4087813"/>
          <a:ext cx="7454900" cy="2138362"/>
        </p:xfrm>
        <a:graphic>
          <a:graphicData uri="http://schemas.openxmlformats.org/presentationml/2006/ole">
            <mc:AlternateContent xmlns:mc="http://schemas.openxmlformats.org/markup-compatibility/2006">
              <mc:Choice xmlns:v="urn:schemas-microsoft-com:vml" Requires="v">
                <p:oleObj spid="_x0000_s58408" name="Equation" r:id="rId3" imgW="7315200" imgH="2400300" progId="Equation.3">
                  <p:embed/>
                </p:oleObj>
              </mc:Choice>
              <mc:Fallback>
                <p:oleObj name="Equation" r:id="rId3" imgW="7315200" imgH="2400300" progId="Equation.3">
                  <p:embed/>
                  <p:pic>
                    <p:nvPicPr>
                      <p:cNvPr id="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4638" y="4087813"/>
                        <a:ext cx="7454900" cy="2138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ttangolo 7"/>
          <p:cNvSpPr>
            <a:spLocks noChangeArrowheads="1"/>
          </p:cNvSpPr>
          <p:nvPr/>
        </p:nvSpPr>
        <p:spPr bwMode="auto">
          <a:xfrm>
            <a:off x="323850" y="1958975"/>
            <a:ext cx="8712200" cy="3585597"/>
          </a:xfrm>
          <a:prstGeom prst="rect">
            <a:avLst/>
          </a:prstGeom>
          <a:noFill/>
          <a:ln w="9525">
            <a:noFill/>
            <a:miter lim="800000"/>
            <a:headEnd/>
            <a:tailEnd/>
          </a:ln>
        </p:spPr>
        <p:txBody>
          <a:bodyPr>
            <a:prstTxWarp prst="textNoShape">
              <a:avLst/>
            </a:prstTxWarp>
            <a:spAutoFit/>
          </a:bodyPr>
          <a:lstStyle/>
          <a:p>
            <a:r>
              <a:rPr lang="el-GR" sz="2400" dirty="0" smtClean="0">
                <a:latin typeface="Calibri" charset="0"/>
              </a:rPr>
              <a:t>Καθορισμός κοινής μονάδας ή κλίμακας μέτρησης ώστε όλα τα κριτήρια απόδοσης να εκφράζονται σε αναλογικές (ισόμετρες) μονάδες για να καθίσταται δυνατή η σύγκριση ή ο συνδυασμός των κριτηρίων απόδοσης</a:t>
            </a:r>
            <a:r>
              <a:rPr lang="en-US" sz="2400" dirty="0" smtClean="0">
                <a:latin typeface="Calibri" charset="0"/>
              </a:rPr>
              <a:t>. </a:t>
            </a:r>
            <a:r>
              <a:rPr lang="el-GR" sz="2400" dirty="0" smtClean="0">
                <a:latin typeface="Calibri" charset="0"/>
              </a:rPr>
              <a:t>Περιλαμβάνει τον καθορισμό </a:t>
            </a:r>
            <a:r>
              <a:rPr lang="el-GR" sz="2400" dirty="0" err="1" smtClean="0">
                <a:latin typeface="Calibri" charset="0"/>
              </a:rPr>
              <a:t>αδιάστατων</a:t>
            </a:r>
            <a:r>
              <a:rPr lang="el-GR" sz="2400" dirty="0" smtClean="0">
                <a:latin typeface="Calibri" charset="0"/>
              </a:rPr>
              <a:t> </a:t>
            </a:r>
            <a:r>
              <a:rPr lang="en-US" sz="2400" dirty="0" smtClean="0">
                <a:latin typeface="Calibri" charset="0"/>
              </a:rPr>
              <a:t>“</a:t>
            </a:r>
            <a:r>
              <a:rPr lang="el-GR" sz="2400" dirty="0" smtClean="0">
                <a:latin typeface="Calibri" charset="0"/>
              </a:rPr>
              <a:t>επιθυμητών</a:t>
            </a:r>
            <a:r>
              <a:rPr lang="en-US" sz="2400" dirty="0" smtClean="0">
                <a:latin typeface="Calibri" charset="0"/>
              </a:rPr>
              <a:t>”</a:t>
            </a:r>
            <a:r>
              <a:rPr lang="el-GR" sz="2400" dirty="0" smtClean="0">
                <a:latin typeface="Calibri" charset="0"/>
              </a:rPr>
              <a:t> μονάδων </a:t>
            </a:r>
            <a:r>
              <a:rPr lang="en-US" sz="2400" dirty="0" smtClean="0">
                <a:latin typeface="Calibri" charset="0"/>
              </a:rPr>
              <a:t>(</a:t>
            </a:r>
            <a:r>
              <a:rPr lang="el-GR" sz="2400" dirty="0" err="1" smtClean="0">
                <a:latin typeface="Calibri" charset="0"/>
              </a:rPr>
              <a:t>π.χ</a:t>
            </a:r>
            <a:r>
              <a:rPr lang="en-US" sz="2400" dirty="0" smtClean="0">
                <a:latin typeface="Calibri" charset="0"/>
              </a:rPr>
              <a:t>. </a:t>
            </a:r>
            <a:r>
              <a:rPr lang="el-GR" sz="2400" dirty="0" smtClean="0">
                <a:latin typeface="Calibri" charset="0"/>
              </a:rPr>
              <a:t>Συνάρτηση χρησιμότητας</a:t>
            </a:r>
            <a:r>
              <a:rPr lang="en-US" sz="2400" dirty="0" smtClean="0">
                <a:latin typeface="Calibri" charset="0"/>
              </a:rPr>
              <a:t>, </a:t>
            </a:r>
            <a:r>
              <a:rPr lang="el-GR" sz="2400" dirty="0" smtClean="0">
                <a:latin typeface="Calibri" charset="0"/>
              </a:rPr>
              <a:t>συνάρτηση τιμής</a:t>
            </a:r>
            <a:r>
              <a:rPr lang="en-US" sz="2400" dirty="0" smtClean="0">
                <a:latin typeface="Calibri" charset="0"/>
              </a:rPr>
              <a:t>)</a:t>
            </a:r>
            <a:r>
              <a:rPr lang="en-US" sz="2400" dirty="0">
                <a:latin typeface="Calibri" charset="0"/>
              </a:rPr>
              <a:t>.</a:t>
            </a:r>
          </a:p>
          <a:p>
            <a:endParaRPr lang="en-US" sz="1100" dirty="0">
              <a:latin typeface="Calibri" charset="0"/>
            </a:endParaRPr>
          </a:p>
          <a:p>
            <a:r>
              <a:rPr lang="el-GR" sz="2400" dirty="0">
                <a:latin typeface="Calibri" charset="0"/>
              </a:rPr>
              <a:t>π</a:t>
            </a:r>
            <a:r>
              <a:rPr lang="el-GR" sz="2400" dirty="0" smtClean="0">
                <a:latin typeface="Calibri" charset="0"/>
              </a:rPr>
              <a:t>.χ.</a:t>
            </a:r>
            <a:endParaRPr lang="en-US" sz="2400" dirty="0" smtClean="0">
              <a:latin typeface="Calibri" charset="0"/>
            </a:endParaRPr>
          </a:p>
          <a:p>
            <a:r>
              <a:rPr lang="el-GR" sz="2400" i="1" dirty="0" smtClean="0">
                <a:latin typeface="Calibri" charset="0"/>
              </a:rPr>
              <a:t>Συνάρτηση τιμής</a:t>
            </a:r>
            <a:endParaRPr lang="en-US" sz="2400" i="1" dirty="0" smtClean="0">
              <a:latin typeface="Calibri" charset="0"/>
            </a:endParaRPr>
          </a:p>
          <a:p>
            <a:r>
              <a:rPr lang="it-IT" sz="2400" i="1" dirty="0">
                <a:latin typeface="Calibri" charset="0"/>
              </a:rPr>
              <a:t>[0,1]</a:t>
            </a:r>
          </a:p>
        </p:txBody>
      </p:sp>
      <p:sp>
        <p:nvSpPr>
          <p:cNvPr id="9" name="Rettangolo 6"/>
          <p:cNvSpPr>
            <a:spLocks noChangeArrowheads="1"/>
          </p:cNvSpPr>
          <p:nvPr/>
        </p:nvSpPr>
        <p:spPr bwMode="auto">
          <a:xfrm>
            <a:off x="323850" y="1527175"/>
            <a:ext cx="3384550" cy="461963"/>
          </a:xfrm>
          <a:prstGeom prst="rect">
            <a:avLst/>
          </a:prstGeom>
          <a:noFill/>
          <a:ln w="9525">
            <a:noFill/>
            <a:miter lim="800000"/>
            <a:headEnd/>
            <a:tailEnd/>
          </a:ln>
        </p:spPr>
        <p:txBody>
          <a:bodyPr>
            <a:prstTxWarp prst="textNoShape">
              <a:avLst/>
            </a:prstTxWarp>
            <a:spAutoFit/>
          </a:bodyPr>
          <a:lstStyle/>
          <a:p>
            <a:r>
              <a:rPr lang="el-GR" sz="2400" b="1" dirty="0" smtClean="0">
                <a:latin typeface="Calibri" charset="0"/>
              </a:rPr>
              <a:t>Κανονικοποίηση</a:t>
            </a:r>
            <a:r>
              <a:rPr lang="en-US" sz="2400" b="1" dirty="0" smtClean="0">
                <a:latin typeface="Calibri" charset="0"/>
              </a:rPr>
              <a:t>:</a:t>
            </a:r>
            <a:endParaRPr lang="it-IT" sz="2400" b="1" dirty="0">
              <a:latin typeface="Calibri" charset="0"/>
            </a:endParaRPr>
          </a:p>
        </p:txBody>
      </p:sp>
      <p:sp>
        <p:nvSpPr>
          <p:cNvPr id="5" name="Title 1"/>
          <p:cNvSpPr>
            <a:spLocks noGrp="1"/>
          </p:cNvSpPr>
          <p:nvPr>
            <p:ph type="title"/>
          </p:nvPr>
        </p:nvSpPr>
        <p:spPr>
          <a:xfrm>
            <a:off x="457200" y="274638"/>
            <a:ext cx="8229600" cy="1143000"/>
          </a:xfrm>
        </p:spPr>
        <p:txBody>
          <a:bodyPr>
            <a:normAutofit/>
          </a:bodyPr>
          <a:lstStyle/>
          <a:p>
            <a:r>
              <a:rPr lang="el-GR" dirty="0" smtClean="0"/>
              <a:t>Πολυκριτήρια λήψη απόφασης</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6"/>
          <p:cNvSpPr>
            <a:spLocks noChangeArrowheads="1"/>
          </p:cNvSpPr>
          <p:nvPr/>
        </p:nvSpPr>
        <p:spPr bwMode="auto">
          <a:xfrm>
            <a:off x="323850" y="1527175"/>
            <a:ext cx="3384550" cy="461963"/>
          </a:xfrm>
          <a:prstGeom prst="rect">
            <a:avLst/>
          </a:prstGeom>
          <a:noFill/>
          <a:ln w="9525">
            <a:noFill/>
            <a:miter lim="800000"/>
            <a:headEnd/>
            <a:tailEnd/>
          </a:ln>
        </p:spPr>
        <p:txBody>
          <a:bodyPr>
            <a:prstTxWarp prst="textNoShape">
              <a:avLst/>
            </a:prstTxWarp>
            <a:spAutoFit/>
          </a:bodyPr>
          <a:lstStyle/>
          <a:p>
            <a:r>
              <a:rPr lang="el-GR" sz="2400" b="1" dirty="0" smtClean="0">
                <a:latin typeface="Calibri" charset="0"/>
              </a:rPr>
              <a:t>Μεθοδολογία: Βάρη</a:t>
            </a:r>
            <a:r>
              <a:rPr lang="el-GR" sz="2400" b="1" dirty="0">
                <a:latin typeface="Calibri" charset="0"/>
              </a:rPr>
              <a:t>.</a:t>
            </a:r>
            <a:endParaRPr lang="it-IT" sz="2400" b="1" dirty="0">
              <a:latin typeface="Calibri" charset="0"/>
            </a:endParaRPr>
          </a:p>
        </p:txBody>
      </p:sp>
      <p:sp>
        <p:nvSpPr>
          <p:cNvPr id="6" name="Rettangolo 8"/>
          <p:cNvSpPr/>
          <p:nvPr/>
        </p:nvSpPr>
        <p:spPr>
          <a:xfrm>
            <a:off x="323850" y="1958975"/>
            <a:ext cx="8712200" cy="3785652"/>
          </a:xfrm>
          <a:prstGeom prst="rect">
            <a:avLst/>
          </a:prstGeom>
        </p:spPr>
        <p:txBody>
          <a:bodyPr>
            <a:prstTxWarp prst="textNoShape">
              <a:avLst/>
            </a:prstTxWarp>
            <a:spAutoFit/>
          </a:bodyPr>
          <a:lstStyle/>
          <a:p>
            <a:r>
              <a:rPr lang="el-GR" sz="2400" dirty="0" smtClean="0">
                <a:latin typeface="Calibri" charset="0"/>
              </a:rPr>
              <a:t>Απόδοση σχετικών βαρών (σημαντικότητας) σε κάθε κριτήριο απόδοσης ανάλογα με τη σημαντικότητά του εν συγκρίσει με τα υπόλοιπα κριτήρια.</a:t>
            </a:r>
            <a:endParaRPr lang="en-US" sz="2400" dirty="0">
              <a:latin typeface="Calibri" charset="0"/>
            </a:endParaRPr>
          </a:p>
          <a:p>
            <a:endParaRPr lang="en-US" sz="2400" i="1" dirty="0" smtClean="0">
              <a:latin typeface="Calibri" charset="0"/>
            </a:endParaRPr>
          </a:p>
          <a:p>
            <a:pPr marL="342900" indent="-342900">
              <a:buFont typeface="Wingdings" pitchFamily="2" charset="2"/>
              <a:buChar char="q"/>
            </a:pPr>
            <a:r>
              <a:rPr lang="el-GR" sz="2400" i="1" dirty="0" smtClean="0">
                <a:latin typeface="Calibri" charset="0"/>
              </a:rPr>
              <a:t>Ομοιόμορφα</a:t>
            </a:r>
            <a:endParaRPr lang="en-US" sz="2400" i="1" dirty="0" smtClean="0">
              <a:latin typeface="Calibri" charset="0"/>
            </a:endParaRPr>
          </a:p>
          <a:p>
            <a:pPr marL="342900" indent="-342900">
              <a:buFont typeface="Wingdings" pitchFamily="2" charset="2"/>
              <a:buChar char="q"/>
            </a:pPr>
            <a:r>
              <a:rPr lang="el-GR" sz="2400" i="1" dirty="0" smtClean="0">
                <a:latin typeface="Calibri" charset="0"/>
              </a:rPr>
              <a:t>Ανάθεση</a:t>
            </a:r>
            <a:endParaRPr lang="en-US" sz="2400" i="1" dirty="0" smtClean="0">
              <a:latin typeface="Calibri" charset="0"/>
            </a:endParaRPr>
          </a:p>
          <a:p>
            <a:pPr marL="342900" indent="-342900">
              <a:buFont typeface="Wingdings" pitchFamily="2" charset="2"/>
              <a:buChar char="q"/>
            </a:pPr>
            <a:r>
              <a:rPr lang="el-GR" sz="2400" i="1" dirty="0" smtClean="0">
                <a:latin typeface="Calibri" charset="0"/>
              </a:rPr>
              <a:t>Από παρατήρηση και παλινδρόμηση</a:t>
            </a:r>
            <a:endParaRPr lang="en-US" sz="2400" i="1" dirty="0" smtClean="0">
              <a:latin typeface="Calibri" charset="0"/>
            </a:endParaRPr>
          </a:p>
          <a:p>
            <a:pPr marL="342900" indent="-342900">
              <a:buFont typeface="Wingdings" pitchFamily="2" charset="2"/>
              <a:buChar char="q"/>
            </a:pPr>
            <a:r>
              <a:rPr lang="en-US" sz="2400" i="1" dirty="0">
                <a:latin typeface="Calibri" charset="0"/>
              </a:rPr>
              <a:t>Delphi</a:t>
            </a:r>
            <a:r>
              <a:rPr lang="en-US" sz="2400" i="1" dirty="0" smtClean="0">
                <a:latin typeface="Calibri" charset="0"/>
              </a:rPr>
              <a:t> </a:t>
            </a:r>
            <a:r>
              <a:rPr lang="el-GR" sz="2400" i="1" dirty="0" smtClean="0">
                <a:latin typeface="Calibri" charset="0"/>
              </a:rPr>
              <a:t>μέθοδος</a:t>
            </a:r>
            <a:endParaRPr lang="en-US" sz="2400" i="1" dirty="0" smtClean="0">
              <a:latin typeface="Calibri" charset="0"/>
            </a:endParaRPr>
          </a:p>
          <a:p>
            <a:pPr marL="342900" lvl="2" indent="-342900">
              <a:buFont typeface="Wingdings" pitchFamily="2" charset="2"/>
              <a:buChar char="q"/>
            </a:pPr>
            <a:r>
              <a:rPr lang="el-GR" sz="2400" i="1" dirty="0" smtClean="0">
                <a:latin typeface="Calibri" charset="0"/>
              </a:rPr>
              <a:t>Σύγκριση ανά ζεύγη </a:t>
            </a:r>
            <a:r>
              <a:rPr lang="en-US" sz="2400" i="1" dirty="0" smtClean="0">
                <a:latin typeface="Calibri" charset="0"/>
              </a:rPr>
              <a:t>– Pairwise comparison </a:t>
            </a:r>
            <a:r>
              <a:rPr lang="el-GR" sz="2400" i="1" dirty="0" smtClean="0">
                <a:latin typeface="Calibri" charset="0"/>
              </a:rPr>
              <a:t>(</a:t>
            </a:r>
            <a:r>
              <a:rPr lang="en-US" sz="2400" i="1" dirty="0" smtClean="0">
                <a:latin typeface="Calibri" charset="0"/>
              </a:rPr>
              <a:t>Analytical Hierarchy Process</a:t>
            </a:r>
            <a:r>
              <a:rPr lang="el-GR" sz="2400" i="1" dirty="0" smtClean="0">
                <a:latin typeface="Calibri" charset="0"/>
              </a:rPr>
              <a:t> - </a:t>
            </a:r>
            <a:r>
              <a:rPr lang="en-US" sz="2400" i="1" dirty="0" smtClean="0">
                <a:latin typeface="Calibri" charset="0"/>
              </a:rPr>
              <a:t>AHP</a:t>
            </a:r>
            <a:r>
              <a:rPr lang="el-GR" sz="2400" i="1" dirty="0" smtClean="0">
                <a:latin typeface="Calibri" charset="0"/>
              </a:rPr>
              <a:t>, </a:t>
            </a:r>
            <a:r>
              <a:rPr lang="en-US" sz="2400" i="1" dirty="0" err="1" smtClean="0">
                <a:latin typeface="Calibri" charset="0"/>
              </a:rPr>
              <a:t>Saaty</a:t>
            </a:r>
            <a:r>
              <a:rPr lang="el-GR" sz="2400" i="1" dirty="0" smtClean="0">
                <a:latin typeface="Calibri" charset="0"/>
              </a:rPr>
              <a:t> </a:t>
            </a:r>
            <a:r>
              <a:rPr lang="en-US" sz="2400" i="1" dirty="0" smtClean="0">
                <a:latin typeface="Calibri" charset="0"/>
              </a:rPr>
              <a:t>1980 &amp; </a:t>
            </a:r>
            <a:r>
              <a:rPr lang="el-GR" sz="2400" i="1" dirty="0" smtClean="0">
                <a:latin typeface="Calibri" charset="0"/>
              </a:rPr>
              <a:t>1985)</a:t>
            </a:r>
            <a:endParaRPr lang="en-US" sz="2400" i="1" dirty="0">
              <a:latin typeface="Calibri" charset="0"/>
            </a:endParaRPr>
          </a:p>
        </p:txBody>
      </p:sp>
      <p:sp>
        <p:nvSpPr>
          <p:cNvPr id="7" name="Title 1"/>
          <p:cNvSpPr>
            <a:spLocks noGrp="1"/>
          </p:cNvSpPr>
          <p:nvPr>
            <p:ph type="title"/>
          </p:nvPr>
        </p:nvSpPr>
        <p:spPr>
          <a:xfrm>
            <a:off x="457200" y="274638"/>
            <a:ext cx="8229600" cy="1143000"/>
          </a:xfrm>
        </p:spPr>
        <p:txBody>
          <a:bodyPr>
            <a:normAutofit/>
          </a:bodyPr>
          <a:lstStyle/>
          <a:p>
            <a:r>
              <a:rPr lang="el-GR" dirty="0" smtClean="0"/>
              <a:t>Πολυκριτήρια λήψη απόφασης</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AHP - </a:t>
            </a:r>
            <a:r>
              <a:rPr lang="el-GR" dirty="0" smtClean="0"/>
              <a:t>Σύγκριση σε ζεύγη</a:t>
            </a:r>
            <a:endParaRPr lang="en-US" dirty="0"/>
          </a:p>
        </p:txBody>
      </p:sp>
      <p:sp>
        <p:nvSpPr>
          <p:cNvPr id="3" name="Content Placeholder 2"/>
          <p:cNvSpPr>
            <a:spLocks noGrp="1"/>
          </p:cNvSpPr>
          <p:nvPr>
            <p:ph idx="1"/>
          </p:nvPr>
        </p:nvSpPr>
        <p:spPr/>
        <p:txBody>
          <a:bodyPr>
            <a:normAutofit lnSpcReduction="10000"/>
          </a:bodyPr>
          <a:lstStyle/>
          <a:p>
            <a:r>
              <a:rPr lang="el-GR" dirty="0" smtClean="0"/>
              <a:t>Μετατροπή υποκειμενικού </a:t>
            </a:r>
            <a:r>
              <a:rPr lang="en-US" dirty="0" smtClean="0"/>
              <a:t>– </a:t>
            </a:r>
            <a:r>
              <a:rPr lang="el-GR" dirty="0" smtClean="0"/>
              <a:t>συγκριτική αποτίμηση σε ιεράρχηση</a:t>
            </a:r>
            <a:endParaRPr lang="en-US" dirty="0" smtClean="0"/>
          </a:p>
          <a:p>
            <a:r>
              <a:rPr lang="el-GR" dirty="0" smtClean="0"/>
              <a:t>Απόδοση βαρών βάσει σημαντικότητας</a:t>
            </a:r>
            <a:endParaRPr lang="en-US" dirty="0" smtClean="0"/>
          </a:p>
          <a:p>
            <a:r>
              <a:rPr lang="el-GR" dirty="0" smtClean="0"/>
              <a:t>Σύγκριση σε ζεύγη</a:t>
            </a:r>
            <a:endParaRPr lang="en-US" dirty="0" smtClean="0"/>
          </a:p>
          <a:p>
            <a:pPr lvl="1"/>
            <a:r>
              <a:rPr lang="el-GR" dirty="0" smtClean="0"/>
              <a:t>Κατά πόσο υπερτερεί το κριτήριο </a:t>
            </a:r>
            <a:r>
              <a:rPr lang="en-US" dirty="0" err="1" smtClean="0"/>
              <a:t>i</a:t>
            </a:r>
            <a:r>
              <a:rPr lang="en-US" dirty="0" smtClean="0"/>
              <a:t> </a:t>
            </a:r>
            <a:r>
              <a:rPr lang="el-GR" dirty="0" smtClean="0"/>
              <a:t>έναντι του </a:t>
            </a:r>
            <a:r>
              <a:rPr lang="en-US" dirty="0" smtClean="0"/>
              <a:t>j</a:t>
            </a:r>
          </a:p>
          <a:p>
            <a:pPr lvl="1"/>
            <a:r>
              <a:rPr lang="el-GR" dirty="0"/>
              <a:t>Κατά πόσο υπερτερεί </a:t>
            </a:r>
            <a:r>
              <a:rPr lang="el-GR" dirty="0" smtClean="0"/>
              <a:t>η λύση </a:t>
            </a:r>
            <a:r>
              <a:rPr lang="en-US" dirty="0" smtClean="0"/>
              <a:t>m </a:t>
            </a:r>
            <a:r>
              <a:rPr lang="el-GR" dirty="0" smtClean="0"/>
              <a:t>έναντι της αντίστοιχης </a:t>
            </a:r>
            <a:r>
              <a:rPr lang="en-US" dirty="0" smtClean="0"/>
              <a:t>n </a:t>
            </a:r>
            <a:r>
              <a:rPr lang="el-GR" dirty="0" smtClean="0"/>
              <a:t>για το κριτήριο </a:t>
            </a:r>
            <a:r>
              <a:rPr lang="en-US" dirty="0" err="1" smtClean="0"/>
              <a:t>i</a:t>
            </a:r>
            <a:r>
              <a:rPr lang="en-US" dirty="0" smtClean="0"/>
              <a:t> </a:t>
            </a:r>
          </a:p>
          <a:p>
            <a:r>
              <a:rPr lang="el-GR" dirty="0" smtClean="0"/>
              <a:t>Συνοχή και συνέπεια συγκρίσεων</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5"/>
          <p:cNvSpPr>
            <a:spLocks noChangeArrowheads="1"/>
          </p:cNvSpPr>
          <p:nvPr/>
        </p:nvSpPr>
        <p:spPr bwMode="auto">
          <a:xfrm>
            <a:off x="323850" y="2025650"/>
            <a:ext cx="8712200" cy="3123932"/>
          </a:xfrm>
          <a:prstGeom prst="rect">
            <a:avLst/>
          </a:prstGeom>
          <a:noFill/>
          <a:ln w="9525">
            <a:noFill/>
            <a:miter lim="800000"/>
            <a:headEnd/>
            <a:tailEnd/>
          </a:ln>
        </p:spPr>
        <p:txBody>
          <a:bodyPr>
            <a:prstTxWarp prst="textNoShape">
              <a:avLst/>
            </a:prstTxWarp>
            <a:spAutoFit/>
          </a:bodyPr>
          <a:lstStyle/>
          <a:p>
            <a:pPr marL="538163" indent="-538163"/>
            <a:endParaRPr lang="en-US" sz="2400" dirty="0" smtClean="0">
              <a:latin typeface="Calibri" charset="0"/>
            </a:endParaRPr>
          </a:p>
          <a:p>
            <a:pPr marL="538163" indent="-538163"/>
            <a:endParaRPr lang="en-US" sz="500" dirty="0" smtClean="0">
              <a:latin typeface="Calibri" charset="0"/>
            </a:endParaRPr>
          </a:p>
          <a:p>
            <a:pPr marL="538163" indent="-538163">
              <a:buFont typeface="Wingdings" pitchFamily="2" charset="2"/>
              <a:buChar char="q"/>
            </a:pPr>
            <a:r>
              <a:rPr lang="el-GR" sz="2400" i="1" dirty="0" smtClean="0">
                <a:latin typeface="Calibri" charset="0"/>
              </a:rPr>
              <a:t>Επικρατέστερη λύση.</a:t>
            </a:r>
            <a:endParaRPr lang="en-US" sz="2400" i="1" dirty="0" smtClean="0">
              <a:latin typeface="Calibri" charset="0"/>
            </a:endParaRPr>
          </a:p>
          <a:p>
            <a:pPr marL="538163" indent="-538163">
              <a:buFont typeface="Wingdings" pitchFamily="2" charset="2"/>
              <a:buChar char="q"/>
            </a:pPr>
            <a:r>
              <a:rPr lang="el-GR" sz="2400" i="1" dirty="0" smtClean="0">
                <a:latin typeface="Calibri" charset="0"/>
              </a:rPr>
              <a:t>Μαθηματικός προγραμματισμός</a:t>
            </a:r>
            <a:r>
              <a:rPr lang="en-US" sz="2400" i="1" dirty="0" smtClean="0">
                <a:latin typeface="Calibri" charset="0"/>
              </a:rPr>
              <a:t> (</a:t>
            </a:r>
            <a:r>
              <a:rPr lang="el-GR" sz="2400" i="1" dirty="0" smtClean="0">
                <a:latin typeface="Calibri" charset="0"/>
              </a:rPr>
              <a:t>εξίσωση χρησιμότητας, αποδοτικότητας κτλ).</a:t>
            </a:r>
          </a:p>
          <a:p>
            <a:pPr marL="538163" indent="-538163">
              <a:buFont typeface="Wingdings" pitchFamily="2" charset="2"/>
              <a:buChar char="q"/>
            </a:pPr>
            <a:r>
              <a:rPr lang="el-GR" sz="2400" i="1" dirty="0" smtClean="0">
                <a:latin typeface="Calibri" charset="0"/>
              </a:rPr>
              <a:t>Ποιοτικές μέθοδοι </a:t>
            </a:r>
            <a:r>
              <a:rPr lang="el-GR" sz="2400" i="1" dirty="0" err="1" smtClean="0">
                <a:latin typeface="Calibri" charset="0"/>
              </a:rPr>
              <a:t>πολυκριτηριακής</a:t>
            </a:r>
            <a:r>
              <a:rPr lang="el-GR" sz="2400" i="1" dirty="0" smtClean="0">
                <a:latin typeface="Calibri" charset="0"/>
              </a:rPr>
              <a:t> ανάλυσης:</a:t>
            </a:r>
          </a:p>
          <a:p>
            <a:pPr marL="1079500" lvl="1" indent="-538163">
              <a:buFont typeface="Wingdings" charset="2"/>
              <a:buChar char="Ø"/>
            </a:pPr>
            <a:r>
              <a:rPr lang="en-US" sz="2400" i="1" dirty="0" err="1" smtClean="0">
                <a:latin typeface="Calibri" charset="0"/>
              </a:rPr>
              <a:t>Topsis</a:t>
            </a:r>
            <a:r>
              <a:rPr lang="el-GR" sz="2400" i="1" dirty="0" smtClean="0">
                <a:latin typeface="Calibri" charset="0"/>
              </a:rPr>
              <a:t>,</a:t>
            </a:r>
            <a:endParaRPr lang="en-US" sz="2400" i="1" dirty="0" smtClean="0">
              <a:latin typeface="Calibri" charset="0"/>
            </a:endParaRPr>
          </a:p>
          <a:p>
            <a:pPr marL="1079500" lvl="1" indent="-538163">
              <a:buFont typeface="Wingdings" charset="2"/>
              <a:buChar char="Ø"/>
            </a:pPr>
            <a:r>
              <a:rPr lang="en-US" sz="2400" i="1" dirty="0" smtClean="0">
                <a:latin typeface="Calibri" charset="0"/>
              </a:rPr>
              <a:t>ELECTRE</a:t>
            </a:r>
            <a:r>
              <a:rPr lang="el-GR" sz="2400" i="1" dirty="0" smtClean="0">
                <a:latin typeface="Calibri" charset="0"/>
              </a:rPr>
              <a:t>,</a:t>
            </a:r>
            <a:endParaRPr lang="en-US" sz="2400" i="1" dirty="0" smtClean="0">
              <a:latin typeface="Calibri" charset="0"/>
            </a:endParaRPr>
          </a:p>
          <a:p>
            <a:pPr marL="1079500" lvl="1" indent="-538163">
              <a:buFont typeface="Wingdings" charset="2"/>
              <a:buChar char="Ø"/>
            </a:pPr>
            <a:r>
              <a:rPr lang="en-US" sz="2400" i="1" dirty="0" smtClean="0">
                <a:latin typeface="Calibri" charset="0"/>
              </a:rPr>
              <a:t>AHP</a:t>
            </a:r>
            <a:r>
              <a:rPr lang="el-GR" sz="2400" i="1" dirty="0" smtClean="0">
                <a:latin typeface="Calibri" charset="0"/>
              </a:rPr>
              <a:t>.</a:t>
            </a:r>
            <a:endParaRPr lang="en-US" sz="2400" i="1" dirty="0">
              <a:latin typeface="Calibri" charset="0"/>
            </a:endParaRPr>
          </a:p>
        </p:txBody>
      </p:sp>
      <p:sp>
        <p:nvSpPr>
          <p:cNvPr id="6" name="Rettangolo 7"/>
          <p:cNvSpPr>
            <a:spLocks noChangeArrowheads="1"/>
          </p:cNvSpPr>
          <p:nvPr/>
        </p:nvSpPr>
        <p:spPr bwMode="auto">
          <a:xfrm>
            <a:off x="323850" y="1527175"/>
            <a:ext cx="4103688" cy="461963"/>
          </a:xfrm>
          <a:prstGeom prst="rect">
            <a:avLst/>
          </a:prstGeom>
          <a:noFill/>
          <a:ln w="9525">
            <a:noFill/>
            <a:miter lim="800000"/>
            <a:headEnd/>
            <a:tailEnd/>
          </a:ln>
        </p:spPr>
        <p:txBody>
          <a:bodyPr>
            <a:prstTxWarp prst="textNoShape">
              <a:avLst/>
            </a:prstTxWarp>
            <a:spAutoFit/>
          </a:bodyPr>
          <a:lstStyle/>
          <a:p>
            <a:r>
              <a:rPr lang="el-GR" sz="2400" b="1" dirty="0" smtClean="0">
                <a:latin typeface="Calibri" charset="0"/>
              </a:rPr>
              <a:t>Μέθοδοι</a:t>
            </a:r>
            <a:r>
              <a:rPr lang="en-US" sz="2400" b="1" dirty="0" smtClean="0">
                <a:latin typeface="Calibri" charset="0"/>
              </a:rPr>
              <a:t>:</a:t>
            </a:r>
            <a:endParaRPr lang="it-IT" sz="2400" b="1" dirty="0">
              <a:latin typeface="Calibri" charset="0"/>
            </a:endParaRPr>
          </a:p>
        </p:txBody>
      </p:sp>
      <p:sp>
        <p:nvSpPr>
          <p:cNvPr id="5" name="Title 1"/>
          <p:cNvSpPr>
            <a:spLocks noGrp="1"/>
          </p:cNvSpPr>
          <p:nvPr>
            <p:ph type="title"/>
          </p:nvPr>
        </p:nvSpPr>
        <p:spPr>
          <a:xfrm>
            <a:off x="457200" y="274638"/>
            <a:ext cx="8229600" cy="1143000"/>
          </a:xfrm>
        </p:spPr>
        <p:txBody>
          <a:bodyPr>
            <a:normAutofit/>
          </a:bodyPr>
          <a:lstStyle/>
          <a:p>
            <a:r>
              <a:rPr lang="el-GR" dirty="0" smtClean="0"/>
              <a:t>Πολυκριτήρια λήψη απόφασης</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6"/>
          <p:cNvSpPr>
            <a:spLocks noChangeArrowheads="1"/>
          </p:cNvSpPr>
          <p:nvPr/>
        </p:nvSpPr>
        <p:spPr bwMode="auto">
          <a:xfrm>
            <a:off x="323850" y="1916113"/>
            <a:ext cx="8712200" cy="461962"/>
          </a:xfrm>
          <a:prstGeom prst="rect">
            <a:avLst/>
          </a:prstGeom>
          <a:noFill/>
          <a:ln w="9525">
            <a:noFill/>
            <a:miter lim="800000"/>
            <a:headEnd/>
            <a:tailEnd/>
          </a:ln>
        </p:spPr>
        <p:txBody>
          <a:bodyPr>
            <a:prstTxWarp prst="textNoShape">
              <a:avLst/>
            </a:prstTxWarp>
            <a:spAutoFit/>
          </a:bodyPr>
          <a:lstStyle/>
          <a:p>
            <a:pPr marL="538163" indent="-538163">
              <a:buFont typeface="Wingdings" charset="2"/>
              <a:buChar char="Ø"/>
            </a:pPr>
            <a:r>
              <a:rPr lang="el-GR" sz="2400" i="1" dirty="0" smtClean="0">
                <a:latin typeface="Calibri" charset="0"/>
              </a:rPr>
              <a:t>Δείκτης επιπτώσεων</a:t>
            </a:r>
            <a:endParaRPr lang="en-US" sz="2400" i="1" dirty="0">
              <a:latin typeface="Calibri" charset="0"/>
            </a:endParaRPr>
          </a:p>
        </p:txBody>
      </p:sp>
      <p:graphicFrame>
        <p:nvGraphicFramePr>
          <p:cNvPr id="6" name="Object 2"/>
          <p:cNvGraphicFramePr>
            <a:graphicFrameLocks noChangeAspect="1"/>
          </p:cNvGraphicFramePr>
          <p:nvPr/>
        </p:nvGraphicFramePr>
        <p:xfrm>
          <a:off x="822325" y="2492375"/>
          <a:ext cx="6918325" cy="966788"/>
        </p:xfrm>
        <a:graphic>
          <a:graphicData uri="http://schemas.openxmlformats.org/presentationml/2006/ole">
            <mc:AlternateContent xmlns:mc="http://schemas.openxmlformats.org/markup-compatibility/2006">
              <mc:Choice xmlns:v="urn:schemas-microsoft-com:vml" Requires="v">
                <p:oleObj spid="_x0000_s157736" name="Equazione" r:id="rId3" imgW="7315200" imgH="1028700" progId="Equation.3">
                  <p:embed/>
                </p:oleObj>
              </mc:Choice>
              <mc:Fallback>
                <p:oleObj name="Equazione" r:id="rId3" imgW="7315200" imgH="1028700" progId="Equation.3">
                  <p:embed/>
                  <p:pic>
                    <p:nvPicPr>
                      <p:cNvPr id="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325" y="2492375"/>
                        <a:ext cx="6918325" cy="966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ttangolo 11"/>
          <p:cNvSpPr>
            <a:spLocks noChangeArrowheads="1"/>
          </p:cNvSpPr>
          <p:nvPr/>
        </p:nvSpPr>
        <p:spPr bwMode="auto">
          <a:xfrm>
            <a:off x="468313" y="3716338"/>
            <a:ext cx="8424862" cy="1754327"/>
          </a:xfrm>
          <a:prstGeom prst="rect">
            <a:avLst/>
          </a:prstGeom>
          <a:noFill/>
          <a:ln w="9525">
            <a:noFill/>
            <a:miter lim="800000"/>
            <a:headEnd/>
            <a:tailEnd/>
          </a:ln>
        </p:spPr>
        <p:txBody>
          <a:bodyPr>
            <a:prstTxWarp prst="textNoShape">
              <a:avLst/>
            </a:prstTxWarp>
            <a:spAutoFit/>
          </a:bodyPr>
          <a:lstStyle/>
          <a:p>
            <a:pPr algn="just" eaLnBrk="0" hangingPunct="0">
              <a:spcBef>
                <a:spcPct val="20000"/>
              </a:spcBef>
              <a:buFont typeface="Arial" charset="0"/>
              <a:buNone/>
            </a:pPr>
            <a:r>
              <a:rPr lang="el-GR" sz="2000" dirty="0">
                <a:latin typeface="Calibri" charset="0"/>
              </a:rPr>
              <a:t>ό</a:t>
            </a:r>
            <a:r>
              <a:rPr lang="el-GR" sz="2000" dirty="0" smtClean="0">
                <a:latin typeface="Calibri" charset="0"/>
              </a:rPr>
              <a:t>που</a:t>
            </a:r>
            <a:r>
              <a:rPr lang="el-GR" sz="2000" i="1" dirty="0" smtClean="0">
                <a:latin typeface="Calibri" charset="0"/>
              </a:rPr>
              <a:t>:</a:t>
            </a:r>
          </a:p>
          <a:p>
            <a:pPr algn="just" eaLnBrk="0" hangingPunct="0">
              <a:spcBef>
                <a:spcPct val="20000"/>
              </a:spcBef>
              <a:buFont typeface="Arial" charset="0"/>
              <a:buNone/>
            </a:pPr>
            <a:r>
              <a:rPr lang="en-US" sz="2000" i="1" dirty="0" err="1" smtClean="0">
                <a:latin typeface="Calibri" charset="0"/>
              </a:rPr>
              <a:t>x</a:t>
            </a:r>
            <a:r>
              <a:rPr lang="en-US" sz="2000" i="1" baseline="-25000" dirty="0" err="1" smtClean="0">
                <a:latin typeface="Calibri" charset="0"/>
              </a:rPr>
              <a:t>j</a:t>
            </a:r>
            <a:r>
              <a:rPr lang="en-US" sz="2000" i="1" baseline="-25000" dirty="0" err="1">
                <a:latin typeface="Calibri" charset="0"/>
              </a:rPr>
              <a:t>,</a:t>
            </a:r>
            <a:r>
              <a:rPr lang="en-US" sz="2000" i="1" baseline="-25000" dirty="0" err="1" smtClean="0">
                <a:latin typeface="Calibri" charset="0"/>
              </a:rPr>
              <a:t>m</a:t>
            </a:r>
            <a:r>
              <a:rPr lang="el-GR" sz="2000" dirty="0" smtClean="0">
                <a:latin typeface="Calibri" charset="0"/>
              </a:rPr>
              <a:t>: κανονικοποιημένη τιμή επίπτωσης εναλλακτικής</a:t>
            </a:r>
            <a:r>
              <a:rPr lang="en-US" sz="2000" dirty="0" smtClean="0">
                <a:latin typeface="Calibri" charset="0"/>
              </a:rPr>
              <a:t> </a:t>
            </a:r>
            <a:r>
              <a:rPr lang="en-US" sz="2000" i="1" dirty="0" err="1">
                <a:latin typeface="Calibri" charset="0"/>
              </a:rPr>
              <a:t>j</a:t>
            </a:r>
            <a:r>
              <a:rPr lang="en-US" sz="2000" dirty="0" smtClean="0">
                <a:latin typeface="Calibri" charset="0"/>
              </a:rPr>
              <a:t> </a:t>
            </a:r>
            <a:r>
              <a:rPr lang="el-GR" sz="2000" dirty="0" smtClean="0">
                <a:latin typeface="Calibri" charset="0"/>
              </a:rPr>
              <a:t>ως προς το κριτήριο </a:t>
            </a:r>
            <a:r>
              <a:rPr lang="en-US" sz="2000" dirty="0" smtClean="0">
                <a:latin typeface="Calibri" charset="0"/>
              </a:rPr>
              <a:t> </a:t>
            </a:r>
            <a:r>
              <a:rPr lang="en-US" sz="2000" i="1" dirty="0" err="1">
                <a:latin typeface="Calibri" charset="0"/>
              </a:rPr>
              <a:t>m</a:t>
            </a:r>
            <a:r>
              <a:rPr lang="en-US" sz="2000" dirty="0">
                <a:latin typeface="Calibri" charset="0"/>
              </a:rPr>
              <a:t>,</a:t>
            </a:r>
            <a:r>
              <a:rPr lang="en-US" sz="2000" i="1" dirty="0">
                <a:latin typeface="Calibri" charset="0"/>
              </a:rPr>
              <a:t> w</a:t>
            </a:r>
            <a:r>
              <a:rPr lang="en-US" sz="2000" i="1" baseline="-25000" dirty="0">
                <a:latin typeface="Calibri" charset="0"/>
              </a:rPr>
              <a:t>m</a:t>
            </a:r>
            <a:r>
              <a:rPr lang="en-US" sz="2000" i="1" dirty="0" smtClean="0">
                <a:latin typeface="Calibri" charset="0"/>
              </a:rPr>
              <a:t> </a:t>
            </a:r>
            <a:r>
              <a:rPr lang="el-GR" sz="2000" dirty="0" smtClean="0">
                <a:latin typeface="Calibri" charset="0"/>
              </a:rPr>
              <a:t>: βάρος κριτηρίου </a:t>
            </a:r>
            <a:r>
              <a:rPr lang="en-US" sz="2000" i="1" dirty="0" err="1" smtClean="0">
                <a:latin typeface="Calibri" charset="0"/>
              </a:rPr>
              <a:t>m</a:t>
            </a:r>
            <a:endParaRPr lang="el-GR" sz="2000" i="1" dirty="0" smtClean="0">
              <a:latin typeface="Calibri" charset="0"/>
            </a:endParaRPr>
          </a:p>
          <a:p>
            <a:pPr algn="just" eaLnBrk="0" hangingPunct="0">
              <a:spcBef>
                <a:spcPct val="20000"/>
              </a:spcBef>
              <a:buFont typeface="Arial" charset="0"/>
              <a:buNone/>
            </a:pPr>
            <a:r>
              <a:rPr lang="en-US" sz="2000" i="1" dirty="0" err="1" smtClean="0">
                <a:latin typeface="Calibri" charset="0"/>
              </a:rPr>
              <a:t>e</a:t>
            </a:r>
            <a:r>
              <a:rPr lang="en-US" sz="2000" i="1" baseline="30000" dirty="0" err="1" smtClean="0">
                <a:latin typeface="Calibri" charset="0"/>
              </a:rPr>
              <a:t>k</a:t>
            </a:r>
            <a:r>
              <a:rPr lang="en-US" sz="2000" i="1" baseline="-25000" dirty="0" err="1" smtClean="0">
                <a:latin typeface="Calibri" charset="0"/>
              </a:rPr>
              <a:t>m</a:t>
            </a:r>
            <a:r>
              <a:rPr lang="en-US" sz="2000" dirty="0" smtClean="0">
                <a:latin typeface="Calibri" charset="0"/>
              </a:rPr>
              <a:t> </a:t>
            </a:r>
            <a:r>
              <a:rPr lang="el-GR" sz="2000" dirty="0" smtClean="0">
                <a:latin typeface="Calibri" charset="0"/>
              </a:rPr>
              <a:t>: το </a:t>
            </a:r>
            <a:r>
              <a:rPr lang="en-US" sz="2000" dirty="0" err="1" smtClean="0">
                <a:latin typeface="Calibri" charset="0"/>
              </a:rPr>
              <a:t>k</a:t>
            </a:r>
            <a:r>
              <a:rPr lang="en-US" sz="2000" dirty="0" smtClean="0">
                <a:latin typeface="Calibri" charset="0"/>
              </a:rPr>
              <a:t>-</a:t>
            </a:r>
            <a:r>
              <a:rPr lang="el-GR" sz="2000" dirty="0" smtClean="0">
                <a:latin typeface="Calibri" charset="0"/>
              </a:rPr>
              <a:t>στό</a:t>
            </a:r>
            <a:r>
              <a:rPr lang="en-US" sz="2000" dirty="0" smtClean="0">
                <a:latin typeface="Calibri" charset="0"/>
              </a:rPr>
              <a:t> </a:t>
            </a:r>
            <a:r>
              <a:rPr lang="el-GR" sz="2000" dirty="0" smtClean="0">
                <a:latin typeface="Calibri" charset="0"/>
              </a:rPr>
              <a:t>δείγμα τυχαίου αριθμού επιλεγμένης κατανομής</a:t>
            </a:r>
            <a:r>
              <a:rPr lang="en-US" sz="2000" dirty="0" smtClean="0">
                <a:latin typeface="Calibri" charset="0"/>
              </a:rPr>
              <a:t> (</a:t>
            </a:r>
            <a:r>
              <a:rPr lang="el-GR" sz="2000" dirty="0" smtClean="0">
                <a:latin typeface="Calibri" charset="0"/>
              </a:rPr>
              <a:t>προτείνεται κανονική κατανομή μεταξύ </a:t>
            </a:r>
            <a:r>
              <a:rPr lang="en-US" sz="2000" dirty="0" smtClean="0">
                <a:latin typeface="Calibri" charset="0"/>
              </a:rPr>
              <a:t>-</a:t>
            </a:r>
            <a:r>
              <a:rPr lang="en-US" sz="2000" dirty="0">
                <a:latin typeface="Calibri" charset="0"/>
              </a:rPr>
              <a:t>0.5</a:t>
            </a:r>
            <a:r>
              <a:rPr lang="en-US" sz="2000" dirty="0" smtClean="0">
                <a:latin typeface="Calibri" charset="0"/>
              </a:rPr>
              <a:t> </a:t>
            </a:r>
            <a:r>
              <a:rPr lang="el-GR" sz="2000" dirty="0" smtClean="0">
                <a:latin typeface="Calibri" charset="0"/>
              </a:rPr>
              <a:t>και</a:t>
            </a:r>
            <a:r>
              <a:rPr lang="en-US" sz="2000" dirty="0" smtClean="0">
                <a:latin typeface="Calibri" charset="0"/>
              </a:rPr>
              <a:t> 0.5)</a:t>
            </a:r>
            <a:endParaRPr lang="en-US" sz="2000" i="1" dirty="0">
              <a:latin typeface="Calibri" charset="0"/>
            </a:endParaRPr>
          </a:p>
        </p:txBody>
      </p:sp>
      <p:sp>
        <p:nvSpPr>
          <p:cNvPr id="8" name="Rettangolo 12"/>
          <p:cNvSpPr>
            <a:spLocks noChangeArrowheads="1"/>
          </p:cNvSpPr>
          <p:nvPr/>
        </p:nvSpPr>
        <p:spPr bwMode="auto">
          <a:xfrm>
            <a:off x="323850" y="1527175"/>
            <a:ext cx="4103688" cy="461963"/>
          </a:xfrm>
          <a:prstGeom prst="rect">
            <a:avLst/>
          </a:prstGeom>
          <a:noFill/>
          <a:ln w="9525">
            <a:noFill/>
            <a:miter lim="800000"/>
            <a:headEnd/>
            <a:tailEnd/>
          </a:ln>
        </p:spPr>
        <p:txBody>
          <a:bodyPr>
            <a:prstTxWarp prst="textNoShape">
              <a:avLst/>
            </a:prstTxWarp>
            <a:spAutoFit/>
          </a:bodyPr>
          <a:lstStyle/>
          <a:p>
            <a:r>
              <a:rPr lang="el-GR" sz="2400" b="1" dirty="0" smtClean="0">
                <a:latin typeface="Calibri" charset="0"/>
              </a:rPr>
              <a:t>Συνδυασμός και απόφαση</a:t>
            </a:r>
            <a:r>
              <a:rPr lang="en-US" sz="2400" b="1" dirty="0" smtClean="0">
                <a:latin typeface="Calibri" charset="0"/>
              </a:rPr>
              <a:t>:</a:t>
            </a:r>
            <a:endParaRPr lang="it-IT" sz="2400" b="1" dirty="0">
              <a:latin typeface="Calibri" charset="0"/>
            </a:endParaRPr>
          </a:p>
        </p:txBody>
      </p:sp>
      <p:sp>
        <p:nvSpPr>
          <p:cNvPr id="9" name="Title 1"/>
          <p:cNvSpPr>
            <a:spLocks noGrp="1"/>
          </p:cNvSpPr>
          <p:nvPr>
            <p:ph type="title"/>
          </p:nvPr>
        </p:nvSpPr>
        <p:spPr>
          <a:xfrm>
            <a:off x="457200" y="274638"/>
            <a:ext cx="8229600" cy="1143000"/>
          </a:xfrm>
        </p:spPr>
        <p:txBody>
          <a:bodyPr>
            <a:normAutofit/>
          </a:bodyPr>
          <a:lstStyle/>
          <a:p>
            <a:r>
              <a:rPr lang="el-GR" dirty="0" smtClean="0"/>
              <a:t>Πολυκριτήρια λήψη απόφασης</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230188" y="1090612"/>
            <a:ext cx="8229600" cy="398463"/>
          </a:xfrm>
          <a:prstGeom prst="rect">
            <a:avLst/>
          </a:prstGeom>
        </p:spPr>
        <p:txBody>
          <a:bodyPr anchor="ctr">
            <a:prstTxWarp prst="textNoShape">
              <a:avLst/>
            </a:prstTxWarp>
            <a:normAutofit lnSpcReduction="10000"/>
          </a:bodyPr>
          <a:lstStyle/>
          <a:p>
            <a:pPr>
              <a:lnSpc>
                <a:spcPct val="80000"/>
              </a:lnSpc>
            </a:pPr>
            <a:r>
              <a:rPr lang="el-GR" sz="2600" i="1" dirty="0" smtClean="0">
                <a:solidFill>
                  <a:srgbClr val="17375E"/>
                </a:solidFill>
                <a:latin typeface="Calibri" charset="0"/>
              </a:rPr>
              <a:t>Εξέλιξη της </a:t>
            </a:r>
            <a:r>
              <a:rPr lang="el-GR" sz="2600" i="1" dirty="0" err="1" smtClean="0">
                <a:solidFill>
                  <a:srgbClr val="17375E"/>
                </a:solidFill>
                <a:latin typeface="Calibri" charset="0"/>
              </a:rPr>
              <a:t>πολυκριτήριας</a:t>
            </a:r>
            <a:r>
              <a:rPr lang="el-GR" sz="2600" i="1" dirty="0" smtClean="0">
                <a:solidFill>
                  <a:srgbClr val="17375E"/>
                </a:solidFill>
                <a:latin typeface="Calibri" charset="0"/>
              </a:rPr>
              <a:t> λήψης απόφασης</a:t>
            </a:r>
            <a:endParaRPr lang="it-IT" sz="2600" i="1" dirty="0">
              <a:solidFill>
                <a:srgbClr val="17375E"/>
              </a:solidFill>
              <a:latin typeface="Calibri" charset="0"/>
            </a:endParaRPr>
          </a:p>
        </p:txBody>
      </p:sp>
      <p:sp>
        <p:nvSpPr>
          <p:cNvPr id="5" name="Rettangolo 12"/>
          <p:cNvSpPr>
            <a:spLocks noChangeArrowheads="1"/>
          </p:cNvSpPr>
          <p:nvPr/>
        </p:nvSpPr>
        <p:spPr bwMode="auto">
          <a:xfrm>
            <a:off x="250825" y="1598613"/>
            <a:ext cx="7993063" cy="461962"/>
          </a:xfrm>
          <a:prstGeom prst="rect">
            <a:avLst/>
          </a:prstGeom>
          <a:noFill/>
          <a:ln w="9525">
            <a:noFill/>
            <a:miter lim="800000"/>
            <a:headEnd/>
            <a:tailEnd/>
          </a:ln>
        </p:spPr>
        <p:txBody>
          <a:bodyPr>
            <a:prstTxWarp prst="textNoShape">
              <a:avLst/>
            </a:prstTxWarp>
            <a:spAutoFit/>
          </a:bodyPr>
          <a:lstStyle/>
          <a:p>
            <a:r>
              <a:rPr lang="en-US" sz="2400" b="1">
                <a:latin typeface="Calibri" charset="0"/>
              </a:rPr>
              <a:t>Multiple Agent Multi Criteria Decision Making (MAMCDM)</a:t>
            </a:r>
            <a:endParaRPr lang="it-IT" sz="2400" b="1">
              <a:latin typeface="Calibri" charset="0"/>
            </a:endParaRPr>
          </a:p>
        </p:txBody>
      </p:sp>
      <p:grpSp>
        <p:nvGrpSpPr>
          <p:cNvPr id="2" name="Gruppo 61"/>
          <p:cNvGrpSpPr>
            <a:grpSpLocks/>
          </p:cNvGrpSpPr>
          <p:nvPr/>
        </p:nvGrpSpPr>
        <p:grpSpPr bwMode="auto">
          <a:xfrm>
            <a:off x="250825" y="2276475"/>
            <a:ext cx="7058025" cy="3786188"/>
            <a:chOff x="1259632" y="2276872"/>
            <a:chExt cx="7056784" cy="3785560"/>
          </a:xfrm>
        </p:grpSpPr>
        <p:grpSp>
          <p:nvGrpSpPr>
            <p:cNvPr id="3" name="Gruppo 48"/>
            <p:cNvGrpSpPr>
              <a:grpSpLocks/>
            </p:cNvGrpSpPr>
            <p:nvPr/>
          </p:nvGrpSpPr>
          <p:grpSpPr bwMode="auto">
            <a:xfrm>
              <a:off x="1259632" y="2276877"/>
              <a:ext cx="5041012" cy="3785555"/>
              <a:chOff x="3995936" y="2132863"/>
              <a:chExt cx="5041012" cy="3785555"/>
            </a:xfrm>
          </p:grpSpPr>
          <p:grpSp>
            <p:nvGrpSpPr>
              <p:cNvPr id="6" name="Gruppo 27"/>
              <p:cNvGrpSpPr>
                <a:grpSpLocks/>
              </p:cNvGrpSpPr>
              <p:nvPr/>
            </p:nvGrpSpPr>
            <p:grpSpPr bwMode="auto">
              <a:xfrm>
                <a:off x="5364121" y="2132863"/>
                <a:ext cx="3672827" cy="977739"/>
                <a:chOff x="107546" y="5013176"/>
                <a:chExt cx="4681056" cy="1368832"/>
              </a:xfrm>
            </p:grpSpPr>
            <p:sp>
              <p:nvSpPr>
                <p:cNvPr id="41" name="Elaborazione alternativa 20"/>
                <p:cNvSpPr/>
                <p:nvPr/>
              </p:nvSpPr>
              <p:spPr>
                <a:xfrm>
                  <a:off x="107546" y="5013176"/>
                  <a:ext cx="1296698" cy="575532"/>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anchor="ctr">
                  <a:prstTxWarp prst="textNoShape">
                    <a:avLst/>
                  </a:prstTxWarp>
                </a:bodyPr>
                <a:lstStyle/>
                <a:p>
                  <a:pPr algn="ctr"/>
                  <a:r>
                    <a:rPr lang="el-GR" sz="800" dirty="0" smtClean="0">
                      <a:solidFill>
                        <a:schemeClr val="tx1"/>
                      </a:solidFill>
                    </a:rPr>
                    <a:t>ΠΡΟΣΔΙΟΡΙΣΜΟΣ ΑΝΤΑΓΩΝΙΣΤΙΚΩΝ ΕΝΑΛΛΑΚΤΙΚΩΝ</a:t>
                  </a:r>
                  <a:endParaRPr lang="it-IT" sz="800" dirty="0">
                    <a:solidFill>
                      <a:schemeClr val="tx1"/>
                    </a:solidFill>
                  </a:endParaRPr>
                </a:p>
              </p:txBody>
            </p:sp>
            <p:sp>
              <p:nvSpPr>
                <p:cNvPr id="42" name="Elaborazione alternativa 21"/>
                <p:cNvSpPr/>
                <p:nvPr/>
              </p:nvSpPr>
              <p:spPr>
                <a:xfrm>
                  <a:off x="1620697" y="5517600"/>
                  <a:ext cx="1294674" cy="864408"/>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anchor="ctr">
                  <a:prstTxWarp prst="textNoShape">
                    <a:avLst/>
                  </a:prstTxWarp>
                </a:bodyPr>
                <a:lstStyle/>
                <a:p>
                  <a:pPr algn="ctr"/>
                  <a:r>
                    <a:rPr lang="el-GR" sz="800" dirty="0" smtClean="0">
                      <a:solidFill>
                        <a:schemeClr val="tx1"/>
                      </a:solidFill>
                    </a:rPr>
                    <a:t>ΚΑΘΟΡΙΣΜΟΣ ΚΡΙΤΗΡΙΩΝ ΑΠΟΔΟΣΗΣ ΓΙΑ ΚΑΘΕ ΣΤΟΧΟ</a:t>
                  </a:r>
                  <a:endParaRPr lang="it-IT" sz="800" dirty="0">
                    <a:solidFill>
                      <a:schemeClr val="tx1"/>
                    </a:solidFill>
                  </a:endParaRPr>
                </a:p>
              </p:txBody>
            </p:sp>
            <p:sp>
              <p:nvSpPr>
                <p:cNvPr id="43" name="Rettangolo 22"/>
                <p:cNvSpPr/>
                <p:nvPr/>
              </p:nvSpPr>
              <p:spPr>
                <a:xfrm>
                  <a:off x="3275452" y="5084284"/>
                  <a:ext cx="1513150" cy="1153286"/>
                </a:xfrm>
                <a:prstGeom prst="rect">
                  <a:avLst/>
                </a:prstGeom>
                <a:solidFill>
                  <a:schemeClr val="tx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l-GR" sz="800" dirty="0" smtClean="0">
                      <a:solidFill>
                        <a:schemeClr val="bg1"/>
                      </a:solidFill>
                    </a:rPr>
                    <a:t>ΚΑΘΟΡΙΣΜΟΣ ΣΧΕΤΙΚΗΣ ΣΗΜΑΝΤΙΚΟΤΗΤΑΣ ΤΩΝ ΚΡΙΤΗΡΙΩΝ ΑΠΟΔΟΣΗΣ</a:t>
                  </a:r>
                  <a:endParaRPr lang="it-IT" sz="800" dirty="0">
                    <a:solidFill>
                      <a:schemeClr val="bg1"/>
                    </a:solidFill>
                  </a:endParaRPr>
                </a:p>
              </p:txBody>
            </p:sp>
            <p:sp>
              <p:nvSpPr>
                <p:cNvPr id="44" name="Freccia a destra 23"/>
                <p:cNvSpPr>
                  <a:spLocks noChangeArrowheads="1"/>
                </p:cNvSpPr>
                <p:nvPr/>
              </p:nvSpPr>
              <p:spPr bwMode="auto">
                <a:xfrm>
                  <a:off x="1403648" y="5229200"/>
                  <a:ext cx="1872208" cy="144016"/>
                </a:xfrm>
                <a:prstGeom prst="rightArrow">
                  <a:avLst>
                    <a:gd name="adj1" fmla="val 50000"/>
                    <a:gd name="adj2" fmla="val 50014"/>
                  </a:avLst>
                </a:prstGeom>
                <a:gradFill rotWithShape="1">
                  <a:gsLst>
                    <a:gs pos="0">
                      <a:srgbClr val="2C5D98"/>
                    </a:gs>
                    <a:gs pos="80000">
                      <a:srgbClr val="3C7BC7"/>
                    </a:gs>
                    <a:gs pos="100000">
                      <a:srgbClr val="3A7CCB"/>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sz="1100">
                    <a:solidFill>
                      <a:srgbClr val="FFFFFF"/>
                    </a:solidFill>
                    <a:latin typeface="Calibri" charset="0"/>
                  </a:endParaRPr>
                </a:p>
              </p:txBody>
            </p:sp>
            <p:sp>
              <p:nvSpPr>
                <p:cNvPr id="45" name="Freccia a destra 24"/>
                <p:cNvSpPr>
                  <a:spLocks noChangeArrowheads="1"/>
                </p:cNvSpPr>
                <p:nvPr/>
              </p:nvSpPr>
              <p:spPr bwMode="auto">
                <a:xfrm>
                  <a:off x="2915816" y="5805260"/>
                  <a:ext cx="360040" cy="144016"/>
                </a:xfrm>
                <a:prstGeom prst="rightArrow">
                  <a:avLst>
                    <a:gd name="adj1" fmla="val 50000"/>
                    <a:gd name="adj2" fmla="val 50000"/>
                  </a:avLst>
                </a:prstGeom>
                <a:gradFill rotWithShape="1">
                  <a:gsLst>
                    <a:gs pos="0">
                      <a:srgbClr val="2C5D98"/>
                    </a:gs>
                    <a:gs pos="80000">
                      <a:srgbClr val="3C7BC7"/>
                    </a:gs>
                    <a:gs pos="100000">
                      <a:srgbClr val="3A7CCB"/>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sz="1100">
                    <a:solidFill>
                      <a:srgbClr val="FFFFFF"/>
                    </a:solidFill>
                    <a:latin typeface="Calibri" charset="0"/>
                  </a:endParaRPr>
                </a:p>
              </p:txBody>
            </p:sp>
            <p:sp>
              <p:nvSpPr>
                <p:cNvPr id="46" name="Elaborazione alternativa 25"/>
                <p:cNvSpPr/>
                <p:nvPr/>
              </p:nvSpPr>
              <p:spPr>
                <a:xfrm>
                  <a:off x="107546" y="5662038"/>
                  <a:ext cx="1296698" cy="575532"/>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anchor="ctr">
                  <a:prstTxWarp prst="textNoShape">
                    <a:avLst/>
                  </a:prstTxWarp>
                </a:bodyPr>
                <a:lstStyle/>
                <a:p>
                  <a:pPr algn="ctr"/>
                  <a:r>
                    <a:rPr lang="el-GR" sz="800" dirty="0">
                      <a:solidFill>
                        <a:schemeClr val="tx1"/>
                      </a:solidFill>
                    </a:rPr>
                    <a:t>ΚΑΘΟΡΙΣΜΟΣ ΣΤΟΧΩΝ</a:t>
                  </a:r>
                </a:p>
              </p:txBody>
            </p:sp>
            <p:sp>
              <p:nvSpPr>
                <p:cNvPr id="47" name="Freccia a destra 26"/>
                <p:cNvSpPr>
                  <a:spLocks noChangeArrowheads="1"/>
                </p:cNvSpPr>
                <p:nvPr/>
              </p:nvSpPr>
              <p:spPr bwMode="auto">
                <a:xfrm>
                  <a:off x="1403649" y="5877268"/>
                  <a:ext cx="216024" cy="144016"/>
                </a:xfrm>
                <a:prstGeom prst="rightArrow">
                  <a:avLst>
                    <a:gd name="adj1" fmla="val 50000"/>
                    <a:gd name="adj2" fmla="val 50000"/>
                  </a:avLst>
                </a:prstGeom>
                <a:gradFill rotWithShape="1">
                  <a:gsLst>
                    <a:gs pos="0">
                      <a:srgbClr val="2C5D98"/>
                    </a:gs>
                    <a:gs pos="80000">
                      <a:srgbClr val="3C7BC7"/>
                    </a:gs>
                    <a:gs pos="100000">
                      <a:srgbClr val="3A7CCB"/>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sz="1100">
                    <a:solidFill>
                      <a:srgbClr val="FFFFFF"/>
                    </a:solidFill>
                    <a:latin typeface="Calibri" charset="0"/>
                  </a:endParaRPr>
                </a:p>
              </p:txBody>
            </p:sp>
          </p:grpSp>
          <p:grpSp>
            <p:nvGrpSpPr>
              <p:cNvPr id="7" name="Gruppo 28"/>
              <p:cNvGrpSpPr>
                <a:grpSpLocks/>
              </p:cNvGrpSpPr>
              <p:nvPr/>
            </p:nvGrpSpPr>
            <p:grpSpPr bwMode="auto">
              <a:xfrm>
                <a:off x="5364121" y="3356618"/>
                <a:ext cx="3672827" cy="977738"/>
                <a:chOff x="107546" y="5012650"/>
                <a:chExt cx="4681056" cy="1368832"/>
              </a:xfrm>
            </p:grpSpPr>
            <p:sp>
              <p:nvSpPr>
                <p:cNvPr id="34" name="Elaborazione alternativa 29"/>
                <p:cNvSpPr/>
                <p:nvPr/>
              </p:nvSpPr>
              <p:spPr>
                <a:xfrm>
                  <a:off x="107546" y="5012650"/>
                  <a:ext cx="1296698" cy="575531"/>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anchor="ctr">
                  <a:prstTxWarp prst="textNoShape">
                    <a:avLst/>
                  </a:prstTxWarp>
                </a:bodyPr>
                <a:lstStyle/>
                <a:p>
                  <a:pPr algn="ctr"/>
                  <a:r>
                    <a:rPr lang="el-GR" sz="800" dirty="0">
                      <a:solidFill>
                        <a:schemeClr val="tx1"/>
                      </a:solidFill>
                    </a:rPr>
                    <a:t>ΠΡΟΣΔΙΟΡΙΣΜΟΣ ΑΝΤΑΓΩΝΙΣΤΙΚΩΝ ΕΝΑΛΛΑΚΤΙΚΩΝ</a:t>
                  </a:r>
                </a:p>
              </p:txBody>
            </p:sp>
            <p:sp>
              <p:nvSpPr>
                <p:cNvPr id="35" name="Elaborazione alternativa 30"/>
                <p:cNvSpPr/>
                <p:nvPr/>
              </p:nvSpPr>
              <p:spPr>
                <a:xfrm>
                  <a:off x="1620697" y="5517073"/>
                  <a:ext cx="1294674" cy="864409"/>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anchor="ctr">
                  <a:prstTxWarp prst="textNoShape">
                    <a:avLst/>
                  </a:prstTxWarp>
                </a:bodyPr>
                <a:lstStyle/>
                <a:p>
                  <a:pPr algn="ctr"/>
                  <a:r>
                    <a:rPr lang="el-GR" sz="800" dirty="0">
                      <a:solidFill>
                        <a:schemeClr val="tx1"/>
                      </a:solidFill>
                    </a:rPr>
                    <a:t>ΚΑΘΟΡΙΣΜΟΣ ΚΡΙΤΗΡΙΩΝ ΑΠΟΔΟΣΗΣ ΓΙΑ ΚΑΘΕ ΣΤΟΧΟ</a:t>
                  </a:r>
                </a:p>
              </p:txBody>
            </p:sp>
            <p:sp>
              <p:nvSpPr>
                <p:cNvPr id="36" name="Rettangolo 31"/>
                <p:cNvSpPr/>
                <p:nvPr/>
              </p:nvSpPr>
              <p:spPr>
                <a:xfrm>
                  <a:off x="3275452" y="5083758"/>
                  <a:ext cx="1513150" cy="1153285"/>
                </a:xfrm>
                <a:prstGeom prst="rect">
                  <a:avLst/>
                </a:prstGeom>
                <a:solidFill>
                  <a:schemeClr val="tx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l-GR" sz="800" dirty="0">
                      <a:solidFill>
                        <a:schemeClr val="bg1"/>
                      </a:solidFill>
                    </a:rPr>
                    <a:t>ΚΑΘΟΡΙΣΜΟΣ ΣΧΕΤΙΚΗΣ ΣΗΜΑΝΤΙΚΟΤΗΤΑΣ ΤΩΝ ΚΡΙΤΗΡΙΩΝ ΑΠΟΔΟΣΗΣ</a:t>
                  </a:r>
                </a:p>
              </p:txBody>
            </p:sp>
            <p:sp>
              <p:nvSpPr>
                <p:cNvPr id="37" name="Freccia a destra 32"/>
                <p:cNvSpPr>
                  <a:spLocks noChangeArrowheads="1"/>
                </p:cNvSpPr>
                <p:nvPr/>
              </p:nvSpPr>
              <p:spPr bwMode="auto">
                <a:xfrm>
                  <a:off x="1403648" y="5229200"/>
                  <a:ext cx="1872208" cy="144016"/>
                </a:xfrm>
                <a:prstGeom prst="rightArrow">
                  <a:avLst>
                    <a:gd name="adj1" fmla="val 50000"/>
                    <a:gd name="adj2" fmla="val 50014"/>
                  </a:avLst>
                </a:prstGeom>
                <a:gradFill rotWithShape="1">
                  <a:gsLst>
                    <a:gs pos="0">
                      <a:srgbClr val="2C5D98"/>
                    </a:gs>
                    <a:gs pos="80000">
                      <a:srgbClr val="3C7BC7"/>
                    </a:gs>
                    <a:gs pos="100000">
                      <a:srgbClr val="3A7CCB"/>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sz="1100">
                    <a:solidFill>
                      <a:srgbClr val="FFFFFF"/>
                    </a:solidFill>
                    <a:latin typeface="Calibri" charset="0"/>
                  </a:endParaRPr>
                </a:p>
              </p:txBody>
            </p:sp>
            <p:sp>
              <p:nvSpPr>
                <p:cNvPr id="38" name="Freccia a destra 33"/>
                <p:cNvSpPr>
                  <a:spLocks noChangeArrowheads="1"/>
                </p:cNvSpPr>
                <p:nvPr/>
              </p:nvSpPr>
              <p:spPr bwMode="auto">
                <a:xfrm>
                  <a:off x="2915816" y="5805260"/>
                  <a:ext cx="360040" cy="144016"/>
                </a:xfrm>
                <a:prstGeom prst="rightArrow">
                  <a:avLst>
                    <a:gd name="adj1" fmla="val 50000"/>
                    <a:gd name="adj2" fmla="val 50000"/>
                  </a:avLst>
                </a:prstGeom>
                <a:gradFill rotWithShape="1">
                  <a:gsLst>
                    <a:gs pos="0">
                      <a:srgbClr val="2C5D98"/>
                    </a:gs>
                    <a:gs pos="80000">
                      <a:srgbClr val="3C7BC7"/>
                    </a:gs>
                    <a:gs pos="100000">
                      <a:srgbClr val="3A7CCB"/>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sz="1100">
                    <a:solidFill>
                      <a:srgbClr val="FFFFFF"/>
                    </a:solidFill>
                    <a:latin typeface="Calibri" charset="0"/>
                  </a:endParaRPr>
                </a:p>
              </p:txBody>
            </p:sp>
            <p:sp>
              <p:nvSpPr>
                <p:cNvPr id="39" name="Elaborazione alternativa 34"/>
                <p:cNvSpPr/>
                <p:nvPr/>
              </p:nvSpPr>
              <p:spPr>
                <a:xfrm>
                  <a:off x="107546" y="5661512"/>
                  <a:ext cx="1296698" cy="575531"/>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anchor="ctr">
                  <a:prstTxWarp prst="textNoShape">
                    <a:avLst/>
                  </a:prstTxWarp>
                </a:bodyPr>
                <a:lstStyle/>
                <a:p>
                  <a:pPr algn="ctr"/>
                  <a:r>
                    <a:rPr lang="el-GR" sz="800" dirty="0">
                      <a:solidFill>
                        <a:schemeClr val="tx1"/>
                      </a:solidFill>
                    </a:rPr>
                    <a:t>ΚΑΘΟΡΙΣΜΟΣ ΣΤΟΧΩΝ</a:t>
                  </a:r>
                </a:p>
              </p:txBody>
            </p:sp>
            <p:sp>
              <p:nvSpPr>
                <p:cNvPr id="40" name="Freccia a destra 35"/>
                <p:cNvSpPr>
                  <a:spLocks noChangeArrowheads="1"/>
                </p:cNvSpPr>
                <p:nvPr/>
              </p:nvSpPr>
              <p:spPr bwMode="auto">
                <a:xfrm>
                  <a:off x="1403649" y="5877270"/>
                  <a:ext cx="216024" cy="144017"/>
                </a:xfrm>
                <a:prstGeom prst="rightArrow">
                  <a:avLst>
                    <a:gd name="adj1" fmla="val 50000"/>
                    <a:gd name="adj2" fmla="val 50000"/>
                  </a:avLst>
                </a:prstGeom>
                <a:gradFill rotWithShape="1">
                  <a:gsLst>
                    <a:gs pos="0">
                      <a:srgbClr val="2C5D98"/>
                    </a:gs>
                    <a:gs pos="80000">
                      <a:srgbClr val="3C7BC7"/>
                    </a:gs>
                    <a:gs pos="100000">
                      <a:srgbClr val="3A7CCB"/>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sz="1100">
                    <a:solidFill>
                      <a:srgbClr val="FFFFFF"/>
                    </a:solidFill>
                    <a:latin typeface="Calibri" charset="0"/>
                  </a:endParaRPr>
                </a:p>
              </p:txBody>
            </p:sp>
          </p:grpSp>
          <p:grpSp>
            <p:nvGrpSpPr>
              <p:cNvPr id="20" name="Gruppo 36"/>
              <p:cNvGrpSpPr>
                <a:grpSpLocks/>
              </p:cNvGrpSpPr>
              <p:nvPr/>
            </p:nvGrpSpPr>
            <p:grpSpPr bwMode="auto">
              <a:xfrm>
                <a:off x="5364121" y="4940680"/>
                <a:ext cx="3672827" cy="977738"/>
                <a:chOff x="107546" y="5012493"/>
                <a:chExt cx="4681056" cy="1368832"/>
              </a:xfrm>
            </p:grpSpPr>
            <p:sp>
              <p:nvSpPr>
                <p:cNvPr id="27" name="Elaborazione alternativa 37"/>
                <p:cNvSpPr/>
                <p:nvPr/>
              </p:nvSpPr>
              <p:spPr>
                <a:xfrm>
                  <a:off x="107546" y="5012493"/>
                  <a:ext cx="1296698" cy="575531"/>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anchor="ctr">
                  <a:prstTxWarp prst="textNoShape">
                    <a:avLst/>
                  </a:prstTxWarp>
                </a:bodyPr>
                <a:lstStyle/>
                <a:p>
                  <a:pPr algn="ctr"/>
                  <a:r>
                    <a:rPr lang="el-GR" sz="800" dirty="0">
                      <a:solidFill>
                        <a:schemeClr val="tx1"/>
                      </a:solidFill>
                    </a:rPr>
                    <a:t>ΠΡΟΣΔΙΟΡΙΣΜΟΣ ΑΝΤΑΓΩΝΙΣΤΙΚΩΝ ΕΝΑΛΛΑΚΤΙΚΩΝ</a:t>
                  </a:r>
                </a:p>
              </p:txBody>
            </p:sp>
            <p:sp>
              <p:nvSpPr>
                <p:cNvPr id="28" name="Elaborazione alternativa 38"/>
                <p:cNvSpPr/>
                <p:nvPr/>
              </p:nvSpPr>
              <p:spPr>
                <a:xfrm>
                  <a:off x="1620697" y="5516916"/>
                  <a:ext cx="1294674" cy="864409"/>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anchor="ctr">
                  <a:prstTxWarp prst="textNoShape">
                    <a:avLst/>
                  </a:prstTxWarp>
                </a:bodyPr>
                <a:lstStyle/>
                <a:p>
                  <a:pPr algn="ctr"/>
                  <a:r>
                    <a:rPr lang="el-GR" sz="800" dirty="0">
                      <a:solidFill>
                        <a:schemeClr val="tx1"/>
                      </a:solidFill>
                    </a:rPr>
                    <a:t>ΚΑΘΟΡΙΣΜΟΣ ΚΡΙΤΗΡΙΩΝ ΑΠΟΔΟΣΗΣ ΓΙΑ ΚΑΘΕ ΣΤΟΧΟ</a:t>
                  </a:r>
                </a:p>
              </p:txBody>
            </p:sp>
            <p:sp>
              <p:nvSpPr>
                <p:cNvPr id="29" name="Rettangolo 39"/>
                <p:cNvSpPr/>
                <p:nvPr/>
              </p:nvSpPr>
              <p:spPr>
                <a:xfrm>
                  <a:off x="3275452" y="5083601"/>
                  <a:ext cx="1513150" cy="1153285"/>
                </a:xfrm>
                <a:prstGeom prst="rect">
                  <a:avLst/>
                </a:prstGeom>
                <a:solidFill>
                  <a:schemeClr val="tx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l-GR" sz="800" dirty="0">
                      <a:solidFill>
                        <a:schemeClr val="bg1"/>
                      </a:solidFill>
                    </a:rPr>
                    <a:t>ΚΑΘΟΡΙΣΜΟΣ ΣΧΕΤΙΚΗΣ ΣΗΜΑΝΤΙΚΟΤΗΤΑΣ ΤΩΝ ΚΡΙΤΗΡΙΩΝ ΑΠΟΔΟΣΗΣ</a:t>
                  </a:r>
                </a:p>
              </p:txBody>
            </p:sp>
            <p:sp>
              <p:nvSpPr>
                <p:cNvPr id="30" name="Freccia a destra 40"/>
                <p:cNvSpPr>
                  <a:spLocks noChangeArrowheads="1"/>
                </p:cNvSpPr>
                <p:nvPr/>
              </p:nvSpPr>
              <p:spPr bwMode="auto">
                <a:xfrm>
                  <a:off x="1403648" y="5229200"/>
                  <a:ext cx="1872208" cy="144016"/>
                </a:xfrm>
                <a:prstGeom prst="rightArrow">
                  <a:avLst>
                    <a:gd name="adj1" fmla="val 50000"/>
                    <a:gd name="adj2" fmla="val 50014"/>
                  </a:avLst>
                </a:prstGeom>
                <a:gradFill rotWithShape="1">
                  <a:gsLst>
                    <a:gs pos="0">
                      <a:srgbClr val="2C5D98"/>
                    </a:gs>
                    <a:gs pos="80000">
                      <a:srgbClr val="3C7BC7"/>
                    </a:gs>
                    <a:gs pos="100000">
                      <a:srgbClr val="3A7CCB"/>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sz="1100">
                    <a:solidFill>
                      <a:srgbClr val="FFFFFF"/>
                    </a:solidFill>
                    <a:latin typeface="Calibri" charset="0"/>
                  </a:endParaRPr>
                </a:p>
              </p:txBody>
            </p:sp>
            <p:sp>
              <p:nvSpPr>
                <p:cNvPr id="31" name="Freccia a destra 41"/>
                <p:cNvSpPr>
                  <a:spLocks noChangeArrowheads="1"/>
                </p:cNvSpPr>
                <p:nvPr/>
              </p:nvSpPr>
              <p:spPr bwMode="auto">
                <a:xfrm>
                  <a:off x="2915816" y="5805260"/>
                  <a:ext cx="360040" cy="144016"/>
                </a:xfrm>
                <a:prstGeom prst="rightArrow">
                  <a:avLst>
                    <a:gd name="adj1" fmla="val 50000"/>
                    <a:gd name="adj2" fmla="val 50000"/>
                  </a:avLst>
                </a:prstGeom>
                <a:gradFill rotWithShape="1">
                  <a:gsLst>
                    <a:gs pos="0">
                      <a:srgbClr val="2C5D98"/>
                    </a:gs>
                    <a:gs pos="80000">
                      <a:srgbClr val="3C7BC7"/>
                    </a:gs>
                    <a:gs pos="100000">
                      <a:srgbClr val="3A7CCB"/>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sz="1100">
                    <a:solidFill>
                      <a:srgbClr val="FFFFFF"/>
                    </a:solidFill>
                    <a:latin typeface="Calibri" charset="0"/>
                  </a:endParaRPr>
                </a:p>
              </p:txBody>
            </p:sp>
            <p:sp>
              <p:nvSpPr>
                <p:cNvPr id="32" name="Elaborazione alternativa 42"/>
                <p:cNvSpPr/>
                <p:nvPr/>
              </p:nvSpPr>
              <p:spPr>
                <a:xfrm>
                  <a:off x="107546" y="5661355"/>
                  <a:ext cx="1296698" cy="575531"/>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anchor="ctr">
                  <a:prstTxWarp prst="textNoShape">
                    <a:avLst/>
                  </a:prstTxWarp>
                </a:bodyPr>
                <a:lstStyle/>
                <a:p>
                  <a:pPr algn="ctr"/>
                  <a:r>
                    <a:rPr lang="el-GR" sz="800" dirty="0" smtClean="0">
                      <a:solidFill>
                        <a:schemeClr val="tx1"/>
                      </a:solidFill>
                    </a:rPr>
                    <a:t>ΚΑΘΟΡΙΣΜΟΣ ΣΤΟΧΩΝ</a:t>
                  </a:r>
                  <a:endParaRPr lang="it-IT" sz="800" dirty="0">
                    <a:solidFill>
                      <a:schemeClr val="tx1"/>
                    </a:solidFill>
                  </a:endParaRPr>
                </a:p>
              </p:txBody>
            </p:sp>
            <p:sp>
              <p:nvSpPr>
                <p:cNvPr id="33" name="Freccia a destra 43"/>
                <p:cNvSpPr>
                  <a:spLocks noChangeArrowheads="1"/>
                </p:cNvSpPr>
                <p:nvPr/>
              </p:nvSpPr>
              <p:spPr bwMode="auto">
                <a:xfrm>
                  <a:off x="1403649" y="5877270"/>
                  <a:ext cx="216024" cy="144017"/>
                </a:xfrm>
                <a:prstGeom prst="rightArrow">
                  <a:avLst>
                    <a:gd name="adj1" fmla="val 50000"/>
                    <a:gd name="adj2" fmla="val 50000"/>
                  </a:avLst>
                </a:prstGeom>
                <a:gradFill rotWithShape="1">
                  <a:gsLst>
                    <a:gs pos="0">
                      <a:srgbClr val="2C5D98"/>
                    </a:gs>
                    <a:gs pos="80000">
                      <a:srgbClr val="3C7BC7"/>
                    </a:gs>
                    <a:gs pos="100000">
                      <a:srgbClr val="3A7CCB"/>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sz="1100">
                    <a:solidFill>
                      <a:srgbClr val="FFFFFF"/>
                    </a:solidFill>
                    <a:latin typeface="Calibri" charset="0"/>
                  </a:endParaRPr>
                </a:p>
              </p:txBody>
            </p:sp>
          </p:grpSp>
          <p:sp>
            <p:nvSpPr>
              <p:cNvPr id="23" name="Elaborazione alternativa 44"/>
              <p:cNvSpPr/>
              <p:nvPr/>
            </p:nvSpPr>
            <p:spPr>
              <a:xfrm>
                <a:off x="3995936" y="2348722"/>
                <a:ext cx="1017409" cy="411095"/>
              </a:xfrm>
              <a:prstGeom prst="flowChartAlternateProcess">
                <a:avLst/>
              </a:prstGeom>
              <a:ln/>
            </p:spPr>
            <p:style>
              <a:lnRef idx="2">
                <a:schemeClr val="accent6"/>
              </a:lnRef>
              <a:fillRef idx="1">
                <a:schemeClr val="lt1"/>
              </a:fillRef>
              <a:effectRef idx="0">
                <a:schemeClr val="accent6"/>
              </a:effectRef>
              <a:fontRef idx="minor">
                <a:schemeClr val="dk1"/>
              </a:fontRef>
            </p:style>
            <p:txBody>
              <a:bodyPr anchor="ctr">
                <a:prstTxWarp prst="textNoShape">
                  <a:avLst/>
                </a:prstTxWarp>
              </a:bodyPr>
              <a:lstStyle/>
              <a:p>
                <a:pPr algn="ctr"/>
                <a:r>
                  <a:rPr lang="el-GR" sz="800" dirty="0" smtClean="0">
                    <a:solidFill>
                      <a:schemeClr val="tx1"/>
                    </a:solidFill>
                  </a:rPr>
                  <a:t>ΕΜΠΛΕΚΟΜΕΝΟΣ</a:t>
                </a:r>
                <a:r>
                  <a:rPr lang="it-IT" sz="800" dirty="0" smtClean="0">
                    <a:solidFill>
                      <a:schemeClr val="tx1"/>
                    </a:solidFill>
                  </a:rPr>
                  <a:t> </a:t>
                </a:r>
                <a:r>
                  <a:rPr lang="it-IT" sz="800" dirty="0">
                    <a:solidFill>
                      <a:schemeClr val="tx1"/>
                    </a:solidFill>
                  </a:rPr>
                  <a:t>1</a:t>
                </a:r>
              </a:p>
            </p:txBody>
          </p:sp>
          <p:sp>
            <p:nvSpPr>
              <p:cNvPr id="24" name="Elaborazione alternativa 45"/>
              <p:cNvSpPr/>
              <p:nvPr/>
            </p:nvSpPr>
            <p:spPr>
              <a:xfrm>
                <a:off x="3995936" y="3572482"/>
                <a:ext cx="1017409" cy="412682"/>
              </a:xfrm>
              <a:prstGeom prst="flowChartAlternateProcess">
                <a:avLst/>
              </a:prstGeom>
              <a:ln/>
            </p:spPr>
            <p:style>
              <a:lnRef idx="2">
                <a:schemeClr val="accent6"/>
              </a:lnRef>
              <a:fillRef idx="1">
                <a:schemeClr val="lt1"/>
              </a:fillRef>
              <a:effectRef idx="0">
                <a:schemeClr val="accent6"/>
              </a:effectRef>
              <a:fontRef idx="minor">
                <a:schemeClr val="dk1"/>
              </a:fontRef>
            </p:style>
            <p:txBody>
              <a:bodyPr anchor="ctr">
                <a:prstTxWarp prst="textNoShape">
                  <a:avLst/>
                </a:prstTxWarp>
              </a:bodyPr>
              <a:lstStyle/>
              <a:p>
                <a:pPr algn="ctr"/>
                <a:r>
                  <a:rPr lang="el-GR" sz="800" dirty="0" smtClean="0">
                    <a:solidFill>
                      <a:schemeClr val="tx1"/>
                    </a:solidFill>
                  </a:rPr>
                  <a:t>ΕΜΠΛΕΚΟΜΕΝΟΣ </a:t>
                </a:r>
                <a:r>
                  <a:rPr lang="it-IT" sz="800" dirty="0" smtClean="0">
                    <a:solidFill>
                      <a:schemeClr val="tx1"/>
                    </a:solidFill>
                  </a:rPr>
                  <a:t>2</a:t>
                </a:r>
                <a:endParaRPr lang="it-IT" sz="800" dirty="0">
                  <a:solidFill>
                    <a:schemeClr val="tx1"/>
                  </a:solidFill>
                </a:endParaRPr>
              </a:p>
            </p:txBody>
          </p:sp>
          <p:sp>
            <p:nvSpPr>
              <p:cNvPr id="25" name="Elaborazione alternativa 46"/>
              <p:cNvSpPr/>
              <p:nvPr/>
            </p:nvSpPr>
            <p:spPr>
              <a:xfrm>
                <a:off x="3995936" y="5156544"/>
                <a:ext cx="1017409" cy="412682"/>
              </a:xfrm>
              <a:prstGeom prst="flowChartAlternateProcess">
                <a:avLst/>
              </a:prstGeom>
              <a:ln/>
            </p:spPr>
            <p:style>
              <a:lnRef idx="2">
                <a:schemeClr val="accent6"/>
              </a:lnRef>
              <a:fillRef idx="1">
                <a:schemeClr val="lt1"/>
              </a:fillRef>
              <a:effectRef idx="0">
                <a:schemeClr val="accent6"/>
              </a:effectRef>
              <a:fontRef idx="minor">
                <a:schemeClr val="dk1"/>
              </a:fontRef>
            </p:style>
            <p:txBody>
              <a:bodyPr anchor="ctr">
                <a:prstTxWarp prst="textNoShape">
                  <a:avLst/>
                </a:prstTxWarp>
              </a:bodyPr>
              <a:lstStyle/>
              <a:p>
                <a:pPr algn="ctr"/>
                <a:r>
                  <a:rPr lang="el-GR" sz="800" dirty="0" smtClean="0">
                    <a:solidFill>
                      <a:schemeClr val="tx1"/>
                    </a:solidFill>
                  </a:rPr>
                  <a:t>ΕΜΠΛΕΚΟΜΕΝΟΣ </a:t>
                </a:r>
                <a:r>
                  <a:rPr lang="it-IT" sz="800" dirty="0" smtClean="0">
                    <a:solidFill>
                      <a:schemeClr val="tx1"/>
                    </a:solidFill>
                  </a:rPr>
                  <a:t>k</a:t>
                </a:r>
                <a:endParaRPr lang="it-IT" sz="800" dirty="0">
                  <a:solidFill>
                    <a:schemeClr val="tx1"/>
                  </a:solidFill>
                </a:endParaRPr>
              </a:p>
            </p:txBody>
          </p:sp>
          <p:sp>
            <p:nvSpPr>
              <p:cNvPr id="26" name="Rettangolo 47"/>
              <p:cNvSpPr>
                <a:spLocks noChangeArrowheads="1"/>
              </p:cNvSpPr>
              <p:nvPr/>
            </p:nvSpPr>
            <p:spPr bwMode="auto">
              <a:xfrm>
                <a:off x="4202607" y="4149080"/>
                <a:ext cx="585417" cy="769441"/>
              </a:xfrm>
              <a:prstGeom prst="rect">
                <a:avLst/>
              </a:prstGeom>
              <a:noFill/>
              <a:ln w="9525">
                <a:noFill/>
                <a:miter lim="800000"/>
                <a:headEnd/>
                <a:tailEnd/>
              </a:ln>
            </p:spPr>
            <p:txBody>
              <a:bodyPr wrap="none">
                <a:prstTxWarp prst="textNoShape">
                  <a:avLst/>
                </a:prstTxWarp>
                <a:spAutoFit/>
              </a:bodyPr>
              <a:lstStyle/>
              <a:p>
                <a:r>
                  <a:rPr lang="en-US" sz="4400" b="1">
                    <a:latin typeface="Calibri" charset="0"/>
                  </a:rPr>
                  <a:t>…</a:t>
                </a:r>
                <a:endParaRPr lang="it-IT" b="1">
                  <a:latin typeface="Calibri" charset="0"/>
                </a:endParaRPr>
              </a:p>
            </p:txBody>
          </p:sp>
        </p:grpSp>
        <p:sp>
          <p:nvSpPr>
            <p:cNvPr id="8" name="Rettangolo 49"/>
            <p:cNvSpPr/>
            <p:nvPr/>
          </p:nvSpPr>
          <p:spPr>
            <a:xfrm>
              <a:off x="6587933" y="2462579"/>
              <a:ext cx="1728483" cy="503154"/>
            </a:xfrm>
            <a:prstGeom prst="rect">
              <a:avLst/>
            </a:prstGeom>
            <a:solidFill>
              <a:schemeClr val="accent3"/>
            </a:solidFill>
            <a:ln w="3175"/>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l-GR" sz="1100" dirty="0" smtClean="0">
                  <a:solidFill>
                    <a:schemeClr val="bg1"/>
                  </a:solidFill>
                </a:rPr>
                <a:t>ΙΕΡΑΡΧΗΣΗ ΕΝΑΛΛΑΚΤΙΚΩΝ</a:t>
              </a:r>
              <a:endParaRPr lang="en-US" sz="1100" dirty="0">
                <a:solidFill>
                  <a:schemeClr val="bg1"/>
                </a:solidFill>
              </a:endParaRPr>
            </a:p>
          </p:txBody>
        </p:sp>
        <p:sp>
          <p:nvSpPr>
            <p:cNvPr id="9" name="Freccia a destra 50"/>
            <p:cNvSpPr>
              <a:spLocks noChangeArrowheads="1"/>
            </p:cNvSpPr>
            <p:nvPr/>
          </p:nvSpPr>
          <p:spPr bwMode="auto">
            <a:xfrm>
              <a:off x="6300192" y="2678056"/>
              <a:ext cx="282493" cy="102869"/>
            </a:xfrm>
            <a:prstGeom prst="rightArrow">
              <a:avLst>
                <a:gd name="adj1" fmla="val 50000"/>
                <a:gd name="adj2" fmla="val 50003"/>
              </a:avLst>
            </a:prstGeom>
            <a:gradFill rotWithShape="1">
              <a:gsLst>
                <a:gs pos="0">
                  <a:srgbClr val="000000"/>
                </a:gs>
                <a:gs pos="80000">
                  <a:srgbClr val="000000"/>
                </a:gs>
                <a:gs pos="100000">
                  <a:srgbClr val="000000"/>
                </a:gs>
              </a:gsLst>
              <a:lin ang="16200000"/>
            </a:gradFill>
            <a:ln w="9525">
              <a:solidFill>
                <a:srgbClr val="000000"/>
              </a:solid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sz="1100">
                <a:solidFill>
                  <a:srgbClr val="FFFFFF"/>
                </a:solidFill>
                <a:latin typeface="Calibri" charset="0"/>
              </a:endParaRPr>
            </a:p>
          </p:txBody>
        </p:sp>
        <p:sp>
          <p:nvSpPr>
            <p:cNvPr id="10" name="Rettangolo 51"/>
            <p:cNvSpPr/>
            <p:nvPr/>
          </p:nvSpPr>
          <p:spPr>
            <a:xfrm>
              <a:off x="6587933" y="3686338"/>
              <a:ext cx="1728483" cy="503155"/>
            </a:xfrm>
            <a:prstGeom prst="rect">
              <a:avLst/>
            </a:prstGeom>
            <a:solidFill>
              <a:schemeClr val="accent3"/>
            </a:solidFill>
            <a:ln w="3175"/>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l-GR" sz="1100" dirty="0">
                  <a:solidFill>
                    <a:schemeClr val="bg1"/>
                  </a:solidFill>
                </a:rPr>
                <a:t>ΙΕΡΑΡΧΗΣΗ ΕΝΑΛΛΑΚΤΙΚΩΝ</a:t>
              </a:r>
            </a:p>
          </p:txBody>
        </p:sp>
        <p:sp>
          <p:nvSpPr>
            <p:cNvPr id="11" name="Freccia a destra 52"/>
            <p:cNvSpPr>
              <a:spLocks noChangeArrowheads="1"/>
            </p:cNvSpPr>
            <p:nvPr/>
          </p:nvSpPr>
          <p:spPr bwMode="auto">
            <a:xfrm>
              <a:off x="6300192" y="3902192"/>
              <a:ext cx="282493" cy="102869"/>
            </a:xfrm>
            <a:prstGeom prst="rightArrow">
              <a:avLst>
                <a:gd name="adj1" fmla="val 50000"/>
                <a:gd name="adj2" fmla="val 50003"/>
              </a:avLst>
            </a:prstGeom>
            <a:gradFill rotWithShape="1">
              <a:gsLst>
                <a:gs pos="0">
                  <a:srgbClr val="000000"/>
                </a:gs>
                <a:gs pos="80000">
                  <a:srgbClr val="000000"/>
                </a:gs>
                <a:gs pos="100000">
                  <a:srgbClr val="000000"/>
                </a:gs>
              </a:gsLst>
              <a:lin ang="16200000"/>
            </a:gradFill>
            <a:ln w="9525">
              <a:solidFill>
                <a:srgbClr val="000000"/>
              </a:solid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sz="1100">
                <a:solidFill>
                  <a:srgbClr val="FFFFFF"/>
                </a:solidFill>
                <a:latin typeface="Calibri" charset="0"/>
              </a:endParaRPr>
            </a:p>
          </p:txBody>
        </p:sp>
        <p:sp>
          <p:nvSpPr>
            <p:cNvPr id="12" name="Rettangolo 53"/>
            <p:cNvSpPr/>
            <p:nvPr/>
          </p:nvSpPr>
          <p:spPr>
            <a:xfrm>
              <a:off x="6587933" y="5270400"/>
              <a:ext cx="1728483" cy="504741"/>
            </a:xfrm>
            <a:prstGeom prst="rect">
              <a:avLst/>
            </a:prstGeom>
            <a:solidFill>
              <a:schemeClr val="accent3"/>
            </a:solidFill>
            <a:ln w="3175"/>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l-GR" sz="1100" dirty="0">
                  <a:solidFill>
                    <a:schemeClr val="bg1"/>
                  </a:solidFill>
                </a:rPr>
                <a:t>ΙΕΡΑΡΧΗΣΗ ΕΝΑΛΛΑΚΤΙΚΩΝ</a:t>
              </a:r>
            </a:p>
          </p:txBody>
        </p:sp>
        <p:sp>
          <p:nvSpPr>
            <p:cNvPr id="13" name="Freccia a destra 54"/>
            <p:cNvSpPr>
              <a:spLocks noChangeArrowheads="1"/>
            </p:cNvSpPr>
            <p:nvPr/>
          </p:nvSpPr>
          <p:spPr bwMode="auto">
            <a:xfrm>
              <a:off x="6300192" y="5486368"/>
              <a:ext cx="282493" cy="102869"/>
            </a:xfrm>
            <a:prstGeom prst="rightArrow">
              <a:avLst>
                <a:gd name="adj1" fmla="val 50000"/>
                <a:gd name="adj2" fmla="val 50003"/>
              </a:avLst>
            </a:prstGeom>
            <a:gradFill rotWithShape="1">
              <a:gsLst>
                <a:gs pos="0">
                  <a:srgbClr val="000000"/>
                </a:gs>
                <a:gs pos="80000">
                  <a:srgbClr val="000000"/>
                </a:gs>
                <a:gs pos="100000">
                  <a:srgbClr val="000000"/>
                </a:gs>
              </a:gsLst>
              <a:lin ang="16200000"/>
            </a:gradFill>
            <a:ln w="9525">
              <a:solidFill>
                <a:srgbClr val="000000"/>
              </a:solid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sz="1100">
                <a:solidFill>
                  <a:srgbClr val="FFFFFF"/>
                </a:solidFill>
                <a:latin typeface="Calibri" charset="0"/>
              </a:endParaRPr>
            </a:p>
          </p:txBody>
        </p:sp>
        <p:sp>
          <p:nvSpPr>
            <p:cNvPr id="14" name="Freccia a destra 55"/>
            <p:cNvSpPr>
              <a:spLocks noChangeArrowheads="1"/>
            </p:cNvSpPr>
            <p:nvPr/>
          </p:nvSpPr>
          <p:spPr bwMode="auto">
            <a:xfrm>
              <a:off x="2267744" y="2534043"/>
              <a:ext cx="360040" cy="102869"/>
            </a:xfrm>
            <a:prstGeom prst="rightArrow">
              <a:avLst>
                <a:gd name="adj1" fmla="val 50000"/>
                <a:gd name="adj2" fmla="val 50004"/>
              </a:avLst>
            </a:prstGeom>
            <a:gradFill rotWithShape="1">
              <a:gsLst>
                <a:gs pos="0">
                  <a:srgbClr val="CB6C1D"/>
                </a:gs>
                <a:gs pos="80000">
                  <a:srgbClr val="FF8F2A"/>
                </a:gs>
                <a:gs pos="100000">
                  <a:srgbClr val="FF8F26"/>
                </a:gs>
              </a:gsLst>
              <a:lin ang="16200000"/>
            </a:gradFill>
            <a:ln w="9525">
              <a:solidFill>
                <a:srgbClr val="F69240"/>
              </a:solid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sz="1100">
                <a:solidFill>
                  <a:srgbClr val="FFFFFF"/>
                </a:solidFill>
                <a:latin typeface="Calibri" charset="0"/>
              </a:endParaRPr>
            </a:p>
          </p:txBody>
        </p:sp>
        <p:sp>
          <p:nvSpPr>
            <p:cNvPr id="15" name="Freccia a destra 56"/>
            <p:cNvSpPr>
              <a:spLocks noChangeArrowheads="1"/>
            </p:cNvSpPr>
            <p:nvPr/>
          </p:nvSpPr>
          <p:spPr bwMode="auto">
            <a:xfrm>
              <a:off x="2267744" y="2750067"/>
              <a:ext cx="360040" cy="102869"/>
            </a:xfrm>
            <a:prstGeom prst="rightArrow">
              <a:avLst>
                <a:gd name="adj1" fmla="val 50000"/>
                <a:gd name="adj2" fmla="val 50004"/>
              </a:avLst>
            </a:prstGeom>
            <a:gradFill rotWithShape="1">
              <a:gsLst>
                <a:gs pos="0">
                  <a:srgbClr val="CB6C1D"/>
                </a:gs>
                <a:gs pos="80000">
                  <a:srgbClr val="FF8F2A"/>
                </a:gs>
                <a:gs pos="100000">
                  <a:srgbClr val="FF8F26"/>
                </a:gs>
              </a:gsLst>
              <a:lin ang="16200000"/>
            </a:gradFill>
            <a:ln w="9525">
              <a:solidFill>
                <a:srgbClr val="F69240"/>
              </a:solid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sz="1100">
                <a:solidFill>
                  <a:srgbClr val="FFFFFF"/>
                </a:solidFill>
                <a:latin typeface="Calibri" charset="0"/>
              </a:endParaRPr>
            </a:p>
          </p:txBody>
        </p:sp>
        <p:sp>
          <p:nvSpPr>
            <p:cNvPr id="16" name="Freccia a destra 57"/>
            <p:cNvSpPr>
              <a:spLocks noChangeArrowheads="1"/>
            </p:cNvSpPr>
            <p:nvPr/>
          </p:nvSpPr>
          <p:spPr bwMode="auto">
            <a:xfrm>
              <a:off x="2267744" y="3717032"/>
              <a:ext cx="360040" cy="102869"/>
            </a:xfrm>
            <a:prstGeom prst="rightArrow">
              <a:avLst>
                <a:gd name="adj1" fmla="val 50000"/>
                <a:gd name="adj2" fmla="val 50004"/>
              </a:avLst>
            </a:prstGeom>
            <a:gradFill rotWithShape="1">
              <a:gsLst>
                <a:gs pos="0">
                  <a:srgbClr val="CB6C1D"/>
                </a:gs>
                <a:gs pos="80000">
                  <a:srgbClr val="FF8F2A"/>
                </a:gs>
                <a:gs pos="100000">
                  <a:srgbClr val="FF8F26"/>
                </a:gs>
              </a:gsLst>
              <a:lin ang="16200000"/>
            </a:gradFill>
            <a:ln w="9525">
              <a:solidFill>
                <a:srgbClr val="F69240"/>
              </a:solid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sz="1100">
                <a:solidFill>
                  <a:srgbClr val="FFFFFF"/>
                </a:solidFill>
                <a:latin typeface="Calibri" charset="0"/>
              </a:endParaRPr>
            </a:p>
          </p:txBody>
        </p:sp>
        <p:sp>
          <p:nvSpPr>
            <p:cNvPr id="17" name="Freccia a destra 58"/>
            <p:cNvSpPr>
              <a:spLocks noChangeArrowheads="1"/>
            </p:cNvSpPr>
            <p:nvPr/>
          </p:nvSpPr>
          <p:spPr bwMode="auto">
            <a:xfrm>
              <a:off x="2267744" y="4005064"/>
              <a:ext cx="360040" cy="102869"/>
            </a:xfrm>
            <a:prstGeom prst="rightArrow">
              <a:avLst>
                <a:gd name="adj1" fmla="val 50000"/>
                <a:gd name="adj2" fmla="val 50004"/>
              </a:avLst>
            </a:prstGeom>
            <a:gradFill rotWithShape="1">
              <a:gsLst>
                <a:gs pos="0">
                  <a:srgbClr val="CB6C1D"/>
                </a:gs>
                <a:gs pos="80000">
                  <a:srgbClr val="FF8F2A"/>
                </a:gs>
                <a:gs pos="100000">
                  <a:srgbClr val="FF8F26"/>
                </a:gs>
              </a:gsLst>
              <a:lin ang="16200000"/>
            </a:gradFill>
            <a:ln w="9525">
              <a:solidFill>
                <a:srgbClr val="F69240"/>
              </a:solid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sz="1100">
                <a:solidFill>
                  <a:srgbClr val="FFFFFF"/>
                </a:solidFill>
                <a:latin typeface="Calibri" charset="0"/>
              </a:endParaRPr>
            </a:p>
          </p:txBody>
        </p:sp>
        <p:sp>
          <p:nvSpPr>
            <p:cNvPr id="18" name="Freccia a destra 59"/>
            <p:cNvSpPr>
              <a:spLocks noChangeArrowheads="1"/>
            </p:cNvSpPr>
            <p:nvPr/>
          </p:nvSpPr>
          <p:spPr bwMode="auto">
            <a:xfrm>
              <a:off x="2267744" y="5342355"/>
              <a:ext cx="360040" cy="102869"/>
            </a:xfrm>
            <a:prstGeom prst="rightArrow">
              <a:avLst>
                <a:gd name="adj1" fmla="val 50000"/>
                <a:gd name="adj2" fmla="val 50004"/>
              </a:avLst>
            </a:prstGeom>
            <a:gradFill rotWithShape="1">
              <a:gsLst>
                <a:gs pos="0">
                  <a:srgbClr val="CB6C1D"/>
                </a:gs>
                <a:gs pos="80000">
                  <a:srgbClr val="FF8F2A"/>
                </a:gs>
                <a:gs pos="100000">
                  <a:srgbClr val="FF8F26"/>
                </a:gs>
              </a:gsLst>
              <a:lin ang="16200000"/>
            </a:gradFill>
            <a:ln w="9525">
              <a:solidFill>
                <a:srgbClr val="F69240"/>
              </a:solid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sz="1100">
                <a:solidFill>
                  <a:srgbClr val="FFFFFF"/>
                </a:solidFill>
                <a:latin typeface="Calibri" charset="0"/>
              </a:endParaRPr>
            </a:p>
          </p:txBody>
        </p:sp>
        <p:sp>
          <p:nvSpPr>
            <p:cNvPr id="19" name="Freccia a destra 60"/>
            <p:cNvSpPr>
              <a:spLocks noChangeArrowheads="1"/>
            </p:cNvSpPr>
            <p:nvPr/>
          </p:nvSpPr>
          <p:spPr bwMode="auto">
            <a:xfrm>
              <a:off x="2267744" y="5558379"/>
              <a:ext cx="360040" cy="102869"/>
            </a:xfrm>
            <a:prstGeom prst="rightArrow">
              <a:avLst>
                <a:gd name="adj1" fmla="val 50000"/>
                <a:gd name="adj2" fmla="val 50004"/>
              </a:avLst>
            </a:prstGeom>
            <a:gradFill rotWithShape="1">
              <a:gsLst>
                <a:gs pos="0">
                  <a:srgbClr val="CB6C1D"/>
                </a:gs>
                <a:gs pos="80000">
                  <a:srgbClr val="FF8F2A"/>
                </a:gs>
                <a:gs pos="100000">
                  <a:srgbClr val="FF8F26"/>
                </a:gs>
              </a:gsLst>
              <a:lin ang="16200000"/>
            </a:gradFill>
            <a:ln w="9525">
              <a:solidFill>
                <a:srgbClr val="F69240"/>
              </a:solid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sz="1100">
                <a:solidFill>
                  <a:srgbClr val="FFFFFF"/>
                </a:solidFill>
                <a:latin typeface="Calibri" charset="0"/>
              </a:endParaRPr>
            </a:p>
          </p:txBody>
        </p:sp>
      </p:grpSp>
      <p:sp>
        <p:nvSpPr>
          <p:cNvPr id="48" name="Rettangolo 63"/>
          <p:cNvSpPr/>
          <p:nvPr/>
        </p:nvSpPr>
        <p:spPr>
          <a:xfrm>
            <a:off x="7667625" y="3429000"/>
            <a:ext cx="1368425" cy="1008063"/>
          </a:xfrm>
          <a:prstGeom prst="rect">
            <a:avLst/>
          </a:prstGeom>
          <a:solidFill>
            <a:schemeClr val="accent6">
              <a:lumMod val="5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l-GR" sz="1200" dirty="0" smtClean="0">
                <a:solidFill>
                  <a:schemeClr val="bg1"/>
                </a:solidFill>
              </a:rPr>
              <a:t>ΠΡΟΣΔΙΟΡΙΣΜΟΣ ΕΝΑΛΛΑΚΤΙΚΗΣ </a:t>
            </a:r>
            <a:r>
              <a:rPr lang="el-GR" sz="1200" b="1" dirty="0" smtClean="0">
                <a:solidFill>
                  <a:schemeClr val="bg1"/>
                </a:solidFill>
              </a:rPr>
              <a:t>ΠΙΟ ΕΥΡΕΩΣ ΑΠΟΔΕΚΤΗΣ (ΣΥΝΑΙΝΕΤΙΚΗΣ)</a:t>
            </a:r>
            <a:endParaRPr lang="en-US" sz="1200" b="1" dirty="0">
              <a:solidFill>
                <a:schemeClr val="bg1"/>
              </a:solidFill>
            </a:endParaRPr>
          </a:p>
        </p:txBody>
      </p:sp>
      <p:cxnSp>
        <p:nvCxnSpPr>
          <p:cNvPr id="49" name="Connettore 2 66"/>
          <p:cNvCxnSpPr>
            <a:stCxn id="8" idx="3"/>
            <a:endCxn id="48" idx="1"/>
          </p:cNvCxnSpPr>
          <p:nvPr/>
        </p:nvCxnSpPr>
        <p:spPr>
          <a:xfrm>
            <a:off x="7308850" y="2714625"/>
            <a:ext cx="358775" cy="12192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ttore 2 67"/>
          <p:cNvCxnSpPr>
            <a:stCxn id="10" idx="3"/>
            <a:endCxn id="48" idx="1"/>
          </p:cNvCxnSpPr>
          <p:nvPr/>
        </p:nvCxnSpPr>
        <p:spPr>
          <a:xfrm flipV="1">
            <a:off x="7308850" y="3933825"/>
            <a:ext cx="358775" cy="476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ttore 2 70"/>
          <p:cNvCxnSpPr>
            <a:endCxn id="48" idx="1"/>
          </p:cNvCxnSpPr>
          <p:nvPr/>
        </p:nvCxnSpPr>
        <p:spPr>
          <a:xfrm flipV="1">
            <a:off x="7308850" y="3933825"/>
            <a:ext cx="358775" cy="15890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Rettangolo 72"/>
          <p:cNvSpPr>
            <a:spLocks noChangeArrowheads="1"/>
          </p:cNvSpPr>
          <p:nvPr/>
        </p:nvSpPr>
        <p:spPr bwMode="auto">
          <a:xfrm>
            <a:off x="6156325" y="4292600"/>
            <a:ext cx="585788" cy="769938"/>
          </a:xfrm>
          <a:prstGeom prst="rect">
            <a:avLst/>
          </a:prstGeom>
          <a:noFill/>
          <a:ln w="9525">
            <a:noFill/>
            <a:miter lim="800000"/>
            <a:headEnd/>
            <a:tailEnd/>
          </a:ln>
        </p:spPr>
        <p:txBody>
          <a:bodyPr wrap="none">
            <a:prstTxWarp prst="textNoShape">
              <a:avLst/>
            </a:prstTxWarp>
            <a:spAutoFit/>
          </a:bodyPr>
          <a:lstStyle/>
          <a:p>
            <a:r>
              <a:rPr lang="en-US" sz="4400" b="1">
                <a:latin typeface="Calibri" charset="0"/>
              </a:rPr>
              <a:t>…</a:t>
            </a:r>
            <a:endParaRPr lang="it-IT" b="1">
              <a:latin typeface="Calibri" charset="0"/>
            </a:endParaRPr>
          </a:p>
        </p:txBody>
      </p:sp>
      <p:sp>
        <p:nvSpPr>
          <p:cNvPr id="53" name="Rettangolo 7"/>
          <p:cNvSpPr>
            <a:spLocks noChangeArrowheads="1"/>
          </p:cNvSpPr>
          <p:nvPr/>
        </p:nvSpPr>
        <p:spPr bwMode="auto">
          <a:xfrm>
            <a:off x="6813549" y="6232237"/>
            <a:ext cx="2079626" cy="338554"/>
          </a:xfrm>
          <a:prstGeom prst="rect">
            <a:avLst/>
          </a:prstGeom>
          <a:noFill/>
          <a:ln w="9525">
            <a:noFill/>
            <a:miter lim="800000"/>
            <a:headEnd/>
            <a:tailEnd/>
          </a:ln>
        </p:spPr>
        <p:txBody>
          <a:bodyPr wrap="square">
            <a:prstTxWarp prst="textNoShape">
              <a:avLst/>
            </a:prstTxWarp>
            <a:spAutoFit/>
          </a:bodyPr>
          <a:lstStyle/>
          <a:p>
            <a:pPr marL="447675" indent="-447675"/>
            <a:r>
              <a:rPr lang="it-IT" sz="1600" i="1" dirty="0" smtClean="0">
                <a:latin typeface="Calibri" charset="0"/>
              </a:rPr>
              <a:t>[</a:t>
            </a:r>
            <a:r>
              <a:rPr lang="it-IT" sz="1600" i="1" dirty="0" err="1" smtClean="0">
                <a:latin typeface="Calibri" charset="0"/>
              </a:rPr>
              <a:t>Cascetta</a:t>
            </a:r>
            <a:r>
              <a:rPr lang="it-IT" sz="1600" i="1" dirty="0" smtClean="0">
                <a:latin typeface="Calibri" charset="0"/>
              </a:rPr>
              <a:t>, 2012]</a:t>
            </a:r>
            <a:endParaRPr lang="it-IT" sz="1600" i="1" dirty="0">
              <a:latin typeface="Calibri" charset="0"/>
            </a:endParaRPr>
          </a:p>
        </p:txBody>
      </p:sp>
      <p:sp>
        <p:nvSpPr>
          <p:cNvPr id="54" name="Title 1"/>
          <p:cNvSpPr>
            <a:spLocks noGrp="1"/>
          </p:cNvSpPr>
          <p:nvPr>
            <p:ph type="title"/>
          </p:nvPr>
        </p:nvSpPr>
        <p:spPr>
          <a:xfrm>
            <a:off x="457200" y="274638"/>
            <a:ext cx="8229600" cy="815974"/>
          </a:xfrm>
        </p:spPr>
        <p:txBody>
          <a:bodyPr>
            <a:normAutofit/>
          </a:bodyPr>
          <a:lstStyle/>
          <a:p>
            <a:r>
              <a:rPr lang="el-GR" dirty="0" smtClean="0"/>
              <a:t>Πολυκριτήρια λήψη απόφασης</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12"/>
          <p:cNvSpPr>
            <a:spLocks noChangeArrowheads="1"/>
          </p:cNvSpPr>
          <p:nvPr/>
        </p:nvSpPr>
        <p:spPr bwMode="auto">
          <a:xfrm>
            <a:off x="250825" y="1598613"/>
            <a:ext cx="7993063" cy="461962"/>
          </a:xfrm>
          <a:prstGeom prst="rect">
            <a:avLst/>
          </a:prstGeom>
          <a:noFill/>
          <a:ln w="9525">
            <a:noFill/>
            <a:miter lim="800000"/>
            <a:headEnd/>
            <a:tailEnd/>
          </a:ln>
        </p:spPr>
        <p:txBody>
          <a:bodyPr>
            <a:prstTxWarp prst="textNoShape">
              <a:avLst/>
            </a:prstTxWarp>
            <a:spAutoFit/>
          </a:bodyPr>
          <a:lstStyle/>
          <a:p>
            <a:r>
              <a:rPr lang="en-US" sz="2400" b="1">
                <a:latin typeface="Calibri" charset="0"/>
              </a:rPr>
              <a:t>Multiple Agent Multi Criteria Decision Making (MAMCDM)</a:t>
            </a:r>
            <a:endParaRPr lang="it-IT" sz="2400" b="1">
              <a:latin typeface="Calibri" charset="0"/>
            </a:endParaRPr>
          </a:p>
        </p:txBody>
      </p:sp>
      <p:sp>
        <p:nvSpPr>
          <p:cNvPr id="6" name="Rettangolo 7"/>
          <p:cNvSpPr>
            <a:spLocks noChangeArrowheads="1"/>
          </p:cNvSpPr>
          <p:nvPr/>
        </p:nvSpPr>
        <p:spPr bwMode="auto">
          <a:xfrm>
            <a:off x="250825" y="2205038"/>
            <a:ext cx="8424863" cy="1107996"/>
          </a:xfrm>
          <a:prstGeom prst="rect">
            <a:avLst/>
          </a:prstGeom>
          <a:noFill/>
          <a:ln w="9525">
            <a:noFill/>
            <a:miter lim="800000"/>
            <a:headEnd/>
            <a:tailEnd/>
          </a:ln>
        </p:spPr>
        <p:txBody>
          <a:bodyPr>
            <a:prstTxWarp prst="textNoShape">
              <a:avLst/>
            </a:prstTxWarp>
            <a:spAutoFit/>
          </a:bodyPr>
          <a:lstStyle/>
          <a:p>
            <a:pPr algn="just" eaLnBrk="0" hangingPunct="0">
              <a:spcBef>
                <a:spcPct val="20000"/>
              </a:spcBef>
              <a:buFont typeface="Arial" charset="0"/>
              <a:buNone/>
            </a:pPr>
            <a:r>
              <a:rPr lang="el-GR" sz="2200" dirty="0" smtClean="0">
                <a:latin typeface="Calibri" charset="0"/>
              </a:rPr>
              <a:t>Επιτρέπει να λαμβάνεται υπόψη στη λήψη απόφασης η άποψη πολλών εμπλεκομένων</a:t>
            </a:r>
            <a:r>
              <a:rPr lang="en-US" sz="2200" dirty="0" smtClean="0">
                <a:latin typeface="Calibri" charset="0"/>
              </a:rPr>
              <a:t>, </a:t>
            </a:r>
            <a:r>
              <a:rPr lang="el-GR" sz="2200" dirty="0" smtClean="0">
                <a:latin typeface="Calibri" charset="0"/>
              </a:rPr>
              <a:t>μέσω</a:t>
            </a:r>
            <a:r>
              <a:rPr lang="en-US" sz="2200" dirty="0" smtClean="0">
                <a:latin typeface="Calibri" charset="0"/>
              </a:rPr>
              <a:t> </a:t>
            </a:r>
            <a:r>
              <a:rPr lang="en-US" sz="2200" i="1" dirty="0">
                <a:latin typeface="Calibri" charset="0"/>
              </a:rPr>
              <a:t>multiple weighting scheme</a:t>
            </a:r>
            <a:r>
              <a:rPr lang="en-US" sz="2200" dirty="0">
                <a:latin typeface="Calibri" charset="0"/>
              </a:rPr>
              <a:t> </a:t>
            </a:r>
            <a:r>
              <a:rPr lang="el-GR" sz="2200" dirty="0" smtClean="0">
                <a:latin typeface="Calibri" charset="0"/>
              </a:rPr>
              <a:t>και </a:t>
            </a:r>
            <a:r>
              <a:rPr lang="en-US" sz="2200" i="1" dirty="0" smtClean="0">
                <a:latin typeface="Calibri" charset="0"/>
              </a:rPr>
              <a:t>similar </a:t>
            </a:r>
            <a:r>
              <a:rPr lang="en-US" sz="2200" i="1" dirty="0">
                <a:latin typeface="Calibri" charset="0"/>
              </a:rPr>
              <a:t>elimination/ranking criteria</a:t>
            </a:r>
            <a:r>
              <a:rPr lang="en-US" sz="2200" dirty="0">
                <a:latin typeface="Calibri" charset="0"/>
              </a:rPr>
              <a:t> </a:t>
            </a:r>
            <a:r>
              <a:rPr lang="el-GR" sz="2200" dirty="0" smtClean="0">
                <a:latin typeface="Calibri" charset="0"/>
              </a:rPr>
              <a:t>προς εξεύρεση μιας συναινετικής λύσης</a:t>
            </a:r>
            <a:r>
              <a:rPr lang="en-US" sz="2200" dirty="0" smtClean="0">
                <a:latin typeface="Calibri" charset="0"/>
              </a:rPr>
              <a:t>:</a:t>
            </a:r>
            <a:endParaRPr lang="en-US" sz="2200" i="1" dirty="0">
              <a:latin typeface="Calibri" charset="0"/>
            </a:endParaRPr>
          </a:p>
        </p:txBody>
      </p:sp>
      <p:sp>
        <p:nvSpPr>
          <p:cNvPr id="7" name="Rettangolo 62"/>
          <p:cNvSpPr>
            <a:spLocks noChangeArrowheads="1"/>
          </p:cNvSpPr>
          <p:nvPr/>
        </p:nvSpPr>
        <p:spPr bwMode="auto">
          <a:xfrm>
            <a:off x="1093788" y="3429000"/>
            <a:ext cx="7972247" cy="2492990"/>
          </a:xfrm>
          <a:prstGeom prst="rect">
            <a:avLst/>
          </a:prstGeom>
          <a:noFill/>
          <a:ln w="9525">
            <a:noFill/>
            <a:miter lim="800000"/>
            <a:headEnd/>
            <a:tailEnd/>
          </a:ln>
        </p:spPr>
        <p:txBody>
          <a:bodyPr wrap="none">
            <a:prstTxWarp prst="textNoShape">
              <a:avLst/>
            </a:prstTxWarp>
            <a:spAutoFit/>
          </a:bodyPr>
          <a:lstStyle/>
          <a:p>
            <a:pPr marL="355600" indent="-355600">
              <a:spcAft>
                <a:spcPts val="600"/>
              </a:spcAft>
              <a:buFont typeface="Wingdings" charset="2"/>
              <a:buChar char="§"/>
            </a:pPr>
            <a:r>
              <a:rPr lang="el-GR" dirty="0" smtClean="0">
                <a:latin typeface="Calibri" charset="0"/>
              </a:rPr>
              <a:t>Ιεράρχηση ύστερα από συμφωνία (συναίνεση) μεταξύ των εμπλεκομένων</a:t>
            </a:r>
            <a:endParaRPr lang="en-US" dirty="0">
              <a:latin typeface="Calibri" charset="0"/>
            </a:endParaRPr>
          </a:p>
          <a:p>
            <a:pPr marL="355600" indent="-355600">
              <a:spcAft>
                <a:spcPts val="600"/>
              </a:spcAft>
            </a:pPr>
            <a:endParaRPr lang="en-US" dirty="0">
              <a:latin typeface="Calibri" charset="0"/>
            </a:endParaRPr>
          </a:p>
          <a:p>
            <a:pPr marL="355600" indent="-355600">
              <a:spcAft>
                <a:spcPts val="600"/>
              </a:spcAft>
              <a:buFont typeface="Wingdings" charset="2"/>
              <a:buChar char="§"/>
            </a:pPr>
            <a:r>
              <a:rPr lang="el-GR" dirty="0" smtClean="0">
                <a:latin typeface="Calibri" charset="0"/>
              </a:rPr>
              <a:t>Ιεράρχηση βάσει ψηφοφορίας ή συμβιβασμού</a:t>
            </a:r>
            <a:endParaRPr lang="en-US" dirty="0">
              <a:latin typeface="Calibri" charset="0"/>
            </a:endParaRPr>
          </a:p>
          <a:p>
            <a:pPr marL="355600" indent="-355600">
              <a:spcAft>
                <a:spcPts val="600"/>
              </a:spcAft>
            </a:pPr>
            <a:endParaRPr lang="en-US" dirty="0">
              <a:latin typeface="Calibri" charset="0"/>
            </a:endParaRPr>
          </a:p>
          <a:p>
            <a:pPr marL="355600" indent="-355600">
              <a:spcAft>
                <a:spcPts val="600"/>
              </a:spcAft>
              <a:buFont typeface="Wingdings" charset="2"/>
              <a:buChar char="§"/>
            </a:pPr>
            <a:r>
              <a:rPr lang="el-GR" dirty="0" smtClean="0">
                <a:latin typeface="Calibri" charset="0"/>
              </a:rPr>
              <a:t>Ιεράρχηση βάσει γεωμετρικού μέσου των επιλογών των εμπλεκομένων</a:t>
            </a:r>
            <a:endParaRPr lang="en-US" dirty="0">
              <a:latin typeface="Calibri" charset="0"/>
            </a:endParaRPr>
          </a:p>
          <a:p>
            <a:pPr marL="355600" indent="-355600">
              <a:spcAft>
                <a:spcPts val="600"/>
              </a:spcAft>
            </a:pPr>
            <a:endParaRPr lang="en-US" dirty="0">
              <a:latin typeface="Calibri" charset="0"/>
            </a:endParaRPr>
          </a:p>
          <a:p>
            <a:pPr marL="355600" indent="-355600">
              <a:spcAft>
                <a:spcPts val="600"/>
              </a:spcAft>
              <a:buFont typeface="Wingdings" charset="2"/>
              <a:buChar char="§"/>
            </a:pPr>
            <a:r>
              <a:rPr lang="el-GR" dirty="0" smtClean="0">
                <a:latin typeface="Calibri" charset="0"/>
              </a:rPr>
              <a:t>Ιεράρχηση βάσει ξεχωριστών μοντέλων </a:t>
            </a:r>
            <a:r>
              <a:rPr lang="en-US" dirty="0" smtClean="0">
                <a:latin typeface="Calibri" charset="0"/>
              </a:rPr>
              <a:t>aggregation (</a:t>
            </a:r>
            <a:r>
              <a:rPr lang="el-GR" dirty="0" smtClean="0">
                <a:latin typeface="Calibri" charset="0"/>
              </a:rPr>
              <a:t>π.χ.</a:t>
            </a:r>
            <a:r>
              <a:rPr lang="en-US" dirty="0" smtClean="0">
                <a:latin typeface="Calibri" charset="0"/>
              </a:rPr>
              <a:t> </a:t>
            </a:r>
            <a:r>
              <a:rPr lang="en-US" dirty="0">
                <a:latin typeface="Calibri" charset="0"/>
              </a:rPr>
              <a:t>exchange rate model)</a:t>
            </a:r>
            <a:endParaRPr lang="it-IT" dirty="0">
              <a:latin typeface="Calibri" charset="0"/>
            </a:endParaRPr>
          </a:p>
        </p:txBody>
      </p:sp>
      <p:grpSp>
        <p:nvGrpSpPr>
          <p:cNvPr id="2" name="Gruppo 63"/>
          <p:cNvGrpSpPr>
            <a:grpSpLocks/>
          </p:cNvGrpSpPr>
          <p:nvPr/>
        </p:nvGrpSpPr>
        <p:grpSpPr bwMode="auto">
          <a:xfrm>
            <a:off x="179388" y="3357563"/>
            <a:ext cx="792162" cy="2592387"/>
            <a:chOff x="107504" y="2060848"/>
            <a:chExt cx="792088" cy="3888432"/>
          </a:xfrm>
        </p:grpSpPr>
        <p:sp>
          <p:nvSpPr>
            <p:cNvPr id="9" name="Freccia in giù 64"/>
            <p:cNvSpPr>
              <a:spLocks noChangeArrowheads="1"/>
            </p:cNvSpPr>
            <p:nvPr/>
          </p:nvSpPr>
          <p:spPr bwMode="auto">
            <a:xfrm rot="10800000">
              <a:off x="467544" y="2132856"/>
              <a:ext cx="432048" cy="3816424"/>
            </a:xfrm>
            <a:prstGeom prst="downArrow">
              <a:avLst>
                <a:gd name="adj1" fmla="val 50000"/>
                <a:gd name="adj2" fmla="val 50015"/>
              </a:avLst>
            </a:prstGeom>
            <a:ln>
              <a:headEnd/>
              <a:tailEnd/>
            </a:ln>
          </p:spPr>
          <p:style>
            <a:lnRef idx="2">
              <a:schemeClr val="dk1"/>
            </a:lnRef>
            <a:fillRef idx="1">
              <a:schemeClr val="lt1"/>
            </a:fillRef>
            <a:effectRef idx="0">
              <a:schemeClr val="dk1"/>
            </a:effectRef>
            <a:fontRef idx="minor">
              <a:schemeClr val="dk1"/>
            </a:fontRef>
          </p:style>
          <p:txBody>
            <a:bodyPr anchor="ctr">
              <a:prstTxWarp prst="textNoShape">
                <a:avLst/>
              </a:prstTxWarp>
            </a:bodyPr>
            <a:lstStyle/>
            <a:p>
              <a:pPr algn="ctr"/>
              <a:endParaRPr lang="en-US">
                <a:solidFill>
                  <a:srgbClr val="000000"/>
                </a:solidFill>
                <a:latin typeface="Calibri" charset="0"/>
              </a:endParaRPr>
            </a:p>
          </p:txBody>
        </p:sp>
        <p:sp>
          <p:nvSpPr>
            <p:cNvPr id="10" name="CasellaDiTesto 65"/>
            <p:cNvSpPr txBox="1"/>
            <p:nvPr/>
          </p:nvSpPr>
          <p:spPr>
            <a:xfrm>
              <a:off x="107504" y="2060848"/>
              <a:ext cx="461622" cy="3744416"/>
            </a:xfrm>
            <a:prstGeom prst="rect">
              <a:avLst/>
            </a:prstGeom>
            <a:noFill/>
          </p:spPr>
          <p:txBody>
            <a:bodyPr vert="vert270">
              <a:spAutoFit/>
            </a:bodyPr>
            <a:lstStyle/>
            <a:p>
              <a:pPr fontAlgn="auto">
                <a:spcBef>
                  <a:spcPts val="0"/>
                </a:spcBef>
                <a:spcAft>
                  <a:spcPts val="0"/>
                </a:spcAft>
                <a:defRPr/>
              </a:pPr>
              <a:r>
                <a:rPr lang="el-GR" dirty="0" smtClean="0">
                  <a:effectLst>
                    <a:outerShdw blurRad="38100" dist="38100" dir="2700000" algn="tl">
                      <a:srgbClr val="000000">
                        <a:alpha val="43137"/>
                      </a:srgbClr>
                    </a:outerShdw>
                  </a:effectLst>
                  <a:latin typeface="+mn-lt"/>
                  <a:ea typeface="+mn-ea"/>
                  <a:cs typeface="+mn-cs"/>
                </a:rPr>
                <a:t>ΕΠΙΠΕΔΟ ΑΠΟΔΟΧΗΣ</a:t>
              </a:r>
              <a:endParaRPr lang="it-IT" dirty="0">
                <a:effectLst>
                  <a:outerShdw blurRad="38100" dist="38100" dir="2700000" algn="tl">
                    <a:srgbClr val="000000">
                      <a:alpha val="43137"/>
                    </a:srgbClr>
                  </a:outerShdw>
                </a:effectLst>
                <a:latin typeface="+mn-lt"/>
                <a:ea typeface="+mn-ea"/>
                <a:cs typeface="+mn-cs"/>
              </a:endParaRPr>
            </a:p>
          </p:txBody>
        </p:sp>
      </p:grpSp>
      <p:sp>
        <p:nvSpPr>
          <p:cNvPr id="11" name="Titolo 1"/>
          <p:cNvSpPr txBox="1">
            <a:spLocks/>
          </p:cNvSpPr>
          <p:nvPr/>
        </p:nvSpPr>
        <p:spPr>
          <a:xfrm>
            <a:off x="230188" y="1090612"/>
            <a:ext cx="8229600" cy="398463"/>
          </a:xfrm>
          <a:prstGeom prst="rect">
            <a:avLst/>
          </a:prstGeom>
        </p:spPr>
        <p:txBody>
          <a:bodyPr anchor="ctr">
            <a:prstTxWarp prst="textNoShape">
              <a:avLst/>
            </a:prstTxWarp>
            <a:normAutofit lnSpcReduction="10000"/>
          </a:bodyPr>
          <a:lstStyle/>
          <a:p>
            <a:pPr>
              <a:lnSpc>
                <a:spcPct val="80000"/>
              </a:lnSpc>
            </a:pPr>
            <a:r>
              <a:rPr lang="el-GR" sz="2600" i="1" dirty="0" smtClean="0">
                <a:solidFill>
                  <a:srgbClr val="17375E"/>
                </a:solidFill>
                <a:latin typeface="Calibri" charset="0"/>
              </a:rPr>
              <a:t>Εξέλιξη της </a:t>
            </a:r>
            <a:r>
              <a:rPr lang="el-GR" sz="2600" i="1" dirty="0" err="1" smtClean="0">
                <a:solidFill>
                  <a:srgbClr val="17375E"/>
                </a:solidFill>
                <a:latin typeface="Calibri" charset="0"/>
              </a:rPr>
              <a:t>πολυκριτήριας</a:t>
            </a:r>
            <a:r>
              <a:rPr lang="el-GR" sz="2600" i="1" dirty="0" smtClean="0">
                <a:solidFill>
                  <a:srgbClr val="17375E"/>
                </a:solidFill>
                <a:latin typeface="Calibri" charset="0"/>
              </a:rPr>
              <a:t> λήψης απόφασης</a:t>
            </a:r>
            <a:endParaRPr lang="it-IT" sz="2600" i="1" dirty="0">
              <a:solidFill>
                <a:srgbClr val="17375E"/>
              </a:solidFill>
              <a:latin typeface="Calibri" charset="0"/>
            </a:endParaRPr>
          </a:p>
        </p:txBody>
      </p:sp>
      <p:sp>
        <p:nvSpPr>
          <p:cNvPr id="12" name="Title 1"/>
          <p:cNvSpPr>
            <a:spLocks noGrp="1"/>
          </p:cNvSpPr>
          <p:nvPr>
            <p:ph type="title"/>
          </p:nvPr>
        </p:nvSpPr>
        <p:spPr>
          <a:xfrm>
            <a:off x="457200" y="274638"/>
            <a:ext cx="8229600" cy="815974"/>
          </a:xfrm>
        </p:spPr>
        <p:txBody>
          <a:bodyPr>
            <a:normAutofit/>
          </a:bodyPr>
          <a:lstStyle/>
          <a:p>
            <a:r>
              <a:rPr lang="el-GR" dirty="0" smtClean="0"/>
              <a:t>Πολυκριτήρια λήψη απόφασης</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cs typeface="Arial Black"/>
              </a:rPr>
              <a:t>Εξορθολογισμός</a:t>
            </a:r>
            <a:endParaRPr lang="en-US" dirty="0">
              <a:cs typeface="Arial Black"/>
            </a:endParaRPr>
          </a:p>
        </p:txBody>
      </p:sp>
      <p:sp>
        <p:nvSpPr>
          <p:cNvPr id="3" name="Content Placeholder 2"/>
          <p:cNvSpPr>
            <a:spLocks noGrp="1"/>
          </p:cNvSpPr>
          <p:nvPr>
            <p:ph idx="1"/>
          </p:nvPr>
        </p:nvSpPr>
        <p:spPr/>
        <p:txBody>
          <a:bodyPr>
            <a:normAutofit fontScale="77500" lnSpcReduction="20000"/>
          </a:bodyPr>
          <a:lstStyle/>
          <a:p>
            <a:r>
              <a:rPr lang="el-GR" dirty="0" smtClean="0"/>
              <a:t>Επίγνωση</a:t>
            </a:r>
            <a:endParaRPr lang="en-US" dirty="0" smtClean="0"/>
          </a:p>
          <a:p>
            <a:pPr lvl="1"/>
            <a:r>
              <a:rPr lang="el-GR" dirty="0" smtClean="0"/>
              <a:t>Εναλλακτικές επιλογές</a:t>
            </a:r>
            <a:endParaRPr lang="en-US" dirty="0" smtClean="0"/>
          </a:p>
          <a:p>
            <a:pPr lvl="1"/>
            <a:r>
              <a:rPr lang="el-GR" dirty="0" smtClean="0"/>
              <a:t>Επιπτώσεις</a:t>
            </a:r>
            <a:endParaRPr lang="en-US" dirty="0" smtClean="0"/>
          </a:p>
          <a:p>
            <a:r>
              <a:rPr lang="el-GR" dirty="0" smtClean="0"/>
              <a:t>Συνοχή</a:t>
            </a:r>
            <a:endParaRPr lang="en-US" dirty="0" smtClean="0"/>
          </a:p>
          <a:p>
            <a:pPr lvl="1"/>
            <a:r>
              <a:rPr lang="el-GR" dirty="0" smtClean="0"/>
              <a:t>Εσωτερικά</a:t>
            </a:r>
            <a:endParaRPr lang="en-US" dirty="0" smtClean="0"/>
          </a:p>
          <a:p>
            <a:pPr lvl="1"/>
            <a:r>
              <a:rPr lang="el-GR" dirty="0" smtClean="0"/>
              <a:t>Εξωτερικά</a:t>
            </a:r>
            <a:endParaRPr lang="en-US" dirty="0" smtClean="0"/>
          </a:p>
          <a:p>
            <a:r>
              <a:rPr lang="el-GR" dirty="0" smtClean="0"/>
              <a:t>Συγκρισιμότητα</a:t>
            </a:r>
            <a:endParaRPr lang="en-US" dirty="0" smtClean="0"/>
          </a:p>
          <a:p>
            <a:r>
              <a:rPr lang="el-GR" dirty="0" smtClean="0"/>
              <a:t>Ευελιξία</a:t>
            </a:r>
            <a:endParaRPr lang="en-US" dirty="0" smtClean="0"/>
          </a:p>
          <a:p>
            <a:pPr lvl="1"/>
            <a:r>
              <a:rPr lang="el-GR" dirty="0" smtClean="0"/>
              <a:t>Καινούριες επιλογές και επιδράσεις</a:t>
            </a:r>
            <a:endParaRPr lang="en-US" dirty="0" smtClean="0"/>
          </a:p>
          <a:p>
            <a:pPr lvl="1"/>
            <a:r>
              <a:rPr lang="el-GR" dirty="0" smtClean="0"/>
              <a:t>Αλλαγές περιεχομένου</a:t>
            </a:r>
            <a:endParaRPr lang="en-US" dirty="0" smtClean="0"/>
          </a:p>
          <a:p>
            <a:pPr lvl="1">
              <a:buNone/>
            </a:pPr>
            <a:endParaRPr lang="en-US" dirty="0" smtClean="0"/>
          </a:p>
        </p:txBody>
      </p:sp>
      <p:sp>
        <p:nvSpPr>
          <p:cNvPr id="8" name="Rectangle 7"/>
          <p:cNvSpPr/>
          <p:nvPr/>
        </p:nvSpPr>
        <p:spPr>
          <a:xfrm rot="19905223">
            <a:off x="3066923" y="2386962"/>
            <a:ext cx="6020398" cy="1754326"/>
          </a:xfrm>
          <a:prstGeom prst="rect">
            <a:avLst/>
          </a:prstGeom>
          <a:noFill/>
        </p:spPr>
        <p:txBody>
          <a:bodyPr wrap="square" lIns="91440" tIns="45720" rIns="91440" bIns="45720">
            <a:spAutoFit/>
          </a:bodyPr>
          <a:lstStyle/>
          <a:p>
            <a:pPr algn="ctr"/>
            <a:r>
              <a:rPr lang="el-GR"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Μήπως ξεχνάμε κάτι</a:t>
            </a: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230188" y="980728"/>
            <a:ext cx="8913812" cy="508347"/>
          </a:xfrm>
          <a:prstGeom prst="rect">
            <a:avLst/>
          </a:prstGeom>
        </p:spPr>
        <p:txBody>
          <a:bodyPr anchor="ctr">
            <a:prstTxWarp prst="textNoShape">
              <a:avLst/>
            </a:prstTxWarp>
            <a:normAutofit/>
          </a:bodyPr>
          <a:lstStyle/>
          <a:p>
            <a:pPr>
              <a:lnSpc>
                <a:spcPct val="80000"/>
              </a:lnSpc>
            </a:pPr>
            <a:r>
              <a:rPr lang="el-GR" sz="2600" i="1" dirty="0" smtClean="0">
                <a:solidFill>
                  <a:srgbClr val="17375E"/>
                </a:solidFill>
                <a:latin typeface="Calibri" charset="0"/>
              </a:rPr>
              <a:t>Αβεβαιότητα στην αξιολόγηση και σύγκριση των λύσεων </a:t>
            </a:r>
            <a:r>
              <a:rPr lang="en-US" sz="2600" i="1" dirty="0" smtClean="0">
                <a:solidFill>
                  <a:srgbClr val="17375E"/>
                </a:solidFill>
                <a:latin typeface="Calibri" charset="0"/>
              </a:rPr>
              <a:t>ITS</a:t>
            </a:r>
            <a:endParaRPr lang="it-IT" sz="2600" i="1" dirty="0">
              <a:solidFill>
                <a:srgbClr val="17375E"/>
              </a:solidFill>
              <a:latin typeface="Calibri" charset="0"/>
            </a:endParaRPr>
          </a:p>
        </p:txBody>
      </p:sp>
      <p:grpSp>
        <p:nvGrpSpPr>
          <p:cNvPr id="2" name="Gruppo 37"/>
          <p:cNvGrpSpPr>
            <a:grpSpLocks/>
          </p:cNvGrpSpPr>
          <p:nvPr/>
        </p:nvGrpSpPr>
        <p:grpSpPr bwMode="auto">
          <a:xfrm>
            <a:off x="468313" y="1989138"/>
            <a:ext cx="1655762" cy="3887787"/>
            <a:chOff x="-108520" y="1412776"/>
            <a:chExt cx="2123728" cy="4392488"/>
          </a:xfrm>
        </p:grpSpPr>
        <p:grpSp>
          <p:nvGrpSpPr>
            <p:cNvPr id="3" name="Gruppo 17"/>
            <p:cNvGrpSpPr>
              <a:grpSpLocks/>
            </p:cNvGrpSpPr>
            <p:nvPr/>
          </p:nvGrpSpPr>
          <p:grpSpPr bwMode="auto">
            <a:xfrm>
              <a:off x="852924" y="1701543"/>
              <a:ext cx="1729931" cy="624168"/>
              <a:chOff x="538185" y="1702076"/>
              <a:chExt cx="1729931" cy="1078107"/>
            </a:xfrm>
          </p:grpSpPr>
          <p:cxnSp>
            <p:nvCxnSpPr>
              <p:cNvPr id="25" name="Connettore 2 9"/>
              <p:cNvCxnSpPr/>
              <p:nvPr/>
            </p:nvCxnSpPr>
            <p:spPr>
              <a:xfrm flipV="1">
                <a:off x="538185" y="1702076"/>
                <a:ext cx="0" cy="10781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Connettore 2 14"/>
              <p:cNvCxnSpPr/>
              <p:nvPr/>
            </p:nvCxnSpPr>
            <p:spPr>
              <a:xfrm>
                <a:off x="538185" y="2780183"/>
                <a:ext cx="172993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Figura a mano libera 15"/>
              <p:cNvSpPr/>
              <p:nvPr/>
            </p:nvSpPr>
            <p:spPr>
              <a:xfrm>
                <a:off x="606601" y="1844585"/>
                <a:ext cx="1485591" cy="855050"/>
              </a:xfrm>
              <a:custGeom>
                <a:avLst/>
                <a:gdLst>
                  <a:gd name="connsiteX0" fmla="*/ 0 w 1483360"/>
                  <a:gd name="connsiteY0" fmla="*/ 856827 h 856827"/>
                  <a:gd name="connsiteX1" fmla="*/ 325120 w 1483360"/>
                  <a:gd name="connsiteY1" fmla="*/ 541867 h 856827"/>
                  <a:gd name="connsiteX2" fmla="*/ 548640 w 1483360"/>
                  <a:gd name="connsiteY2" fmla="*/ 155787 h 856827"/>
                  <a:gd name="connsiteX3" fmla="*/ 690880 w 1483360"/>
                  <a:gd name="connsiteY3" fmla="*/ 13547 h 856827"/>
                  <a:gd name="connsiteX4" fmla="*/ 883920 w 1483360"/>
                  <a:gd name="connsiteY4" fmla="*/ 74507 h 856827"/>
                  <a:gd name="connsiteX5" fmla="*/ 1046480 w 1483360"/>
                  <a:gd name="connsiteY5" fmla="*/ 430107 h 856827"/>
                  <a:gd name="connsiteX6" fmla="*/ 1188720 w 1483360"/>
                  <a:gd name="connsiteY6" fmla="*/ 623147 h 856827"/>
                  <a:gd name="connsiteX7" fmla="*/ 1381760 w 1483360"/>
                  <a:gd name="connsiteY7" fmla="*/ 785707 h 856827"/>
                  <a:gd name="connsiteX8" fmla="*/ 1483360 w 1483360"/>
                  <a:gd name="connsiteY8" fmla="*/ 826347 h 85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360" h="856827">
                    <a:moveTo>
                      <a:pt x="0" y="856827"/>
                    </a:moveTo>
                    <a:cubicBezTo>
                      <a:pt x="116840" y="757767"/>
                      <a:pt x="233680" y="658707"/>
                      <a:pt x="325120" y="541867"/>
                    </a:cubicBezTo>
                    <a:cubicBezTo>
                      <a:pt x="416560" y="425027"/>
                      <a:pt x="487680" y="243840"/>
                      <a:pt x="548640" y="155787"/>
                    </a:cubicBezTo>
                    <a:cubicBezTo>
                      <a:pt x="609600" y="67734"/>
                      <a:pt x="635000" y="27094"/>
                      <a:pt x="690880" y="13547"/>
                    </a:cubicBezTo>
                    <a:cubicBezTo>
                      <a:pt x="746760" y="0"/>
                      <a:pt x="824653" y="5080"/>
                      <a:pt x="883920" y="74507"/>
                    </a:cubicBezTo>
                    <a:cubicBezTo>
                      <a:pt x="943187" y="143934"/>
                      <a:pt x="995680" y="338667"/>
                      <a:pt x="1046480" y="430107"/>
                    </a:cubicBezTo>
                    <a:cubicBezTo>
                      <a:pt x="1097280" y="521547"/>
                      <a:pt x="1132840" y="563880"/>
                      <a:pt x="1188720" y="623147"/>
                    </a:cubicBezTo>
                    <a:cubicBezTo>
                      <a:pt x="1244600" y="682414"/>
                      <a:pt x="1332653" y="751840"/>
                      <a:pt x="1381760" y="785707"/>
                    </a:cubicBezTo>
                    <a:cubicBezTo>
                      <a:pt x="1430867" y="819574"/>
                      <a:pt x="1457113" y="822960"/>
                      <a:pt x="1483360" y="8263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t-IT"/>
              </a:p>
            </p:txBody>
          </p:sp>
        </p:grpSp>
        <p:grpSp>
          <p:nvGrpSpPr>
            <p:cNvPr id="5" name="Gruppo 18"/>
            <p:cNvGrpSpPr>
              <a:grpSpLocks/>
            </p:cNvGrpSpPr>
            <p:nvPr/>
          </p:nvGrpSpPr>
          <p:grpSpPr bwMode="auto">
            <a:xfrm>
              <a:off x="740973" y="2410010"/>
              <a:ext cx="1729932" cy="624167"/>
              <a:chOff x="538641" y="1701657"/>
              <a:chExt cx="1729932" cy="1078106"/>
            </a:xfrm>
          </p:grpSpPr>
          <p:cxnSp>
            <p:nvCxnSpPr>
              <p:cNvPr id="22" name="Connettore 2 19"/>
              <p:cNvCxnSpPr/>
              <p:nvPr/>
            </p:nvCxnSpPr>
            <p:spPr>
              <a:xfrm flipV="1">
                <a:off x="538641" y="1701657"/>
                <a:ext cx="0" cy="10781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Connettore 2 20"/>
              <p:cNvCxnSpPr/>
              <p:nvPr/>
            </p:nvCxnSpPr>
            <p:spPr>
              <a:xfrm>
                <a:off x="538641" y="2779763"/>
                <a:ext cx="1729932" cy="0"/>
              </a:xfrm>
              <a:prstGeom prst="straightConnector1">
                <a:avLst/>
              </a:prstGeom>
              <a:ln>
                <a:solidFill>
                  <a:srgbClr val="4A7EBB"/>
                </a:solidFill>
                <a:tailEnd type="arrow"/>
              </a:ln>
            </p:spPr>
            <p:style>
              <a:lnRef idx="1">
                <a:schemeClr val="accent1"/>
              </a:lnRef>
              <a:fillRef idx="0">
                <a:schemeClr val="accent1"/>
              </a:fillRef>
              <a:effectRef idx="0">
                <a:schemeClr val="accent1"/>
              </a:effectRef>
              <a:fontRef idx="minor">
                <a:schemeClr val="tx1"/>
              </a:fontRef>
            </p:style>
          </p:cxnSp>
          <p:sp>
            <p:nvSpPr>
              <p:cNvPr id="24" name="Figura a mano libera 21"/>
              <p:cNvSpPr/>
              <p:nvPr/>
            </p:nvSpPr>
            <p:spPr>
              <a:xfrm>
                <a:off x="607055" y="1844165"/>
                <a:ext cx="1485592" cy="855050"/>
              </a:xfrm>
              <a:custGeom>
                <a:avLst/>
                <a:gdLst>
                  <a:gd name="connsiteX0" fmla="*/ 0 w 1483360"/>
                  <a:gd name="connsiteY0" fmla="*/ 856827 h 856827"/>
                  <a:gd name="connsiteX1" fmla="*/ 325120 w 1483360"/>
                  <a:gd name="connsiteY1" fmla="*/ 541867 h 856827"/>
                  <a:gd name="connsiteX2" fmla="*/ 548640 w 1483360"/>
                  <a:gd name="connsiteY2" fmla="*/ 155787 h 856827"/>
                  <a:gd name="connsiteX3" fmla="*/ 690880 w 1483360"/>
                  <a:gd name="connsiteY3" fmla="*/ 13547 h 856827"/>
                  <a:gd name="connsiteX4" fmla="*/ 883920 w 1483360"/>
                  <a:gd name="connsiteY4" fmla="*/ 74507 h 856827"/>
                  <a:gd name="connsiteX5" fmla="*/ 1046480 w 1483360"/>
                  <a:gd name="connsiteY5" fmla="*/ 430107 h 856827"/>
                  <a:gd name="connsiteX6" fmla="*/ 1188720 w 1483360"/>
                  <a:gd name="connsiteY6" fmla="*/ 623147 h 856827"/>
                  <a:gd name="connsiteX7" fmla="*/ 1381760 w 1483360"/>
                  <a:gd name="connsiteY7" fmla="*/ 785707 h 856827"/>
                  <a:gd name="connsiteX8" fmla="*/ 1483360 w 1483360"/>
                  <a:gd name="connsiteY8" fmla="*/ 826347 h 85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360" h="856827">
                    <a:moveTo>
                      <a:pt x="0" y="856827"/>
                    </a:moveTo>
                    <a:cubicBezTo>
                      <a:pt x="116840" y="757767"/>
                      <a:pt x="233680" y="658707"/>
                      <a:pt x="325120" y="541867"/>
                    </a:cubicBezTo>
                    <a:cubicBezTo>
                      <a:pt x="416560" y="425027"/>
                      <a:pt x="487680" y="243840"/>
                      <a:pt x="548640" y="155787"/>
                    </a:cubicBezTo>
                    <a:cubicBezTo>
                      <a:pt x="609600" y="67734"/>
                      <a:pt x="635000" y="27094"/>
                      <a:pt x="690880" y="13547"/>
                    </a:cubicBezTo>
                    <a:cubicBezTo>
                      <a:pt x="746760" y="0"/>
                      <a:pt x="824653" y="5080"/>
                      <a:pt x="883920" y="74507"/>
                    </a:cubicBezTo>
                    <a:cubicBezTo>
                      <a:pt x="943187" y="143934"/>
                      <a:pt x="995680" y="338667"/>
                      <a:pt x="1046480" y="430107"/>
                    </a:cubicBezTo>
                    <a:cubicBezTo>
                      <a:pt x="1097280" y="521547"/>
                      <a:pt x="1132840" y="563880"/>
                      <a:pt x="1188720" y="623147"/>
                    </a:cubicBezTo>
                    <a:cubicBezTo>
                      <a:pt x="1244600" y="682414"/>
                      <a:pt x="1332653" y="751840"/>
                      <a:pt x="1381760" y="785707"/>
                    </a:cubicBezTo>
                    <a:cubicBezTo>
                      <a:pt x="1430867" y="819574"/>
                      <a:pt x="1457113" y="822960"/>
                      <a:pt x="1483360" y="8263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t-IT"/>
              </a:p>
            </p:txBody>
          </p:sp>
        </p:grpSp>
        <p:grpSp>
          <p:nvGrpSpPr>
            <p:cNvPr id="6" name="Gruppo 22"/>
            <p:cNvGrpSpPr>
              <a:grpSpLocks/>
            </p:cNvGrpSpPr>
            <p:nvPr/>
          </p:nvGrpSpPr>
          <p:grpSpPr bwMode="auto">
            <a:xfrm>
              <a:off x="834294" y="3118474"/>
              <a:ext cx="1727675" cy="957774"/>
              <a:chOff x="538290" y="1701084"/>
              <a:chExt cx="1727675" cy="1078916"/>
            </a:xfrm>
          </p:grpSpPr>
          <p:cxnSp>
            <p:nvCxnSpPr>
              <p:cNvPr id="19" name="Connettore 2 23"/>
              <p:cNvCxnSpPr/>
              <p:nvPr/>
            </p:nvCxnSpPr>
            <p:spPr>
              <a:xfrm flipV="1">
                <a:off x="538290" y="1701084"/>
                <a:ext cx="0" cy="10789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ttore 2 24"/>
              <p:cNvCxnSpPr/>
              <p:nvPr/>
            </p:nvCxnSpPr>
            <p:spPr>
              <a:xfrm>
                <a:off x="538290" y="2780000"/>
                <a:ext cx="17276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Figura a mano libera 25"/>
              <p:cNvSpPr/>
              <p:nvPr/>
            </p:nvSpPr>
            <p:spPr>
              <a:xfrm>
                <a:off x="605953" y="1844536"/>
                <a:ext cx="1484089" cy="856667"/>
              </a:xfrm>
              <a:custGeom>
                <a:avLst/>
                <a:gdLst>
                  <a:gd name="connsiteX0" fmla="*/ 0 w 1483360"/>
                  <a:gd name="connsiteY0" fmla="*/ 856827 h 856827"/>
                  <a:gd name="connsiteX1" fmla="*/ 325120 w 1483360"/>
                  <a:gd name="connsiteY1" fmla="*/ 541867 h 856827"/>
                  <a:gd name="connsiteX2" fmla="*/ 548640 w 1483360"/>
                  <a:gd name="connsiteY2" fmla="*/ 155787 h 856827"/>
                  <a:gd name="connsiteX3" fmla="*/ 690880 w 1483360"/>
                  <a:gd name="connsiteY3" fmla="*/ 13547 h 856827"/>
                  <a:gd name="connsiteX4" fmla="*/ 883920 w 1483360"/>
                  <a:gd name="connsiteY4" fmla="*/ 74507 h 856827"/>
                  <a:gd name="connsiteX5" fmla="*/ 1046480 w 1483360"/>
                  <a:gd name="connsiteY5" fmla="*/ 430107 h 856827"/>
                  <a:gd name="connsiteX6" fmla="*/ 1188720 w 1483360"/>
                  <a:gd name="connsiteY6" fmla="*/ 623147 h 856827"/>
                  <a:gd name="connsiteX7" fmla="*/ 1381760 w 1483360"/>
                  <a:gd name="connsiteY7" fmla="*/ 785707 h 856827"/>
                  <a:gd name="connsiteX8" fmla="*/ 1483360 w 1483360"/>
                  <a:gd name="connsiteY8" fmla="*/ 826347 h 85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360" h="856827">
                    <a:moveTo>
                      <a:pt x="0" y="856827"/>
                    </a:moveTo>
                    <a:cubicBezTo>
                      <a:pt x="116840" y="757767"/>
                      <a:pt x="233680" y="658707"/>
                      <a:pt x="325120" y="541867"/>
                    </a:cubicBezTo>
                    <a:cubicBezTo>
                      <a:pt x="416560" y="425027"/>
                      <a:pt x="487680" y="243840"/>
                      <a:pt x="548640" y="155787"/>
                    </a:cubicBezTo>
                    <a:cubicBezTo>
                      <a:pt x="609600" y="67734"/>
                      <a:pt x="635000" y="27094"/>
                      <a:pt x="690880" y="13547"/>
                    </a:cubicBezTo>
                    <a:cubicBezTo>
                      <a:pt x="746760" y="0"/>
                      <a:pt x="824653" y="5080"/>
                      <a:pt x="883920" y="74507"/>
                    </a:cubicBezTo>
                    <a:cubicBezTo>
                      <a:pt x="943187" y="143934"/>
                      <a:pt x="995680" y="338667"/>
                      <a:pt x="1046480" y="430107"/>
                    </a:cubicBezTo>
                    <a:cubicBezTo>
                      <a:pt x="1097280" y="521547"/>
                      <a:pt x="1132840" y="563880"/>
                      <a:pt x="1188720" y="623147"/>
                    </a:cubicBezTo>
                    <a:cubicBezTo>
                      <a:pt x="1244600" y="682414"/>
                      <a:pt x="1332653" y="751840"/>
                      <a:pt x="1381760" y="785707"/>
                    </a:cubicBezTo>
                    <a:cubicBezTo>
                      <a:pt x="1430867" y="819574"/>
                      <a:pt x="1457113" y="822960"/>
                      <a:pt x="1483360" y="8263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t-IT"/>
              </a:p>
            </p:txBody>
          </p:sp>
        </p:grpSp>
        <p:grpSp>
          <p:nvGrpSpPr>
            <p:cNvPr id="7" name="Gruppo 27"/>
            <p:cNvGrpSpPr>
              <a:grpSpLocks/>
            </p:cNvGrpSpPr>
            <p:nvPr/>
          </p:nvGrpSpPr>
          <p:grpSpPr bwMode="auto">
            <a:xfrm>
              <a:off x="852924" y="4725526"/>
              <a:ext cx="1729931" cy="624167"/>
              <a:chOff x="538185" y="1701468"/>
              <a:chExt cx="1729931" cy="1078106"/>
            </a:xfrm>
          </p:grpSpPr>
          <p:cxnSp>
            <p:nvCxnSpPr>
              <p:cNvPr id="16" name="Connettore 2 28"/>
              <p:cNvCxnSpPr/>
              <p:nvPr/>
            </p:nvCxnSpPr>
            <p:spPr>
              <a:xfrm flipV="1">
                <a:off x="538185" y="1701468"/>
                <a:ext cx="0" cy="10781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ttore 2 29"/>
              <p:cNvCxnSpPr/>
              <p:nvPr/>
            </p:nvCxnSpPr>
            <p:spPr>
              <a:xfrm>
                <a:off x="538185" y="2779574"/>
                <a:ext cx="172993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Figura a mano libera 30"/>
              <p:cNvSpPr/>
              <p:nvPr/>
            </p:nvSpPr>
            <p:spPr>
              <a:xfrm>
                <a:off x="606601" y="1843976"/>
                <a:ext cx="1485591" cy="855050"/>
              </a:xfrm>
              <a:custGeom>
                <a:avLst/>
                <a:gdLst>
                  <a:gd name="connsiteX0" fmla="*/ 0 w 1483360"/>
                  <a:gd name="connsiteY0" fmla="*/ 856827 h 856827"/>
                  <a:gd name="connsiteX1" fmla="*/ 325120 w 1483360"/>
                  <a:gd name="connsiteY1" fmla="*/ 541867 h 856827"/>
                  <a:gd name="connsiteX2" fmla="*/ 548640 w 1483360"/>
                  <a:gd name="connsiteY2" fmla="*/ 155787 h 856827"/>
                  <a:gd name="connsiteX3" fmla="*/ 690880 w 1483360"/>
                  <a:gd name="connsiteY3" fmla="*/ 13547 h 856827"/>
                  <a:gd name="connsiteX4" fmla="*/ 883920 w 1483360"/>
                  <a:gd name="connsiteY4" fmla="*/ 74507 h 856827"/>
                  <a:gd name="connsiteX5" fmla="*/ 1046480 w 1483360"/>
                  <a:gd name="connsiteY5" fmla="*/ 430107 h 856827"/>
                  <a:gd name="connsiteX6" fmla="*/ 1188720 w 1483360"/>
                  <a:gd name="connsiteY6" fmla="*/ 623147 h 856827"/>
                  <a:gd name="connsiteX7" fmla="*/ 1381760 w 1483360"/>
                  <a:gd name="connsiteY7" fmla="*/ 785707 h 856827"/>
                  <a:gd name="connsiteX8" fmla="*/ 1483360 w 1483360"/>
                  <a:gd name="connsiteY8" fmla="*/ 826347 h 85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360" h="856827">
                    <a:moveTo>
                      <a:pt x="0" y="856827"/>
                    </a:moveTo>
                    <a:cubicBezTo>
                      <a:pt x="116840" y="757767"/>
                      <a:pt x="233680" y="658707"/>
                      <a:pt x="325120" y="541867"/>
                    </a:cubicBezTo>
                    <a:cubicBezTo>
                      <a:pt x="416560" y="425027"/>
                      <a:pt x="487680" y="243840"/>
                      <a:pt x="548640" y="155787"/>
                    </a:cubicBezTo>
                    <a:cubicBezTo>
                      <a:pt x="609600" y="67734"/>
                      <a:pt x="635000" y="27094"/>
                      <a:pt x="690880" y="13547"/>
                    </a:cubicBezTo>
                    <a:cubicBezTo>
                      <a:pt x="746760" y="0"/>
                      <a:pt x="824653" y="5080"/>
                      <a:pt x="883920" y="74507"/>
                    </a:cubicBezTo>
                    <a:cubicBezTo>
                      <a:pt x="943187" y="143934"/>
                      <a:pt x="995680" y="338667"/>
                      <a:pt x="1046480" y="430107"/>
                    </a:cubicBezTo>
                    <a:cubicBezTo>
                      <a:pt x="1097280" y="521547"/>
                      <a:pt x="1132840" y="563880"/>
                      <a:pt x="1188720" y="623147"/>
                    </a:cubicBezTo>
                    <a:cubicBezTo>
                      <a:pt x="1244600" y="682414"/>
                      <a:pt x="1332653" y="751840"/>
                      <a:pt x="1381760" y="785707"/>
                    </a:cubicBezTo>
                    <a:cubicBezTo>
                      <a:pt x="1430867" y="819574"/>
                      <a:pt x="1457113" y="822960"/>
                      <a:pt x="1483360" y="82634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t-IT"/>
              </a:p>
            </p:txBody>
          </p:sp>
        </p:grpSp>
        <p:sp>
          <p:nvSpPr>
            <p:cNvPr id="10" name="Rettangolo 31"/>
            <p:cNvSpPr/>
            <p:nvPr/>
          </p:nvSpPr>
          <p:spPr>
            <a:xfrm>
              <a:off x="683551" y="4221529"/>
              <a:ext cx="401127" cy="369478"/>
            </a:xfrm>
            <a:prstGeom prst="rect">
              <a:avLst/>
            </a:prstGeom>
          </p:spPr>
          <p:txBody>
            <a:bodyPr wrap="none">
              <a:prstTxWarp prst="textNoShape">
                <a:avLst/>
              </a:prstTxWarp>
              <a:spAutoFit/>
            </a:bodyPr>
            <a:lstStyle/>
            <a:p>
              <a:r>
                <a:rPr lang="en-US" i="1">
                  <a:solidFill>
                    <a:srgbClr val="17375E"/>
                  </a:solidFill>
                  <a:latin typeface="Calibri" charset="0"/>
                </a:rPr>
                <a:t>….</a:t>
              </a:r>
              <a:endParaRPr lang="it-IT">
                <a:latin typeface="Calibri" charset="0"/>
              </a:endParaRPr>
            </a:p>
          </p:txBody>
        </p:sp>
        <p:sp>
          <p:nvSpPr>
            <p:cNvPr id="11" name="Rettangolo 32"/>
            <p:cNvSpPr/>
            <p:nvPr/>
          </p:nvSpPr>
          <p:spPr>
            <a:xfrm>
              <a:off x="1357525" y="2411802"/>
              <a:ext cx="333932" cy="369478"/>
            </a:xfrm>
            <a:prstGeom prst="rect">
              <a:avLst/>
            </a:prstGeom>
          </p:spPr>
          <p:txBody>
            <a:bodyPr wrap="none">
              <a:prstTxWarp prst="textNoShape">
                <a:avLst/>
              </a:prstTxWarp>
              <a:spAutoFit/>
            </a:bodyPr>
            <a:lstStyle/>
            <a:p>
              <a:r>
                <a:rPr lang="en-US" i="1">
                  <a:solidFill>
                    <a:srgbClr val="17375E"/>
                  </a:solidFill>
                  <a:latin typeface="Calibri" charset="0"/>
                </a:rPr>
                <a:t>f</a:t>
              </a:r>
              <a:r>
                <a:rPr lang="en-US" i="1" baseline="-25000">
                  <a:solidFill>
                    <a:srgbClr val="17375E"/>
                  </a:solidFill>
                  <a:latin typeface="Calibri" charset="0"/>
                </a:rPr>
                <a:t>2</a:t>
              </a:r>
              <a:endParaRPr lang="it-IT" baseline="-25000">
                <a:latin typeface="Calibri" charset="0"/>
              </a:endParaRPr>
            </a:p>
          </p:txBody>
        </p:sp>
        <p:sp>
          <p:nvSpPr>
            <p:cNvPr id="12" name="Rettangolo 33"/>
            <p:cNvSpPr/>
            <p:nvPr/>
          </p:nvSpPr>
          <p:spPr>
            <a:xfrm>
              <a:off x="1043954" y="1628006"/>
              <a:ext cx="333932" cy="369478"/>
            </a:xfrm>
            <a:prstGeom prst="rect">
              <a:avLst/>
            </a:prstGeom>
          </p:spPr>
          <p:txBody>
            <a:bodyPr wrap="none">
              <a:prstTxWarp prst="textNoShape">
                <a:avLst/>
              </a:prstTxWarp>
              <a:spAutoFit/>
            </a:bodyPr>
            <a:lstStyle/>
            <a:p>
              <a:r>
                <a:rPr lang="en-US" i="1">
                  <a:solidFill>
                    <a:srgbClr val="17375E"/>
                  </a:solidFill>
                  <a:latin typeface="Calibri" charset="0"/>
                </a:rPr>
                <a:t>f</a:t>
              </a:r>
              <a:r>
                <a:rPr lang="en-US" i="1" baseline="-25000">
                  <a:solidFill>
                    <a:srgbClr val="17375E"/>
                  </a:solidFill>
                  <a:latin typeface="Calibri" charset="0"/>
                </a:rPr>
                <a:t>1</a:t>
              </a:r>
              <a:endParaRPr lang="it-IT" baseline="-25000">
                <a:latin typeface="Calibri" charset="0"/>
              </a:endParaRPr>
            </a:p>
          </p:txBody>
        </p:sp>
        <p:sp>
          <p:nvSpPr>
            <p:cNvPr id="13" name="Rettangolo 34"/>
            <p:cNvSpPr/>
            <p:nvPr/>
          </p:nvSpPr>
          <p:spPr>
            <a:xfrm>
              <a:off x="1043954" y="3213535"/>
              <a:ext cx="333932" cy="369478"/>
            </a:xfrm>
            <a:prstGeom prst="rect">
              <a:avLst/>
            </a:prstGeom>
          </p:spPr>
          <p:txBody>
            <a:bodyPr wrap="none">
              <a:prstTxWarp prst="textNoShape">
                <a:avLst/>
              </a:prstTxWarp>
              <a:spAutoFit/>
            </a:bodyPr>
            <a:lstStyle/>
            <a:p>
              <a:r>
                <a:rPr lang="en-US" i="1">
                  <a:solidFill>
                    <a:srgbClr val="17375E"/>
                  </a:solidFill>
                  <a:latin typeface="Calibri" charset="0"/>
                </a:rPr>
                <a:t>f</a:t>
              </a:r>
              <a:r>
                <a:rPr lang="en-US" i="1" baseline="-25000">
                  <a:solidFill>
                    <a:srgbClr val="17375E"/>
                  </a:solidFill>
                  <a:latin typeface="Calibri" charset="0"/>
                </a:rPr>
                <a:t>3</a:t>
              </a:r>
              <a:endParaRPr lang="it-IT" baseline="-25000">
                <a:latin typeface="Calibri" charset="0"/>
              </a:endParaRPr>
            </a:p>
          </p:txBody>
        </p:sp>
        <p:sp>
          <p:nvSpPr>
            <p:cNvPr id="14" name="Rettangolo 35"/>
            <p:cNvSpPr/>
            <p:nvPr/>
          </p:nvSpPr>
          <p:spPr>
            <a:xfrm>
              <a:off x="1043954" y="4716559"/>
              <a:ext cx="333932" cy="369478"/>
            </a:xfrm>
            <a:prstGeom prst="rect">
              <a:avLst/>
            </a:prstGeom>
          </p:spPr>
          <p:txBody>
            <a:bodyPr wrap="none">
              <a:prstTxWarp prst="textNoShape">
                <a:avLst/>
              </a:prstTxWarp>
              <a:spAutoFit/>
            </a:bodyPr>
            <a:lstStyle/>
            <a:p>
              <a:r>
                <a:rPr lang="en-US" i="1">
                  <a:solidFill>
                    <a:srgbClr val="17375E"/>
                  </a:solidFill>
                  <a:latin typeface="Calibri" charset="0"/>
                </a:rPr>
                <a:t>f</a:t>
              </a:r>
              <a:r>
                <a:rPr lang="en-US" i="1" baseline="-25000">
                  <a:solidFill>
                    <a:srgbClr val="17375E"/>
                  </a:solidFill>
                  <a:latin typeface="Calibri" charset="0"/>
                </a:rPr>
                <a:t>k</a:t>
              </a:r>
              <a:endParaRPr lang="it-IT" baseline="-25000">
                <a:latin typeface="Calibri" charset="0"/>
              </a:endParaRPr>
            </a:p>
          </p:txBody>
        </p:sp>
        <p:sp>
          <p:nvSpPr>
            <p:cNvPr id="15" name="Ovale 36"/>
            <p:cNvSpPr/>
            <p:nvPr/>
          </p:nvSpPr>
          <p:spPr>
            <a:xfrm>
              <a:off x="-108520" y="1412776"/>
              <a:ext cx="2123728" cy="43924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grpSp>
      <p:sp>
        <p:nvSpPr>
          <p:cNvPr id="28" name="Rettangolo 38"/>
          <p:cNvSpPr>
            <a:spLocks noChangeArrowheads="1"/>
          </p:cNvSpPr>
          <p:nvPr/>
        </p:nvSpPr>
        <p:spPr bwMode="auto">
          <a:xfrm>
            <a:off x="250825" y="5876925"/>
            <a:ext cx="2736850" cy="461963"/>
          </a:xfrm>
          <a:prstGeom prst="rect">
            <a:avLst/>
          </a:prstGeom>
          <a:noFill/>
          <a:ln w="9525">
            <a:noFill/>
            <a:miter lim="800000"/>
            <a:headEnd/>
            <a:tailEnd/>
          </a:ln>
        </p:spPr>
        <p:txBody>
          <a:bodyPr>
            <a:prstTxWarp prst="textNoShape">
              <a:avLst/>
            </a:prstTxWarp>
            <a:spAutoFit/>
          </a:bodyPr>
          <a:lstStyle/>
          <a:p>
            <a:r>
              <a:rPr lang="en-US" sz="1200" i="1">
                <a:latin typeface="Calibri" charset="0"/>
              </a:rPr>
              <a:t>Examples: Agency costs, user costs, demand, interest rate, etc.</a:t>
            </a:r>
            <a:endParaRPr lang="it-IT" sz="1200">
              <a:latin typeface="Calibri" charset="0"/>
            </a:endParaRPr>
          </a:p>
        </p:txBody>
      </p:sp>
      <p:sp>
        <p:nvSpPr>
          <p:cNvPr id="29" name="Freccia a destra 39"/>
          <p:cNvSpPr>
            <a:spLocks noChangeArrowheads="1"/>
          </p:cNvSpPr>
          <p:nvPr/>
        </p:nvSpPr>
        <p:spPr bwMode="auto">
          <a:xfrm>
            <a:off x="2268538" y="3357563"/>
            <a:ext cx="574675" cy="431800"/>
          </a:xfrm>
          <a:prstGeom prst="rightArrow">
            <a:avLst>
              <a:gd name="adj1" fmla="val 50000"/>
              <a:gd name="adj2" fmla="val 49908"/>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anchor="ctr">
            <a:prstTxWarp prst="textNoShape">
              <a:avLst/>
            </a:prstTxWarp>
          </a:bodyPr>
          <a:lstStyle/>
          <a:p>
            <a:pPr algn="ctr"/>
            <a:endParaRPr lang="en-US">
              <a:solidFill>
                <a:srgbClr val="000000"/>
              </a:solidFill>
              <a:latin typeface="Calibri" charset="0"/>
            </a:endParaRPr>
          </a:p>
        </p:txBody>
      </p:sp>
      <p:grpSp>
        <p:nvGrpSpPr>
          <p:cNvPr id="8" name="Gruppo 50"/>
          <p:cNvGrpSpPr>
            <a:grpSpLocks/>
          </p:cNvGrpSpPr>
          <p:nvPr/>
        </p:nvGrpSpPr>
        <p:grpSpPr bwMode="auto">
          <a:xfrm>
            <a:off x="3001963" y="2116138"/>
            <a:ext cx="1857375" cy="2320926"/>
            <a:chOff x="2930650" y="2260236"/>
            <a:chExt cx="1857374" cy="2320892"/>
          </a:xfrm>
        </p:grpSpPr>
        <p:grpSp>
          <p:nvGrpSpPr>
            <p:cNvPr id="9" name="Gruppo 43"/>
            <p:cNvGrpSpPr>
              <a:grpSpLocks/>
            </p:cNvGrpSpPr>
            <p:nvPr/>
          </p:nvGrpSpPr>
          <p:grpSpPr bwMode="auto">
            <a:xfrm>
              <a:off x="2930650" y="3285747"/>
              <a:ext cx="1857374" cy="1295381"/>
              <a:chOff x="1905" y="1679648"/>
              <a:chExt cx="1857374" cy="1448507"/>
            </a:xfrm>
          </p:grpSpPr>
          <p:sp>
            <p:nvSpPr>
              <p:cNvPr id="36" name="Rettangolo 44"/>
              <p:cNvSpPr/>
              <p:nvPr/>
            </p:nvSpPr>
            <p:spPr>
              <a:xfrm>
                <a:off x="1905" y="1679648"/>
                <a:ext cx="1857374" cy="1448507"/>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7" name="Rettangolo 45"/>
              <p:cNvSpPr/>
              <p:nvPr/>
            </p:nvSpPr>
            <p:spPr>
              <a:xfrm>
                <a:off x="1905" y="1679648"/>
                <a:ext cx="1857374" cy="14485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76022" tIns="176022" rIns="234696" bIns="264033">
                <a:prstTxWarp prst="textNoShape">
                  <a:avLst/>
                </a:prstTxWarp>
              </a:bodyPr>
              <a:lstStyle/>
              <a:p>
                <a:pPr marL="285750" lvl="1" indent="-285750" defTabSz="1466850">
                  <a:lnSpc>
                    <a:spcPct val="90000"/>
                  </a:lnSpc>
                  <a:spcAft>
                    <a:spcPct val="15000"/>
                  </a:spcAft>
                  <a:buFontTx/>
                  <a:buChar char="•"/>
                </a:pPr>
                <a:endParaRPr lang="it-IT" sz="3300">
                  <a:solidFill>
                    <a:srgbClr val="000000"/>
                  </a:solidFill>
                </a:endParaRPr>
              </a:p>
              <a:p>
                <a:pPr marL="285750" lvl="1" indent="-285750" defTabSz="1466850">
                  <a:lnSpc>
                    <a:spcPct val="90000"/>
                  </a:lnSpc>
                  <a:spcAft>
                    <a:spcPct val="15000"/>
                  </a:spcAft>
                  <a:buFontTx/>
                  <a:buChar char="•"/>
                </a:pPr>
                <a:endParaRPr lang="it-IT" sz="3300">
                  <a:solidFill>
                    <a:srgbClr val="000000"/>
                  </a:solidFill>
                </a:endParaRPr>
              </a:p>
            </p:txBody>
          </p:sp>
        </p:grpSp>
        <p:grpSp>
          <p:nvGrpSpPr>
            <p:cNvPr id="30" name="Gruppo 42"/>
            <p:cNvGrpSpPr>
              <a:grpSpLocks/>
            </p:cNvGrpSpPr>
            <p:nvPr/>
          </p:nvGrpSpPr>
          <p:grpSpPr bwMode="auto">
            <a:xfrm>
              <a:off x="2930650" y="2260236"/>
              <a:ext cx="1857374" cy="1096946"/>
              <a:chOff x="1905" y="264309"/>
              <a:chExt cx="1857374" cy="1414730"/>
            </a:xfrm>
          </p:grpSpPr>
          <p:sp>
            <p:nvSpPr>
              <p:cNvPr id="34" name="Rettangolo 46"/>
              <p:cNvSpPr/>
              <p:nvPr/>
            </p:nvSpPr>
            <p:spPr>
              <a:xfrm>
                <a:off x="1905" y="264309"/>
                <a:ext cx="1857374" cy="141473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prstTxWarp prst="textNoShape">
                  <a:avLst/>
                </a:prstTxWarp>
              </a:bodyPr>
              <a:lstStyle/>
              <a:p>
                <a:pPr algn="ctr"/>
                <a:r>
                  <a:rPr lang="en-US" sz="1400" b="1" dirty="0">
                    <a:solidFill>
                      <a:srgbClr val="FFFFFF"/>
                    </a:solidFill>
                  </a:rPr>
                  <a:t>Probabilistic Multiple Criteria </a:t>
                </a:r>
                <a:r>
                  <a:rPr lang="en-US" sz="1400" b="1" dirty="0" smtClean="0">
                    <a:solidFill>
                      <a:srgbClr val="FFFFFF"/>
                    </a:solidFill>
                  </a:rPr>
                  <a:t>Evaluation</a:t>
                </a:r>
                <a:r>
                  <a:rPr lang="el-GR" sz="1400" b="1" dirty="0" smtClean="0">
                    <a:solidFill>
                      <a:srgbClr val="FFFFFF"/>
                    </a:solidFill>
                  </a:rPr>
                  <a:t> (Πιθανολογική </a:t>
                </a:r>
                <a:r>
                  <a:rPr lang="el-GR" sz="1400" b="1" dirty="0" err="1" smtClean="0">
                    <a:solidFill>
                      <a:srgbClr val="FFFFFF"/>
                    </a:solidFill>
                  </a:rPr>
                  <a:t>Πολυκριτήρια</a:t>
                </a:r>
                <a:r>
                  <a:rPr lang="el-GR" sz="1400" b="1" dirty="0" smtClean="0">
                    <a:solidFill>
                      <a:srgbClr val="FFFFFF"/>
                    </a:solidFill>
                  </a:rPr>
                  <a:t> Αξιολόγηση)</a:t>
                </a:r>
                <a:endParaRPr lang="en-US" sz="1400" b="1" dirty="0">
                  <a:solidFill>
                    <a:srgbClr val="FFFFFF"/>
                  </a:solidFill>
                </a:endParaRPr>
              </a:p>
            </p:txBody>
          </p:sp>
          <p:sp>
            <p:nvSpPr>
              <p:cNvPr id="35" name="Rettangolo 47"/>
              <p:cNvSpPr/>
              <p:nvPr/>
            </p:nvSpPr>
            <p:spPr>
              <a:xfrm>
                <a:off x="1905" y="935845"/>
                <a:ext cx="1857374" cy="743194"/>
              </a:xfrm>
              <a:prstGeom prst="rect">
                <a:avLst/>
              </a:prstGeom>
            </p:spPr>
            <p:style>
              <a:lnRef idx="0">
                <a:scrgbClr r="0" g="0" b="0"/>
              </a:lnRef>
              <a:fillRef idx="0">
                <a:scrgbClr r="0" g="0" b="0"/>
              </a:fillRef>
              <a:effectRef idx="0">
                <a:scrgbClr r="0" g="0" b="0"/>
              </a:effectRef>
              <a:fontRef idx="minor">
                <a:schemeClr val="lt1"/>
              </a:fontRef>
            </p:style>
            <p:txBody>
              <a:bodyPr lIns="234696" tIns="134112" rIns="234696" bIns="134112" anchor="ctr">
                <a:prstTxWarp prst="textNoShape">
                  <a:avLst/>
                </a:prstTxWarp>
              </a:bodyPr>
              <a:lstStyle/>
              <a:p>
                <a:pPr algn="ctr" defTabSz="1466850">
                  <a:lnSpc>
                    <a:spcPct val="90000"/>
                  </a:lnSpc>
                  <a:spcAft>
                    <a:spcPct val="35000"/>
                  </a:spcAft>
                </a:pPr>
                <a:endParaRPr lang="en-US" sz="3300">
                  <a:solidFill>
                    <a:srgbClr val="FFFFFF"/>
                  </a:solidFill>
                </a:endParaRPr>
              </a:p>
            </p:txBody>
          </p:sp>
        </p:grpSp>
        <p:pic>
          <p:nvPicPr>
            <p:cNvPr id="33" name="Picture 6" descr="http://aux3.iconpedia.net/uploads/664684170980017272.png"/>
            <p:cNvPicPr>
              <a:picLocks noChangeAspect="1" noChangeArrowheads="1"/>
            </p:cNvPicPr>
            <p:nvPr/>
          </p:nvPicPr>
          <p:blipFill>
            <a:blip r:embed="rId2"/>
            <a:srcRect/>
            <a:stretch>
              <a:fillRect/>
            </a:stretch>
          </p:blipFill>
          <p:spPr bwMode="auto">
            <a:xfrm>
              <a:off x="2987823" y="3429000"/>
              <a:ext cx="1080121" cy="1080121"/>
            </a:xfrm>
            <a:prstGeom prst="rect">
              <a:avLst/>
            </a:prstGeom>
            <a:noFill/>
            <a:ln w="9525">
              <a:noFill/>
              <a:miter lim="800000"/>
              <a:headEnd/>
              <a:tailEnd/>
            </a:ln>
          </p:spPr>
        </p:pic>
      </p:grpSp>
      <p:sp>
        <p:nvSpPr>
          <p:cNvPr id="38" name="Rettangolo 51"/>
          <p:cNvSpPr/>
          <p:nvPr/>
        </p:nvSpPr>
        <p:spPr>
          <a:xfrm>
            <a:off x="3059113" y="4489450"/>
            <a:ext cx="1944687" cy="738664"/>
          </a:xfrm>
          <a:prstGeom prst="rect">
            <a:avLst/>
          </a:prstGeom>
        </p:spPr>
        <p:txBody>
          <a:bodyPr>
            <a:prstTxWarp prst="textNoShape">
              <a:avLst/>
            </a:prstTxWarp>
            <a:spAutoFit/>
          </a:bodyPr>
          <a:lstStyle/>
          <a:p>
            <a:r>
              <a:rPr lang="el-GR" sz="1400" i="1" dirty="0" smtClean="0">
                <a:solidFill>
                  <a:srgbClr val="17375E"/>
                </a:solidFill>
                <a:latin typeface="Calibri" charset="0"/>
              </a:rPr>
              <a:t>Χρήση οποιασδήποτε από τις διαθέσιμες μεθόδους</a:t>
            </a:r>
            <a:endParaRPr lang="it-IT" sz="1400" dirty="0">
              <a:latin typeface="Calibri" charset="0"/>
            </a:endParaRPr>
          </a:p>
        </p:txBody>
      </p:sp>
      <p:sp>
        <p:nvSpPr>
          <p:cNvPr id="39" name="Rettangolo 52"/>
          <p:cNvSpPr/>
          <p:nvPr/>
        </p:nvSpPr>
        <p:spPr>
          <a:xfrm>
            <a:off x="323850" y="1412875"/>
            <a:ext cx="2232025" cy="830997"/>
          </a:xfrm>
          <a:prstGeom prst="rect">
            <a:avLst/>
          </a:prstGeom>
        </p:spPr>
        <p:txBody>
          <a:bodyPr>
            <a:prstTxWarp prst="textNoShape">
              <a:avLst/>
            </a:prstTxWarp>
            <a:spAutoFit/>
          </a:bodyPr>
          <a:lstStyle/>
          <a:p>
            <a:r>
              <a:rPr lang="el-GR" sz="1600" i="1" dirty="0" smtClean="0">
                <a:solidFill>
                  <a:srgbClr val="17375E"/>
                </a:solidFill>
                <a:latin typeface="Calibri" charset="0"/>
              </a:rPr>
              <a:t>Μεταβλητές εισόδου και η κατανομή πιθανότητάς τους</a:t>
            </a:r>
            <a:endParaRPr lang="it-IT" sz="1600" dirty="0">
              <a:latin typeface="Calibri" charset="0"/>
            </a:endParaRPr>
          </a:p>
        </p:txBody>
      </p:sp>
      <p:sp>
        <p:nvSpPr>
          <p:cNvPr id="40" name="Rettangolo 53"/>
          <p:cNvSpPr/>
          <p:nvPr/>
        </p:nvSpPr>
        <p:spPr>
          <a:xfrm>
            <a:off x="5508625" y="1465263"/>
            <a:ext cx="3600450" cy="830997"/>
          </a:xfrm>
          <a:prstGeom prst="rect">
            <a:avLst/>
          </a:prstGeom>
        </p:spPr>
        <p:txBody>
          <a:bodyPr>
            <a:prstTxWarp prst="textNoShape">
              <a:avLst/>
            </a:prstTxWarp>
            <a:spAutoFit/>
          </a:bodyPr>
          <a:lstStyle/>
          <a:p>
            <a:r>
              <a:rPr lang="el-GR" sz="1600" i="1" dirty="0" smtClean="0">
                <a:solidFill>
                  <a:srgbClr val="17375E"/>
                </a:solidFill>
                <a:latin typeface="Calibri" charset="0"/>
              </a:rPr>
              <a:t>Αποτελέσματα και η κατανομή πιθανότητάς τους ή διαστήματα εμπιστοσύνης τους</a:t>
            </a:r>
            <a:endParaRPr lang="it-IT" sz="1600" dirty="0">
              <a:latin typeface="Calibri" charset="0"/>
            </a:endParaRPr>
          </a:p>
        </p:txBody>
      </p:sp>
      <p:grpSp>
        <p:nvGrpSpPr>
          <p:cNvPr id="31" name="Gruppo 83"/>
          <p:cNvGrpSpPr>
            <a:grpSpLocks/>
          </p:cNvGrpSpPr>
          <p:nvPr/>
        </p:nvGrpSpPr>
        <p:grpSpPr bwMode="auto">
          <a:xfrm>
            <a:off x="6084888" y="2203450"/>
            <a:ext cx="1447800" cy="1081088"/>
            <a:chOff x="5474828" y="3067402"/>
            <a:chExt cx="842329" cy="553573"/>
          </a:xfrm>
        </p:grpSpPr>
        <p:cxnSp>
          <p:nvCxnSpPr>
            <p:cNvPr id="42" name="Connettore 2 77"/>
            <p:cNvCxnSpPr/>
            <p:nvPr/>
          </p:nvCxnSpPr>
          <p:spPr>
            <a:xfrm flipV="1">
              <a:off x="5474828" y="3067402"/>
              <a:ext cx="0" cy="553573"/>
            </a:xfrm>
            <a:prstGeom prst="straightConnector1">
              <a:avLst/>
            </a:prstGeom>
            <a:ln>
              <a:solidFill>
                <a:srgbClr val="4A7EBB"/>
              </a:solidFill>
              <a:tailEnd type="arrow"/>
            </a:ln>
          </p:spPr>
          <p:style>
            <a:lnRef idx="1">
              <a:schemeClr val="accent1"/>
            </a:lnRef>
            <a:fillRef idx="0">
              <a:schemeClr val="accent1"/>
            </a:fillRef>
            <a:effectRef idx="0">
              <a:schemeClr val="accent1"/>
            </a:effectRef>
            <a:fontRef idx="minor">
              <a:schemeClr val="tx1"/>
            </a:fontRef>
          </p:style>
        </p:cxnSp>
        <p:cxnSp>
          <p:nvCxnSpPr>
            <p:cNvPr id="43" name="Connettore 2 78"/>
            <p:cNvCxnSpPr/>
            <p:nvPr/>
          </p:nvCxnSpPr>
          <p:spPr>
            <a:xfrm>
              <a:off x="5474828" y="3620975"/>
              <a:ext cx="842329" cy="0"/>
            </a:xfrm>
            <a:prstGeom prst="straightConnector1">
              <a:avLst/>
            </a:prstGeom>
            <a:ln>
              <a:solidFill>
                <a:srgbClr val="4A7EBB"/>
              </a:solidFill>
              <a:tailEnd type="arrow"/>
            </a:ln>
          </p:spPr>
          <p:style>
            <a:lnRef idx="1">
              <a:schemeClr val="accent1"/>
            </a:lnRef>
            <a:fillRef idx="0">
              <a:schemeClr val="accent1"/>
            </a:fillRef>
            <a:effectRef idx="0">
              <a:schemeClr val="accent1"/>
            </a:effectRef>
            <a:fontRef idx="minor">
              <a:schemeClr val="tx1"/>
            </a:fontRef>
          </p:style>
        </p:cxnSp>
        <p:sp>
          <p:nvSpPr>
            <p:cNvPr id="44" name="Figura a mano libera 79"/>
            <p:cNvSpPr/>
            <p:nvPr/>
          </p:nvSpPr>
          <p:spPr>
            <a:xfrm>
              <a:off x="5508078" y="3141375"/>
              <a:ext cx="723183" cy="438956"/>
            </a:xfrm>
            <a:custGeom>
              <a:avLst/>
              <a:gdLst>
                <a:gd name="connsiteX0" fmla="*/ 0 w 1483360"/>
                <a:gd name="connsiteY0" fmla="*/ 856827 h 856827"/>
                <a:gd name="connsiteX1" fmla="*/ 325120 w 1483360"/>
                <a:gd name="connsiteY1" fmla="*/ 541867 h 856827"/>
                <a:gd name="connsiteX2" fmla="*/ 548640 w 1483360"/>
                <a:gd name="connsiteY2" fmla="*/ 155787 h 856827"/>
                <a:gd name="connsiteX3" fmla="*/ 690880 w 1483360"/>
                <a:gd name="connsiteY3" fmla="*/ 13547 h 856827"/>
                <a:gd name="connsiteX4" fmla="*/ 883920 w 1483360"/>
                <a:gd name="connsiteY4" fmla="*/ 74507 h 856827"/>
                <a:gd name="connsiteX5" fmla="*/ 1046480 w 1483360"/>
                <a:gd name="connsiteY5" fmla="*/ 430107 h 856827"/>
                <a:gd name="connsiteX6" fmla="*/ 1188720 w 1483360"/>
                <a:gd name="connsiteY6" fmla="*/ 623147 h 856827"/>
                <a:gd name="connsiteX7" fmla="*/ 1381760 w 1483360"/>
                <a:gd name="connsiteY7" fmla="*/ 785707 h 856827"/>
                <a:gd name="connsiteX8" fmla="*/ 1483360 w 1483360"/>
                <a:gd name="connsiteY8" fmla="*/ 826347 h 85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360" h="856827">
                  <a:moveTo>
                    <a:pt x="0" y="856827"/>
                  </a:moveTo>
                  <a:cubicBezTo>
                    <a:pt x="116840" y="757767"/>
                    <a:pt x="233680" y="658707"/>
                    <a:pt x="325120" y="541867"/>
                  </a:cubicBezTo>
                  <a:cubicBezTo>
                    <a:pt x="416560" y="425027"/>
                    <a:pt x="487680" y="243840"/>
                    <a:pt x="548640" y="155787"/>
                  </a:cubicBezTo>
                  <a:cubicBezTo>
                    <a:pt x="609600" y="67734"/>
                    <a:pt x="635000" y="27094"/>
                    <a:pt x="690880" y="13547"/>
                  </a:cubicBezTo>
                  <a:cubicBezTo>
                    <a:pt x="746760" y="0"/>
                    <a:pt x="824653" y="5080"/>
                    <a:pt x="883920" y="74507"/>
                  </a:cubicBezTo>
                  <a:cubicBezTo>
                    <a:pt x="943187" y="143934"/>
                    <a:pt x="995680" y="338667"/>
                    <a:pt x="1046480" y="430107"/>
                  </a:cubicBezTo>
                  <a:cubicBezTo>
                    <a:pt x="1097280" y="521547"/>
                    <a:pt x="1132840" y="563880"/>
                    <a:pt x="1188720" y="623147"/>
                  </a:cubicBezTo>
                  <a:cubicBezTo>
                    <a:pt x="1244600" y="682414"/>
                    <a:pt x="1332653" y="751840"/>
                    <a:pt x="1381760" y="785707"/>
                  </a:cubicBezTo>
                  <a:cubicBezTo>
                    <a:pt x="1430867" y="819574"/>
                    <a:pt x="1457113" y="822960"/>
                    <a:pt x="1483360" y="826347"/>
                  </a:cubicBezTo>
                </a:path>
              </a:pathLst>
            </a:custGeom>
            <a:ln>
              <a:solidFill>
                <a:srgbClr val="4A7EBB"/>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t-IT"/>
            </a:p>
          </p:txBody>
        </p:sp>
        <p:sp>
          <p:nvSpPr>
            <p:cNvPr id="45" name="Rettangolo 80"/>
            <p:cNvSpPr/>
            <p:nvPr/>
          </p:nvSpPr>
          <p:spPr>
            <a:xfrm>
              <a:off x="6038228" y="3069028"/>
              <a:ext cx="162555" cy="189402"/>
            </a:xfrm>
            <a:prstGeom prst="rect">
              <a:avLst/>
            </a:prstGeom>
            <a:ln>
              <a:noFill/>
            </a:ln>
          </p:spPr>
          <p:txBody>
            <a:bodyPr wrap="none">
              <a:prstTxWarp prst="textNoShape">
                <a:avLst/>
              </a:prstTxWarp>
              <a:spAutoFit/>
            </a:bodyPr>
            <a:lstStyle/>
            <a:p>
              <a:r>
                <a:rPr lang="en-US" i="1">
                  <a:solidFill>
                    <a:srgbClr val="17375E"/>
                  </a:solidFill>
                  <a:latin typeface="Calibri" charset="0"/>
                </a:rPr>
                <a:t>I</a:t>
              </a:r>
              <a:r>
                <a:rPr lang="en-US" i="1" baseline="-25000">
                  <a:solidFill>
                    <a:srgbClr val="17375E"/>
                  </a:solidFill>
                  <a:latin typeface="Calibri" charset="0"/>
                </a:rPr>
                <a:t>j</a:t>
              </a:r>
              <a:endParaRPr lang="it-IT" baseline="-25000">
                <a:solidFill>
                  <a:srgbClr val="17375E"/>
                </a:solidFill>
                <a:latin typeface="Calibri" charset="0"/>
              </a:endParaRPr>
            </a:p>
          </p:txBody>
        </p:sp>
      </p:grpSp>
      <p:sp>
        <p:nvSpPr>
          <p:cNvPr id="46" name="Rettangolo 84"/>
          <p:cNvSpPr>
            <a:spLocks noChangeArrowheads="1"/>
          </p:cNvSpPr>
          <p:nvPr/>
        </p:nvSpPr>
        <p:spPr bwMode="auto">
          <a:xfrm>
            <a:off x="7667625" y="2116138"/>
            <a:ext cx="1368425" cy="1384300"/>
          </a:xfrm>
          <a:prstGeom prst="rect">
            <a:avLst/>
          </a:prstGeom>
          <a:noFill/>
          <a:ln w="9525">
            <a:noFill/>
            <a:miter lim="800000"/>
            <a:headEnd/>
            <a:tailEnd/>
          </a:ln>
        </p:spPr>
        <p:txBody>
          <a:bodyPr>
            <a:prstTxWarp prst="textNoShape">
              <a:avLst/>
            </a:prstTxWarp>
            <a:spAutoFit/>
          </a:bodyPr>
          <a:lstStyle/>
          <a:p>
            <a:r>
              <a:rPr lang="en-US" sz="1200" i="1">
                <a:latin typeface="Calibri" charset="0"/>
              </a:rPr>
              <a:t>Joint probability distribution of combined output (Index) representing multiple performances</a:t>
            </a:r>
            <a:endParaRPr lang="it-IT" sz="1200">
              <a:latin typeface="Calibri" charset="0"/>
            </a:endParaRPr>
          </a:p>
        </p:txBody>
      </p:sp>
      <p:sp>
        <p:nvSpPr>
          <p:cNvPr id="47" name="Freccia a destra 85"/>
          <p:cNvSpPr>
            <a:spLocks noChangeArrowheads="1"/>
          </p:cNvSpPr>
          <p:nvPr/>
        </p:nvSpPr>
        <p:spPr bwMode="auto">
          <a:xfrm>
            <a:off x="5148263" y="2708275"/>
            <a:ext cx="576262" cy="433388"/>
          </a:xfrm>
          <a:prstGeom prst="rightArrow">
            <a:avLst>
              <a:gd name="adj1" fmla="val 50000"/>
              <a:gd name="adj2" fmla="val 49863"/>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anchor="ctr">
            <a:prstTxWarp prst="textNoShape">
              <a:avLst/>
            </a:prstTxWarp>
          </a:bodyPr>
          <a:lstStyle/>
          <a:p>
            <a:pPr algn="ctr"/>
            <a:endParaRPr lang="en-US">
              <a:solidFill>
                <a:srgbClr val="000000"/>
              </a:solidFill>
              <a:latin typeface="Calibri" charset="0"/>
            </a:endParaRPr>
          </a:p>
        </p:txBody>
      </p:sp>
      <p:sp>
        <p:nvSpPr>
          <p:cNvPr id="48" name="Freccia a destra 86"/>
          <p:cNvSpPr>
            <a:spLocks noChangeArrowheads="1"/>
          </p:cNvSpPr>
          <p:nvPr/>
        </p:nvSpPr>
        <p:spPr bwMode="auto">
          <a:xfrm rot="5400000">
            <a:off x="6588126" y="3571875"/>
            <a:ext cx="576262" cy="433387"/>
          </a:xfrm>
          <a:prstGeom prst="rightArrow">
            <a:avLst>
              <a:gd name="adj1" fmla="val 50000"/>
              <a:gd name="adj2" fmla="val 49863"/>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anchor="ctr">
            <a:prstTxWarp prst="textNoShape">
              <a:avLst/>
            </a:prstTxWarp>
          </a:bodyPr>
          <a:lstStyle/>
          <a:p>
            <a:pPr algn="ctr"/>
            <a:endParaRPr lang="en-US">
              <a:solidFill>
                <a:srgbClr val="000000"/>
              </a:solidFill>
              <a:latin typeface="Calibri" charset="0"/>
            </a:endParaRPr>
          </a:p>
        </p:txBody>
      </p:sp>
      <p:grpSp>
        <p:nvGrpSpPr>
          <p:cNvPr id="32" name="Gruppo 105"/>
          <p:cNvGrpSpPr>
            <a:grpSpLocks/>
          </p:cNvGrpSpPr>
          <p:nvPr/>
        </p:nvGrpSpPr>
        <p:grpSpPr bwMode="auto">
          <a:xfrm>
            <a:off x="5508625" y="3860800"/>
            <a:ext cx="3241675" cy="2097088"/>
            <a:chOff x="5508104" y="3933056"/>
            <a:chExt cx="3241571" cy="2097524"/>
          </a:xfrm>
        </p:grpSpPr>
        <p:sp>
          <p:nvSpPr>
            <p:cNvPr id="50" name="Rettangolo 92"/>
            <p:cNvSpPr>
              <a:spLocks noChangeArrowheads="1"/>
            </p:cNvSpPr>
            <p:nvPr/>
          </p:nvSpPr>
          <p:spPr bwMode="auto">
            <a:xfrm>
              <a:off x="6084168" y="5013176"/>
              <a:ext cx="360040" cy="648072"/>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nchor="ctr">
              <a:prstTxWarp prst="textNoShape">
                <a:avLst/>
              </a:prstTxWarp>
            </a:bodyPr>
            <a:lstStyle/>
            <a:p>
              <a:pPr algn="ctr"/>
              <a:endParaRPr lang="en-US">
                <a:solidFill>
                  <a:srgbClr val="000000"/>
                </a:solidFill>
                <a:latin typeface="Calibri" charset="0"/>
              </a:endParaRPr>
            </a:p>
          </p:txBody>
        </p:sp>
        <p:sp>
          <p:nvSpPr>
            <p:cNvPr id="51" name="Rettangolo 94"/>
            <p:cNvSpPr>
              <a:spLocks noChangeArrowheads="1"/>
            </p:cNvSpPr>
            <p:nvPr/>
          </p:nvSpPr>
          <p:spPr bwMode="auto">
            <a:xfrm>
              <a:off x="6588224" y="4509120"/>
              <a:ext cx="360040" cy="1152128"/>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nchor="ctr">
              <a:prstTxWarp prst="textNoShape">
                <a:avLst/>
              </a:prstTxWarp>
            </a:bodyPr>
            <a:lstStyle/>
            <a:p>
              <a:pPr algn="ctr"/>
              <a:endParaRPr lang="en-US">
                <a:solidFill>
                  <a:srgbClr val="000000"/>
                </a:solidFill>
                <a:latin typeface="Calibri" charset="0"/>
              </a:endParaRPr>
            </a:p>
          </p:txBody>
        </p:sp>
        <p:sp>
          <p:nvSpPr>
            <p:cNvPr id="52" name="Rettangolo 95"/>
            <p:cNvSpPr>
              <a:spLocks noChangeArrowheads="1"/>
            </p:cNvSpPr>
            <p:nvPr/>
          </p:nvSpPr>
          <p:spPr bwMode="auto">
            <a:xfrm>
              <a:off x="7668344" y="4869160"/>
              <a:ext cx="360040" cy="792088"/>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nchor="ctr">
              <a:prstTxWarp prst="textNoShape">
                <a:avLst/>
              </a:prstTxWarp>
            </a:bodyPr>
            <a:lstStyle/>
            <a:p>
              <a:pPr algn="ctr"/>
              <a:endParaRPr lang="en-US">
                <a:solidFill>
                  <a:srgbClr val="000000"/>
                </a:solidFill>
                <a:latin typeface="Calibri" charset="0"/>
              </a:endParaRPr>
            </a:p>
          </p:txBody>
        </p:sp>
        <p:sp>
          <p:nvSpPr>
            <p:cNvPr id="53" name="Rettangolo 96"/>
            <p:cNvSpPr/>
            <p:nvPr/>
          </p:nvSpPr>
          <p:spPr>
            <a:xfrm>
              <a:off x="7140002" y="5301766"/>
              <a:ext cx="312728" cy="327093"/>
            </a:xfrm>
            <a:prstGeom prst="rect">
              <a:avLst/>
            </a:prstGeom>
          </p:spPr>
          <p:txBody>
            <a:bodyPr wrap="none">
              <a:prstTxWarp prst="textNoShape">
                <a:avLst/>
              </a:prstTxWarp>
              <a:spAutoFit/>
            </a:bodyPr>
            <a:lstStyle/>
            <a:p>
              <a:r>
                <a:rPr lang="en-US" i="1">
                  <a:solidFill>
                    <a:srgbClr val="17375E"/>
                  </a:solidFill>
                  <a:latin typeface="Calibri" charset="0"/>
                </a:rPr>
                <a:t>….</a:t>
              </a:r>
              <a:endParaRPr lang="it-IT">
                <a:latin typeface="Calibri" charset="0"/>
              </a:endParaRPr>
            </a:p>
          </p:txBody>
        </p:sp>
        <p:cxnSp>
          <p:nvCxnSpPr>
            <p:cNvPr id="54" name="Connettore 2 88"/>
            <p:cNvCxnSpPr/>
            <p:nvPr/>
          </p:nvCxnSpPr>
          <p:spPr>
            <a:xfrm flipV="1">
              <a:off x="5868455" y="4077549"/>
              <a:ext cx="0" cy="158306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5" name="Connettore 2 91"/>
            <p:cNvCxnSpPr/>
            <p:nvPr/>
          </p:nvCxnSpPr>
          <p:spPr>
            <a:xfrm>
              <a:off x="5868455" y="5660615"/>
              <a:ext cx="2519281"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6" name="Rettangolo 97"/>
            <p:cNvSpPr/>
            <p:nvPr/>
          </p:nvSpPr>
          <p:spPr>
            <a:xfrm>
              <a:off x="5508104" y="3933056"/>
              <a:ext cx="303203" cy="369965"/>
            </a:xfrm>
            <a:prstGeom prst="rect">
              <a:avLst/>
            </a:prstGeom>
          </p:spPr>
          <p:txBody>
            <a:bodyPr wrap="none">
              <a:prstTxWarp prst="textNoShape">
                <a:avLst/>
              </a:prstTxWarp>
              <a:spAutoFit/>
            </a:bodyPr>
            <a:lstStyle/>
            <a:p>
              <a:r>
                <a:rPr lang="en-US" i="1">
                  <a:solidFill>
                    <a:srgbClr val="17375E"/>
                  </a:solidFill>
                  <a:latin typeface="Calibri" charset="0"/>
                </a:rPr>
                <a:t>P</a:t>
              </a:r>
              <a:endParaRPr lang="it-IT" baseline="-25000">
                <a:latin typeface="Calibri" charset="0"/>
              </a:endParaRPr>
            </a:p>
          </p:txBody>
        </p:sp>
        <p:sp>
          <p:nvSpPr>
            <p:cNvPr id="57" name="Rettangolo 98"/>
            <p:cNvSpPr/>
            <p:nvPr/>
          </p:nvSpPr>
          <p:spPr>
            <a:xfrm>
              <a:off x="6095460" y="5652676"/>
              <a:ext cx="276216" cy="306451"/>
            </a:xfrm>
            <a:prstGeom prst="rect">
              <a:avLst/>
            </a:prstGeom>
          </p:spPr>
          <p:txBody>
            <a:bodyPr wrap="none">
              <a:prstTxWarp prst="textNoShape">
                <a:avLst/>
              </a:prstTxWarp>
              <a:spAutoFit/>
            </a:bodyPr>
            <a:lstStyle/>
            <a:p>
              <a:r>
                <a:rPr lang="en-US" sz="1400" i="1">
                  <a:solidFill>
                    <a:srgbClr val="17375E"/>
                  </a:solidFill>
                  <a:latin typeface="Calibri" charset="0"/>
                </a:rPr>
                <a:t>1</a:t>
              </a:r>
              <a:endParaRPr lang="it-IT" sz="1400" baseline="-25000">
                <a:latin typeface="Calibri" charset="0"/>
              </a:endParaRPr>
            </a:p>
          </p:txBody>
        </p:sp>
        <p:sp>
          <p:nvSpPr>
            <p:cNvPr id="58" name="Rettangolo 99"/>
            <p:cNvSpPr/>
            <p:nvPr/>
          </p:nvSpPr>
          <p:spPr>
            <a:xfrm>
              <a:off x="8244866" y="5660615"/>
              <a:ext cx="504809" cy="369965"/>
            </a:xfrm>
            <a:prstGeom prst="rect">
              <a:avLst/>
            </a:prstGeom>
          </p:spPr>
          <p:txBody>
            <a:bodyPr wrap="none">
              <a:prstTxWarp prst="textNoShape">
                <a:avLst/>
              </a:prstTxWarp>
              <a:spAutoFit/>
            </a:bodyPr>
            <a:lstStyle/>
            <a:p>
              <a:r>
                <a:rPr lang="en-US" i="1">
                  <a:solidFill>
                    <a:srgbClr val="17375E"/>
                  </a:solidFill>
                  <a:latin typeface="Calibri" charset="0"/>
                </a:rPr>
                <a:t>Alt.</a:t>
              </a:r>
              <a:endParaRPr lang="it-IT" baseline="-25000">
                <a:latin typeface="Calibri" charset="0"/>
              </a:endParaRPr>
            </a:p>
          </p:txBody>
        </p:sp>
        <p:sp>
          <p:nvSpPr>
            <p:cNvPr id="59" name="Rettangolo 100"/>
            <p:cNvSpPr/>
            <p:nvPr/>
          </p:nvSpPr>
          <p:spPr>
            <a:xfrm>
              <a:off x="6671705" y="5660615"/>
              <a:ext cx="276216" cy="308039"/>
            </a:xfrm>
            <a:prstGeom prst="rect">
              <a:avLst/>
            </a:prstGeom>
          </p:spPr>
          <p:txBody>
            <a:bodyPr wrap="none">
              <a:prstTxWarp prst="textNoShape">
                <a:avLst/>
              </a:prstTxWarp>
              <a:spAutoFit/>
            </a:bodyPr>
            <a:lstStyle/>
            <a:p>
              <a:r>
                <a:rPr lang="en-US" sz="1400" i="1">
                  <a:solidFill>
                    <a:srgbClr val="17375E"/>
                  </a:solidFill>
                  <a:latin typeface="Calibri" charset="0"/>
                </a:rPr>
                <a:t>2</a:t>
              </a:r>
              <a:endParaRPr lang="it-IT" sz="1400" baseline="-25000">
                <a:latin typeface="Calibri" charset="0"/>
              </a:endParaRPr>
            </a:p>
          </p:txBody>
        </p:sp>
        <p:sp>
          <p:nvSpPr>
            <p:cNvPr id="60" name="Rettangolo 101"/>
            <p:cNvSpPr/>
            <p:nvPr/>
          </p:nvSpPr>
          <p:spPr>
            <a:xfrm>
              <a:off x="7176513" y="5660615"/>
              <a:ext cx="227005" cy="308039"/>
            </a:xfrm>
            <a:prstGeom prst="rect">
              <a:avLst/>
            </a:prstGeom>
          </p:spPr>
          <p:txBody>
            <a:bodyPr wrap="none">
              <a:prstTxWarp prst="textNoShape">
                <a:avLst/>
              </a:prstTxWarp>
              <a:spAutoFit/>
            </a:bodyPr>
            <a:lstStyle/>
            <a:p>
              <a:r>
                <a:rPr lang="en-US" sz="1400" i="1">
                  <a:solidFill>
                    <a:srgbClr val="17375E"/>
                  </a:solidFill>
                  <a:latin typeface="Calibri" charset="0"/>
                </a:rPr>
                <a:t>j</a:t>
              </a:r>
              <a:endParaRPr lang="it-IT" sz="1400" baseline="-25000">
                <a:latin typeface="Calibri" charset="0"/>
              </a:endParaRPr>
            </a:p>
          </p:txBody>
        </p:sp>
        <p:sp>
          <p:nvSpPr>
            <p:cNvPr id="61" name="Rettangolo 102"/>
            <p:cNvSpPr/>
            <p:nvPr/>
          </p:nvSpPr>
          <p:spPr>
            <a:xfrm>
              <a:off x="7728946" y="5660615"/>
              <a:ext cx="241292" cy="308039"/>
            </a:xfrm>
            <a:prstGeom prst="rect">
              <a:avLst/>
            </a:prstGeom>
          </p:spPr>
          <p:txBody>
            <a:bodyPr wrap="none">
              <a:prstTxWarp prst="textNoShape">
                <a:avLst/>
              </a:prstTxWarp>
              <a:spAutoFit/>
            </a:bodyPr>
            <a:lstStyle/>
            <a:p>
              <a:r>
                <a:rPr lang="en-US" sz="1400" i="1">
                  <a:solidFill>
                    <a:srgbClr val="17375E"/>
                  </a:solidFill>
                  <a:latin typeface="Calibri" charset="0"/>
                </a:rPr>
                <a:t>J</a:t>
              </a:r>
              <a:endParaRPr lang="it-IT" sz="1400" baseline="-25000">
                <a:latin typeface="Calibri" charset="0"/>
              </a:endParaRPr>
            </a:p>
          </p:txBody>
        </p:sp>
      </p:grpSp>
      <p:sp>
        <p:nvSpPr>
          <p:cNvPr id="62" name="Rettangolo 103"/>
          <p:cNvSpPr/>
          <p:nvPr/>
        </p:nvSpPr>
        <p:spPr>
          <a:xfrm>
            <a:off x="7200900" y="3624758"/>
            <a:ext cx="2124075" cy="1077218"/>
          </a:xfrm>
          <a:prstGeom prst="rect">
            <a:avLst/>
          </a:prstGeom>
        </p:spPr>
        <p:txBody>
          <a:bodyPr>
            <a:prstTxWarp prst="textNoShape">
              <a:avLst/>
            </a:prstTxWarp>
            <a:spAutoFit/>
          </a:bodyPr>
          <a:lstStyle/>
          <a:p>
            <a:r>
              <a:rPr lang="el-GR" sz="1600" i="1" dirty="0" smtClean="0">
                <a:solidFill>
                  <a:srgbClr val="17375E"/>
                </a:solidFill>
                <a:latin typeface="Calibri" charset="0"/>
              </a:rPr>
              <a:t>Μεταβλητότητα αποτελεσμάτων τελικής αξιολόγησης και απόφαση</a:t>
            </a:r>
            <a:endParaRPr lang="it-IT" sz="1600" dirty="0">
              <a:latin typeface="Calibri" charset="0"/>
            </a:endParaRPr>
          </a:p>
        </p:txBody>
      </p:sp>
      <p:grpSp>
        <p:nvGrpSpPr>
          <p:cNvPr id="41" name="Gruppo 106"/>
          <p:cNvGrpSpPr>
            <a:grpSpLocks/>
          </p:cNvGrpSpPr>
          <p:nvPr/>
        </p:nvGrpSpPr>
        <p:grpSpPr bwMode="auto">
          <a:xfrm>
            <a:off x="4211638" y="3141663"/>
            <a:ext cx="677862" cy="647700"/>
            <a:chOff x="5474828" y="2909241"/>
            <a:chExt cx="989626" cy="711734"/>
          </a:xfrm>
        </p:grpSpPr>
        <p:cxnSp>
          <p:nvCxnSpPr>
            <p:cNvPr id="64" name="Connettore 2 107"/>
            <p:cNvCxnSpPr/>
            <p:nvPr/>
          </p:nvCxnSpPr>
          <p:spPr>
            <a:xfrm flipV="1">
              <a:off x="5474828" y="3067985"/>
              <a:ext cx="0" cy="552990"/>
            </a:xfrm>
            <a:prstGeom prst="straightConnector1">
              <a:avLst/>
            </a:prstGeom>
            <a:ln>
              <a:solidFill>
                <a:srgbClr val="4A7EBB"/>
              </a:solidFill>
              <a:tailEnd type="arrow"/>
            </a:ln>
          </p:spPr>
          <p:style>
            <a:lnRef idx="1">
              <a:schemeClr val="accent1"/>
            </a:lnRef>
            <a:fillRef idx="0">
              <a:schemeClr val="accent1"/>
            </a:fillRef>
            <a:effectRef idx="0">
              <a:schemeClr val="accent1"/>
            </a:effectRef>
            <a:fontRef idx="minor">
              <a:schemeClr val="tx1"/>
            </a:fontRef>
          </p:style>
        </p:cxnSp>
        <p:cxnSp>
          <p:nvCxnSpPr>
            <p:cNvPr id="65" name="Connettore 2 108"/>
            <p:cNvCxnSpPr/>
            <p:nvPr/>
          </p:nvCxnSpPr>
          <p:spPr>
            <a:xfrm>
              <a:off x="5474828" y="3620975"/>
              <a:ext cx="841298" cy="0"/>
            </a:xfrm>
            <a:prstGeom prst="straightConnector1">
              <a:avLst/>
            </a:prstGeom>
            <a:ln>
              <a:solidFill>
                <a:srgbClr val="4A7EBB"/>
              </a:solidFill>
              <a:tailEnd type="arrow"/>
            </a:ln>
          </p:spPr>
          <p:style>
            <a:lnRef idx="1">
              <a:schemeClr val="accent1"/>
            </a:lnRef>
            <a:fillRef idx="0">
              <a:schemeClr val="accent1"/>
            </a:fillRef>
            <a:effectRef idx="0">
              <a:schemeClr val="accent1"/>
            </a:effectRef>
            <a:fontRef idx="minor">
              <a:schemeClr val="tx1"/>
            </a:fontRef>
          </p:style>
        </p:cxnSp>
        <p:sp>
          <p:nvSpPr>
            <p:cNvPr id="66" name="Figura a mano libera 109"/>
            <p:cNvSpPr/>
            <p:nvPr/>
          </p:nvSpPr>
          <p:spPr>
            <a:xfrm>
              <a:off x="5507275" y="3141252"/>
              <a:ext cx="723100" cy="439600"/>
            </a:xfrm>
            <a:custGeom>
              <a:avLst/>
              <a:gdLst>
                <a:gd name="connsiteX0" fmla="*/ 0 w 1483360"/>
                <a:gd name="connsiteY0" fmla="*/ 856827 h 856827"/>
                <a:gd name="connsiteX1" fmla="*/ 325120 w 1483360"/>
                <a:gd name="connsiteY1" fmla="*/ 541867 h 856827"/>
                <a:gd name="connsiteX2" fmla="*/ 548640 w 1483360"/>
                <a:gd name="connsiteY2" fmla="*/ 155787 h 856827"/>
                <a:gd name="connsiteX3" fmla="*/ 690880 w 1483360"/>
                <a:gd name="connsiteY3" fmla="*/ 13547 h 856827"/>
                <a:gd name="connsiteX4" fmla="*/ 883920 w 1483360"/>
                <a:gd name="connsiteY4" fmla="*/ 74507 h 856827"/>
                <a:gd name="connsiteX5" fmla="*/ 1046480 w 1483360"/>
                <a:gd name="connsiteY5" fmla="*/ 430107 h 856827"/>
                <a:gd name="connsiteX6" fmla="*/ 1188720 w 1483360"/>
                <a:gd name="connsiteY6" fmla="*/ 623147 h 856827"/>
                <a:gd name="connsiteX7" fmla="*/ 1381760 w 1483360"/>
                <a:gd name="connsiteY7" fmla="*/ 785707 h 856827"/>
                <a:gd name="connsiteX8" fmla="*/ 1483360 w 1483360"/>
                <a:gd name="connsiteY8" fmla="*/ 826347 h 85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360" h="856827">
                  <a:moveTo>
                    <a:pt x="0" y="856827"/>
                  </a:moveTo>
                  <a:cubicBezTo>
                    <a:pt x="116840" y="757767"/>
                    <a:pt x="233680" y="658707"/>
                    <a:pt x="325120" y="541867"/>
                  </a:cubicBezTo>
                  <a:cubicBezTo>
                    <a:pt x="416560" y="425027"/>
                    <a:pt x="487680" y="243840"/>
                    <a:pt x="548640" y="155787"/>
                  </a:cubicBezTo>
                  <a:cubicBezTo>
                    <a:pt x="609600" y="67734"/>
                    <a:pt x="635000" y="27094"/>
                    <a:pt x="690880" y="13547"/>
                  </a:cubicBezTo>
                  <a:cubicBezTo>
                    <a:pt x="746760" y="0"/>
                    <a:pt x="824653" y="5080"/>
                    <a:pt x="883920" y="74507"/>
                  </a:cubicBezTo>
                  <a:cubicBezTo>
                    <a:pt x="943187" y="143934"/>
                    <a:pt x="995680" y="338667"/>
                    <a:pt x="1046480" y="430107"/>
                  </a:cubicBezTo>
                  <a:cubicBezTo>
                    <a:pt x="1097280" y="521547"/>
                    <a:pt x="1132840" y="563880"/>
                    <a:pt x="1188720" y="623147"/>
                  </a:cubicBezTo>
                  <a:cubicBezTo>
                    <a:pt x="1244600" y="682414"/>
                    <a:pt x="1332653" y="751840"/>
                    <a:pt x="1381760" y="785707"/>
                  </a:cubicBezTo>
                  <a:cubicBezTo>
                    <a:pt x="1430867" y="819574"/>
                    <a:pt x="1457113" y="822960"/>
                    <a:pt x="1483360" y="826347"/>
                  </a:cubicBezTo>
                </a:path>
              </a:pathLst>
            </a:custGeom>
            <a:ln>
              <a:solidFill>
                <a:srgbClr val="4A7EBB"/>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t-IT"/>
            </a:p>
          </p:txBody>
        </p:sp>
        <p:sp>
          <p:nvSpPr>
            <p:cNvPr id="67" name="Rettangolo 110"/>
            <p:cNvSpPr/>
            <p:nvPr/>
          </p:nvSpPr>
          <p:spPr>
            <a:xfrm>
              <a:off x="5838695" y="2909241"/>
              <a:ext cx="625759" cy="406455"/>
            </a:xfrm>
            <a:prstGeom prst="rect">
              <a:avLst/>
            </a:prstGeom>
            <a:ln>
              <a:noFill/>
            </a:ln>
          </p:spPr>
          <p:txBody>
            <a:bodyPr wrap="none">
              <a:prstTxWarp prst="textNoShape">
                <a:avLst/>
              </a:prstTxWarp>
              <a:spAutoFit/>
            </a:bodyPr>
            <a:lstStyle/>
            <a:p>
              <a:r>
                <a:rPr lang="en-US" i="1">
                  <a:solidFill>
                    <a:srgbClr val="17375E"/>
                  </a:solidFill>
                  <a:latin typeface="Calibri" charset="0"/>
                </a:rPr>
                <a:t>w</a:t>
              </a:r>
              <a:r>
                <a:rPr lang="en-US" i="1" baseline="-25000">
                  <a:solidFill>
                    <a:srgbClr val="17375E"/>
                  </a:solidFill>
                  <a:latin typeface="Calibri" charset="0"/>
                </a:rPr>
                <a:t>1</a:t>
              </a:r>
              <a:endParaRPr lang="it-IT" baseline="-25000">
                <a:solidFill>
                  <a:srgbClr val="17375E"/>
                </a:solidFill>
                <a:latin typeface="Calibri" charset="0"/>
              </a:endParaRPr>
            </a:p>
          </p:txBody>
        </p:sp>
      </p:grpSp>
      <p:grpSp>
        <p:nvGrpSpPr>
          <p:cNvPr id="49" name="Gruppo 111"/>
          <p:cNvGrpSpPr>
            <a:grpSpLocks/>
          </p:cNvGrpSpPr>
          <p:nvPr/>
        </p:nvGrpSpPr>
        <p:grpSpPr bwMode="auto">
          <a:xfrm>
            <a:off x="4211638" y="3779838"/>
            <a:ext cx="760412" cy="585787"/>
            <a:chOff x="5474828" y="2978118"/>
            <a:chExt cx="1110746" cy="642857"/>
          </a:xfrm>
        </p:grpSpPr>
        <p:cxnSp>
          <p:nvCxnSpPr>
            <p:cNvPr id="69" name="Connettore 2 112"/>
            <p:cNvCxnSpPr/>
            <p:nvPr/>
          </p:nvCxnSpPr>
          <p:spPr>
            <a:xfrm flipV="1">
              <a:off x="5474828" y="3066968"/>
              <a:ext cx="0" cy="554007"/>
            </a:xfrm>
            <a:prstGeom prst="straightConnector1">
              <a:avLst/>
            </a:prstGeom>
            <a:ln>
              <a:solidFill>
                <a:srgbClr val="4A7EBB"/>
              </a:solidFill>
              <a:tailEnd type="arrow"/>
            </a:ln>
          </p:spPr>
          <p:style>
            <a:lnRef idx="1">
              <a:schemeClr val="accent1"/>
            </a:lnRef>
            <a:fillRef idx="0">
              <a:schemeClr val="accent1"/>
            </a:fillRef>
            <a:effectRef idx="0">
              <a:schemeClr val="accent1"/>
            </a:effectRef>
            <a:fontRef idx="minor">
              <a:schemeClr val="tx1"/>
            </a:fontRef>
          </p:style>
        </p:cxnSp>
        <p:cxnSp>
          <p:nvCxnSpPr>
            <p:cNvPr id="70" name="Connettore 2 113"/>
            <p:cNvCxnSpPr/>
            <p:nvPr/>
          </p:nvCxnSpPr>
          <p:spPr>
            <a:xfrm>
              <a:off x="5474828" y="3620975"/>
              <a:ext cx="841755" cy="0"/>
            </a:xfrm>
            <a:prstGeom prst="straightConnector1">
              <a:avLst/>
            </a:prstGeom>
            <a:ln>
              <a:solidFill>
                <a:srgbClr val="4A7EBB"/>
              </a:solidFill>
              <a:tailEnd type="arrow"/>
            </a:ln>
          </p:spPr>
          <p:style>
            <a:lnRef idx="1">
              <a:schemeClr val="accent1"/>
            </a:lnRef>
            <a:fillRef idx="0">
              <a:schemeClr val="accent1"/>
            </a:fillRef>
            <a:effectRef idx="0">
              <a:schemeClr val="accent1"/>
            </a:effectRef>
            <a:fontRef idx="minor">
              <a:schemeClr val="tx1"/>
            </a:fontRef>
          </p:style>
        </p:cxnSp>
        <p:sp>
          <p:nvSpPr>
            <p:cNvPr id="71" name="Figura a mano libera 114"/>
            <p:cNvSpPr/>
            <p:nvPr/>
          </p:nvSpPr>
          <p:spPr>
            <a:xfrm>
              <a:off x="5507292" y="3140138"/>
              <a:ext cx="723493" cy="440767"/>
            </a:xfrm>
            <a:custGeom>
              <a:avLst/>
              <a:gdLst>
                <a:gd name="connsiteX0" fmla="*/ 0 w 1483360"/>
                <a:gd name="connsiteY0" fmla="*/ 856827 h 856827"/>
                <a:gd name="connsiteX1" fmla="*/ 325120 w 1483360"/>
                <a:gd name="connsiteY1" fmla="*/ 541867 h 856827"/>
                <a:gd name="connsiteX2" fmla="*/ 548640 w 1483360"/>
                <a:gd name="connsiteY2" fmla="*/ 155787 h 856827"/>
                <a:gd name="connsiteX3" fmla="*/ 690880 w 1483360"/>
                <a:gd name="connsiteY3" fmla="*/ 13547 h 856827"/>
                <a:gd name="connsiteX4" fmla="*/ 883920 w 1483360"/>
                <a:gd name="connsiteY4" fmla="*/ 74507 h 856827"/>
                <a:gd name="connsiteX5" fmla="*/ 1046480 w 1483360"/>
                <a:gd name="connsiteY5" fmla="*/ 430107 h 856827"/>
                <a:gd name="connsiteX6" fmla="*/ 1188720 w 1483360"/>
                <a:gd name="connsiteY6" fmla="*/ 623147 h 856827"/>
                <a:gd name="connsiteX7" fmla="*/ 1381760 w 1483360"/>
                <a:gd name="connsiteY7" fmla="*/ 785707 h 856827"/>
                <a:gd name="connsiteX8" fmla="*/ 1483360 w 1483360"/>
                <a:gd name="connsiteY8" fmla="*/ 826347 h 85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360" h="856827">
                  <a:moveTo>
                    <a:pt x="0" y="856827"/>
                  </a:moveTo>
                  <a:cubicBezTo>
                    <a:pt x="116840" y="757767"/>
                    <a:pt x="233680" y="658707"/>
                    <a:pt x="325120" y="541867"/>
                  </a:cubicBezTo>
                  <a:cubicBezTo>
                    <a:pt x="416560" y="425027"/>
                    <a:pt x="487680" y="243840"/>
                    <a:pt x="548640" y="155787"/>
                  </a:cubicBezTo>
                  <a:cubicBezTo>
                    <a:pt x="609600" y="67734"/>
                    <a:pt x="635000" y="27094"/>
                    <a:pt x="690880" y="13547"/>
                  </a:cubicBezTo>
                  <a:cubicBezTo>
                    <a:pt x="746760" y="0"/>
                    <a:pt x="824653" y="5080"/>
                    <a:pt x="883920" y="74507"/>
                  </a:cubicBezTo>
                  <a:cubicBezTo>
                    <a:pt x="943187" y="143934"/>
                    <a:pt x="995680" y="338667"/>
                    <a:pt x="1046480" y="430107"/>
                  </a:cubicBezTo>
                  <a:cubicBezTo>
                    <a:pt x="1097280" y="521547"/>
                    <a:pt x="1132840" y="563880"/>
                    <a:pt x="1188720" y="623147"/>
                  </a:cubicBezTo>
                  <a:cubicBezTo>
                    <a:pt x="1244600" y="682414"/>
                    <a:pt x="1332653" y="751840"/>
                    <a:pt x="1381760" y="785707"/>
                  </a:cubicBezTo>
                  <a:cubicBezTo>
                    <a:pt x="1430867" y="819574"/>
                    <a:pt x="1457113" y="822960"/>
                    <a:pt x="1483360" y="826347"/>
                  </a:cubicBezTo>
                </a:path>
              </a:pathLst>
            </a:custGeom>
            <a:ln>
              <a:solidFill>
                <a:srgbClr val="4A7EBB"/>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t-IT"/>
            </a:p>
          </p:txBody>
        </p:sp>
        <p:sp>
          <p:nvSpPr>
            <p:cNvPr id="72" name="Rettangolo 115"/>
            <p:cNvSpPr/>
            <p:nvPr/>
          </p:nvSpPr>
          <p:spPr>
            <a:xfrm>
              <a:off x="5896865" y="2978118"/>
              <a:ext cx="688709" cy="405923"/>
            </a:xfrm>
            <a:prstGeom prst="rect">
              <a:avLst/>
            </a:prstGeom>
            <a:ln>
              <a:noFill/>
            </a:ln>
          </p:spPr>
          <p:txBody>
            <a:bodyPr wrap="none">
              <a:prstTxWarp prst="textNoShape">
                <a:avLst/>
              </a:prstTxWarp>
              <a:spAutoFit/>
            </a:bodyPr>
            <a:lstStyle/>
            <a:p>
              <a:r>
                <a:rPr lang="en-US" i="1">
                  <a:solidFill>
                    <a:srgbClr val="17375E"/>
                  </a:solidFill>
                  <a:latin typeface="Calibri" charset="0"/>
                </a:rPr>
                <a:t>w</a:t>
              </a:r>
              <a:r>
                <a:rPr lang="en-US" i="1" baseline="-25000">
                  <a:solidFill>
                    <a:srgbClr val="17375E"/>
                  </a:solidFill>
                  <a:latin typeface="Calibri" charset="0"/>
                </a:rPr>
                <a:t>m</a:t>
              </a:r>
              <a:endParaRPr lang="it-IT" baseline="-25000">
                <a:solidFill>
                  <a:srgbClr val="17375E"/>
                </a:solidFill>
                <a:latin typeface="Calibri" charset="0"/>
              </a:endParaRPr>
            </a:p>
          </p:txBody>
        </p:sp>
      </p:grpSp>
      <p:sp>
        <p:nvSpPr>
          <p:cNvPr id="73" name="Rettangolo 7"/>
          <p:cNvSpPr>
            <a:spLocks noChangeArrowheads="1"/>
          </p:cNvSpPr>
          <p:nvPr/>
        </p:nvSpPr>
        <p:spPr bwMode="auto">
          <a:xfrm>
            <a:off x="6813549" y="6232237"/>
            <a:ext cx="2079626" cy="338554"/>
          </a:xfrm>
          <a:prstGeom prst="rect">
            <a:avLst/>
          </a:prstGeom>
          <a:noFill/>
          <a:ln w="9525">
            <a:noFill/>
            <a:miter lim="800000"/>
            <a:headEnd/>
            <a:tailEnd/>
          </a:ln>
        </p:spPr>
        <p:txBody>
          <a:bodyPr wrap="square">
            <a:prstTxWarp prst="textNoShape">
              <a:avLst/>
            </a:prstTxWarp>
            <a:spAutoFit/>
          </a:bodyPr>
          <a:lstStyle/>
          <a:p>
            <a:pPr marL="447675" indent="-447675"/>
            <a:r>
              <a:rPr lang="it-IT" sz="1600" i="1" dirty="0" smtClean="0">
                <a:latin typeface="Calibri" charset="0"/>
              </a:rPr>
              <a:t>[</a:t>
            </a:r>
            <a:r>
              <a:rPr lang="it-IT" sz="1600" i="1" dirty="0" err="1" smtClean="0">
                <a:latin typeface="Calibri" charset="0"/>
              </a:rPr>
              <a:t>Cascetta</a:t>
            </a:r>
            <a:r>
              <a:rPr lang="it-IT" sz="1600" i="1" dirty="0" smtClean="0">
                <a:latin typeface="Calibri" charset="0"/>
              </a:rPr>
              <a:t>, 2012]</a:t>
            </a:r>
            <a:endParaRPr lang="it-IT" sz="1600" i="1" dirty="0">
              <a:latin typeface="Calibri" charset="0"/>
            </a:endParaRPr>
          </a:p>
        </p:txBody>
      </p:sp>
      <p:sp>
        <p:nvSpPr>
          <p:cNvPr id="74" name="Title 1"/>
          <p:cNvSpPr>
            <a:spLocks noGrp="1"/>
          </p:cNvSpPr>
          <p:nvPr>
            <p:ph type="title"/>
          </p:nvPr>
        </p:nvSpPr>
        <p:spPr>
          <a:xfrm>
            <a:off x="457200" y="274638"/>
            <a:ext cx="8229600" cy="815974"/>
          </a:xfrm>
        </p:spPr>
        <p:txBody>
          <a:bodyPr>
            <a:normAutofit/>
          </a:bodyPr>
          <a:lstStyle/>
          <a:p>
            <a:r>
              <a:rPr lang="el-GR" dirty="0" smtClean="0"/>
              <a:t>Πολυκριτήρια λήψη απόφασης</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496944" cy="944562"/>
          </a:xfrm>
        </p:spPr>
        <p:txBody>
          <a:bodyPr/>
          <a:lstStyle/>
          <a:p>
            <a:r>
              <a:rPr lang="el-GR" dirty="0" smtClean="0"/>
              <a:t>Βιβλιογραφικές αναφορές</a:t>
            </a:r>
            <a:r>
              <a:rPr lang="el-GR" dirty="0"/>
              <a:t> </a:t>
            </a:r>
            <a:r>
              <a:rPr lang="el-GR" dirty="0" smtClean="0"/>
              <a:t>(1 από 5)</a:t>
            </a:r>
            <a:endParaRPr lang="en-US" dirty="0"/>
          </a:p>
        </p:txBody>
      </p:sp>
      <p:sp>
        <p:nvSpPr>
          <p:cNvPr id="73" name="Titolo 1"/>
          <p:cNvSpPr txBox="1">
            <a:spLocks/>
          </p:cNvSpPr>
          <p:nvPr/>
        </p:nvSpPr>
        <p:spPr>
          <a:xfrm>
            <a:off x="250825" y="1219200"/>
            <a:ext cx="8913813" cy="5306144"/>
          </a:xfrm>
          <a:prstGeom prst="rect">
            <a:avLst/>
          </a:prstGeom>
        </p:spPr>
        <p:txBody>
          <a:bodyPr>
            <a:prstTxWarp prst="textNoShape">
              <a:avLst/>
            </a:prstTxWarp>
          </a:bodyPr>
          <a:lstStyle/>
          <a:p>
            <a:pPr marL="271463" indent="-271463">
              <a:buFont typeface="Arial"/>
              <a:buChar char="•"/>
            </a:pPr>
            <a:r>
              <a:rPr lang="en-US" sz="2000" dirty="0" err="1" smtClean="0">
                <a:latin typeface="+mj-lt"/>
              </a:rPr>
              <a:t>Cascetta</a:t>
            </a:r>
            <a:r>
              <a:rPr lang="en-US" sz="2000" dirty="0" smtClean="0">
                <a:latin typeface="+mj-lt"/>
              </a:rPr>
              <a:t> </a:t>
            </a:r>
            <a:r>
              <a:rPr lang="en-US" sz="2000" dirty="0">
                <a:latin typeface="+mj-lt"/>
              </a:rPr>
              <a:t>(2009)</a:t>
            </a:r>
            <a:r>
              <a:rPr lang="en-US" sz="2000" i="1" dirty="0">
                <a:latin typeface="+mj-lt"/>
              </a:rPr>
              <a:t>. Transportation System Analysis: models and applications. </a:t>
            </a:r>
            <a:r>
              <a:rPr lang="en-US" sz="2000" dirty="0">
                <a:latin typeface="+mj-lt"/>
              </a:rPr>
              <a:t>2</a:t>
            </a:r>
            <a:r>
              <a:rPr lang="en-US" sz="2000" baseline="30000" dirty="0">
                <a:latin typeface="+mj-lt"/>
              </a:rPr>
              <a:t>nd</a:t>
            </a:r>
            <a:r>
              <a:rPr lang="en-US" sz="2000" dirty="0">
                <a:latin typeface="+mj-lt"/>
              </a:rPr>
              <a:t> edition.</a:t>
            </a:r>
            <a:r>
              <a:rPr lang="en-US" sz="2000" i="1" dirty="0">
                <a:latin typeface="+mj-lt"/>
              </a:rPr>
              <a:t> </a:t>
            </a:r>
            <a:r>
              <a:rPr lang="en-US" sz="2000" dirty="0">
                <a:latin typeface="+mj-lt"/>
              </a:rPr>
              <a:t>Springer.</a:t>
            </a:r>
          </a:p>
          <a:p>
            <a:pPr marL="271463" indent="-271463">
              <a:buFont typeface="Arial"/>
              <a:buChar char="•"/>
            </a:pPr>
            <a:r>
              <a:rPr lang="en-US" sz="2000" dirty="0">
                <a:latin typeface="+mj-lt"/>
              </a:rPr>
              <a:t>CE Delft Report (2007). </a:t>
            </a:r>
            <a:r>
              <a:rPr lang="en-US" sz="2000" i="1" dirty="0">
                <a:latin typeface="+mj-lt"/>
              </a:rPr>
              <a:t>Handbook on estimation of external cost in the transport sector</a:t>
            </a:r>
            <a:r>
              <a:rPr lang="en-US" sz="2000" dirty="0">
                <a:latin typeface="+mj-lt"/>
              </a:rPr>
              <a:t>. EC DG </a:t>
            </a:r>
            <a:r>
              <a:rPr lang="en-US" sz="2000" dirty="0" err="1">
                <a:latin typeface="+mj-lt"/>
              </a:rPr>
              <a:t>Tren</a:t>
            </a:r>
            <a:r>
              <a:rPr lang="en-US" sz="2000" dirty="0">
                <a:latin typeface="+mj-lt"/>
              </a:rPr>
              <a:t>.</a:t>
            </a:r>
          </a:p>
          <a:p>
            <a:pPr marL="271463" indent="-271463">
              <a:buFont typeface="Arial"/>
              <a:buChar char="•"/>
            </a:pPr>
            <a:r>
              <a:rPr lang="it-IT" sz="2000" dirty="0" err="1">
                <a:latin typeface="+mj-lt"/>
              </a:rPr>
              <a:t>eIMPACT</a:t>
            </a:r>
            <a:r>
              <a:rPr lang="it-IT" sz="2000" dirty="0">
                <a:latin typeface="+mj-lt"/>
              </a:rPr>
              <a:t> (2008). </a:t>
            </a:r>
            <a:r>
              <a:rPr lang="it-IT" sz="2000" i="1" dirty="0" err="1">
                <a:latin typeface="+mj-lt"/>
              </a:rPr>
              <a:t>Deliverables</a:t>
            </a:r>
            <a:r>
              <a:rPr lang="it-IT" sz="2000" i="1" dirty="0">
                <a:latin typeface="+mj-lt"/>
              </a:rPr>
              <a:t> 2-10</a:t>
            </a:r>
            <a:r>
              <a:rPr lang="it-IT" sz="2000" dirty="0">
                <a:latin typeface="+mj-lt"/>
              </a:rPr>
              <a:t>. </a:t>
            </a:r>
            <a:r>
              <a:rPr lang="it-IT" sz="2000" dirty="0" err="1">
                <a:latin typeface="+mj-lt"/>
              </a:rPr>
              <a:t>eIMPACT</a:t>
            </a:r>
            <a:r>
              <a:rPr lang="it-IT" sz="2000" dirty="0">
                <a:latin typeface="+mj-lt"/>
              </a:rPr>
              <a:t> </a:t>
            </a:r>
            <a:r>
              <a:rPr lang="it-IT" sz="2000" dirty="0" err="1">
                <a:latin typeface="+mj-lt"/>
              </a:rPr>
              <a:t>Consortium</a:t>
            </a:r>
            <a:r>
              <a:rPr lang="it-IT" sz="2000" dirty="0">
                <a:latin typeface="+mj-lt"/>
              </a:rPr>
              <a:t>.</a:t>
            </a:r>
          </a:p>
          <a:p>
            <a:pPr marL="271463" indent="-271463">
              <a:buFont typeface="Arial"/>
              <a:buChar char="•"/>
            </a:pPr>
            <a:r>
              <a:rPr lang="it-IT" sz="2000" dirty="0">
                <a:latin typeface="+mj-lt"/>
              </a:rPr>
              <a:t>FESTA (2008). </a:t>
            </a:r>
            <a:r>
              <a:rPr lang="it-IT" sz="2000" i="1" dirty="0" err="1">
                <a:latin typeface="+mj-lt"/>
              </a:rPr>
              <a:t>Handbook</a:t>
            </a:r>
            <a:r>
              <a:rPr lang="it-IT" sz="2000" dirty="0">
                <a:latin typeface="+mj-lt"/>
              </a:rPr>
              <a:t>. EC DG ISM.</a:t>
            </a:r>
          </a:p>
          <a:p>
            <a:pPr marL="271463" indent="-271463">
              <a:buFont typeface="Arial"/>
              <a:buChar char="•"/>
            </a:pPr>
            <a:r>
              <a:rPr lang="it-IT" sz="2000" dirty="0">
                <a:latin typeface="+mj-lt"/>
              </a:rPr>
              <a:t>HEATCO (2005). </a:t>
            </a:r>
            <a:r>
              <a:rPr lang="it-IT" sz="2000" i="1" dirty="0" err="1">
                <a:latin typeface="+mj-lt"/>
              </a:rPr>
              <a:t>Deliverables</a:t>
            </a:r>
            <a:r>
              <a:rPr lang="it-IT" sz="2000" i="1" dirty="0">
                <a:latin typeface="+mj-lt"/>
              </a:rPr>
              <a:t> 1-7</a:t>
            </a:r>
            <a:r>
              <a:rPr lang="it-IT" sz="2000" dirty="0">
                <a:latin typeface="+mj-lt"/>
              </a:rPr>
              <a:t>. EC DG TREN.</a:t>
            </a:r>
            <a:endParaRPr lang="en-US" sz="2000" dirty="0">
              <a:latin typeface="+mj-lt"/>
            </a:endParaRPr>
          </a:p>
          <a:p>
            <a:pPr marL="271463" indent="-271463">
              <a:buFont typeface="Arial"/>
              <a:buChar char="•"/>
            </a:pPr>
            <a:r>
              <a:rPr lang="en-US" sz="2000" dirty="0" err="1">
                <a:latin typeface="+mj-lt"/>
              </a:rPr>
              <a:t>Sinha</a:t>
            </a:r>
            <a:r>
              <a:rPr lang="en-US" sz="2000" dirty="0">
                <a:latin typeface="+mj-lt"/>
              </a:rPr>
              <a:t>, K.C. and </a:t>
            </a:r>
            <a:r>
              <a:rPr lang="en-US" sz="2000" dirty="0" err="1">
                <a:latin typeface="+mj-lt"/>
              </a:rPr>
              <a:t>Labi</a:t>
            </a:r>
            <a:r>
              <a:rPr lang="en-US" sz="2000" dirty="0">
                <a:latin typeface="+mj-lt"/>
              </a:rPr>
              <a:t>, S. (2007). </a:t>
            </a:r>
            <a:r>
              <a:rPr lang="en-US" sz="2000" i="1" dirty="0">
                <a:latin typeface="+mj-lt"/>
              </a:rPr>
              <a:t>Transportation Decision Making. Principles of Project Evaluation and Programming. </a:t>
            </a:r>
            <a:r>
              <a:rPr lang="en-US" sz="2000" dirty="0" smtClean="0">
                <a:latin typeface="+mj-lt"/>
              </a:rPr>
              <a:t>Wiley.</a:t>
            </a:r>
          </a:p>
          <a:p>
            <a:pPr marL="271463" indent="-271463">
              <a:buFont typeface="Arial"/>
              <a:buChar char="•"/>
            </a:pPr>
            <a:r>
              <a:rPr lang="de-DE" sz="2000" dirty="0" err="1" smtClean="0">
                <a:latin typeface="+mj-lt"/>
              </a:rPr>
              <a:t>Dziekan</a:t>
            </a:r>
            <a:r>
              <a:rPr lang="de-DE" sz="2000" dirty="0" smtClean="0">
                <a:latin typeface="+mj-lt"/>
              </a:rPr>
              <a:t> K., and K. </a:t>
            </a:r>
            <a:r>
              <a:rPr lang="de-DE" sz="2000" dirty="0" err="1" smtClean="0">
                <a:latin typeface="+mj-lt"/>
              </a:rPr>
              <a:t>Kottonhoff</a:t>
            </a:r>
            <a:r>
              <a:rPr lang="de-DE" sz="2000" dirty="0" smtClean="0">
                <a:latin typeface="+mj-lt"/>
              </a:rPr>
              <a:t>. </a:t>
            </a:r>
            <a:r>
              <a:rPr lang="de-DE" sz="2000" dirty="0" err="1" smtClean="0">
                <a:latin typeface="+mj-lt"/>
              </a:rPr>
              <a:t>Dynamic</a:t>
            </a:r>
            <a:r>
              <a:rPr lang="de-DE" sz="2000" dirty="0" smtClean="0">
                <a:latin typeface="+mj-lt"/>
              </a:rPr>
              <a:t> </a:t>
            </a:r>
            <a:r>
              <a:rPr lang="de-DE" sz="2000" dirty="0" err="1" smtClean="0">
                <a:latin typeface="+mj-lt"/>
              </a:rPr>
              <a:t>At-Stop</a:t>
            </a:r>
            <a:r>
              <a:rPr lang="de-DE" sz="2000" dirty="0" smtClean="0">
                <a:latin typeface="+mj-lt"/>
              </a:rPr>
              <a:t> </a:t>
            </a:r>
            <a:r>
              <a:rPr lang="de-DE" sz="2000" dirty="0" err="1" smtClean="0">
                <a:latin typeface="+mj-lt"/>
              </a:rPr>
              <a:t>Real-Time</a:t>
            </a:r>
            <a:r>
              <a:rPr lang="de-DE" sz="2000" dirty="0" smtClean="0">
                <a:latin typeface="+mj-lt"/>
              </a:rPr>
              <a:t> Information Displays </a:t>
            </a:r>
            <a:r>
              <a:rPr lang="de-DE" sz="2000" dirty="0" err="1" smtClean="0">
                <a:latin typeface="+mj-lt"/>
              </a:rPr>
              <a:t>for</a:t>
            </a:r>
            <a:r>
              <a:rPr lang="de-DE" sz="2000" dirty="0" smtClean="0">
                <a:latin typeface="+mj-lt"/>
              </a:rPr>
              <a:t> Public </a:t>
            </a:r>
            <a:r>
              <a:rPr lang="de-DE" sz="2000" dirty="0" err="1" smtClean="0">
                <a:latin typeface="+mj-lt"/>
              </a:rPr>
              <a:t>Tranport</a:t>
            </a:r>
            <a:r>
              <a:rPr lang="de-DE" sz="2000" dirty="0" smtClean="0">
                <a:latin typeface="+mj-lt"/>
              </a:rPr>
              <a:t>: </a:t>
            </a:r>
            <a:r>
              <a:rPr lang="de-DE" sz="2000" dirty="0" err="1" smtClean="0">
                <a:latin typeface="+mj-lt"/>
              </a:rPr>
              <a:t>Effects</a:t>
            </a:r>
            <a:r>
              <a:rPr lang="de-DE" sz="2000" dirty="0" smtClean="0">
                <a:latin typeface="+mj-lt"/>
              </a:rPr>
              <a:t> on </a:t>
            </a:r>
            <a:r>
              <a:rPr lang="de-DE" sz="2000" dirty="0" err="1" smtClean="0">
                <a:latin typeface="+mj-lt"/>
              </a:rPr>
              <a:t>Customers</a:t>
            </a:r>
            <a:r>
              <a:rPr lang="de-DE" sz="2000" dirty="0" smtClean="0">
                <a:latin typeface="+mj-lt"/>
              </a:rPr>
              <a:t>. </a:t>
            </a:r>
            <a:r>
              <a:rPr lang="de-DE" sz="2000" dirty="0" err="1" smtClean="0">
                <a:latin typeface="+mj-lt"/>
              </a:rPr>
              <a:t>Transportation</a:t>
            </a:r>
            <a:r>
              <a:rPr lang="de-DE" sz="2000" dirty="0" smtClean="0">
                <a:latin typeface="+mj-lt"/>
              </a:rPr>
              <a:t> Research Part A, Vol. 41, No 6, 2007, </a:t>
            </a:r>
            <a:r>
              <a:rPr lang="de-DE" sz="2000" dirty="0" err="1" smtClean="0">
                <a:latin typeface="+mj-lt"/>
              </a:rPr>
              <a:t>pp</a:t>
            </a:r>
            <a:r>
              <a:rPr lang="de-DE" sz="2000" dirty="0" smtClean="0">
                <a:latin typeface="+mj-lt"/>
              </a:rPr>
              <a:t> 489-501.</a:t>
            </a:r>
          </a:p>
          <a:p>
            <a:pPr marL="271463" indent="-271463">
              <a:buFont typeface="Arial"/>
              <a:buChar char="•"/>
            </a:pPr>
            <a:r>
              <a:rPr lang="de-DE" sz="2000" dirty="0" err="1" smtClean="0">
                <a:latin typeface="+mj-lt"/>
              </a:rPr>
              <a:t>Mishalani</a:t>
            </a:r>
            <a:r>
              <a:rPr lang="de-DE" sz="2000" dirty="0" smtClean="0">
                <a:latin typeface="+mj-lt"/>
              </a:rPr>
              <a:t> R., &amp; M. McCord. </a:t>
            </a:r>
            <a:r>
              <a:rPr lang="de-DE" sz="2000" dirty="0" err="1" smtClean="0">
                <a:latin typeface="+mj-lt"/>
              </a:rPr>
              <a:t>Passenger</a:t>
            </a:r>
            <a:r>
              <a:rPr lang="de-DE" sz="2000" dirty="0" smtClean="0">
                <a:latin typeface="+mj-lt"/>
              </a:rPr>
              <a:t> </a:t>
            </a:r>
            <a:r>
              <a:rPr lang="de-DE" sz="2000" dirty="0" err="1" smtClean="0">
                <a:latin typeface="+mj-lt"/>
              </a:rPr>
              <a:t>Wait</a:t>
            </a:r>
            <a:r>
              <a:rPr lang="de-DE" sz="2000" dirty="0" smtClean="0">
                <a:latin typeface="+mj-lt"/>
              </a:rPr>
              <a:t> Time </a:t>
            </a:r>
            <a:r>
              <a:rPr lang="de-DE" sz="2000" dirty="0" err="1" smtClean="0">
                <a:latin typeface="+mj-lt"/>
              </a:rPr>
              <a:t>Perceptions</a:t>
            </a:r>
            <a:r>
              <a:rPr lang="de-DE" sz="2000" dirty="0" smtClean="0">
                <a:latin typeface="+mj-lt"/>
              </a:rPr>
              <a:t> at Bus </a:t>
            </a:r>
            <a:r>
              <a:rPr lang="de-DE" sz="2000" dirty="0" err="1" smtClean="0">
                <a:latin typeface="+mj-lt"/>
              </a:rPr>
              <a:t>Stops</a:t>
            </a:r>
            <a:r>
              <a:rPr lang="de-DE" sz="2000" dirty="0" smtClean="0">
                <a:latin typeface="+mj-lt"/>
              </a:rPr>
              <a:t>: </a:t>
            </a:r>
            <a:r>
              <a:rPr lang="de-DE" sz="2000" dirty="0" err="1" smtClean="0">
                <a:latin typeface="+mj-lt"/>
              </a:rPr>
              <a:t>Empirical</a:t>
            </a:r>
            <a:r>
              <a:rPr lang="de-DE" sz="2000" dirty="0" smtClean="0">
                <a:latin typeface="+mj-lt"/>
              </a:rPr>
              <a:t> </a:t>
            </a:r>
            <a:r>
              <a:rPr lang="de-DE" sz="2000" dirty="0" err="1" smtClean="0">
                <a:latin typeface="+mj-lt"/>
              </a:rPr>
              <a:t>Results</a:t>
            </a:r>
            <a:r>
              <a:rPr lang="de-DE" sz="2000" dirty="0" smtClean="0">
                <a:latin typeface="+mj-lt"/>
              </a:rPr>
              <a:t> and Impact on Evaluation </a:t>
            </a:r>
            <a:r>
              <a:rPr lang="de-DE" sz="2000" dirty="0" err="1" smtClean="0">
                <a:latin typeface="+mj-lt"/>
              </a:rPr>
              <a:t>Real-Time</a:t>
            </a:r>
            <a:r>
              <a:rPr lang="de-DE" sz="2000" dirty="0" smtClean="0">
                <a:latin typeface="+mj-lt"/>
              </a:rPr>
              <a:t> Bus Arrival Information. Journal of Public </a:t>
            </a:r>
            <a:r>
              <a:rPr lang="de-DE" sz="2000" dirty="0" err="1" smtClean="0">
                <a:latin typeface="+mj-lt"/>
              </a:rPr>
              <a:t>Transportation</a:t>
            </a:r>
            <a:r>
              <a:rPr lang="de-DE" sz="2000" dirty="0" smtClean="0">
                <a:latin typeface="+mj-lt"/>
              </a:rPr>
              <a:t>, Vol. 9, No 2, 2006, </a:t>
            </a:r>
            <a:r>
              <a:rPr lang="de-DE" sz="2000" dirty="0" err="1" smtClean="0">
                <a:latin typeface="+mj-lt"/>
              </a:rPr>
              <a:t>pp</a:t>
            </a:r>
            <a:r>
              <a:rPr lang="de-DE" sz="2000" dirty="0" smtClean="0">
                <a:latin typeface="+mj-lt"/>
              </a:rPr>
              <a:t> 89-106.</a:t>
            </a:r>
          </a:p>
          <a:p>
            <a:pPr marL="271463" indent="-271463">
              <a:buFont typeface="Arial"/>
              <a:buChar char="•"/>
            </a:pPr>
            <a:r>
              <a:rPr lang="de-DE" sz="2000" dirty="0" err="1" smtClean="0">
                <a:latin typeface="+mj-lt"/>
              </a:rPr>
              <a:t>Ajzen</a:t>
            </a:r>
            <a:r>
              <a:rPr lang="de-DE" sz="2000" dirty="0" smtClean="0">
                <a:latin typeface="+mj-lt"/>
              </a:rPr>
              <a:t> I. and M. </a:t>
            </a:r>
            <a:r>
              <a:rPr lang="de-DE" sz="2000" dirty="0" err="1" smtClean="0">
                <a:latin typeface="+mj-lt"/>
              </a:rPr>
              <a:t>Fishbein</a:t>
            </a:r>
            <a:r>
              <a:rPr lang="de-DE" sz="2000" dirty="0" smtClean="0">
                <a:latin typeface="+mj-lt"/>
              </a:rPr>
              <a:t>. </a:t>
            </a:r>
            <a:r>
              <a:rPr lang="de-DE" sz="2000" dirty="0" err="1" smtClean="0">
                <a:latin typeface="+mj-lt"/>
              </a:rPr>
              <a:t>Understanding</a:t>
            </a:r>
            <a:r>
              <a:rPr lang="de-DE" sz="2000" dirty="0" smtClean="0">
                <a:latin typeface="+mj-lt"/>
              </a:rPr>
              <a:t> </a:t>
            </a:r>
            <a:r>
              <a:rPr lang="de-DE" sz="2000" dirty="0" err="1" smtClean="0">
                <a:latin typeface="+mj-lt"/>
              </a:rPr>
              <a:t>attitudes</a:t>
            </a:r>
            <a:r>
              <a:rPr lang="de-DE" sz="2000" dirty="0" smtClean="0">
                <a:latin typeface="+mj-lt"/>
              </a:rPr>
              <a:t> and </a:t>
            </a:r>
            <a:r>
              <a:rPr lang="de-DE" sz="2000" dirty="0" err="1" smtClean="0">
                <a:latin typeface="+mj-lt"/>
              </a:rPr>
              <a:t>predicting</a:t>
            </a:r>
            <a:r>
              <a:rPr lang="de-DE" sz="2000" dirty="0" smtClean="0">
                <a:latin typeface="+mj-lt"/>
              </a:rPr>
              <a:t> </a:t>
            </a:r>
            <a:r>
              <a:rPr lang="de-DE" sz="2000" dirty="0" err="1" smtClean="0">
                <a:latin typeface="+mj-lt"/>
              </a:rPr>
              <a:t>social</a:t>
            </a:r>
            <a:r>
              <a:rPr lang="de-DE" sz="2000" dirty="0" smtClean="0">
                <a:latin typeface="+mj-lt"/>
              </a:rPr>
              <a:t> </a:t>
            </a:r>
            <a:r>
              <a:rPr lang="de-DE" sz="2000" dirty="0" err="1" smtClean="0">
                <a:latin typeface="+mj-lt"/>
              </a:rPr>
              <a:t>behavior</a:t>
            </a:r>
            <a:r>
              <a:rPr lang="de-DE" sz="2000" dirty="0" smtClean="0">
                <a:latin typeface="+mj-lt"/>
              </a:rPr>
              <a:t>, </a:t>
            </a:r>
            <a:r>
              <a:rPr lang="de-DE" sz="2000" dirty="0" err="1" smtClean="0">
                <a:latin typeface="+mj-lt"/>
              </a:rPr>
              <a:t>Prentice</a:t>
            </a:r>
            <a:r>
              <a:rPr lang="de-DE" sz="2000" dirty="0" smtClean="0">
                <a:latin typeface="+mj-lt"/>
              </a:rPr>
              <a:t> Hall, Inc. </a:t>
            </a:r>
            <a:r>
              <a:rPr lang="de-DE" sz="2000" dirty="0" err="1" smtClean="0">
                <a:latin typeface="+mj-lt"/>
              </a:rPr>
              <a:t>Englewood</a:t>
            </a:r>
            <a:r>
              <a:rPr lang="de-DE" sz="2000" dirty="0" smtClean="0">
                <a:latin typeface="+mj-lt"/>
              </a:rPr>
              <a:t> Cliffs NJ, 1980. </a:t>
            </a:r>
            <a:endParaRPr lang="en-US" sz="2000" dirty="0">
              <a:solidFill>
                <a:srgbClr val="17375E"/>
              </a:solidFill>
              <a:latin typeface="+mj-lt"/>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24744"/>
            <a:ext cx="8496944" cy="5328592"/>
          </a:xfrm>
        </p:spPr>
        <p:txBody>
          <a:bodyPr>
            <a:noAutofit/>
          </a:bodyPr>
          <a:lstStyle/>
          <a:p>
            <a:r>
              <a:rPr lang="en-US" sz="2000" dirty="0" smtClean="0"/>
              <a:t>NIJKAMP, P., RIETVELD, P. and VOOGD, H., (1990). Multi-criteria Evaluation in Physical Planning, Elsevier Science, Amsterdam.  </a:t>
            </a:r>
          </a:p>
          <a:p>
            <a:r>
              <a:rPr lang="en-US" sz="2000" dirty="0" smtClean="0"/>
              <a:t>Urban Transportation Planning. Michael </a:t>
            </a:r>
            <a:r>
              <a:rPr lang="en-US" sz="2000" dirty="0" err="1" smtClean="0"/>
              <a:t>D.Meyer</a:t>
            </a:r>
            <a:r>
              <a:rPr lang="en-US" sz="2000" dirty="0" smtClean="0"/>
              <a:t>, Eric </a:t>
            </a:r>
            <a:r>
              <a:rPr lang="en-US" sz="2000" dirty="0" err="1" smtClean="0"/>
              <a:t>J.Miller</a:t>
            </a:r>
            <a:r>
              <a:rPr lang="en-US" sz="2000" dirty="0" smtClean="0"/>
              <a:t>, 2001, New York, The McGraw-Hill Companies, Inc..</a:t>
            </a:r>
          </a:p>
          <a:p>
            <a:r>
              <a:rPr lang="en-US" sz="2000" dirty="0" err="1" smtClean="0"/>
              <a:t>Glenaffric</a:t>
            </a:r>
            <a:r>
              <a:rPr lang="en-US" sz="2000" dirty="0" smtClean="0"/>
              <a:t> Ltd (2007) Six Steps to Effective Evaluation: A handbook for </a:t>
            </a:r>
            <a:r>
              <a:rPr lang="en-US" sz="2000" dirty="0" err="1" smtClean="0"/>
              <a:t>programme</a:t>
            </a:r>
            <a:r>
              <a:rPr lang="en-US" sz="2000" dirty="0" smtClean="0"/>
              <a:t> and project managers</a:t>
            </a:r>
          </a:p>
          <a:p>
            <a:r>
              <a:rPr lang="en-GB" sz="2000" dirty="0" smtClean="0"/>
              <a:t>CPB and NEI (2000). </a:t>
            </a:r>
            <a:r>
              <a:rPr lang="en-GB" sz="2000" dirty="0" err="1" smtClean="0"/>
              <a:t>Evaluatie</a:t>
            </a:r>
            <a:r>
              <a:rPr lang="en-GB" sz="2000" dirty="0" smtClean="0"/>
              <a:t> van </a:t>
            </a:r>
            <a:r>
              <a:rPr lang="en-GB" sz="2000" dirty="0" err="1" smtClean="0"/>
              <a:t>infrastructuurprojecten</a:t>
            </a:r>
            <a:r>
              <a:rPr lang="en-GB" sz="2000" dirty="0" smtClean="0"/>
              <a:t>: </a:t>
            </a:r>
            <a:r>
              <a:rPr lang="en-GB" sz="2000" dirty="0" err="1" smtClean="0"/>
              <a:t>leidraad</a:t>
            </a:r>
            <a:r>
              <a:rPr lang="en-GB" sz="2000" dirty="0" smtClean="0"/>
              <a:t> </a:t>
            </a:r>
            <a:r>
              <a:rPr lang="en-GB" sz="2000" dirty="0" err="1" smtClean="0"/>
              <a:t>voor</a:t>
            </a:r>
            <a:r>
              <a:rPr lang="en-GB" sz="2000" dirty="0" smtClean="0"/>
              <a:t> </a:t>
            </a:r>
            <a:r>
              <a:rPr lang="en-GB" sz="2000" dirty="0" err="1" smtClean="0"/>
              <a:t>kosten-baten</a:t>
            </a:r>
            <a:r>
              <a:rPr lang="en-GB" sz="2000" dirty="0" smtClean="0"/>
              <a:t> analyse (Evaluation of infrastructural projects: guide for cost-benefit analysis). CPB/NEI, The Hague/Rotterdam.</a:t>
            </a:r>
            <a:endParaRPr lang="en-US" sz="2000" dirty="0" smtClean="0"/>
          </a:p>
          <a:p>
            <a:r>
              <a:rPr lang="en-GB" sz="2000" dirty="0" smtClean="0"/>
              <a:t>Paolo Beria , </a:t>
            </a:r>
            <a:r>
              <a:rPr lang="en-GB" sz="2000" dirty="0" err="1" smtClean="0"/>
              <a:t>Ila</a:t>
            </a:r>
            <a:r>
              <a:rPr lang="en-GB" sz="2000" dirty="0" smtClean="0"/>
              <a:t> Maltese and </a:t>
            </a:r>
            <a:r>
              <a:rPr lang="en-GB" sz="2000" dirty="0" err="1" smtClean="0"/>
              <a:t>Ilaria</a:t>
            </a:r>
            <a:r>
              <a:rPr lang="en-GB" sz="2000" dirty="0" smtClean="0"/>
              <a:t> </a:t>
            </a:r>
            <a:r>
              <a:rPr lang="en-GB" sz="2000" dirty="0" err="1" smtClean="0"/>
              <a:t>Mariotti</a:t>
            </a:r>
            <a:r>
              <a:rPr lang="en-GB" sz="2000" dirty="0" smtClean="0"/>
              <a:t>. </a:t>
            </a:r>
            <a:r>
              <a:rPr lang="en-GB" sz="2000" dirty="0" err="1" smtClean="0"/>
              <a:t>Multicriteria</a:t>
            </a:r>
            <a:r>
              <a:rPr lang="en-GB" sz="2000" dirty="0" smtClean="0"/>
              <a:t> versus Cost Benefit Analysis: a comparative perspective in the assessment of sustainable mobility</a:t>
            </a:r>
            <a:r>
              <a:rPr lang="el-GR" sz="2000" dirty="0" smtClean="0"/>
              <a:t>.</a:t>
            </a:r>
            <a:endParaRPr lang="en-US" sz="2000" dirty="0" smtClean="0"/>
          </a:p>
          <a:p>
            <a:r>
              <a:rPr lang="en-GB" sz="2000" dirty="0" smtClean="0"/>
              <a:t>HMT (2003) Green Book: Appraisal and Evaluation in Central Government. London: HMSO</a:t>
            </a:r>
            <a:r>
              <a:rPr lang="el-GR" sz="2000" dirty="0" smtClean="0"/>
              <a:t>.</a:t>
            </a:r>
            <a:endParaRPr lang="en-US" sz="2000" dirty="0" smtClean="0"/>
          </a:p>
        </p:txBody>
      </p:sp>
      <p:sp>
        <p:nvSpPr>
          <p:cNvPr id="4" name="Title 1"/>
          <p:cNvSpPr>
            <a:spLocks noGrp="1"/>
          </p:cNvSpPr>
          <p:nvPr>
            <p:ph type="title"/>
          </p:nvPr>
        </p:nvSpPr>
        <p:spPr>
          <a:xfrm>
            <a:off x="323528" y="274638"/>
            <a:ext cx="8496944" cy="922114"/>
          </a:xfrm>
        </p:spPr>
        <p:txBody>
          <a:bodyPr/>
          <a:lstStyle/>
          <a:p>
            <a:r>
              <a:rPr lang="el-GR" dirty="0" smtClean="0"/>
              <a:t>Βιβλιογραφικές αναφορές</a:t>
            </a:r>
            <a:r>
              <a:rPr lang="el-GR" dirty="0"/>
              <a:t> </a:t>
            </a:r>
            <a:r>
              <a:rPr lang="el-GR" dirty="0" smtClean="0"/>
              <a:t>(2 από 5)</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400600"/>
          </a:xfrm>
        </p:spPr>
        <p:txBody>
          <a:bodyPr>
            <a:noAutofit/>
          </a:bodyPr>
          <a:lstStyle/>
          <a:p>
            <a:r>
              <a:rPr lang="en-GB" sz="2000" dirty="0" smtClean="0"/>
              <a:t>OECD, ECMT (2005) National systems of transport infrastructures planning. ECMT Round Table 128, Paris, 26–27 February 2004</a:t>
            </a:r>
            <a:r>
              <a:rPr lang="el-GR" sz="2000" dirty="0" smtClean="0"/>
              <a:t>.</a:t>
            </a:r>
            <a:endParaRPr lang="en-US" sz="2000" dirty="0" smtClean="0"/>
          </a:p>
          <a:p>
            <a:r>
              <a:rPr lang="en-GB" sz="2000" dirty="0" smtClean="0"/>
              <a:t>PIARC (2004) Economic evaluation methods for road projects in PIARC member countries. PIARC</a:t>
            </a:r>
            <a:r>
              <a:rPr lang="el-GR" sz="2000" dirty="0" smtClean="0"/>
              <a:t>.</a:t>
            </a:r>
            <a:endParaRPr lang="en-US" sz="2000" dirty="0" smtClean="0"/>
          </a:p>
          <a:p>
            <a:r>
              <a:rPr lang="en-GB" sz="2000" dirty="0" smtClean="0"/>
              <a:t>EVA TREN (2008) Improved decision-aid methods and tools to support evaluation of investment for transport and energy networks in Europe. Deliverable 1. Evaluating the state-of-the-art in investment for transport and energy networks. </a:t>
            </a:r>
            <a:r>
              <a:rPr lang="en-GB" sz="2000" dirty="0" smtClean="0">
                <a:hlinkClick r:id="rId2"/>
              </a:rPr>
              <a:t>www.eva-tren.org</a:t>
            </a:r>
            <a:r>
              <a:rPr lang="en-GB" sz="2000" dirty="0" smtClean="0"/>
              <a:t>.</a:t>
            </a:r>
            <a:endParaRPr lang="en-US" sz="2000" dirty="0" smtClean="0"/>
          </a:p>
          <a:p>
            <a:r>
              <a:rPr lang="en-GB" sz="2000" dirty="0" smtClean="0"/>
              <a:t>COM – The European Commission (2007) </a:t>
            </a:r>
            <a:r>
              <a:rPr lang="en-GB" sz="2000" dirty="0" err="1" smtClean="0"/>
              <a:t>Greenbook</a:t>
            </a:r>
            <a:r>
              <a:rPr lang="en-GB" sz="2000" dirty="0" smtClean="0"/>
              <a:t> 2007 – Towards a new culture for urban mobility. Commission of the European Communities, Brussels</a:t>
            </a:r>
            <a:r>
              <a:rPr lang="el-GR" sz="2000" dirty="0" smtClean="0"/>
              <a:t>.</a:t>
            </a:r>
            <a:endParaRPr lang="en-US" sz="2000" dirty="0" smtClean="0"/>
          </a:p>
          <a:p>
            <a:r>
              <a:rPr lang="en-GB" sz="2000" dirty="0" smtClean="0"/>
              <a:t>World bank (1996) Sustainable transport: priorities for policy reform. World Bank, Washington DC</a:t>
            </a:r>
            <a:r>
              <a:rPr lang="el-GR" sz="2000" dirty="0" smtClean="0"/>
              <a:t>.</a:t>
            </a:r>
            <a:endParaRPr lang="en-US" sz="2000" dirty="0" smtClean="0"/>
          </a:p>
          <a:p>
            <a:r>
              <a:rPr lang="en-GB" sz="2000" dirty="0" err="1" smtClean="0"/>
              <a:t>Litman</a:t>
            </a:r>
            <a:r>
              <a:rPr lang="en-GB" sz="2000" dirty="0" smtClean="0"/>
              <a:t>, Todd. 1999. Evaluating Public Transit </a:t>
            </a:r>
            <a:r>
              <a:rPr lang="en-GB" sz="2000" dirty="0" err="1" smtClean="0"/>
              <a:t>Beneﬁts</a:t>
            </a:r>
            <a:r>
              <a:rPr lang="en-GB" sz="2000" dirty="0" smtClean="0"/>
              <a:t> and Cost. Victoria, B.C.: Victoria Transport Policy Institute. September 9.</a:t>
            </a:r>
          </a:p>
        </p:txBody>
      </p:sp>
      <p:sp>
        <p:nvSpPr>
          <p:cNvPr id="4" name="Title 1"/>
          <p:cNvSpPr>
            <a:spLocks noGrp="1"/>
          </p:cNvSpPr>
          <p:nvPr>
            <p:ph type="title"/>
          </p:nvPr>
        </p:nvSpPr>
        <p:spPr>
          <a:xfrm>
            <a:off x="323528" y="274638"/>
            <a:ext cx="8496944" cy="922114"/>
          </a:xfrm>
        </p:spPr>
        <p:txBody>
          <a:bodyPr/>
          <a:lstStyle/>
          <a:p>
            <a:r>
              <a:rPr lang="el-GR" dirty="0" smtClean="0"/>
              <a:t>Βιβλιογραφικές αναφορές</a:t>
            </a:r>
            <a:r>
              <a:rPr lang="el-GR" dirty="0"/>
              <a:t> </a:t>
            </a:r>
            <a:r>
              <a:rPr lang="el-GR" dirty="0" smtClean="0"/>
              <a:t>(3 από 5)</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400600"/>
          </a:xfrm>
        </p:spPr>
        <p:txBody>
          <a:bodyPr>
            <a:noAutofit/>
          </a:bodyPr>
          <a:lstStyle/>
          <a:p>
            <a:r>
              <a:rPr lang="de-DE" sz="2000" dirty="0" err="1" smtClean="0"/>
              <a:t>Mandelzys</a:t>
            </a:r>
            <a:r>
              <a:rPr lang="de-DE" sz="2000" dirty="0" smtClean="0"/>
              <a:t> M. and B. </a:t>
            </a:r>
            <a:r>
              <a:rPr lang="de-DE" sz="2000" dirty="0" err="1" smtClean="0"/>
              <a:t>Hellinga</a:t>
            </a:r>
            <a:r>
              <a:rPr lang="de-DE" sz="2000" dirty="0" smtClean="0"/>
              <a:t>. </a:t>
            </a:r>
            <a:r>
              <a:rPr lang="de-DE" sz="2000" dirty="0" err="1" smtClean="0"/>
              <a:t>Identifying</a:t>
            </a:r>
            <a:r>
              <a:rPr lang="de-DE" sz="2000" dirty="0" smtClean="0"/>
              <a:t> Causes of Performance </a:t>
            </a:r>
            <a:r>
              <a:rPr lang="de-DE" sz="2000" dirty="0" err="1" smtClean="0"/>
              <a:t>Issues</a:t>
            </a:r>
            <a:r>
              <a:rPr lang="de-DE" sz="2000" dirty="0" smtClean="0"/>
              <a:t> in Bus Schedule </a:t>
            </a:r>
            <a:r>
              <a:rPr lang="de-DE" sz="2000" dirty="0" err="1" smtClean="0"/>
              <a:t>Adherence</a:t>
            </a:r>
            <a:r>
              <a:rPr lang="de-DE" sz="2000" dirty="0" smtClean="0"/>
              <a:t> </a:t>
            </a:r>
            <a:r>
              <a:rPr lang="de-DE" sz="2000" dirty="0" err="1" smtClean="0"/>
              <a:t>with</a:t>
            </a:r>
            <a:r>
              <a:rPr lang="de-DE" sz="2000" dirty="0" smtClean="0"/>
              <a:t> Automatic </a:t>
            </a:r>
            <a:r>
              <a:rPr lang="de-DE" sz="2000" dirty="0" err="1" smtClean="0"/>
              <a:t>Vehicle</a:t>
            </a:r>
            <a:r>
              <a:rPr lang="de-DE" sz="2000" dirty="0" smtClean="0"/>
              <a:t> </a:t>
            </a:r>
            <a:r>
              <a:rPr lang="de-DE" sz="2000" dirty="0" err="1" smtClean="0"/>
              <a:t>Location</a:t>
            </a:r>
            <a:r>
              <a:rPr lang="de-DE" sz="2000" dirty="0" smtClean="0"/>
              <a:t> and </a:t>
            </a:r>
            <a:r>
              <a:rPr lang="de-DE" sz="2000" dirty="0" err="1" smtClean="0"/>
              <a:t>Passenger</a:t>
            </a:r>
            <a:r>
              <a:rPr lang="de-DE" sz="2000" dirty="0" smtClean="0"/>
              <a:t> Count Data. In </a:t>
            </a:r>
            <a:r>
              <a:rPr lang="de-DE" sz="2000" dirty="0" err="1" smtClean="0"/>
              <a:t>Transportation</a:t>
            </a:r>
            <a:r>
              <a:rPr lang="de-DE" sz="2000" dirty="0" smtClean="0"/>
              <a:t> Research </a:t>
            </a:r>
            <a:r>
              <a:rPr lang="de-DE" sz="2000" dirty="0" err="1" smtClean="0"/>
              <a:t>Record</a:t>
            </a:r>
            <a:r>
              <a:rPr lang="de-DE" sz="2000" dirty="0" smtClean="0"/>
              <a:t>: Journal of </a:t>
            </a:r>
            <a:r>
              <a:rPr lang="de-DE" sz="2000" dirty="0" err="1" smtClean="0"/>
              <a:t>the</a:t>
            </a:r>
            <a:r>
              <a:rPr lang="de-DE" sz="2000" dirty="0" smtClean="0"/>
              <a:t> </a:t>
            </a:r>
            <a:r>
              <a:rPr lang="de-DE" sz="2000" dirty="0" err="1" smtClean="0"/>
              <a:t>Transportation</a:t>
            </a:r>
            <a:r>
              <a:rPr lang="de-DE" sz="2000" dirty="0" smtClean="0"/>
              <a:t> Research Board, No 2143, </a:t>
            </a:r>
            <a:r>
              <a:rPr lang="de-DE" sz="2000" dirty="0" err="1" smtClean="0"/>
              <a:t>Transportation</a:t>
            </a:r>
            <a:r>
              <a:rPr lang="de-DE" sz="2000" dirty="0" smtClean="0"/>
              <a:t> Research Board of </a:t>
            </a:r>
            <a:r>
              <a:rPr lang="de-DE" sz="2000" dirty="0" err="1" smtClean="0"/>
              <a:t>the</a:t>
            </a:r>
            <a:r>
              <a:rPr lang="de-DE" sz="2000" dirty="0" smtClean="0"/>
              <a:t> National </a:t>
            </a:r>
            <a:r>
              <a:rPr lang="de-DE" sz="2000" dirty="0" err="1" smtClean="0"/>
              <a:t>Academies</a:t>
            </a:r>
            <a:r>
              <a:rPr lang="de-DE" sz="2000" dirty="0" smtClean="0"/>
              <a:t>, Washington DC, 2010 </a:t>
            </a:r>
            <a:r>
              <a:rPr lang="de-DE" sz="2000" dirty="0" err="1" smtClean="0"/>
              <a:t>pp</a:t>
            </a:r>
            <a:r>
              <a:rPr lang="de-DE" sz="2000" dirty="0" smtClean="0"/>
              <a:t> 9-15.</a:t>
            </a:r>
            <a:endParaRPr lang="en-US" sz="2000" dirty="0" smtClean="0"/>
          </a:p>
          <a:p>
            <a:r>
              <a:rPr lang="de-DE" sz="2000" dirty="0" smtClean="0"/>
              <a:t>Bertini R.I. and A. </a:t>
            </a:r>
            <a:r>
              <a:rPr lang="de-DE" sz="2000" dirty="0" err="1" smtClean="0"/>
              <a:t>El-Geneidy</a:t>
            </a:r>
            <a:r>
              <a:rPr lang="de-DE" sz="2000" dirty="0" smtClean="0"/>
              <a:t>. </a:t>
            </a:r>
            <a:r>
              <a:rPr lang="de-DE" sz="2000" dirty="0" err="1" smtClean="0"/>
              <a:t>Generating</a:t>
            </a:r>
            <a:r>
              <a:rPr lang="de-DE" sz="2000" dirty="0" smtClean="0"/>
              <a:t> Transit Performance </a:t>
            </a:r>
            <a:r>
              <a:rPr lang="de-DE" sz="2000" dirty="0" err="1" smtClean="0"/>
              <a:t>Measures</a:t>
            </a:r>
            <a:r>
              <a:rPr lang="de-DE" sz="2000" dirty="0" smtClean="0"/>
              <a:t> </a:t>
            </a:r>
            <a:r>
              <a:rPr lang="de-DE" sz="2000" dirty="0" err="1" smtClean="0"/>
              <a:t>with</a:t>
            </a:r>
            <a:r>
              <a:rPr lang="de-DE" sz="2000" dirty="0" smtClean="0"/>
              <a:t> </a:t>
            </a:r>
            <a:r>
              <a:rPr lang="de-DE" sz="2000" dirty="0" err="1" smtClean="0"/>
              <a:t>Archived</a:t>
            </a:r>
            <a:r>
              <a:rPr lang="de-DE" sz="2000" dirty="0" smtClean="0"/>
              <a:t> Data. In </a:t>
            </a:r>
            <a:r>
              <a:rPr lang="de-DE" sz="2000" dirty="0" err="1" smtClean="0"/>
              <a:t>Transportation</a:t>
            </a:r>
            <a:r>
              <a:rPr lang="de-DE" sz="2000" dirty="0" smtClean="0"/>
              <a:t> Research </a:t>
            </a:r>
            <a:r>
              <a:rPr lang="de-DE" sz="2000" dirty="0" err="1" smtClean="0"/>
              <a:t>Record</a:t>
            </a:r>
            <a:r>
              <a:rPr lang="de-DE" sz="2000" dirty="0" smtClean="0"/>
              <a:t>: Journal of </a:t>
            </a:r>
            <a:r>
              <a:rPr lang="de-DE" sz="2000" dirty="0" err="1" smtClean="0"/>
              <a:t>the</a:t>
            </a:r>
            <a:r>
              <a:rPr lang="de-DE" sz="2000" dirty="0" smtClean="0"/>
              <a:t> </a:t>
            </a:r>
            <a:r>
              <a:rPr lang="de-DE" sz="2000" dirty="0" err="1" smtClean="0"/>
              <a:t>Transportation</a:t>
            </a:r>
            <a:r>
              <a:rPr lang="de-DE" sz="2000" dirty="0" smtClean="0"/>
              <a:t> Research Board, No 1841, </a:t>
            </a:r>
            <a:r>
              <a:rPr lang="de-DE" sz="2000" dirty="0" err="1" smtClean="0"/>
              <a:t>Transportation</a:t>
            </a:r>
            <a:r>
              <a:rPr lang="de-DE" sz="2000" dirty="0" smtClean="0"/>
              <a:t> Research Board of </a:t>
            </a:r>
            <a:r>
              <a:rPr lang="de-DE" sz="2000" dirty="0" err="1" smtClean="0"/>
              <a:t>the</a:t>
            </a:r>
            <a:r>
              <a:rPr lang="de-DE" sz="2000" dirty="0" smtClean="0"/>
              <a:t> National </a:t>
            </a:r>
            <a:r>
              <a:rPr lang="de-DE" sz="2000" dirty="0" err="1" smtClean="0"/>
              <a:t>Academies</a:t>
            </a:r>
            <a:r>
              <a:rPr lang="de-DE" sz="2000" dirty="0" smtClean="0"/>
              <a:t>, Washington DC, 2003 </a:t>
            </a:r>
            <a:r>
              <a:rPr lang="de-DE" sz="2000" dirty="0" err="1" smtClean="0"/>
              <a:t>pp</a:t>
            </a:r>
            <a:r>
              <a:rPr lang="de-DE" sz="2000" dirty="0" smtClean="0"/>
              <a:t> 109-119.</a:t>
            </a:r>
            <a:endParaRPr lang="en-US" sz="2000" dirty="0" smtClean="0"/>
          </a:p>
          <a:p>
            <a:r>
              <a:rPr lang="de-DE" sz="2000" dirty="0" err="1" smtClean="0"/>
              <a:t>Surprenant-Legault</a:t>
            </a:r>
            <a:r>
              <a:rPr lang="de-DE" sz="2000" dirty="0" smtClean="0"/>
              <a:t> J. and A. </a:t>
            </a:r>
            <a:r>
              <a:rPr lang="de-DE" sz="2000" dirty="0" err="1" smtClean="0"/>
              <a:t>El-Geneidy</a:t>
            </a:r>
            <a:r>
              <a:rPr lang="de-DE" sz="2000" dirty="0" smtClean="0"/>
              <a:t>. </a:t>
            </a:r>
            <a:r>
              <a:rPr lang="de-DE" sz="2000" dirty="0" err="1" smtClean="0"/>
              <a:t>Introduction</a:t>
            </a:r>
            <a:r>
              <a:rPr lang="de-DE" sz="2000" dirty="0" smtClean="0"/>
              <a:t> of </a:t>
            </a:r>
            <a:r>
              <a:rPr lang="de-DE" sz="2000" dirty="0" err="1" smtClean="0"/>
              <a:t>Reserved</a:t>
            </a:r>
            <a:r>
              <a:rPr lang="de-DE" sz="2000" dirty="0" smtClean="0"/>
              <a:t> Bus </a:t>
            </a:r>
            <a:r>
              <a:rPr lang="de-DE" sz="2000" dirty="0" err="1" smtClean="0"/>
              <a:t>Lane</a:t>
            </a:r>
            <a:r>
              <a:rPr lang="de-DE" sz="2000" dirty="0" smtClean="0"/>
              <a:t>: Impact on Bus </a:t>
            </a:r>
            <a:r>
              <a:rPr lang="de-DE" sz="2000" dirty="0" err="1" smtClean="0"/>
              <a:t>Running</a:t>
            </a:r>
            <a:r>
              <a:rPr lang="de-DE" sz="2000" dirty="0" smtClean="0"/>
              <a:t> Time and </a:t>
            </a:r>
            <a:r>
              <a:rPr lang="de-DE" sz="2000" dirty="0" err="1" smtClean="0"/>
              <a:t>On-Time</a:t>
            </a:r>
            <a:r>
              <a:rPr lang="de-DE" sz="2000" dirty="0" smtClean="0"/>
              <a:t> Performance. In Transportation Research </a:t>
            </a:r>
            <a:r>
              <a:rPr lang="de-DE" sz="2000" dirty="0" err="1" smtClean="0"/>
              <a:t>Record</a:t>
            </a:r>
            <a:r>
              <a:rPr lang="de-DE" sz="2000" dirty="0" smtClean="0"/>
              <a:t>: Journal of </a:t>
            </a:r>
            <a:r>
              <a:rPr lang="de-DE" sz="2000" dirty="0" err="1" smtClean="0"/>
              <a:t>the</a:t>
            </a:r>
            <a:r>
              <a:rPr lang="de-DE" sz="2000" dirty="0" smtClean="0"/>
              <a:t> Transportation Research Board, No 2218, Transportation Research Board of </a:t>
            </a:r>
            <a:r>
              <a:rPr lang="de-DE" sz="2000" dirty="0" err="1" smtClean="0"/>
              <a:t>the</a:t>
            </a:r>
            <a:r>
              <a:rPr lang="de-DE" sz="2000" dirty="0" smtClean="0"/>
              <a:t> National </a:t>
            </a:r>
            <a:r>
              <a:rPr lang="de-DE" sz="2000" dirty="0" err="1" smtClean="0"/>
              <a:t>Academies</a:t>
            </a:r>
            <a:r>
              <a:rPr lang="de-DE" sz="2000" dirty="0" smtClean="0"/>
              <a:t>, Washington DC, 2011 pp 10-18.</a:t>
            </a:r>
            <a:endParaRPr lang="el-GR" sz="2000" dirty="0" smtClean="0"/>
          </a:p>
          <a:p>
            <a:r>
              <a:rPr lang="en-US" sz="2000" dirty="0" err="1"/>
              <a:t>Hensher</a:t>
            </a:r>
            <a:r>
              <a:rPr lang="en-US" sz="2000" dirty="0"/>
              <a:t>, D. A., Button, K. J.: Handbook of Transport </a:t>
            </a:r>
            <a:r>
              <a:rPr lang="en-US" sz="2000" dirty="0" err="1"/>
              <a:t>Modelling</a:t>
            </a:r>
            <a:r>
              <a:rPr lang="en-US" sz="2000" dirty="0"/>
              <a:t>, </a:t>
            </a:r>
            <a:r>
              <a:rPr lang="en-US" sz="2000" dirty="0" err="1"/>
              <a:t>Pergamon</a:t>
            </a:r>
            <a:r>
              <a:rPr lang="en-US" sz="2000" dirty="0"/>
              <a:t>, 2000</a:t>
            </a:r>
            <a:r>
              <a:rPr lang="en-US" sz="2000" dirty="0" smtClean="0"/>
              <a:t>.</a:t>
            </a:r>
            <a:endParaRPr lang="en-US" sz="2000" dirty="0"/>
          </a:p>
        </p:txBody>
      </p:sp>
      <p:sp>
        <p:nvSpPr>
          <p:cNvPr id="4" name="Title 1"/>
          <p:cNvSpPr>
            <a:spLocks noGrp="1"/>
          </p:cNvSpPr>
          <p:nvPr>
            <p:ph type="title"/>
          </p:nvPr>
        </p:nvSpPr>
        <p:spPr>
          <a:xfrm>
            <a:off x="323528" y="274638"/>
            <a:ext cx="8496944" cy="922114"/>
          </a:xfrm>
        </p:spPr>
        <p:txBody>
          <a:bodyPr/>
          <a:lstStyle/>
          <a:p>
            <a:r>
              <a:rPr lang="el-GR" dirty="0" smtClean="0"/>
              <a:t>Βιβλιογραφικές αναφορές</a:t>
            </a:r>
            <a:r>
              <a:rPr lang="el-GR" dirty="0"/>
              <a:t> </a:t>
            </a:r>
            <a:r>
              <a:rPr lang="el-GR" dirty="0" smtClean="0"/>
              <a:t>(4 από 5)</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400600"/>
          </a:xfrm>
        </p:spPr>
        <p:txBody>
          <a:bodyPr>
            <a:noAutofit/>
          </a:bodyPr>
          <a:lstStyle/>
          <a:p>
            <a:r>
              <a:rPr lang="de-DE" sz="2000" dirty="0" err="1" smtClean="0"/>
              <a:t>Lehtonen</a:t>
            </a:r>
            <a:r>
              <a:rPr lang="de-DE" sz="2000" dirty="0" smtClean="0"/>
              <a:t> M., and R. </a:t>
            </a:r>
            <a:r>
              <a:rPr lang="de-DE" sz="2000" dirty="0" err="1" smtClean="0"/>
              <a:t>Kulmala</a:t>
            </a:r>
            <a:r>
              <a:rPr lang="de-DE" sz="2000" dirty="0" smtClean="0"/>
              <a:t>. </a:t>
            </a:r>
            <a:r>
              <a:rPr lang="de-DE" sz="2000" dirty="0" err="1" smtClean="0"/>
              <a:t>Benefits</a:t>
            </a:r>
            <a:r>
              <a:rPr lang="de-DE" sz="2000" dirty="0" smtClean="0"/>
              <a:t> of Pilot </a:t>
            </a:r>
            <a:r>
              <a:rPr lang="de-DE" sz="2000" dirty="0" err="1" smtClean="0"/>
              <a:t>Implementation</a:t>
            </a:r>
            <a:r>
              <a:rPr lang="de-DE" sz="2000" dirty="0" smtClean="0"/>
              <a:t> of Public </a:t>
            </a:r>
            <a:r>
              <a:rPr lang="de-DE" sz="2000" dirty="0" err="1" smtClean="0"/>
              <a:t>Transporti</a:t>
            </a:r>
            <a:r>
              <a:rPr lang="de-DE" sz="2000" dirty="0" smtClean="0"/>
              <a:t> Signal </a:t>
            </a:r>
            <a:r>
              <a:rPr lang="de-DE" sz="2000" dirty="0" err="1" smtClean="0"/>
              <a:t>Priorities</a:t>
            </a:r>
            <a:r>
              <a:rPr lang="de-DE" sz="2000" dirty="0" smtClean="0"/>
              <a:t> and </a:t>
            </a:r>
            <a:r>
              <a:rPr lang="de-DE" sz="2000" dirty="0" err="1" smtClean="0"/>
              <a:t>Real-Time</a:t>
            </a:r>
            <a:r>
              <a:rPr lang="de-DE" sz="2000" dirty="0" smtClean="0"/>
              <a:t> </a:t>
            </a:r>
            <a:r>
              <a:rPr lang="de-DE" sz="2000" dirty="0" err="1" smtClean="0"/>
              <a:t>Passenger</a:t>
            </a:r>
            <a:r>
              <a:rPr lang="de-DE" sz="2000" dirty="0" smtClean="0"/>
              <a:t> Information. In Transportation Research </a:t>
            </a:r>
            <a:r>
              <a:rPr lang="de-DE" sz="2000" dirty="0" err="1" smtClean="0"/>
              <a:t>Record</a:t>
            </a:r>
            <a:r>
              <a:rPr lang="de-DE" sz="2000" dirty="0" smtClean="0"/>
              <a:t>: Journal of </a:t>
            </a:r>
            <a:r>
              <a:rPr lang="de-DE" sz="2000" dirty="0" err="1" smtClean="0"/>
              <a:t>the</a:t>
            </a:r>
            <a:r>
              <a:rPr lang="de-DE" sz="2000" dirty="0" smtClean="0"/>
              <a:t> Transportation Research Board, No 1799, Transportation Research Board of </a:t>
            </a:r>
            <a:r>
              <a:rPr lang="de-DE" sz="2000" dirty="0" err="1" smtClean="0"/>
              <a:t>the</a:t>
            </a:r>
            <a:r>
              <a:rPr lang="de-DE" sz="2000" dirty="0" smtClean="0"/>
              <a:t> National </a:t>
            </a:r>
            <a:r>
              <a:rPr lang="de-DE" sz="2000" dirty="0" err="1" smtClean="0"/>
              <a:t>Academies</a:t>
            </a:r>
            <a:r>
              <a:rPr lang="de-DE" sz="2000" dirty="0" smtClean="0"/>
              <a:t>, Washington DC, 2002 pp 18-25.</a:t>
            </a:r>
            <a:endParaRPr lang="el-GR" sz="2000" dirty="0" smtClean="0"/>
          </a:p>
          <a:p>
            <a:r>
              <a:rPr lang="en-US" sz="2000" dirty="0" err="1" smtClean="0"/>
              <a:t>Ortuzar</a:t>
            </a:r>
            <a:r>
              <a:rPr lang="en-US" sz="2000" dirty="0"/>
              <a:t>, J. de Dios, </a:t>
            </a:r>
            <a:r>
              <a:rPr lang="en-US" sz="2000" dirty="0" err="1"/>
              <a:t>Willemsen</a:t>
            </a:r>
            <a:r>
              <a:rPr lang="en-US" sz="2000" dirty="0"/>
              <a:t>, Luis </a:t>
            </a:r>
            <a:r>
              <a:rPr lang="en-US" sz="2000" dirty="0" smtClean="0"/>
              <a:t>G:</a:t>
            </a:r>
            <a:r>
              <a:rPr lang="el-GR" sz="2000" dirty="0" smtClean="0"/>
              <a:t> </a:t>
            </a:r>
            <a:r>
              <a:rPr lang="en-US" sz="2000" dirty="0" err="1" smtClean="0"/>
              <a:t>Modelling</a:t>
            </a:r>
            <a:r>
              <a:rPr lang="en-US" sz="2000" dirty="0" smtClean="0"/>
              <a:t> </a:t>
            </a:r>
            <a:r>
              <a:rPr lang="en-US" sz="2000" dirty="0"/>
              <a:t>Transport, 3rd edition, John Wiley and Sons Ltd., 2001</a:t>
            </a:r>
            <a:r>
              <a:rPr lang="en-US" sz="2000" dirty="0" smtClean="0"/>
              <a:t>.</a:t>
            </a:r>
            <a:endParaRPr lang="el-GR" sz="2000" dirty="0" smtClean="0"/>
          </a:p>
          <a:p>
            <a:r>
              <a:rPr lang="en-US" sz="2000" dirty="0"/>
              <a:t>HEATCO (2005) Developing </a:t>
            </a:r>
            <a:r>
              <a:rPr lang="en-US" sz="2000" dirty="0" err="1"/>
              <a:t>harmonised</a:t>
            </a:r>
            <a:r>
              <a:rPr lang="en-US" sz="2000" dirty="0"/>
              <a:t> European approaches for transport costing and project assessment. Deliverable 1: current practice in project appraisal in </a:t>
            </a:r>
            <a:r>
              <a:rPr lang="en-US" sz="2000" dirty="0" smtClean="0"/>
              <a:t>Europe</a:t>
            </a:r>
            <a:r>
              <a:rPr lang="el-GR" sz="2000" dirty="0" smtClean="0"/>
              <a:t>.</a:t>
            </a:r>
            <a:endParaRPr lang="en-US" sz="2000" dirty="0"/>
          </a:p>
          <a:p>
            <a:r>
              <a:rPr lang="en-US" sz="2000" dirty="0"/>
              <a:t>Estimating the Beneﬁts and Costs of Public Transit Projects:  A Guidebook for Practitioners. 2002. Washington, D.C.: Transportation Research Board, National Research Council. TCRP Report 78</a:t>
            </a:r>
            <a:r>
              <a:rPr lang="en-US" sz="2000" dirty="0" smtClean="0"/>
              <a:t>.</a:t>
            </a:r>
            <a:endParaRPr lang="el-GR" sz="2000" dirty="0" smtClean="0"/>
          </a:p>
          <a:p>
            <a:endParaRPr lang="en-US" sz="2000" dirty="0" smtClean="0"/>
          </a:p>
        </p:txBody>
      </p:sp>
      <p:sp>
        <p:nvSpPr>
          <p:cNvPr id="4" name="Title 1"/>
          <p:cNvSpPr>
            <a:spLocks noGrp="1"/>
          </p:cNvSpPr>
          <p:nvPr>
            <p:ph type="title"/>
          </p:nvPr>
        </p:nvSpPr>
        <p:spPr>
          <a:xfrm>
            <a:off x="323528" y="274638"/>
            <a:ext cx="8496944" cy="922114"/>
          </a:xfrm>
        </p:spPr>
        <p:txBody>
          <a:bodyPr/>
          <a:lstStyle/>
          <a:p>
            <a:r>
              <a:rPr lang="el-GR" dirty="0" smtClean="0"/>
              <a:t>Βιβλιογραφικές αναφορές</a:t>
            </a:r>
            <a:r>
              <a:rPr lang="el-GR" dirty="0"/>
              <a:t> </a:t>
            </a:r>
            <a:r>
              <a:rPr lang="el-GR" dirty="0" smtClean="0"/>
              <a:t>(5 από 5)</a:t>
            </a:r>
            <a:endParaRPr lang="en-US" dirty="0"/>
          </a:p>
        </p:txBody>
      </p:sp>
    </p:spTree>
    <p:extLst>
      <p:ext uri="{BB962C8B-B14F-4D97-AF65-F5344CB8AC3E}">
        <p14:creationId xmlns:p14="http://schemas.microsoft.com/office/powerpoint/2010/main" val="218364202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312" y="2636912"/>
            <a:ext cx="8229600" cy="1143000"/>
          </a:xfrm>
        </p:spPr>
        <p:txBody>
          <a:bodyPr/>
          <a:lstStyle/>
          <a:p>
            <a:r>
              <a:rPr lang="el-GR" dirty="0" smtClean="0"/>
              <a:t>Παράρτημα: Αναλυτική Ιεραρχική Μέθοδος – </a:t>
            </a:r>
            <a:r>
              <a:rPr lang="en-US" dirty="0" smtClean="0"/>
              <a:t>Analytic Hierarchy Process (AHP)</a:t>
            </a:r>
            <a:endParaRPr lang="en-US" dirty="0"/>
          </a:p>
        </p:txBody>
      </p:sp>
    </p:spTree>
    <p:extLst>
      <p:ext uri="{BB962C8B-B14F-4D97-AF65-F5344CB8AC3E}">
        <p14:creationId xmlns:p14="http://schemas.microsoft.com/office/powerpoint/2010/main" val="246638156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Αναλυτική Ιεραρχική Μέθοδος</a:t>
            </a:r>
            <a:br>
              <a:rPr lang="el-GR" dirty="0" smtClean="0"/>
            </a:br>
            <a:r>
              <a:rPr lang="en-US" sz="3111" dirty="0" smtClean="0"/>
              <a:t>[</a:t>
            </a:r>
            <a:r>
              <a:rPr lang="en-US" sz="3111" dirty="0" err="1" smtClean="0"/>
              <a:t>Saaty</a:t>
            </a:r>
            <a:r>
              <a:rPr lang="en-US" sz="3111" dirty="0" smtClean="0"/>
              <a:t>, </a:t>
            </a:r>
            <a:r>
              <a:rPr lang="el-GR" sz="3111" dirty="0" smtClean="0"/>
              <a:t>1980 &amp; </a:t>
            </a:r>
            <a:r>
              <a:rPr lang="en-US" sz="3111" dirty="0" smtClean="0"/>
              <a:t>19</a:t>
            </a:r>
            <a:r>
              <a:rPr lang="el-GR" sz="3111" dirty="0" smtClean="0"/>
              <a:t>8</a:t>
            </a:r>
            <a:r>
              <a:rPr lang="en-US" sz="3111" dirty="0" smtClean="0"/>
              <a:t>5]</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828800"/>
            <a:ext cx="6019800" cy="3733800"/>
          </a:xfrm>
          <a:prstGeom prst="rect">
            <a:avLst/>
          </a:prstGeom>
          <a:noFill/>
          <a:ln>
            <a:noFill/>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Βήματα </a:t>
            </a:r>
            <a:r>
              <a:rPr lang="en-US" dirty="0" smtClean="0"/>
              <a:t>AHP</a:t>
            </a:r>
            <a:endParaRPr lang="en-US" dirty="0"/>
          </a:p>
        </p:txBody>
      </p:sp>
      <p:sp>
        <p:nvSpPr>
          <p:cNvPr id="3" name="Content Placeholder 2"/>
          <p:cNvSpPr>
            <a:spLocks noGrp="1"/>
          </p:cNvSpPr>
          <p:nvPr>
            <p:ph idx="1"/>
          </p:nvPr>
        </p:nvSpPr>
        <p:spPr>
          <a:xfrm>
            <a:off x="457200" y="1600200"/>
            <a:ext cx="8435280" cy="4525963"/>
          </a:xfrm>
        </p:spPr>
        <p:txBody>
          <a:bodyPr>
            <a:normAutofit lnSpcReduction="10000"/>
          </a:bodyPr>
          <a:lstStyle/>
          <a:p>
            <a:r>
              <a:rPr lang="el-GR" dirty="0" smtClean="0"/>
              <a:t>Προσδιορισμός κριτηρίων</a:t>
            </a:r>
            <a:endParaRPr lang="en-US" dirty="0" smtClean="0"/>
          </a:p>
          <a:p>
            <a:r>
              <a:rPr lang="el-GR" dirty="0" smtClean="0"/>
              <a:t>Καθορισμός δεικτών για κάθε κριτήριο</a:t>
            </a:r>
            <a:endParaRPr lang="en-US" dirty="0" smtClean="0"/>
          </a:p>
          <a:p>
            <a:r>
              <a:rPr lang="el-GR" dirty="0" smtClean="0"/>
              <a:t>Απόδοση συγκριτικής / σχετικής σημαντικότητας ανά ζεύγη</a:t>
            </a:r>
            <a:endParaRPr lang="en-US" dirty="0" smtClean="0"/>
          </a:p>
          <a:p>
            <a:r>
              <a:rPr lang="el-GR" dirty="0" smtClean="0"/>
              <a:t>Επιλογή εναλλακτικών</a:t>
            </a:r>
            <a:endParaRPr lang="en-US" dirty="0" smtClean="0"/>
          </a:p>
          <a:p>
            <a:r>
              <a:rPr lang="el-GR" dirty="0" smtClean="0"/>
              <a:t>Εκτίμηση συνεπειών </a:t>
            </a:r>
            <a:r>
              <a:rPr lang="en-US" dirty="0" smtClean="0"/>
              <a:t>= </a:t>
            </a:r>
            <a:r>
              <a:rPr lang="el-GR" dirty="0" smtClean="0"/>
              <a:t>ποσοτικοποίηση μέτρων</a:t>
            </a:r>
            <a:endParaRPr lang="en-US" dirty="0" smtClean="0"/>
          </a:p>
          <a:p>
            <a:r>
              <a:rPr lang="el-GR" dirty="0" smtClean="0"/>
              <a:t>Σύγκριση απόδοσης εναλλακτικών για κάθε κριτήριο</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AHP - </a:t>
            </a:r>
            <a:r>
              <a:rPr lang="el-GR" dirty="0" smtClean="0"/>
              <a:t>σύγκριση</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9760038"/>
              </p:ext>
            </p:extLst>
          </p:nvPr>
        </p:nvGraphicFramePr>
        <p:xfrm>
          <a:off x="762000" y="1600200"/>
          <a:ext cx="6934200" cy="3108960"/>
        </p:xfrm>
        <a:graphic>
          <a:graphicData uri="http://schemas.openxmlformats.org/drawingml/2006/table">
            <a:tbl>
              <a:tblPr firstRow="1" bandRow="1">
                <a:tableStyleId>{5C22544A-7EE6-4342-B048-85BDC9FD1C3A}</a:tableStyleId>
              </a:tblPr>
              <a:tblGrid>
                <a:gridCol w="4419600"/>
                <a:gridCol w="2514600"/>
              </a:tblGrid>
              <a:tr h="370840">
                <a:tc>
                  <a:txBody>
                    <a:bodyPr/>
                    <a:lstStyle/>
                    <a:p>
                      <a:r>
                        <a:rPr lang="el-GR" sz="2400" b="1" dirty="0" smtClean="0"/>
                        <a:t>Πόσο σημαντικότερο</a:t>
                      </a:r>
                      <a:r>
                        <a:rPr lang="el-GR" sz="2400" b="1" baseline="0" dirty="0" smtClean="0"/>
                        <a:t> είναι το κριτήριο </a:t>
                      </a:r>
                      <a:r>
                        <a:rPr lang="en-US" sz="2400" b="1" dirty="0" err="1" smtClean="0"/>
                        <a:t>i</a:t>
                      </a:r>
                      <a:r>
                        <a:rPr lang="en-US" sz="2400" b="1" dirty="0" smtClean="0"/>
                        <a:t> </a:t>
                      </a:r>
                      <a:r>
                        <a:rPr lang="el-GR" sz="2400" b="1" dirty="0" smtClean="0"/>
                        <a:t>έναντι</a:t>
                      </a:r>
                      <a:r>
                        <a:rPr lang="el-GR" sz="2400" b="1" baseline="0" dirty="0" smtClean="0"/>
                        <a:t> του κριτηρίου</a:t>
                      </a:r>
                      <a:r>
                        <a:rPr lang="en-US" sz="2400" b="1" dirty="0" smtClean="0"/>
                        <a:t> j</a:t>
                      </a:r>
                      <a:endParaRPr lang="en-US" sz="2400" b="1" dirty="0"/>
                    </a:p>
                  </a:txBody>
                  <a:tcPr/>
                </a:tc>
                <a:tc>
                  <a:txBody>
                    <a:bodyPr/>
                    <a:lstStyle/>
                    <a:p>
                      <a:r>
                        <a:rPr lang="el-GR" sz="2400" dirty="0" smtClean="0"/>
                        <a:t>Δείκτης</a:t>
                      </a:r>
                      <a:r>
                        <a:rPr lang="el-GR" sz="2400" baseline="0" dirty="0" smtClean="0"/>
                        <a:t> σύγκρισης</a:t>
                      </a:r>
                      <a:endParaRPr lang="en-US" sz="2400" dirty="0"/>
                    </a:p>
                  </a:txBody>
                  <a:tcPr/>
                </a:tc>
              </a:tr>
              <a:tr h="370840">
                <a:tc>
                  <a:txBody>
                    <a:bodyPr/>
                    <a:lstStyle/>
                    <a:p>
                      <a:r>
                        <a:rPr lang="el-GR" sz="2400" dirty="0" smtClean="0"/>
                        <a:t>ίδια</a:t>
                      </a:r>
                      <a:endParaRPr lang="en-US" sz="2400" dirty="0"/>
                    </a:p>
                  </a:txBody>
                  <a:tcPr/>
                </a:tc>
                <a:tc>
                  <a:txBody>
                    <a:bodyPr/>
                    <a:lstStyle/>
                    <a:p>
                      <a:r>
                        <a:rPr lang="en-US" sz="2400" dirty="0" smtClean="0"/>
                        <a:t>1</a:t>
                      </a:r>
                      <a:endParaRPr lang="en-US" sz="2400" dirty="0"/>
                    </a:p>
                  </a:txBody>
                  <a:tcPr/>
                </a:tc>
              </a:tr>
              <a:tr h="370840">
                <a:tc>
                  <a:txBody>
                    <a:bodyPr/>
                    <a:lstStyle/>
                    <a:p>
                      <a:r>
                        <a:rPr lang="el-GR" sz="2400" dirty="0" smtClean="0"/>
                        <a:t>μέτρια</a:t>
                      </a:r>
                      <a:endParaRPr lang="en-US" sz="2400" dirty="0"/>
                    </a:p>
                  </a:txBody>
                  <a:tcPr/>
                </a:tc>
                <a:tc>
                  <a:txBody>
                    <a:bodyPr/>
                    <a:lstStyle/>
                    <a:p>
                      <a:r>
                        <a:rPr lang="en-US" sz="2400" dirty="0" smtClean="0"/>
                        <a:t>3</a:t>
                      </a:r>
                      <a:endParaRPr lang="en-US" sz="2400" dirty="0"/>
                    </a:p>
                  </a:txBody>
                  <a:tcPr/>
                </a:tc>
              </a:tr>
              <a:tr h="370840">
                <a:tc>
                  <a:txBody>
                    <a:bodyPr/>
                    <a:lstStyle/>
                    <a:p>
                      <a:r>
                        <a:rPr lang="el-GR" sz="2400" dirty="0" smtClean="0"/>
                        <a:t>πολύ</a:t>
                      </a:r>
                      <a:endParaRPr lang="en-US" sz="2400" dirty="0"/>
                    </a:p>
                  </a:txBody>
                  <a:tcPr/>
                </a:tc>
                <a:tc>
                  <a:txBody>
                    <a:bodyPr/>
                    <a:lstStyle/>
                    <a:p>
                      <a:r>
                        <a:rPr lang="en-US" sz="2400" dirty="0" smtClean="0"/>
                        <a:t>5</a:t>
                      </a:r>
                      <a:endParaRPr lang="en-US" sz="2400" dirty="0"/>
                    </a:p>
                  </a:txBody>
                  <a:tcPr/>
                </a:tc>
              </a:tr>
              <a:tr h="370840">
                <a:tc>
                  <a:txBody>
                    <a:bodyPr/>
                    <a:lstStyle/>
                    <a:p>
                      <a:r>
                        <a:rPr lang="el-GR" sz="2400" dirty="0" smtClean="0"/>
                        <a:t>πάρα πολύ</a:t>
                      </a:r>
                      <a:endParaRPr lang="en-US" sz="2400" dirty="0"/>
                    </a:p>
                  </a:txBody>
                  <a:tcPr/>
                </a:tc>
                <a:tc>
                  <a:txBody>
                    <a:bodyPr/>
                    <a:lstStyle/>
                    <a:p>
                      <a:r>
                        <a:rPr lang="en-US" sz="2400" dirty="0" smtClean="0"/>
                        <a:t>7</a:t>
                      </a:r>
                      <a:endParaRPr lang="en-US" sz="2400" dirty="0"/>
                    </a:p>
                  </a:txBody>
                  <a:tcPr/>
                </a:tc>
              </a:tr>
              <a:tr h="370840">
                <a:tc>
                  <a:txBody>
                    <a:bodyPr/>
                    <a:lstStyle/>
                    <a:p>
                      <a:r>
                        <a:rPr lang="el-GR" sz="2400" dirty="0" smtClean="0"/>
                        <a:t>εξαιρετικά περισσότερο</a:t>
                      </a:r>
                      <a:endParaRPr lang="en-US" sz="2400" dirty="0"/>
                    </a:p>
                  </a:txBody>
                  <a:tcPr/>
                </a:tc>
                <a:tc>
                  <a:txBody>
                    <a:bodyPr/>
                    <a:lstStyle/>
                    <a:p>
                      <a:r>
                        <a:rPr lang="en-US" sz="2400" dirty="0" smtClean="0"/>
                        <a:t>9</a:t>
                      </a:r>
                      <a:endParaRPr lang="en-US" sz="2400" dirty="0"/>
                    </a:p>
                  </a:txBody>
                  <a:tcPr/>
                </a:tc>
              </a:tr>
            </a:tbl>
          </a:graphicData>
        </a:graphic>
      </p:graphicFrame>
      <p:sp>
        <p:nvSpPr>
          <p:cNvPr id="5" name="TextBox 4"/>
          <p:cNvSpPr txBox="1"/>
          <p:nvPr/>
        </p:nvSpPr>
        <p:spPr>
          <a:xfrm>
            <a:off x="762000" y="5117068"/>
            <a:ext cx="4834465" cy="400110"/>
          </a:xfrm>
          <a:prstGeom prst="rect">
            <a:avLst/>
          </a:prstGeom>
          <a:noFill/>
        </p:spPr>
        <p:txBody>
          <a:bodyPr wrap="none" rtlCol="0">
            <a:spAutoFit/>
          </a:bodyPr>
          <a:lstStyle/>
          <a:p>
            <a:r>
              <a:rPr lang="el-GR" sz="2000" b="1" dirty="0" smtClean="0"/>
              <a:t>Επιτρέπεται η χρήση και ενδιάμεσων τιμών</a:t>
            </a:r>
            <a:endParaRPr lang="en-US" sz="20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a:endCxn id="5" idx="0"/>
          </p:cNvCxnSpPr>
          <p:nvPr/>
        </p:nvCxnSpPr>
        <p:spPr>
          <a:xfrm flipV="1">
            <a:off x="4876800" y="838200"/>
            <a:ext cx="0" cy="3657600"/>
          </a:xfrm>
          <a:prstGeom prst="line">
            <a:avLst/>
          </a:prstGeom>
        </p:spPr>
        <p:style>
          <a:lnRef idx="1">
            <a:schemeClr val="accent1"/>
          </a:lnRef>
          <a:fillRef idx="0">
            <a:schemeClr val="accent1"/>
          </a:fillRef>
          <a:effectRef idx="0">
            <a:schemeClr val="accent1"/>
          </a:effectRef>
          <a:fontRef idx="minor">
            <a:schemeClr val="tx1"/>
          </a:fontRef>
        </p:style>
      </p:cxnSp>
      <p:sp>
        <p:nvSpPr>
          <p:cNvPr id="5" name="Isosceles Triangle 4"/>
          <p:cNvSpPr/>
          <p:nvPr/>
        </p:nvSpPr>
        <p:spPr>
          <a:xfrm>
            <a:off x="2514600" y="838200"/>
            <a:ext cx="4724400" cy="4495800"/>
          </a:xfrm>
          <a:prstGeom prst="triangle">
            <a:avLst/>
          </a:prstGeom>
          <a:solidFill>
            <a:srgbClr val="00B050">
              <a:alpha val="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cxnSp>
        <p:nvCxnSpPr>
          <p:cNvPr id="6" name="Straight Connector 5"/>
          <p:cNvCxnSpPr>
            <a:stCxn id="5" idx="2"/>
          </p:cNvCxnSpPr>
          <p:nvPr/>
        </p:nvCxnSpPr>
        <p:spPr>
          <a:xfrm flipV="1">
            <a:off x="2514600" y="4495800"/>
            <a:ext cx="236220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a:endCxn id="5" idx="4"/>
          </p:cNvCxnSpPr>
          <p:nvPr/>
        </p:nvCxnSpPr>
        <p:spPr>
          <a:xfrm>
            <a:off x="4876800" y="4495800"/>
            <a:ext cx="23622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457700" y="3276600"/>
            <a:ext cx="838200" cy="762000"/>
          </a:xfrm>
          <a:prstGeom prst="ellipse">
            <a:avLst/>
          </a:prstGeom>
          <a:solidFill>
            <a:srgbClr val="FF0000"/>
          </a:solidFill>
          <a:ln>
            <a:noFill/>
          </a:ln>
          <a:effectLst>
            <a:glow rad="228600">
              <a:schemeClr val="accent2">
                <a:satMod val="175000"/>
                <a:alpha val="40000"/>
              </a:schemeClr>
            </a:glow>
          </a:effectLst>
          <a:scene3d>
            <a:camera prst="orthographicFront">
              <a:rot lat="0" lon="0" rev="0"/>
            </a:camera>
            <a:lightRig rig="chilly" dir="t">
              <a:rot lat="0" lon="0" rev="18480000"/>
            </a:lightRig>
          </a:scene3d>
          <a:sp3d prstMaterial="clear">
            <a:bevelT h="635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9" name="TextBox 8"/>
          <p:cNvSpPr txBox="1"/>
          <p:nvPr/>
        </p:nvSpPr>
        <p:spPr>
          <a:xfrm>
            <a:off x="4419600" y="3505200"/>
            <a:ext cx="914400" cy="276999"/>
          </a:xfrm>
          <a:prstGeom prst="rect">
            <a:avLst/>
          </a:prstGeom>
          <a:noFill/>
        </p:spPr>
        <p:txBody>
          <a:bodyPr wrap="square" rtlCol="0">
            <a:spAutoFit/>
          </a:bodyPr>
          <a:lstStyle/>
          <a:p>
            <a:r>
              <a:rPr lang="el-GR" sz="1200" b="1" dirty="0" smtClean="0">
                <a:latin typeface="Times New Roman" panose="02020603050405020304" pitchFamily="18" charset="0"/>
                <a:cs typeface="Times New Roman" panose="02020603050405020304" pitchFamily="18" charset="0"/>
              </a:rPr>
              <a:t>Συναίνεση</a:t>
            </a:r>
            <a:endParaRPr lang="en-US" sz="12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403648" y="5334000"/>
            <a:ext cx="1530052" cy="307777"/>
          </a:xfrm>
          <a:prstGeom prst="rect">
            <a:avLst/>
          </a:prstGeom>
          <a:noFill/>
        </p:spPr>
        <p:txBody>
          <a:bodyPr wrap="square" rtlCol="0">
            <a:spAutoFit/>
          </a:bodyPr>
          <a:lstStyle/>
          <a:p>
            <a:r>
              <a:rPr lang="el-GR" sz="1400" b="1" dirty="0" smtClean="0">
                <a:latin typeface="Times New Roman" panose="02020603050405020304" pitchFamily="18" charset="0"/>
                <a:cs typeface="Times New Roman" panose="02020603050405020304" pitchFamily="18" charset="0"/>
              </a:rPr>
              <a:t>Μετακινούμενος</a:t>
            </a:r>
            <a:endParaRPr lang="en-US" sz="1400" b="1" dirty="0" smtClean="0">
              <a:latin typeface="Times New Roman" panose="02020603050405020304" pitchFamily="18" charset="0"/>
              <a:cs typeface="Times New Roman" panose="02020603050405020304" pitchFamily="18" charset="0"/>
            </a:endParaRPr>
          </a:p>
        </p:txBody>
      </p:sp>
      <p:sp>
        <p:nvSpPr>
          <p:cNvPr id="11" name="TextBox 10"/>
          <p:cNvSpPr txBox="1"/>
          <p:nvPr/>
        </p:nvSpPr>
        <p:spPr>
          <a:xfrm>
            <a:off x="7010400" y="5334000"/>
            <a:ext cx="2133600" cy="738664"/>
          </a:xfrm>
          <a:prstGeom prst="rect">
            <a:avLst/>
          </a:prstGeom>
          <a:noFill/>
        </p:spPr>
        <p:txBody>
          <a:bodyPr wrap="square" rtlCol="0">
            <a:spAutoFit/>
          </a:bodyPr>
          <a:lstStyle/>
          <a:p>
            <a:r>
              <a:rPr lang="el-GR" sz="1400" b="1" dirty="0" smtClean="0">
                <a:latin typeface="Times New Roman" panose="02020603050405020304" pitchFamily="18" charset="0"/>
                <a:cs typeface="Times New Roman" panose="02020603050405020304" pitchFamily="18" charset="0"/>
              </a:rPr>
              <a:t>Πάροχος συστήματος / Πάροχος μεταφορικών υπηρεσιών</a:t>
            </a:r>
            <a:endParaRPr lang="en-US" sz="1400" b="1" dirty="0" smtClean="0">
              <a:latin typeface="Times New Roman" panose="02020603050405020304" pitchFamily="18" charset="0"/>
              <a:cs typeface="Times New Roman" panose="02020603050405020304" pitchFamily="18" charset="0"/>
            </a:endParaRPr>
          </a:p>
        </p:txBody>
      </p:sp>
      <p:sp>
        <p:nvSpPr>
          <p:cNvPr id="12" name="TextBox 11"/>
          <p:cNvSpPr txBox="1"/>
          <p:nvPr/>
        </p:nvSpPr>
        <p:spPr>
          <a:xfrm>
            <a:off x="3867151" y="304800"/>
            <a:ext cx="2000994" cy="523220"/>
          </a:xfrm>
          <a:prstGeom prst="rect">
            <a:avLst/>
          </a:prstGeom>
          <a:noFill/>
        </p:spPr>
        <p:txBody>
          <a:bodyPr wrap="square" rtlCol="0">
            <a:spAutoFit/>
          </a:bodyPr>
          <a:lstStyle/>
          <a:p>
            <a:r>
              <a:rPr lang="el-GR" sz="1400" b="1" dirty="0" smtClean="0">
                <a:latin typeface="Times New Roman" panose="02020603050405020304" pitchFamily="18" charset="0"/>
                <a:cs typeface="Times New Roman" panose="02020603050405020304" pitchFamily="18" charset="0"/>
              </a:rPr>
              <a:t>Δημοτική αρχή</a:t>
            </a:r>
            <a:r>
              <a:rPr lang="en-US" sz="1400" b="1" dirty="0" smtClean="0">
                <a:latin typeface="Times New Roman" panose="02020603050405020304" pitchFamily="18" charset="0"/>
                <a:cs typeface="Times New Roman" panose="02020603050405020304" pitchFamily="18" charset="0"/>
              </a:rPr>
              <a:t> / </a:t>
            </a:r>
            <a:r>
              <a:rPr lang="el-GR" sz="1400" b="1" dirty="0" smtClean="0">
                <a:latin typeface="Times New Roman" panose="02020603050405020304" pitchFamily="18" charset="0"/>
                <a:cs typeface="Times New Roman" panose="02020603050405020304" pitchFamily="18" charset="0"/>
              </a:rPr>
              <a:t>Διαμόρφωση πολιτικών</a:t>
            </a:r>
            <a:endParaRPr lang="en-US" sz="1400" b="1" dirty="0" smtClean="0">
              <a:latin typeface="Times New Roman" panose="02020603050405020304" pitchFamily="18" charset="0"/>
              <a:cs typeface="Times New Roman" panose="02020603050405020304" pitchFamily="18" charset="0"/>
            </a:endParaRPr>
          </a:p>
        </p:txBody>
      </p:sp>
      <p:sp>
        <p:nvSpPr>
          <p:cNvPr id="13" name="TextBox 12"/>
          <p:cNvSpPr txBox="1"/>
          <p:nvPr/>
        </p:nvSpPr>
        <p:spPr>
          <a:xfrm>
            <a:off x="4495800" y="4188023"/>
            <a:ext cx="838200" cy="307777"/>
          </a:xfrm>
          <a:prstGeom prst="rect">
            <a:avLst/>
          </a:prstGeom>
          <a:noFill/>
        </p:spPr>
        <p:txBody>
          <a:bodyPr wrap="square" rtlCol="0">
            <a:spAutoFit/>
          </a:bodyPr>
          <a:lstStyle/>
          <a:p>
            <a:r>
              <a:rPr lang="el-GR" sz="1400" b="1" dirty="0" smtClean="0">
                <a:solidFill>
                  <a:schemeClr val="bg1">
                    <a:lumMod val="50000"/>
                  </a:schemeClr>
                </a:solidFill>
                <a:latin typeface="Times New Roman" panose="02020603050405020304" pitchFamily="18" charset="0"/>
                <a:cs typeface="Times New Roman" panose="02020603050405020304" pitchFamily="18" charset="0"/>
              </a:rPr>
              <a:t>Πολίτες</a:t>
            </a:r>
            <a:endParaRPr lang="en-US" sz="1400" b="1" dirty="0" smtClean="0">
              <a:solidFill>
                <a:schemeClr val="bg1">
                  <a:lumMod val="50000"/>
                </a:schemeClr>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4381500" y="5029200"/>
            <a:ext cx="998526" cy="307777"/>
          </a:xfrm>
          <a:prstGeom prst="rect">
            <a:avLst/>
          </a:prstGeom>
          <a:noFill/>
        </p:spPr>
        <p:txBody>
          <a:bodyPr wrap="square" rtlCol="0">
            <a:spAutoFit/>
          </a:bodyPr>
          <a:lstStyle/>
          <a:p>
            <a:r>
              <a:rPr lang="el-GR" sz="1400" dirty="0" smtClean="0">
                <a:latin typeface="Times New Roman" panose="02020603050405020304" pitchFamily="18" charset="0"/>
                <a:cs typeface="Times New Roman" panose="02020603050405020304" pitchFamily="18" charset="0"/>
              </a:rPr>
              <a:t>Υπηρεσίες</a:t>
            </a:r>
            <a:endParaRPr lang="en-US" sz="1400" dirty="0" smtClean="0">
              <a:latin typeface="Times New Roman" panose="02020603050405020304" pitchFamily="18" charset="0"/>
              <a:cs typeface="Times New Roman" panose="02020603050405020304" pitchFamily="18" charset="0"/>
            </a:endParaRPr>
          </a:p>
        </p:txBody>
      </p:sp>
      <p:sp>
        <p:nvSpPr>
          <p:cNvPr id="15" name="TextBox 14"/>
          <p:cNvSpPr txBox="1"/>
          <p:nvPr/>
        </p:nvSpPr>
        <p:spPr>
          <a:xfrm rot="1203037">
            <a:off x="5402294" y="4523464"/>
            <a:ext cx="1006199" cy="307777"/>
          </a:xfrm>
          <a:prstGeom prst="rect">
            <a:avLst/>
          </a:prstGeom>
          <a:noFill/>
        </p:spPr>
        <p:txBody>
          <a:bodyPr wrap="square" rtlCol="0">
            <a:spAutoFit/>
          </a:bodyPr>
          <a:lstStyle/>
          <a:p>
            <a:r>
              <a:rPr lang="el-GR" sz="1400" dirty="0" smtClean="0">
                <a:latin typeface="Times New Roman" panose="02020603050405020304" pitchFamily="18" charset="0"/>
                <a:cs typeface="Times New Roman" panose="02020603050405020304" pitchFamily="18" charset="0"/>
              </a:rPr>
              <a:t>Υπηρεσίες</a:t>
            </a:r>
            <a:endParaRPr lang="en-US" sz="1400" dirty="0" smtClean="0">
              <a:latin typeface="Times New Roman" panose="02020603050405020304" pitchFamily="18" charset="0"/>
              <a:cs typeface="Times New Roman" panose="02020603050405020304" pitchFamily="18" charset="0"/>
            </a:endParaRPr>
          </a:p>
        </p:txBody>
      </p:sp>
      <p:sp>
        <p:nvSpPr>
          <p:cNvPr id="16" name="TextBox 15"/>
          <p:cNvSpPr txBox="1"/>
          <p:nvPr/>
        </p:nvSpPr>
        <p:spPr>
          <a:xfrm rot="20417060">
            <a:off x="3480550" y="4491843"/>
            <a:ext cx="962801" cy="307777"/>
          </a:xfrm>
          <a:prstGeom prst="rect">
            <a:avLst/>
          </a:prstGeom>
          <a:noFill/>
        </p:spPr>
        <p:txBody>
          <a:bodyPr wrap="square" rtlCol="0">
            <a:spAutoFit/>
          </a:bodyPr>
          <a:lstStyle/>
          <a:p>
            <a:r>
              <a:rPr lang="el-GR" sz="1400" dirty="0" smtClean="0">
                <a:latin typeface="Times New Roman" panose="02020603050405020304" pitchFamily="18" charset="0"/>
                <a:cs typeface="Times New Roman" panose="02020603050405020304" pitchFamily="18" charset="0"/>
              </a:rPr>
              <a:t>Υπηρεσίες</a:t>
            </a:r>
            <a:endParaRPr lang="en-US" sz="1400" dirty="0" smtClean="0">
              <a:latin typeface="Times New Roman" panose="02020603050405020304" pitchFamily="18" charset="0"/>
              <a:cs typeface="Times New Roman" panose="02020603050405020304" pitchFamily="18" charset="0"/>
            </a:endParaRPr>
          </a:p>
        </p:txBody>
      </p:sp>
      <p:sp>
        <p:nvSpPr>
          <p:cNvPr id="17" name="TextBox 16"/>
          <p:cNvSpPr txBox="1"/>
          <p:nvPr/>
        </p:nvSpPr>
        <p:spPr>
          <a:xfrm rot="5400000">
            <a:off x="4252436" y="2417863"/>
            <a:ext cx="1477328" cy="307777"/>
          </a:xfrm>
          <a:prstGeom prst="rect">
            <a:avLst/>
          </a:prstGeom>
          <a:noFill/>
        </p:spPr>
        <p:txBody>
          <a:bodyPr vert="horz" wrap="square" rtlCol="0">
            <a:spAutoFit/>
          </a:bodyPr>
          <a:lstStyle/>
          <a:p>
            <a:r>
              <a:rPr lang="el-GR" sz="1400" dirty="0" smtClean="0">
                <a:latin typeface="Times New Roman" panose="02020603050405020304" pitchFamily="18" charset="0"/>
                <a:cs typeface="Times New Roman" panose="02020603050405020304" pitchFamily="18" charset="0"/>
              </a:rPr>
              <a:t>Διοίκηση</a:t>
            </a:r>
            <a:endParaRPr lang="en-US" sz="1400" dirty="0" smtClean="0">
              <a:latin typeface="Times New Roman" panose="02020603050405020304" pitchFamily="18" charset="0"/>
              <a:cs typeface="Times New Roman" panose="02020603050405020304" pitchFamily="18" charset="0"/>
            </a:endParaRPr>
          </a:p>
        </p:txBody>
      </p:sp>
      <p:sp>
        <p:nvSpPr>
          <p:cNvPr id="18" name="TextBox 17"/>
          <p:cNvSpPr txBox="1"/>
          <p:nvPr/>
        </p:nvSpPr>
        <p:spPr>
          <a:xfrm rot="17848313">
            <a:off x="2816122" y="2665119"/>
            <a:ext cx="1590544" cy="307777"/>
          </a:xfrm>
          <a:prstGeom prst="rect">
            <a:avLst/>
          </a:prstGeom>
          <a:noFill/>
        </p:spPr>
        <p:txBody>
          <a:bodyPr wrap="square" rtlCol="0">
            <a:spAutoFit/>
          </a:bodyPr>
          <a:lstStyle/>
          <a:p>
            <a:r>
              <a:rPr lang="el-GR" sz="1400" dirty="0" smtClean="0">
                <a:latin typeface="Times New Roman" panose="02020603050405020304" pitchFamily="18" charset="0"/>
                <a:cs typeface="Times New Roman" panose="02020603050405020304" pitchFamily="18" charset="0"/>
              </a:rPr>
              <a:t>Διοίκηση</a:t>
            </a:r>
            <a:r>
              <a:rPr lang="en-US" sz="1400" dirty="0" smtClean="0">
                <a:latin typeface="Times New Roman" panose="02020603050405020304" pitchFamily="18" charset="0"/>
                <a:cs typeface="Times New Roman" panose="02020603050405020304" pitchFamily="18" charset="0"/>
              </a:rPr>
              <a:t> </a:t>
            </a:r>
          </a:p>
        </p:txBody>
      </p:sp>
      <p:sp>
        <p:nvSpPr>
          <p:cNvPr id="19" name="TextBox 18"/>
          <p:cNvSpPr txBox="1"/>
          <p:nvPr/>
        </p:nvSpPr>
        <p:spPr>
          <a:xfrm rot="3706465">
            <a:off x="5351159" y="2963604"/>
            <a:ext cx="1895174" cy="307777"/>
          </a:xfrm>
          <a:prstGeom prst="rect">
            <a:avLst/>
          </a:prstGeom>
          <a:noFill/>
        </p:spPr>
        <p:txBody>
          <a:bodyPr wrap="square" rtlCol="0">
            <a:spAutoFit/>
          </a:bodyPr>
          <a:lstStyle/>
          <a:p>
            <a:r>
              <a:rPr lang="el-GR" sz="1400" dirty="0" smtClean="0">
                <a:latin typeface="Times New Roman" panose="02020603050405020304" pitchFamily="18" charset="0"/>
                <a:cs typeface="Times New Roman" panose="02020603050405020304" pitchFamily="18" charset="0"/>
              </a:rPr>
              <a:t>Διοίκηση</a:t>
            </a:r>
            <a:r>
              <a:rPr lang="en-US" sz="1400" dirty="0" smtClean="0">
                <a:latin typeface="Times New Roman" panose="02020603050405020304" pitchFamily="18" charset="0"/>
                <a:cs typeface="Times New Roman" panose="02020603050405020304" pitchFamily="18" charset="0"/>
              </a:rPr>
              <a:t> + </a:t>
            </a:r>
            <a:r>
              <a:rPr lang="el-GR" sz="1400" dirty="0" smtClean="0">
                <a:latin typeface="Times New Roman" panose="02020603050405020304" pitchFamily="18" charset="0"/>
                <a:cs typeface="Times New Roman" panose="02020603050405020304" pitchFamily="18" charset="0"/>
              </a:rPr>
              <a:t>Συνεργασία</a:t>
            </a:r>
            <a:endParaRPr lang="en-US" sz="1400" dirty="0" smtClean="0">
              <a:latin typeface="Times New Roman" panose="02020603050405020304" pitchFamily="18" charset="0"/>
              <a:cs typeface="Times New Roman" panose="02020603050405020304" pitchFamily="18" charset="0"/>
            </a:endParaRPr>
          </a:p>
        </p:txBody>
      </p:sp>
      <p:sp>
        <p:nvSpPr>
          <p:cNvPr id="20" name="Horizontal Scroll 19"/>
          <p:cNvSpPr/>
          <p:nvPr/>
        </p:nvSpPr>
        <p:spPr>
          <a:xfrm>
            <a:off x="6172200" y="1066800"/>
            <a:ext cx="2667000" cy="990600"/>
          </a:xfrm>
          <a:prstGeom prst="horizontalScroll">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328596" y="1253534"/>
            <a:ext cx="2586804" cy="600164"/>
          </a:xfrm>
          <a:prstGeom prst="rect">
            <a:avLst/>
          </a:prstGeom>
          <a:noFill/>
          <a:ln>
            <a:noFill/>
          </a:ln>
        </p:spPr>
        <p:txBody>
          <a:bodyPr wrap="square" rtlCol="0">
            <a:spAutoFit/>
          </a:bodyPr>
          <a:lstStyle/>
          <a:p>
            <a:r>
              <a:rPr lang="el-GR" sz="1100" dirty="0" smtClean="0">
                <a:solidFill>
                  <a:schemeClr val="tx2"/>
                </a:solidFill>
                <a:latin typeface="Times New Roman" panose="02020603050405020304" pitchFamily="18" charset="0"/>
                <a:cs typeface="Times New Roman" panose="02020603050405020304" pitchFamily="18" charset="0"/>
              </a:rPr>
              <a:t>Συνεργασία </a:t>
            </a:r>
            <a:r>
              <a:rPr lang="en-US" sz="1100" dirty="0" smtClean="0">
                <a:solidFill>
                  <a:schemeClr val="tx2"/>
                </a:solidFill>
                <a:latin typeface="Times New Roman" panose="02020603050405020304" pitchFamily="18" charset="0"/>
                <a:cs typeface="Times New Roman" panose="02020603050405020304" pitchFamily="18" charset="0"/>
              </a:rPr>
              <a:t>– </a:t>
            </a:r>
            <a:r>
              <a:rPr lang="el-GR" sz="1100" dirty="0" err="1" smtClean="0">
                <a:solidFill>
                  <a:schemeClr val="tx2"/>
                </a:solidFill>
                <a:latin typeface="Times New Roman" panose="02020603050405020304" pitchFamily="18" charset="0"/>
                <a:cs typeface="Times New Roman" panose="02020603050405020304" pitchFamily="18" charset="0"/>
              </a:rPr>
              <a:t>Συνεργατικότητα</a:t>
            </a:r>
            <a:endParaRPr lang="en-US" sz="1100" dirty="0" smtClean="0">
              <a:solidFill>
                <a:schemeClr val="tx2"/>
              </a:solidFill>
              <a:latin typeface="Times New Roman" panose="02020603050405020304" pitchFamily="18" charset="0"/>
              <a:cs typeface="Times New Roman" panose="02020603050405020304" pitchFamily="18" charset="0"/>
            </a:endParaRPr>
          </a:p>
          <a:p>
            <a:r>
              <a:rPr lang="el-GR" sz="1100" dirty="0" smtClean="0">
                <a:solidFill>
                  <a:schemeClr val="tx2"/>
                </a:solidFill>
                <a:latin typeface="Times New Roman" panose="02020603050405020304" pitchFamily="18" charset="0"/>
                <a:cs typeface="Times New Roman" panose="02020603050405020304" pitchFamily="18" charset="0"/>
              </a:rPr>
              <a:t>Διοίκηση </a:t>
            </a:r>
            <a:r>
              <a:rPr lang="en-US" sz="1100" dirty="0" smtClean="0">
                <a:solidFill>
                  <a:schemeClr val="tx2"/>
                </a:solidFill>
                <a:latin typeface="Times New Roman" panose="02020603050405020304" pitchFamily="18" charset="0"/>
                <a:cs typeface="Times New Roman" panose="02020603050405020304" pitchFamily="18" charset="0"/>
              </a:rPr>
              <a:t>– </a:t>
            </a:r>
            <a:r>
              <a:rPr lang="el-GR" sz="1100" dirty="0" smtClean="0">
                <a:solidFill>
                  <a:schemeClr val="tx2"/>
                </a:solidFill>
                <a:latin typeface="Times New Roman" panose="02020603050405020304" pitchFamily="18" charset="0"/>
                <a:cs typeface="Times New Roman" panose="02020603050405020304" pitchFamily="18" charset="0"/>
              </a:rPr>
              <a:t>Ζητήματα διοικητικής φύσεως και κανονιστικού πλαισίου</a:t>
            </a:r>
            <a:endParaRPr lang="en-US" sz="1100" dirty="0" smtClean="0">
              <a:solidFill>
                <a:schemeClr val="tx2"/>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4067945" y="5410200"/>
            <a:ext cx="1800200" cy="430887"/>
          </a:xfrm>
          <a:prstGeom prst="rect">
            <a:avLst/>
          </a:prstGeom>
          <a:noFill/>
        </p:spPr>
        <p:txBody>
          <a:bodyPr wrap="square" rtlCol="0">
            <a:spAutoFit/>
          </a:bodyPr>
          <a:lstStyle/>
          <a:p>
            <a:r>
              <a:rPr lang="el-GR" sz="1100" dirty="0" smtClean="0">
                <a:solidFill>
                  <a:srgbClr val="0070C0"/>
                </a:solidFill>
                <a:latin typeface="Times New Roman" panose="02020603050405020304" pitchFamily="18" charset="0"/>
                <a:cs typeface="Times New Roman" panose="02020603050405020304" pitchFamily="18" charset="0"/>
              </a:rPr>
              <a:t>Γενικευμένο κόστος χρήστη</a:t>
            </a:r>
            <a:endParaRPr lang="en-US" sz="1100" dirty="0" smtClean="0">
              <a:solidFill>
                <a:srgbClr val="0070C0"/>
              </a:solidFill>
              <a:latin typeface="Times New Roman" panose="02020603050405020304" pitchFamily="18" charset="0"/>
              <a:cs typeface="Times New Roman" panose="02020603050405020304" pitchFamily="18" charset="0"/>
            </a:endParaRPr>
          </a:p>
          <a:p>
            <a:r>
              <a:rPr lang="el-GR" sz="1100" dirty="0" smtClean="0">
                <a:solidFill>
                  <a:srgbClr val="0070C0"/>
                </a:solidFill>
                <a:latin typeface="Times New Roman" panose="02020603050405020304" pitchFamily="18" charset="0"/>
                <a:cs typeface="Times New Roman" panose="02020603050405020304" pitchFamily="18" charset="0"/>
              </a:rPr>
              <a:t>Ικανοποίηση χρηστών</a:t>
            </a:r>
            <a:endParaRPr lang="en-US" sz="1100" dirty="0" smtClean="0">
              <a:solidFill>
                <a:srgbClr val="0070C0"/>
              </a:solidFill>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flipH="1" flipV="1">
            <a:off x="4343400" y="1827654"/>
            <a:ext cx="533400" cy="11315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3352800" y="1600200"/>
            <a:ext cx="1028700" cy="227456"/>
          </a:xfrm>
          <a:prstGeom prst="line">
            <a:avLst/>
          </a:prstGeom>
          <a:ln>
            <a:prstDash val="soli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979712" y="1384756"/>
            <a:ext cx="1477144" cy="430887"/>
          </a:xfrm>
          <a:prstGeom prst="rect">
            <a:avLst/>
          </a:prstGeom>
          <a:noFill/>
        </p:spPr>
        <p:txBody>
          <a:bodyPr wrap="square" rtlCol="0">
            <a:spAutoFit/>
          </a:bodyPr>
          <a:lstStyle/>
          <a:p>
            <a:r>
              <a:rPr lang="el-GR" sz="1100" dirty="0" smtClean="0">
                <a:solidFill>
                  <a:srgbClr val="0070C0"/>
                </a:solidFill>
                <a:latin typeface="Times New Roman" panose="02020603050405020304" pitchFamily="18" charset="0"/>
                <a:cs typeface="Times New Roman" panose="02020603050405020304" pitchFamily="18" charset="0"/>
              </a:rPr>
              <a:t>Ποιότητα ζωής</a:t>
            </a:r>
            <a:endParaRPr lang="en-US" sz="1100" dirty="0" smtClean="0">
              <a:solidFill>
                <a:srgbClr val="0070C0"/>
              </a:solidFill>
              <a:latin typeface="Times New Roman" panose="02020603050405020304" pitchFamily="18" charset="0"/>
              <a:cs typeface="Times New Roman" panose="02020603050405020304" pitchFamily="18" charset="0"/>
            </a:endParaRPr>
          </a:p>
          <a:p>
            <a:r>
              <a:rPr lang="el-GR" sz="1100" dirty="0" smtClean="0">
                <a:solidFill>
                  <a:srgbClr val="0070C0"/>
                </a:solidFill>
                <a:latin typeface="Times New Roman" panose="02020603050405020304" pitchFamily="18" charset="0"/>
                <a:cs typeface="Times New Roman" panose="02020603050405020304" pitchFamily="18" charset="0"/>
              </a:rPr>
              <a:t>Ικανοποίηση χρηστών</a:t>
            </a:r>
            <a:endParaRPr lang="en-US" sz="1100" dirty="0">
              <a:solidFill>
                <a:srgbClr val="0070C0"/>
              </a:solidFill>
              <a:latin typeface="Times New Roman" panose="02020603050405020304" pitchFamily="18" charset="0"/>
              <a:cs typeface="Times New Roman" panose="02020603050405020304" pitchFamily="18" charset="0"/>
            </a:endParaRPr>
          </a:p>
        </p:txBody>
      </p:sp>
      <p:cxnSp>
        <p:nvCxnSpPr>
          <p:cNvPr id="26" name="Straight Connector 25"/>
          <p:cNvCxnSpPr/>
          <p:nvPr/>
        </p:nvCxnSpPr>
        <p:spPr>
          <a:xfrm flipH="1">
            <a:off x="6324600" y="3349079"/>
            <a:ext cx="1060726" cy="241757"/>
          </a:xfrm>
          <a:prstGeom prst="line">
            <a:avLst/>
          </a:prstGeom>
          <a:ln>
            <a:prstDash val="soli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391400" y="2964358"/>
            <a:ext cx="1752600" cy="938719"/>
          </a:xfrm>
          <a:prstGeom prst="rect">
            <a:avLst/>
          </a:prstGeom>
          <a:noFill/>
        </p:spPr>
        <p:txBody>
          <a:bodyPr wrap="square" rtlCol="0">
            <a:spAutoFit/>
          </a:bodyPr>
          <a:lstStyle/>
          <a:p>
            <a:r>
              <a:rPr lang="el-GR" sz="1100" dirty="0" smtClean="0">
                <a:solidFill>
                  <a:srgbClr val="0070C0"/>
                </a:solidFill>
                <a:latin typeface="Times New Roman" panose="02020603050405020304" pitchFamily="18" charset="0"/>
                <a:cs typeface="Times New Roman" panose="02020603050405020304" pitchFamily="18" charset="0"/>
              </a:rPr>
              <a:t>Ανάπτυξη πολεοδομικών ενοτήτων</a:t>
            </a:r>
            <a:endParaRPr lang="en-US" sz="1100" dirty="0" smtClean="0">
              <a:solidFill>
                <a:srgbClr val="0070C0"/>
              </a:solidFill>
              <a:latin typeface="Times New Roman" panose="02020603050405020304" pitchFamily="18" charset="0"/>
              <a:cs typeface="Times New Roman" panose="02020603050405020304" pitchFamily="18" charset="0"/>
            </a:endParaRPr>
          </a:p>
          <a:p>
            <a:r>
              <a:rPr lang="el-GR" sz="1100" dirty="0" smtClean="0">
                <a:solidFill>
                  <a:srgbClr val="0070C0"/>
                </a:solidFill>
                <a:latin typeface="Times New Roman" panose="02020603050405020304" pitchFamily="18" charset="0"/>
                <a:cs typeface="Times New Roman" panose="02020603050405020304" pitchFamily="18" charset="0"/>
              </a:rPr>
              <a:t>Ευκαιρίες εργασιακής απασχόλησης</a:t>
            </a:r>
            <a:endParaRPr lang="en-US" sz="1100" dirty="0" smtClean="0">
              <a:solidFill>
                <a:srgbClr val="0070C0"/>
              </a:solidFill>
              <a:latin typeface="Times New Roman" panose="02020603050405020304" pitchFamily="18" charset="0"/>
              <a:cs typeface="Times New Roman" panose="02020603050405020304" pitchFamily="18" charset="0"/>
            </a:endParaRPr>
          </a:p>
          <a:p>
            <a:r>
              <a:rPr lang="el-GR" sz="1100" dirty="0" smtClean="0">
                <a:solidFill>
                  <a:srgbClr val="0070C0"/>
                </a:solidFill>
                <a:latin typeface="Times New Roman" panose="02020603050405020304" pitchFamily="18" charset="0"/>
                <a:cs typeface="Times New Roman" panose="02020603050405020304" pitchFamily="18" charset="0"/>
              </a:rPr>
              <a:t>Οικονομική άνθιση</a:t>
            </a:r>
            <a:endParaRPr lang="en-US" sz="1100" dirty="0">
              <a:solidFill>
                <a:srgbClr val="0070C0"/>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1187625" y="3380150"/>
            <a:ext cx="1517476" cy="430887"/>
          </a:xfrm>
          <a:prstGeom prst="rect">
            <a:avLst/>
          </a:prstGeom>
          <a:noFill/>
        </p:spPr>
        <p:txBody>
          <a:bodyPr wrap="square" rtlCol="0">
            <a:spAutoFit/>
          </a:bodyPr>
          <a:lstStyle/>
          <a:p>
            <a:r>
              <a:rPr lang="el-GR" sz="1100" dirty="0" smtClean="0">
                <a:solidFill>
                  <a:srgbClr val="0070C0"/>
                </a:solidFill>
                <a:latin typeface="Times New Roman" panose="02020603050405020304" pitchFamily="18" charset="0"/>
                <a:cs typeface="Times New Roman" panose="02020603050405020304" pitchFamily="18" charset="0"/>
              </a:rPr>
              <a:t>Πολιτική μεταφορών</a:t>
            </a:r>
            <a:endParaRPr lang="en-US" sz="1100" dirty="0" smtClean="0">
              <a:solidFill>
                <a:srgbClr val="0070C0"/>
              </a:solidFill>
              <a:latin typeface="Times New Roman" panose="02020603050405020304" pitchFamily="18" charset="0"/>
              <a:cs typeface="Times New Roman" panose="02020603050405020304" pitchFamily="18" charset="0"/>
            </a:endParaRPr>
          </a:p>
          <a:p>
            <a:r>
              <a:rPr lang="el-GR" sz="1100" dirty="0" smtClean="0">
                <a:solidFill>
                  <a:srgbClr val="0070C0"/>
                </a:solidFill>
                <a:latin typeface="Times New Roman" panose="02020603050405020304" pitchFamily="18" charset="0"/>
                <a:cs typeface="Times New Roman" panose="02020603050405020304" pitchFamily="18" charset="0"/>
              </a:rPr>
              <a:t>Ασφάλεια</a:t>
            </a:r>
            <a:endParaRPr lang="en-US" sz="1100" dirty="0" smtClean="0">
              <a:solidFill>
                <a:srgbClr val="0070C0"/>
              </a:solidFill>
              <a:latin typeface="Times New Roman" panose="02020603050405020304" pitchFamily="18" charset="0"/>
              <a:cs typeface="Times New Roman" panose="02020603050405020304" pitchFamily="18" charset="0"/>
            </a:endParaRPr>
          </a:p>
        </p:txBody>
      </p:sp>
      <p:cxnSp>
        <p:nvCxnSpPr>
          <p:cNvPr id="29" name="Straight Connector 28"/>
          <p:cNvCxnSpPr/>
          <p:nvPr/>
        </p:nvCxnSpPr>
        <p:spPr>
          <a:xfrm flipH="1" flipV="1">
            <a:off x="2133600" y="3595594"/>
            <a:ext cx="1166247" cy="201249"/>
          </a:xfrm>
          <a:prstGeom prst="line">
            <a:avLst/>
          </a:prstGeom>
          <a:ln>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2667000" y="4992244"/>
            <a:ext cx="533400" cy="11315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1676400" y="4764790"/>
            <a:ext cx="1028700" cy="227456"/>
          </a:xfrm>
          <a:prstGeom prst="line">
            <a:avLst/>
          </a:prstGeom>
          <a:ln>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6566559" y="5030918"/>
            <a:ext cx="520041" cy="7448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7086600" y="4914900"/>
            <a:ext cx="838200" cy="114302"/>
          </a:xfrm>
          <a:prstGeom prst="line">
            <a:avLst/>
          </a:prstGeom>
          <a:ln>
            <a:prstDash val="solid"/>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924800" y="4362661"/>
            <a:ext cx="1219200" cy="938719"/>
          </a:xfrm>
          <a:prstGeom prst="rect">
            <a:avLst/>
          </a:prstGeom>
          <a:noFill/>
        </p:spPr>
        <p:txBody>
          <a:bodyPr wrap="square" rtlCol="0">
            <a:spAutoFit/>
          </a:bodyPr>
          <a:lstStyle/>
          <a:p>
            <a:r>
              <a:rPr lang="el-GR" sz="1100" dirty="0">
                <a:solidFill>
                  <a:srgbClr val="0070C0"/>
                </a:solidFill>
                <a:latin typeface="Times New Roman" panose="02020603050405020304" pitchFamily="18" charset="0"/>
                <a:cs typeface="Times New Roman" panose="02020603050405020304" pitchFamily="18" charset="0"/>
              </a:rPr>
              <a:t>Συμφόρηση</a:t>
            </a:r>
          </a:p>
          <a:p>
            <a:r>
              <a:rPr lang="el-GR" sz="1100" dirty="0">
                <a:solidFill>
                  <a:srgbClr val="0070C0"/>
                </a:solidFill>
                <a:latin typeface="Times New Roman" panose="02020603050405020304" pitchFamily="18" charset="0"/>
                <a:cs typeface="Times New Roman" panose="02020603050405020304" pitchFamily="18" charset="0"/>
              </a:rPr>
              <a:t>Κινητικότητα</a:t>
            </a:r>
          </a:p>
          <a:p>
            <a:r>
              <a:rPr lang="el-GR" sz="1100" dirty="0">
                <a:solidFill>
                  <a:srgbClr val="0070C0"/>
                </a:solidFill>
                <a:latin typeface="Times New Roman" panose="02020603050405020304" pitchFamily="18" charset="0"/>
                <a:cs typeface="Times New Roman" panose="02020603050405020304" pitchFamily="18" charset="0"/>
              </a:rPr>
              <a:t>Ποιότητα αέρα</a:t>
            </a:r>
          </a:p>
          <a:p>
            <a:r>
              <a:rPr lang="el-GR" sz="1100" dirty="0">
                <a:solidFill>
                  <a:srgbClr val="0070C0"/>
                </a:solidFill>
                <a:latin typeface="Times New Roman" panose="02020603050405020304" pitchFamily="18" charset="0"/>
                <a:cs typeface="Times New Roman" panose="02020603050405020304" pitchFamily="18" charset="0"/>
              </a:rPr>
              <a:t>Ασφάλεια</a:t>
            </a:r>
          </a:p>
          <a:p>
            <a:r>
              <a:rPr lang="el-GR" sz="1100" dirty="0" smtClean="0">
                <a:solidFill>
                  <a:srgbClr val="0070C0"/>
                </a:solidFill>
                <a:latin typeface="Times New Roman" panose="02020603050405020304" pitchFamily="18" charset="0"/>
                <a:cs typeface="Times New Roman" panose="02020603050405020304" pitchFamily="18" charset="0"/>
              </a:rPr>
              <a:t>Ηχορύπανση</a:t>
            </a:r>
            <a:endParaRPr lang="el-GR" sz="1100" dirty="0">
              <a:solidFill>
                <a:srgbClr val="0070C0"/>
              </a:solidFill>
              <a:latin typeface="Times New Roman" panose="02020603050405020304" pitchFamily="18" charset="0"/>
              <a:cs typeface="Times New Roman" panose="02020603050405020304" pitchFamily="18" charset="0"/>
            </a:endParaRPr>
          </a:p>
        </p:txBody>
      </p:sp>
      <p:sp>
        <p:nvSpPr>
          <p:cNvPr id="38" name="TextBox 37"/>
          <p:cNvSpPr txBox="1"/>
          <p:nvPr/>
        </p:nvSpPr>
        <p:spPr>
          <a:xfrm>
            <a:off x="539552" y="4315337"/>
            <a:ext cx="1524000" cy="938719"/>
          </a:xfrm>
          <a:prstGeom prst="rect">
            <a:avLst/>
          </a:prstGeom>
          <a:noFill/>
        </p:spPr>
        <p:txBody>
          <a:bodyPr wrap="square" rtlCol="0">
            <a:spAutoFit/>
          </a:bodyPr>
          <a:lstStyle/>
          <a:p>
            <a:r>
              <a:rPr lang="el-GR" sz="1100" dirty="0" smtClean="0">
                <a:solidFill>
                  <a:srgbClr val="0070C0"/>
                </a:solidFill>
                <a:latin typeface="Times New Roman" panose="02020603050405020304" pitchFamily="18" charset="0"/>
                <a:cs typeface="Times New Roman" panose="02020603050405020304" pitchFamily="18" charset="0"/>
              </a:rPr>
              <a:t>Συμφόρηση</a:t>
            </a:r>
            <a:endParaRPr lang="en-US" sz="1100" dirty="0" smtClean="0">
              <a:solidFill>
                <a:srgbClr val="0070C0"/>
              </a:solidFill>
              <a:latin typeface="Times New Roman" panose="02020603050405020304" pitchFamily="18" charset="0"/>
              <a:cs typeface="Times New Roman" panose="02020603050405020304" pitchFamily="18" charset="0"/>
            </a:endParaRPr>
          </a:p>
          <a:p>
            <a:r>
              <a:rPr lang="el-GR" sz="1100" dirty="0" smtClean="0">
                <a:solidFill>
                  <a:srgbClr val="0070C0"/>
                </a:solidFill>
                <a:latin typeface="Times New Roman" panose="02020603050405020304" pitchFamily="18" charset="0"/>
                <a:cs typeface="Times New Roman" panose="02020603050405020304" pitchFamily="18" charset="0"/>
              </a:rPr>
              <a:t>Κινητικότητα</a:t>
            </a:r>
            <a:endParaRPr lang="en-US" sz="1100" dirty="0" smtClean="0">
              <a:solidFill>
                <a:srgbClr val="0070C0"/>
              </a:solidFill>
              <a:latin typeface="Times New Roman" panose="02020603050405020304" pitchFamily="18" charset="0"/>
              <a:cs typeface="Times New Roman" panose="02020603050405020304" pitchFamily="18" charset="0"/>
            </a:endParaRPr>
          </a:p>
          <a:p>
            <a:r>
              <a:rPr lang="el-GR" sz="1100" dirty="0" smtClean="0">
                <a:solidFill>
                  <a:srgbClr val="0070C0"/>
                </a:solidFill>
                <a:latin typeface="Times New Roman" panose="02020603050405020304" pitchFamily="18" charset="0"/>
                <a:cs typeface="Times New Roman" panose="02020603050405020304" pitchFamily="18" charset="0"/>
              </a:rPr>
              <a:t>Ποιότητα αέρα</a:t>
            </a:r>
            <a:endParaRPr lang="en-US" sz="1100" dirty="0" smtClean="0">
              <a:solidFill>
                <a:srgbClr val="0070C0"/>
              </a:solidFill>
              <a:latin typeface="Times New Roman" panose="02020603050405020304" pitchFamily="18" charset="0"/>
              <a:cs typeface="Times New Roman" panose="02020603050405020304" pitchFamily="18" charset="0"/>
            </a:endParaRPr>
          </a:p>
          <a:p>
            <a:r>
              <a:rPr lang="el-GR" sz="1100" dirty="0" smtClean="0">
                <a:solidFill>
                  <a:srgbClr val="0070C0"/>
                </a:solidFill>
                <a:latin typeface="Times New Roman" panose="02020603050405020304" pitchFamily="18" charset="0"/>
                <a:cs typeface="Times New Roman" panose="02020603050405020304" pitchFamily="18" charset="0"/>
              </a:rPr>
              <a:t>Ασφάλεια</a:t>
            </a:r>
            <a:endParaRPr lang="en-US" sz="1100" dirty="0" smtClean="0">
              <a:solidFill>
                <a:srgbClr val="0070C0"/>
              </a:solidFill>
              <a:latin typeface="Times New Roman" panose="02020603050405020304" pitchFamily="18" charset="0"/>
              <a:cs typeface="Times New Roman" panose="02020603050405020304" pitchFamily="18" charset="0"/>
            </a:endParaRPr>
          </a:p>
          <a:p>
            <a:r>
              <a:rPr lang="el-GR" sz="1100" dirty="0" smtClean="0">
                <a:solidFill>
                  <a:srgbClr val="0070C0"/>
                </a:solidFill>
                <a:latin typeface="Times New Roman" panose="02020603050405020304" pitchFamily="18" charset="0"/>
                <a:cs typeface="Times New Roman" panose="02020603050405020304" pitchFamily="18" charset="0"/>
              </a:rPr>
              <a:t>Ηχορύπανση</a:t>
            </a:r>
            <a:endParaRPr lang="en-US" sz="11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Πλήθος συγκρίσεων</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8490432"/>
              </p:ext>
            </p:extLst>
          </p:nvPr>
        </p:nvGraphicFramePr>
        <p:xfrm>
          <a:off x="457200" y="1600200"/>
          <a:ext cx="6172200" cy="1097280"/>
        </p:xfrm>
        <a:graphic>
          <a:graphicData uri="http://schemas.openxmlformats.org/drawingml/2006/table">
            <a:tbl>
              <a:tblPr firstRow="1" bandRow="1">
                <a:tableStyleId>{5C22544A-7EE6-4342-B048-85BDC9FD1C3A}</a:tableStyleId>
              </a:tblPr>
              <a:tblGrid>
                <a:gridCol w="2419544"/>
                <a:gridCol w="298743"/>
                <a:gridCol w="298743"/>
                <a:gridCol w="298743"/>
                <a:gridCol w="298743"/>
                <a:gridCol w="414605"/>
                <a:gridCol w="414605"/>
                <a:gridCol w="414605"/>
                <a:gridCol w="1313869"/>
              </a:tblGrid>
              <a:tr h="152400">
                <a:tc>
                  <a:txBody>
                    <a:bodyPr/>
                    <a:lstStyle/>
                    <a:p>
                      <a:r>
                        <a:rPr lang="el-GR" sz="2000" dirty="0" smtClean="0"/>
                        <a:t>Πλήθος στοιχείων</a:t>
                      </a:r>
                      <a:endParaRPr lang="en-US" sz="2000" dirty="0"/>
                    </a:p>
                  </a:txBody>
                  <a:tcPr/>
                </a:tc>
                <a:tc>
                  <a:txBody>
                    <a:bodyPr/>
                    <a:lstStyle/>
                    <a:p>
                      <a:r>
                        <a:rPr lang="en-US" sz="2000" dirty="0" smtClean="0"/>
                        <a:t>1</a:t>
                      </a:r>
                      <a:endParaRPr lang="en-US" sz="2000" dirty="0"/>
                    </a:p>
                  </a:txBody>
                  <a:tcPr/>
                </a:tc>
                <a:tc>
                  <a:txBody>
                    <a:bodyPr/>
                    <a:lstStyle/>
                    <a:p>
                      <a:r>
                        <a:rPr lang="en-US" sz="2000" dirty="0" smtClean="0"/>
                        <a:t>2</a:t>
                      </a:r>
                      <a:endParaRPr lang="en-US" sz="2000" dirty="0"/>
                    </a:p>
                  </a:txBody>
                  <a:tcPr/>
                </a:tc>
                <a:tc>
                  <a:txBody>
                    <a:bodyPr/>
                    <a:lstStyle/>
                    <a:p>
                      <a:r>
                        <a:rPr lang="en-US" sz="2000" dirty="0" smtClean="0"/>
                        <a:t>3</a:t>
                      </a:r>
                      <a:endParaRPr lang="en-US" sz="2000" dirty="0"/>
                    </a:p>
                  </a:txBody>
                  <a:tcPr/>
                </a:tc>
                <a:tc>
                  <a:txBody>
                    <a:bodyPr/>
                    <a:lstStyle/>
                    <a:p>
                      <a:r>
                        <a:rPr lang="en-US" sz="2000" dirty="0" smtClean="0"/>
                        <a:t>4</a:t>
                      </a:r>
                      <a:endParaRPr lang="en-US" sz="2000" dirty="0"/>
                    </a:p>
                  </a:txBody>
                  <a:tcPr/>
                </a:tc>
                <a:tc>
                  <a:txBody>
                    <a:bodyPr/>
                    <a:lstStyle/>
                    <a:p>
                      <a:r>
                        <a:rPr lang="en-US" sz="2000" dirty="0" smtClean="0"/>
                        <a:t>5</a:t>
                      </a:r>
                      <a:endParaRPr lang="en-US" sz="2000" dirty="0"/>
                    </a:p>
                  </a:txBody>
                  <a:tcPr/>
                </a:tc>
                <a:tc>
                  <a:txBody>
                    <a:bodyPr/>
                    <a:lstStyle/>
                    <a:p>
                      <a:r>
                        <a:rPr lang="en-US" sz="2000" dirty="0" smtClean="0"/>
                        <a:t>6</a:t>
                      </a:r>
                      <a:endParaRPr lang="en-US" sz="2000" dirty="0"/>
                    </a:p>
                  </a:txBody>
                  <a:tcPr/>
                </a:tc>
                <a:tc>
                  <a:txBody>
                    <a:bodyPr/>
                    <a:lstStyle/>
                    <a:p>
                      <a:r>
                        <a:rPr lang="en-US" sz="2000" dirty="0" smtClean="0"/>
                        <a:t>7</a:t>
                      </a:r>
                      <a:endParaRPr lang="en-US" sz="2000" dirty="0"/>
                    </a:p>
                  </a:txBody>
                  <a:tcPr/>
                </a:tc>
                <a:tc>
                  <a:txBody>
                    <a:bodyPr/>
                    <a:lstStyle/>
                    <a:p>
                      <a:r>
                        <a:rPr lang="en-US" sz="2000" dirty="0" err="1" smtClean="0"/>
                        <a:t>n</a:t>
                      </a:r>
                      <a:endParaRPr lang="en-US" sz="2000" dirty="0"/>
                    </a:p>
                  </a:txBody>
                  <a:tcPr/>
                </a:tc>
              </a:tr>
              <a:tr h="683260">
                <a:tc>
                  <a:txBody>
                    <a:bodyPr/>
                    <a:lstStyle/>
                    <a:p>
                      <a:r>
                        <a:rPr lang="el-GR" sz="2000" dirty="0" smtClean="0"/>
                        <a:t>Πλήθος</a:t>
                      </a:r>
                    </a:p>
                    <a:p>
                      <a:r>
                        <a:rPr lang="el-GR" sz="2000" dirty="0" smtClean="0"/>
                        <a:t>συγκρίσεων</a:t>
                      </a:r>
                      <a:endParaRPr lang="en-US" sz="2000" dirty="0"/>
                    </a:p>
                  </a:txBody>
                  <a:tcPr/>
                </a:tc>
                <a:tc>
                  <a:txBody>
                    <a:bodyPr/>
                    <a:lstStyle/>
                    <a:p>
                      <a:r>
                        <a:rPr lang="en-US" sz="2000" dirty="0" smtClean="0"/>
                        <a:t>0</a:t>
                      </a:r>
                      <a:endParaRPr lang="en-US" sz="2000" dirty="0"/>
                    </a:p>
                  </a:txBody>
                  <a:tcPr/>
                </a:tc>
                <a:tc>
                  <a:txBody>
                    <a:bodyPr/>
                    <a:lstStyle/>
                    <a:p>
                      <a:r>
                        <a:rPr lang="en-US" sz="2000" dirty="0" smtClean="0"/>
                        <a:t>1</a:t>
                      </a:r>
                      <a:endParaRPr lang="en-US" sz="2000" dirty="0"/>
                    </a:p>
                  </a:txBody>
                  <a:tcPr/>
                </a:tc>
                <a:tc>
                  <a:txBody>
                    <a:bodyPr/>
                    <a:lstStyle/>
                    <a:p>
                      <a:r>
                        <a:rPr lang="en-US" sz="2000" dirty="0" smtClean="0"/>
                        <a:t>3</a:t>
                      </a:r>
                      <a:endParaRPr lang="en-US" sz="2000" dirty="0"/>
                    </a:p>
                  </a:txBody>
                  <a:tcPr/>
                </a:tc>
                <a:tc>
                  <a:txBody>
                    <a:bodyPr/>
                    <a:lstStyle/>
                    <a:p>
                      <a:r>
                        <a:rPr lang="en-US" sz="2000" dirty="0" smtClean="0"/>
                        <a:t>6</a:t>
                      </a:r>
                      <a:endParaRPr lang="en-US" sz="2000" dirty="0"/>
                    </a:p>
                  </a:txBody>
                  <a:tcPr/>
                </a:tc>
                <a:tc>
                  <a:txBody>
                    <a:bodyPr/>
                    <a:lstStyle/>
                    <a:p>
                      <a:r>
                        <a:rPr lang="en-US" sz="2000" dirty="0" smtClean="0"/>
                        <a:t>10</a:t>
                      </a:r>
                      <a:endParaRPr lang="en-US" sz="2000" dirty="0"/>
                    </a:p>
                  </a:txBody>
                  <a:tcPr/>
                </a:tc>
                <a:tc>
                  <a:txBody>
                    <a:bodyPr/>
                    <a:lstStyle/>
                    <a:p>
                      <a:r>
                        <a:rPr lang="en-US" sz="2000" dirty="0" smtClean="0"/>
                        <a:t>15</a:t>
                      </a:r>
                      <a:endParaRPr lang="en-US" sz="2000" dirty="0"/>
                    </a:p>
                  </a:txBody>
                  <a:tcPr/>
                </a:tc>
                <a:tc>
                  <a:txBody>
                    <a:bodyPr/>
                    <a:lstStyle/>
                    <a:p>
                      <a:r>
                        <a:rPr lang="en-US" sz="2000" dirty="0" smtClean="0"/>
                        <a:t>21</a:t>
                      </a:r>
                      <a:endParaRPr lang="en-US" sz="2000" dirty="0"/>
                    </a:p>
                  </a:txBody>
                  <a:tcPr/>
                </a:tc>
                <a:tc>
                  <a:txBody>
                    <a:bodyPr/>
                    <a:lstStyle/>
                    <a:p>
                      <a:endParaRPr lang="en-US" sz="2000" dirty="0"/>
                    </a:p>
                  </a:txBody>
                  <a:tcPr/>
                </a:tc>
              </a:tr>
            </a:tbl>
          </a:graphicData>
        </a:graphic>
      </p:graphicFrame>
      <p:graphicFrame>
        <p:nvGraphicFramePr>
          <p:cNvPr id="5" name="Object 4"/>
          <p:cNvGraphicFramePr>
            <a:graphicFrameLocks noChangeAspect="1"/>
          </p:cNvGraphicFramePr>
          <p:nvPr/>
        </p:nvGraphicFramePr>
        <p:xfrm>
          <a:off x="5562600" y="2057400"/>
          <a:ext cx="710095" cy="484943"/>
        </p:xfrm>
        <a:graphic>
          <a:graphicData uri="http://schemas.openxmlformats.org/presentationml/2006/ole">
            <mc:AlternateContent xmlns:mc="http://schemas.openxmlformats.org/markup-compatibility/2006">
              <mc:Choice xmlns:v="urn:schemas-microsoft-com:vml" Requires="v">
                <p:oleObj spid="_x0000_s107559" name="Equation" r:id="rId3" imgW="4165600" imgH="2844800" progId="Equation.3">
                  <p:embed/>
                </p:oleObj>
              </mc:Choice>
              <mc:Fallback>
                <p:oleObj name="Equation" r:id="rId3" imgW="4165600" imgH="2844800" progId="Equation.3">
                  <p:embed/>
                  <p:pic>
                    <p:nvPicPr>
                      <p:cNvPr id="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057400"/>
                        <a:ext cx="710095" cy="4849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Πίνακας συγκρίσεων</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88224638"/>
              </p:ext>
            </p:extLst>
          </p:nvPr>
        </p:nvGraphicFramePr>
        <p:xfrm>
          <a:off x="463550" y="1557338"/>
          <a:ext cx="8229600" cy="158496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en-US" sz="2000" dirty="0"/>
                    </a:p>
                  </a:txBody>
                  <a:tcPr/>
                </a:tc>
                <a:tc>
                  <a:txBody>
                    <a:bodyPr/>
                    <a:lstStyle/>
                    <a:p>
                      <a:r>
                        <a:rPr lang="en-US" sz="2000" dirty="0" smtClean="0"/>
                        <a:t>A</a:t>
                      </a:r>
                      <a:endParaRPr lang="en-US" sz="2000" dirty="0"/>
                    </a:p>
                  </a:txBody>
                  <a:tcPr/>
                </a:tc>
                <a:tc>
                  <a:txBody>
                    <a:bodyPr/>
                    <a:lstStyle/>
                    <a:p>
                      <a:r>
                        <a:rPr lang="en-US" sz="2000" dirty="0" smtClean="0"/>
                        <a:t>B</a:t>
                      </a:r>
                      <a:endParaRPr lang="en-US" sz="2000" dirty="0"/>
                    </a:p>
                  </a:txBody>
                  <a:tcPr/>
                </a:tc>
                <a:tc>
                  <a:txBody>
                    <a:bodyPr/>
                    <a:lstStyle/>
                    <a:p>
                      <a:r>
                        <a:rPr lang="en-US" sz="2000" dirty="0" smtClean="0"/>
                        <a:t>C</a:t>
                      </a:r>
                      <a:endParaRPr lang="en-US" sz="2000" dirty="0"/>
                    </a:p>
                  </a:txBody>
                  <a:tcPr/>
                </a:tc>
              </a:tr>
              <a:tr h="370840">
                <a:tc>
                  <a:txBody>
                    <a:bodyPr/>
                    <a:lstStyle/>
                    <a:p>
                      <a:r>
                        <a:rPr lang="en-US" sz="2000" dirty="0" smtClean="0"/>
                        <a:t>A</a:t>
                      </a:r>
                      <a:endParaRPr lang="en-US" sz="2000" dirty="0"/>
                    </a:p>
                  </a:txBody>
                  <a:tcPr/>
                </a:tc>
                <a:tc>
                  <a:txBody>
                    <a:bodyPr/>
                    <a:lstStyle/>
                    <a:p>
                      <a:r>
                        <a:rPr lang="en-US" sz="2000" dirty="0" smtClean="0"/>
                        <a:t>1</a:t>
                      </a:r>
                      <a:endParaRPr lang="en-US" sz="2000" dirty="0"/>
                    </a:p>
                  </a:txBody>
                  <a:tcPr/>
                </a:tc>
                <a:tc>
                  <a:txBody>
                    <a:bodyPr/>
                    <a:lstStyle/>
                    <a:p>
                      <a:r>
                        <a:rPr lang="en-US" sz="2000" dirty="0" smtClean="0"/>
                        <a:t>1/3</a:t>
                      </a:r>
                      <a:endParaRPr lang="en-US" sz="2000" dirty="0"/>
                    </a:p>
                  </a:txBody>
                  <a:tcPr/>
                </a:tc>
                <a:tc>
                  <a:txBody>
                    <a:bodyPr/>
                    <a:lstStyle/>
                    <a:p>
                      <a:r>
                        <a:rPr lang="en-US" sz="2000" dirty="0" smtClean="0"/>
                        <a:t>5</a:t>
                      </a:r>
                      <a:endParaRPr lang="en-US" sz="2000" dirty="0"/>
                    </a:p>
                  </a:txBody>
                  <a:tcPr/>
                </a:tc>
              </a:tr>
              <a:tr h="370840">
                <a:tc>
                  <a:txBody>
                    <a:bodyPr/>
                    <a:lstStyle/>
                    <a:p>
                      <a:r>
                        <a:rPr lang="en-US" sz="2000" dirty="0" smtClean="0"/>
                        <a:t>B</a:t>
                      </a:r>
                      <a:endParaRPr lang="en-US" sz="2000" dirty="0"/>
                    </a:p>
                  </a:txBody>
                  <a:tcPr/>
                </a:tc>
                <a:tc>
                  <a:txBody>
                    <a:bodyPr/>
                    <a:lstStyle/>
                    <a:p>
                      <a:endParaRPr lang="en-US" sz="2000"/>
                    </a:p>
                  </a:txBody>
                  <a:tcPr/>
                </a:tc>
                <a:tc>
                  <a:txBody>
                    <a:bodyPr/>
                    <a:lstStyle/>
                    <a:p>
                      <a:r>
                        <a:rPr lang="en-US" sz="2000" dirty="0" smtClean="0"/>
                        <a:t>1</a:t>
                      </a:r>
                      <a:endParaRPr lang="en-US" sz="2000" dirty="0"/>
                    </a:p>
                  </a:txBody>
                  <a:tcPr/>
                </a:tc>
                <a:tc>
                  <a:txBody>
                    <a:bodyPr/>
                    <a:lstStyle/>
                    <a:p>
                      <a:r>
                        <a:rPr lang="en-US" sz="2000" dirty="0" smtClean="0"/>
                        <a:t>7</a:t>
                      </a:r>
                      <a:endParaRPr lang="en-US" sz="2000" dirty="0"/>
                    </a:p>
                  </a:txBody>
                  <a:tcPr/>
                </a:tc>
              </a:tr>
              <a:tr h="370840">
                <a:tc>
                  <a:txBody>
                    <a:bodyPr/>
                    <a:lstStyle/>
                    <a:p>
                      <a:r>
                        <a:rPr lang="en-US" sz="2000" dirty="0" smtClean="0"/>
                        <a:t>C</a:t>
                      </a:r>
                      <a:endParaRPr lang="en-US" sz="2000" dirty="0"/>
                    </a:p>
                  </a:txBody>
                  <a:tcPr/>
                </a:tc>
                <a:tc>
                  <a:txBody>
                    <a:bodyPr/>
                    <a:lstStyle/>
                    <a:p>
                      <a:endParaRPr lang="en-US" sz="2000"/>
                    </a:p>
                  </a:txBody>
                  <a:tcPr/>
                </a:tc>
                <a:tc>
                  <a:txBody>
                    <a:bodyPr/>
                    <a:lstStyle/>
                    <a:p>
                      <a:endParaRPr lang="en-US" sz="2000"/>
                    </a:p>
                  </a:txBody>
                  <a:tcPr/>
                </a:tc>
                <a:tc>
                  <a:txBody>
                    <a:bodyPr/>
                    <a:lstStyle/>
                    <a:p>
                      <a:r>
                        <a:rPr lang="en-US" sz="2000" dirty="0" smtClean="0"/>
                        <a:t>1</a:t>
                      </a:r>
                      <a:endParaRPr lang="en-US" sz="2000" dirty="0"/>
                    </a:p>
                  </a:txBody>
                  <a:tcPr/>
                </a:tc>
              </a:tr>
            </a:tbl>
          </a:graphicData>
        </a:graphic>
      </p:graphicFrame>
      <p:sp>
        <p:nvSpPr>
          <p:cNvPr id="5" name="TextBox 4"/>
          <p:cNvSpPr txBox="1"/>
          <p:nvPr/>
        </p:nvSpPr>
        <p:spPr>
          <a:xfrm>
            <a:off x="2123728" y="3212066"/>
            <a:ext cx="5433347" cy="707886"/>
          </a:xfrm>
          <a:prstGeom prst="rect">
            <a:avLst/>
          </a:prstGeom>
          <a:noFill/>
        </p:spPr>
        <p:txBody>
          <a:bodyPr wrap="none" rtlCol="0">
            <a:spAutoFit/>
          </a:bodyPr>
          <a:lstStyle/>
          <a:p>
            <a:r>
              <a:rPr lang="el-GR" sz="2000" dirty="0" smtClean="0"/>
              <a:t>Για τη συμπλήρωση του πίνακα χρησιμοποιούνται</a:t>
            </a:r>
          </a:p>
          <a:p>
            <a:r>
              <a:rPr lang="el-GR" sz="2000" dirty="0" smtClean="0"/>
              <a:t>αντίστροφες τιμές σε σχέση με τη διαγώνιο:</a:t>
            </a:r>
            <a:endParaRPr lang="en-US" sz="2000" dirty="0"/>
          </a:p>
        </p:txBody>
      </p:sp>
      <p:graphicFrame>
        <p:nvGraphicFramePr>
          <p:cNvPr id="6" name="Object 5"/>
          <p:cNvGraphicFramePr>
            <a:graphicFrameLocks noChangeAspect="1"/>
          </p:cNvGraphicFramePr>
          <p:nvPr>
            <p:extLst>
              <p:ext uri="{D42A27DB-BD31-4B8C-83A1-F6EECF244321}">
                <p14:modId xmlns:p14="http://schemas.microsoft.com/office/powerpoint/2010/main" val="1578615832"/>
              </p:ext>
            </p:extLst>
          </p:nvPr>
        </p:nvGraphicFramePr>
        <p:xfrm>
          <a:off x="3657600" y="4066942"/>
          <a:ext cx="1206500" cy="971085"/>
        </p:xfrm>
        <a:graphic>
          <a:graphicData uri="http://schemas.openxmlformats.org/presentationml/2006/ole">
            <mc:AlternateContent xmlns:mc="http://schemas.openxmlformats.org/markup-compatibility/2006">
              <mc:Choice xmlns:v="urn:schemas-microsoft-com:vml" Requires="v">
                <p:oleObj spid="_x0000_s116775" name="Equation" r:id="rId3" imgW="4165600" imgH="3352800" progId="Equation.3">
                  <p:embed/>
                </p:oleObj>
              </mc:Choice>
              <mc:Fallback>
                <p:oleObj name="Equation" r:id="rId3" imgW="4165600" imgH="3352800" progId="Equation.3">
                  <p:embed/>
                  <p:pic>
                    <p:nvPicPr>
                      <p:cNvPr id="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4066942"/>
                        <a:ext cx="1206500" cy="9710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Πίνακας συγκρίσεων</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908883078"/>
              </p:ext>
            </p:extLst>
          </p:nvPr>
        </p:nvGraphicFramePr>
        <p:xfrm>
          <a:off x="457200" y="2667000"/>
          <a:ext cx="8229600" cy="158496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en-US" sz="2000" dirty="0"/>
                    </a:p>
                  </a:txBody>
                  <a:tcPr/>
                </a:tc>
                <a:tc>
                  <a:txBody>
                    <a:bodyPr/>
                    <a:lstStyle/>
                    <a:p>
                      <a:r>
                        <a:rPr lang="en-US" sz="2000" dirty="0" smtClean="0"/>
                        <a:t>A</a:t>
                      </a:r>
                      <a:endParaRPr lang="en-US" sz="2000" dirty="0"/>
                    </a:p>
                  </a:txBody>
                  <a:tcPr/>
                </a:tc>
                <a:tc>
                  <a:txBody>
                    <a:bodyPr/>
                    <a:lstStyle/>
                    <a:p>
                      <a:r>
                        <a:rPr lang="en-US" sz="2000" dirty="0" smtClean="0"/>
                        <a:t>B</a:t>
                      </a:r>
                      <a:endParaRPr lang="en-US" sz="2000" dirty="0"/>
                    </a:p>
                  </a:txBody>
                  <a:tcPr/>
                </a:tc>
                <a:tc>
                  <a:txBody>
                    <a:bodyPr/>
                    <a:lstStyle/>
                    <a:p>
                      <a:r>
                        <a:rPr lang="en-US" sz="2000" dirty="0" smtClean="0"/>
                        <a:t>C</a:t>
                      </a:r>
                      <a:endParaRPr lang="en-US" sz="2000" dirty="0"/>
                    </a:p>
                  </a:txBody>
                  <a:tcPr/>
                </a:tc>
              </a:tr>
              <a:tr h="370840">
                <a:tc>
                  <a:txBody>
                    <a:bodyPr/>
                    <a:lstStyle/>
                    <a:p>
                      <a:r>
                        <a:rPr lang="en-US" sz="2000" dirty="0" smtClean="0"/>
                        <a:t>A</a:t>
                      </a:r>
                      <a:endParaRPr lang="en-US" sz="2000" dirty="0"/>
                    </a:p>
                  </a:txBody>
                  <a:tcPr/>
                </a:tc>
                <a:tc>
                  <a:txBody>
                    <a:bodyPr/>
                    <a:lstStyle/>
                    <a:p>
                      <a:r>
                        <a:rPr lang="en-US" sz="2000" dirty="0" smtClean="0"/>
                        <a:t>1</a:t>
                      </a:r>
                      <a:endParaRPr lang="en-US" sz="2000" dirty="0"/>
                    </a:p>
                  </a:txBody>
                  <a:tcPr/>
                </a:tc>
                <a:tc>
                  <a:txBody>
                    <a:bodyPr/>
                    <a:lstStyle/>
                    <a:p>
                      <a:r>
                        <a:rPr lang="en-US" sz="2000" dirty="0" smtClean="0"/>
                        <a:t>1/3</a:t>
                      </a:r>
                      <a:endParaRPr lang="en-US" sz="2000" dirty="0"/>
                    </a:p>
                  </a:txBody>
                  <a:tcPr/>
                </a:tc>
                <a:tc>
                  <a:txBody>
                    <a:bodyPr/>
                    <a:lstStyle/>
                    <a:p>
                      <a:r>
                        <a:rPr lang="en-US" sz="2000" dirty="0" smtClean="0"/>
                        <a:t>5</a:t>
                      </a:r>
                      <a:endParaRPr lang="en-US" sz="2000" dirty="0"/>
                    </a:p>
                  </a:txBody>
                  <a:tcPr/>
                </a:tc>
              </a:tr>
              <a:tr h="370840">
                <a:tc>
                  <a:txBody>
                    <a:bodyPr/>
                    <a:lstStyle/>
                    <a:p>
                      <a:r>
                        <a:rPr lang="en-US" sz="2000" dirty="0" smtClean="0"/>
                        <a:t>B</a:t>
                      </a:r>
                      <a:endParaRPr lang="en-US" sz="2000" dirty="0"/>
                    </a:p>
                  </a:txBody>
                  <a:tcPr/>
                </a:tc>
                <a:tc>
                  <a:txBody>
                    <a:bodyPr/>
                    <a:lstStyle/>
                    <a:p>
                      <a:r>
                        <a:rPr lang="en-US" sz="2000" dirty="0" smtClean="0"/>
                        <a:t>3</a:t>
                      </a:r>
                      <a:endParaRPr lang="en-US" sz="2000" dirty="0"/>
                    </a:p>
                  </a:txBody>
                  <a:tcPr/>
                </a:tc>
                <a:tc>
                  <a:txBody>
                    <a:bodyPr/>
                    <a:lstStyle/>
                    <a:p>
                      <a:r>
                        <a:rPr lang="en-US" sz="2000" dirty="0" smtClean="0"/>
                        <a:t>1</a:t>
                      </a:r>
                      <a:endParaRPr lang="en-US" sz="2000" dirty="0"/>
                    </a:p>
                  </a:txBody>
                  <a:tcPr/>
                </a:tc>
                <a:tc>
                  <a:txBody>
                    <a:bodyPr/>
                    <a:lstStyle/>
                    <a:p>
                      <a:r>
                        <a:rPr lang="en-US" sz="2000" dirty="0" smtClean="0"/>
                        <a:t>7</a:t>
                      </a:r>
                      <a:endParaRPr lang="en-US" sz="2000" dirty="0"/>
                    </a:p>
                  </a:txBody>
                  <a:tcPr/>
                </a:tc>
              </a:tr>
              <a:tr h="370840">
                <a:tc>
                  <a:txBody>
                    <a:bodyPr/>
                    <a:lstStyle/>
                    <a:p>
                      <a:r>
                        <a:rPr lang="en-US" sz="2000" dirty="0" smtClean="0"/>
                        <a:t>C</a:t>
                      </a:r>
                      <a:endParaRPr lang="en-US" sz="2000" dirty="0"/>
                    </a:p>
                  </a:txBody>
                  <a:tcPr/>
                </a:tc>
                <a:tc>
                  <a:txBody>
                    <a:bodyPr/>
                    <a:lstStyle/>
                    <a:p>
                      <a:r>
                        <a:rPr lang="en-US" sz="2000" dirty="0" smtClean="0"/>
                        <a:t>1/5</a:t>
                      </a:r>
                      <a:endParaRPr lang="en-US" sz="2000" dirty="0"/>
                    </a:p>
                  </a:txBody>
                  <a:tcPr/>
                </a:tc>
                <a:tc>
                  <a:txBody>
                    <a:bodyPr/>
                    <a:lstStyle/>
                    <a:p>
                      <a:r>
                        <a:rPr lang="en-US" sz="2000" dirty="0" smtClean="0"/>
                        <a:t>1/7</a:t>
                      </a:r>
                      <a:endParaRPr lang="en-US" sz="2000" dirty="0"/>
                    </a:p>
                  </a:txBody>
                  <a:tcPr/>
                </a:tc>
                <a:tc>
                  <a:txBody>
                    <a:bodyPr/>
                    <a:lstStyle/>
                    <a:p>
                      <a:r>
                        <a:rPr lang="en-US" sz="2000" dirty="0" smtClean="0"/>
                        <a:t>1</a:t>
                      </a:r>
                      <a:endParaRPr lang="en-US" sz="2000" dirty="0"/>
                    </a:p>
                  </a:txBody>
                  <a:tcPr/>
                </a:tc>
              </a:tr>
            </a:tbl>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Άνυσμα προτεραιότητας</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1066784600"/>
              </p:ext>
            </p:extLst>
          </p:nvPr>
        </p:nvGraphicFramePr>
        <p:xfrm>
          <a:off x="457200" y="2667000"/>
          <a:ext cx="8229600" cy="198120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en-US" sz="2000" dirty="0"/>
                    </a:p>
                  </a:txBody>
                  <a:tcPr/>
                </a:tc>
                <a:tc>
                  <a:txBody>
                    <a:bodyPr/>
                    <a:lstStyle/>
                    <a:p>
                      <a:r>
                        <a:rPr lang="en-US" sz="2000" dirty="0" smtClean="0"/>
                        <a:t>A</a:t>
                      </a:r>
                      <a:endParaRPr lang="en-US" sz="2000" dirty="0"/>
                    </a:p>
                  </a:txBody>
                  <a:tcPr/>
                </a:tc>
                <a:tc>
                  <a:txBody>
                    <a:bodyPr/>
                    <a:lstStyle/>
                    <a:p>
                      <a:r>
                        <a:rPr lang="en-US" sz="2000" dirty="0" smtClean="0"/>
                        <a:t>B</a:t>
                      </a:r>
                      <a:endParaRPr lang="en-US" sz="2000" dirty="0"/>
                    </a:p>
                  </a:txBody>
                  <a:tcPr/>
                </a:tc>
                <a:tc>
                  <a:txBody>
                    <a:bodyPr/>
                    <a:lstStyle/>
                    <a:p>
                      <a:r>
                        <a:rPr lang="en-US" sz="2000" dirty="0" smtClean="0"/>
                        <a:t>C</a:t>
                      </a:r>
                      <a:endParaRPr lang="en-US" sz="2000" dirty="0"/>
                    </a:p>
                  </a:txBody>
                  <a:tcPr/>
                </a:tc>
              </a:tr>
              <a:tr h="370840">
                <a:tc>
                  <a:txBody>
                    <a:bodyPr/>
                    <a:lstStyle/>
                    <a:p>
                      <a:r>
                        <a:rPr lang="en-US" sz="2000" dirty="0" smtClean="0"/>
                        <a:t>A</a:t>
                      </a:r>
                      <a:endParaRPr lang="en-US" sz="2000" dirty="0"/>
                    </a:p>
                  </a:txBody>
                  <a:tcPr/>
                </a:tc>
                <a:tc>
                  <a:txBody>
                    <a:bodyPr/>
                    <a:lstStyle/>
                    <a:p>
                      <a:r>
                        <a:rPr lang="en-US" sz="2000" dirty="0" smtClean="0"/>
                        <a:t>1</a:t>
                      </a:r>
                      <a:endParaRPr lang="en-US" sz="2000" dirty="0"/>
                    </a:p>
                  </a:txBody>
                  <a:tcPr/>
                </a:tc>
                <a:tc>
                  <a:txBody>
                    <a:bodyPr/>
                    <a:lstStyle/>
                    <a:p>
                      <a:r>
                        <a:rPr lang="en-US" sz="2000" dirty="0" smtClean="0"/>
                        <a:t>1/3</a:t>
                      </a:r>
                      <a:endParaRPr lang="en-US" sz="2000" dirty="0"/>
                    </a:p>
                  </a:txBody>
                  <a:tcPr/>
                </a:tc>
                <a:tc>
                  <a:txBody>
                    <a:bodyPr/>
                    <a:lstStyle/>
                    <a:p>
                      <a:r>
                        <a:rPr lang="en-US" sz="2000" dirty="0" smtClean="0"/>
                        <a:t>5</a:t>
                      </a:r>
                      <a:endParaRPr lang="en-US" sz="2000" dirty="0"/>
                    </a:p>
                  </a:txBody>
                  <a:tcPr/>
                </a:tc>
              </a:tr>
              <a:tr h="370840">
                <a:tc>
                  <a:txBody>
                    <a:bodyPr/>
                    <a:lstStyle/>
                    <a:p>
                      <a:r>
                        <a:rPr lang="en-US" sz="2000" dirty="0" smtClean="0"/>
                        <a:t>B</a:t>
                      </a:r>
                      <a:endParaRPr lang="en-US" sz="2000" dirty="0"/>
                    </a:p>
                  </a:txBody>
                  <a:tcPr/>
                </a:tc>
                <a:tc>
                  <a:txBody>
                    <a:bodyPr/>
                    <a:lstStyle/>
                    <a:p>
                      <a:r>
                        <a:rPr lang="en-US" sz="2000" dirty="0" smtClean="0"/>
                        <a:t>3</a:t>
                      </a:r>
                      <a:endParaRPr lang="en-US" sz="2000" dirty="0"/>
                    </a:p>
                  </a:txBody>
                  <a:tcPr/>
                </a:tc>
                <a:tc>
                  <a:txBody>
                    <a:bodyPr/>
                    <a:lstStyle/>
                    <a:p>
                      <a:r>
                        <a:rPr lang="en-US" sz="2000" dirty="0" smtClean="0"/>
                        <a:t>1</a:t>
                      </a:r>
                      <a:endParaRPr lang="en-US" sz="2000" dirty="0"/>
                    </a:p>
                  </a:txBody>
                  <a:tcPr/>
                </a:tc>
                <a:tc>
                  <a:txBody>
                    <a:bodyPr/>
                    <a:lstStyle/>
                    <a:p>
                      <a:r>
                        <a:rPr lang="en-US" sz="2000" dirty="0" smtClean="0"/>
                        <a:t>7</a:t>
                      </a:r>
                      <a:endParaRPr lang="en-US" sz="2000" dirty="0"/>
                    </a:p>
                  </a:txBody>
                  <a:tcPr/>
                </a:tc>
              </a:tr>
              <a:tr h="370840">
                <a:tc>
                  <a:txBody>
                    <a:bodyPr/>
                    <a:lstStyle/>
                    <a:p>
                      <a:r>
                        <a:rPr lang="en-US" sz="2000" dirty="0" smtClean="0"/>
                        <a:t>C</a:t>
                      </a:r>
                      <a:endParaRPr lang="en-US" sz="2000" dirty="0"/>
                    </a:p>
                  </a:txBody>
                  <a:tcPr/>
                </a:tc>
                <a:tc>
                  <a:txBody>
                    <a:bodyPr/>
                    <a:lstStyle/>
                    <a:p>
                      <a:r>
                        <a:rPr lang="en-US" sz="2000" dirty="0" smtClean="0"/>
                        <a:t>1/5</a:t>
                      </a:r>
                      <a:endParaRPr lang="en-US" sz="2000" dirty="0"/>
                    </a:p>
                  </a:txBody>
                  <a:tcPr/>
                </a:tc>
                <a:tc>
                  <a:txBody>
                    <a:bodyPr/>
                    <a:lstStyle/>
                    <a:p>
                      <a:r>
                        <a:rPr lang="en-US" sz="2000" dirty="0" smtClean="0"/>
                        <a:t>1/7</a:t>
                      </a:r>
                      <a:endParaRPr lang="en-US" sz="2000" dirty="0"/>
                    </a:p>
                  </a:txBody>
                  <a:tcPr/>
                </a:tc>
                <a:tc>
                  <a:txBody>
                    <a:bodyPr/>
                    <a:lstStyle/>
                    <a:p>
                      <a:r>
                        <a:rPr lang="en-US" sz="2000" dirty="0" smtClean="0"/>
                        <a:t>1</a:t>
                      </a:r>
                      <a:endParaRPr lang="en-US" sz="2000" dirty="0"/>
                    </a:p>
                  </a:txBody>
                  <a:tcPr/>
                </a:tc>
              </a:tr>
              <a:tr h="370840">
                <a:tc>
                  <a:txBody>
                    <a:bodyPr/>
                    <a:lstStyle/>
                    <a:p>
                      <a:r>
                        <a:rPr lang="en-US" sz="2000" dirty="0" smtClean="0"/>
                        <a:t>SUM</a:t>
                      </a:r>
                      <a:endParaRPr lang="en-US" sz="2000" dirty="0"/>
                    </a:p>
                  </a:txBody>
                  <a:tcPr/>
                </a:tc>
                <a:tc>
                  <a:txBody>
                    <a:bodyPr/>
                    <a:lstStyle/>
                    <a:p>
                      <a:r>
                        <a:rPr lang="en-US" sz="2000" dirty="0" smtClean="0"/>
                        <a:t>21/5</a:t>
                      </a:r>
                      <a:endParaRPr lang="en-US" sz="2000" dirty="0"/>
                    </a:p>
                  </a:txBody>
                  <a:tcPr/>
                </a:tc>
                <a:tc>
                  <a:txBody>
                    <a:bodyPr/>
                    <a:lstStyle/>
                    <a:p>
                      <a:r>
                        <a:rPr lang="en-US" sz="2000" dirty="0" smtClean="0"/>
                        <a:t>31/21</a:t>
                      </a:r>
                      <a:endParaRPr lang="en-US" sz="2000" dirty="0"/>
                    </a:p>
                  </a:txBody>
                  <a:tcPr/>
                </a:tc>
                <a:tc>
                  <a:txBody>
                    <a:bodyPr/>
                    <a:lstStyle/>
                    <a:p>
                      <a:r>
                        <a:rPr lang="en-US" sz="2000" dirty="0" smtClean="0"/>
                        <a:t>13</a:t>
                      </a:r>
                      <a:endParaRPr lang="en-US" sz="2000" dirty="0"/>
                    </a:p>
                  </a:txBody>
                  <a:tcPr/>
                </a:tc>
              </a:tr>
            </a:tbl>
          </a:graphicData>
        </a:graphic>
      </p:graphicFrame>
      <p:sp>
        <p:nvSpPr>
          <p:cNvPr id="5" name="TextBox 4"/>
          <p:cNvSpPr txBox="1"/>
          <p:nvPr/>
        </p:nvSpPr>
        <p:spPr>
          <a:xfrm>
            <a:off x="990600" y="2133600"/>
            <a:ext cx="6245043" cy="369332"/>
          </a:xfrm>
          <a:prstGeom prst="rect">
            <a:avLst/>
          </a:prstGeom>
          <a:noFill/>
        </p:spPr>
        <p:txBody>
          <a:bodyPr wrap="none" rtlCol="0">
            <a:spAutoFit/>
          </a:bodyPr>
          <a:lstStyle/>
          <a:p>
            <a:r>
              <a:rPr lang="el-GR" dirty="0" smtClean="0"/>
              <a:t>Άθροισμα όλων των κελιών ανά στήλη στον πίνακα συγκρίσεων:</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Άνυσμα προτεραιότητας</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794443035"/>
              </p:ext>
            </p:extLst>
          </p:nvPr>
        </p:nvGraphicFramePr>
        <p:xfrm>
          <a:off x="609600" y="1905000"/>
          <a:ext cx="5410200" cy="3108960"/>
        </p:xfrm>
        <a:graphic>
          <a:graphicData uri="http://schemas.openxmlformats.org/drawingml/2006/table">
            <a:tbl>
              <a:tblPr firstRow="1" bandRow="1">
                <a:tableStyleId>{5C22544A-7EE6-4342-B048-85BDC9FD1C3A}</a:tableStyleId>
              </a:tblPr>
              <a:tblGrid>
                <a:gridCol w="1271957"/>
                <a:gridCol w="734623"/>
                <a:gridCol w="734623"/>
                <a:gridCol w="618760"/>
                <a:gridCol w="2050237"/>
              </a:tblGrid>
              <a:tr h="370840">
                <a:tc>
                  <a:txBody>
                    <a:bodyPr/>
                    <a:lstStyle/>
                    <a:p>
                      <a:endParaRPr lang="en-US" sz="2000" dirty="0"/>
                    </a:p>
                  </a:txBody>
                  <a:tcPr/>
                </a:tc>
                <a:tc>
                  <a:txBody>
                    <a:bodyPr/>
                    <a:lstStyle/>
                    <a:p>
                      <a:r>
                        <a:rPr lang="en-US" sz="2000" dirty="0" smtClean="0"/>
                        <a:t>A</a:t>
                      </a:r>
                      <a:endParaRPr lang="en-US" sz="2000" dirty="0"/>
                    </a:p>
                  </a:txBody>
                  <a:tcPr/>
                </a:tc>
                <a:tc>
                  <a:txBody>
                    <a:bodyPr/>
                    <a:lstStyle/>
                    <a:p>
                      <a:r>
                        <a:rPr lang="en-US" sz="2000" dirty="0" smtClean="0"/>
                        <a:t>B</a:t>
                      </a:r>
                      <a:endParaRPr lang="en-US" sz="2000" dirty="0"/>
                    </a:p>
                  </a:txBody>
                  <a:tcPr/>
                </a:tc>
                <a:tc>
                  <a:txBody>
                    <a:bodyPr/>
                    <a:lstStyle/>
                    <a:p>
                      <a:r>
                        <a:rPr lang="en-US" sz="2000" dirty="0" smtClean="0"/>
                        <a:t>C</a:t>
                      </a:r>
                      <a:endParaRPr lang="en-US" sz="2000" dirty="0"/>
                    </a:p>
                  </a:txBody>
                  <a:tcPr/>
                </a:tc>
                <a:tc>
                  <a:txBody>
                    <a:bodyPr/>
                    <a:lstStyle/>
                    <a:p>
                      <a:r>
                        <a:rPr lang="en-US" sz="2000" dirty="0" smtClean="0"/>
                        <a:t>Normalized principal Eigen vector</a:t>
                      </a:r>
                      <a:endParaRPr lang="en-US" sz="2000" dirty="0"/>
                    </a:p>
                  </a:txBody>
                  <a:tcPr/>
                </a:tc>
              </a:tr>
              <a:tr h="370840">
                <a:tc>
                  <a:txBody>
                    <a:bodyPr/>
                    <a:lstStyle/>
                    <a:p>
                      <a:r>
                        <a:rPr lang="en-US" sz="2000" dirty="0" smtClean="0"/>
                        <a:t>A</a:t>
                      </a:r>
                      <a:endParaRPr lang="en-US" sz="2000" dirty="0"/>
                    </a:p>
                  </a:txBody>
                  <a:tcPr/>
                </a:tc>
                <a:tc>
                  <a:txBody>
                    <a:bodyPr/>
                    <a:lstStyle/>
                    <a:p>
                      <a:r>
                        <a:rPr lang="en-US" sz="2000" dirty="0" smtClean="0"/>
                        <a:t>5/21</a:t>
                      </a:r>
                      <a:endParaRPr lang="en-US" sz="2000" dirty="0"/>
                    </a:p>
                  </a:txBody>
                  <a:tcPr/>
                </a:tc>
                <a:tc>
                  <a:txBody>
                    <a:bodyPr/>
                    <a:lstStyle/>
                    <a:p>
                      <a:r>
                        <a:rPr lang="en-US" sz="2000" dirty="0" smtClean="0"/>
                        <a:t>7/31</a:t>
                      </a:r>
                      <a:endParaRPr lang="en-US" sz="2000" dirty="0"/>
                    </a:p>
                  </a:txBody>
                  <a:tcPr/>
                </a:tc>
                <a:tc>
                  <a:txBody>
                    <a:bodyPr/>
                    <a:lstStyle/>
                    <a:p>
                      <a:r>
                        <a:rPr lang="en-US" sz="2000" dirty="0" smtClean="0"/>
                        <a:t>5/13</a:t>
                      </a:r>
                      <a:endParaRPr lang="en-US" sz="2000" dirty="0"/>
                    </a:p>
                  </a:txBody>
                  <a:tcPr/>
                </a:tc>
                <a:tc>
                  <a:txBody>
                    <a:bodyPr/>
                    <a:lstStyle/>
                    <a:p>
                      <a:r>
                        <a:rPr lang="en-US" sz="2000" dirty="0" smtClean="0"/>
                        <a:t>0.2828</a:t>
                      </a:r>
                      <a:endParaRPr lang="en-US" sz="2000" dirty="0"/>
                    </a:p>
                  </a:txBody>
                  <a:tcPr/>
                </a:tc>
              </a:tr>
              <a:tr h="370840">
                <a:tc>
                  <a:txBody>
                    <a:bodyPr/>
                    <a:lstStyle/>
                    <a:p>
                      <a:r>
                        <a:rPr lang="en-US" sz="2000" dirty="0" smtClean="0"/>
                        <a:t>B</a:t>
                      </a:r>
                      <a:endParaRPr lang="en-US" sz="2000" dirty="0"/>
                    </a:p>
                  </a:txBody>
                  <a:tcPr/>
                </a:tc>
                <a:tc>
                  <a:txBody>
                    <a:bodyPr/>
                    <a:lstStyle/>
                    <a:p>
                      <a:r>
                        <a:rPr lang="en-US" sz="2000" dirty="0" smtClean="0"/>
                        <a:t>15/21</a:t>
                      </a:r>
                      <a:endParaRPr lang="en-US" sz="2000" dirty="0"/>
                    </a:p>
                  </a:txBody>
                  <a:tcPr/>
                </a:tc>
                <a:tc>
                  <a:txBody>
                    <a:bodyPr/>
                    <a:lstStyle/>
                    <a:p>
                      <a:r>
                        <a:rPr lang="en-US" sz="2000" dirty="0" smtClean="0"/>
                        <a:t>21/31</a:t>
                      </a:r>
                      <a:endParaRPr lang="en-US" sz="2000" dirty="0"/>
                    </a:p>
                  </a:txBody>
                  <a:tcPr/>
                </a:tc>
                <a:tc>
                  <a:txBody>
                    <a:bodyPr/>
                    <a:lstStyle/>
                    <a:p>
                      <a:r>
                        <a:rPr lang="en-US" sz="2000" dirty="0" smtClean="0"/>
                        <a:t>7/13</a:t>
                      </a:r>
                      <a:endParaRPr lang="en-US" sz="2000" dirty="0"/>
                    </a:p>
                  </a:txBody>
                  <a:tcPr/>
                </a:tc>
                <a:tc>
                  <a:txBody>
                    <a:bodyPr/>
                    <a:lstStyle/>
                    <a:p>
                      <a:r>
                        <a:rPr lang="en-US" sz="2000" dirty="0" smtClean="0"/>
                        <a:t>0.6434</a:t>
                      </a:r>
                      <a:endParaRPr lang="en-US" sz="2000" dirty="0"/>
                    </a:p>
                  </a:txBody>
                  <a:tcPr/>
                </a:tc>
              </a:tr>
              <a:tr h="370840">
                <a:tc>
                  <a:txBody>
                    <a:bodyPr/>
                    <a:lstStyle/>
                    <a:p>
                      <a:r>
                        <a:rPr lang="en-US" sz="2000" dirty="0" smtClean="0"/>
                        <a:t>C</a:t>
                      </a:r>
                      <a:endParaRPr lang="en-US" sz="2000" dirty="0"/>
                    </a:p>
                  </a:txBody>
                  <a:tcPr/>
                </a:tc>
                <a:tc>
                  <a:txBody>
                    <a:bodyPr/>
                    <a:lstStyle/>
                    <a:p>
                      <a:r>
                        <a:rPr lang="en-US" sz="2000" dirty="0" smtClean="0"/>
                        <a:t>1/21</a:t>
                      </a:r>
                      <a:endParaRPr lang="en-US" sz="2000" dirty="0"/>
                    </a:p>
                  </a:txBody>
                  <a:tcPr/>
                </a:tc>
                <a:tc>
                  <a:txBody>
                    <a:bodyPr/>
                    <a:lstStyle/>
                    <a:p>
                      <a:r>
                        <a:rPr lang="en-US" sz="2000" dirty="0" smtClean="0"/>
                        <a:t>3/31</a:t>
                      </a:r>
                      <a:endParaRPr lang="en-US" sz="2000" dirty="0"/>
                    </a:p>
                  </a:txBody>
                  <a:tcPr/>
                </a:tc>
                <a:tc>
                  <a:txBody>
                    <a:bodyPr/>
                    <a:lstStyle/>
                    <a:p>
                      <a:r>
                        <a:rPr lang="en-US" sz="2000" dirty="0" smtClean="0"/>
                        <a:t>1/13</a:t>
                      </a:r>
                      <a:endParaRPr lang="en-US" sz="2000" dirty="0"/>
                    </a:p>
                  </a:txBody>
                  <a:tcPr/>
                </a:tc>
                <a:tc>
                  <a:txBody>
                    <a:bodyPr/>
                    <a:lstStyle/>
                    <a:p>
                      <a:r>
                        <a:rPr lang="en-US" sz="2000" dirty="0" smtClean="0"/>
                        <a:t>0.0738</a:t>
                      </a:r>
                      <a:endParaRPr lang="en-US" sz="2000" dirty="0"/>
                    </a:p>
                  </a:txBody>
                  <a:tcPr/>
                </a:tc>
              </a:tr>
            </a:tbl>
          </a:graphicData>
        </a:graphic>
      </p:graphicFrame>
      <p:sp>
        <p:nvSpPr>
          <p:cNvPr id="5" name="TextBox 4"/>
          <p:cNvSpPr txBox="1"/>
          <p:nvPr/>
        </p:nvSpPr>
        <p:spPr>
          <a:xfrm>
            <a:off x="1143000" y="1371600"/>
            <a:ext cx="7817396" cy="369332"/>
          </a:xfrm>
          <a:prstGeom prst="rect">
            <a:avLst/>
          </a:prstGeom>
          <a:noFill/>
        </p:spPr>
        <p:txBody>
          <a:bodyPr wrap="none" rtlCol="0">
            <a:spAutoFit/>
          </a:bodyPr>
          <a:lstStyle/>
          <a:p>
            <a:r>
              <a:rPr lang="el-GR" dirty="0" smtClean="0"/>
              <a:t>Διαίρεση κάθε στοιχείου με το άθροισμα της στήλης του </a:t>
            </a:r>
            <a:r>
              <a:rPr lang="en-US" dirty="0" smtClean="0"/>
              <a:t>(weight normalization)</a:t>
            </a:r>
            <a:r>
              <a:rPr lang="el-GR" dirty="0" smtClean="0"/>
              <a:t>:</a:t>
            </a:r>
            <a:endParaRPr lang="en-US" dirty="0"/>
          </a:p>
        </p:txBody>
      </p:sp>
      <p:sp>
        <p:nvSpPr>
          <p:cNvPr id="6" name="TextBox 5"/>
          <p:cNvSpPr txBox="1"/>
          <p:nvPr/>
        </p:nvSpPr>
        <p:spPr>
          <a:xfrm>
            <a:off x="1143000" y="5013176"/>
            <a:ext cx="7080721" cy="1015663"/>
          </a:xfrm>
          <a:prstGeom prst="rect">
            <a:avLst/>
          </a:prstGeom>
          <a:noFill/>
        </p:spPr>
        <p:txBody>
          <a:bodyPr wrap="none" rtlCol="0">
            <a:spAutoFit/>
          </a:bodyPr>
          <a:lstStyle/>
          <a:p>
            <a:r>
              <a:rPr lang="el-GR" dirty="0" smtClean="0"/>
              <a:t>Καλείται και </a:t>
            </a:r>
            <a:r>
              <a:rPr lang="el-GR" b="1" dirty="0" smtClean="0"/>
              <a:t>άνυσμα προτεραιότητας</a:t>
            </a:r>
            <a:r>
              <a:rPr lang="en-US" dirty="0" smtClean="0"/>
              <a:t>, </a:t>
            </a:r>
            <a:r>
              <a:rPr lang="el-GR" dirty="0" smtClean="0"/>
              <a:t>αθροίζεται πάντα στη μονάδα (1)</a:t>
            </a:r>
            <a:r>
              <a:rPr lang="en-US" dirty="0" smtClean="0"/>
              <a:t>.</a:t>
            </a:r>
            <a:endParaRPr lang="el-GR" dirty="0" smtClean="0"/>
          </a:p>
          <a:p>
            <a:r>
              <a:rPr lang="el-GR" b="1" dirty="0" smtClean="0"/>
              <a:t>Είναι κάτι παραπάνω από ιεράρχηση</a:t>
            </a:r>
            <a:r>
              <a:rPr lang="en-US" b="1" dirty="0" smtClean="0"/>
              <a:t>. </a:t>
            </a:r>
          </a:p>
          <a:p>
            <a:pPr algn="ctr"/>
            <a:r>
              <a:rPr lang="el-GR" sz="2400" b="1" dirty="0" smtClean="0">
                <a:solidFill>
                  <a:srgbClr val="FF0000"/>
                </a:solidFill>
              </a:rPr>
              <a:t>ΓΙΑΤΙ</a:t>
            </a:r>
            <a:r>
              <a:rPr lang="en-US" sz="2400" b="1" dirty="0" smtClean="0">
                <a:solidFill>
                  <a:srgbClr val="FF0000"/>
                </a:solidFill>
              </a:rPr>
              <a:t>;</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Άνυσμα προτεραιότητας</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3919181257"/>
              </p:ext>
            </p:extLst>
          </p:nvPr>
        </p:nvGraphicFramePr>
        <p:xfrm>
          <a:off x="609600" y="1905000"/>
          <a:ext cx="5410200" cy="3108960"/>
        </p:xfrm>
        <a:graphic>
          <a:graphicData uri="http://schemas.openxmlformats.org/drawingml/2006/table">
            <a:tbl>
              <a:tblPr firstRow="1" bandRow="1">
                <a:tableStyleId>{5C22544A-7EE6-4342-B048-85BDC9FD1C3A}</a:tableStyleId>
              </a:tblPr>
              <a:tblGrid>
                <a:gridCol w="1271957"/>
                <a:gridCol w="734623"/>
                <a:gridCol w="734623"/>
                <a:gridCol w="618760"/>
                <a:gridCol w="2050237"/>
              </a:tblGrid>
              <a:tr h="370840">
                <a:tc>
                  <a:txBody>
                    <a:bodyPr/>
                    <a:lstStyle/>
                    <a:p>
                      <a:endParaRPr lang="en-US" sz="2000" dirty="0"/>
                    </a:p>
                  </a:txBody>
                  <a:tcPr/>
                </a:tc>
                <a:tc>
                  <a:txBody>
                    <a:bodyPr/>
                    <a:lstStyle/>
                    <a:p>
                      <a:r>
                        <a:rPr lang="en-US" sz="2000" dirty="0" smtClean="0"/>
                        <a:t>A</a:t>
                      </a:r>
                      <a:endParaRPr lang="en-US" sz="2000" dirty="0"/>
                    </a:p>
                  </a:txBody>
                  <a:tcPr/>
                </a:tc>
                <a:tc>
                  <a:txBody>
                    <a:bodyPr/>
                    <a:lstStyle/>
                    <a:p>
                      <a:r>
                        <a:rPr lang="en-US" sz="2000" dirty="0" smtClean="0"/>
                        <a:t>B</a:t>
                      </a:r>
                      <a:endParaRPr lang="en-US" sz="2000" dirty="0"/>
                    </a:p>
                  </a:txBody>
                  <a:tcPr/>
                </a:tc>
                <a:tc>
                  <a:txBody>
                    <a:bodyPr/>
                    <a:lstStyle/>
                    <a:p>
                      <a:r>
                        <a:rPr lang="en-US" sz="2000" dirty="0" smtClean="0"/>
                        <a:t>C</a:t>
                      </a:r>
                      <a:endParaRPr lang="en-US" sz="2000" dirty="0"/>
                    </a:p>
                  </a:txBody>
                  <a:tcPr/>
                </a:tc>
                <a:tc>
                  <a:txBody>
                    <a:bodyPr/>
                    <a:lstStyle/>
                    <a:p>
                      <a:r>
                        <a:rPr lang="en-US" sz="2000" dirty="0" smtClean="0"/>
                        <a:t>Normalized principal Eigen vector</a:t>
                      </a:r>
                      <a:endParaRPr lang="en-US" sz="2000" dirty="0"/>
                    </a:p>
                  </a:txBody>
                  <a:tcPr/>
                </a:tc>
              </a:tr>
              <a:tr h="370840">
                <a:tc>
                  <a:txBody>
                    <a:bodyPr/>
                    <a:lstStyle/>
                    <a:p>
                      <a:r>
                        <a:rPr lang="en-US" sz="2000" dirty="0" smtClean="0"/>
                        <a:t>A</a:t>
                      </a:r>
                      <a:endParaRPr lang="en-US" sz="2000" dirty="0"/>
                    </a:p>
                  </a:txBody>
                  <a:tcPr/>
                </a:tc>
                <a:tc>
                  <a:txBody>
                    <a:bodyPr/>
                    <a:lstStyle/>
                    <a:p>
                      <a:r>
                        <a:rPr lang="en-US" sz="2000" dirty="0" smtClean="0"/>
                        <a:t>5/21</a:t>
                      </a:r>
                      <a:endParaRPr lang="en-US" sz="2000" dirty="0"/>
                    </a:p>
                  </a:txBody>
                  <a:tcPr/>
                </a:tc>
                <a:tc>
                  <a:txBody>
                    <a:bodyPr/>
                    <a:lstStyle/>
                    <a:p>
                      <a:r>
                        <a:rPr lang="en-US" sz="2000" dirty="0" smtClean="0"/>
                        <a:t>7/31</a:t>
                      </a:r>
                      <a:endParaRPr lang="en-US" sz="2000" dirty="0"/>
                    </a:p>
                  </a:txBody>
                  <a:tcPr/>
                </a:tc>
                <a:tc>
                  <a:txBody>
                    <a:bodyPr/>
                    <a:lstStyle/>
                    <a:p>
                      <a:r>
                        <a:rPr lang="en-US" sz="2000" dirty="0" smtClean="0"/>
                        <a:t>5/13</a:t>
                      </a:r>
                      <a:endParaRPr lang="en-US" sz="2000" dirty="0"/>
                    </a:p>
                  </a:txBody>
                  <a:tcPr/>
                </a:tc>
                <a:tc>
                  <a:txBody>
                    <a:bodyPr/>
                    <a:lstStyle/>
                    <a:p>
                      <a:r>
                        <a:rPr lang="en-US" sz="2000" dirty="0" smtClean="0"/>
                        <a:t>0.2828</a:t>
                      </a:r>
                      <a:endParaRPr lang="en-US" sz="2000" dirty="0"/>
                    </a:p>
                  </a:txBody>
                  <a:tcPr/>
                </a:tc>
              </a:tr>
              <a:tr h="370840">
                <a:tc>
                  <a:txBody>
                    <a:bodyPr/>
                    <a:lstStyle/>
                    <a:p>
                      <a:r>
                        <a:rPr lang="en-US" sz="2000" dirty="0" smtClean="0"/>
                        <a:t>B</a:t>
                      </a:r>
                      <a:endParaRPr lang="en-US" sz="2000" dirty="0"/>
                    </a:p>
                  </a:txBody>
                  <a:tcPr/>
                </a:tc>
                <a:tc>
                  <a:txBody>
                    <a:bodyPr/>
                    <a:lstStyle/>
                    <a:p>
                      <a:r>
                        <a:rPr lang="en-US" sz="2000" dirty="0" smtClean="0"/>
                        <a:t>15/21</a:t>
                      </a:r>
                      <a:endParaRPr lang="en-US" sz="2000" dirty="0"/>
                    </a:p>
                  </a:txBody>
                  <a:tcPr/>
                </a:tc>
                <a:tc>
                  <a:txBody>
                    <a:bodyPr/>
                    <a:lstStyle/>
                    <a:p>
                      <a:r>
                        <a:rPr lang="en-US" sz="2000" dirty="0" smtClean="0"/>
                        <a:t>21/31</a:t>
                      </a:r>
                      <a:endParaRPr lang="en-US" sz="2000" dirty="0"/>
                    </a:p>
                  </a:txBody>
                  <a:tcPr/>
                </a:tc>
                <a:tc>
                  <a:txBody>
                    <a:bodyPr/>
                    <a:lstStyle/>
                    <a:p>
                      <a:r>
                        <a:rPr lang="en-US" sz="2000" dirty="0" smtClean="0"/>
                        <a:t>7/13</a:t>
                      </a:r>
                      <a:endParaRPr lang="en-US" sz="2000" dirty="0"/>
                    </a:p>
                  </a:txBody>
                  <a:tcPr/>
                </a:tc>
                <a:tc>
                  <a:txBody>
                    <a:bodyPr/>
                    <a:lstStyle/>
                    <a:p>
                      <a:r>
                        <a:rPr lang="en-US" sz="2000" dirty="0" smtClean="0"/>
                        <a:t>0.6434</a:t>
                      </a:r>
                      <a:endParaRPr lang="en-US" sz="2000" dirty="0"/>
                    </a:p>
                  </a:txBody>
                  <a:tcPr/>
                </a:tc>
              </a:tr>
              <a:tr h="370840">
                <a:tc>
                  <a:txBody>
                    <a:bodyPr/>
                    <a:lstStyle/>
                    <a:p>
                      <a:r>
                        <a:rPr lang="en-US" sz="2000" dirty="0" smtClean="0"/>
                        <a:t>C</a:t>
                      </a:r>
                      <a:endParaRPr lang="en-US" sz="2000" dirty="0"/>
                    </a:p>
                  </a:txBody>
                  <a:tcPr/>
                </a:tc>
                <a:tc>
                  <a:txBody>
                    <a:bodyPr/>
                    <a:lstStyle/>
                    <a:p>
                      <a:r>
                        <a:rPr lang="en-US" sz="2000" dirty="0" smtClean="0"/>
                        <a:t>1/21</a:t>
                      </a:r>
                      <a:endParaRPr lang="en-US" sz="2000" dirty="0"/>
                    </a:p>
                  </a:txBody>
                  <a:tcPr/>
                </a:tc>
                <a:tc>
                  <a:txBody>
                    <a:bodyPr/>
                    <a:lstStyle/>
                    <a:p>
                      <a:r>
                        <a:rPr lang="en-US" sz="2000" dirty="0" smtClean="0"/>
                        <a:t>3/31</a:t>
                      </a:r>
                      <a:endParaRPr lang="en-US" sz="2000" dirty="0"/>
                    </a:p>
                  </a:txBody>
                  <a:tcPr/>
                </a:tc>
                <a:tc>
                  <a:txBody>
                    <a:bodyPr/>
                    <a:lstStyle/>
                    <a:p>
                      <a:r>
                        <a:rPr lang="en-US" sz="2000" dirty="0" smtClean="0"/>
                        <a:t>1/13</a:t>
                      </a:r>
                      <a:endParaRPr lang="en-US" sz="2000" dirty="0"/>
                    </a:p>
                  </a:txBody>
                  <a:tcPr/>
                </a:tc>
                <a:tc>
                  <a:txBody>
                    <a:bodyPr/>
                    <a:lstStyle/>
                    <a:p>
                      <a:r>
                        <a:rPr lang="en-US" sz="2000" dirty="0" smtClean="0"/>
                        <a:t>0.0738</a:t>
                      </a:r>
                      <a:endParaRPr lang="en-US" sz="2000" dirty="0"/>
                    </a:p>
                  </a:txBody>
                  <a:tcPr/>
                </a:tc>
              </a:tr>
            </a:tbl>
          </a:graphicData>
        </a:graphic>
      </p:graphicFrame>
      <p:sp>
        <p:nvSpPr>
          <p:cNvPr id="5" name="TextBox 4"/>
          <p:cNvSpPr txBox="1"/>
          <p:nvPr/>
        </p:nvSpPr>
        <p:spPr>
          <a:xfrm>
            <a:off x="1143000" y="1371600"/>
            <a:ext cx="7758086" cy="369332"/>
          </a:xfrm>
          <a:prstGeom prst="rect">
            <a:avLst/>
          </a:prstGeom>
          <a:noFill/>
        </p:spPr>
        <p:txBody>
          <a:bodyPr wrap="none" rtlCol="0">
            <a:spAutoFit/>
          </a:bodyPr>
          <a:lstStyle/>
          <a:p>
            <a:r>
              <a:rPr lang="el-GR" dirty="0"/>
              <a:t>Διαίρεση κάθε στοιχείου με το άθροισμα της στήλης του (</a:t>
            </a:r>
            <a:r>
              <a:rPr lang="el-GR" dirty="0" err="1"/>
              <a:t>weight</a:t>
            </a:r>
            <a:r>
              <a:rPr lang="el-GR" dirty="0"/>
              <a:t> </a:t>
            </a:r>
            <a:r>
              <a:rPr lang="el-GR" dirty="0" err="1"/>
              <a:t>normalization</a:t>
            </a:r>
            <a:r>
              <a:rPr lang="el-GR" dirty="0"/>
              <a:t>):</a:t>
            </a:r>
          </a:p>
        </p:txBody>
      </p:sp>
      <p:sp>
        <p:nvSpPr>
          <p:cNvPr id="7" name="TextBox 6"/>
          <p:cNvSpPr txBox="1"/>
          <p:nvPr/>
        </p:nvSpPr>
        <p:spPr>
          <a:xfrm>
            <a:off x="1143000" y="4350603"/>
            <a:ext cx="7475724" cy="1200329"/>
          </a:xfrm>
          <a:prstGeom prst="rect">
            <a:avLst/>
          </a:prstGeom>
          <a:solidFill>
            <a:schemeClr val="bg1"/>
          </a:solidFill>
        </p:spPr>
        <p:txBody>
          <a:bodyPr wrap="square" rtlCol="0">
            <a:spAutoFit/>
          </a:bodyPr>
          <a:lstStyle/>
          <a:p>
            <a:endParaRPr lang="en-US" sz="2400" b="1" dirty="0" smtClean="0">
              <a:solidFill>
                <a:srgbClr val="FF0000"/>
              </a:solidFill>
            </a:endParaRPr>
          </a:p>
          <a:p>
            <a:r>
              <a:rPr lang="el-GR" sz="2400" b="1" dirty="0" smtClean="0"/>
              <a:t>Το </a:t>
            </a:r>
            <a:r>
              <a:rPr lang="en-US" sz="2400" b="1" dirty="0" smtClean="0"/>
              <a:t>B </a:t>
            </a:r>
            <a:r>
              <a:rPr lang="el-GR" sz="2400" b="1" dirty="0" smtClean="0"/>
              <a:t>υπερτερεί του </a:t>
            </a:r>
            <a:r>
              <a:rPr lang="en-US" sz="2400" b="1" dirty="0" smtClean="0"/>
              <a:t>A 2.27 (=64.34/28.28) </a:t>
            </a:r>
            <a:r>
              <a:rPr lang="el-GR" sz="2400" b="1" dirty="0" smtClean="0"/>
              <a:t>φορές</a:t>
            </a:r>
            <a:endParaRPr lang="en-US" sz="2400" b="1" dirty="0" smtClean="0"/>
          </a:p>
          <a:p>
            <a:endParaRPr 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Συνοχή</a:t>
            </a:r>
            <a:endParaRPr lang="en-US" dirty="0"/>
          </a:p>
        </p:txBody>
      </p:sp>
      <p:sp>
        <p:nvSpPr>
          <p:cNvPr id="8" name="TextBox 7"/>
          <p:cNvSpPr txBox="1"/>
          <p:nvPr/>
        </p:nvSpPr>
        <p:spPr>
          <a:xfrm>
            <a:off x="609600" y="1905000"/>
            <a:ext cx="8077200" cy="1569660"/>
          </a:xfrm>
          <a:prstGeom prst="rect">
            <a:avLst/>
          </a:prstGeom>
          <a:solidFill>
            <a:schemeClr val="bg1"/>
          </a:solidFill>
        </p:spPr>
        <p:txBody>
          <a:bodyPr wrap="square" rtlCol="0">
            <a:spAutoFit/>
          </a:bodyPr>
          <a:lstStyle/>
          <a:p>
            <a:r>
              <a:rPr lang="el-GR" sz="2400" dirty="0" smtClean="0"/>
              <a:t>Είναι ο πίνακας σύγκρισης </a:t>
            </a:r>
            <a:r>
              <a:rPr lang="el-GR" sz="2400" b="1" dirty="0" smtClean="0"/>
              <a:t>συνεκτικός</a:t>
            </a:r>
            <a:r>
              <a:rPr lang="en-US" sz="2400" dirty="0" smtClean="0"/>
              <a:t>; </a:t>
            </a:r>
          </a:p>
          <a:p>
            <a:r>
              <a:rPr lang="el-GR" sz="2400" dirty="0" smtClean="0"/>
              <a:t>Εκτίμηση </a:t>
            </a:r>
            <a:r>
              <a:rPr lang="en-US" sz="2400" dirty="0" smtClean="0"/>
              <a:t>“</a:t>
            </a:r>
            <a:r>
              <a:rPr lang="en-US" sz="2400" b="1" dirty="0" smtClean="0"/>
              <a:t>Principal Eigen Value</a:t>
            </a:r>
            <a:r>
              <a:rPr lang="en-US" sz="2400" dirty="0" smtClean="0"/>
              <a:t>” </a:t>
            </a:r>
            <a:r>
              <a:rPr lang="el-GR" sz="2400" dirty="0" smtClean="0"/>
              <a:t>αθροίζοντας το γινόμενο κάθε</a:t>
            </a:r>
            <a:r>
              <a:rPr lang="en-US" sz="2400" dirty="0" smtClean="0"/>
              <a:t> “</a:t>
            </a:r>
            <a:r>
              <a:rPr lang="en-US" sz="2400" b="1" dirty="0" smtClean="0"/>
              <a:t>Eigen vector</a:t>
            </a:r>
            <a:r>
              <a:rPr lang="en-US" sz="2400" dirty="0" smtClean="0"/>
              <a:t>” </a:t>
            </a:r>
            <a:r>
              <a:rPr lang="el-GR" sz="2400" dirty="0" smtClean="0"/>
              <a:t>με το άθροισμα της στήλης του αντίστροφου πίνακα</a:t>
            </a:r>
            <a:endParaRPr lang="en-US" sz="2400" dirty="0" smtClean="0"/>
          </a:p>
        </p:txBody>
      </p:sp>
      <p:graphicFrame>
        <p:nvGraphicFramePr>
          <p:cNvPr id="9" name="Object 8"/>
          <p:cNvGraphicFramePr>
            <a:graphicFrameLocks noChangeAspect="1"/>
          </p:cNvGraphicFramePr>
          <p:nvPr/>
        </p:nvGraphicFramePr>
        <p:xfrm>
          <a:off x="1374775" y="3962400"/>
          <a:ext cx="6467475" cy="685800"/>
        </p:xfrm>
        <a:graphic>
          <a:graphicData uri="http://schemas.openxmlformats.org/presentationml/2006/ole">
            <mc:AlternateContent xmlns:mc="http://schemas.openxmlformats.org/markup-compatibility/2006">
              <mc:Choice xmlns:v="urn:schemas-microsoft-com:vml" Requires="v">
                <p:oleObj spid="_x0000_s119847" name="Equation" r:id="rId3" imgW="7315200" imgH="774700" progId="Equation.3">
                  <p:embed/>
                </p:oleObj>
              </mc:Choice>
              <mc:Fallback>
                <p:oleObj name="Equation" r:id="rId3" imgW="7315200" imgH="774700" progId="Equation.3">
                  <p:embed/>
                  <p:pic>
                    <p:nvPicPr>
                      <p:cNvPr id="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4775" y="3962400"/>
                        <a:ext cx="646747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Δείκτης και λόγος συνεκτικότητας</a:t>
            </a:r>
            <a:endParaRPr lang="en-US" dirty="0"/>
          </a:p>
        </p:txBody>
      </p:sp>
      <p:sp>
        <p:nvSpPr>
          <p:cNvPr id="3" name="Content Placeholder 2"/>
          <p:cNvSpPr>
            <a:spLocks noGrp="1"/>
          </p:cNvSpPr>
          <p:nvPr>
            <p:ph idx="1"/>
          </p:nvPr>
        </p:nvSpPr>
        <p:spPr/>
        <p:txBody>
          <a:bodyPr/>
          <a:lstStyle/>
          <a:p>
            <a:r>
              <a:rPr lang="el-GR" dirty="0" smtClean="0"/>
              <a:t>Αν </a:t>
            </a:r>
            <a:r>
              <a:rPr lang="en-US" dirty="0" smtClean="0"/>
              <a:t>B &gt; A </a:t>
            </a:r>
            <a:r>
              <a:rPr lang="el-GR" dirty="0" smtClean="0"/>
              <a:t>και </a:t>
            </a:r>
            <a:r>
              <a:rPr lang="en-US" dirty="0" smtClean="0"/>
              <a:t>A &gt; C</a:t>
            </a:r>
          </a:p>
          <a:p>
            <a:r>
              <a:rPr lang="el-GR" dirty="0" smtClean="0"/>
              <a:t>Τότε αναμένεται ότι </a:t>
            </a:r>
            <a:r>
              <a:rPr lang="en-US" dirty="0" smtClean="0"/>
              <a:t>B &gt; C (transitive property)</a:t>
            </a:r>
          </a:p>
          <a:p>
            <a:r>
              <a:rPr lang="el-GR" dirty="0" smtClean="0"/>
              <a:t>Αποδεικνύεται ότι για </a:t>
            </a:r>
            <a:r>
              <a:rPr lang="en-US" dirty="0" smtClean="0"/>
              <a:t>n = </a:t>
            </a:r>
            <a:r>
              <a:rPr lang="el-GR" dirty="0" smtClean="0"/>
              <a:t>μέγεθος πίνακα</a:t>
            </a:r>
            <a:endParaRPr lang="en-US" dirty="0" smtClean="0"/>
          </a:p>
          <a:p>
            <a:endParaRPr lang="en-US" dirty="0" smtClean="0"/>
          </a:p>
          <a:p>
            <a:r>
              <a:rPr lang="el-GR" dirty="0" smtClean="0"/>
              <a:t>Δείκτης συνεκτικότητας</a:t>
            </a:r>
            <a:r>
              <a:rPr lang="en-US" dirty="0" smtClean="0"/>
              <a:t>:</a:t>
            </a:r>
          </a:p>
          <a:p>
            <a:endParaRPr lang="en-US" dirty="0" smtClean="0"/>
          </a:p>
          <a:p>
            <a:endParaRPr lang="en-US" dirty="0"/>
          </a:p>
        </p:txBody>
      </p:sp>
      <p:graphicFrame>
        <p:nvGraphicFramePr>
          <p:cNvPr id="111618" name="Object 2"/>
          <p:cNvGraphicFramePr>
            <a:graphicFrameLocks noChangeAspect="1"/>
          </p:cNvGraphicFramePr>
          <p:nvPr>
            <p:extLst>
              <p:ext uri="{D42A27DB-BD31-4B8C-83A1-F6EECF244321}">
                <p14:modId xmlns:p14="http://schemas.microsoft.com/office/powerpoint/2010/main" val="2254001883"/>
              </p:ext>
            </p:extLst>
          </p:nvPr>
        </p:nvGraphicFramePr>
        <p:xfrm>
          <a:off x="5148064" y="4149080"/>
          <a:ext cx="1545432" cy="514350"/>
        </p:xfrm>
        <a:graphic>
          <a:graphicData uri="http://schemas.openxmlformats.org/presentationml/2006/ole">
            <mc:AlternateContent xmlns:mc="http://schemas.openxmlformats.org/markup-compatibility/2006">
              <mc:Choice xmlns:v="urn:schemas-microsoft-com:vml" Requires="v">
                <p:oleObj spid="_x0000_s111692" name="Equation" r:id="rId3" imgW="4267200" imgH="1422400" progId="Equation.3">
                  <p:embed/>
                </p:oleObj>
              </mc:Choice>
              <mc:Fallback>
                <p:oleObj name="Equation" r:id="rId3" imgW="4267200" imgH="1422400" progId="Equation.3">
                  <p:embed/>
                  <p:pic>
                    <p:nvPicPr>
                      <p:cNvPr id="0" name="Picture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4149080"/>
                        <a:ext cx="1545432"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3124200" y="5105399"/>
          <a:ext cx="4038600" cy="635285"/>
        </p:xfrm>
        <a:graphic>
          <a:graphicData uri="http://schemas.openxmlformats.org/presentationml/2006/ole">
            <mc:AlternateContent xmlns:mc="http://schemas.openxmlformats.org/markup-compatibility/2006">
              <mc:Choice xmlns:v="urn:schemas-microsoft-com:vml" Requires="v">
                <p:oleObj spid="_x0000_s111693" name="Equation" r:id="rId5" imgW="7315200" imgH="1155700" progId="Equation.3">
                  <p:embed/>
                </p:oleObj>
              </mc:Choice>
              <mc:Fallback>
                <p:oleObj name="Equation" r:id="rId5" imgW="7315200" imgH="1155700" progId="Equation.3">
                  <p:embed/>
                  <p:pic>
                    <p:nvPicPr>
                      <p:cNvPr id="0" name="Picture 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5105399"/>
                        <a:ext cx="4038600" cy="6352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Σύγκριση </a:t>
            </a:r>
            <a:r>
              <a:rPr lang="en-US" dirty="0" smtClean="0"/>
              <a:t>CI</a:t>
            </a:r>
            <a:endParaRPr lang="en-US" dirty="0"/>
          </a:p>
        </p:txBody>
      </p:sp>
      <p:sp>
        <p:nvSpPr>
          <p:cNvPr id="3" name="Content Placeholder 2"/>
          <p:cNvSpPr>
            <a:spLocks noGrp="1"/>
          </p:cNvSpPr>
          <p:nvPr>
            <p:ph idx="1"/>
          </p:nvPr>
        </p:nvSpPr>
        <p:spPr/>
        <p:txBody>
          <a:bodyPr>
            <a:normAutofit/>
          </a:bodyPr>
          <a:lstStyle/>
          <a:p>
            <a:r>
              <a:rPr lang="el-GR" sz="2800" dirty="0" smtClean="0"/>
              <a:t>Το </a:t>
            </a:r>
            <a:r>
              <a:rPr lang="en-US" sz="2800" dirty="0" smtClean="0"/>
              <a:t>CI </a:t>
            </a:r>
            <a:r>
              <a:rPr lang="el-GR" sz="2800" dirty="0" smtClean="0"/>
              <a:t>συγκρίνεται με το μέσο δείκτη συνεκτικότητας </a:t>
            </a:r>
            <a:r>
              <a:rPr lang="en-US" sz="2800" dirty="0" smtClean="0"/>
              <a:t>500 </a:t>
            </a:r>
            <a:r>
              <a:rPr lang="el-GR" sz="2800" dirty="0" smtClean="0"/>
              <a:t>πινάκων</a:t>
            </a:r>
            <a:r>
              <a:rPr lang="en-US" sz="2800" dirty="0" smtClean="0"/>
              <a:t>, </a:t>
            </a:r>
            <a:r>
              <a:rPr lang="el-GR" sz="2800" dirty="0" smtClean="0"/>
              <a:t>τυχαία</a:t>
            </a:r>
            <a:r>
              <a:rPr lang="en-US" sz="2800" dirty="0" smtClean="0"/>
              <a:t>, </a:t>
            </a:r>
            <a:r>
              <a:rPr lang="el-GR" sz="2800" dirty="0" smtClean="0"/>
              <a:t>ο τυχαίος δείκτης συνεκτικότητας </a:t>
            </a:r>
            <a:r>
              <a:rPr lang="en-US" sz="2800" dirty="0" smtClean="0"/>
              <a:t>“Random Consistency Index” (RI) </a:t>
            </a:r>
            <a:r>
              <a:rPr lang="el-GR" sz="2800" dirty="0" smtClean="0"/>
              <a:t>είναι:</a:t>
            </a:r>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a:p>
        </p:txBody>
      </p:sp>
      <p:graphicFrame>
        <p:nvGraphicFramePr>
          <p:cNvPr id="6" name="Content Placeholder 3"/>
          <p:cNvGraphicFramePr>
            <a:graphicFrameLocks/>
          </p:cNvGraphicFramePr>
          <p:nvPr>
            <p:extLst>
              <p:ext uri="{D42A27DB-BD31-4B8C-83A1-F6EECF244321}">
                <p14:modId xmlns:p14="http://schemas.microsoft.com/office/powerpoint/2010/main" val="13190784"/>
              </p:ext>
            </p:extLst>
          </p:nvPr>
        </p:nvGraphicFramePr>
        <p:xfrm>
          <a:off x="1854200" y="3314700"/>
          <a:ext cx="6013437" cy="1097280"/>
        </p:xfrm>
        <a:graphic>
          <a:graphicData uri="http://schemas.openxmlformats.org/drawingml/2006/table">
            <a:tbl>
              <a:tblPr firstRow="1" bandRow="1">
                <a:tableStyleId>{5C22544A-7EE6-4342-B048-85BDC9FD1C3A}</a:tableStyleId>
              </a:tblPr>
              <a:tblGrid>
                <a:gridCol w="524426"/>
                <a:gridCol w="429701"/>
                <a:gridCol w="429701"/>
                <a:gridCol w="589280"/>
                <a:gridCol w="472314"/>
                <a:gridCol w="596353"/>
                <a:gridCol w="596353"/>
                <a:gridCol w="596353"/>
                <a:gridCol w="596353"/>
                <a:gridCol w="588176"/>
                <a:gridCol w="594427"/>
              </a:tblGrid>
              <a:tr h="0">
                <a:tc>
                  <a:txBody>
                    <a:bodyPr/>
                    <a:lstStyle/>
                    <a:p>
                      <a:r>
                        <a:rPr lang="en-US" sz="2000" dirty="0" err="1" smtClean="0"/>
                        <a:t>n</a:t>
                      </a:r>
                      <a:endParaRPr lang="en-US" sz="2000" dirty="0"/>
                    </a:p>
                  </a:txBody>
                  <a:tcPr/>
                </a:tc>
                <a:tc>
                  <a:txBody>
                    <a:bodyPr/>
                    <a:lstStyle/>
                    <a:p>
                      <a:r>
                        <a:rPr lang="en-US" sz="2000" dirty="0" smtClean="0"/>
                        <a:t>1</a:t>
                      </a:r>
                      <a:endParaRPr lang="en-US" sz="2000" dirty="0"/>
                    </a:p>
                  </a:txBody>
                  <a:tcPr/>
                </a:tc>
                <a:tc>
                  <a:txBody>
                    <a:bodyPr/>
                    <a:lstStyle/>
                    <a:p>
                      <a:r>
                        <a:rPr lang="en-US" sz="2000" dirty="0" smtClean="0"/>
                        <a:t>2</a:t>
                      </a:r>
                      <a:endParaRPr lang="en-US" sz="2000" dirty="0"/>
                    </a:p>
                  </a:txBody>
                  <a:tcPr/>
                </a:tc>
                <a:tc>
                  <a:txBody>
                    <a:bodyPr/>
                    <a:lstStyle/>
                    <a:p>
                      <a:r>
                        <a:rPr lang="en-US" sz="2000" dirty="0" smtClean="0"/>
                        <a:t>3</a:t>
                      </a:r>
                      <a:endParaRPr lang="en-US" sz="2000" dirty="0"/>
                    </a:p>
                  </a:txBody>
                  <a:tcPr/>
                </a:tc>
                <a:tc>
                  <a:txBody>
                    <a:bodyPr/>
                    <a:lstStyle/>
                    <a:p>
                      <a:r>
                        <a:rPr lang="en-US" sz="2000" dirty="0" smtClean="0"/>
                        <a:t>4</a:t>
                      </a:r>
                      <a:endParaRPr lang="en-US" sz="2000" dirty="0"/>
                    </a:p>
                  </a:txBody>
                  <a:tcPr/>
                </a:tc>
                <a:tc>
                  <a:txBody>
                    <a:bodyPr/>
                    <a:lstStyle/>
                    <a:p>
                      <a:r>
                        <a:rPr lang="en-US" sz="2000" dirty="0" smtClean="0"/>
                        <a:t>5</a:t>
                      </a:r>
                      <a:endParaRPr lang="en-US" sz="2000" dirty="0"/>
                    </a:p>
                  </a:txBody>
                  <a:tcPr/>
                </a:tc>
                <a:tc>
                  <a:txBody>
                    <a:bodyPr/>
                    <a:lstStyle/>
                    <a:p>
                      <a:r>
                        <a:rPr lang="en-US" sz="2000" dirty="0" smtClean="0"/>
                        <a:t>6</a:t>
                      </a:r>
                      <a:endParaRPr lang="en-US" sz="2000" dirty="0"/>
                    </a:p>
                  </a:txBody>
                  <a:tcPr/>
                </a:tc>
                <a:tc>
                  <a:txBody>
                    <a:bodyPr/>
                    <a:lstStyle/>
                    <a:p>
                      <a:r>
                        <a:rPr lang="en-US" sz="2000" dirty="0" smtClean="0"/>
                        <a:t>7</a:t>
                      </a:r>
                      <a:endParaRPr lang="en-US" sz="2000" dirty="0"/>
                    </a:p>
                  </a:txBody>
                  <a:tcPr/>
                </a:tc>
                <a:tc>
                  <a:txBody>
                    <a:bodyPr/>
                    <a:lstStyle/>
                    <a:p>
                      <a:r>
                        <a:rPr lang="en-US" sz="2000" dirty="0" smtClean="0"/>
                        <a:t>8</a:t>
                      </a:r>
                      <a:endParaRPr lang="en-US" sz="2000" dirty="0"/>
                    </a:p>
                  </a:txBody>
                  <a:tcPr/>
                </a:tc>
                <a:tc>
                  <a:txBody>
                    <a:bodyPr/>
                    <a:lstStyle/>
                    <a:p>
                      <a:r>
                        <a:rPr lang="en-US" sz="2000" dirty="0" smtClean="0"/>
                        <a:t>9</a:t>
                      </a:r>
                      <a:endParaRPr lang="en-US" sz="2000" dirty="0"/>
                    </a:p>
                  </a:txBody>
                  <a:tcPr/>
                </a:tc>
                <a:tc>
                  <a:txBody>
                    <a:bodyPr/>
                    <a:lstStyle/>
                    <a:p>
                      <a:r>
                        <a:rPr lang="en-US" sz="2000" dirty="0" smtClean="0"/>
                        <a:t>10</a:t>
                      </a:r>
                      <a:endParaRPr lang="en-US" sz="2000" dirty="0"/>
                    </a:p>
                  </a:txBody>
                  <a:tcPr/>
                </a:tc>
              </a:tr>
              <a:tr h="683260">
                <a:tc>
                  <a:txBody>
                    <a:bodyPr/>
                    <a:lstStyle/>
                    <a:p>
                      <a:r>
                        <a:rPr lang="en-US" sz="2000" dirty="0" smtClean="0"/>
                        <a:t>RI</a:t>
                      </a:r>
                      <a:endParaRPr lang="en-US" sz="2000" dirty="0"/>
                    </a:p>
                  </a:txBody>
                  <a:tcPr/>
                </a:tc>
                <a:tc>
                  <a:txBody>
                    <a:bodyPr/>
                    <a:lstStyle/>
                    <a:p>
                      <a:r>
                        <a:rPr lang="en-US" sz="2000" dirty="0" smtClean="0"/>
                        <a:t>0</a:t>
                      </a:r>
                      <a:endParaRPr lang="en-US" sz="2000" dirty="0"/>
                    </a:p>
                  </a:txBody>
                  <a:tcPr/>
                </a:tc>
                <a:tc>
                  <a:txBody>
                    <a:bodyPr/>
                    <a:lstStyle/>
                    <a:p>
                      <a:r>
                        <a:rPr lang="en-US" sz="2000" dirty="0" smtClean="0"/>
                        <a:t>0</a:t>
                      </a:r>
                      <a:endParaRPr lang="en-US" sz="2000" dirty="0"/>
                    </a:p>
                  </a:txBody>
                  <a:tcPr/>
                </a:tc>
                <a:tc>
                  <a:txBody>
                    <a:bodyPr/>
                    <a:lstStyle/>
                    <a:p>
                      <a:r>
                        <a:rPr lang="en-US" sz="2000" dirty="0" smtClean="0"/>
                        <a:t>0.58</a:t>
                      </a:r>
                      <a:endParaRPr lang="en-US" sz="2000" dirty="0"/>
                    </a:p>
                  </a:txBody>
                  <a:tcPr/>
                </a:tc>
                <a:tc>
                  <a:txBody>
                    <a:bodyPr/>
                    <a:lstStyle/>
                    <a:p>
                      <a:r>
                        <a:rPr lang="en-US" sz="2000" dirty="0" smtClean="0"/>
                        <a:t>0.9</a:t>
                      </a:r>
                      <a:endParaRPr lang="en-US" sz="2000" dirty="0"/>
                    </a:p>
                  </a:txBody>
                  <a:tcPr/>
                </a:tc>
                <a:tc>
                  <a:txBody>
                    <a:bodyPr/>
                    <a:lstStyle/>
                    <a:p>
                      <a:r>
                        <a:rPr lang="en-US" sz="2000" dirty="0" smtClean="0"/>
                        <a:t>1.12</a:t>
                      </a:r>
                      <a:endParaRPr lang="en-US" sz="2000" dirty="0"/>
                    </a:p>
                  </a:txBody>
                  <a:tcPr/>
                </a:tc>
                <a:tc>
                  <a:txBody>
                    <a:bodyPr/>
                    <a:lstStyle/>
                    <a:p>
                      <a:r>
                        <a:rPr lang="en-US" sz="2000" dirty="0" smtClean="0"/>
                        <a:t>1.24</a:t>
                      </a:r>
                      <a:endParaRPr lang="en-US" sz="2000" dirty="0"/>
                    </a:p>
                  </a:txBody>
                  <a:tcPr/>
                </a:tc>
                <a:tc>
                  <a:txBody>
                    <a:bodyPr/>
                    <a:lstStyle/>
                    <a:p>
                      <a:r>
                        <a:rPr lang="en-US" sz="2000" dirty="0" smtClean="0"/>
                        <a:t>1.32</a:t>
                      </a:r>
                      <a:endParaRPr lang="en-US" sz="2000" dirty="0"/>
                    </a:p>
                  </a:txBody>
                  <a:tcPr/>
                </a:tc>
                <a:tc>
                  <a:txBody>
                    <a:bodyPr/>
                    <a:lstStyle/>
                    <a:p>
                      <a:r>
                        <a:rPr lang="en-US" sz="2000" dirty="0" smtClean="0"/>
                        <a:t>1.41</a:t>
                      </a:r>
                      <a:endParaRPr lang="en-US" sz="2000" dirty="0"/>
                    </a:p>
                  </a:txBody>
                  <a:tcPr/>
                </a:tc>
                <a:tc>
                  <a:txBody>
                    <a:bodyPr/>
                    <a:lstStyle/>
                    <a:p>
                      <a:r>
                        <a:rPr lang="en-US" sz="2000" dirty="0" smtClean="0"/>
                        <a:t>1.45</a:t>
                      </a:r>
                      <a:endParaRPr lang="en-US" sz="2000" dirty="0"/>
                    </a:p>
                  </a:txBody>
                  <a:tcPr/>
                </a:tc>
                <a:tc>
                  <a:txBody>
                    <a:bodyPr/>
                    <a:lstStyle/>
                    <a:p>
                      <a:r>
                        <a:rPr lang="en-US" sz="2000" dirty="0" smtClean="0"/>
                        <a:t>1.49</a:t>
                      </a:r>
                      <a:endParaRPr lang="en-US" sz="2000" dirty="0"/>
                    </a:p>
                  </a:txBody>
                  <a:tcPr/>
                </a:tc>
              </a:tr>
            </a:tbl>
          </a:graphicData>
        </a:graphic>
      </p:graphicFrame>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Σύγκριση </a:t>
            </a:r>
            <a:r>
              <a:rPr lang="en-US" dirty="0"/>
              <a:t>CI</a:t>
            </a:r>
          </a:p>
        </p:txBody>
      </p:sp>
      <p:sp>
        <p:nvSpPr>
          <p:cNvPr id="3" name="Content Placeholder 2"/>
          <p:cNvSpPr>
            <a:spLocks noGrp="1"/>
          </p:cNvSpPr>
          <p:nvPr>
            <p:ph idx="1"/>
          </p:nvPr>
        </p:nvSpPr>
        <p:spPr/>
        <p:txBody>
          <a:bodyPr>
            <a:normAutofit/>
          </a:bodyPr>
          <a:lstStyle/>
          <a:p>
            <a:r>
              <a:rPr lang="el-GR" sz="2800" dirty="0" smtClean="0"/>
              <a:t>Ο λόγος</a:t>
            </a:r>
            <a:r>
              <a:rPr lang="en-US" sz="2800" dirty="0" smtClean="0"/>
              <a:t> Consistency Ration CR </a:t>
            </a:r>
            <a:r>
              <a:rPr lang="el-GR" sz="2800" dirty="0" smtClean="0"/>
              <a:t>αποτελεί τη σύγκριση μεταξύ του δείκτη συνεκτικότητας και του τυχαίου δείκτη συνεκτικότητας και εκφράζεται μέσω της σχέσης:</a:t>
            </a:r>
            <a:endParaRPr lang="en-US" sz="2800" dirty="0" smtClean="0"/>
          </a:p>
          <a:p>
            <a:endParaRPr lang="en-US" sz="2800" dirty="0" smtClean="0"/>
          </a:p>
          <a:p>
            <a:endParaRPr lang="en-US" sz="2800" dirty="0" smtClean="0"/>
          </a:p>
          <a:p>
            <a:r>
              <a:rPr lang="el-GR" sz="2800" dirty="0" smtClean="0"/>
              <a:t>Αν </a:t>
            </a:r>
            <a:r>
              <a:rPr lang="en-US" sz="2800" dirty="0" smtClean="0"/>
              <a:t>CR &lt;10%, </a:t>
            </a:r>
            <a:r>
              <a:rPr lang="el-GR" sz="2800" dirty="0" smtClean="0"/>
              <a:t>η συνεκτικότητα είναι αποδεκτή </a:t>
            </a:r>
            <a:r>
              <a:rPr lang="en-US" sz="2800" dirty="0" smtClean="0"/>
              <a:t>(10% </a:t>
            </a:r>
            <a:r>
              <a:rPr lang="el-GR" sz="2800" dirty="0" smtClean="0"/>
              <a:t>απόκλιση</a:t>
            </a:r>
            <a:r>
              <a:rPr lang="en-US" sz="2800" dirty="0" smtClean="0"/>
              <a:t>)</a:t>
            </a:r>
            <a:endParaRPr lang="en-US" sz="2800" dirty="0"/>
          </a:p>
        </p:txBody>
      </p:sp>
      <p:graphicFrame>
        <p:nvGraphicFramePr>
          <p:cNvPr id="4" name="Object 3"/>
          <p:cNvGraphicFramePr>
            <a:graphicFrameLocks noChangeAspect="1"/>
          </p:cNvGraphicFramePr>
          <p:nvPr/>
        </p:nvGraphicFramePr>
        <p:xfrm>
          <a:off x="3812196" y="3276600"/>
          <a:ext cx="1117600" cy="711200"/>
        </p:xfrm>
        <a:graphic>
          <a:graphicData uri="http://schemas.openxmlformats.org/presentationml/2006/ole">
            <mc:AlternateContent xmlns:mc="http://schemas.openxmlformats.org/markup-compatibility/2006">
              <mc:Choice xmlns:v="urn:schemas-microsoft-com:vml" Requires="v">
                <p:oleObj spid="_x0000_s120908" name="Equation" r:id="rId3" imgW="4470400" imgH="2844800" progId="Equation.3">
                  <p:embed/>
                </p:oleObj>
              </mc:Choice>
              <mc:Fallback>
                <p:oleObj name="Equation" r:id="rId3" imgW="4470400" imgH="2844800" progId="Equation.3">
                  <p:embed/>
                  <p:pic>
                    <p:nvPicPr>
                      <p:cNvPr id="0" name="Picture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2196" y="3276600"/>
                        <a:ext cx="1117600"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43" name="Object 3"/>
          <p:cNvGraphicFramePr>
            <a:graphicFrameLocks noChangeAspect="1"/>
          </p:cNvGraphicFramePr>
          <p:nvPr/>
        </p:nvGraphicFramePr>
        <p:xfrm>
          <a:off x="2819400" y="5308600"/>
          <a:ext cx="4114800" cy="711200"/>
        </p:xfrm>
        <a:graphic>
          <a:graphicData uri="http://schemas.openxmlformats.org/presentationml/2006/ole">
            <mc:AlternateContent xmlns:mc="http://schemas.openxmlformats.org/markup-compatibility/2006">
              <mc:Choice xmlns:v="urn:schemas-microsoft-com:vml" Requires="v">
                <p:oleObj spid="_x0000_s120909" name="Equation" r:id="rId5" imgW="7315200" imgH="1270000" progId="Equation.3">
                  <p:embed/>
                </p:oleObj>
              </mc:Choice>
              <mc:Fallback>
                <p:oleObj name="Equation" r:id="rId5" imgW="7315200" imgH="1270000" progId="Equation.3">
                  <p:embed/>
                  <p:pic>
                    <p:nvPicPr>
                      <p:cNvPr id="0" name="Picture 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5308600"/>
                        <a:ext cx="4114800"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8"/>
          <p:cNvPicPr>
            <a:picLocks noChangeAspect="1"/>
          </p:cNvPicPr>
          <p:nvPr/>
        </p:nvPicPr>
        <p:blipFill>
          <a:blip r:embed="rId2"/>
          <a:stretch>
            <a:fillRect/>
          </a:stretch>
        </p:blipFill>
        <p:spPr>
          <a:xfrm>
            <a:off x="6372200" y="2520731"/>
            <a:ext cx="2771800" cy="3860598"/>
          </a:xfrm>
          <a:prstGeom prst="rect">
            <a:avLst/>
          </a:prstGeom>
          <a:solidFill>
            <a:schemeClr val="bg2"/>
          </a:solidFill>
        </p:spPr>
      </p:pic>
      <p:pic>
        <p:nvPicPr>
          <p:cNvPr id="90" name="Picture 89"/>
          <p:cNvPicPr>
            <a:picLocks noChangeAspect="1"/>
          </p:cNvPicPr>
          <p:nvPr/>
        </p:nvPicPr>
        <p:blipFill>
          <a:blip r:embed="rId3"/>
          <a:stretch>
            <a:fillRect/>
          </a:stretch>
        </p:blipFill>
        <p:spPr>
          <a:xfrm>
            <a:off x="1038348" y="0"/>
            <a:ext cx="5057652" cy="6381328"/>
          </a:xfrm>
          <a:prstGeom prst="rect">
            <a:avLst/>
          </a:prstGeo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a:xfrm>
            <a:off x="457200" y="4465637"/>
            <a:ext cx="8229600" cy="1843683"/>
          </a:xfrm>
        </p:spPr>
        <p:txBody>
          <a:bodyPr>
            <a:normAutofit fontScale="70000" lnSpcReduction="20000"/>
          </a:bodyPr>
          <a:lstStyle/>
          <a:p>
            <a:r>
              <a:rPr lang="el-GR" dirty="0" smtClean="0"/>
              <a:t>Είναι δυνατό να προστεθούν ένα ή περισσότερα επίπεδα..</a:t>
            </a:r>
            <a:endParaRPr lang="en-US" dirty="0" smtClean="0"/>
          </a:p>
          <a:p>
            <a:r>
              <a:rPr lang="el-GR" dirty="0" smtClean="0"/>
              <a:t>Το πρώτο επίπεδο απαιτεί </a:t>
            </a:r>
            <a:r>
              <a:rPr lang="en-US" b="1" dirty="0" smtClean="0"/>
              <a:t>??</a:t>
            </a:r>
            <a:r>
              <a:rPr lang="en-US" dirty="0" smtClean="0"/>
              <a:t> </a:t>
            </a:r>
            <a:r>
              <a:rPr lang="el-GR" dirty="0"/>
              <a:t>π</a:t>
            </a:r>
            <a:r>
              <a:rPr lang="el-GR" dirty="0" smtClean="0"/>
              <a:t>ίνακες σύγκρισης διαστάσεων</a:t>
            </a:r>
            <a:r>
              <a:rPr lang="en-US" dirty="0" smtClean="0"/>
              <a:t> </a:t>
            </a:r>
            <a:r>
              <a:rPr lang="en-US" sz="3226" b="1" dirty="0" smtClean="0"/>
              <a:t>??</a:t>
            </a:r>
          </a:p>
          <a:p>
            <a:r>
              <a:rPr lang="el-GR" dirty="0"/>
              <a:t>Το </a:t>
            </a:r>
            <a:r>
              <a:rPr lang="el-GR" dirty="0" smtClean="0"/>
              <a:t>δεύτερο επίπεδο </a:t>
            </a:r>
            <a:r>
              <a:rPr lang="el-GR" dirty="0"/>
              <a:t>απαιτεί </a:t>
            </a:r>
            <a:r>
              <a:rPr lang="en-US" b="1" dirty="0"/>
              <a:t>??</a:t>
            </a:r>
            <a:r>
              <a:rPr lang="el-GR" dirty="0" smtClean="0"/>
              <a:t> </a:t>
            </a:r>
            <a:r>
              <a:rPr lang="el-GR" dirty="0"/>
              <a:t>πίνακες σύγκρισης διαστάσεων </a:t>
            </a:r>
            <a:r>
              <a:rPr lang="en-US" b="1" dirty="0"/>
              <a:t>??</a:t>
            </a:r>
            <a:endParaRPr lang="el-GR" b="1" dirty="0"/>
          </a:p>
        </p:txBody>
      </p:sp>
      <p:pic>
        <p:nvPicPr>
          <p:cNvPr id="4" name="Picture 3"/>
          <p:cNvPicPr>
            <a:picLocks noChangeAspect="1"/>
          </p:cNvPicPr>
          <p:nvPr/>
        </p:nvPicPr>
        <p:blipFill>
          <a:blip r:embed="rId2"/>
          <a:stretch>
            <a:fillRect/>
          </a:stretch>
        </p:blipFill>
        <p:spPr>
          <a:xfrm>
            <a:off x="1244600" y="1417638"/>
            <a:ext cx="6654800" cy="2476500"/>
          </a:xfrm>
          <a:prstGeom prst="rect">
            <a:avLst/>
          </a:prstGeom>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a:t>
            </a:r>
            <a:endParaRPr lang="en-US" dirty="0"/>
          </a:p>
        </p:txBody>
      </p:sp>
      <p:sp>
        <p:nvSpPr>
          <p:cNvPr id="3" name="Content Placeholder 2"/>
          <p:cNvSpPr>
            <a:spLocks noGrp="1"/>
          </p:cNvSpPr>
          <p:nvPr>
            <p:ph idx="1"/>
          </p:nvPr>
        </p:nvSpPr>
        <p:spPr/>
        <p:txBody>
          <a:bodyPr/>
          <a:lstStyle/>
          <a:p>
            <a:r>
              <a:rPr lang="el-GR" dirty="0" smtClean="0"/>
              <a:t>Συνολικός δείκτης συνεκτικότητας</a:t>
            </a:r>
            <a:endParaRPr lang="en-US" dirty="0"/>
          </a:p>
        </p:txBody>
      </p:sp>
      <p:graphicFrame>
        <p:nvGraphicFramePr>
          <p:cNvPr id="4" name="Object 3"/>
          <p:cNvGraphicFramePr>
            <a:graphicFrameLocks noChangeAspect="1"/>
          </p:cNvGraphicFramePr>
          <p:nvPr/>
        </p:nvGraphicFramePr>
        <p:xfrm>
          <a:off x="457200" y="2895600"/>
          <a:ext cx="8254539" cy="1371600"/>
        </p:xfrm>
        <a:graphic>
          <a:graphicData uri="http://schemas.openxmlformats.org/presentationml/2006/ole">
            <mc:AlternateContent xmlns:mc="http://schemas.openxmlformats.org/markup-compatibility/2006">
              <mc:Choice xmlns:v="urn:schemas-microsoft-com:vml" Requires="v">
                <p:oleObj spid="_x0000_s114727" name="Equation" r:id="rId3" imgW="7315200" imgH="1219200" progId="Equation.3">
                  <p:embed/>
                </p:oleObj>
              </mc:Choice>
              <mc:Fallback>
                <p:oleObj name="Equation" r:id="rId3" imgW="7315200" imgH="1219200" progId="Equation.3">
                  <p:embed/>
                  <p:pic>
                    <p:nvPicPr>
                      <p:cNvPr id="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895600"/>
                        <a:ext cx="8254539"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3880</TotalTime>
  <Words>4977</Words>
  <Application>Microsoft Office PowerPoint</Application>
  <PresentationFormat>Προβολή στην οθόνη (4:3)</PresentationFormat>
  <Paragraphs>1253</Paragraphs>
  <Slides>91</Slides>
  <Notes>2</Notes>
  <HiddenSlides>0</HiddenSlides>
  <MMClips>0</MMClips>
  <ScaleCrop>false</ScaleCrop>
  <HeadingPairs>
    <vt:vector size="8" baseType="variant">
      <vt:variant>
        <vt:lpstr>Θέμα</vt:lpstr>
      </vt:variant>
      <vt:variant>
        <vt:i4>1</vt:i4>
      </vt:variant>
      <vt:variant>
        <vt:lpstr>Συνδέσεις</vt:lpstr>
      </vt:variant>
      <vt:variant>
        <vt:i4>2</vt:i4>
      </vt:variant>
      <vt:variant>
        <vt:lpstr>Ενσωματωμένοι διακομιστές OLE</vt:lpstr>
      </vt:variant>
      <vt:variant>
        <vt:i4>6</vt:i4>
      </vt:variant>
      <vt:variant>
        <vt:lpstr>Τίτλοι διαφανειών</vt:lpstr>
      </vt:variant>
      <vt:variant>
        <vt:i4>91</vt:i4>
      </vt:variant>
    </vt:vector>
  </HeadingPairs>
  <TitlesOfParts>
    <vt:vector size="100" baseType="lpstr">
      <vt:lpstr>1_Θέμα του Office</vt:lpstr>
      <vt:lpstr>???</vt:lpstr>
      <vt:lpstr>???</vt:lpstr>
      <vt:lpstr>Φωτογραφία του Photo Editor</vt:lpstr>
      <vt:lpstr>Clip</vt:lpstr>
      <vt:lpstr>Εξίσωση</vt:lpstr>
      <vt:lpstr>Equation</vt:lpstr>
      <vt:lpstr>Έγγραφο</vt:lpstr>
      <vt:lpstr>Equazione</vt:lpstr>
      <vt:lpstr>Σχεδιασμός, Ανάλυση και Αξιολόγηση Συστημάτων Μεταφορών</vt:lpstr>
      <vt:lpstr>Περιεχόμενα</vt:lpstr>
      <vt:lpstr>Αξιολόγηση</vt:lpstr>
      <vt:lpstr>Γιατί γίνεται αξιολόγηση;</vt:lpstr>
      <vt:lpstr>Γιατί αξιολογούμε;</vt:lpstr>
      <vt:lpstr>Περιεχόμενα</vt:lpstr>
      <vt:lpstr>Εξορθολογισμός</vt:lpstr>
      <vt:lpstr>Παρουσίαση του PowerPoint</vt:lpstr>
      <vt:lpstr>Παρουσίαση του PowerPoint</vt:lpstr>
      <vt:lpstr>Περιεχόμενα</vt:lpstr>
      <vt:lpstr>Ευφυή συστήματα – ITS (1 από 2)</vt:lpstr>
      <vt:lpstr>Ευφυή συστήματα – ITS (2 από 2)</vt:lpstr>
      <vt:lpstr>Ευφυή συστήματα σχηματική αναπαράσταση (1 από 2)</vt:lpstr>
      <vt:lpstr>Ευφυή συστήματα σχηματική αναπαράσταση (2 από 2)</vt:lpstr>
      <vt:lpstr>Περιεχόμενα</vt:lpstr>
      <vt:lpstr>Εκτίμηση επιπτώσεων</vt:lpstr>
      <vt:lpstr>Εκτίμηση επιπτώσεων</vt:lpstr>
      <vt:lpstr>ITS: κατηγορία 1</vt:lpstr>
      <vt:lpstr>ITS και διαχείριση συστήματος ΔΣ (υποδομή) </vt:lpstr>
      <vt:lpstr>ITS: κατηγορία 2</vt:lpstr>
      <vt:lpstr>ITS και διαχείριση ζήτησης</vt:lpstr>
      <vt:lpstr>Ποιοτικά μέτρα</vt:lpstr>
      <vt:lpstr>Κριτήρια επιλογής δεικτών</vt:lpstr>
      <vt:lpstr>Δείκτες εξόδου</vt:lpstr>
      <vt:lpstr>Αποτίμηση επιπτώσεων (1 από 8)</vt:lpstr>
      <vt:lpstr>Αποτίμηση επιπτώσεων (2 από 8)</vt:lpstr>
      <vt:lpstr>Αποτίμηση επιπτώσεων (3 από 8)</vt:lpstr>
      <vt:lpstr>Αποτίμηση επιπτώσεων (4 από 8)</vt:lpstr>
      <vt:lpstr>Αποτίμηση επιπτώσεων (5 από 8)</vt:lpstr>
      <vt:lpstr>Αποτίμηση επιπτώσεων (6 από 8)</vt:lpstr>
      <vt:lpstr>Αποτίμηση επιπτώσεων (7 από 8)</vt:lpstr>
      <vt:lpstr>Αποτίμηση επιπτώσεων (8 από 8)</vt:lpstr>
      <vt:lpstr>Μελέτες πριν και μετά (1 από 3)</vt:lpstr>
      <vt:lpstr>Μελέτες πριν και μετά (2 από 3)</vt:lpstr>
      <vt:lpstr>Μελέτες πριν και μετά (3 από 3)</vt:lpstr>
      <vt:lpstr>Αποτίμηση επιπτώσεων</vt:lpstr>
      <vt:lpstr>Αποτίμηση επιπτώσεων</vt:lpstr>
      <vt:lpstr>Αποτίμηση επιπτώσεων</vt:lpstr>
      <vt:lpstr>Αποτίμηση επιπτώσεων</vt:lpstr>
      <vt:lpstr>Αποτίμηση επιπτώσεων</vt:lpstr>
      <vt:lpstr>Αποτίμηση επιπτώσεων</vt:lpstr>
      <vt:lpstr>Αποτίμηση επιπτώσεων</vt:lpstr>
      <vt:lpstr>Αποτίμηση επιπτώσεων</vt:lpstr>
      <vt:lpstr>Αποτίμηση επιπτώσεων</vt:lpstr>
      <vt:lpstr>Αποτίμηση επιπτώσεων</vt:lpstr>
      <vt:lpstr>Περιεχόμενα</vt:lpstr>
      <vt:lpstr>Συνήθεις τρόποι σύγκρισης</vt:lpstr>
      <vt:lpstr>Επαγωγική στατιστική</vt:lpstr>
      <vt:lpstr>Παρουσίαση του PowerPoint</vt:lpstr>
      <vt:lpstr>Έλεγχος υπόθεσης</vt:lpstr>
      <vt:lpstr>Παρουσίαση του PowerPoint</vt:lpstr>
      <vt:lpstr>Παρουσίαση του PowerPoint</vt:lpstr>
      <vt:lpstr>Μοντέλα πρόβλεψης</vt:lpstr>
      <vt:lpstr>Αναλύσεις που χρησιμοποιούνται</vt:lpstr>
      <vt:lpstr>Καθαρή παρούσα αξία</vt:lpstr>
      <vt:lpstr>Δείκτης εσωτερικής απόδοσης (IRR)</vt:lpstr>
      <vt:lpstr>Λόγος κόστους - οφέλους</vt:lpstr>
      <vt:lpstr>Παρουσίαση του PowerPoint</vt:lpstr>
      <vt:lpstr>Παρουσίαση του PowerPoint</vt:lpstr>
      <vt:lpstr>Παρουσίαση του PowerPoint</vt:lpstr>
      <vt:lpstr>Πολυκριτήρια λήψη απόφασης</vt:lpstr>
      <vt:lpstr>Πολυκριτήρια λήψη απόφασης</vt:lpstr>
      <vt:lpstr>Πολυκριτήρια λήψη απόφασης</vt:lpstr>
      <vt:lpstr>Πολυκριτήρια λήψη απόφασης</vt:lpstr>
      <vt:lpstr>AHP - Σύγκριση σε ζεύγη</vt:lpstr>
      <vt:lpstr>Πολυκριτήρια λήψη απόφασης</vt:lpstr>
      <vt:lpstr>Πολυκριτήρια λήψη απόφασης</vt:lpstr>
      <vt:lpstr>Πολυκριτήρια λήψη απόφασης</vt:lpstr>
      <vt:lpstr>Πολυκριτήρια λήψη απόφασης</vt:lpstr>
      <vt:lpstr>Πολυκριτήρια λήψη απόφασης</vt:lpstr>
      <vt:lpstr>Βιβλιογραφικές αναφορές (1 από 5)</vt:lpstr>
      <vt:lpstr>Βιβλιογραφικές αναφορές (2 από 5)</vt:lpstr>
      <vt:lpstr>Βιβλιογραφικές αναφορές (3 από 5)</vt:lpstr>
      <vt:lpstr>Βιβλιογραφικές αναφορές (4 από 5)</vt:lpstr>
      <vt:lpstr>Βιβλιογραφικές αναφορές (5 από 5)</vt:lpstr>
      <vt:lpstr>Παράρτημα: Αναλυτική Ιεραρχική Μέθοδος – Analytic Hierarchy Process (AHP)</vt:lpstr>
      <vt:lpstr>Αναλυτική Ιεραρχική Μέθοδος [Saaty, 1980 &amp; 1985]</vt:lpstr>
      <vt:lpstr>Βήματα AHP</vt:lpstr>
      <vt:lpstr>AHP - σύγκριση</vt:lpstr>
      <vt:lpstr>Πλήθος συγκρίσεων</vt:lpstr>
      <vt:lpstr>Πίνακας συγκρίσεων</vt:lpstr>
      <vt:lpstr>Πίνακας συγκρίσεων</vt:lpstr>
      <vt:lpstr>Άνυσμα προτεραιότητας</vt:lpstr>
      <vt:lpstr>Άνυσμα προτεραιότητας</vt:lpstr>
      <vt:lpstr>Άνυσμα προτεραιότητας</vt:lpstr>
      <vt:lpstr>Συνοχή</vt:lpstr>
      <vt:lpstr>Δείκτης και λόγος συνεκτικότητας</vt:lpstr>
      <vt:lpstr>Σύγκριση CI</vt:lpstr>
      <vt:lpstr>Σύγκριση CI</vt:lpstr>
      <vt:lpstr>Παράδειγμα</vt:lpstr>
      <vt:lpstr>Παράδειγμα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apple</dc:creator>
  <cp:lastModifiedBy>Michael</cp:lastModifiedBy>
  <cp:revision>242</cp:revision>
  <dcterms:created xsi:type="dcterms:W3CDTF">2014-10-15T10:35:03Z</dcterms:created>
  <dcterms:modified xsi:type="dcterms:W3CDTF">2015-09-05T22:43:35Z</dcterms:modified>
</cp:coreProperties>
</file>