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325" r:id="rId2"/>
    <p:sldId id="326" r:id="rId3"/>
    <p:sldId id="327" r:id="rId4"/>
    <p:sldId id="332" r:id="rId5"/>
    <p:sldId id="328" r:id="rId6"/>
    <p:sldId id="329" r:id="rId7"/>
    <p:sldId id="330"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0" autoAdjust="0"/>
  </p:normalViewPr>
  <p:slideViewPr>
    <p:cSldViewPr>
      <p:cViewPr>
        <p:scale>
          <a:sx n="90" d="100"/>
          <a:sy n="90" d="100"/>
        </p:scale>
        <p:origin x="-13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B900C5-84B4-4484-A038-77D32274CC42}" type="datetimeFigureOut">
              <a:rPr lang="el-GR" smtClean="0"/>
              <a:pPr/>
              <a:t>6/9/2015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7C8EC-8311-478F-9BEA-B3E344F81015}" type="slidenum">
              <a:rPr lang="el-GR" smtClean="0"/>
              <a:pPr/>
              <a:t>‹#›</a:t>
            </a:fld>
            <a:endParaRPr lang="el-GR"/>
          </a:p>
        </p:txBody>
      </p:sp>
    </p:spTree>
    <p:extLst>
      <p:ext uri="{BB962C8B-B14F-4D97-AF65-F5344CB8AC3E}">
        <p14:creationId xmlns:p14="http://schemas.microsoft.com/office/powerpoint/2010/main" val="323396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a:ln/>
        </p:spPr>
      </p:sp>
      <p:sp>
        <p:nvSpPr>
          <p:cNvPr id="25603" name="Θέση σημειώσεων 2"/>
          <p:cNvSpPr>
            <a:spLocks noGrp="1"/>
          </p:cNvSpPr>
          <p:nvPr>
            <p:ph type="body" idx="1"/>
          </p:nvPr>
        </p:nvSpPr>
        <p:spPr>
          <a:noFill/>
        </p:spPr>
        <p:txBody>
          <a:bodyPr/>
          <a:lstStyle/>
          <a:p>
            <a:pPr marL="171450" indent="-171450">
              <a:buFontTx/>
              <a:buChar char="•"/>
            </a:pPr>
            <a:endParaRPr lang="el-GR" smtClean="0">
              <a:solidFill>
                <a:srgbClr val="FF0000"/>
              </a:solidFill>
            </a:endParaRPr>
          </a:p>
        </p:txBody>
      </p:sp>
      <p:sp>
        <p:nvSpPr>
          <p:cNvPr id="25604"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6856F6-60AC-461D-934C-0597DF5D49E5}" type="slidenum">
              <a:rPr lang="el-GR" sz="1200">
                <a:solidFill>
                  <a:srgbClr val="000000"/>
                </a:solidFill>
              </a:rPr>
              <a:pPr/>
              <a:t>1</a:t>
            </a:fld>
            <a:endParaRPr lang="el-G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10</a:t>
            </a:fld>
            <a:endParaRPr lang="el-GR"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11</a:t>
            </a:fld>
            <a:endParaRPr lang="el-GR"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12</a:t>
            </a:fld>
            <a:endParaRPr lang="el-GR"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13</a:t>
            </a:fld>
            <a:endParaRPr lang="el-GR"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14</a:t>
            </a:fld>
            <a:endParaRPr lang="el-GR"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15</a:t>
            </a:fld>
            <a:endParaRPr lang="el-GR"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16</a:t>
            </a:fld>
            <a:endParaRPr lang="el-GR"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17</a:t>
            </a:fld>
            <a:endParaRPr lang="el-GR"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18</a:t>
            </a:fld>
            <a:endParaRPr lang="el-GR"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19</a:t>
            </a:fld>
            <a:endParaRPr lang="el-GR"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a:t>
            </a:fld>
            <a:endParaRPr lang="el-GR"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20</a:t>
            </a:fld>
            <a:endParaRPr lang="el-GR"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21</a:t>
            </a:fld>
            <a:endParaRPr lang="el-GR"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22</a:t>
            </a:fld>
            <a:endParaRPr lang="el-GR"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23</a:t>
            </a:fld>
            <a:endParaRPr lang="el-GR"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24</a:t>
            </a:fld>
            <a:endParaRPr lang="el-GR"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25</a:t>
            </a:fld>
            <a:endParaRPr lang="el-GR"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26</a:t>
            </a:fld>
            <a:endParaRPr lang="el-GR"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27</a:t>
            </a:fld>
            <a:endParaRPr lang="el-GR"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28</a:t>
            </a:fld>
            <a:endParaRPr lang="el-GR"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29</a:t>
            </a:fld>
            <a:endParaRPr lang="el-GR"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3</a:t>
            </a:fld>
            <a:endParaRPr lang="el-GR"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30</a:t>
            </a:fld>
            <a:endParaRPr lang="el-GR"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31</a:t>
            </a:fld>
            <a:endParaRPr lang="el-GR"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32</a:t>
            </a:fld>
            <a:endParaRPr lang="el-GR"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4</a:t>
            </a:fld>
            <a:endParaRPr lang="el-GR"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5</a:t>
            </a:fld>
            <a:endParaRPr lang="el-GR"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6</a:t>
            </a:fld>
            <a:endParaRPr lang="el-GR"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7</a:t>
            </a:fld>
            <a:endParaRPr lang="el-GR"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8</a:t>
            </a:fld>
            <a:endParaRPr lang="el-GR"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r>
              <a:rPr lang="el-GR" smtClean="0"/>
              <a:t> </a:t>
            </a:r>
          </a:p>
        </p:txBody>
      </p:sp>
      <p:sp>
        <p:nvSpPr>
          <p:cNvPr id="26628" name="Θέση αριθμού διαφάνειας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DADEBD-A537-4859-9C27-B8C0526279D0}" type="slidenum">
              <a:rPr lang="el-GR" sz="1200">
                <a:solidFill>
                  <a:srgbClr val="000000"/>
                </a:solidFill>
              </a:rPr>
              <a:pPr/>
              <a:t>9</a:t>
            </a:fld>
            <a:endParaRPr lang="el-GR"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6"/>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51191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BCA9AEF-15C0-41B7-9892-D1F9AF95E970}"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9655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9"/>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70339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0C6060F-77C3-42AF-9408-27F21DDAC09A}"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Δειγματοληψία – </a:t>
            </a:r>
            <a:r>
              <a:rPr lang="en-US" sz="1000" dirty="0" smtClean="0">
                <a:solidFill>
                  <a:srgbClr val="5075BC"/>
                </a:solidFill>
              </a:rPr>
              <a:t>Sampling.</a:t>
            </a:r>
            <a:endParaRPr lang="en-US" sz="1000" dirty="0">
              <a:solidFill>
                <a:srgbClr val="5075BC"/>
              </a:solidFill>
              <a:ea typeface="ＭＳ Ｐゴシック" pitchFamily="34" charset="-128"/>
            </a:endParaRPr>
          </a:p>
        </p:txBody>
      </p:sp>
      <p:pic>
        <p:nvPicPr>
          <p:cNvPr id="6" name="6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3"/>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37598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4"/>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54345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E301A2C-4AF2-44C7-9A18-F9B59A6DA989}"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64497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E0DE85F-E839-49D2-9CB7-8A5B8D955D47}" type="slidenum">
              <a:rPr lang="el-GR" smtClean="0">
                <a:solidFill>
                  <a:srgbClr val="5075BC"/>
                </a:solidFill>
              </a:rPr>
              <a:pPr algn="ctr">
                <a:defRPr/>
              </a:pPr>
              <a:t>‹#›</a:t>
            </a:fld>
            <a:endParaRPr lang="el-GR" dirty="0">
              <a:solidFill>
                <a:srgbClr val="5075BC"/>
              </a:solidFill>
            </a:endParaRPr>
          </a:p>
        </p:txBody>
      </p:sp>
      <p:sp>
        <p:nvSpPr>
          <p:cNvPr id="8"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9" name="9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1"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1"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7358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E2DDF14-8439-47EF-88DB-51551DC58919}" type="slidenum">
              <a:rPr lang="el-GR" smtClean="0">
                <a:solidFill>
                  <a:srgbClr val="5075BC"/>
                </a:solidFill>
              </a:rPr>
              <a:pPr algn="ctr">
                <a:defRPr/>
              </a:pPr>
              <a:t>‹#›</a:t>
            </a:fld>
            <a:endParaRPr lang="el-GR" dirty="0">
              <a:solidFill>
                <a:srgbClr val="5075BC"/>
              </a:solidFill>
            </a:endParaRPr>
          </a:p>
        </p:txBody>
      </p:sp>
      <p:sp>
        <p:nvSpPr>
          <p:cNvPr id="4"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5" name="5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344250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28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20936EB-9AED-43EC-97AF-192D14BB4B48}" type="slidenum">
              <a:rPr lang="el-GR" smtClean="0">
                <a:solidFill>
                  <a:srgbClr val="5075BC"/>
                </a:solidFill>
              </a:rPr>
              <a:pPr algn="ctr">
                <a:defRPr/>
              </a:pPr>
              <a:t>‹#›</a:t>
            </a:fld>
            <a:endParaRPr lang="el-GR" dirty="0">
              <a:solidFill>
                <a:srgbClr val="5075BC"/>
              </a:solidFill>
            </a:endParaRPr>
          </a:p>
        </p:txBody>
      </p:sp>
      <p:sp>
        <p:nvSpPr>
          <p:cNvPr id="7"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8" name="8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3"/>
            <a:ext cx="5111751"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44733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3938" y="6442075"/>
            <a:ext cx="434975"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56DF410-C6FE-4356-B02E-D3FD69EFCC07}"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userDrawn="1"/>
        </p:nvSpPr>
        <p:spPr bwMode="auto">
          <a:xfrm>
            <a:off x="539750" y="6440488"/>
            <a:ext cx="7993063" cy="268287"/>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7 - Εικόνα"/>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6265863"/>
            <a:ext cx="61118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13147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extLst>
      <p:ext uri="{BB962C8B-B14F-4D97-AF65-F5344CB8AC3E}">
        <p14:creationId xmlns:p14="http://schemas.microsoft.com/office/powerpoint/2010/main" val="1797831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itchFamily="34" charset="0"/>
        </a:defRPr>
      </a:lvl2pPr>
      <a:lvl3pPr algn="ctr" rtl="0" eaLnBrk="0" fontAlgn="base" hangingPunct="0">
        <a:spcBef>
          <a:spcPct val="0"/>
        </a:spcBef>
        <a:spcAft>
          <a:spcPct val="0"/>
        </a:spcAft>
        <a:defRPr sz="4400">
          <a:solidFill>
            <a:schemeClr val="accent1"/>
          </a:solidFill>
          <a:latin typeface="Calibri" pitchFamily="34" charset="0"/>
        </a:defRPr>
      </a:lvl3pPr>
      <a:lvl4pPr algn="ctr" rtl="0" eaLnBrk="0" fontAlgn="base" hangingPunct="0">
        <a:spcBef>
          <a:spcPct val="0"/>
        </a:spcBef>
        <a:spcAft>
          <a:spcPct val="0"/>
        </a:spcAft>
        <a:defRPr sz="4400">
          <a:solidFill>
            <a:schemeClr val="accent1"/>
          </a:solidFill>
          <a:latin typeface="Calibri" pitchFamily="34" charset="0"/>
        </a:defRPr>
      </a:lvl4pPr>
      <a:lvl5pPr algn="ctr" rtl="0" eaLnBrk="0" fontAlgn="base" hangingPunct="0">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5.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29.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7.bin"/><Relationship Id="rId10" Type="http://schemas.openxmlformats.org/officeDocument/2006/relationships/image" Target="../media/image13.wmf"/><Relationship Id="rId4" Type="http://schemas.openxmlformats.org/officeDocument/2006/relationships/image" Target="../media/image30.png"/><Relationship Id="rId9"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ctrTitle"/>
          </p:nvPr>
        </p:nvSpPr>
        <p:spPr>
          <a:xfrm>
            <a:off x="539750" y="1341438"/>
            <a:ext cx="8064500" cy="2016125"/>
          </a:xfrm>
        </p:spPr>
        <p:txBody>
          <a:bodyPr/>
          <a:lstStyle/>
          <a:p>
            <a:pPr eaLnBrk="1" hangingPunct="1"/>
            <a:r>
              <a:rPr lang="el-GR" smtClean="0">
                <a:solidFill>
                  <a:srgbClr val="5075BC"/>
                </a:solidFill>
              </a:rPr>
              <a:t>Σχεδιασμός</a:t>
            </a:r>
            <a:r>
              <a:rPr lang="en-US" smtClean="0">
                <a:solidFill>
                  <a:srgbClr val="5075BC"/>
                </a:solidFill>
              </a:rPr>
              <a:t> </a:t>
            </a:r>
            <a:r>
              <a:rPr lang="el-GR" smtClean="0">
                <a:solidFill>
                  <a:srgbClr val="5075BC"/>
                </a:solidFill>
              </a:rPr>
              <a:t>των Μεταφορών</a:t>
            </a: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buFont typeface="Arial" pitchFamily="34" charset="0"/>
              <a:buNone/>
              <a:defRPr/>
            </a:pPr>
            <a:r>
              <a:rPr lang="el-GR" sz="2800" dirty="0">
                <a:solidFill>
                  <a:srgbClr val="5075BC"/>
                </a:solidFill>
                <a:latin typeface="+mj-lt"/>
                <a:ea typeface="+mj-ea"/>
                <a:cs typeface="+mj-cs"/>
              </a:rPr>
              <a:t>Ενότητα </a:t>
            </a:r>
            <a:r>
              <a:rPr lang="en-US" sz="2800" smtClean="0">
                <a:solidFill>
                  <a:srgbClr val="5075BC"/>
                </a:solidFill>
                <a:latin typeface="+mj-lt"/>
                <a:ea typeface="+mj-ea"/>
                <a:cs typeface="+mj-cs"/>
              </a:rPr>
              <a:t>#5</a:t>
            </a:r>
            <a:r>
              <a:rPr lang="el-GR" sz="280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Δειγματοληψία</a:t>
            </a:r>
            <a:r>
              <a:rPr lang="en-US" sz="2800" dirty="0" smtClean="0"/>
              <a:t> – Sampling.</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r>
              <a:rPr lang="el-GR" sz="2800" dirty="0" smtClean="0"/>
              <a:t>Δρ. Ναθαναήλ Ευτυχία</a:t>
            </a:r>
          </a:p>
          <a:p>
            <a:pPr eaLnBrk="1" fontAlgn="auto" hangingPunct="1">
              <a:spcAft>
                <a:spcPts val="0"/>
              </a:spcAft>
              <a:buFont typeface="Arial" pitchFamily="34" charset="0"/>
              <a:buNone/>
              <a:defRPr/>
            </a:pPr>
            <a:r>
              <a:rPr lang="el-GR" sz="2800" dirty="0" smtClean="0"/>
              <a:t>Πολυτεχνική Σχολή</a:t>
            </a:r>
          </a:p>
          <a:p>
            <a:pPr eaLnBrk="1" fontAlgn="auto" hangingPunct="1">
              <a:spcAft>
                <a:spcPts val="0"/>
              </a:spcAft>
              <a:buFont typeface="Arial" pitchFamily="34" charset="0"/>
              <a:buNone/>
              <a:defRPr/>
            </a:pPr>
            <a:r>
              <a:rPr lang="el-GR" sz="2800" dirty="0" smtClean="0"/>
              <a:t>Τμήμα Πολιτικών Μηχανικών</a:t>
            </a:r>
            <a:endParaRPr lang="en-US" sz="2800" dirty="0" smtClean="0"/>
          </a:p>
          <a:p>
            <a:pPr eaLnBrk="1" fontAlgn="auto" hangingPunct="1">
              <a:spcAft>
                <a:spcPts val="0"/>
              </a:spcAft>
              <a:buFont typeface="Arial" pitchFamily="34" charset="0"/>
              <a:buNone/>
              <a:defRPr/>
            </a:pPr>
            <a:endParaRPr lang="el-GR" sz="2800" dirty="0" smtClean="0"/>
          </a:p>
        </p:txBody>
      </p:sp>
      <p:graphicFrame>
        <p:nvGraphicFramePr>
          <p:cNvPr id="9220" name="Object 2"/>
          <p:cNvGraphicFramePr>
            <a:graphicFrameLocks noChangeAspect="1"/>
          </p:cNvGraphicFramePr>
          <p:nvPr/>
        </p:nvGraphicFramePr>
        <p:xfrm>
          <a:off x="7500938" y="142875"/>
          <a:ext cx="1524000" cy="609600"/>
        </p:xfrm>
        <a:graphic>
          <a:graphicData uri="http://schemas.openxmlformats.org/presentationml/2006/ole">
            <mc:AlternateContent xmlns:mc="http://schemas.openxmlformats.org/markup-compatibility/2006">
              <mc:Choice xmlns:v="urn:schemas-microsoft-com:vml" Requires="v">
                <p:oleObj spid="_x0000_s208915" name="Φωτογραφία του Photo Editor" r:id="rId4" imgW="1333333" imgH="476316" progId="">
                  <p:embed/>
                </p:oleObj>
              </mc:Choice>
              <mc:Fallback>
                <p:oleObj name="Φωτογραφία του Photo Editor" r:id="rId4" imgW="1333333" imgH="476316" progId="">
                  <p:embed/>
                  <p:pic>
                    <p:nvPicPr>
                      <p:cNvPr id="0" name=""/>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7500938" y="142875"/>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1" name="Picture 7" descr="logo-es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14313"/>
            <a:ext cx="1714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942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(8 </a:t>
            </a:r>
            <a:r>
              <a:rPr lang="el-GR" dirty="0"/>
              <a:t>από 13)</a:t>
            </a:r>
            <a:endParaRPr lang="el-GR" dirty="0" smtClean="0"/>
          </a:p>
        </p:txBody>
      </p:sp>
      <p:sp>
        <p:nvSpPr>
          <p:cNvPr id="10243" name="Θέση περιεχομένου 3"/>
          <p:cNvSpPr>
            <a:spLocks noGrp="1"/>
          </p:cNvSpPr>
          <p:nvPr>
            <p:ph idx="1"/>
          </p:nvPr>
        </p:nvSpPr>
        <p:spPr>
          <a:xfrm>
            <a:off x="179512" y="1268760"/>
            <a:ext cx="8784976" cy="4814540"/>
          </a:xfrm>
        </p:spPr>
        <p:txBody>
          <a:bodyPr/>
          <a:lstStyle/>
          <a:p>
            <a:pPr marL="0" indent="0" eaLnBrk="1" hangingPunct="1">
              <a:buNone/>
            </a:pPr>
            <a:r>
              <a:rPr lang="el-GR" sz="2400" b="1" dirty="0" smtClean="0"/>
              <a:t>Θεώρημα κεντρικής θέσης:</a:t>
            </a:r>
          </a:p>
          <a:p>
            <a:pPr eaLnBrk="1" hangingPunct="1">
              <a:buFont typeface="Wingdings" pitchFamily="2" charset="2"/>
              <a:buChar char="Ø"/>
            </a:pPr>
            <a:r>
              <a:rPr lang="el-GR" sz="2400" dirty="0" smtClean="0"/>
              <a:t>Ο αριθμητικός μέσος όρος των στοιχείων τυχαίων δειγμάτων μέσου μεγέθους (ν), που λαμβάνονται από ένα πληθυσμό, τείνει να κατανεμηθεί</a:t>
            </a:r>
            <a:r>
              <a:rPr lang="el-GR" sz="2400" dirty="0"/>
              <a:t> </a:t>
            </a:r>
            <a:r>
              <a:rPr lang="el-GR" sz="2400" dirty="0" smtClean="0"/>
              <a:t>σε στατιστικά κανονική κατανομή καθώς το μέγεθος του δείγματος αυξάνει.</a:t>
            </a:r>
          </a:p>
          <a:p>
            <a:pPr eaLnBrk="1" hangingPunct="1">
              <a:buFont typeface="Wingdings" pitchFamily="2" charset="2"/>
              <a:buChar char="Ø"/>
            </a:pPr>
            <a:endParaRPr lang="el-GR" sz="2400" dirty="0"/>
          </a:p>
          <a:p>
            <a:pPr marL="0" indent="0" eaLnBrk="1" hangingPunct="1">
              <a:buNone/>
            </a:pPr>
            <a:r>
              <a:rPr lang="el-GR" sz="2400" dirty="0" smtClean="0"/>
              <a:t>Προϋπόθεση:</a:t>
            </a:r>
          </a:p>
          <a:p>
            <a:pPr eaLnBrk="1" hangingPunct="1"/>
            <a:r>
              <a:rPr lang="el-GR" sz="2400" dirty="0" smtClean="0"/>
              <a:t>Πρέπει ν&gt;30, εκτός και αν ο πληθυσμός ακολουθεί κανονική κατανομή, οπότε επιτρέπεται και ν&lt;30.</a:t>
            </a:r>
          </a:p>
        </p:txBody>
      </p:sp>
    </p:spTree>
    <p:extLst>
      <p:ext uri="{BB962C8B-B14F-4D97-AF65-F5344CB8AC3E}">
        <p14:creationId xmlns:p14="http://schemas.microsoft.com/office/powerpoint/2010/main" val="46424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(9 </a:t>
            </a:r>
            <a:r>
              <a:rPr lang="el-GR" dirty="0"/>
              <a:t>από 13)</a:t>
            </a:r>
            <a:endParaRPr lang="el-GR" dirty="0" smtClean="0"/>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2924944"/>
                <a:ext cx="8784976" cy="3158356"/>
              </a:xfrm>
            </p:spPr>
            <p:txBody>
              <a:bodyPr/>
              <a:lstStyle/>
              <a:p>
                <a:pPr marL="0" indent="0" eaLnBrk="1" hangingPunct="1">
                  <a:buNone/>
                </a:pPr>
                <a:r>
                  <a:rPr lang="el-GR" sz="2400" b="1" dirty="0" smtClean="0"/>
                  <a:t>Τυπικό σφάλμα (παράδειγμα):</a:t>
                </a:r>
              </a:p>
              <a:p>
                <a:pPr eaLnBrk="1" hangingPunct="1">
                  <a:buFont typeface="Wingdings" pitchFamily="2" charset="2"/>
                  <a:buChar char="Ø"/>
                </a:pPr>
                <a:r>
                  <a:rPr lang="el-GR" sz="2400" dirty="0" smtClean="0"/>
                  <a:t>Εάν χρησιμοποιούμε ένα μόνο δείγμα, η καλύτερη εκτίμηση του μ είναι το </a:t>
                </a:r>
                <a14:m>
                  <m:oMath xmlns:m="http://schemas.openxmlformats.org/officeDocument/2006/math">
                    <m:acc>
                      <m:accPr>
                        <m:chr m:val="̅"/>
                        <m:ctrlPr>
                          <a:rPr lang="el-GR" sz="2400" i="1" smtClean="0">
                            <a:latin typeface="Cambria Math"/>
                          </a:rPr>
                        </m:ctrlPr>
                      </m:accPr>
                      <m:e>
                        <m:r>
                          <m:rPr>
                            <m:sty m:val="p"/>
                          </m:rPr>
                          <a:rPr lang="el-GR" sz="2400" b="0" i="0" smtClean="0">
                            <a:latin typeface="Cambria Math"/>
                          </a:rPr>
                          <m:t>Χ</m:t>
                        </m:r>
                      </m:e>
                    </m:acc>
                  </m:oMath>
                </a14:m>
                <a:r>
                  <a:rPr lang="el-GR" sz="2400" dirty="0" smtClean="0"/>
                  <a:t> και η καλύτερη εκτίμηση του </a:t>
                </a:r>
                <a14:m>
                  <m:oMath xmlns:m="http://schemas.openxmlformats.org/officeDocument/2006/math">
                    <m:sSup>
                      <m:sSupPr>
                        <m:ctrlPr>
                          <a:rPr lang="el-GR" sz="2400" i="1" smtClean="0">
                            <a:latin typeface="Cambria Math"/>
                          </a:rPr>
                        </m:ctrlPr>
                      </m:sSupPr>
                      <m:e>
                        <m:r>
                          <a:rPr lang="el-GR" sz="2400" b="0" i="1" smtClean="0">
                            <a:latin typeface="Cambria Math"/>
                          </a:rPr>
                          <m:t>𝜎</m:t>
                        </m:r>
                      </m:e>
                      <m:sup>
                        <m:r>
                          <a:rPr lang="el-GR" sz="2400" b="0" i="1" smtClean="0">
                            <a:latin typeface="Cambria Math"/>
                          </a:rPr>
                          <m:t>2</m:t>
                        </m:r>
                      </m:sup>
                    </m:sSup>
                    <m:r>
                      <a:rPr lang="el-GR" sz="2400" b="0" i="1" smtClean="0">
                        <a:latin typeface="Cambria Math"/>
                      </a:rPr>
                      <m:t> </m:t>
                    </m:r>
                    <m:r>
                      <a:rPr lang="el-GR" sz="2400" b="0" i="1" smtClean="0">
                        <a:latin typeface="Cambria Math"/>
                      </a:rPr>
                      <m:t>𝜏𝜊</m:t>
                    </m:r>
                    <m:r>
                      <a:rPr lang="el-GR" sz="2400" b="0" i="1" smtClean="0">
                        <a:latin typeface="Cambria Math"/>
                      </a:rPr>
                      <m:t> </m:t>
                    </m:r>
                    <m:sSup>
                      <m:sSupPr>
                        <m:ctrlPr>
                          <a:rPr lang="el-GR" sz="2400" b="0" i="1" smtClean="0">
                            <a:latin typeface="Cambria Math"/>
                          </a:rPr>
                        </m:ctrlPr>
                      </m:sSupPr>
                      <m:e>
                        <m:r>
                          <m:rPr>
                            <m:sty m:val="p"/>
                          </m:rPr>
                          <a:rPr lang="en-US" sz="2400" b="0" i="0" smtClean="0">
                            <a:latin typeface="Cambria Math"/>
                          </a:rPr>
                          <m:t>S</m:t>
                        </m:r>
                      </m:e>
                      <m:sup>
                        <m:r>
                          <a:rPr lang="en-US" sz="2400" b="0" i="1" smtClean="0">
                            <a:latin typeface="Cambria Math"/>
                          </a:rPr>
                          <m:t>2</m:t>
                        </m:r>
                      </m:sup>
                    </m:sSup>
                  </m:oMath>
                </a14:m>
                <a:r>
                  <a:rPr lang="en-US" sz="2400" dirty="0" smtClean="0"/>
                  <a:t>.</a:t>
                </a:r>
                <a:endParaRPr lang="el-GR" sz="2400" dirty="0" smtClean="0"/>
              </a:p>
              <a:p>
                <a:pPr eaLnBrk="1" hangingPunct="1"/>
                <a:r>
                  <a:rPr lang="el-GR" sz="2400" dirty="0" smtClean="0"/>
                  <a:t>Σε αυτή την περίπτωση, η τυπική απόκλιση, δηλαδή το τυπικό σφάλμα του μ είναι:</a:t>
                </a:r>
              </a:p>
              <a:p>
                <a:pPr eaLnBrk="1" hangingPunct="1"/>
                <a:endParaRPr lang="el-GR" sz="2400" dirty="0"/>
              </a:p>
              <a:p>
                <a:pPr marL="0" indent="0" eaLnBrk="1" hangingPunct="1">
                  <a:buNone/>
                </a:pPr>
                <a14:m>
                  <m:oMathPara xmlns:m="http://schemas.openxmlformats.org/officeDocument/2006/math">
                    <m:oMathParaPr>
                      <m:jc m:val="centerGroup"/>
                    </m:oMathParaPr>
                    <m:oMath xmlns:m="http://schemas.openxmlformats.org/officeDocument/2006/math">
                      <m:r>
                        <a:rPr lang="en-US" sz="2400" b="0" i="1" smtClean="0">
                          <a:latin typeface="Cambria Math"/>
                        </a:rPr>
                        <m:t>𝑠𝑒</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𝑥</m:t>
                          </m:r>
                        </m:e>
                      </m:acc>
                      <m:r>
                        <a:rPr lang="en-US" sz="2400" b="0" i="1" smtClean="0">
                          <a:latin typeface="Cambria Math"/>
                        </a:rPr>
                        <m:t>)</m:t>
                      </m:r>
                      <m:r>
                        <a:rPr lang="en-US" sz="2400" b="0" i="1" smtClean="0">
                          <a:latin typeface="Cambria Math"/>
                          <a:ea typeface="Cambria Math"/>
                        </a:rPr>
                        <m:t>=</m:t>
                      </m:r>
                      <m:rad>
                        <m:radPr>
                          <m:degHide m:val="on"/>
                          <m:ctrlPr>
                            <a:rPr lang="en-US" sz="2400" b="0" i="1" smtClean="0">
                              <a:latin typeface="Cambria Math"/>
                              <a:ea typeface="Cambria Math"/>
                            </a:rPr>
                          </m:ctrlPr>
                        </m:radPr>
                        <m:deg/>
                        <m:e>
                          <m:f>
                            <m:fPr>
                              <m:ctrlPr>
                                <a:rPr lang="en-US" sz="2400" b="0" i="1" smtClean="0">
                                  <a:latin typeface="Cambria Math"/>
                                  <a:ea typeface="Cambria Math"/>
                                </a:rPr>
                              </m:ctrlPr>
                            </m:fPr>
                            <m:num>
                              <m:d>
                                <m:dPr>
                                  <m:ctrlPr>
                                    <a:rPr lang="en-US" sz="2400" b="0" i="1" smtClean="0">
                                      <a:latin typeface="Cambria Math"/>
                                      <a:ea typeface="Cambria Math"/>
                                    </a:rPr>
                                  </m:ctrlPr>
                                </m:dPr>
                                <m:e>
                                  <m:r>
                                    <m:rPr>
                                      <m:sty m:val="p"/>
                                    </m:rPr>
                                    <a:rPr lang="el-GR" sz="2400" b="0" i="0" smtClean="0">
                                      <a:latin typeface="Cambria Math"/>
                                      <a:ea typeface="Cambria Math"/>
                                    </a:rPr>
                                    <m:t>Ν</m:t>
                                  </m:r>
                                  <m:r>
                                    <a:rPr lang="el-GR" sz="2400" b="0" i="0" smtClean="0">
                                      <a:latin typeface="Cambria Math"/>
                                      <a:ea typeface="Cambria Math"/>
                                    </a:rPr>
                                    <m:t>−</m:t>
                                  </m:r>
                                  <m:r>
                                    <m:rPr>
                                      <m:sty m:val="p"/>
                                    </m:rPr>
                                    <a:rPr lang="el-GR" sz="2400" b="0" i="0" smtClean="0">
                                      <a:latin typeface="Cambria Math"/>
                                      <a:ea typeface="Cambria Math"/>
                                    </a:rPr>
                                    <m:t>ν</m:t>
                                  </m:r>
                                </m:e>
                              </m:d>
                              <m:r>
                                <a:rPr lang="el-GR"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𝑆</m:t>
                                  </m:r>
                                </m:e>
                                <m:sup>
                                  <m:r>
                                    <a:rPr lang="en-US" sz="2400" b="0" i="1" smtClean="0">
                                      <a:latin typeface="Cambria Math"/>
                                      <a:ea typeface="Cambria Math"/>
                                    </a:rPr>
                                    <m:t>2</m:t>
                                  </m:r>
                                </m:sup>
                              </m:sSup>
                            </m:num>
                            <m:den>
                              <m:r>
                                <a:rPr lang="en-US" sz="2400" b="0" i="1" smtClean="0">
                                  <a:latin typeface="Cambria Math"/>
                                  <a:ea typeface="Cambria Math"/>
                                </a:rPr>
                                <m:t>𝑣</m:t>
                              </m:r>
                              <m:r>
                                <a:rPr lang="en-US" sz="2400" b="0" i="1" smtClean="0">
                                  <a:latin typeface="Cambria Math"/>
                                  <a:ea typeface="Cambria Math"/>
                                </a:rPr>
                                <m:t>∗</m:t>
                              </m:r>
                              <m:r>
                                <a:rPr lang="en-US" sz="2400" b="0" i="1" smtClean="0">
                                  <a:latin typeface="Cambria Math"/>
                                  <a:ea typeface="Cambria Math"/>
                                </a:rPr>
                                <m:t>𝑁</m:t>
                              </m:r>
                            </m:den>
                          </m:f>
                        </m:e>
                      </m:rad>
                    </m:oMath>
                  </m:oMathPara>
                </a14:m>
                <a:endParaRPr lang="el-GR" sz="2400" dirty="0" smtClean="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2924944"/>
                <a:ext cx="8784976" cy="3158356"/>
              </a:xfrm>
              <a:blipFill rotWithShape="1">
                <a:blip r:embed="rId3"/>
                <a:stretch>
                  <a:fillRect l="-1040" t="-1544" r="-1456" b="-1988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2" name="Πίνακας 1"/>
              <p:cNvGraphicFramePr>
                <a:graphicFrameLocks noGrp="1"/>
              </p:cNvGraphicFramePr>
              <p:nvPr>
                <p:extLst>
                  <p:ext uri="{D42A27DB-BD31-4B8C-83A1-F6EECF244321}">
                    <p14:modId xmlns:p14="http://schemas.microsoft.com/office/powerpoint/2010/main" val="3685983055"/>
                  </p:ext>
                </p:extLst>
              </p:nvPr>
            </p:nvGraphicFramePr>
            <p:xfrm>
              <a:off x="1547664" y="1268760"/>
              <a:ext cx="6409944" cy="1569720"/>
            </p:xfrm>
            <a:graphic>
              <a:graphicData uri="http://schemas.openxmlformats.org/drawingml/2006/table">
                <a:tbl>
                  <a:tblPr firstRow="1" bandRow="1">
                    <a:tableStyleId>{2D5ABB26-0587-4C30-8999-92F81FD0307C}</a:tableStyleId>
                  </a:tblPr>
                  <a:tblGrid>
                    <a:gridCol w="2345944"/>
                    <a:gridCol w="2032000"/>
                    <a:gridCol w="2032000"/>
                  </a:tblGrid>
                  <a:tr h="37084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Πληθυσμός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Δείγμα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μέγεθος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μέση τιμή (</a:t>
                          </a:r>
                          <a:r>
                            <a:rPr lang="en-US" dirty="0" smtClean="0"/>
                            <a:t>mean</a:t>
                          </a:r>
                          <a:r>
                            <a:rPr lang="el-GR" dirty="0" smtClean="0"/>
                            <a:t>)</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μ</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acc>
                                  <m:accPr>
                                    <m:chr m:val="̅"/>
                                    <m:ctrlPr>
                                      <a:rPr lang="el-GR" i="1" smtClean="0">
                                        <a:latin typeface="Cambria Math"/>
                                      </a:rPr>
                                    </m:ctrlPr>
                                  </m:accPr>
                                  <m:e>
                                    <m:r>
                                      <m:rPr>
                                        <m:sty m:val="p"/>
                                      </m:rPr>
                                      <a:rPr lang="el-GR" b="0" i="0" smtClean="0">
                                        <a:latin typeface="Cambria Math"/>
                                      </a:rPr>
                                      <m:t>Χ</m:t>
                                    </m:r>
                                  </m:e>
                                </m:acc>
                              </m:oMath>
                            </m:oMathPara>
                          </a14:m>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διακύμανση (</a:t>
                          </a:r>
                          <a:r>
                            <a:rPr lang="en-US" dirty="0" smtClean="0"/>
                            <a:t>variance</a:t>
                          </a:r>
                          <a:r>
                            <a:rPr lang="el-GR" dirty="0" smtClean="0"/>
                            <a:t>)</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kumimoji="0" lang="el-GR" sz="2400" b="0" i="1" u="none" strike="noStrike" kern="1200" cap="none" spc="0" normalizeH="0" baseline="0" noProof="0" smtClean="0">
                                        <a:ln>
                                          <a:noFill/>
                                        </a:ln>
                                        <a:solidFill>
                                          <a:prstClr val="black"/>
                                        </a:solidFill>
                                        <a:effectLst/>
                                        <a:uLnTx/>
                                        <a:uFillTx/>
                                        <a:latin typeface="Cambria Math"/>
                                        <a:ea typeface="+mn-ea"/>
                                        <a:cs typeface="+mn-cs"/>
                                      </a:rPr>
                                    </m:ctrlPr>
                                  </m:sSupPr>
                                  <m:e>
                                    <m:r>
                                      <a:rPr kumimoji="0" lang="el-GR" sz="2400" b="0" i="1" u="none" strike="noStrike" kern="1200" cap="none" spc="0" normalizeH="0" baseline="0" noProof="0" smtClean="0">
                                        <a:ln>
                                          <a:noFill/>
                                        </a:ln>
                                        <a:solidFill>
                                          <a:prstClr val="black"/>
                                        </a:solidFill>
                                        <a:effectLst/>
                                        <a:uLnTx/>
                                        <a:uFillTx/>
                                        <a:latin typeface="Cambria Math"/>
                                        <a:ea typeface="+mn-ea"/>
                                        <a:cs typeface="+mn-cs"/>
                                      </a:rPr>
                                      <m:t>𝜎</m:t>
                                    </m:r>
                                  </m:e>
                                  <m:sup>
                                    <m:r>
                                      <a:rPr kumimoji="0" lang="el-GR" sz="2400" b="0" i="1" u="none" strike="noStrike" kern="1200" cap="none" spc="0" normalizeH="0" baseline="0" noProof="0" smtClean="0">
                                        <a:ln>
                                          <a:noFill/>
                                        </a:ln>
                                        <a:solidFill>
                                          <a:prstClr val="black"/>
                                        </a:solidFill>
                                        <a:effectLst/>
                                        <a:uLnTx/>
                                        <a:uFillTx/>
                                        <a:latin typeface="Cambria Math"/>
                                        <a:ea typeface="+mn-ea"/>
                                        <a:cs typeface="+mn-cs"/>
                                      </a:rPr>
                                      <m:t>2</m:t>
                                    </m:r>
                                  </m:sup>
                                </m:sSup>
                              </m:oMath>
                            </m:oMathPara>
                          </a14:m>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kumimoji="0" lang="el-GR" sz="2400" b="0" i="1" u="none" strike="noStrike" kern="1200" cap="none" spc="0" normalizeH="0" baseline="0" noProof="0" smtClean="0">
                                        <a:ln>
                                          <a:noFill/>
                                        </a:ln>
                                        <a:solidFill>
                                          <a:prstClr val="black"/>
                                        </a:solidFill>
                                        <a:effectLst/>
                                        <a:uLnTx/>
                                        <a:uFillTx/>
                                        <a:latin typeface="Cambria Math"/>
                                        <a:ea typeface="+mn-ea"/>
                                        <a:cs typeface="+mn-cs"/>
                                      </a:rPr>
                                    </m:ctrlPr>
                                  </m:sSupPr>
                                  <m:e>
                                    <m:r>
                                      <m:rPr>
                                        <m:sty m:val="p"/>
                                      </m:rPr>
                                      <a:rPr kumimoji="0" lang="en-US" sz="2400" b="0" i="0" u="none" strike="noStrike" kern="1200" cap="none" spc="0" normalizeH="0" baseline="0" noProof="0" smtClean="0">
                                        <a:ln>
                                          <a:noFill/>
                                        </a:ln>
                                        <a:solidFill>
                                          <a:prstClr val="black"/>
                                        </a:solidFill>
                                        <a:effectLst/>
                                        <a:uLnTx/>
                                        <a:uFillTx/>
                                        <a:latin typeface="Cambria Math"/>
                                        <a:ea typeface="+mn-ea"/>
                                        <a:cs typeface="+mn-cs"/>
                                      </a:rPr>
                                      <m:t>S</m:t>
                                    </m:r>
                                  </m:e>
                                  <m:sup>
                                    <m:r>
                                      <a:rPr kumimoji="0" lang="en-US" sz="2400" b="0" i="1" u="none" strike="noStrike" kern="1200" cap="none" spc="0" normalizeH="0" baseline="0" noProof="0" smtClean="0">
                                        <a:ln>
                                          <a:noFill/>
                                        </a:ln>
                                        <a:solidFill>
                                          <a:prstClr val="black"/>
                                        </a:solidFill>
                                        <a:effectLst/>
                                        <a:uLnTx/>
                                        <a:uFillTx/>
                                        <a:latin typeface="Cambria Math"/>
                                        <a:ea typeface="+mn-ea"/>
                                        <a:cs typeface="+mn-cs"/>
                                      </a:rPr>
                                      <m:t>2</m:t>
                                    </m:r>
                                  </m:sup>
                                </m:sSup>
                              </m:oMath>
                            </m:oMathPara>
                          </a14:m>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2" name="Πίνακας 1"/>
              <p:cNvGraphicFramePr>
                <a:graphicFrameLocks noGrp="1"/>
              </p:cNvGraphicFramePr>
              <p:nvPr>
                <p:extLst>
                  <p:ext uri="{D42A27DB-BD31-4B8C-83A1-F6EECF244321}">
                    <p14:modId xmlns:p14="http://schemas.microsoft.com/office/powerpoint/2010/main" val="3685983055"/>
                  </p:ext>
                </p:extLst>
              </p:nvPr>
            </p:nvGraphicFramePr>
            <p:xfrm>
              <a:off x="1547664" y="1268760"/>
              <a:ext cx="6409944" cy="1569720"/>
            </p:xfrm>
            <a:graphic>
              <a:graphicData uri="http://schemas.openxmlformats.org/drawingml/2006/table">
                <a:tbl>
                  <a:tblPr firstRow="1" bandRow="1">
                    <a:tableStyleId>{2D5ABB26-0587-4C30-8999-92F81FD0307C}</a:tableStyleId>
                  </a:tblPr>
                  <a:tblGrid>
                    <a:gridCol w="2345944"/>
                    <a:gridCol w="2032000"/>
                    <a:gridCol w="2032000"/>
                  </a:tblGrid>
                  <a:tr h="37084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Πληθυσμός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Δείγμα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μέγεθος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μέση τιμή (</a:t>
                          </a:r>
                          <a:r>
                            <a:rPr lang="en-US" dirty="0" smtClean="0"/>
                            <a:t>mean</a:t>
                          </a:r>
                          <a:r>
                            <a:rPr lang="el-GR" dirty="0" smtClean="0"/>
                            <a:t>)</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μ</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15916" t="-208197" r="-300" b="-124590"/>
                          </a:stretch>
                        </a:blipFill>
                      </a:tcPr>
                    </a:tc>
                  </a:tr>
                  <a:tr h="457200">
                    <a:tc>
                      <a:txBody>
                        <a:bodyPr/>
                        <a:lstStyle/>
                        <a:p>
                          <a:r>
                            <a:rPr lang="el-GR" dirty="0" smtClean="0"/>
                            <a:t>διακύμανση (</a:t>
                          </a:r>
                          <a:r>
                            <a:rPr lang="en-US" dirty="0" smtClean="0"/>
                            <a:t>variance</a:t>
                          </a:r>
                          <a:r>
                            <a:rPr lang="el-GR" dirty="0" smtClean="0"/>
                            <a:t>)</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15916" t="-250667" r="-100300" b="-1333"/>
                          </a:stretch>
                        </a:blip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215916" t="-250667" r="-300" b="-1333"/>
                          </a:stretch>
                        </a:blipFill>
                      </a:tcPr>
                    </a:tc>
                  </a:tr>
                </a:tbl>
              </a:graphicData>
            </a:graphic>
          </p:graphicFrame>
        </mc:Fallback>
      </mc:AlternateContent>
    </p:spTree>
    <p:extLst>
      <p:ext uri="{BB962C8B-B14F-4D97-AF65-F5344CB8AC3E}">
        <p14:creationId xmlns:p14="http://schemas.microsoft.com/office/powerpoint/2010/main" val="2171825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10 </a:t>
            </a:r>
            <a:r>
              <a:rPr lang="el-GR" dirty="0"/>
              <a:t>από 13)</a:t>
            </a:r>
            <a:endParaRPr lang="el-GR" dirty="0" smtClean="0"/>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268760"/>
                <a:ext cx="8784976" cy="5256584"/>
              </a:xfrm>
            </p:spPr>
            <p:txBody>
              <a:bodyPr/>
              <a:lstStyle/>
              <a:p>
                <a:pPr eaLnBrk="1" hangingPunct="1">
                  <a:buFont typeface="Wingdings" pitchFamily="2" charset="2"/>
                  <a:buChar char="Ø"/>
                </a:pPr>
                <a:r>
                  <a:rPr lang="el-GR" sz="2400" dirty="0" smtClean="0"/>
                  <a:t>Το τυπικό σφάλμα τείνει να μηδενιστεί όταν </a:t>
                </a:r>
                <a:r>
                  <a:rPr lang="en-US" sz="2400" dirty="0" smtClean="0"/>
                  <a:t>N        </a:t>
                </a:r>
                <a:r>
                  <a:rPr lang="el-GR" sz="2400" dirty="0" smtClean="0"/>
                  <a:t> ν.</a:t>
                </a:r>
              </a:p>
              <a:p>
                <a:pPr eaLnBrk="1" hangingPunct="1">
                  <a:buFont typeface="Wingdings" pitchFamily="2" charset="2"/>
                  <a:buChar char="Ø"/>
                </a:pPr>
                <a:r>
                  <a:rPr lang="el-GR" sz="2400" dirty="0" smtClean="0"/>
                  <a:t>Στην πράξη, όμως, έχουμε συνήθως μεγάλους πληθυσμούς και μικρό δείγμα, οπότε:</a:t>
                </a:r>
              </a:p>
              <a:p>
                <a:pPr marL="0" indent="0" eaLnBrk="1" hangingPunct="1">
                  <a:buNone/>
                </a:pPr>
                <a:r>
                  <a:rPr lang="en-US" sz="2400" dirty="0" smtClean="0"/>
                  <a:t>		</a:t>
                </a:r>
                <a14:m>
                  <m:oMath xmlns:m="http://schemas.openxmlformats.org/officeDocument/2006/math">
                    <m:f>
                      <m:fPr>
                        <m:ctrlPr>
                          <a:rPr lang="el-GR" sz="2400" i="1" smtClean="0">
                            <a:latin typeface="Cambria Math"/>
                          </a:rPr>
                        </m:ctrlPr>
                      </m:fPr>
                      <m:num>
                        <m:r>
                          <m:rPr>
                            <m:sty m:val="p"/>
                          </m:rPr>
                          <a:rPr lang="el-GR" sz="2400" b="0" i="0" smtClean="0">
                            <a:latin typeface="Cambria Math"/>
                          </a:rPr>
                          <m:t>Ν</m:t>
                        </m:r>
                        <m:r>
                          <a:rPr lang="el-GR" sz="2400" b="0" i="0" smtClean="0">
                            <a:latin typeface="Cambria Math"/>
                          </a:rPr>
                          <m:t>−</m:t>
                        </m:r>
                        <m:r>
                          <m:rPr>
                            <m:sty m:val="p"/>
                          </m:rPr>
                          <a:rPr lang="el-GR" sz="2400" b="0" i="0" smtClean="0">
                            <a:latin typeface="Cambria Math"/>
                          </a:rPr>
                          <m:t>ν</m:t>
                        </m:r>
                      </m:num>
                      <m:den>
                        <m:r>
                          <m:rPr>
                            <m:sty m:val="p"/>
                          </m:rPr>
                          <a:rPr lang="el-GR" sz="2400" b="0" i="0" smtClean="0">
                            <a:latin typeface="Cambria Math"/>
                          </a:rPr>
                          <m:t>Ν</m:t>
                        </m:r>
                      </m:den>
                    </m:f>
                    <m:r>
                      <a:rPr lang="el-GR" sz="2400" i="1" smtClean="0">
                        <a:latin typeface="Cambria Math"/>
                        <a:ea typeface="Cambria Math"/>
                      </a:rPr>
                      <m:t>≅</m:t>
                    </m:r>
                    <m:r>
                      <a:rPr lang="el-GR" sz="2400" b="0" i="1" smtClean="0">
                        <a:latin typeface="Cambria Math"/>
                        <a:ea typeface="Cambria Math"/>
                      </a:rPr>
                      <m:t>1</m:t>
                    </m:r>
                  </m:oMath>
                </a14:m>
                <a:r>
                  <a:rPr lang="el-GR" sz="2400" dirty="0" smtClean="0"/>
                  <a:t> </a:t>
                </a:r>
                <a:r>
                  <a:rPr lang="en-US" sz="2400" dirty="0" smtClean="0"/>
                  <a:t>    </a:t>
                </a:r>
                <a:r>
                  <a:rPr lang="el-GR" sz="2400" dirty="0" smtClean="0"/>
                  <a:t>και θα έχουμε: </a:t>
                </a:r>
                <a:r>
                  <a:rPr lang="en-US" sz="2400" dirty="0" smtClean="0"/>
                  <a:t>    </a:t>
                </a:r>
                <a14:m>
                  <m:oMath xmlns:m="http://schemas.openxmlformats.org/officeDocument/2006/math">
                    <m:r>
                      <a:rPr lang="en-US" sz="2400" i="1">
                        <a:solidFill>
                          <a:prstClr val="black"/>
                        </a:solidFill>
                        <a:latin typeface="Cambria Math"/>
                      </a:rPr>
                      <m:t>𝑠𝑒</m:t>
                    </m:r>
                    <m:r>
                      <a:rPr lang="en-US" sz="2400" i="1">
                        <a:solidFill>
                          <a:prstClr val="black"/>
                        </a:solidFill>
                        <a:latin typeface="Cambria Math"/>
                      </a:rPr>
                      <m:t>(</m:t>
                    </m:r>
                    <m:acc>
                      <m:accPr>
                        <m:chr m:val="̅"/>
                        <m:ctrlPr>
                          <a:rPr lang="en-US" sz="2400" i="1">
                            <a:solidFill>
                              <a:prstClr val="black"/>
                            </a:solidFill>
                            <a:latin typeface="Cambria Math"/>
                          </a:rPr>
                        </m:ctrlPr>
                      </m:accPr>
                      <m:e>
                        <m:r>
                          <a:rPr lang="en-US" sz="2400" i="1">
                            <a:solidFill>
                              <a:prstClr val="black"/>
                            </a:solidFill>
                            <a:latin typeface="Cambria Math"/>
                          </a:rPr>
                          <m:t>𝑥</m:t>
                        </m:r>
                      </m:e>
                    </m:acc>
                    <m:r>
                      <a:rPr lang="en-US" sz="2400" i="1">
                        <a:solidFill>
                          <a:prstClr val="black"/>
                        </a:solidFill>
                        <a:latin typeface="Cambria Math"/>
                      </a:rPr>
                      <m:t>)</m:t>
                    </m:r>
                    <m:r>
                      <a:rPr lang="en-US" sz="2400" i="1">
                        <a:solidFill>
                          <a:prstClr val="black"/>
                        </a:solidFill>
                        <a:latin typeface="Cambria Math"/>
                        <a:ea typeface="Cambria Math"/>
                      </a:rPr>
                      <m:t>=</m:t>
                    </m:r>
                    <m:f>
                      <m:fPr>
                        <m:ctrlPr>
                          <a:rPr lang="en-US" sz="2400" i="1" smtClean="0">
                            <a:solidFill>
                              <a:prstClr val="black"/>
                            </a:solidFill>
                            <a:latin typeface="Cambria Math"/>
                            <a:ea typeface="Cambria Math"/>
                          </a:rPr>
                        </m:ctrlPr>
                      </m:fPr>
                      <m:num>
                        <m:r>
                          <m:rPr>
                            <m:sty m:val="p"/>
                          </m:rPr>
                          <a:rPr lang="en-US" sz="2400" b="0" i="0" smtClean="0">
                            <a:solidFill>
                              <a:prstClr val="black"/>
                            </a:solidFill>
                            <a:latin typeface="Cambria Math"/>
                            <a:ea typeface="Cambria Math"/>
                          </a:rPr>
                          <m:t>S</m:t>
                        </m:r>
                      </m:num>
                      <m:den>
                        <m:rad>
                          <m:radPr>
                            <m:degHide m:val="on"/>
                            <m:ctrlPr>
                              <a:rPr lang="en-US" sz="2400" i="1" smtClean="0">
                                <a:solidFill>
                                  <a:prstClr val="black"/>
                                </a:solidFill>
                                <a:latin typeface="Cambria Math"/>
                                <a:ea typeface="Cambria Math"/>
                              </a:rPr>
                            </m:ctrlPr>
                          </m:radPr>
                          <m:deg/>
                          <m:e>
                            <m:r>
                              <a:rPr lang="en-US" sz="2400" b="0" i="1" smtClean="0">
                                <a:solidFill>
                                  <a:prstClr val="black"/>
                                </a:solidFill>
                                <a:latin typeface="Cambria Math"/>
                                <a:ea typeface="Cambria Math"/>
                              </a:rPr>
                              <m:t>𝑁</m:t>
                            </m:r>
                          </m:e>
                        </m:rad>
                      </m:den>
                    </m:f>
                  </m:oMath>
                </a14:m>
                <a:endParaRPr lang="el-GR" sz="2400" dirty="0" smtClean="0"/>
              </a:p>
              <a:p>
                <a:pPr eaLnBrk="1" hangingPunct="1">
                  <a:buFont typeface="Wingdings" pitchFamily="2" charset="2"/>
                  <a:buChar char="Ø"/>
                </a:pPr>
                <a:r>
                  <a:rPr lang="el-GR" sz="2400" dirty="0"/>
                  <a:t>κ</a:t>
                </a:r>
                <a:r>
                  <a:rPr lang="el-GR" sz="2400" dirty="0" smtClean="0"/>
                  <a:t>αι επιλύοντας μπορούμε να υπολογίσουμε το μέγεθος του δείγματος:</a:t>
                </a:r>
                <a:endParaRPr lang="en-US" sz="2400" dirty="0" smtClean="0"/>
              </a:p>
              <a:p>
                <a:pPr marL="0" indent="0" eaLnBrk="1" hangingPunct="1">
                  <a:buNone/>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𝑣</m:t>
                          </m:r>
                        </m:e>
                        <m:sup>
                          <m:r>
                            <a:rPr lang="en-US" sz="2400" b="0" i="1" smtClean="0">
                              <a:latin typeface="Cambria Math"/>
                            </a:rPr>
                            <m:t>′</m:t>
                          </m:r>
                        </m:sup>
                      </m:sSup>
                      <m:r>
                        <a:rPr lang="en-US" sz="2400" b="0" i="1" smtClean="0">
                          <a:latin typeface="Cambria Math"/>
                        </a:rPr>
                        <m:t>=</m:t>
                      </m:r>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a:rPr>
                                <m:t>𝑆</m:t>
                              </m:r>
                            </m:e>
                            <m:sup>
                              <m:r>
                                <a:rPr lang="en-US" sz="2400" b="0" i="1" smtClean="0">
                                  <a:latin typeface="Cambria Math"/>
                                </a:rPr>
                                <m:t>2</m:t>
                              </m:r>
                            </m:sup>
                          </m:sSup>
                        </m:num>
                        <m:den>
                          <m:sSup>
                            <m:sSupPr>
                              <m:ctrlPr>
                                <a:rPr lang="en-US" sz="2400" b="0" i="1" smtClean="0">
                                  <a:latin typeface="Cambria Math"/>
                                </a:rPr>
                              </m:ctrlPr>
                            </m:sSupPr>
                            <m:e>
                              <m:r>
                                <a:rPr lang="en-US" sz="2400" b="0" i="1" smtClean="0">
                                  <a:latin typeface="Cambria Math"/>
                                </a:rPr>
                                <m:t>𝑠𝑒</m:t>
                              </m:r>
                              <m:r>
                                <a:rPr lang="en-US" sz="2400" b="0" i="1" smtClean="0">
                                  <a:latin typeface="Cambria Math"/>
                                </a:rPr>
                                <m:t>(</m:t>
                              </m:r>
                              <m:acc>
                                <m:accPr>
                                  <m:chr m:val="̅"/>
                                  <m:ctrlPr>
                                    <a:rPr lang="en-US" sz="2400" b="0" i="1" smtClean="0">
                                      <a:latin typeface="Cambria Math"/>
                                    </a:rPr>
                                  </m:ctrlPr>
                                </m:accPr>
                                <m:e>
                                  <m:r>
                                    <a:rPr lang="en-US" sz="2400" b="0" i="1" smtClean="0">
                                      <a:latin typeface="Cambria Math"/>
                                    </a:rPr>
                                    <m:t>𝑋</m:t>
                                  </m:r>
                                </m:e>
                              </m:acc>
                              <m:r>
                                <a:rPr lang="en-US" sz="2400" b="0" i="1" smtClean="0">
                                  <a:latin typeface="Cambria Math"/>
                                </a:rPr>
                                <m:t>)</m:t>
                              </m:r>
                            </m:e>
                            <m:sup>
                              <m:r>
                                <a:rPr lang="en-US" sz="2400" b="0" i="1" smtClean="0">
                                  <a:latin typeface="Cambria Math"/>
                                </a:rPr>
                                <m:t>2</m:t>
                              </m:r>
                            </m:sup>
                          </m:sSup>
                        </m:den>
                      </m:f>
                    </m:oMath>
                  </m:oMathPara>
                </a14:m>
                <a:endParaRPr lang="en-US" sz="2400" dirty="0" smtClean="0"/>
              </a:p>
              <a:p>
                <a:pPr eaLnBrk="1" hangingPunct="1">
                  <a:buFont typeface="Wingdings" pitchFamily="2" charset="2"/>
                  <a:buChar char="Ø"/>
                </a:pPr>
                <a:r>
                  <a:rPr lang="el-GR" sz="2400" dirty="0" smtClean="0"/>
                  <a:t>και για δείγματα πεπερασμένου μεγέθους:</a:t>
                </a:r>
                <a:endParaRPr lang="en-US" sz="2400" dirty="0"/>
              </a:p>
              <a:p>
                <a:pPr marL="0" indent="0" eaLnBrk="1" hangingPunct="1">
                  <a:buNone/>
                </a:pPr>
                <a14:m>
                  <m:oMathPara xmlns:m="http://schemas.openxmlformats.org/officeDocument/2006/math">
                    <m:oMathParaPr>
                      <m:jc m:val="centerGroup"/>
                    </m:oMathParaPr>
                    <m:oMath xmlns:m="http://schemas.openxmlformats.org/officeDocument/2006/math">
                      <m:sSup>
                        <m:sSupPr>
                          <m:ctrlPr>
                            <a:rPr lang="el-GR" sz="2400" b="0" i="1" smtClean="0">
                              <a:latin typeface="Cambria Math"/>
                            </a:rPr>
                          </m:ctrlPr>
                        </m:sSupPr>
                        <m:e>
                          <m:r>
                            <a:rPr lang="el-GR" sz="2400" b="0" i="1" smtClean="0">
                              <a:latin typeface="Cambria Math"/>
                            </a:rPr>
                            <m:t>𝜈</m:t>
                          </m:r>
                        </m:e>
                        <m:sup>
                          <m:r>
                            <a:rPr lang="el-GR" sz="2400" b="0" i="1" smtClean="0">
                              <a:latin typeface="Cambria Math"/>
                            </a:rPr>
                            <m:t>′</m:t>
                          </m:r>
                        </m:sup>
                      </m:sSup>
                      <m:r>
                        <a:rPr lang="el-GR" sz="2400" b="0" i="1" smtClean="0">
                          <a:latin typeface="Cambria Math"/>
                        </a:rPr>
                        <m:t>=</m:t>
                      </m:r>
                      <m:f>
                        <m:fPr>
                          <m:ctrlPr>
                            <a:rPr lang="el-GR" sz="2400" b="0" i="1" smtClean="0">
                              <a:latin typeface="Cambria Math"/>
                            </a:rPr>
                          </m:ctrlPr>
                        </m:fPr>
                        <m:num>
                          <m:r>
                            <a:rPr lang="el-GR" sz="2400" b="0" i="1" smtClean="0">
                              <a:latin typeface="Cambria Math"/>
                            </a:rPr>
                            <m:t>𝜈</m:t>
                          </m:r>
                          <m:r>
                            <a:rPr lang="el-GR" sz="2400" b="0" i="1" smtClean="0">
                              <a:latin typeface="Cambria Math"/>
                            </a:rPr>
                            <m:t>′</m:t>
                          </m:r>
                        </m:num>
                        <m:den>
                          <m:r>
                            <a:rPr lang="el-GR" sz="2400" b="0" i="1" smtClean="0">
                              <a:latin typeface="Cambria Math"/>
                            </a:rPr>
                            <m:t>1+</m:t>
                          </m:r>
                          <m:f>
                            <m:fPr>
                              <m:ctrlPr>
                                <a:rPr lang="el-GR" sz="2400" b="0" i="1" smtClean="0">
                                  <a:latin typeface="Cambria Math"/>
                                </a:rPr>
                              </m:ctrlPr>
                            </m:fPr>
                            <m:num>
                              <m:r>
                                <a:rPr lang="el-GR" sz="2400" b="0" i="1" smtClean="0">
                                  <a:latin typeface="Cambria Math"/>
                                </a:rPr>
                                <m:t>𝜈</m:t>
                              </m:r>
                              <m:r>
                                <a:rPr lang="el-GR" sz="2400" b="0" i="1" smtClean="0">
                                  <a:latin typeface="Cambria Math"/>
                                </a:rPr>
                                <m:t>′</m:t>
                              </m:r>
                            </m:num>
                            <m:den>
                              <m:r>
                                <m:rPr>
                                  <m:sty m:val="p"/>
                                </m:rPr>
                                <a:rPr lang="el-GR" sz="2400" b="0" i="0" smtClean="0">
                                  <a:latin typeface="Cambria Math"/>
                                </a:rPr>
                                <m:t>Ν</m:t>
                              </m:r>
                            </m:den>
                          </m:f>
                        </m:den>
                      </m:f>
                    </m:oMath>
                  </m:oMathPara>
                </a14:m>
                <a:endParaRPr lang="el-GR" sz="2400" dirty="0" smtClean="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268760"/>
                <a:ext cx="8784976" cy="5256584"/>
              </a:xfrm>
              <a:blipFill rotWithShape="1">
                <a:blip r:embed="rId3"/>
                <a:stretch>
                  <a:fillRect l="-902" t="-928"/>
                </a:stretch>
              </a:blipFill>
            </p:spPr>
            <p:txBody>
              <a:bodyPr/>
              <a:lstStyle/>
              <a:p>
                <a:r>
                  <a:rPr lang="el-GR">
                    <a:noFill/>
                  </a:rPr>
                  <a:t> </a:t>
                </a:r>
              </a:p>
            </p:txBody>
          </p:sp>
        </mc:Fallback>
      </mc:AlternateContent>
      <p:sp>
        <p:nvSpPr>
          <p:cNvPr id="2" name="Δεξιό βέλος 1"/>
          <p:cNvSpPr/>
          <p:nvPr/>
        </p:nvSpPr>
        <p:spPr>
          <a:xfrm>
            <a:off x="6444208" y="148478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08554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11 </a:t>
            </a:r>
            <a:r>
              <a:rPr lang="el-GR" dirty="0"/>
              <a:t>από 13)</a:t>
            </a:r>
            <a:endParaRPr lang="el-GR" dirty="0" smtClean="0"/>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268760"/>
                <a:ext cx="8784976" cy="4814540"/>
              </a:xfrm>
            </p:spPr>
            <p:txBody>
              <a:bodyPr/>
              <a:lstStyle/>
              <a:p>
                <a:pPr marL="0" indent="0" eaLnBrk="1" hangingPunct="1">
                  <a:buNone/>
                </a:pPr>
                <a:r>
                  <a:rPr lang="el-GR" sz="2400" b="1" dirty="0" smtClean="0"/>
                  <a:t>Προβλήματα εφαρμογής:</a:t>
                </a:r>
              </a:p>
              <a:p>
                <a:pPr eaLnBrk="1" hangingPunct="1">
                  <a:buFont typeface="Wingdings" pitchFamily="2" charset="2"/>
                  <a:buChar char="Ø"/>
                </a:pPr>
                <a:r>
                  <a:rPr lang="el-GR" sz="2000" b="1" dirty="0" smtClean="0"/>
                  <a:t>Η εκτίμηση της διακύμανσης του δείγματος </a:t>
                </a:r>
                <a14:m>
                  <m:oMath xmlns:m="http://schemas.openxmlformats.org/officeDocument/2006/math">
                    <m:sSup>
                      <m:sSupPr>
                        <m:ctrlPr>
                          <a:rPr lang="el-GR" sz="2000" b="1" i="1" smtClean="0">
                            <a:latin typeface="Cambria Math"/>
                          </a:rPr>
                        </m:ctrlPr>
                      </m:sSupPr>
                      <m:e>
                        <m:r>
                          <a:rPr lang="en-US" sz="2000" b="1" i="1" smtClean="0">
                            <a:latin typeface="Cambria Math"/>
                          </a:rPr>
                          <m:t>𝑺</m:t>
                        </m:r>
                      </m:e>
                      <m:sup>
                        <m:r>
                          <a:rPr lang="en-US" sz="2000" b="1" i="1" smtClean="0">
                            <a:latin typeface="Cambria Math"/>
                          </a:rPr>
                          <m:t>𝟐</m:t>
                        </m:r>
                      </m:sup>
                    </m:sSup>
                  </m:oMath>
                </a14:m>
                <a:r>
                  <a:rPr lang="el-GR" sz="2000" dirty="0" smtClean="0"/>
                  <a:t>, που μπορεί να υπολογιστεί αφού πρώτα έχουν συλλεχθεί τα στοιχεία πρέπει να εκτιμηθεί από άλλες πηγές (π.χ. πιλοτική έρευνα).</a:t>
                </a:r>
              </a:p>
              <a:p>
                <a:pPr eaLnBrk="1" hangingPunct="1">
                  <a:buFont typeface="Wingdings" pitchFamily="2" charset="2"/>
                  <a:buChar char="Ø"/>
                </a:pPr>
                <a:r>
                  <a:rPr lang="el-GR" sz="2000" dirty="0" smtClean="0"/>
                  <a:t>Ο επιθυμητός βαθμός εμπιστοσύνης συνδέεται με τη χρήση της μέσης τιμής του δείγματος σαν εκτίμηση της μέσης τιμής του πληθυσμού. Ο βαθμός εμπιστοσύνης στην πράξη συνήθως καθορίζεται σαν ένα </a:t>
                </a:r>
                <a:r>
                  <a:rPr lang="el-GR" sz="2000" b="1" dirty="0" smtClean="0"/>
                  <a:t>διάστημα γύρω από τη μέση τιμή</a:t>
                </a:r>
                <a:r>
                  <a:rPr lang="el-GR" sz="2000" dirty="0" smtClean="0"/>
                  <a:t> του πληθυσμού για ένα δεδομένο </a:t>
                </a:r>
                <a:r>
                  <a:rPr lang="el-GR" sz="2000" b="1" dirty="0" smtClean="0"/>
                  <a:t>επίπεδο εμπιστοσύνης</a:t>
                </a:r>
                <a:r>
                  <a:rPr lang="el-GR" sz="2000" dirty="0" smtClean="0"/>
                  <a:t>.</a:t>
                </a:r>
              </a:p>
              <a:p>
                <a:pPr eaLnBrk="1" hangingPunct="1">
                  <a:buFont typeface="Wingdings" pitchFamily="2" charset="2"/>
                  <a:buChar char="Ø"/>
                </a:pPr>
                <a:r>
                  <a:rPr lang="el-GR" sz="2000" dirty="0" smtClean="0"/>
                  <a:t>Επομένως </a:t>
                </a:r>
                <a:r>
                  <a:rPr lang="el-GR" sz="2000" dirty="0"/>
                  <a:t>το </a:t>
                </a:r>
                <a:r>
                  <a:rPr lang="el-GR" sz="2000" b="1" dirty="0"/>
                  <a:t>επίπεδο </a:t>
                </a:r>
                <a:r>
                  <a:rPr lang="el-GR" sz="2000" b="1" dirty="0" smtClean="0"/>
                  <a:t>εμπιστοσύνης </a:t>
                </a:r>
                <a:r>
                  <a:rPr lang="el-GR" sz="2000" dirty="0" smtClean="0"/>
                  <a:t>για το διάστημα θα πρέπει να καθοριστεί, δηλ. η αποδεκτή συχνότητα εμφάνισης του σφάλματος που οφείλεται στην παραδοχή ότι η μέση τιμή του δείγματος είναι η πραγματική μέση τιμή του πληθυσμού (δηλ. το τυπικό επίπεδο εμπιστοσύνης 95% σημαίνει ότι δεχόμαστε ότι στο 5% θα υπάρχει σφάλμα).</a:t>
                </a:r>
              </a:p>
              <a:p>
                <a:pPr eaLnBrk="1" hangingPunct="1">
                  <a:buFont typeface="Wingdings" pitchFamily="2" charset="2"/>
                  <a:buChar char="Ø"/>
                </a:pPr>
                <a:r>
                  <a:rPr lang="el-GR" sz="2000" dirty="0" smtClean="0"/>
                  <a:t>Θα πρέπει να καθοριστούν τα </a:t>
                </a:r>
                <a:r>
                  <a:rPr lang="el-GR" sz="2000" b="1" dirty="0" smtClean="0"/>
                  <a:t>όρια του διαστήματος γύρω από τη μέση τιμή</a:t>
                </a:r>
                <a:r>
                  <a:rPr lang="el-GR" sz="2000" dirty="0" smtClean="0"/>
                  <a:t>.</a:t>
                </a:r>
                <a:endParaRPr lang="el-GR" sz="2000" dirty="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268760"/>
                <a:ext cx="8784976" cy="4814540"/>
              </a:xfrm>
              <a:blipFill rotWithShape="1">
                <a:blip r:embed="rId3"/>
                <a:stretch>
                  <a:fillRect l="-1040" t="-1013" r="-1318" b="-6835"/>
                </a:stretch>
              </a:blipFill>
            </p:spPr>
            <p:txBody>
              <a:bodyPr/>
              <a:lstStyle/>
              <a:p>
                <a:r>
                  <a:rPr lang="el-GR">
                    <a:noFill/>
                  </a:rPr>
                  <a:t> </a:t>
                </a:r>
              </a:p>
            </p:txBody>
          </p:sp>
        </mc:Fallback>
      </mc:AlternateContent>
    </p:spTree>
    <p:extLst>
      <p:ext uri="{BB962C8B-B14F-4D97-AF65-F5344CB8AC3E}">
        <p14:creationId xmlns:p14="http://schemas.microsoft.com/office/powerpoint/2010/main" val="3949571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12 </a:t>
            </a:r>
            <a:r>
              <a:rPr lang="el-GR" dirty="0"/>
              <a:t>από 13)</a:t>
            </a:r>
            <a:endParaRPr lang="el-GR" dirty="0" smtClean="0"/>
          </a:p>
        </p:txBody>
      </p:sp>
      <p:sp>
        <p:nvSpPr>
          <p:cNvPr id="10243" name="Θέση περιεχομένου 3"/>
          <p:cNvSpPr>
            <a:spLocks noGrp="1"/>
          </p:cNvSpPr>
          <p:nvPr>
            <p:ph idx="1"/>
          </p:nvPr>
        </p:nvSpPr>
        <p:spPr>
          <a:xfrm>
            <a:off x="179512" y="1268760"/>
            <a:ext cx="8784976" cy="1656184"/>
          </a:xfrm>
        </p:spPr>
        <p:txBody>
          <a:bodyPr/>
          <a:lstStyle/>
          <a:p>
            <a:pPr marL="0" indent="0" eaLnBrk="1" hangingPunct="1">
              <a:buNone/>
            </a:pPr>
            <a:r>
              <a:rPr lang="el-GR" sz="2400" b="1" dirty="0" smtClean="0"/>
              <a:t>Υπολογισμός διαστημάτων εμπιστοσύνης:</a:t>
            </a:r>
          </a:p>
          <a:p>
            <a:pPr eaLnBrk="1" hangingPunct="1">
              <a:buFont typeface="Wingdings" pitchFamily="2" charset="2"/>
              <a:buChar char="Ø"/>
            </a:pPr>
            <a:r>
              <a:rPr lang="el-GR" sz="2000" dirty="0" smtClean="0"/>
              <a:t>Θεωρώντας ότι το δείγμα είναι αντιπροσωπευτικό, τα διαστήματα εμπιστοσύνης μπορούν να υπολογιστούν από τα δείγματα χρησιμοποιώντας την ακόλουθη σχέση:</a:t>
            </a:r>
          </a:p>
          <a:p>
            <a:pPr marL="0" indent="0" eaLnBrk="1" hangingPunct="1">
              <a:buNone/>
            </a:pPr>
            <a:endParaRPr lang="el-GR" sz="2000" dirty="0"/>
          </a:p>
          <a:p>
            <a:pPr marL="0" indent="0" algn="ctr" eaLnBrk="1" hangingPunct="1">
              <a:buNone/>
            </a:pPr>
            <a:endParaRPr lang="el-GR" sz="2000" dirty="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3025678096"/>
              </p:ext>
            </p:extLst>
          </p:nvPr>
        </p:nvGraphicFramePr>
        <p:xfrm>
          <a:off x="2509581" y="5013176"/>
          <a:ext cx="4092935" cy="1008112"/>
        </p:xfrm>
        <a:graphic>
          <a:graphicData uri="http://schemas.openxmlformats.org/presentationml/2006/ole">
            <mc:AlternateContent xmlns:mc="http://schemas.openxmlformats.org/markup-compatibility/2006">
              <mc:Choice xmlns:v="urn:schemas-microsoft-com:vml" Requires="v">
                <p:oleObj spid="_x0000_s209930" name="Εξίσωση" r:id="rId4" imgW="977760" imgH="241200" progId="Equation.3">
                  <p:embed/>
                </p:oleObj>
              </mc:Choice>
              <mc:Fallback>
                <p:oleObj name="Εξίσωση" r:id="rId4" imgW="977760" imgH="241200" progId="Equation.3">
                  <p:embed/>
                  <p:pic>
                    <p:nvPicPr>
                      <p:cNvPr id="0" name="Αντικείμενο 1"/>
                      <p:cNvPicPr>
                        <a:picLocks noChangeAspect="1" noChangeArrowheads="1"/>
                      </p:cNvPicPr>
                      <p:nvPr/>
                    </p:nvPicPr>
                    <p:blipFill>
                      <a:blip r:embed="rId5"/>
                      <a:srcRect/>
                      <a:stretch>
                        <a:fillRect/>
                      </a:stretch>
                    </p:blipFill>
                    <p:spPr bwMode="auto">
                      <a:xfrm>
                        <a:off x="2509581" y="5013176"/>
                        <a:ext cx="4092935" cy="1008112"/>
                      </a:xfrm>
                      <a:prstGeom prst="rect">
                        <a:avLst/>
                      </a:prstGeom>
                      <a:noFill/>
                      <a:ln>
                        <a:noFill/>
                      </a:ln>
                    </p:spPr>
                  </p:pic>
                </p:oleObj>
              </mc:Fallback>
            </mc:AlternateContent>
          </a:graphicData>
        </a:graphic>
      </p:graphicFrame>
      <p:pic>
        <p:nvPicPr>
          <p:cNvPr id="5" name="Picture 2"/>
          <p:cNvPicPr>
            <a:picLocks noChangeAspect="1" noChangeArrowheads="1"/>
          </p:cNvPicPr>
          <p:nvPr/>
        </p:nvPicPr>
        <p:blipFill rotWithShape="1">
          <a:blip r:embed="rId6" cstate="print"/>
          <a:srcRect l="14177" t="48211" r="14543" b="30388"/>
          <a:stretch/>
        </p:blipFill>
        <p:spPr bwMode="auto">
          <a:xfrm>
            <a:off x="1456658" y="2982433"/>
            <a:ext cx="6198783" cy="1265274"/>
          </a:xfrm>
          <a:prstGeom prst="rect">
            <a:avLst/>
          </a:prstGeom>
          <a:noFill/>
          <a:ln w="9525">
            <a:noFill/>
            <a:miter lim="800000"/>
            <a:headEnd/>
            <a:tailEnd/>
          </a:ln>
          <a:effectLst/>
        </p:spPr>
      </p:pic>
      <p:cxnSp>
        <p:nvCxnSpPr>
          <p:cNvPr id="7" name="Ευθύγραμμο βέλος σύνδεσης 6"/>
          <p:cNvCxnSpPr/>
          <p:nvPr/>
        </p:nvCxnSpPr>
        <p:spPr>
          <a:xfrm>
            <a:off x="2195736" y="3933056"/>
            <a:ext cx="648072" cy="10801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Ευθύγραμμο βέλος σύνδεσης 8"/>
          <p:cNvCxnSpPr/>
          <p:nvPr/>
        </p:nvCxnSpPr>
        <p:spPr>
          <a:xfrm flipH="1">
            <a:off x="3995936" y="4077072"/>
            <a:ext cx="792088" cy="12241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Ευθύγραμμο βέλος σύνδεσης 10"/>
          <p:cNvCxnSpPr/>
          <p:nvPr/>
        </p:nvCxnSpPr>
        <p:spPr>
          <a:xfrm flipH="1">
            <a:off x="6012160" y="3933056"/>
            <a:ext cx="576064" cy="10801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3225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13 </a:t>
            </a:r>
            <a:r>
              <a:rPr lang="el-GR" dirty="0"/>
              <a:t>από 13)</a:t>
            </a:r>
            <a:endParaRPr lang="el-GR" dirty="0" smtClean="0"/>
          </a:p>
        </p:txBody>
      </p:sp>
      <p:sp>
        <p:nvSpPr>
          <p:cNvPr id="10243" name="Θέση περιεχομένου 3"/>
          <p:cNvSpPr>
            <a:spLocks noGrp="1"/>
          </p:cNvSpPr>
          <p:nvPr>
            <p:ph idx="1"/>
          </p:nvPr>
        </p:nvSpPr>
        <p:spPr>
          <a:xfrm>
            <a:off x="179512" y="908720"/>
            <a:ext cx="8784976" cy="5040560"/>
          </a:xfrm>
        </p:spPr>
        <p:txBody>
          <a:bodyPr/>
          <a:lstStyle/>
          <a:p>
            <a:pPr marL="0" indent="0" eaLnBrk="1" hangingPunct="1">
              <a:buNone/>
            </a:pPr>
            <a:r>
              <a:rPr lang="el-GR" sz="2400" b="1" dirty="0" smtClean="0"/>
              <a:t>Τι είναι το διάστημα εμπιστοσύνης:</a:t>
            </a:r>
          </a:p>
          <a:p>
            <a:pPr eaLnBrk="1" hangingPunct="1">
              <a:buFont typeface="Wingdings" pitchFamily="2" charset="2"/>
              <a:buChar char="Ø"/>
            </a:pPr>
            <a:r>
              <a:rPr lang="el-GR" sz="2000" dirty="0" smtClean="0"/>
              <a:t>Αν θεωρήσουμε άπειρα δείγματα μεγέθους ν από έναν πληθυσμό, ένα διάστημα εμπιστοσύνης 95% για τη μέση τιμή μπορεί να υπολογιστεί για κάθε ένα από τα δείγματα</a:t>
            </a:r>
            <a:r>
              <a:rPr lang="en-US" sz="2000" dirty="0" smtClean="0"/>
              <a:t>,</a:t>
            </a:r>
            <a:r>
              <a:rPr lang="el-GR" sz="2000" dirty="0" smtClean="0"/>
              <a:t> </a:t>
            </a:r>
            <a:r>
              <a:rPr lang="en-US" sz="2000" dirty="0" smtClean="0"/>
              <a:t>i=1,2…</a:t>
            </a:r>
            <a:r>
              <a:rPr lang="el-GR" sz="2000" dirty="0" smtClean="0"/>
              <a:t>:</a:t>
            </a:r>
            <a:endParaRPr lang="en-US" sz="2000" dirty="0" smtClean="0"/>
          </a:p>
          <a:p>
            <a:pPr eaLnBrk="1" hangingPunct="1">
              <a:buFont typeface="Wingdings" pitchFamily="2" charset="2"/>
              <a:buChar char="Ø"/>
            </a:pPr>
            <a:endParaRPr lang="en-US" sz="2000" dirty="0"/>
          </a:p>
          <a:p>
            <a:pPr eaLnBrk="1" hangingPunct="1">
              <a:buFont typeface="Wingdings" pitchFamily="2" charset="2"/>
              <a:buChar char="Ø"/>
            </a:pPr>
            <a:endParaRPr lang="en-US" sz="2000" dirty="0" smtClean="0"/>
          </a:p>
          <a:p>
            <a:pPr eaLnBrk="1" hangingPunct="1">
              <a:buFont typeface="Wingdings" pitchFamily="2" charset="2"/>
              <a:buChar char="Ø"/>
            </a:pPr>
            <a:r>
              <a:rPr lang="en-US" sz="2000" dirty="0" smtClean="0"/>
              <a:t>95% </a:t>
            </a:r>
            <a:r>
              <a:rPr lang="el-GR" sz="2000" dirty="0" smtClean="0"/>
              <a:t>αυτών των διαστημάτων θα περιλαμβάνουν τη μέση τιμή του πληθυσμού μ, ενώ το 5% από αυτά τα διαστήματα </a:t>
            </a:r>
            <a:r>
              <a:rPr lang="el-GR" sz="2000" dirty="0"/>
              <a:t>δε θα περιλαμβάνουν τη μέση τιμή του </a:t>
            </a:r>
            <a:r>
              <a:rPr lang="el-GR" sz="2000" dirty="0" smtClean="0"/>
              <a:t>πληθυσμού.</a:t>
            </a:r>
          </a:p>
          <a:p>
            <a:pPr eaLnBrk="1" hangingPunct="1">
              <a:buFont typeface="Wingdings" pitchFamily="2" charset="2"/>
              <a:buChar char="Ø"/>
            </a:pPr>
            <a:r>
              <a:rPr lang="el-GR" sz="2000" dirty="0" smtClean="0"/>
              <a:t>Αύξηση του επιπέδου εμπιστοσύνης από 95% σε 99% αυξάνει τη βεβαιότητα ότι το διάστημα εμπιστοσύνης περιλαμβάνει τη μέση τιμή του πληθυσμού, αλλά μειώνει την </a:t>
            </a:r>
            <a:r>
              <a:rPr lang="el-GR" sz="2000" b="1" dirty="0" smtClean="0"/>
              <a:t>ακρίβεια της εκτίμησης</a:t>
            </a:r>
            <a:r>
              <a:rPr lang="el-GR" sz="2000" dirty="0" smtClean="0"/>
              <a:t>, διότι το διάστημα είναι πιο ευρύ.</a:t>
            </a:r>
          </a:p>
          <a:p>
            <a:pPr eaLnBrk="1" hangingPunct="1">
              <a:buFont typeface="Wingdings" pitchFamily="2" charset="2"/>
              <a:buChar char="Ø"/>
            </a:pPr>
            <a:r>
              <a:rPr lang="el-GR" sz="2000" dirty="0" smtClean="0"/>
              <a:t>Ακρίβεια της εκτίμησης: η πιθανότητα ο πραγματικός μέσος όρος (δηλ. ο μέσος όρος του πληθυσμού) να βρίσκεται εντός συγκεκριμένων ορίων.</a:t>
            </a:r>
          </a:p>
          <a:p>
            <a:pPr marL="0" indent="0" eaLnBrk="1" hangingPunct="1">
              <a:buNone/>
            </a:pPr>
            <a:endParaRPr lang="el-GR" sz="2000" dirty="0"/>
          </a:p>
          <a:p>
            <a:pPr marL="0" indent="0" eaLnBrk="1" hangingPunct="1">
              <a:buNone/>
            </a:pPr>
            <a:endParaRPr lang="el-GR" sz="2000" dirty="0" smtClean="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3854573421"/>
              </p:ext>
            </p:extLst>
          </p:nvPr>
        </p:nvGraphicFramePr>
        <p:xfrm>
          <a:off x="2915816" y="2564904"/>
          <a:ext cx="3244850" cy="668338"/>
        </p:xfrm>
        <a:graphic>
          <a:graphicData uri="http://schemas.openxmlformats.org/presentationml/2006/ole">
            <mc:AlternateContent xmlns:mc="http://schemas.openxmlformats.org/markup-compatibility/2006">
              <mc:Choice xmlns:v="urn:schemas-microsoft-com:vml" Requires="v">
                <p:oleObj spid="_x0000_s210957" name="Εξίσωση" r:id="rId4" imgW="1231560" imgH="253800" progId="Equation.3">
                  <p:embed/>
                </p:oleObj>
              </mc:Choice>
              <mc:Fallback>
                <p:oleObj name="Εξίσωση" r:id="rId4" imgW="1231560" imgH="253800" progId="Equation.3">
                  <p:embed/>
                  <p:pic>
                    <p:nvPicPr>
                      <p:cNvPr id="0" name="Αντικείμενο 1"/>
                      <p:cNvPicPr>
                        <a:picLocks noChangeAspect="1" noChangeArrowheads="1"/>
                      </p:cNvPicPr>
                      <p:nvPr/>
                    </p:nvPicPr>
                    <p:blipFill>
                      <a:blip r:embed="rId5"/>
                      <a:srcRect/>
                      <a:stretch>
                        <a:fillRect/>
                      </a:stretch>
                    </p:blipFill>
                    <p:spPr bwMode="auto">
                      <a:xfrm>
                        <a:off x="2915816" y="2564904"/>
                        <a:ext cx="32448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1377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78" y="260648"/>
            <a:ext cx="9144000" cy="706437"/>
          </a:xfrm>
        </p:spPr>
        <p:txBody>
          <a:bodyPr/>
          <a:lstStyle/>
          <a:p>
            <a:pPr eaLnBrk="1" hangingPunct="1"/>
            <a:r>
              <a:rPr lang="el-GR" dirty="0" smtClean="0"/>
              <a:t>Τυπική μοναδιαία κανονική κατανομή (1 από 2)</a:t>
            </a:r>
          </a:p>
        </p:txBody>
      </p:sp>
      <p:sp>
        <p:nvSpPr>
          <p:cNvPr id="10243" name="Θέση περιεχομένου 3"/>
          <p:cNvSpPr>
            <a:spLocks noGrp="1"/>
          </p:cNvSpPr>
          <p:nvPr>
            <p:ph idx="1"/>
          </p:nvPr>
        </p:nvSpPr>
        <p:spPr>
          <a:xfrm>
            <a:off x="179512" y="1268760"/>
            <a:ext cx="8784976" cy="5256584"/>
          </a:xfrm>
        </p:spPr>
        <p:txBody>
          <a:bodyPr/>
          <a:lstStyle/>
          <a:p>
            <a:pPr eaLnBrk="1" hangingPunct="1">
              <a:buFont typeface="Wingdings" pitchFamily="2" charset="2"/>
              <a:buChar char="Ø"/>
            </a:pPr>
            <a:r>
              <a:rPr lang="el-GR" sz="2000" dirty="0" smtClean="0"/>
              <a:t>Για να υπολογίσουμε την πιθανότητα η τιμή μιας μεταβλητής να βρίσκεται  μεταξύ δύο συγκεκριμένων ορίων, θα πρέπει να υπολογίσουμε το εμβαδό της περιοχής κάτω από την καμπύλη και ανάμεσα στα δύο όρια. Το εμβαδό αυτό υπολογίζεται εύκολα με χρήση της τυπικής μοναδιαίας κανονικής κατανομής.</a:t>
            </a:r>
          </a:p>
          <a:p>
            <a:pPr eaLnBrk="1" hangingPunct="1">
              <a:buFont typeface="Wingdings" pitchFamily="2" charset="2"/>
              <a:buChar char="Ø"/>
            </a:pPr>
            <a:r>
              <a:rPr lang="el-GR" sz="2000" dirty="0" smtClean="0"/>
              <a:t>Τυπικής μοναδιαία κανονική κατανομή είναι μία κανονική κατανομή πιθανότητας που έχει μέση τιμή μ=0 και τυπική απόκλιση σ=1.</a:t>
            </a:r>
          </a:p>
          <a:p>
            <a:pPr eaLnBrk="1" hangingPunct="1">
              <a:buFont typeface="Wingdings" pitchFamily="2" charset="2"/>
              <a:buChar char="Ø"/>
            </a:pPr>
            <a:r>
              <a:rPr lang="el-GR" sz="2000" dirty="0" smtClean="0"/>
              <a:t>Τα περισσότερα μεγέθη που ακολουθούν κανονική κατανομή </a:t>
            </a:r>
            <a:r>
              <a:rPr lang="el-GR" sz="2000" dirty="0"/>
              <a:t>δεν </a:t>
            </a:r>
            <a:r>
              <a:rPr lang="el-GR" sz="2000" dirty="0" smtClean="0"/>
              <a:t>έχουν μέση </a:t>
            </a:r>
            <a:r>
              <a:rPr lang="el-GR" sz="2000" dirty="0"/>
              <a:t>τιμή μ=0 και τυπική απόκλιση </a:t>
            </a:r>
            <a:r>
              <a:rPr lang="el-GR" sz="2000" dirty="0" smtClean="0"/>
              <a:t>σ=1, όμως είναι δυνατό να τυποποιήσουμε τις μη-τυπικές περιπτώσεις μέσω της σχέσης:</a:t>
            </a:r>
          </a:p>
          <a:p>
            <a:pPr eaLnBrk="1" hangingPunct="1">
              <a:buFont typeface="Wingdings" pitchFamily="2" charset="2"/>
              <a:buChar char="Ø"/>
            </a:pPr>
            <a:endParaRPr lang="el-GR" sz="2000" dirty="0"/>
          </a:p>
          <a:p>
            <a:pPr marL="0" indent="0" eaLnBrk="1" hangingPunct="1">
              <a:buNone/>
            </a:pPr>
            <a:r>
              <a:rPr lang="el-GR" sz="2000" dirty="0" smtClean="0"/>
              <a:t>                                                                         ή     </a:t>
            </a:r>
          </a:p>
          <a:p>
            <a:pPr eaLnBrk="1" hangingPunct="1">
              <a:buFont typeface="Wingdings" pitchFamily="2" charset="2"/>
              <a:buChar char="Ø"/>
            </a:pPr>
            <a:endParaRPr lang="el-GR" sz="2000" dirty="0" smtClean="0"/>
          </a:p>
          <a:p>
            <a:pPr eaLnBrk="1" hangingPunct="1">
              <a:buFont typeface="Wingdings" pitchFamily="2" charset="2"/>
              <a:buChar char="Ø"/>
            </a:pPr>
            <a:r>
              <a:rPr lang="el-GR" sz="2000" dirty="0" smtClean="0"/>
              <a:t>Οι τιμές του συντελεστή  Ζ μετρούν  τον αριθμό των τυπικών αποκλίσεων  που απέχει μια τιμή από τη μέση τιμή.     </a:t>
            </a:r>
          </a:p>
          <a:p>
            <a:pPr marL="0" indent="0" eaLnBrk="1" hangingPunct="1">
              <a:buNone/>
            </a:pPr>
            <a:endParaRPr lang="el-GR" sz="2000" dirty="0"/>
          </a:p>
          <a:p>
            <a:pPr marL="0" indent="0" eaLnBrk="1" hangingPunct="1">
              <a:buNone/>
            </a:pPr>
            <a:endParaRPr lang="el-GR" sz="2000" dirty="0" smtClean="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3124319148"/>
              </p:ext>
            </p:extLst>
          </p:nvPr>
        </p:nvGraphicFramePr>
        <p:xfrm>
          <a:off x="1835696" y="4725144"/>
          <a:ext cx="1404938" cy="635000"/>
        </p:xfrm>
        <a:graphic>
          <a:graphicData uri="http://schemas.openxmlformats.org/presentationml/2006/ole">
            <mc:AlternateContent xmlns:mc="http://schemas.openxmlformats.org/markup-compatibility/2006">
              <mc:Choice xmlns:v="urn:schemas-microsoft-com:vml" Requires="v">
                <p:oleObj spid="_x0000_s212015" name="Εξίσωση" r:id="rId4" imgW="533160" imgH="241200" progId="Equation.3">
                  <p:embed/>
                </p:oleObj>
              </mc:Choice>
              <mc:Fallback>
                <p:oleObj name="Εξίσωση" r:id="rId4" imgW="533160" imgH="241200" progId="Equation.3">
                  <p:embed/>
                  <p:pic>
                    <p:nvPicPr>
                      <p:cNvPr id="0" name=""/>
                      <p:cNvPicPr>
                        <a:picLocks noChangeAspect="1" noChangeArrowheads="1"/>
                      </p:cNvPicPr>
                      <p:nvPr/>
                    </p:nvPicPr>
                    <p:blipFill>
                      <a:blip r:embed="rId5"/>
                      <a:srcRect/>
                      <a:stretch>
                        <a:fillRect/>
                      </a:stretch>
                    </p:blipFill>
                    <p:spPr bwMode="auto">
                      <a:xfrm>
                        <a:off x="1835696" y="4725144"/>
                        <a:ext cx="1404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2302063080"/>
              </p:ext>
            </p:extLst>
          </p:nvPr>
        </p:nvGraphicFramePr>
        <p:xfrm>
          <a:off x="5056188" y="4774754"/>
          <a:ext cx="2308225" cy="534987"/>
        </p:xfrm>
        <a:graphic>
          <a:graphicData uri="http://schemas.openxmlformats.org/presentationml/2006/ole">
            <mc:AlternateContent xmlns:mc="http://schemas.openxmlformats.org/markup-compatibility/2006">
              <mc:Choice xmlns:v="urn:schemas-microsoft-com:vml" Requires="v">
                <p:oleObj spid="_x0000_s212016" name="Εξίσωση" r:id="rId6" imgW="876240" imgH="203040" progId="Equation.3">
                  <p:embed/>
                </p:oleObj>
              </mc:Choice>
              <mc:Fallback>
                <p:oleObj name="Εξίσωση" r:id="rId6" imgW="876240" imgH="203040" progId="Equation.3">
                  <p:embed/>
                  <p:pic>
                    <p:nvPicPr>
                      <p:cNvPr id="0" name="Αντικείμενο 1"/>
                      <p:cNvPicPr>
                        <a:picLocks noChangeAspect="1" noChangeArrowheads="1"/>
                      </p:cNvPicPr>
                      <p:nvPr/>
                    </p:nvPicPr>
                    <p:blipFill>
                      <a:blip r:embed="rId7"/>
                      <a:srcRect/>
                      <a:stretch>
                        <a:fillRect/>
                      </a:stretch>
                    </p:blipFill>
                    <p:spPr bwMode="auto">
                      <a:xfrm>
                        <a:off x="5056188" y="4774754"/>
                        <a:ext cx="23082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1879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78" y="260648"/>
            <a:ext cx="9144000" cy="706437"/>
          </a:xfrm>
        </p:spPr>
        <p:txBody>
          <a:bodyPr/>
          <a:lstStyle/>
          <a:p>
            <a:pPr eaLnBrk="1" hangingPunct="1"/>
            <a:r>
              <a:rPr lang="el-GR" dirty="0" smtClean="0"/>
              <a:t>Τυπική μοναδιαία κανονική κατανομή (2 από 2)</a:t>
            </a:r>
          </a:p>
        </p:txBody>
      </p:sp>
      <p:sp>
        <p:nvSpPr>
          <p:cNvPr id="10243" name="Θέση περιεχομένου 3"/>
          <p:cNvSpPr>
            <a:spLocks noGrp="1"/>
          </p:cNvSpPr>
          <p:nvPr>
            <p:ph idx="1"/>
          </p:nvPr>
        </p:nvSpPr>
        <p:spPr>
          <a:xfrm>
            <a:off x="179512" y="1268760"/>
            <a:ext cx="8784976" cy="5256584"/>
          </a:xfrm>
        </p:spPr>
        <p:txBody>
          <a:bodyPr/>
          <a:lstStyle/>
          <a:p>
            <a:pPr eaLnBrk="1" hangingPunct="1">
              <a:buFont typeface="Wingdings" pitchFamily="2" charset="2"/>
              <a:buChar char="Ø"/>
            </a:pPr>
            <a:r>
              <a:rPr lang="el-GR" sz="2000" dirty="0" smtClean="0"/>
              <a:t>Ο κλασσικός τρόπος υπολογισμού της πιθανότητας μιας τιμής να είναι μεταξύ δύο συγκεκριμένων ορίων (</a:t>
            </a:r>
            <a:r>
              <a:rPr lang="el-GR" sz="2000" dirty="0" err="1" smtClean="0"/>
              <a:t>γραμμοσκιασμένο</a:t>
            </a:r>
            <a:r>
              <a:rPr lang="el-GR" sz="2000" dirty="0" smtClean="0"/>
              <a:t> εμβαδό κάτω από καμπύλη και μεταξύ των ορίων) είναι με χρήση της μοναδιαίας κανονικής κατανομής για την οποία υπάρχουν τυποποιημένοι πίνακες. Η κανονική μεταβλητή της κατανομής </a:t>
            </a:r>
            <a:r>
              <a:rPr lang="en-US" sz="2000" dirty="0" smtClean="0"/>
              <a:t>x(</a:t>
            </a:r>
            <a:r>
              <a:rPr lang="el-GR" sz="2000" dirty="0" err="1" smtClean="0"/>
              <a:t>μ,σ</a:t>
            </a:r>
            <a:r>
              <a:rPr lang="el-GR" sz="2000" dirty="0" smtClean="0"/>
              <a:t>)</a:t>
            </a:r>
            <a:r>
              <a:rPr lang="el-GR" sz="2000" dirty="0"/>
              <a:t> </a:t>
            </a:r>
            <a:r>
              <a:rPr lang="el-GR" sz="2000" dirty="0" smtClean="0"/>
              <a:t>μετασχηματίζεται σε μοναδιαία εφαρμόζοντας τη σχέση:</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582827450"/>
              </p:ext>
            </p:extLst>
          </p:nvPr>
        </p:nvGraphicFramePr>
        <p:xfrm>
          <a:off x="5652120" y="3605914"/>
          <a:ext cx="1404938" cy="635000"/>
        </p:xfrm>
        <a:graphic>
          <a:graphicData uri="http://schemas.openxmlformats.org/presentationml/2006/ole">
            <mc:AlternateContent xmlns:mc="http://schemas.openxmlformats.org/markup-compatibility/2006">
              <mc:Choice xmlns:v="urn:schemas-microsoft-com:vml" Requires="v">
                <p:oleObj spid="_x0000_s213001" name="Εξίσωση" r:id="rId4" imgW="533160" imgH="241200" progId="Equation.3">
                  <p:embed/>
                </p:oleObj>
              </mc:Choice>
              <mc:Fallback>
                <p:oleObj name="Εξίσωση" r:id="rId4" imgW="533160" imgH="241200" progId="Equation.3">
                  <p:embed/>
                  <p:pic>
                    <p:nvPicPr>
                      <p:cNvPr id="0" name=""/>
                      <p:cNvPicPr>
                        <a:picLocks noChangeAspect="1" noChangeArrowheads="1"/>
                      </p:cNvPicPr>
                      <p:nvPr/>
                    </p:nvPicPr>
                    <p:blipFill>
                      <a:blip r:embed="rId5"/>
                      <a:srcRect/>
                      <a:stretch>
                        <a:fillRect/>
                      </a:stretch>
                    </p:blipFill>
                    <p:spPr bwMode="auto">
                      <a:xfrm>
                        <a:off x="5652120" y="3605914"/>
                        <a:ext cx="1404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2"/>
          <p:cNvPicPr>
            <a:picLocks noChangeAspect="1" noChangeArrowheads="1"/>
          </p:cNvPicPr>
          <p:nvPr/>
        </p:nvPicPr>
        <p:blipFill rotWithShape="1">
          <a:blip r:embed="rId6" cstate="print"/>
          <a:srcRect l="65228" t="15826" r="4077" b="58730"/>
          <a:stretch/>
        </p:blipFill>
        <p:spPr bwMode="auto">
          <a:xfrm>
            <a:off x="1115616" y="3179135"/>
            <a:ext cx="2721936" cy="1488558"/>
          </a:xfrm>
          <a:prstGeom prst="rect">
            <a:avLst/>
          </a:prstGeom>
          <a:noFill/>
          <a:ln w="9525">
            <a:noFill/>
            <a:miter lim="800000"/>
            <a:headEnd/>
            <a:tailEnd/>
          </a:ln>
          <a:effectLst/>
        </p:spPr>
      </p:pic>
    </p:spTree>
    <p:extLst>
      <p:ext uri="{BB962C8B-B14F-4D97-AF65-F5344CB8AC3E}">
        <p14:creationId xmlns:p14="http://schemas.microsoft.com/office/powerpoint/2010/main" val="4131884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78" y="260648"/>
            <a:ext cx="9144000" cy="706437"/>
          </a:xfrm>
        </p:spPr>
        <p:txBody>
          <a:bodyPr/>
          <a:lstStyle/>
          <a:p>
            <a:pPr eaLnBrk="1" hangingPunct="1"/>
            <a:r>
              <a:rPr lang="el-GR" dirty="0" smtClean="0"/>
              <a:t>Ανάλυση μεγεθών εκφρασμένα σε ποσοστά</a:t>
            </a:r>
          </a:p>
        </p:txBody>
      </p:sp>
      <p:sp>
        <p:nvSpPr>
          <p:cNvPr id="10243" name="Θέση περιεχομένου 3"/>
          <p:cNvSpPr>
            <a:spLocks noGrp="1"/>
          </p:cNvSpPr>
          <p:nvPr>
            <p:ph idx="1"/>
          </p:nvPr>
        </p:nvSpPr>
        <p:spPr>
          <a:xfrm>
            <a:off x="179512" y="1268760"/>
            <a:ext cx="8784976" cy="1152128"/>
          </a:xfrm>
        </p:spPr>
        <p:txBody>
          <a:bodyPr/>
          <a:lstStyle/>
          <a:p>
            <a:pPr eaLnBrk="1" hangingPunct="1">
              <a:buFont typeface="Wingdings" pitchFamily="2" charset="2"/>
              <a:buChar char="Ø"/>
            </a:pPr>
            <a:r>
              <a:rPr lang="el-GR" sz="2000" dirty="0" smtClean="0"/>
              <a:t>Σε περίπτωση που τα μεγέθη που αναλύουμε εκφράζονται σε ποσοστά (π.χ. % νοικοκυριών με δείκτη ιδιοκτησίας ΙΧ αυτοκινήτου 2 ή υψηλότερο % μετακινούμενων που χρησιμοποιούν ΜΜΜ), η μέση τυπική απόκλιση είναι:</a:t>
            </a:r>
            <a:endParaRPr lang="en-US" sz="2000" dirty="0" smtClean="0"/>
          </a:p>
          <a:p>
            <a:pPr eaLnBrk="1" hangingPunct="1">
              <a:buFont typeface="Wingdings" pitchFamily="2" charset="2"/>
              <a:buChar char="Ø"/>
            </a:pPr>
            <a:endParaRPr lang="en-US" sz="2000" dirty="0"/>
          </a:p>
          <a:p>
            <a:pPr eaLnBrk="1" hangingPunct="1">
              <a:buFont typeface="Wingdings" pitchFamily="2" charset="2"/>
              <a:buChar char="Ø"/>
            </a:pPr>
            <a:endParaRPr lang="en-US" sz="2000" dirty="0" smtClean="0"/>
          </a:p>
          <a:p>
            <a:pPr marL="0" indent="0" eaLnBrk="1" hangingPunct="1">
              <a:buNone/>
            </a:pPr>
            <a:r>
              <a:rPr lang="el-GR" sz="2000" dirty="0" smtClean="0"/>
              <a:t>όπου:</a:t>
            </a:r>
            <a:endParaRPr lang="en-US" sz="2000" dirty="0" smtClean="0"/>
          </a:p>
          <a:p>
            <a:pPr marL="0" indent="0" eaLnBrk="1" hangingPunct="1">
              <a:buNone/>
            </a:pPr>
            <a:endParaRPr lang="en-US" sz="2000" dirty="0" smtClean="0"/>
          </a:p>
          <a:p>
            <a:pPr marL="0" indent="0" eaLnBrk="1" hangingPunct="1">
              <a:buNone/>
            </a:pPr>
            <a:r>
              <a:rPr lang="el-GR" sz="2000" dirty="0" err="1"/>
              <a:t>𝑠𝑒(𝑝</a:t>
            </a:r>
            <a:r>
              <a:rPr lang="el-GR" sz="2000" dirty="0"/>
              <a:t> ̅</a:t>
            </a:r>
            <a:r>
              <a:rPr lang="el-GR" sz="2000" dirty="0" smtClean="0"/>
              <a:t>)</a:t>
            </a:r>
            <a:r>
              <a:rPr lang="en-US" sz="2000" dirty="0" smtClean="0"/>
              <a:t>: </a:t>
            </a:r>
            <a:r>
              <a:rPr lang="el-GR" sz="2000" dirty="0" smtClean="0"/>
              <a:t>η προσέγγιση της τυπικής απόκλισης</a:t>
            </a:r>
            <a:endParaRPr lang="en-US" sz="2000" dirty="0" smtClean="0"/>
          </a:p>
          <a:p>
            <a:pPr marL="0" indent="0" eaLnBrk="1" hangingPunct="1">
              <a:buNone/>
            </a:pPr>
            <a:r>
              <a:rPr lang="en-US" sz="2000" dirty="0" smtClean="0"/>
              <a:t>p:</a:t>
            </a:r>
            <a:r>
              <a:rPr lang="el-GR" sz="2000" dirty="0" smtClean="0"/>
              <a:t> το ποσοστιαίο αποτέλεσμα της μέτρησης</a:t>
            </a:r>
            <a:endParaRPr lang="en-US" sz="2000" dirty="0" smtClean="0"/>
          </a:p>
          <a:p>
            <a:pPr marL="0" indent="0" eaLnBrk="1" hangingPunct="1">
              <a:buNone/>
            </a:pPr>
            <a:r>
              <a:rPr lang="en-US" sz="2000" dirty="0" smtClean="0"/>
              <a:t>q:</a:t>
            </a:r>
            <a:r>
              <a:rPr lang="el-GR" sz="2000" dirty="0" smtClean="0"/>
              <a:t> (100-</a:t>
            </a:r>
            <a:r>
              <a:rPr lang="en-US" sz="2000" dirty="0" smtClean="0"/>
              <a:t>p</a:t>
            </a:r>
            <a:r>
              <a:rPr lang="el-GR" sz="2000" dirty="0" smtClean="0"/>
              <a:t>)</a:t>
            </a:r>
            <a:endParaRPr lang="en-US" sz="2000" dirty="0" smtClean="0"/>
          </a:p>
          <a:p>
            <a:pPr marL="0" indent="0" eaLnBrk="1" hangingPunct="1">
              <a:buNone/>
            </a:pPr>
            <a:r>
              <a:rPr lang="el-GR" sz="2000" dirty="0"/>
              <a:t>ν</a:t>
            </a:r>
            <a:r>
              <a:rPr lang="en-US" sz="2000" dirty="0" smtClean="0"/>
              <a:t>:</a:t>
            </a:r>
            <a:r>
              <a:rPr lang="el-GR" sz="2000" dirty="0" smtClean="0"/>
              <a:t> το μέγεθος του δείγματος</a:t>
            </a:r>
          </a:p>
          <a:p>
            <a:pPr eaLnBrk="1" hangingPunct="1">
              <a:buFont typeface="Wingdings" pitchFamily="2" charset="2"/>
              <a:buChar char="Ø"/>
            </a:pPr>
            <a:r>
              <a:rPr lang="el-GR" sz="2000" b="1" dirty="0" smtClean="0"/>
              <a:t>Προϋποθέσεις για ικανοποιητικά αποτελέσματα: </a:t>
            </a:r>
            <a:r>
              <a:rPr lang="en-US" sz="2000" b="1" dirty="0" smtClean="0"/>
              <a:t>p&gt;=10 </a:t>
            </a:r>
            <a:r>
              <a:rPr lang="el-GR" sz="2000" b="1" dirty="0" smtClean="0"/>
              <a:t>και ν&gt;=30.</a:t>
            </a:r>
            <a:endParaRPr lang="el-GR" sz="2000" b="1" dirty="0"/>
          </a:p>
          <a:p>
            <a:pPr marL="0" indent="0" eaLnBrk="1" hangingPunct="1">
              <a:buNone/>
            </a:pPr>
            <a:endParaRPr lang="el-GR" sz="2000" dirty="0" smtClean="0"/>
          </a:p>
        </p:txBody>
      </p:sp>
      <mc:AlternateContent xmlns:mc="http://schemas.openxmlformats.org/markup-compatibility/2006" xmlns:a14="http://schemas.microsoft.com/office/drawing/2010/main">
        <mc:Choice Requires="a14">
          <p:sp>
            <p:nvSpPr>
              <p:cNvPr id="4" name="Ορθογώνιο 3"/>
              <p:cNvSpPr/>
              <p:nvPr/>
            </p:nvSpPr>
            <p:spPr>
              <a:xfrm>
                <a:off x="2977459" y="2456166"/>
                <a:ext cx="2313390" cy="843885"/>
              </a:xfrm>
              <a:prstGeom prst="rect">
                <a:avLst/>
              </a:prstGeom>
            </p:spPr>
            <p:txBody>
              <a:bodyPr wrap="none">
                <a:spAutoFit/>
              </a:bodyPr>
              <a:lstStyle/>
              <a:p>
                <a:pPr lvl="0" fontAlgn="base">
                  <a:spcBef>
                    <a:spcPts val="1200"/>
                  </a:spcBef>
                  <a:spcAft>
                    <a:spcPct val="0"/>
                  </a:spcAft>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rPr>
                        <m:t>𝑠𝑒</m:t>
                      </m:r>
                      <m:r>
                        <a:rPr lang="en-US" sz="2400" i="1" smtClean="0">
                          <a:solidFill>
                            <a:prstClr val="black"/>
                          </a:solidFill>
                          <a:latin typeface="Cambria Math"/>
                        </a:rPr>
                        <m:t>(</m:t>
                      </m:r>
                      <m:acc>
                        <m:accPr>
                          <m:chr m:val="̅"/>
                          <m:ctrlPr>
                            <a:rPr lang="en-US" sz="2400" i="1">
                              <a:solidFill>
                                <a:prstClr val="black"/>
                              </a:solidFill>
                              <a:latin typeface="Cambria Math"/>
                            </a:rPr>
                          </m:ctrlPr>
                        </m:accPr>
                        <m:e>
                          <m:r>
                            <a:rPr lang="en-US" sz="2400" b="0" i="1" smtClean="0">
                              <a:solidFill>
                                <a:prstClr val="black"/>
                              </a:solidFill>
                              <a:latin typeface="Cambria Math"/>
                            </a:rPr>
                            <m:t>𝑝</m:t>
                          </m:r>
                        </m:e>
                      </m:acc>
                      <m:r>
                        <a:rPr lang="en-US" sz="2400" i="1">
                          <a:solidFill>
                            <a:prstClr val="black"/>
                          </a:solidFill>
                          <a:latin typeface="Cambria Math"/>
                        </a:rPr>
                        <m:t>)</m:t>
                      </m:r>
                      <m:r>
                        <a:rPr lang="en-US" sz="2400" i="1">
                          <a:solidFill>
                            <a:prstClr val="black"/>
                          </a:solidFill>
                          <a:latin typeface="Cambria Math"/>
                          <a:ea typeface="Cambria Math"/>
                        </a:rPr>
                        <m:t>=</m:t>
                      </m:r>
                      <m:rad>
                        <m:radPr>
                          <m:degHide m:val="on"/>
                          <m:ctrlPr>
                            <a:rPr lang="en-US" sz="2400" i="1">
                              <a:solidFill>
                                <a:prstClr val="black"/>
                              </a:solidFill>
                              <a:latin typeface="Cambria Math"/>
                              <a:ea typeface="Cambria Math"/>
                            </a:rPr>
                          </m:ctrlPr>
                        </m:radPr>
                        <m:deg/>
                        <m:e>
                          <m:f>
                            <m:fPr>
                              <m:ctrlPr>
                                <a:rPr lang="en-US" sz="2400" i="1">
                                  <a:solidFill>
                                    <a:prstClr val="black"/>
                                  </a:solidFill>
                                  <a:latin typeface="Cambria Math"/>
                                  <a:ea typeface="Cambria Math"/>
                                </a:rPr>
                              </m:ctrlPr>
                            </m:fPr>
                            <m:num>
                              <m:r>
                                <a:rPr lang="en-US" sz="2400" b="0" i="1" smtClean="0">
                                  <a:solidFill>
                                    <a:prstClr val="black"/>
                                  </a:solidFill>
                                  <a:latin typeface="Cambria Math"/>
                                  <a:ea typeface="Cambria Math"/>
                                </a:rPr>
                                <m:t>𝑝</m:t>
                              </m:r>
                              <m:r>
                                <a:rPr lang="el-GR" sz="2400" i="1">
                                  <a:solidFill>
                                    <a:prstClr val="black"/>
                                  </a:solidFill>
                                  <a:latin typeface="Cambria Math"/>
                                  <a:ea typeface="Cambria Math"/>
                                </a:rPr>
                                <m:t>∗</m:t>
                              </m:r>
                              <m:r>
                                <a:rPr lang="en-US" sz="2400" b="0" i="1" smtClean="0">
                                  <a:solidFill>
                                    <a:prstClr val="black"/>
                                  </a:solidFill>
                                  <a:latin typeface="Cambria Math"/>
                                  <a:ea typeface="Cambria Math"/>
                                </a:rPr>
                                <m:t>𝑞</m:t>
                              </m:r>
                            </m:num>
                            <m:den>
                              <m:r>
                                <a:rPr lang="en-US" sz="2400" i="1">
                                  <a:solidFill>
                                    <a:prstClr val="black"/>
                                  </a:solidFill>
                                  <a:latin typeface="Cambria Math"/>
                                  <a:ea typeface="Cambria Math"/>
                                </a:rPr>
                                <m:t>𝑣</m:t>
                              </m:r>
                            </m:den>
                          </m:f>
                        </m:e>
                      </m:rad>
                    </m:oMath>
                  </m:oMathPara>
                </a14:m>
                <a:endParaRPr lang="el-GR" sz="2400" dirty="0">
                  <a:solidFill>
                    <a:prstClr val="black"/>
                  </a:solidFill>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2977459" y="2456166"/>
                <a:ext cx="2313390" cy="843885"/>
              </a:xfrm>
              <a:prstGeom prst="rect">
                <a:avLst/>
              </a:prstGeom>
              <a:blipFill rotWithShape="1">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955616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Σύγκριση αποτελεσμάτων δύο δειγματοληψιών (1 από 3)</a:t>
            </a:r>
          </a:p>
        </p:txBody>
      </p:sp>
      <p:sp>
        <p:nvSpPr>
          <p:cNvPr id="10243" name="Θέση περιεχομένου 3"/>
          <p:cNvSpPr>
            <a:spLocks noGrp="1"/>
          </p:cNvSpPr>
          <p:nvPr>
            <p:ph idx="1"/>
          </p:nvPr>
        </p:nvSpPr>
        <p:spPr>
          <a:xfrm>
            <a:off x="179512" y="3212976"/>
            <a:ext cx="8784976" cy="3158356"/>
          </a:xfrm>
        </p:spPr>
        <p:txBody>
          <a:bodyPr/>
          <a:lstStyle/>
          <a:p>
            <a:pPr marL="0" indent="0" eaLnBrk="1" hangingPunct="1">
              <a:buNone/>
            </a:pPr>
            <a:r>
              <a:rPr lang="el-GR" sz="2400" b="1" dirty="0" smtClean="0"/>
              <a:t>Ερώτημα:</a:t>
            </a:r>
          </a:p>
          <a:p>
            <a:pPr eaLnBrk="1" hangingPunct="1">
              <a:buFont typeface="Wingdings" pitchFamily="2" charset="2"/>
              <a:buChar char="Ø"/>
            </a:pPr>
            <a:r>
              <a:rPr lang="el-GR" sz="2400" dirty="0" smtClean="0"/>
              <a:t>Τα δύο δείγματα προέρχονται από δύο διαφορετικούς πληθυσμούς με διαφορετικό μέσο όρο (πραγματική διαφορά)</a:t>
            </a:r>
            <a:r>
              <a:rPr lang="en-US" sz="2400" dirty="0" smtClean="0"/>
              <a:t>;</a:t>
            </a:r>
            <a:endParaRPr lang="el-GR" sz="2400" dirty="0" smtClean="0"/>
          </a:p>
          <a:p>
            <a:pPr marL="0" indent="0" algn="ctr" eaLnBrk="1" hangingPunct="1">
              <a:buNone/>
            </a:pPr>
            <a:r>
              <a:rPr lang="el-GR" sz="2400" dirty="0"/>
              <a:t>ή</a:t>
            </a:r>
            <a:endParaRPr lang="el-GR" sz="2400" dirty="0" smtClean="0"/>
          </a:p>
          <a:p>
            <a:pPr eaLnBrk="1" hangingPunct="1">
              <a:buFont typeface="Wingdings" pitchFamily="2" charset="2"/>
              <a:buChar char="Ø"/>
            </a:pPr>
            <a:r>
              <a:rPr lang="el-GR" sz="2400" dirty="0"/>
              <a:t>Τα δύο δείγματα προέρχονται α</a:t>
            </a:r>
            <a:r>
              <a:rPr lang="el-GR" sz="2400" dirty="0" smtClean="0"/>
              <a:t>πό τον ίδιο πληθυσμό αλλά με διαφορετικές διακυμάνσεις (τυχαία διαφορά)</a:t>
            </a:r>
            <a:r>
              <a:rPr lang="en-US" sz="2400" dirty="0" smtClean="0"/>
              <a:t>;</a:t>
            </a:r>
            <a:endParaRPr lang="el-GR" sz="2400" dirty="0" smtClean="0"/>
          </a:p>
          <a:p>
            <a:pPr eaLnBrk="1" hangingPunct="1"/>
            <a:endParaRPr lang="el-GR" sz="2400" dirty="0"/>
          </a:p>
          <a:p>
            <a:pPr marL="0" indent="0" eaLnBrk="1" hangingPunct="1">
              <a:buNone/>
            </a:pPr>
            <a:endParaRPr lang="el-GR" sz="2400" dirty="0" smtClean="0"/>
          </a:p>
        </p:txBody>
      </p:sp>
      <mc:AlternateContent xmlns:mc="http://schemas.openxmlformats.org/markup-compatibility/2006" xmlns:a14="http://schemas.microsoft.com/office/drawing/2010/main">
        <mc:Choice Requires="a14">
          <p:graphicFrame>
            <p:nvGraphicFramePr>
              <p:cNvPr id="2" name="Πίνακας 1"/>
              <p:cNvGraphicFramePr>
                <a:graphicFrameLocks noGrp="1"/>
              </p:cNvGraphicFramePr>
              <p:nvPr>
                <p:extLst>
                  <p:ext uri="{D42A27DB-BD31-4B8C-83A1-F6EECF244321}">
                    <p14:modId xmlns:p14="http://schemas.microsoft.com/office/powerpoint/2010/main" val="2329339899"/>
                  </p:ext>
                </p:extLst>
              </p:nvPr>
            </p:nvGraphicFramePr>
            <p:xfrm>
              <a:off x="1547664" y="1556792"/>
              <a:ext cx="6409944" cy="1594104"/>
            </p:xfrm>
            <a:graphic>
              <a:graphicData uri="http://schemas.openxmlformats.org/drawingml/2006/table">
                <a:tbl>
                  <a:tblPr firstRow="1" bandRow="1">
                    <a:tableStyleId>{2D5ABB26-0587-4C30-8999-92F81FD0307C}</a:tableStyleId>
                  </a:tblPr>
                  <a:tblGrid>
                    <a:gridCol w="2345944"/>
                    <a:gridCol w="2032000"/>
                    <a:gridCol w="2032000"/>
                  </a:tblGrid>
                  <a:tr h="37084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Δείγμα 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Δείγμα 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μέγεθος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μέση τιμή (</a:t>
                          </a:r>
                          <a:r>
                            <a:rPr lang="en-US" dirty="0" smtClean="0"/>
                            <a:t>mean</a:t>
                          </a:r>
                          <a:r>
                            <a:rPr lang="el-GR" dirty="0" smtClean="0"/>
                            <a:t>)</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l-GR" sz="1800" b="0" i="1" u="none" strike="noStrike" kern="1200" cap="none" spc="0" normalizeH="0" baseline="0" noProof="0" smtClean="0">
                                        <a:ln>
                                          <a:noFill/>
                                        </a:ln>
                                        <a:solidFill>
                                          <a:prstClr val="black"/>
                                        </a:solidFill>
                                        <a:effectLst/>
                                        <a:uLnTx/>
                                        <a:uFillTx/>
                                        <a:latin typeface="Cambria Math"/>
                                        <a:ea typeface="+mn-ea"/>
                                        <a:cs typeface="+mn-cs"/>
                                      </a:rPr>
                                    </m:ctrlPr>
                                  </m:accPr>
                                  <m:e>
                                    <m:r>
                                      <m:rPr>
                                        <m:sty m:val="p"/>
                                      </m:rPr>
                                      <a:rPr kumimoji="0" lang="el-GR" sz="1800" b="0" i="0" u="none" strike="noStrike" kern="1200" cap="none" spc="0" normalizeH="0" baseline="0" noProof="0" smtClean="0">
                                        <a:ln>
                                          <a:noFill/>
                                        </a:ln>
                                        <a:solidFill>
                                          <a:prstClr val="black"/>
                                        </a:solidFill>
                                        <a:effectLst/>
                                        <a:uLnTx/>
                                        <a:uFillTx/>
                                        <a:latin typeface="Cambria Math"/>
                                        <a:ea typeface="+mn-ea"/>
                                        <a:cs typeface="+mn-cs"/>
                                      </a:rPr>
                                      <m:t>Χ</m:t>
                                    </m:r>
                                  </m:e>
                                </m:acc>
                                <m:r>
                                  <a:rPr kumimoji="0" lang="el-GR" sz="1800" b="0" i="0" u="none" strike="noStrike" kern="1200" cap="none" spc="0" normalizeH="0" baseline="0" noProof="0" smtClean="0">
                                    <a:ln>
                                      <a:noFill/>
                                    </a:ln>
                                    <a:solidFill>
                                      <a:prstClr val="black"/>
                                    </a:solidFill>
                                    <a:effectLst/>
                                    <a:uLnTx/>
                                    <a:uFillTx/>
                                    <a:latin typeface="Cambria Math"/>
                                    <a:ea typeface="+mn-ea"/>
                                    <a:cs typeface="+mn-cs"/>
                                  </a:rPr>
                                  <m:t>1</m:t>
                                </m:r>
                              </m:oMath>
                            </m:oMathPara>
                          </a14:m>
                          <a:endParaRPr kumimoji="0" lang="el-GR"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acc>
                                <m:accPr>
                                  <m:chr m:val="̅"/>
                                  <m:ctrlPr>
                                    <a:rPr lang="el-GR" i="1" smtClean="0">
                                      <a:latin typeface="Cambria Math"/>
                                    </a:rPr>
                                  </m:ctrlPr>
                                </m:accPr>
                                <m:e>
                                  <m:r>
                                    <m:rPr>
                                      <m:sty m:val="p"/>
                                    </m:rPr>
                                    <a:rPr lang="el-GR" b="0" i="0" smtClean="0">
                                      <a:latin typeface="Cambria Math"/>
                                    </a:rPr>
                                    <m:t>Χ</m:t>
                                  </m:r>
                                </m:e>
                              </m:acc>
                            </m:oMath>
                          </a14:m>
                          <a:r>
                            <a:rPr lang="el-GR" dirty="0" smtClean="0"/>
                            <a:t>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διακύμανση (</a:t>
                          </a:r>
                          <a:r>
                            <a:rPr lang="en-US" dirty="0" smtClean="0"/>
                            <a:t>variance</a:t>
                          </a:r>
                          <a:r>
                            <a:rPr lang="el-GR" dirty="0" smtClean="0"/>
                            <a:t>)</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kumimoji="0" lang="el-GR" sz="2400" b="0" i="1" u="none" strike="noStrike" kern="1200" cap="none" spc="0" normalizeH="0" baseline="0" noProof="0" smtClean="0">
                                        <a:ln>
                                          <a:noFill/>
                                        </a:ln>
                                        <a:solidFill>
                                          <a:prstClr val="black"/>
                                        </a:solidFill>
                                        <a:effectLst/>
                                        <a:uLnTx/>
                                        <a:uFillTx/>
                                        <a:latin typeface="Cambria Math"/>
                                        <a:ea typeface="+mn-ea"/>
                                        <a:cs typeface="+mn-cs"/>
                                      </a:rPr>
                                    </m:ctrlPr>
                                  </m:sSupPr>
                                  <m:e>
                                    <m:sSub>
                                      <m:sSubPr>
                                        <m:ctrlPr>
                                          <a:rPr kumimoji="0" lang="en-US" sz="2400" b="0" i="1" u="none" strike="noStrike" kern="1200" cap="none" spc="0" normalizeH="0" baseline="0" noProof="0" smtClean="0">
                                            <a:ln>
                                              <a:noFill/>
                                            </a:ln>
                                            <a:solidFill>
                                              <a:prstClr val="black"/>
                                            </a:solidFill>
                                            <a:effectLst/>
                                            <a:uLnTx/>
                                            <a:uFillTx/>
                                            <a:latin typeface="Cambria Math"/>
                                            <a:ea typeface="+mn-ea"/>
                                            <a:cs typeface="+mn-cs"/>
                                          </a:rPr>
                                        </m:ctrlPr>
                                      </m:sSubPr>
                                      <m:e>
                                        <m:r>
                                          <m:rPr>
                                            <m:sty m:val="p"/>
                                          </m:rPr>
                                          <a:rPr kumimoji="0" lang="en-US" sz="2400" b="0" i="0" u="none" strike="noStrike" kern="1200" cap="none" spc="0" normalizeH="0" baseline="0" noProof="0" smtClean="0">
                                            <a:ln>
                                              <a:noFill/>
                                            </a:ln>
                                            <a:solidFill>
                                              <a:prstClr val="black"/>
                                            </a:solidFill>
                                            <a:effectLst/>
                                            <a:uLnTx/>
                                            <a:uFillTx/>
                                            <a:latin typeface="Cambria Math"/>
                                            <a:ea typeface="+mn-ea"/>
                                            <a:cs typeface="+mn-cs"/>
                                          </a:rPr>
                                          <m:t>S</m:t>
                                        </m:r>
                                      </m:e>
                                      <m:sub>
                                        <m:r>
                                          <a:rPr kumimoji="0" lang="en-US" sz="2400" b="0" i="1" u="none" strike="noStrike" kern="1200" cap="none" spc="0" normalizeH="0" baseline="0" noProof="0" smtClean="0">
                                            <a:ln>
                                              <a:noFill/>
                                            </a:ln>
                                            <a:solidFill>
                                              <a:prstClr val="black"/>
                                            </a:solidFill>
                                            <a:effectLst/>
                                            <a:uLnTx/>
                                            <a:uFillTx/>
                                            <a:latin typeface="Cambria Math"/>
                                            <a:ea typeface="+mn-ea"/>
                                            <a:cs typeface="+mn-cs"/>
                                          </a:rPr>
                                          <m:t>1</m:t>
                                        </m:r>
                                      </m:sub>
                                    </m:sSub>
                                  </m:e>
                                  <m:sup>
                                    <m:r>
                                      <a:rPr kumimoji="0" lang="en-US" sz="2400" b="0" i="1" u="none" strike="noStrike" kern="1200" cap="none" spc="0" normalizeH="0" baseline="0" noProof="0" smtClean="0">
                                        <a:ln>
                                          <a:noFill/>
                                        </a:ln>
                                        <a:solidFill>
                                          <a:prstClr val="black"/>
                                        </a:solidFill>
                                        <a:effectLst/>
                                        <a:uLnTx/>
                                        <a:uFillTx/>
                                        <a:latin typeface="Cambria Math"/>
                                        <a:ea typeface="+mn-ea"/>
                                        <a:cs typeface="+mn-cs"/>
                                      </a:rPr>
                                      <m:t>2</m:t>
                                    </m:r>
                                  </m:sup>
                                </m:sSup>
                              </m:oMath>
                            </m:oMathPara>
                          </a14:m>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kumimoji="0" lang="el-GR" sz="2400" b="0" i="1" u="none" strike="noStrike" kern="1200" cap="none" spc="0" normalizeH="0" baseline="0" noProof="0" smtClean="0">
                                        <a:ln>
                                          <a:noFill/>
                                        </a:ln>
                                        <a:solidFill>
                                          <a:prstClr val="black"/>
                                        </a:solidFill>
                                        <a:effectLst/>
                                        <a:uLnTx/>
                                        <a:uFillTx/>
                                        <a:latin typeface="Cambria Math"/>
                                        <a:ea typeface="+mn-ea"/>
                                        <a:cs typeface="+mn-cs"/>
                                      </a:rPr>
                                    </m:ctrlPr>
                                  </m:sSupPr>
                                  <m:e>
                                    <m:sSub>
                                      <m:sSubPr>
                                        <m:ctrlPr>
                                          <a:rPr kumimoji="0" lang="en-US" sz="2400" b="0" i="1" u="none" strike="noStrike" kern="1200" cap="none" spc="0" normalizeH="0" baseline="0" noProof="0" smtClean="0">
                                            <a:ln>
                                              <a:noFill/>
                                            </a:ln>
                                            <a:solidFill>
                                              <a:prstClr val="black"/>
                                            </a:solidFill>
                                            <a:effectLst/>
                                            <a:uLnTx/>
                                            <a:uFillTx/>
                                            <a:latin typeface="Cambria Math"/>
                                            <a:ea typeface="+mn-ea"/>
                                            <a:cs typeface="+mn-cs"/>
                                          </a:rPr>
                                        </m:ctrlPr>
                                      </m:sSubPr>
                                      <m:e>
                                        <m:r>
                                          <m:rPr>
                                            <m:sty m:val="p"/>
                                          </m:rPr>
                                          <a:rPr kumimoji="0" lang="en-US" sz="2400" b="0" i="0" u="none" strike="noStrike" kern="1200" cap="none" spc="0" normalizeH="0" baseline="0" noProof="0" smtClean="0">
                                            <a:ln>
                                              <a:noFill/>
                                            </a:ln>
                                            <a:solidFill>
                                              <a:prstClr val="black"/>
                                            </a:solidFill>
                                            <a:effectLst/>
                                            <a:uLnTx/>
                                            <a:uFillTx/>
                                            <a:latin typeface="Cambria Math"/>
                                            <a:ea typeface="+mn-ea"/>
                                            <a:cs typeface="+mn-cs"/>
                                          </a:rPr>
                                          <m:t>S</m:t>
                                        </m:r>
                                      </m:e>
                                      <m:sub>
                                        <m:r>
                                          <a:rPr kumimoji="0" lang="en-US" sz="2400" b="0" i="1" u="none" strike="noStrike" kern="1200" cap="none" spc="0" normalizeH="0" baseline="0" noProof="0" smtClean="0">
                                            <a:ln>
                                              <a:noFill/>
                                            </a:ln>
                                            <a:solidFill>
                                              <a:prstClr val="black"/>
                                            </a:solidFill>
                                            <a:effectLst/>
                                            <a:uLnTx/>
                                            <a:uFillTx/>
                                            <a:latin typeface="Cambria Math"/>
                                            <a:ea typeface="+mn-ea"/>
                                            <a:cs typeface="+mn-cs"/>
                                          </a:rPr>
                                          <m:t>2</m:t>
                                        </m:r>
                                      </m:sub>
                                    </m:sSub>
                                  </m:e>
                                  <m:sup>
                                    <m:r>
                                      <a:rPr kumimoji="0" lang="en-US" sz="2400" b="0" i="1" u="none" strike="noStrike" kern="1200" cap="none" spc="0" normalizeH="0" baseline="0" noProof="0" smtClean="0">
                                        <a:ln>
                                          <a:noFill/>
                                        </a:ln>
                                        <a:solidFill>
                                          <a:prstClr val="black"/>
                                        </a:solidFill>
                                        <a:effectLst/>
                                        <a:uLnTx/>
                                        <a:uFillTx/>
                                        <a:latin typeface="Cambria Math"/>
                                        <a:ea typeface="+mn-ea"/>
                                        <a:cs typeface="+mn-cs"/>
                                      </a:rPr>
                                      <m:t>2</m:t>
                                    </m:r>
                                  </m:sup>
                                </m:sSup>
                              </m:oMath>
                            </m:oMathPara>
                          </a14:m>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2" name="Πίνακας 1"/>
              <p:cNvGraphicFramePr>
                <a:graphicFrameLocks noGrp="1"/>
              </p:cNvGraphicFramePr>
              <p:nvPr>
                <p:extLst>
                  <p:ext uri="{D42A27DB-BD31-4B8C-83A1-F6EECF244321}">
                    <p14:modId xmlns:p14="http://schemas.microsoft.com/office/powerpoint/2010/main" val="2329339899"/>
                  </p:ext>
                </p:extLst>
              </p:nvPr>
            </p:nvGraphicFramePr>
            <p:xfrm>
              <a:off x="1547664" y="1556792"/>
              <a:ext cx="6409944" cy="1594104"/>
            </p:xfrm>
            <a:graphic>
              <a:graphicData uri="http://schemas.openxmlformats.org/drawingml/2006/table">
                <a:tbl>
                  <a:tblPr firstRow="1" bandRow="1">
                    <a:tableStyleId>{2D5ABB26-0587-4C30-8999-92F81FD0307C}</a:tableStyleId>
                  </a:tblPr>
                  <a:tblGrid>
                    <a:gridCol w="2345944"/>
                    <a:gridCol w="2032000"/>
                    <a:gridCol w="2032000"/>
                  </a:tblGrid>
                  <a:tr h="37084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Δείγμα 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Δείγμα 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μέγεθος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dirty="0" smtClean="0"/>
                            <a:t>ν2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μέση τιμή (</a:t>
                          </a:r>
                          <a:r>
                            <a:rPr lang="en-US" dirty="0" smtClean="0"/>
                            <a:t>mean</a:t>
                          </a:r>
                          <a:r>
                            <a:rPr lang="el-GR" dirty="0" smtClean="0"/>
                            <a:t>)</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15916" t="-208197" r="-100300" b="-129508"/>
                          </a:stretch>
                        </a:blip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15916" t="-208197" r="-300" b="-129508"/>
                          </a:stretch>
                        </a:blipFill>
                      </a:tcPr>
                    </a:tc>
                  </a:tr>
                  <a:tr h="481584">
                    <a:tc>
                      <a:txBody>
                        <a:bodyPr/>
                        <a:lstStyle/>
                        <a:p>
                          <a:r>
                            <a:rPr lang="el-GR" dirty="0" smtClean="0"/>
                            <a:t>διακύμανση (</a:t>
                          </a:r>
                          <a:r>
                            <a:rPr lang="en-US" dirty="0" smtClean="0"/>
                            <a:t>variance</a:t>
                          </a:r>
                          <a:r>
                            <a:rPr lang="el-GR" dirty="0" smtClean="0"/>
                            <a:t>)</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15916" t="-237975" r="-100300"/>
                          </a:stretch>
                        </a:blip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15916" t="-237975" r="-300"/>
                          </a:stretch>
                        </a:blipFill>
                      </a:tcPr>
                    </a:tc>
                  </a:tr>
                </a:tbl>
              </a:graphicData>
            </a:graphic>
          </p:graphicFrame>
        </mc:Fallback>
      </mc:AlternateContent>
    </p:spTree>
    <p:extLst>
      <p:ext uri="{BB962C8B-B14F-4D97-AF65-F5344CB8AC3E}">
        <p14:creationId xmlns:p14="http://schemas.microsoft.com/office/powerpoint/2010/main" val="179916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smtClean="0"/>
              <a:t>Περιεχόμενα ενότητας</a:t>
            </a:r>
          </a:p>
        </p:txBody>
      </p:sp>
      <p:sp>
        <p:nvSpPr>
          <p:cNvPr id="10243" name="Θέση περιεχομένου 3"/>
          <p:cNvSpPr>
            <a:spLocks noGrp="1"/>
          </p:cNvSpPr>
          <p:nvPr>
            <p:ph idx="1"/>
          </p:nvPr>
        </p:nvSpPr>
        <p:spPr>
          <a:xfrm>
            <a:off x="463550" y="1557338"/>
            <a:ext cx="8229600" cy="4525962"/>
          </a:xfrm>
        </p:spPr>
        <p:txBody>
          <a:bodyPr/>
          <a:lstStyle/>
          <a:p>
            <a:pPr eaLnBrk="1" hangingPunct="1"/>
            <a:r>
              <a:rPr lang="el-GR" dirty="0" smtClean="0"/>
              <a:t>Βασικές έννοιες.</a:t>
            </a:r>
          </a:p>
          <a:p>
            <a:pPr eaLnBrk="1" hangingPunct="1"/>
            <a:r>
              <a:rPr lang="el-GR" dirty="0" smtClean="0"/>
              <a:t>Μοναδιαία κανονική κατανομή.</a:t>
            </a:r>
          </a:p>
          <a:p>
            <a:pPr eaLnBrk="1" hangingPunct="1"/>
            <a:r>
              <a:rPr lang="el-GR" dirty="0" smtClean="0"/>
              <a:t>Συντελεστής </a:t>
            </a:r>
            <a:r>
              <a:rPr lang="en-US" dirty="0" smtClean="0"/>
              <a:t>t-student</a:t>
            </a:r>
            <a:r>
              <a:rPr lang="el-GR" dirty="0" smtClean="0"/>
              <a:t> και βαθμοί ελευθερίας.</a:t>
            </a:r>
          </a:p>
          <a:p>
            <a:pPr eaLnBrk="1" hangingPunct="1"/>
            <a:r>
              <a:rPr lang="el-GR" dirty="0" smtClean="0"/>
              <a:t>Υπολογισμός μεγέθους δείγματος.</a:t>
            </a:r>
          </a:p>
          <a:p>
            <a:pPr eaLnBrk="1" hangingPunct="1"/>
            <a:r>
              <a:rPr lang="el-GR" dirty="0" smtClean="0"/>
              <a:t>Σύγκριση δειγμάτων.</a:t>
            </a:r>
            <a:endParaRPr lang="en-US" dirty="0" smtClean="0"/>
          </a:p>
          <a:p>
            <a:pPr eaLnBrk="1" hangingPunct="1"/>
            <a:r>
              <a:rPr lang="el-GR" dirty="0" smtClean="0"/>
              <a:t>Ασκήσεις – </a:t>
            </a:r>
            <a:r>
              <a:rPr lang="el-GR" dirty="0"/>
              <a:t>Π</a:t>
            </a:r>
            <a:r>
              <a:rPr lang="el-GR" dirty="0" smtClean="0"/>
              <a:t>ρακτικές εφαρμογές.</a:t>
            </a:r>
          </a:p>
          <a:p>
            <a:pPr eaLnBrk="1" hangingPunct="1"/>
            <a:endParaRPr lang="el-GR" dirty="0" smtClean="0"/>
          </a:p>
        </p:txBody>
      </p:sp>
    </p:spTree>
    <p:extLst>
      <p:ext uri="{BB962C8B-B14F-4D97-AF65-F5344CB8AC3E}">
        <p14:creationId xmlns:p14="http://schemas.microsoft.com/office/powerpoint/2010/main" val="435923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Σύγκριση αποτελεσμάτων δύο δειγματοληψιών (2 από 3)</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556792"/>
                <a:ext cx="8784976" cy="4176464"/>
              </a:xfrm>
            </p:spPr>
            <p:txBody>
              <a:bodyPr/>
              <a:lstStyle/>
              <a:p>
                <a:pPr marL="0" indent="0" eaLnBrk="1" hangingPunct="1">
                  <a:buNone/>
                </a:pPr>
                <a:r>
                  <a:rPr lang="el-GR" sz="2400" b="1" dirty="0" smtClean="0"/>
                  <a:t>Σύμφωνα με το θεώρημα κεντρικής θέσης:</a:t>
                </a:r>
              </a:p>
              <a:p>
                <a:pPr lvl="0" eaLnBrk="1" fontAlgn="auto" hangingPunct="1">
                  <a:spcBef>
                    <a:spcPts val="0"/>
                  </a:spcBef>
                  <a:spcAft>
                    <a:spcPts val="0"/>
                  </a:spcAft>
                  <a:buFont typeface="Wingdings" pitchFamily="2" charset="2"/>
                  <a:buChar char="Ø"/>
                  <a:defRPr/>
                </a:pPr>
                <a:r>
                  <a:rPr lang="el-GR" sz="2000" dirty="0" smtClean="0"/>
                  <a:t>Η καλύτερη εκτίμηση του μ1 είναι το </a:t>
                </a:r>
                <a14:m>
                  <m:oMath xmlns:m="http://schemas.openxmlformats.org/officeDocument/2006/math">
                    <m:acc>
                      <m:accPr>
                        <m:chr m:val="̅"/>
                        <m:ctrlPr>
                          <a:rPr lang="el-GR" sz="2000" i="1">
                            <a:solidFill>
                              <a:prstClr val="black"/>
                            </a:solidFill>
                            <a:latin typeface="Cambria Math"/>
                          </a:rPr>
                        </m:ctrlPr>
                      </m:accPr>
                      <m:e>
                        <m:r>
                          <m:rPr>
                            <m:sty m:val="p"/>
                          </m:rPr>
                          <a:rPr lang="el-GR" sz="2000">
                            <a:solidFill>
                              <a:prstClr val="black"/>
                            </a:solidFill>
                            <a:latin typeface="Cambria Math"/>
                          </a:rPr>
                          <m:t>Χ</m:t>
                        </m:r>
                      </m:e>
                    </m:acc>
                    <m:r>
                      <a:rPr lang="el-GR" sz="2000">
                        <a:solidFill>
                          <a:prstClr val="black"/>
                        </a:solidFill>
                        <a:latin typeface="Cambria Math"/>
                      </a:rPr>
                      <m:t>1</m:t>
                    </m:r>
                  </m:oMath>
                </a14:m>
                <a:r>
                  <a:rPr lang="el-GR" sz="2000" dirty="0" smtClean="0">
                    <a:solidFill>
                      <a:prstClr val="black"/>
                    </a:solidFill>
                  </a:rPr>
                  <a:t>.</a:t>
                </a:r>
                <a:endParaRPr lang="el-GR" sz="2000" dirty="0">
                  <a:solidFill>
                    <a:prstClr val="black"/>
                  </a:solidFill>
                </a:endParaRPr>
              </a:p>
              <a:p>
                <a:pPr eaLnBrk="1" hangingPunct="1">
                  <a:buFont typeface="Wingdings" pitchFamily="2" charset="2"/>
                  <a:buChar char="Ø"/>
                </a:pPr>
                <a:r>
                  <a:rPr lang="el-GR" sz="2000" dirty="0"/>
                  <a:t>Η καλύτερη εκτίμηση του </a:t>
                </a:r>
                <a14:m>
                  <m:oMath xmlns:m="http://schemas.openxmlformats.org/officeDocument/2006/math">
                    <m:sSup>
                      <m:sSupPr>
                        <m:ctrlPr>
                          <a:rPr lang="el-GR" sz="2000" i="1">
                            <a:solidFill>
                              <a:prstClr val="black"/>
                            </a:solidFill>
                            <a:latin typeface="Cambria Math"/>
                          </a:rPr>
                        </m:ctrlPr>
                      </m:sSupPr>
                      <m:e>
                        <m:sSub>
                          <m:sSubPr>
                            <m:ctrlPr>
                              <a:rPr lang="en-US" sz="2000" i="1">
                                <a:solidFill>
                                  <a:prstClr val="black"/>
                                </a:solidFill>
                                <a:latin typeface="Cambria Math"/>
                              </a:rPr>
                            </m:ctrlPr>
                          </m:sSubPr>
                          <m:e>
                            <m:r>
                              <m:rPr>
                                <m:sty m:val="p"/>
                              </m:rPr>
                              <a:rPr lang="el-GR" sz="2000" b="0" i="0" smtClean="0">
                                <a:solidFill>
                                  <a:prstClr val="black"/>
                                </a:solidFill>
                                <a:latin typeface="Cambria Math"/>
                              </a:rPr>
                              <m:t>σ</m:t>
                            </m:r>
                          </m:e>
                          <m:sub>
                            <m:r>
                              <a:rPr lang="en-US" sz="2000" i="1">
                                <a:solidFill>
                                  <a:prstClr val="black"/>
                                </a:solidFill>
                                <a:latin typeface="Cambria Math"/>
                              </a:rPr>
                              <m:t>1</m:t>
                            </m:r>
                          </m:sub>
                        </m:sSub>
                      </m:e>
                      <m:sup>
                        <m:r>
                          <a:rPr lang="en-US" sz="2000" i="1">
                            <a:solidFill>
                              <a:prstClr val="black"/>
                            </a:solidFill>
                            <a:latin typeface="Cambria Math"/>
                          </a:rPr>
                          <m:t>2</m:t>
                        </m:r>
                      </m:sup>
                    </m:sSup>
                  </m:oMath>
                </a14:m>
                <a:r>
                  <a:rPr lang="el-GR" sz="2000" dirty="0" smtClean="0"/>
                  <a:t> είναι το </a:t>
                </a:r>
                <a14:m>
                  <m:oMath xmlns:m="http://schemas.openxmlformats.org/officeDocument/2006/math">
                    <m:sSup>
                      <m:sSupPr>
                        <m:ctrlPr>
                          <a:rPr lang="el-GR" sz="2000" i="1">
                            <a:solidFill>
                              <a:prstClr val="black"/>
                            </a:solidFill>
                            <a:latin typeface="Cambria Math"/>
                          </a:rPr>
                        </m:ctrlPr>
                      </m:sSupPr>
                      <m:e>
                        <m:sSub>
                          <m:sSubPr>
                            <m:ctrlPr>
                              <a:rPr lang="en-US" sz="2000" i="1">
                                <a:solidFill>
                                  <a:prstClr val="black"/>
                                </a:solidFill>
                                <a:latin typeface="Cambria Math"/>
                              </a:rPr>
                            </m:ctrlPr>
                          </m:sSubPr>
                          <m:e>
                            <m:r>
                              <m:rPr>
                                <m:sty m:val="p"/>
                              </m:rPr>
                              <a:rPr lang="en-US" sz="2000">
                                <a:solidFill>
                                  <a:prstClr val="black"/>
                                </a:solidFill>
                                <a:latin typeface="Cambria Math"/>
                              </a:rPr>
                              <m:t>S</m:t>
                            </m:r>
                          </m:e>
                          <m:sub>
                            <m:r>
                              <a:rPr lang="en-US" sz="2000" i="1">
                                <a:solidFill>
                                  <a:prstClr val="black"/>
                                </a:solidFill>
                                <a:latin typeface="Cambria Math"/>
                              </a:rPr>
                              <m:t>1</m:t>
                            </m:r>
                          </m:sub>
                        </m:sSub>
                      </m:e>
                      <m:sup>
                        <m:r>
                          <a:rPr lang="en-US" sz="2000" i="1">
                            <a:solidFill>
                              <a:prstClr val="black"/>
                            </a:solidFill>
                            <a:latin typeface="Cambria Math"/>
                          </a:rPr>
                          <m:t>2</m:t>
                        </m:r>
                      </m:sup>
                    </m:sSup>
                  </m:oMath>
                </a14:m>
                <a:r>
                  <a:rPr lang="el-GR" sz="2000" dirty="0" smtClean="0"/>
                  <a:t>.</a:t>
                </a:r>
              </a:p>
              <a:p>
                <a:pPr marL="0" indent="0" eaLnBrk="1" hangingPunct="1">
                  <a:buNone/>
                </a:pPr>
                <a:r>
                  <a:rPr lang="el-GR" sz="2400" b="1" dirty="0" smtClean="0"/>
                  <a:t>Υπόθεση προς έλεγχο: </a:t>
                </a:r>
              </a:p>
              <a:p>
                <a:pPr eaLnBrk="1" hangingPunct="1">
                  <a:buFont typeface="Wingdings" pitchFamily="2" charset="2"/>
                  <a:buChar char="Ø"/>
                </a:pPr>
                <a:r>
                  <a:rPr lang="el-GR" sz="2000" dirty="0" smtClean="0"/>
                  <a:t>Οι δύο πληθυσμοί είναι στην ουσία ίδιοι, δηλ. μ1=μ2.</a:t>
                </a:r>
              </a:p>
              <a:p>
                <a:pPr marL="0" indent="0" eaLnBrk="1" hangingPunct="1">
                  <a:buNone/>
                </a:pPr>
                <a:r>
                  <a:rPr lang="el-GR" sz="2400" b="1" dirty="0" smtClean="0"/>
                  <a:t>Αποδεικνύεται στατιστικά ότι:</a:t>
                </a:r>
              </a:p>
              <a:p>
                <a:pPr eaLnBrk="1" hangingPunct="1">
                  <a:buFont typeface="Wingdings" pitchFamily="2" charset="2"/>
                  <a:buChar char="§"/>
                </a:pPr>
                <a:r>
                  <a:rPr lang="el-GR" sz="2000" dirty="0" smtClean="0"/>
                  <a:t>Η διαφορά Χ1-Χ2 ακολουθεί μια κατά προσέγγιση κανονική κατανομή με μέση τιμή το 0.</a:t>
                </a:r>
                <a:endParaRPr lang="el-GR" sz="2400" dirty="0"/>
              </a:p>
              <a:p>
                <a:pPr eaLnBrk="1" hangingPunct="1">
                  <a:buFont typeface="Wingdings" pitchFamily="2" charset="2"/>
                  <a:buChar char="§"/>
                </a:pPr>
                <a:r>
                  <a:rPr lang="el-GR" sz="2000" dirty="0"/>
                  <a:t>Το τυπικό σφάλμα της κατανομής της διαφοράς </a:t>
                </a:r>
                <a:r>
                  <a:rPr lang="el-GR" sz="2000" dirty="0" smtClean="0"/>
                  <a:t>των δύο μέσων όρων υπολογίζεται από τη σχέση:</a:t>
                </a:r>
                <a:endParaRPr lang="el-GR" sz="2000" dirty="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556792"/>
                <a:ext cx="8784976" cy="4176464"/>
              </a:xfrm>
              <a:blipFill rotWithShape="1">
                <a:blip r:embed="rId3"/>
                <a:stretch>
                  <a:fillRect l="-1040" t="-1168" b="-452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p:cNvSpPr/>
              <p:nvPr/>
            </p:nvSpPr>
            <p:spPr>
              <a:xfrm>
                <a:off x="3039863" y="5674471"/>
                <a:ext cx="2937343" cy="1183529"/>
              </a:xfrm>
              <a:prstGeom prst="rect">
                <a:avLst/>
              </a:prstGeom>
            </p:spPr>
            <p:txBody>
              <a:bodyPr wrap="none">
                <a:spAutoFit/>
              </a:bodyPr>
              <a:lstStyle/>
              <a:p>
                <a:pPr lvl="0" fontAlgn="base">
                  <a:spcBef>
                    <a:spcPts val="1200"/>
                  </a:spcBef>
                  <a:spcAft>
                    <a:spcPct val="0"/>
                  </a:spcAft>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a:rPr>
                          </m:ctrlPr>
                        </m:sSubPr>
                        <m:e>
                          <m:r>
                            <a:rPr lang="en-US" sz="2400" b="0" i="1" smtClean="0">
                              <a:solidFill>
                                <a:prstClr val="black"/>
                              </a:solidFill>
                              <a:latin typeface="Cambria Math"/>
                            </a:rPr>
                            <m:t>𝑠</m:t>
                          </m:r>
                        </m:e>
                        <m:sub>
                          <m:r>
                            <a:rPr lang="en-US" sz="2400" b="0" i="1" smtClean="0">
                              <a:solidFill>
                                <a:prstClr val="black"/>
                              </a:solidFill>
                              <a:latin typeface="Cambria Math"/>
                            </a:rPr>
                            <m:t>𝐷</m:t>
                          </m:r>
                        </m:sub>
                      </m:sSub>
                      <m:r>
                        <a:rPr lang="en-US" sz="2400" i="1" smtClean="0">
                          <a:solidFill>
                            <a:prstClr val="black"/>
                          </a:solidFill>
                          <a:latin typeface="Cambria Math"/>
                        </a:rPr>
                        <m:t>(</m:t>
                      </m:r>
                      <m:acc>
                        <m:accPr>
                          <m:chr m:val="̅"/>
                          <m:ctrlPr>
                            <a:rPr lang="en-US" sz="2400" i="1">
                              <a:solidFill>
                                <a:prstClr val="black"/>
                              </a:solidFill>
                              <a:latin typeface="Cambria Math"/>
                            </a:rPr>
                          </m:ctrlPr>
                        </m:accPr>
                        <m:e>
                          <m:r>
                            <a:rPr lang="en-US" sz="2400" b="0" i="1" smtClean="0">
                              <a:solidFill>
                                <a:prstClr val="black"/>
                              </a:solidFill>
                              <a:latin typeface="Cambria Math"/>
                            </a:rPr>
                            <m:t>𝑥</m:t>
                          </m:r>
                        </m:e>
                      </m:acc>
                      <m:r>
                        <a:rPr lang="en-US" sz="2400" i="1">
                          <a:solidFill>
                            <a:prstClr val="black"/>
                          </a:solidFill>
                          <a:latin typeface="Cambria Math"/>
                        </a:rPr>
                        <m:t>)</m:t>
                      </m:r>
                      <m:r>
                        <a:rPr lang="en-US" sz="2400" i="1">
                          <a:solidFill>
                            <a:prstClr val="black"/>
                          </a:solidFill>
                          <a:latin typeface="Cambria Math"/>
                          <a:ea typeface="Cambria Math"/>
                        </a:rPr>
                        <m:t>=</m:t>
                      </m:r>
                      <m:rad>
                        <m:radPr>
                          <m:degHide m:val="on"/>
                          <m:ctrlPr>
                            <a:rPr lang="en-US" sz="2400" i="1" smtClean="0">
                              <a:solidFill>
                                <a:prstClr val="black"/>
                              </a:solidFill>
                              <a:latin typeface="Cambria Math"/>
                              <a:ea typeface="Cambria Math"/>
                            </a:rPr>
                          </m:ctrlPr>
                        </m:radPr>
                        <m:deg/>
                        <m:e>
                          <m:sSup>
                            <m:sSupPr>
                              <m:ctrlPr>
                                <a:rPr lang="en-US" sz="2400" i="1" smtClean="0">
                                  <a:solidFill>
                                    <a:prstClr val="black"/>
                                  </a:solidFill>
                                  <a:latin typeface="Cambria Math"/>
                                  <a:ea typeface="Cambria Math"/>
                                </a:rPr>
                              </m:ctrlPr>
                            </m:sSupPr>
                            <m:e>
                              <m:f>
                                <m:fPr>
                                  <m:ctrlPr>
                                    <a:rPr lang="en-US" sz="2400" i="1" smtClean="0">
                                      <a:solidFill>
                                        <a:prstClr val="black"/>
                                      </a:solidFill>
                                      <a:latin typeface="Cambria Math"/>
                                      <a:ea typeface="Cambria Math"/>
                                    </a:rPr>
                                  </m:ctrlPr>
                                </m:fPr>
                                <m:num>
                                  <m:sSub>
                                    <m:sSubPr>
                                      <m:ctrlPr>
                                        <a:rPr lang="en-US" sz="2400" i="1" smtClean="0">
                                          <a:solidFill>
                                            <a:prstClr val="black"/>
                                          </a:solidFill>
                                          <a:latin typeface="Cambria Math"/>
                                          <a:ea typeface="Cambria Math"/>
                                        </a:rPr>
                                      </m:ctrlPr>
                                    </m:sSubPr>
                                    <m:e>
                                      <m:r>
                                        <a:rPr lang="en-US" sz="2400" b="0" i="1" smtClean="0">
                                          <a:solidFill>
                                            <a:prstClr val="black"/>
                                          </a:solidFill>
                                          <a:latin typeface="Cambria Math"/>
                                          <a:ea typeface="Cambria Math"/>
                                        </a:rPr>
                                        <m:t>𝑆</m:t>
                                      </m:r>
                                    </m:e>
                                    <m:sub>
                                      <m:r>
                                        <a:rPr lang="en-US" sz="2400" b="0" i="1" smtClean="0">
                                          <a:solidFill>
                                            <a:prstClr val="black"/>
                                          </a:solidFill>
                                          <a:latin typeface="Cambria Math"/>
                                          <a:ea typeface="Cambria Math"/>
                                        </a:rPr>
                                        <m:t>1</m:t>
                                      </m:r>
                                    </m:sub>
                                  </m:sSub>
                                </m:num>
                                <m:den>
                                  <m:r>
                                    <a:rPr lang="el-GR" sz="2400" b="0" i="1" smtClean="0">
                                      <a:solidFill>
                                        <a:prstClr val="black"/>
                                      </a:solidFill>
                                      <a:latin typeface="Cambria Math"/>
                                      <a:ea typeface="Cambria Math"/>
                                    </a:rPr>
                                    <m:t>𝜈</m:t>
                                  </m:r>
                                  <m:r>
                                    <a:rPr lang="el-GR" sz="2400" b="0" i="1" smtClean="0">
                                      <a:solidFill>
                                        <a:prstClr val="black"/>
                                      </a:solidFill>
                                      <a:latin typeface="Cambria Math"/>
                                      <a:ea typeface="Cambria Math"/>
                                    </a:rPr>
                                    <m:t>1</m:t>
                                  </m:r>
                                </m:den>
                              </m:f>
                            </m:e>
                            <m:sup>
                              <m:r>
                                <a:rPr lang="en-US" sz="2400" i="1" smtClean="0">
                                  <a:solidFill>
                                    <a:prstClr val="black"/>
                                  </a:solidFill>
                                  <a:latin typeface="Cambria Math"/>
                                  <a:ea typeface="Cambria Math"/>
                                </a:rPr>
                                <m:t>2</m:t>
                              </m:r>
                            </m:sup>
                          </m:sSup>
                          <m:r>
                            <a:rPr lang="en-US" sz="2400" i="1" smtClean="0">
                              <a:solidFill>
                                <a:prstClr val="black"/>
                              </a:solidFill>
                              <a:latin typeface="Cambria Math"/>
                              <a:ea typeface="Cambria Math"/>
                            </a:rPr>
                            <m:t>+</m:t>
                          </m:r>
                          <m:sSup>
                            <m:sSupPr>
                              <m:ctrlPr>
                                <a:rPr lang="en-US" sz="2400" i="1" smtClean="0">
                                  <a:solidFill>
                                    <a:prstClr val="black"/>
                                  </a:solidFill>
                                  <a:latin typeface="Cambria Math"/>
                                  <a:ea typeface="Cambria Math"/>
                                </a:rPr>
                              </m:ctrlPr>
                            </m:sSupPr>
                            <m:e>
                              <m:f>
                                <m:fPr>
                                  <m:ctrlPr>
                                    <a:rPr lang="en-US" sz="2400" i="1" smtClean="0">
                                      <a:solidFill>
                                        <a:prstClr val="black"/>
                                      </a:solidFill>
                                      <a:latin typeface="Cambria Math"/>
                                      <a:ea typeface="Cambria Math"/>
                                    </a:rPr>
                                  </m:ctrlPr>
                                </m:fPr>
                                <m:num>
                                  <m:sSub>
                                    <m:sSubPr>
                                      <m:ctrlPr>
                                        <a:rPr lang="en-US" sz="2400" i="1" smtClean="0">
                                          <a:solidFill>
                                            <a:prstClr val="black"/>
                                          </a:solidFill>
                                          <a:latin typeface="Cambria Math"/>
                                          <a:ea typeface="Cambria Math"/>
                                        </a:rPr>
                                      </m:ctrlPr>
                                    </m:sSubPr>
                                    <m:e>
                                      <m:r>
                                        <m:rPr>
                                          <m:sty m:val="p"/>
                                        </m:rPr>
                                        <a:rPr lang="en-US" sz="2400" b="0" i="0" smtClean="0">
                                          <a:solidFill>
                                            <a:prstClr val="black"/>
                                          </a:solidFill>
                                          <a:latin typeface="Cambria Math"/>
                                          <a:ea typeface="Cambria Math"/>
                                        </a:rPr>
                                        <m:t>S</m:t>
                                      </m:r>
                                    </m:e>
                                    <m:sub>
                                      <m:r>
                                        <a:rPr lang="en-US" sz="2400" b="0" i="1" smtClean="0">
                                          <a:solidFill>
                                            <a:prstClr val="black"/>
                                          </a:solidFill>
                                          <a:latin typeface="Cambria Math"/>
                                          <a:ea typeface="Cambria Math"/>
                                        </a:rPr>
                                        <m:t>2</m:t>
                                      </m:r>
                                    </m:sub>
                                  </m:sSub>
                                </m:num>
                                <m:den>
                                  <m:r>
                                    <a:rPr lang="el-GR" sz="2400" b="0" i="1" smtClean="0">
                                      <a:solidFill>
                                        <a:prstClr val="black"/>
                                      </a:solidFill>
                                      <a:latin typeface="Cambria Math"/>
                                      <a:ea typeface="Cambria Math"/>
                                    </a:rPr>
                                    <m:t>𝜈</m:t>
                                  </m:r>
                                  <m:r>
                                    <a:rPr lang="el-GR" sz="2400" b="0" i="1" smtClean="0">
                                      <a:solidFill>
                                        <a:prstClr val="black"/>
                                      </a:solidFill>
                                      <a:latin typeface="Cambria Math"/>
                                      <a:ea typeface="Cambria Math"/>
                                    </a:rPr>
                                    <m:t>2</m:t>
                                  </m:r>
                                </m:den>
                              </m:f>
                            </m:e>
                            <m:sup>
                              <m:r>
                                <a:rPr lang="en-US" sz="2400" b="0" i="1" smtClean="0">
                                  <a:solidFill>
                                    <a:prstClr val="black"/>
                                  </a:solidFill>
                                  <a:latin typeface="Cambria Math"/>
                                  <a:ea typeface="Cambria Math"/>
                                </a:rPr>
                                <m:t>2</m:t>
                              </m:r>
                            </m:sup>
                          </m:sSup>
                        </m:e>
                      </m:rad>
                    </m:oMath>
                  </m:oMathPara>
                </a14:m>
                <a:endParaRPr lang="el-GR" sz="2400" dirty="0">
                  <a:solidFill>
                    <a:prstClr val="black"/>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3039863" y="5674471"/>
                <a:ext cx="2937343" cy="1183529"/>
              </a:xfrm>
              <a:prstGeom prst="rect">
                <a:avLst/>
              </a:prstGeom>
              <a:blipFill rotWithShape="1">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074112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Σύγκριση αποτελεσμάτων δύο δειγματοληψιών (</a:t>
            </a:r>
            <a:r>
              <a:rPr lang="en-US" dirty="0" smtClean="0"/>
              <a:t>3</a:t>
            </a:r>
            <a:r>
              <a:rPr lang="el-GR" dirty="0" smtClean="0"/>
              <a:t> από 3)</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556792"/>
                <a:ext cx="8784976" cy="4176464"/>
              </a:xfrm>
            </p:spPr>
            <p:txBody>
              <a:bodyPr/>
              <a:lstStyle/>
              <a:p>
                <a:pPr marL="0" indent="0" eaLnBrk="1" hangingPunct="1">
                  <a:buNone/>
                </a:pPr>
                <a:r>
                  <a:rPr lang="el-GR" sz="2400" b="1" dirty="0" smtClean="0"/>
                  <a:t>Εάν η υπόθεση είναι σωστή:</a:t>
                </a:r>
              </a:p>
              <a:p>
                <a:pPr lvl="0" eaLnBrk="1" fontAlgn="auto" hangingPunct="1">
                  <a:spcBef>
                    <a:spcPts val="0"/>
                  </a:spcBef>
                  <a:spcAft>
                    <a:spcPts val="0"/>
                  </a:spcAft>
                  <a:buFont typeface="Wingdings" pitchFamily="2" charset="2"/>
                  <a:buChar char="Ø"/>
                  <a:defRPr/>
                </a:pPr>
                <a:r>
                  <a:rPr lang="el-GR" sz="2000" dirty="0" smtClean="0"/>
                  <a:t>Με επίπεδο εμπιστοσύνης 99,73% η διαφορά  </a:t>
                </a:r>
                <a14:m>
                  <m:oMath xmlns:m="http://schemas.openxmlformats.org/officeDocument/2006/math">
                    <m:acc>
                      <m:accPr>
                        <m:chr m:val="̅"/>
                        <m:ctrlPr>
                          <a:rPr lang="el-GR" sz="2000" i="1">
                            <a:solidFill>
                              <a:prstClr val="black"/>
                            </a:solidFill>
                            <a:latin typeface="Cambria Math"/>
                          </a:rPr>
                        </m:ctrlPr>
                      </m:accPr>
                      <m:e>
                        <m:r>
                          <m:rPr>
                            <m:sty m:val="p"/>
                          </m:rPr>
                          <a:rPr lang="el-GR" sz="2000">
                            <a:solidFill>
                              <a:prstClr val="black"/>
                            </a:solidFill>
                            <a:latin typeface="Cambria Math"/>
                          </a:rPr>
                          <m:t>Χ</m:t>
                        </m:r>
                      </m:e>
                    </m:acc>
                    <m:r>
                      <a:rPr lang="el-GR" sz="2000">
                        <a:solidFill>
                          <a:prstClr val="black"/>
                        </a:solidFill>
                        <a:latin typeface="Cambria Math"/>
                      </a:rPr>
                      <m:t>1</m:t>
                    </m:r>
                    <m:r>
                      <a:rPr lang="el-GR" sz="2000" b="0" i="0" smtClean="0">
                        <a:solidFill>
                          <a:prstClr val="black"/>
                        </a:solidFill>
                        <a:latin typeface="Cambria Math"/>
                      </a:rPr>
                      <m:t>−</m:t>
                    </m:r>
                    <m:acc>
                      <m:accPr>
                        <m:chr m:val="̅"/>
                        <m:ctrlPr>
                          <a:rPr lang="el-GR" sz="2000" i="1">
                            <a:solidFill>
                              <a:prstClr val="black"/>
                            </a:solidFill>
                            <a:latin typeface="Cambria Math"/>
                          </a:rPr>
                        </m:ctrlPr>
                      </m:accPr>
                      <m:e>
                        <m:r>
                          <m:rPr>
                            <m:sty m:val="p"/>
                          </m:rPr>
                          <a:rPr lang="el-GR" sz="2000">
                            <a:solidFill>
                              <a:prstClr val="black"/>
                            </a:solidFill>
                            <a:latin typeface="Cambria Math"/>
                          </a:rPr>
                          <m:t>Χ</m:t>
                        </m:r>
                      </m:e>
                    </m:acc>
                    <m:r>
                      <a:rPr lang="el-GR" sz="2000" b="0" i="0" smtClean="0">
                        <a:solidFill>
                          <a:prstClr val="black"/>
                        </a:solidFill>
                        <a:latin typeface="Cambria Math"/>
                      </a:rPr>
                      <m:t>2</m:t>
                    </m:r>
                  </m:oMath>
                </a14:m>
                <a:r>
                  <a:rPr lang="el-GR" sz="2000" dirty="0" smtClean="0">
                    <a:solidFill>
                      <a:prstClr val="black"/>
                    </a:solidFill>
                  </a:rPr>
                  <a:t> θα βρίσκεται μεταξύ </a:t>
                </a:r>
                <a14:m>
                  <m:oMath xmlns:m="http://schemas.openxmlformats.org/officeDocument/2006/math">
                    <m:r>
                      <a:rPr lang="el-GR" sz="2000" i="1" smtClean="0">
                        <a:solidFill>
                          <a:prstClr val="black"/>
                        </a:solidFill>
                        <a:latin typeface="Cambria Math"/>
                        <a:ea typeface="Cambria Math"/>
                      </a:rPr>
                      <m:t>±</m:t>
                    </m:r>
                    <m:r>
                      <a:rPr lang="el-GR" sz="2000" b="0" i="1" smtClean="0">
                        <a:solidFill>
                          <a:prstClr val="black"/>
                        </a:solidFill>
                        <a:latin typeface="Cambria Math"/>
                        <a:ea typeface="Cambria Math"/>
                      </a:rPr>
                      <m:t>3∗</m:t>
                    </m:r>
                    <m:sSub>
                      <m:sSubPr>
                        <m:ctrlPr>
                          <a:rPr lang="en-US" sz="2400" i="1">
                            <a:solidFill>
                              <a:prstClr val="black"/>
                            </a:solidFill>
                            <a:latin typeface="Cambria Math"/>
                          </a:rPr>
                        </m:ctrlPr>
                      </m:sSubPr>
                      <m:e>
                        <m:r>
                          <a:rPr lang="en-US" sz="2400" i="1">
                            <a:solidFill>
                              <a:prstClr val="black"/>
                            </a:solidFill>
                            <a:latin typeface="Cambria Math"/>
                          </a:rPr>
                          <m:t>𝑠</m:t>
                        </m:r>
                      </m:e>
                      <m:sub>
                        <m:r>
                          <a:rPr lang="en-US" sz="2400" i="1">
                            <a:solidFill>
                              <a:prstClr val="black"/>
                            </a:solidFill>
                            <a:latin typeface="Cambria Math"/>
                          </a:rPr>
                          <m:t>𝐷</m:t>
                        </m:r>
                      </m:sub>
                    </m:sSub>
                    <m:r>
                      <a:rPr lang="en-US" sz="2400" i="1">
                        <a:solidFill>
                          <a:prstClr val="black"/>
                        </a:solidFill>
                        <a:latin typeface="Cambria Math"/>
                      </a:rPr>
                      <m:t>(</m:t>
                    </m:r>
                    <m:acc>
                      <m:accPr>
                        <m:chr m:val="̅"/>
                        <m:ctrlPr>
                          <a:rPr lang="en-US" sz="2400" i="1">
                            <a:solidFill>
                              <a:prstClr val="black"/>
                            </a:solidFill>
                            <a:latin typeface="Cambria Math"/>
                          </a:rPr>
                        </m:ctrlPr>
                      </m:accPr>
                      <m:e>
                        <m:r>
                          <a:rPr lang="en-US" sz="2400" i="1">
                            <a:solidFill>
                              <a:prstClr val="black"/>
                            </a:solidFill>
                            <a:latin typeface="Cambria Math"/>
                          </a:rPr>
                          <m:t>𝑥</m:t>
                        </m:r>
                      </m:e>
                    </m:acc>
                    <m:r>
                      <a:rPr lang="en-US" sz="2400" i="1">
                        <a:solidFill>
                          <a:prstClr val="black"/>
                        </a:solidFill>
                        <a:latin typeface="Cambria Math"/>
                      </a:rPr>
                      <m:t>)</m:t>
                    </m:r>
                  </m:oMath>
                </a14:m>
                <a:r>
                  <a:rPr lang="el-GR" sz="2000" dirty="0" smtClean="0">
                    <a:solidFill>
                      <a:prstClr val="black"/>
                    </a:solidFill>
                  </a:rPr>
                  <a:t>.</a:t>
                </a:r>
                <a:endParaRPr lang="el-GR" sz="2000" dirty="0">
                  <a:solidFill>
                    <a:prstClr val="black"/>
                  </a:solidFill>
                </a:endParaRPr>
              </a:p>
              <a:p>
                <a:pPr eaLnBrk="1" hangingPunct="1">
                  <a:buFont typeface="Wingdings" pitchFamily="2" charset="2"/>
                  <a:buChar char="Ø"/>
                </a:pPr>
                <a:r>
                  <a:rPr lang="el-GR" sz="2000" dirty="0" smtClean="0"/>
                  <a:t>Αν η διαφορά </a:t>
                </a:r>
                <a14:m>
                  <m:oMath xmlns:m="http://schemas.openxmlformats.org/officeDocument/2006/math">
                    <m:acc>
                      <m:accPr>
                        <m:chr m:val="̅"/>
                        <m:ctrlPr>
                          <a:rPr lang="el-GR" sz="2000" i="1">
                            <a:solidFill>
                              <a:prstClr val="black"/>
                            </a:solidFill>
                            <a:latin typeface="Cambria Math"/>
                          </a:rPr>
                        </m:ctrlPr>
                      </m:accPr>
                      <m:e>
                        <m:r>
                          <m:rPr>
                            <m:sty m:val="p"/>
                          </m:rPr>
                          <a:rPr lang="el-GR" sz="2000">
                            <a:solidFill>
                              <a:prstClr val="black"/>
                            </a:solidFill>
                            <a:latin typeface="Cambria Math"/>
                          </a:rPr>
                          <m:t>Χ</m:t>
                        </m:r>
                      </m:e>
                    </m:acc>
                    <m:r>
                      <a:rPr lang="el-GR" sz="2000">
                        <a:solidFill>
                          <a:prstClr val="black"/>
                        </a:solidFill>
                        <a:latin typeface="Cambria Math"/>
                      </a:rPr>
                      <m:t>1−</m:t>
                    </m:r>
                    <m:acc>
                      <m:accPr>
                        <m:chr m:val="̅"/>
                        <m:ctrlPr>
                          <a:rPr lang="el-GR" sz="2000" i="1">
                            <a:solidFill>
                              <a:prstClr val="black"/>
                            </a:solidFill>
                            <a:latin typeface="Cambria Math"/>
                          </a:rPr>
                        </m:ctrlPr>
                      </m:accPr>
                      <m:e>
                        <m:r>
                          <m:rPr>
                            <m:sty m:val="p"/>
                          </m:rPr>
                          <a:rPr lang="el-GR" sz="2000">
                            <a:solidFill>
                              <a:prstClr val="black"/>
                            </a:solidFill>
                            <a:latin typeface="Cambria Math"/>
                          </a:rPr>
                          <m:t>Χ</m:t>
                        </m:r>
                      </m:e>
                    </m:acc>
                    <m:r>
                      <a:rPr lang="el-GR" sz="2000">
                        <a:solidFill>
                          <a:prstClr val="black"/>
                        </a:solidFill>
                        <a:latin typeface="Cambria Math"/>
                      </a:rPr>
                      <m:t>2</m:t>
                    </m:r>
                  </m:oMath>
                </a14:m>
                <a:r>
                  <a:rPr lang="el-GR" sz="2000" dirty="0">
                    <a:solidFill>
                      <a:prstClr val="black"/>
                    </a:solidFill>
                  </a:rPr>
                  <a:t> </a:t>
                </a:r>
                <a:r>
                  <a:rPr lang="el-GR" sz="2000" dirty="0" smtClean="0"/>
                  <a:t>είναι μεγαλύτερη από </a:t>
                </a:r>
                <a14:m>
                  <m:oMath xmlns:m="http://schemas.openxmlformats.org/officeDocument/2006/math">
                    <m:r>
                      <a:rPr lang="el-GR" sz="2000" i="1">
                        <a:solidFill>
                          <a:prstClr val="black"/>
                        </a:solidFill>
                        <a:latin typeface="Cambria Math"/>
                        <a:ea typeface="Cambria Math"/>
                      </a:rPr>
                      <m:t>±3∗</m:t>
                    </m:r>
                    <m:sSub>
                      <m:sSubPr>
                        <m:ctrlPr>
                          <a:rPr lang="en-US" sz="2400" i="1">
                            <a:solidFill>
                              <a:prstClr val="black"/>
                            </a:solidFill>
                            <a:latin typeface="Cambria Math"/>
                          </a:rPr>
                        </m:ctrlPr>
                      </m:sSubPr>
                      <m:e>
                        <m:r>
                          <a:rPr lang="en-US" sz="2400" i="1">
                            <a:solidFill>
                              <a:prstClr val="black"/>
                            </a:solidFill>
                            <a:latin typeface="Cambria Math"/>
                          </a:rPr>
                          <m:t>𝑠</m:t>
                        </m:r>
                      </m:e>
                      <m:sub>
                        <m:r>
                          <a:rPr lang="en-US" sz="2400" i="1">
                            <a:solidFill>
                              <a:prstClr val="black"/>
                            </a:solidFill>
                            <a:latin typeface="Cambria Math"/>
                          </a:rPr>
                          <m:t>𝐷</m:t>
                        </m:r>
                      </m:sub>
                    </m:sSub>
                    <m:r>
                      <a:rPr lang="en-US" sz="2400" i="1">
                        <a:solidFill>
                          <a:prstClr val="black"/>
                        </a:solidFill>
                        <a:latin typeface="Cambria Math"/>
                      </a:rPr>
                      <m:t>(</m:t>
                    </m:r>
                    <m:acc>
                      <m:accPr>
                        <m:chr m:val="̅"/>
                        <m:ctrlPr>
                          <a:rPr lang="en-US" sz="2400" i="1">
                            <a:solidFill>
                              <a:prstClr val="black"/>
                            </a:solidFill>
                            <a:latin typeface="Cambria Math"/>
                          </a:rPr>
                        </m:ctrlPr>
                      </m:accPr>
                      <m:e>
                        <m:r>
                          <a:rPr lang="en-US" sz="2400" i="1">
                            <a:solidFill>
                              <a:prstClr val="black"/>
                            </a:solidFill>
                            <a:latin typeface="Cambria Math"/>
                          </a:rPr>
                          <m:t>𝑥</m:t>
                        </m:r>
                      </m:e>
                    </m:acc>
                    <m:r>
                      <a:rPr lang="en-US" sz="2400" i="1">
                        <a:solidFill>
                          <a:prstClr val="black"/>
                        </a:solidFill>
                        <a:latin typeface="Cambria Math"/>
                      </a:rPr>
                      <m:t>)</m:t>
                    </m:r>
                  </m:oMath>
                </a14:m>
                <a:r>
                  <a:rPr lang="el-GR" sz="2000" dirty="0" smtClean="0"/>
                  <a:t>, η διαφορά θεωρείται σημαντική και άρα </a:t>
                </a:r>
                <a:r>
                  <a:rPr lang="el-GR" sz="2000" dirty="0"/>
                  <a:t>με επίπεδο εμπιστοσύνης 99,73</a:t>
                </a:r>
                <a:r>
                  <a:rPr lang="el-GR" sz="2000" dirty="0" smtClean="0"/>
                  <a:t>%, τα δείγματα προέρχονται από διαφορετικούς πληθυσμούς με διαφορετικούς μέσους όρους.</a:t>
                </a:r>
              </a:p>
              <a:p>
                <a:pPr eaLnBrk="1" hangingPunct="1">
                  <a:buFont typeface="Wingdings" pitchFamily="2" charset="2"/>
                  <a:buChar char="Ø"/>
                </a:pPr>
                <a:r>
                  <a:rPr lang="el-GR" sz="2000" dirty="0" smtClean="0"/>
                  <a:t>Γενικά για δείγματα με ν&gt;30 συγκρίνεται η διαφορά </a:t>
                </a:r>
                <a14:m>
                  <m:oMath xmlns:m="http://schemas.openxmlformats.org/officeDocument/2006/math">
                    <m:acc>
                      <m:accPr>
                        <m:chr m:val="̅"/>
                        <m:ctrlPr>
                          <a:rPr lang="el-GR" sz="2000" i="1">
                            <a:solidFill>
                              <a:prstClr val="black"/>
                            </a:solidFill>
                            <a:latin typeface="Cambria Math"/>
                          </a:rPr>
                        </m:ctrlPr>
                      </m:accPr>
                      <m:e>
                        <m:r>
                          <m:rPr>
                            <m:sty m:val="p"/>
                          </m:rPr>
                          <a:rPr lang="el-GR" sz="2000">
                            <a:solidFill>
                              <a:prstClr val="black"/>
                            </a:solidFill>
                            <a:latin typeface="Cambria Math"/>
                          </a:rPr>
                          <m:t>Χ</m:t>
                        </m:r>
                      </m:e>
                    </m:acc>
                    <m:r>
                      <a:rPr lang="el-GR" sz="2000">
                        <a:solidFill>
                          <a:prstClr val="black"/>
                        </a:solidFill>
                        <a:latin typeface="Cambria Math"/>
                      </a:rPr>
                      <m:t>1−</m:t>
                    </m:r>
                    <m:acc>
                      <m:accPr>
                        <m:chr m:val="̅"/>
                        <m:ctrlPr>
                          <a:rPr lang="el-GR" sz="2000" i="1">
                            <a:solidFill>
                              <a:prstClr val="black"/>
                            </a:solidFill>
                            <a:latin typeface="Cambria Math"/>
                          </a:rPr>
                        </m:ctrlPr>
                      </m:accPr>
                      <m:e>
                        <m:r>
                          <m:rPr>
                            <m:sty m:val="p"/>
                          </m:rPr>
                          <a:rPr lang="el-GR" sz="2000">
                            <a:solidFill>
                              <a:prstClr val="black"/>
                            </a:solidFill>
                            <a:latin typeface="Cambria Math"/>
                          </a:rPr>
                          <m:t>Χ</m:t>
                        </m:r>
                      </m:e>
                    </m:acc>
                    <m:r>
                      <a:rPr lang="el-GR" sz="2000">
                        <a:solidFill>
                          <a:prstClr val="black"/>
                        </a:solidFill>
                        <a:latin typeface="Cambria Math"/>
                      </a:rPr>
                      <m:t>2</m:t>
                    </m:r>
                  </m:oMath>
                </a14:m>
                <a:r>
                  <a:rPr lang="el-GR" sz="2000" dirty="0">
                    <a:solidFill>
                      <a:prstClr val="black"/>
                    </a:solidFill>
                  </a:rPr>
                  <a:t> </a:t>
                </a:r>
                <a:r>
                  <a:rPr lang="el-GR" sz="2000" dirty="0" smtClean="0">
                    <a:solidFill>
                      <a:prstClr val="black"/>
                    </a:solidFill>
                  </a:rPr>
                  <a:t>με το Ζ*</a:t>
                </a:r>
                <a:r>
                  <a:rPr lang="en-US" sz="2400" dirty="0">
                    <a:solidFill>
                      <a:prstClr val="black"/>
                    </a:solidFill>
                  </a:rPr>
                  <a:t> </a:t>
                </a:r>
                <a14:m>
                  <m:oMath xmlns:m="http://schemas.openxmlformats.org/officeDocument/2006/math">
                    <m:sSub>
                      <m:sSubPr>
                        <m:ctrlPr>
                          <a:rPr lang="en-US" sz="2400" i="1">
                            <a:solidFill>
                              <a:prstClr val="black"/>
                            </a:solidFill>
                            <a:latin typeface="Cambria Math"/>
                          </a:rPr>
                        </m:ctrlPr>
                      </m:sSubPr>
                      <m:e>
                        <m:r>
                          <a:rPr lang="en-US" sz="2400" i="1">
                            <a:solidFill>
                              <a:prstClr val="black"/>
                            </a:solidFill>
                            <a:latin typeface="Cambria Math"/>
                          </a:rPr>
                          <m:t>𝑠</m:t>
                        </m:r>
                      </m:e>
                      <m:sub>
                        <m:r>
                          <a:rPr lang="en-US" sz="2400" i="1">
                            <a:solidFill>
                              <a:prstClr val="black"/>
                            </a:solidFill>
                            <a:latin typeface="Cambria Math"/>
                          </a:rPr>
                          <m:t>𝐷</m:t>
                        </m:r>
                      </m:sub>
                    </m:sSub>
                    <m:r>
                      <a:rPr lang="en-US" sz="2400" i="1">
                        <a:solidFill>
                          <a:prstClr val="black"/>
                        </a:solidFill>
                        <a:latin typeface="Cambria Math"/>
                      </a:rPr>
                      <m:t>(</m:t>
                    </m:r>
                    <m:acc>
                      <m:accPr>
                        <m:chr m:val="̅"/>
                        <m:ctrlPr>
                          <a:rPr lang="en-US" sz="2400" i="1">
                            <a:solidFill>
                              <a:prstClr val="black"/>
                            </a:solidFill>
                            <a:latin typeface="Cambria Math"/>
                          </a:rPr>
                        </m:ctrlPr>
                      </m:accPr>
                      <m:e>
                        <m:r>
                          <a:rPr lang="en-US" sz="2400" i="1">
                            <a:solidFill>
                              <a:prstClr val="black"/>
                            </a:solidFill>
                            <a:latin typeface="Cambria Math"/>
                          </a:rPr>
                          <m:t>𝑥</m:t>
                        </m:r>
                      </m:e>
                    </m:acc>
                    <m:r>
                      <a:rPr lang="en-US" sz="2400" i="1">
                        <a:solidFill>
                          <a:prstClr val="black"/>
                        </a:solidFill>
                        <a:latin typeface="Cambria Math"/>
                      </a:rPr>
                      <m:t>)</m:t>
                    </m:r>
                  </m:oMath>
                </a14:m>
                <a:r>
                  <a:rPr lang="el-GR" sz="2000" dirty="0" smtClean="0"/>
                  <a:t>, για το επίπεδο εμπιστοσύνης που αντιστοιχεί το Ζ.</a:t>
                </a:r>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556792"/>
                <a:ext cx="8784976" cy="4176464"/>
              </a:xfrm>
              <a:blipFill rotWithShape="1">
                <a:blip r:embed="rId3"/>
                <a:stretch>
                  <a:fillRect l="-1040" t="-1168" r="-624"/>
                </a:stretch>
              </a:blipFill>
            </p:spPr>
            <p:txBody>
              <a:bodyPr/>
              <a:lstStyle/>
              <a:p>
                <a:r>
                  <a:rPr lang="el-GR">
                    <a:noFill/>
                  </a:rPr>
                  <a:t> </a:t>
                </a:r>
              </a:p>
            </p:txBody>
          </p:sp>
        </mc:Fallback>
      </mc:AlternateContent>
    </p:spTree>
    <p:extLst>
      <p:ext uri="{BB962C8B-B14F-4D97-AF65-F5344CB8AC3E}">
        <p14:creationId xmlns:p14="http://schemas.microsoft.com/office/powerpoint/2010/main" val="3399738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Σύγκριση ποσοστιαίων αποτελεσμάτων από δύο δείγματα</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556792"/>
                <a:ext cx="8784976" cy="4176464"/>
              </a:xfrm>
            </p:spPr>
            <p:txBody>
              <a:bodyPr/>
              <a:lstStyle/>
              <a:p>
                <a:pPr lvl="0" eaLnBrk="1" fontAlgn="auto" hangingPunct="1">
                  <a:spcBef>
                    <a:spcPts val="0"/>
                  </a:spcBef>
                  <a:spcAft>
                    <a:spcPts val="0"/>
                  </a:spcAft>
                  <a:buFont typeface="Wingdings" pitchFamily="2" charset="2"/>
                  <a:buChar char="Ø"/>
                  <a:defRPr/>
                </a:pPr>
                <a:r>
                  <a:rPr lang="el-GR" sz="2000" dirty="0" smtClean="0"/>
                  <a:t>Ακολουθείται η ίδια διαδικασία με την περίπτωση των μέσων όρων</a:t>
                </a:r>
                <a:r>
                  <a:rPr lang="el-GR" sz="2000" dirty="0" smtClean="0">
                    <a:solidFill>
                      <a:prstClr val="black"/>
                    </a:solidFill>
                  </a:rPr>
                  <a:t>.</a:t>
                </a:r>
                <a:endParaRPr lang="el-GR" sz="2000" dirty="0">
                  <a:solidFill>
                    <a:prstClr val="black"/>
                  </a:solidFill>
                </a:endParaRPr>
              </a:p>
              <a:p>
                <a:pPr eaLnBrk="1" hangingPunct="1">
                  <a:buFont typeface="Wingdings" pitchFamily="2" charset="2"/>
                  <a:buChar char="Ø"/>
                </a:pPr>
                <a:r>
                  <a:rPr lang="el-GR" sz="2000" dirty="0" smtClean="0"/>
                  <a:t>Το τυπικό σφάλμα υπολογίζεται από τη σχέση:</a:t>
                </a:r>
              </a:p>
              <a:p>
                <a:pPr eaLnBrk="1" hangingPunct="1">
                  <a:buFont typeface="Wingdings" pitchFamily="2" charset="2"/>
                  <a:buChar char="Ø"/>
                </a:pPr>
                <a:endParaRPr lang="el-GR" sz="2000" dirty="0"/>
              </a:p>
              <a:p>
                <a:pPr marL="0" indent="0" eaLnBrk="1" hangingPunct="1">
                  <a:buNone/>
                </a:pPr>
                <a:endParaRPr lang="el-GR" sz="2000" dirty="0"/>
              </a:p>
              <a:p>
                <a:pPr eaLnBrk="1" hangingPunct="1">
                  <a:buFont typeface="Wingdings" pitchFamily="2" charset="2"/>
                  <a:buChar char="Ø"/>
                </a:pPr>
                <a:endParaRPr lang="el-GR" sz="2000" dirty="0" smtClean="0"/>
              </a:p>
              <a:p>
                <a:pPr eaLnBrk="1" hangingPunct="1">
                  <a:buFont typeface="Wingdings" pitchFamily="2" charset="2"/>
                  <a:buChar char="Ø"/>
                </a:pPr>
                <a:r>
                  <a:rPr lang="el-GR" sz="2000" dirty="0" smtClean="0"/>
                  <a:t>Η αναλογική μέση τιμή των δύο ποσοστών είναι ίση με το λόγο:</a:t>
                </a:r>
              </a:p>
              <a:p>
                <a:pPr eaLnBrk="1" hangingPunct="1">
                  <a:buFont typeface="Wingdings" pitchFamily="2" charset="2"/>
                  <a:buChar char="Ø"/>
                </a:pPr>
                <a:endParaRPr lang="el-GR" sz="2000" dirty="0"/>
              </a:p>
              <a:p>
                <a:pPr marL="0" indent="0" eaLnBrk="1" hangingPunct="1">
                  <a:buNone/>
                </a:pPr>
                <a14:m>
                  <m:oMathPara xmlns:m="http://schemas.openxmlformats.org/officeDocument/2006/math">
                    <m:oMathParaPr>
                      <m:jc m:val="centerGroup"/>
                    </m:oMathParaPr>
                    <m:oMath xmlns:m="http://schemas.openxmlformats.org/officeDocument/2006/math">
                      <m:sSub>
                        <m:sSubPr>
                          <m:ctrlPr>
                            <a:rPr lang="el-GR" sz="2000" i="1" smtClean="0">
                              <a:latin typeface="Cambria Math"/>
                            </a:rPr>
                          </m:ctrlPr>
                        </m:sSubPr>
                        <m:e>
                          <m:r>
                            <a:rPr lang="en-US" sz="2000" b="0" i="1" smtClean="0">
                              <a:latin typeface="Cambria Math"/>
                            </a:rPr>
                            <m:t>𝑝</m:t>
                          </m:r>
                        </m:e>
                        <m:sub>
                          <m:r>
                            <a:rPr lang="en-US" sz="2000" b="0" i="1" smtClean="0">
                              <a:latin typeface="Cambria Math"/>
                            </a:rPr>
                            <m:t>0</m:t>
                          </m:r>
                        </m:sub>
                      </m:sSub>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𝑝</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l-GR" sz="2000" b="0" i="1" smtClean="0">
                                  <a:latin typeface="Cambria Math"/>
                                </a:rPr>
                                <m:t>𝜈</m:t>
                              </m:r>
                            </m:e>
                            <m:sub>
                              <m:r>
                                <a:rPr lang="el-GR" sz="2000" b="0" i="1" smtClean="0">
                                  <a:latin typeface="Cambria Math"/>
                                </a:rPr>
                                <m:t>1</m:t>
                              </m:r>
                            </m:sub>
                          </m:sSub>
                          <m:r>
                            <a:rPr lang="el-GR" sz="2000" b="0" i="1" smtClean="0">
                              <a:latin typeface="Cambria Math"/>
                            </a:rPr>
                            <m:t>+</m:t>
                          </m:r>
                          <m:sSub>
                            <m:sSubPr>
                              <m:ctrlPr>
                                <a:rPr lang="en-US" sz="2000" i="1">
                                  <a:solidFill>
                                    <a:prstClr val="black"/>
                                  </a:solidFill>
                                  <a:latin typeface="Cambria Math"/>
                                </a:rPr>
                              </m:ctrlPr>
                            </m:sSubPr>
                            <m:e>
                              <m:r>
                                <a:rPr lang="en-US" sz="2000" i="1">
                                  <a:solidFill>
                                    <a:prstClr val="black"/>
                                  </a:solidFill>
                                  <a:latin typeface="Cambria Math"/>
                                </a:rPr>
                                <m:t>𝑝</m:t>
                              </m:r>
                            </m:e>
                            <m:sub>
                              <m:r>
                                <a:rPr lang="el-GR" sz="2000" b="0" i="1" smtClean="0">
                                  <a:solidFill>
                                    <a:prstClr val="black"/>
                                  </a:solidFill>
                                  <a:latin typeface="Cambria Math"/>
                                </a:rPr>
                                <m:t>2</m:t>
                              </m:r>
                            </m:sub>
                          </m:sSub>
                          <m:r>
                            <a:rPr lang="en-US" sz="2000" i="1">
                              <a:solidFill>
                                <a:prstClr val="black"/>
                              </a:solidFill>
                              <a:latin typeface="Cambria Math"/>
                            </a:rPr>
                            <m:t>∗</m:t>
                          </m:r>
                          <m:sSub>
                            <m:sSubPr>
                              <m:ctrlPr>
                                <a:rPr lang="en-US" sz="2000" i="1">
                                  <a:solidFill>
                                    <a:prstClr val="black"/>
                                  </a:solidFill>
                                  <a:latin typeface="Cambria Math"/>
                                </a:rPr>
                              </m:ctrlPr>
                            </m:sSubPr>
                            <m:e>
                              <m:r>
                                <a:rPr lang="el-GR" sz="2000" i="1">
                                  <a:solidFill>
                                    <a:prstClr val="black"/>
                                  </a:solidFill>
                                  <a:latin typeface="Cambria Math"/>
                                </a:rPr>
                                <m:t>𝜈</m:t>
                              </m:r>
                            </m:e>
                            <m:sub>
                              <m:r>
                                <a:rPr lang="el-GR" sz="2000" b="0" i="1" smtClean="0">
                                  <a:solidFill>
                                    <a:prstClr val="black"/>
                                  </a:solidFill>
                                  <a:latin typeface="Cambria Math"/>
                                </a:rPr>
                                <m:t>2</m:t>
                              </m:r>
                            </m:sub>
                          </m:sSub>
                        </m:num>
                        <m:den>
                          <m:sSub>
                            <m:sSubPr>
                              <m:ctrlPr>
                                <a:rPr lang="en-US" sz="2000" b="0" i="1" smtClean="0">
                                  <a:latin typeface="Cambria Math"/>
                                </a:rPr>
                              </m:ctrlPr>
                            </m:sSubPr>
                            <m:e>
                              <m:r>
                                <a:rPr lang="el-GR" sz="2000" b="0" i="1" smtClean="0">
                                  <a:latin typeface="Cambria Math"/>
                                </a:rPr>
                                <m:t>𝜈</m:t>
                              </m:r>
                            </m:e>
                            <m:sub>
                              <m:r>
                                <a:rPr lang="el-GR" sz="2000" b="0" i="1" smtClean="0">
                                  <a:latin typeface="Cambria Math"/>
                                </a:rPr>
                                <m:t>1</m:t>
                              </m:r>
                            </m:sub>
                          </m:sSub>
                          <m:r>
                            <a:rPr lang="el-GR" sz="2000" b="0" i="1" smtClean="0">
                              <a:latin typeface="Cambria Math"/>
                            </a:rPr>
                            <m:t>+</m:t>
                          </m:r>
                          <m:sSub>
                            <m:sSubPr>
                              <m:ctrlPr>
                                <a:rPr lang="el-GR" sz="2000" b="0" i="1" smtClean="0">
                                  <a:latin typeface="Cambria Math"/>
                                </a:rPr>
                              </m:ctrlPr>
                            </m:sSubPr>
                            <m:e>
                              <m:r>
                                <a:rPr lang="el-GR" sz="2000" b="0" i="1" smtClean="0">
                                  <a:latin typeface="Cambria Math"/>
                                </a:rPr>
                                <m:t>𝜈</m:t>
                              </m:r>
                            </m:e>
                            <m:sub>
                              <m:r>
                                <a:rPr lang="el-GR" sz="2000" b="0" i="1" smtClean="0">
                                  <a:latin typeface="Cambria Math"/>
                                </a:rPr>
                                <m:t>2</m:t>
                              </m:r>
                            </m:sub>
                          </m:sSub>
                        </m:den>
                      </m:f>
                    </m:oMath>
                  </m:oMathPara>
                </a14:m>
                <a:endParaRPr lang="el-GR" sz="2000" dirty="0" smtClean="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556792"/>
                <a:ext cx="8784976" cy="4176464"/>
              </a:xfrm>
              <a:blipFill rotWithShape="1">
                <a:blip r:embed="rId3"/>
                <a:stretch>
                  <a:fillRect l="-555" t="-73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p:cNvSpPr/>
              <p:nvPr/>
            </p:nvSpPr>
            <p:spPr>
              <a:xfrm>
                <a:off x="2699792" y="2492896"/>
                <a:ext cx="4089004" cy="1183529"/>
              </a:xfrm>
              <a:prstGeom prst="rect">
                <a:avLst/>
              </a:prstGeom>
            </p:spPr>
            <p:txBody>
              <a:bodyPr wrap="none">
                <a:spAutoFit/>
              </a:bodyPr>
              <a:lstStyle/>
              <a:p>
                <a:pPr fontAlgn="base">
                  <a:spcBef>
                    <a:spcPts val="1200"/>
                  </a:spcBef>
                  <a:spcAft>
                    <a:spcPct val="0"/>
                  </a:spcAft>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a:rPr>
                            <m:t>𝑠</m:t>
                          </m:r>
                        </m:e>
                        <m:sub>
                          <m:r>
                            <a:rPr lang="en-US" sz="2400" i="1" smtClean="0">
                              <a:solidFill>
                                <a:prstClr val="black"/>
                              </a:solidFill>
                              <a:latin typeface="Cambria Math"/>
                            </a:rPr>
                            <m:t>𝐷</m:t>
                          </m:r>
                        </m:sub>
                      </m:sSub>
                      <m:r>
                        <a:rPr lang="en-US" sz="2400" i="1" smtClean="0">
                          <a:solidFill>
                            <a:prstClr val="black"/>
                          </a:solidFill>
                          <a:latin typeface="Cambria Math"/>
                        </a:rPr>
                        <m:t>(</m:t>
                      </m:r>
                      <m:acc>
                        <m:accPr>
                          <m:chr m:val="̅"/>
                          <m:ctrlPr>
                            <a:rPr lang="en-US" sz="2400" i="1">
                              <a:solidFill>
                                <a:prstClr val="black"/>
                              </a:solidFill>
                              <a:latin typeface="Cambria Math"/>
                            </a:rPr>
                          </m:ctrlPr>
                        </m:accPr>
                        <m:e>
                          <m:r>
                            <a:rPr lang="en-US" sz="2400" b="0" i="1" smtClean="0">
                              <a:solidFill>
                                <a:prstClr val="black"/>
                              </a:solidFill>
                              <a:latin typeface="Cambria Math"/>
                            </a:rPr>
                            <m:t>𝑝</m:t>
                          </m:r>
                        </m:e>
                      </m:acc>
                      <m:r>
                        <a:rPr lang="en-US" sz="2400" i="1">
                          <a:solidFill>
                            <a:prstClr val="black"/>
                          </a:solidFill>
                          <a:latin typeface="Cambria Math"/>
                        </a:rPr>
                        <m:t>)</m:t>
                      </m:r>
                      <m:r>
                        <a:rPr lang="en-US" sz="2400" i="1">
                          <a:solidFill>
                            <a:prstClr val="black"/>
                          </a:solidFill>
                          <a:latin typeface="Cambria Math"/>
                          <a:ea typeface="Cambria Math"/>
                        </a:rPr>
                        <m:t>=</m:t>
                      </m:r>
                      <m:rad>
                        <m:radPr>
                          <m:degHide m:val="on"/>
                          <m:ctrlPr>
                            <a:rPr lang="en-US" sz="2400" i="1" smtClean="0">
                              <a:solidFill>
                                <a:prstClr val="black"/>
                              </a:solidFill>
                              <a:latin typeface="Cambria Math"/>
                              <a:ea typeface="Cambria Math"/>
                            </a:rPr>
                          </m:ctrlPr>
                        </m:radPr>
                        <m:deg/>
                        <m:e>
                          <m:sSub>
                            <m:sSubPr>
                              <m:ctrlPr>
                                <a:rPr lang="en-US" sz="2400" i="1" smtClean="0">
                                  <a:solidFill>
                                    <a:prstClr val="black"/>
                                  </a:solidFill>
                                  <a:latin typeface="Cambria Math"/>
                                  <a:ea typeface="Cambria Math"/>
                                </a:rPr>
                              </m:ctrlPr>
                            </m:sSubPr>
                            <m:e>
                              <m:r>
                                <a:rPr lang="en-US" sz="2400" b="0" i="1" smtClean="0">
                                  <a:solidFill>
                                    <a:prstClr val="black"/>
                                  </a:solidFill>
                                  <a:latin typeface="Cambria Math"/>
                                  <a:ea typeface="Cambria Math"/>
                                </a:rPr>
                                <m:t>𝑝</m:t>
                              </m:r>
                            </m:e>
                            <m:sub>
                              <m:r>
                                <a:rPr lang="en-US" sz="2400" b="0" i="1" smtClean="0">
                                  <a:solidFill>
                                    <a:prstClr val="black"/>
                                  </a:solidFill>
                                  <a:latin typeface="Cambria Math"/>
                                  <a:ea typeface="Cambria Math"/>
                                </a:rPr>
                                <m:t>0</m:t>
                              </m:r>
                            </m:sub>
                          </m:sSub>
                          <m:r>
                            <a:rPr lang="en-US" sz="2400" b="0" i="1" smtClean="0">
                              <a:solidFill>
                                <a:prstClr val="black"/>
                              </a:solidFill>
                              <a:latin typeface="Cambria Math"/>
                              <a:ea typeface="Cambria Math"/>
                            </a:rPr>
                            <m:t>∗</m:t>
                          </m:r>
                          <m:sSub>
                            <m:sSubPr>
                              <m:ctrlPr>
                                <a:rPr lang="en-US" sz="2400" b="0" i="1" smtClean="0">
                                  <a:solidFill>
                                    <a:prstClr val="black"/>
                                  </a:solidFill>
                                  <a:latin typeface="Cambria Math"/>
                                  <a:ea typeface="Cambria Math"/>
                                </a:rPr>
                              </m:ctrlPr>
                            </m:sSubPr>
                            <m:e>
                              <m:r>
                                <a:rPr lang="en-US" sz="2400" b="0" i="1" smtClean="0">
                                  <a:solidFill>
                                    <a:prstClr val="black"/>
                                  </a:solidFill>
                                  <a:latin typeface="Cambria Math"/>
                                  <a:ea typeface="Cambria Math"/>
                                </a:rPr>
                                <m:t>𝑞</m:t>
                              </m:r>
                            </m:e>
                            <m:sub>
                              <m:r>
                                <a:rPr lang="en-US" sz="2400" b="0" i="1" smtClean="0">
                                  <a:solidFill>
                                    <a:prstClr val="black"/>
                                  </a:solidFill>
                                  <a:latin typeface="Cambria Math"/>
                                  <a:ea typeface="Cambria Math"/>
                                </a:rPr>
                                <m:t>0</m:t>
                              </m:r>
                            </m:sub>
                          </m:sSub>
                          <m:r>
                            <a:rPr lang="en-US" sz="2400" b="0" i="1" smtClean="0">
                              <a:solidFill>
                                <a:prstClr val="black"/>
                              </a:solidFill>
                              <a:latin typeface="Cambria Math"/>
                              <a:ea typeface="Cambria Math"/>
                            </a:rPr>
                            <m:t>∗(</m:t>
                          </m:r>
                          <m:f>
                            <m:fPr>
                              <m:ctrlPr>
                                <a:rPr lang="en-US" sz="2400" b="0" i="1" smtClean="0">
                                  <a:solidFill>
                                    <a:prstClr val="black"/>
                                  </a:solidFill>
                                  <a:latin typeface="Cambria Math"/>
                                  <a:ea typeface="Cambria Math"/>
                                </a:rPr>
                              </m:ctrlPr>
                            </m:fPr>
                            <m:num>
                              <m:r>
                                <a:rPr lang="en-US" sz="2400" b="0" i="1" smtClean="0">
                                  <a:solidFill>
                                    <a:prstClr val="black"/>
                                  </a:solidFill>
                                  <a:latin typeface="Cambria Math"/>
                                  <a:ea typeface="Cambria Math"/>
                                </a:rPr>
                                <m:t>1</m:t>
                              </m:r>
                            </m:num>
                            <m:den>
                              <m:r>
                                <a:rPr lang="el-GR" sz="2400" b="0" i="1" smtClean="0">
                                  <a:solidFill>
                                    <a:prstClr val="black"/>
                                  </a:solidFill>
                                  <a:latin typeface="Cambria Math"/>
                                  <a:ea typeface="Cambria Math"/>
                                </a:rPr>
                                <m:t>𝜈</m:t>
                              </m:r>
                              <m:r>
                                <a:rPr lang="el-GR" sz="2400" b="0" i="1" smtClean="0">
                                  <a:solidFill>
                                    <a:prstClr val="black"/>
                                  </a:solidFill>
                                  <a:latin typeface="Cambria Math"/>
                                  <a:ea typeface="Cambria Math"/>
                                </a:rPr>
                                <m:t>1</m:t>
                              </m:r>
                            </m:den>
                          </m:f>
                          <m:r>
                            <a:rPr lang="el-GR" sz="2400" b="0" i="1" smtClean="0">
                              <a:solidFill>
                                <a:prstClr val="black"/>
                              </a:solidFill>
                              <a:latin typeface="Cambria Math"/>
                              <a:ea typeface="Cambria Math"/>
                            </a:rPr>
                            <m:t>+</m:t>
                          </m:r>
                          <m:f>
                            <m:fPr>
                              <m:ctrlPr>
                                <a:rPr lang="el-GR" sz="2400" b="0" i="1" smtClean="0">
                                  <a:solidFill>
                                    <a:prstClr val="black"/>
                                  </a:solidFill>
                                  <a:latin typeface="Cambria Math"/>
                                  <a:ea typeface="Cambria Math"/>
                                </a:rPr>
                              </m:ctrlPr>
                            </m:fPr>
                            <m:num>
                              <m:r>
                                <a:rPr lang="el-GR" sz="2400" b="0" i="1" smtClean="0">
                                  <a:solidFill>
                                    <a:prstClr val="black"/>
                                  </a:solidFill>
                                  <a:latin typeface="Cambria Math"/>
                                  <a:ea typeface="Cambria Math"/>
                                </a:rPr>
                                <m:t>1</m:t>
                              </m:r>
                            </m:num>
                            <m:den>
                              <m:r>
                                <a:rPr lang="el-GR" sz="2400" b="0" i="1" smtClean="0">
                                  <a:solidFill>
                                    <a:prstClr val="black"/>
                                  </a:solidFill>
                                  <a:latin typeface="Cambria Math"/>
                                  <a:ea typeface="Cambria Math"/>
                                </a:rPr>
                                <m:t>𝜈</m:t>
                              </m:r>
                              <m:r>
                                <a:rPr lang="el-GR" sz="2400" b="0" i="1" smtClean="0">
                                  <a:solidFill>
                                    <a:prstClr val="black"/>
                                  </a:solidFill>
                                  <a:latin typeface="Cambria Math"/>
                                  <a:ea typeface="Cambria Math"/>
                                </a:rPr>
                                <m:t>2</m:t>
                              </m:r>
                            </m:den>
                          </m:f>
                          <m:r>
                            <a:rPr lang="el-GR" sz="2400" b="0" i="1" smtClean="0">
                              <a:solidFill>
                                <a:prstClr val="black"/>
                              </a:solidFill>
                              <a:latin typeface="Cambria Math"/>
                              <a:ea typeface="Cambria Math"/>
                            </a:rPr>
                            <m:t>)</m:t>
                          </m:r>
                        </m:e>
                      </m:rad>
                    </m:oMath>
                  </m:oMathPara>
                </a14:m>
                <a:endParaRPr lang="el-GR" sz="2400" dirty="0">
                  <a:solidFill>
                    <a:prstClr val="black"/>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2699792" y="2492896"/>
                <a:ext cx="4089004" cy="1183529"/>
              </a:xfrm>
              <a:prstGeom prst="rect">
                <a:avLst/>
              </a:prstGeom>
              <a:blipFill rotWithShape="1">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530429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Αξιοπιστία μικρών δειγμάτων </a:t>
            </a:r>
            <a:br>
              <a:rPr lang="el-GR" dirty="0" smtClean="0"/>
            </a:br>
            <a:r>
              <a:rPr lang="el-GR" dirty="0" smtClean="0"/>
              <a:t>Ο συντελεστής </a:t>
            </a:r>
            <a:r>
              <a:rPr lang="en-US" dirty="0" smtClean="0"/>
              <a:t>t</a:t>
            </a:r>
            <a:r>
              <a:rPr lang="el-GR" dirty="0" smtClean="0"/>
              <a:t>-</a:t>
            </a:r>
            <a:r>
              <a:rPr lang="en-US" dirty="0" smtClean="0"/>
              <a:t>STUDENT</a:t>
            </a:r>
            <a:endParaRPr lang="el-GR" dirty="0" smtClean="0"/>
          </a:p>
        </p:txBody>
      </p:sp>
      <p:sp>
        <p:nvSpPr>
          <p:cNvPr id="10243" name="Θέση περιεχομένου 3"/>
          <p:cNvSpPr>
            <a:spLocks noGrp="1"/>
          </p:cNvSpPr>
          <p:nvPr>
            <p:ph idx="1"/>
          </p:nvPr>
        </p:nvSpPr>
        <p:spPr>
          <a:xfrm>
            <a:off x="179512" y="1268760"/>
            <a:ext cx="8784976" cy="4814540"/>
          </a:xfrm>
        </p:spPr>
        <p:txBody>
          <a:bodyPr/>
          <a:lstStyle/>
          <a:p>
            <a:pPr eaLnBrk="1" hangingPunct="1">
              <a:buFont typeface="Wingdings" pitchFamily="2" charset="2"/>
              <a:buChar char="Ø"/>
            </a:pPr>
            <a:r>
              <a:rPr lang="el-GR" sz="2000" dirty="0" smtClean="0"/>
              <a:t>Ο έλεγχος αξιοπιστίας του δείγματος, με βάση την υπόθεση της κανονικής κατανομής ισχύει για τις περιπτώσεις που το μέγεθος του δείγματος είναι μεγάλο, δηλ. τουλάχιστον 25-30.</a:t>
            </a:r>
          </a:p>
          <a:p>
            <a:pPr eaLnBrk="1" hangingPunct="1">
              <a:buFont typeface="Wingdings" pitchFamily="2" charset="2"/>
              <a:buChar char="Ø"/>
            </a:pPr>
            <a:r>
              <a:rPr lang="el-GR" sz="2000" dirty="0" smtClean="0"/>
              <a:t>Για μικρά δείγματα, αντί για το συντελεστή Ζ της μοναδιαίας κανονικής κατανομής, χρησιμοποιείται ο συντελεστής </a:t>
            </a:r>
            <a:r>
              <a:rPr lang="en-US" sz="2000" dirty="0" smtClean="0"/>
              <a:t>t </a:t>
            </a:r>
            <a:r>
              <a:rPr lang="el-GR" sz="2000" dirty="0" smtClean="0"/>
              <a:t>του </a:t>
            </a:r>
            <a:r>
              <a:rPr lang="en-US" sz="2000" dirty="0" smtClean="0"/>
              <a:t>STUDENT.</a:t>
            </a:r>
          </a:p>
          <a:p>
            <a:pPr eaLnBrk="1" hangingPunct="1">
              <a:buFont typeface="Wingdings" pitchFamily="2" charset="2"/>
              <a:buChar char="Ø"/>
            </a:pPr>
            <a:r>
              <a:rPr lang="el-GR" sz="2000" dirty="0" smtClean="0"/>
              <a:t>Για μεγάλα δείγματα, οι </a:t>
            </a:r>
            <a:r>
              <a:rPr lang="el-GR" sz="2000" dirty="0"/>
              <a:t>τιμές </a:t>
            </a:r>
            <a:r>
              <a:rPr lang="el-GR" sz="2000" dirty="0" smtClean="0"/>
              <a:t>του συντελεστή </a:t>
            </a:r>
            <a:r>
              <a:rPr lang="en-US" sz="2000" dirty="0"/>
              <a:t>t </a:t>
            </a:r>
            <a:r>
              <a:rPr lang="el-GR" sz="2000" dirty="0" smtClean="0"/>
              <a:t>ταυτίζονται με τις τιμές του συντελεστή Ζ. καθώς το μέγεθος του δείγματος ελαττώνεται, η διαφορά των τιμών των δύο συντελεστών αυξάνεται.</a:t>
            </a:r>
          </a:p>
          <a:p>
            <a:pPr eaLnBrk="1" hangingPunct="1">
              <a:buFont typeface="Wingdings" pitchFamily="2" charset="2"/>
              <a:buChar char="Ø"/>
            </a:pPr>
            <a:r>
              <a:rPr lang="el-GR" sz="2000" dirty="0" smtClean="0"/>
              <a:t>Οι </a:t>
            </a:r>
            <a:r>
              <a:rPr lang="el-GR" sz="2000" dirty="0"/>
              <a:t>τιμές του συντελεστή </a:t>
            </a:r>
            <a:r>
              <a:rPr lang="en-US" sz="2000" dirty="0"/>
              <a:t>t </a:t>
            </a:r>
            <a:r>
              <a:rPr lang="el-GR" sz="2000" dirty="0" smtClean="0"/>
              <a:t>δίνονται σε πίνακες για διαφορετικά επίπεδα εμπιστοσύνης και διαφορετικούς βαθμούς ελευθερίας (ο βαθμός ελευθερίας είναι </a:t>
            </a:r>
            <a:r>
              <a:rPr lang="en-US" sz="2000" dirty="0" smtClean="0"/>
              <a:t>v-1:</a:t>
            </a:r>
            <a:r>
              <a:rPr lang="el-GR" sz="2000" dirty="0" smtClean="0"/>
              <a:t> το μέγεθος του δείγματος μείον ένα).</a:t>
            </a:r>
          </a:p>
          <a:p>
            <a:pPr eaLnBrk="1" hangingPunct="1">
              <a:buFont typeface="Wingdings" pitchFamily="2" charset="2"/>
              <a:buChar char="Ø"/>
            </a:pPr>
            <a:r>
              <a:rPr lang="el-GR" sz="2000" dirty="0" smtClean="0"/>
              <a:t>Οι κατανομές έχουν παρόμοια μορφή – οι διαφορές εντοπίζονται στο πάχος των ουρών κάθε κατανομής που είναι μεγαλύτερο για χαμηλότερους βαθμούς ελευθερίας, δηλ. μικρότερο δείγμα. Καθώς ο βαθμός ελευθερίας αυξάνεται η κατανομή </a:t>
            </a:r>
            <a:r>
              <a:rPr lang="en-US" sz="2000" dirty="0" smtClean="0"/>
              <a:t>t</a:t>
            </a:r>
            <a:r>
              <a:rPr lang="el-GR" sz="2000" dirty="0" smtClean="0"/>
              <a:t>-</a:t>
            </a:r>
            <a:r>
              <a:rPr lang="en-US" sz="2000" dirty="0" smtClean="0"/>
              <a:t>STUDENT</a:t>
            </a:r>
            <a:r>
              <a:rPr lang="el-GR" sz="2000" dirty="0" smtClean="0"/>
              <a:t> προσεγγίζει την κανονική κατανομή.</a:t>
            </a:r>
          </a:p>
          <a:p>
            <a:pPr eaLnBrk="1" hangingPunct="1">
              <a:buFont typeface="Wingdings" pitchFamily="2" charset="2"/>
              <a:buChar char="Ø"/>
            </a:pPr>
            <a:endParaRPr lang="el-GR" sz="2000" dirty="0" smtClean="0"/>
          </a:p>
        </p:txBody>
      </p:sp>
    </p:spTree>
    <p:extLst>
      <p:ext uri="{BB962C8B-B14F-4D97-AF65-F5344CB8AC3E}">
        <p14:creationId xmlns:p14="http://schemas.microsoft.com/office/powerpoint/2010/main" val="4218875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Συμπέρασμα - Μεθοδολογία</a:t>
            </a:r>
          </a:p>
        </p:txBody>
      </p:sp>
      <p:sp>
        <p:nvSpPr>
          <p:cNvPr id="10243" name="Θέση περιεχομένου 3"/>
          <p:cNvSpPr>
            <a:spLocks noGrp="1"/>
          </p:cNvSpPr>
          <p:nvPr>
            <p:ph idx="1"/>
          </p:nvPr>
        </p:nvSpPr>
        <p:spPr>
          <a:xfrm>
            <a:off x="179512" y="1268760"/>
            <a:ext cx="8784976" cy="4814540"/>
          </a:xfrm>
        </p:spPr>
        <p:txBody>
          <a:bodyPr/>
          <a:lstStyle/>
          <a:p>
            <a:pPr eaLnBrk="1" hangingPunct="1">
              <a:buFont typeface="Wingdings" pitchFamily="2" charset="2"/>
              <a:buChar char="Ø"/>
            </a:pPr>
            <a:r>
              <a:rPr lang="el-GR" sz="2000" dirty="0" smtClean="0"/>
              <a:t>Το επίπεδο εμπιστοσύνης (πιθανότητα = εμβαδό) είναι πολύ μεγαλύτερο όταν ο βαθμός ελευθερίας, δηλ. το δείγμα είναι μεγαλύτερο.</a:t>
            </a:r>
          </a:p>
          <a:p>
            <a:pPr eaLnBrk="1" hangingPunct="1">
              <a:buFont typeface="Wingdings" pitchFamily="2" charset="2"/>
              <a:buChar char="Ø"/>
            </a:pPr>
            <a:endParaRPr lang="el-GR" sz="2000" dirty="0" smtClean="0"/>
          </a:p>
          <a:p>
            <a:pPr eaLnBrk="1" hangingPunct="1">
              <a:buFont typeface="Wingdings" pitchFamily="2" charset="2"/>
              <a:buChar char="Ø"/>
            </a:pPr>
            <a:r>
              <a:rPr lang="el-GR" sz="2000" dirty="0" smtClean="0"/>
              <a:t>Το μέγεθος του τυπικού σφάλματος εξαρτάται από το μέγεθος του δείγματος.</a:t>
            </a:r>
          </a:p>
          <a:p>
            <a:pPr eaLnBrk="1" hangingPunct="1">
              <a:buFont typeface="Wingdings" pitchFamily="2" charset="2"/>
              <a:buChar char="Ø"/>
            </a:pPr>
            <a:endParaRPr lang="el-GR" sz="2000" dirty="0" smtClean="0"/>
          </a:p>
          <a:p>
            <a:pPr eaLnBrk="1" hangingPunct="1">
              <a:buFont typeface="Wingdings" pitchFamily="2" charset="2"/>
              <a:buChar char="Ø"/>
            </a:pPr>
            <a:r>
              <a:rPr lang="el-GR" sz="2000" dirty="0" smtClean="0"/>
              <a:t>Η ακρίβεια των εκτιμήσεων μπορεί να αυξηθεί όταν ελαττώσουμε το τυπικό σφάλμα.</a:t>
            </a:r>
          </a:p>
          <a:p>
            <a:pPr eaLnBrk="1" hangingPunct="1">
              <a:buFont typeface="Wingdings" pitchFamily="2" charset="2"/>
              <a:buChar char="Ø"/>
            </a:pPr>
            <a:endParaRPr lang="el-GR" sz="2000" dirty="0" smtClean="0"/>
          </a:p>
          <a:p>
            <a:pPr eaLnBrk="1" hangingPunct="1">
              <a:buFont typeface="Wingdings" pitchFamily="2" charset="2"/>
              <a:buChar char="Ø"/>
            </a:pPr>
            <a:r>
              <a:rPr lang="el-GR" sz="2000" dirty="0" smtClean="0"/>
              <a:t>Είναι δυνατό να υπολογίσουμε το μέγεθος του δείγματος εάν θέλουμε να πετύχουμε ένα συγκεκριμένο επίπεδο ακρίβειας.</a:t>
            </a:r>
          </a:p>
        </p:txBody>
      </p:sp>
    </p:spTree>
    <p:extLst>
      <p:ext uri="{BB962C8B-B14F-4D97-AF65-F5344CB8AC3E}">
        <p14:creationId xmlns:p14="http://schemas.microsoft.com/office/powerpoint/2010/main" val="2318802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Γενική μεθοδολογία υπολογισμού μεγέθους δείγματος (1 από 3)</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268760"/>
                <a:ext cx="8784976" cy="4814540"/>
              </a:xfrm>
            </p:spPr>
            <p:txBody>
              <a:bodyPr/>
              <a:lstStyle/>
              <a:p>
                <a:pPr eaLnBrk="1" hangingPunct="1">
                  <a:buFont typeface="Wingdings" pitchFamily="2" charset="2"/>
                  <a:buChar char="Ø"/>
                </a:pPr>
                <a:r>
                  <a:rPr lang="el-GR" sz="2000" dirty="0" smtClean="0"/>
                  <a:t>Υπολογισμός μεγέθους δείγματος με βάση την επιθυμητή ακρίβεια για συγκεκριμένο επίπεδο εμπιστοσύνης (π.χ. ακρίβεια χρόνου διαδρομής </a:t>
                </a:r>
                <a14:m>
                  <m:oMath xmlns:m="http://schemas.openxmlformats.org/officeDocument/2006/math">
                    <m:r>
                      <a:rPr lang="el-GR" sz="2000" i="1" smtClean="0">
                        <a:latin typeface="Cambria Math"/>
                        <a:ea typeface="Cambria Math"/>
                      </a:rPr>
                      <m:t>±</m:t>
                    </m:r>
                  </m:oMath>
                </a14:m>
                <a:r>
                  <a:rPr lang="el-GR" sz="2000" dirty="0" smtClean="0"/>
                  <a:t>0,5 λεπτά με πιθανότητα 95%).</a:t>
                </a:r>
              </a:p>
              <a:p>
                <a:pPr eaLnBrk="1" hangingPunct="1">
                  <a:buFont typeface="Wingdings" pitchFamily="2" charset="2"/>
                  <a:buChar char="Ø"/>
                </a:pPr>
                <a:r>
                  <a:rPr lang="en-US" sz="2000" dirty="0"/>
                  <a:t>e</a:t>
                </a:r>
                <a:r>
                  <a:rPr lang="en-US" sz="2000" dirty="0" smtClean="0"/>
                  <a:t>: </a:t>
                </a:r>
                <a:r>
                  <a:rPr lang="el-GR" sz="2000" dirty="0" smtClean="0"/>
                  <a:t>επιθυμητή ακρίβεια = μέγιστο επιτρεπτό σφάλμα.</a:t>
                </a:r>
              </a:p>
              <a:p>
                <a:pPr eaLnBrk="1" hangingPunct="1">
                  <a:buFont typeface="Wingdings" pitchFamily="2" charset="2"/>
                  <a:buChar char="Ø"/>
                </a:pPr>
                <a:r>
                  <a:rPr lang="en-US" sz="2000" dirty="0" smtClean="0"/>
                  <a:t>L: </a:t>
                </a:r>
                <a:r>
                  <a:rPr lang="el-GR" sz="2000" dirty="0" smtClean="0"/>
                  <a:t>επίπεδο εμπιστοσύνης, δηλ. η πιθανότητα σφάλματος (= 100 - </a:t>
                </a:r>
                <a:r>
                  <a:rPr lang="en-US" sz="2000" dirty="0" smtClean="0"/>
                  <a:t>L</a:t>
                </a:r>
                <a:r>
                  <a:rPr lang="el-GR" sz="2000" dirty="0" smtClean="0"/>
                  <a:t>)</a:t>
                </a:r>
                <a:r>
                  <a:rPr lang="en-US" sz="2000" dirty="0" smtClean="0"/>
                  <a:t>.</a:t>
                </a:r>
              </a:p>
              <a:p>
                <a:pPr marL="457200" indent="-457200" eaLnBrk="1" hangingPunct="1">
                  <a:buFont typeface="+mj-lt"/>
                  <a:buAutoNum type="arabicPeriod"/>
                </a:pPr>
                <a:r>
                  <a:rPr lang="el-GR" sz="2000" dirty="0" err="1" smtClean="0"/>
                  <a:t>Προεκτίμηση</a:t>
                </a:r>
                <a:r>
                  <a:rPr lang="el-GR" sz="2000" dirty="0" smtClean="0"/>
                  <a:t> της μέσης τυπικής απόκλισης του δείγματος </a:t>
                </a:r>
                <a:r>
                  <a:rPr lang="en-US" sz="2000" dirty="0" smtClean="0"/>
                  <a:t>S </a:t>
                </a:r>
                <a:r>
                  <a:rPr lang="el-GR" sz="2000" dirty="0" smtClean="0"/>
                  <a:t>ή του ποσοστού </a:t>
                </a:r>
                <a:r>
                  <a:rPr lang="en-US" sz="2000" dirty="0" smtClean="0"/>
                  <a:t>p</a:t>
                </a:r>
                <a:r>
                  <a:rPr lang="el-GR" sz="2000" dirty="0" smtClean="0"/>
                  <a:t> από πιλοτική έρευνα / μετρήσεις με δείγμα μεγέθους ν&gt;30 (Παραδοχή: το πιλοτικό δείγμα είναι αντιπροσωπευτικό του πληθυσμού).</a:t>
                </a:r>
              </a:p>
              <a:p>
                <a:pPr marL="457200" indent="-457200" eaLnBrk="1" hangingPunct="1">
                  <a:buFont typeface="+mj-lt"/>
                  <a:buAutoNum type="arabicPeriod"/>
                </a:pPr>
                <a:r>
                  <a:rPr lang="el-GR" sz="2000" dirty="0" smtClean="0"/>
                  <a:t>Υπολογισμός του τυπικού σφάλματος με βάση το ν:</a:t>
                </a:r>
              </a:p>
              <a:p>
                <a:pPr marL="896938" eaLnBrk="1" hangingPunct="1"/>
                <a:r>
                  <a:rPr lang="el-GR" sz="2000" dirty="0" smtClean="0"/>
                  <a:t>Για μεγάλο πληθυσμό.</a:t>
                </a:r>
                <a:endParaRPr lang="el-GR" sz="2400" dirty="0">
                  <a:solidFill>
                    <a:prstClr val="black"/>
                  </a:solidFill>
                </a:endParaRPr>
              </a:p>
              <a:p>
                <a:pPr marL="896938" eaLnBrk="1" hangingPunct="1"/>
                <a:r>
                  <a:rPr lang="el-GR" sz="2000" dirty="0" smtClean="0"/>
                  <a:t>Για πληθυσμό πεπερασμένου μεγέθους.</a:t>
                </a:r>
                <a:endParaRPr lang="el-GR" sz="2400" dirty="0">
                  <a:solidFill>
                    <a:prstClr val="black"/>
                  </a:solidFill>
                </a:endParaRPr>
              </a:p>
              <a:p>
                <a:pPr marL="896938" eaLnBrk="1" hangingPunct="1"/>
                <a:r>
                  <a:rPr lang="el-GR" sz="2000" dirty="0" smtClean="0"/>
                  <a:t>Για μεγέθη που εκφράζονται σε ποσοστά.</a:t>
                </a:r>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268760"/>
                <a:ext cx="8784976" cy="4814540"/>
              </a:xfrm>
              <a:blipFill rotWithShape="1">
                <a:blip r:embed="rId3"/>
                <a:stretch>
                  <a:fillRect l="-693" t="-633" b="-2278"/>
                </a:stretch>
              </a:blipFill>
            </p:spPr>
            <p:txBody>
              <a:bodyPr/>
              <a:lstStyle/>
              <a:p>
                <a:r>
                  <a:rPr lang="el-GR">
                    <a:noFill/>
                  </a:rPr>
                  <a:t> </a:t>
                </a:r>
              </a:p>
            </p:txBody>
          </p:sp>
        </mc:Fallback>
      </mc:AlternateContent>
    </p:spTree>
    <p:extLst>
      <p:ext uri="{BB962C8B-B14F-4D97-AF65-F5344CB8AC3E}">
        <p14:creationId xmlns:p14="http://schemas.microsoft.com/office/powerpoint/2010/main" val="978878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Γενική μεθοδολογία υπολογισμού μεγέθους δείγματος (2 από 3)</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268760"/>
                <a:ext cx="8784976" cy="4814540"/>
              </a:xfrm>
            </p:spPr>
            <p:txBody>
              <a:bodyPr/>
              <a:lstStyle/>
              <a:p>
                <a:pPr marL="457200" indent="-457200" eaLnBrk="1" hangingPunct="1">
                  <a:buFont typeface="+mj-lt"/>
                  <a:buAutoNum type="arabicPeriod" startAt="2"/>
                </a:pPr>
                <a:r>
                  <a:rPr lang="el-GR" sz="2000" dirty="0" smtClean="0"/>
                  <a:t>Υπολογισμός του τυπικού σφάλματος με βάση το ν:</a:t>
                </a:r>
              </a:p>
              <a:p>
                <a:pPr eaLnBrk="1" hangingPunct="1"/>
                <a:endParaRPr lang="el-GR" sz="2000" dirty="0" smtClean="0"/>
              </a:p>
              <a:p>
                <a:pPr eaLnBrk="1" hangingPunct="1"/>
                <a:r>
                  <a:rPr lang="el-GR" sz="2000" dirty="0" smtClean="0"/>
                  <a:t>Μεγάλος πληθυσμός:</a:t>
                </a:r>
                <a14:m>
                  <m:oMath xmlns:m="http://schemas.openxmlformats.org/officeDocument/2006/math">
                    <m:r>
                      <a:rPr lang="el-GR" sz="2400" b="0" i="0" smtClean="0">
                        <a:solidFill>
                          <a:prstClr val="black"/>
                        </a:solidFill>
                        <a:latin typeface="Cambria Math"/>
                      </a:rPr>
                      <m:t> </m:t>
                    </m:r>
                    <m:r>
                      <a:rPr lang="en-US" sz="2400" i="1">
                        <a:solidFill>
                          <a:prstClr val="black"/>
                        </a:solidFill>
                        <a:latin typeface="Cambria Math"/>
                      </a:rPr>
                      <m:t>𝑠𝑒</m:t>
                    </m:r>
                    <m:r>
                      <a:rPr lang="en-US" sz="2400" i="1">
                        <a:solidFill>
                          <a:prstClr val="black"/>
                        </a:solidFill>
                        <a:latin typeface="Cambria Math"/>
                      </a:rPr>
                      <m:t>(</m:t>
                    </m:r>
                    <m:acc>
                      <m:accPr>
                        <m:chr m:val="̅"/>
                        <m:ctrlPr>
                          <a:rPr lang="en-US" sz="2400" i="1">
                            <a:solidFill>
                              <a:prstClr val="black"/>
                            </a:solidFill>
                            <a:latin typeface="Cambria Math"/>
                          </a:rPr>
                        </m:ctrlPr>
                      </m:accPr>
                      <m:e>
                        <m:r>
                          <a:rPr lang="en-US" sz="2400" i="1">
                            <a:solidFill>
                              <a:prstClr val="black"/>
                            </a:solidFill>
                            <a:latin typeface="Cambria Math"/>
                          </a:rPr>
                          <m:t>𝑥</m:t>
                        </m:r>
                      </m:e>
                    </m:acc>
                    <m:r>
                      <a:rPr lang="en-US" sz="2400" i="1">
                        <a:solidFill>
                          <a:prstClr val="black"/>
                        </a:solidFill>
                        <a:latin typeface="Cambria Math"/>
                      </a:rPr>
                      <m:t>)</m:t>
                    </m:r>
                    <m:r>
                      <a:rPr lang="en-US" sz="2400" i="1">
                        <a:solidFill>
                          <a:prstClr val="black"/>
                        </a:solidFill>
                        <a:latin typeface="Cambria Math"/>
                        <a:ea typeface="Cambria Math"/>
                      </a:rPr>
                      <m:t>=</m:t>
                    </m:r>
                    <m:f>
                      <m:fPr>
                        <m:ctrlPr>
                          <a:rPr lang="en-US" sz="2400" i="1" smtClean="0">
                            <a:solidFill>
                              <a:prstClr val="black"/>
                            </a:solidFill>
                            <a:latin typeface="Cambria Math"/>
                            <a:ea typeface="Cambria Math"/>
                          </a:rPr>
                        </m:ctrlPr>
                      </m:fPr>
                      <m:num>
                        <m:r>
                          <a:rPr lang="en-US" sz="2400" b="0" i="1" smtClean="0">
                            <a:solidFill>
                              <a:prstClr val="black"/>
                            </a:solidFill>
                            <a:latin typeface="Cambria Math"/>
                            <a:ea typeface="Cambria Math"/>
                          </a:rPr>
                          <m:t>𝑆</m:t>
                        </m:r>
                      </m:num>
                      <m:den>
                        <m:rad>
                          <m:radPr>
                            <m:degHide m:val="on"/>
                            <m:ctrlPr>
                              <a:rPr lang="en-US" sz="2400" i="1" smtClean="0">
                                <a:solidFill>
                                  <a:prstClr val="black"/>
                                </a:solidFill>
                                <a:latin typeface="Cambria Math"/>
                                <a:ea typeface="Cambria Math"/>
                              </a:rPr>
                            </m:ctrlPr>
                          </m:radPr>
                          <m:deg/>
                          <m:e>
                            <m:r>
                              <a:rPr lang="el-GR" sz="2400" b="0" i="1" smtClean="0">
                                <a:solidFill>
                                  <a:prstClr val="black"/>
                                </a:solidFill>
                                <a:latin typeface="Cambria Math"/>
                                <a:ea typeface="Cambria Math"/>
                              </a:rPr>
                              <m:t>𝜈</m:t>
                            </m:r>
                          </m:e>
                        </m:rad>
                      </m:den>
                    </m:f>
                  </m:oMath>
                </a14:m>
                <a:endParaRPr lang="el-GR" sz="2400" dirty="0">
                  <a:solidFill>
                    <a:prstClr val="black"/>
                  </a:solidFill>
                </a:endParaRPr>
              </a:p>
              <a:p>
                <a:pPr eaLnBrk="1" hangingPunct="1"/>
                <a:r>
                  <a:rPr lang="el-GR" sz="2000" dirty="0" smtClean="0"/>
                  <a:t>Πληθυσμός πεπερασμένου μεγέθους: </a:t>
                </a:r>
                <a14:m>
                  <m:oMath xmlns:m="http://schemas.openxmlformats.org/officeDocument/2006/math">
                    <m:r>
                      <a:rPr lang="en-US" sz="2400" i="1">
                        <a:solidFill>
                          <a:prstClr val="black"/>
                        </a:solidFill>
                        <a:latin typeface="Cambria Math"/>
                      </a:rPr>
                      <m:t>𝑠𝑒</m:t>
                    </m:r>
                    <m:r>
                      <a:rPr lang="en-US" sz="2400" i="1">
                        <a:solidFill>
                          <a:prstClr val="black"/>
                        </a:solidFill>
                        <a:latin typeface="Cambria Math"/>
                      </a:rPr>
                      <m:t>(</m:t>
                    </m:r>
                    <m:acc>
                      <m:accPr>
                        <m:chr m:val="̅"/>
                        <m:ctrlPr>
                          <a:rPr lang="en-US" sz="2400" i="1">
                            <a:solidFill>
                              <a:prstClr val="black"/>
                            </a:solidFill>
                            <a:latin typeface="Cambria Math"/>
                          </a:rPr>
                        </m:ctrlPr>
                      </m:accPr>
                      <m:e>
                        <m:r>
                          <a:rPr lang="en-US" sz="2400" i="1">
                            <a:solidFill>
                              <a:prstClr val="black"/>
                            </a:solidFill>
                            <a:latin typeface="Cambria Math"/>
                          </a:rPr>
                          <m:t>𝑥</m:t>
                        </m:r>
                      </m:e>
                    </m:acc>
                    <m:r>
                      <a:rPr lang="en-US" sz="2400" i="1">
                        <a:solidFill>
                          <a:prstClr val="black"/>
                        </a:solidFill>
                        <a:latin typeface="Cambria Math"/>
                      </a:rPr>
                      <m:t>)</m:t>
                    </m:r>
                    <m:r>
                      <a:rPr lang="en-US" sz="2400" i="1">
                        <a:solidFill>
                          <a:prstClr val="black"/>
                        </a:solidFill>
                        <a:latin typeface="Cambria Math"/>
                        <a:ea typeface="Cambria Math"/>
                      </a:rPr>
                      <m:t>=</m:t>
                    </m:r>
                    <m:rad>
                      <m:radPr>
                        <m:degHide m:val="on"/>
                        <m:ctrlPr>
                          <a:rPr lang="en-US" sz="2400" i="1">
                            <a:solidFill>
                              <a:prstClr val="black"/>
                            </a:solidFill>
                            <a:latin typeface="Cambria Math"/>
                            <a:ea typeface="Cambria Math"/>
                          </a:rPr>
                        </m:ctrlPr>
                      </m:radPr>
                      <m:deg/>
                      <m:e>
                        <m:f>
                          <m:fPr>
                            <m:ctrlPr>
                              <a:rPr lang="en-US" sz="2400" i="1">
                                <a:solidFill>
                                  <a:prstClr val="black"/>
                                </a:solidFill>
                                <a:latin typeface="Cambria Math"/>
                                <a:ea typeface="Cambria Math"/>
                              </a:rPr>
                            </m:ctrlPr>
                          </m:fPr>
                          <m:num>
                            <m:d>
                              <m:dPr>
                                <m:ctrlPr>
                                  <a:rPr lang="en-US" sz="2400" i="1">
                                    <a:solidFill>
                                      <a:prstClr val="black"/>
                                    </a:solidFill>
                                    <a:latin typeface="Cambria Math"/>
                                    <a:ea typeface="Cambria Math"/>
                                  </a:rPr>
                                </m:ctrlPr>
                              </m:dPr>
                              <m:e>
                                <m:r>
                                  <m:rPr>
                                    <m:sty m:val="p"/>
                                  </m:rPr>
                                  <a:rPr lang="el-GR" sz="2400">
                                    <a:solidFill>
                                      <a:prstClr val="black"/>
                                    </a:solidFill>
                                    <a:latin typeface="Cambria Math"/>
                                    <a:ea typeface="Cambria Math"/>
                                  </a:rPr>
                                  <m:t>Ν</m:t>
                                </m:r>
                                <m:r>
                                  <a:rPr lang="el-GR" sz="2400">
                                    <a:solidFill>
                                      <a:prstClr val="black"/>
                                    </a:solidFill>
                                    <a:latin typeface="Cambria Math"/>
                                    <a:ea typeface="Cambria Math"/>
                                  </a:rPr>
                                  <m:t>−</m:t>
                                </m:r>
                                <m:r>
                                  <m:rPr>
                                    <m:sty m:val="p"/>
                                  </m:rPr>
                                  <a:rPr lang="el-GR" sz="2400">
                                    <a:solidFill>
                                      <a:prstClr val="black"/>
                                    </a:solidFill>
                                    <a:latin typeface="Cambria Math"/>
                                    <a:ea typeface="Cambria Math"/>
                                  </a:rPr>
                                  <m:t>ν</m:t>
                                </m:r>
                              </m:e>
                            </m:d>
                            <m:r>
                              <a:rPr lang="el-GR" sz="2400" i="1">
                                <a:solidFill>
                                  <a:prstClr val="black"/>
                                </a:solidFill>
                                <a:latin typeface="Cambria Math"/>
                                <a:ea typeface="Cambria Math"/>
                              </a:rPr>
                              <m:t>∗</m:t>
                            </m:r>
                            <m:sSup>
                              <m:sSupPr>
                                <m:ctrlPr>
                                  <a:rPr lang="en-US" sz="2400" i="1">
                                    <a:solidFill>
                                      <a:prstClr val="black"/>
                                    </a:solidFill>
                                    <a:latin typeface="Cambria Math"/>
                                    <a:ea typeface="Cambria Math"/>
                                  </a:rPr>
                                </m:ctrlPr>
                              </m:sSupPr>
                              <m:e>
                                <m:r>
                                  <a:rPr lang="en-US" sz="2400" i="1">
                                    <a:solidFill>
                                      <a:prstClr val="black"/>
                                    </a:solidFill>
                                    <a:latin typeface="Cambria Math"/>
                                    <a:ea typeface="Cambria Math"/>
                                  </a:rPr>
                                  <m:t>𝑆</m:t>
                                </m:r>
                              </m:e>
                              <m:sup>
                                <m:r>
                                  <a:rPr lang="en-US" sz="2400" i="1">
                                    <a:solidFill>
                                      <a:prstClr val="black"/>
                                    </a:solidFill>
                                    <a:latin typeface="Cambria Math"/>
                                    <a:ea typeface="Cambria Math"/>
                                  </a:rPr>
                                  <m:t>2</m:t>
                                </m:r>
                              </m:sup>
                            </m:sSup>
                          </m:num>
                          <m:den>
                            <m:r>
                              <a:rPr lang="en-US" sz="2400" i="1">
                                <a:solidFill>
                                  <a:prstClr val="black"/>
                                </a:solidFill>
                                <a:latin typeface="Cambria Math"/>
                                <a:ea typeface="Cambria Math"/>
                              </a:rPr>
                              <m:t>𝑣</m:t>
                            </m:r>
                            <m:r>
                              <a:rPr lang="en-US" sz="2400" i="1">
                                <a:solidFill>
                                  <a:prstClr val="black"/>
                                </a:solidFill>
                                <a:latin typeface="Cambria Math"/>
                                <a:ea typeface="Cambria Math"/>
                              </a:rPr>
                              <m:t>∗</m:t>
                            </m:r>
                            <m:r>
                              <a:rPr lang="en-US" sz="2400" i="1">
                                <a:solidFill>
                                  <a:prstClr val="black"/>
                                </a:solidFill>
                                <a:latin typeface="Cambria Math"/>
                                <a:ea typeface="Cambria Math"/>
                              </a:rPr>
                              <m:t>𝑁</m:t>
                            </m:r>
                          </m:den>
                        </m:f>
                      </m:e>
                    </m:rad>
                  </m:oMath>
                </a14:m>
                <a:endParaRPr lang="el-GR" sz="2400" dirty="0">
                  <a:solidFill>
                    <a:prstClr val="black"/>
                  </a:solidFill>
                </a:endParaRPr>
              </a:p>
              <a:p>
                <a:pPr eaLnBrk="1" hangingPunct="1"/>
                <a:endParaRPr lang="el-GR" sz="2000" dirty="0" smtClean="0"/>
              </a:p>
              <a:p>
                <a:pPr eaLnBrk="1" hangingPunct="1"/>
                <a:r>
                  <a:rPr lang="el-GR" sz="2000" dirty="0" smtClean="0"/>
                  <a:t>Μεγέθη που εκφράζονται σε ποσοστά:</a:t>
                </a:r>
              </a:p>
              <a:p>
                <a:pPr eaLnBrk="1" hangingPunct="1"/>
                <a:endParaRPr lang="el-GR" sz="2000" dirty="0"/>
              </a:p>
              <a:p>
                <a:pPr marL="457200" indent="-457200" eaLnBrk="1" hangingPunct="1">
                  <a:buFont typeface="+mj-lt"/>
                  <a:buAutoNum type="arabicPeriod" startAt="3"/>
                </a:pPr>
                <a:r>
                  <a:rPr lang="el-GR" sz="2000" dirty="0" smtClean="0"/>
                  <a:t>Υπολογισμός των ορίων διακύμανσης των τιμών του σφάλματος για διαφορετικά επίπεδα εμπιστοσύνης / ακρίβειας με βάση το δείγμα της πιλοτικής εφαρμογής.</a:t>
                </a:r>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268760"/>
                <a:ext cx="8784976" cy="4814540"/>
              </a:xfrm>
              <a:blipFill rotWithShape="1">
                <a:blip r:embed="rId3"/>
                <a:stretch>
                  <a:fillRect l="-693" t="-759" b="-405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3"/>
              <p:cNvSpPr/>
              <p:nvPr/>
            </p:nvSpPr>
            <p:spPr>
              <a:xfrm>
                <a:off x="4932040" y="4005064"/>
                <a:ext cx="2313390" cy="843885"/>
              </a:xfrm>
              <a:prstGeom prst="rect">
                <a:avLst/>
              </a:prstGeom>
            </p:spPr>
            <p:txBody>
              <a:bodyPr wrap="none">
                <a:spAutoFit/>
              </a:bodyPr>
              <a:lstStyle/>
              <a:p>
                <a:pPr fontAlgn="base">
                  <a:spcBef>
                    <a:spcPts val="1200"/>
                  </a:spcBef>
                  <a:spcAft>
                    <a:spcPct val="0"/>
                  </a:spcAft>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a:rPr>
                        <m:t>𝑠𝑒</m:t>
                      </m:r>
                      <m:r>
                        <a:rPr lang="en-US" sz="2400" i="1" smtClean="0">
                          <a:solidFill>
                            <a:prstClr val="black"/>
                          </a:solidFill>
                          <a:latin typeface="Cambria Math"/>
                        </a:rPr>
                        <m:t>(</m:t>
                      </m:r>
                      <m:acc>
                        <m:accPr>
                          <m:chr m:val="̅"/>
                          <m:ctrlPr>
                            <a:rPr lang="en-US" sz="2400" i="1">
                              <a:solidFill>
                                <a:prstClr val="black"/>
                              </a:solidFill>
                              <a:latin typeface="Cambria Math"/>
                            </a:rPr>
                          </m:ctrlPr>
                        </m:accPr>
                        <m:e>
                          <m:r>
                            <a:rPr lang="en-US" sz="2400" i="1" smtClean="0">
                              <a:solidFill>
                                <a:prstClr val="black"/>
                              </a:solidFill>
                              <a:latin typeface="Cambria Math"/>
                            </a:rPr>
                            <m:t>𝑝</m:t>
                          </m:r>
                        </m:e>
                      </m:acc>
                      <m:r>
                        <a:rPr lang="en-US" sz="2400" i="1">
                          <a:solidFill>
                            <a:prstClr val="black"/>
                          </a:solidFill>
                          <a:latin typeface="Cambria Math"/>
                        </a:rPr>
                        <m:t>)</m:t>
                      </m:r>
                      <m:r>
                        <a:rPr lang="en-US" sz="2400" i="1">
                          <a:solidFill>
                            <a:prstClr val="black"/>
                          </a:solidFill>
                          <a:latin typeface="Cambria Math"/>
                          <a:ea typeface="Cambria Math"/>
                        </a:rPr>
                        <m:t>=</m:t>
                      </m:r>
                      <m:rad>
                        <m:radPr>
                          <m:degHide m:val="on"/>
                          <m:ctrlPr>
                            <a:rPr lang="en-US" sz="2400" i="1">
                              <a:solidFill>
                                <a:prstClr val="black"/>
                              </a:solidFill>
                              <a:latin typeface="Cambria Math"/>
                              <a:ea typeface="Cambria Math"/>
                            </a:rPr>
                          </m:ctrlPr>
                        </m:radPr>
                        <m:deg/>
                        <m:e>
                          <m:f>
                            <m:fPr>
                              <m:ctrlPr>
                                <a:rPr lang="en-US" sz="2400" i="1">
                                  <a:solidFill>
                                    <a:prstClr val="black"/>
                                  </a:solidFill>
                                  <a:latin typeface="Cambria Math"/>
                                  <a:ea typeface="Cambria Math"/>
                                </a:rPr>
                              </m:ctrlPr>
                            </m:fPr>
                            <m:num>
                              <m:r>
                                <a:rPr lang="en-US" sz="2400" i="1" smtClean="0">
                                  <a:solidFill>
                                    <a:prstClr val="black"/>
                                  </a:solidFill>
                                  <a:latin typeface="Cambria Math"/>
                                  <a:ea typeface="Cambria Math"/>
                                </a:rPr>
                                <m:t>𝑝</m:t>
                              </m:r>
                              <m:r>
                                <a:rPr lang="el-GR" sz="2400" i="1">
                                  <a:solidFill>
                                    <a:prstClr val="black"/>
                                  </a:solidFill>
                                  <a:latin typeface="Cambria Math"/>
                                  <a:ea typeface="Cambria Math"/>
                                </a:rPr>
                                <m:t>∗</m:t>
                              </m:r>
                              <m:r>
                                <a:rPr lang="en-US" sz="2400" i="1" smtClean="0">
                                  <a:solidFill>
                                    <a:prstClr val="black"/>
                                  </a:solidFill>
                                  <a:latin typeface="Cambria Math"/>
                                  <a:ea typeface="Cambria Math"/>
                                </a:rPr>
                                <m:t>𝑞</m:t>
                              </m:r>
                            </m:num>
                            <m:den>
                              <m:r>
                                <a:rPr lang="en-US" sz="2400" i="1">
                                  <a:solidFill>
                                    <a:prstClr val="black"/>
                                  </a:solidFill>
                                  <a:latin typeface="Cambria Math"/>
                                  <a:ea typeface="Cambria Math"/>
                                </a:rPr>
                                <m:t>𝑣</m:t>
                              </m:r>
                            </m:den>
                          </m:f>
                        </m:e>
                      </m:rad>
                    </m:oMath>
                  </m:oMathPara>
                </a14:m>
                <a:endParaRPr lang="el-GR" sz="2400" dirty="0">
                  <a:solidFill>
                    <a:prstClr val="black"/>
                  </a:solidFill>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4932040" y="4005064"/>
                <a:ext cx="2313390" cy="843885"/>
              </a:xfrm>
              <a:prstGeom prst="rect">
                <a:avLst/>
              </a:prstGeom>
              <a:blipFill rotWithShape="1">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232190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Γενική μεθοδολογία υπολογισμού μεγέθους δείγματος (3 από 3)</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268760"/>
                <a:ext cx="8784976" cy="4814540"/>
              </a:xfrm>
            </p:spPr>
            <p:txBody>
              <a:bodyPr/>
              <a:lstStyle/>
              <a:p>
                <a:pPr marL="457200" indent="-457200" eaLnBrk="1" hangingPunct="1">
                  <a:buFont typeface="+mj-lt"/>
                  <a:buAutoNum type="arabicPeriod" startAt="4"/>
                </a:pPr>
                <a:r>
                  <a:rPr lang="el-GR" sz="2000" dirty="0" smtClean="0"/>
                  <a:t>Υπολογισμός του συντελεστή Ζ (μοναδιαίας κανονικής κατανομής) για την επίτευξη του απαιτούμενου επιπέδου εμπιστοσύνης: Ζ=Ζ(</a:t>
                </a:r>
                <a:r>
                  <a:rPr lang="en-US" sz="2000" dirty="0" smtClean="0"/>
                  <a:t>L</a:t>
                </a:r>
                <a:r>
                  <a:rPr lang="el-GR" sz="2000" dirty="0" smtClean="0"/>
                  <a:t>)</a:t>
                </a:r>
                <a:r>
                  <a:rPr lang="en-US" sz="2000" dirty="0" smtClean="0"/>
                  <a:t>.</a:t>
                </a:r>
              </a:p>
              <a:p>
                <a:pPr marL="457200" indent="-457200" eaLnBrk="1" hangingPunct="1">
                  <a:buFont typeface="+mj-lt"/>
                  <a:buAutoNum type="arabicPeriod" startAt="4"/>
                </a:pPr>
                <a:r>
                  <a:rPr lang="el-GR" sz="2000" dirty="0" smtClean="0"/>
                  <a:t>Υπολογισμός του μεγέθους του δείγματος ν, έτσι ώστε το σφάλμα του τελικού δείγματος να είναι μικρότερο από το μέγιστο επιτρεπτό.</a:t>
                </a:r>
              </a:p>
              <a:p>
                <a:pPr eaLnBrk="1" hangingPunct="1"/>
                <a:endParaRPr lang="el-GR" sz="2000" dirty="0" smtClean="0"/>
              </a:p>
              <a:p>
                <a:pPr eaLnBrk="1" hangingPunct="1"/>
                <a:r>
                  <a:rPr lang="el-GR" sz="2000" dirty="0" smtClean="0"/>
                  <a:t>Ζ*</a:t>
                </a:r>
                <a14:m>
                  <m:oMath xmlns:m="http://schemas.openxmlformats.org/officeDocument/2006/math">
                    <m:r>
                      <a:rPr lang="el-GR" sz="2400" b="0" i="0" smtClean="0">
                        <a:solidFill>
                          <a:prstClr val="black"/>
                        </a:solidFill>
                        <a:latin typeface="Cambria Math"/>
                      </a:rPr>
                      <m:t> </m:t>
                    </m:r>
                    <m:r>
                      <a:rPr lang="en-US" sz="2400" i="1">
                        <a:solidFill>
                          <a:prstClr val="black"/>
                        </a:solidFill>
                        <a:latin typeface="Cambria Math"/>
                      </a:rPr>
                      <m:t>𝑠𝑒</m:t>
                    </m:r>
                    <m:r>
                      <a:rPr lang="en-US" sz="2400" i="1">
                        <a:solidFill>
                          <a:prstClr val="black"/>
                        </a:solidFill>
                        <a:latin typeface="Cambria Math"/>
                      </a:rPr>
                      <m:t>(</m:t>
                    </m:r>
                    <m:acc>
                      <m:accPr>
                        <m:chr m:val="̅"/>
                        <m:ctrlPr>
                          <a:rPr lang="en-US" sz="2400" i="1">
                            <a:solidFill>
                              <a:prstClr val="black"/>
                            </a:solidFill>
                            <a:latin typeface="Cambria Math"/>
                          </a:rPr>
                        </m:ctrlPr>
                      </m:accPr>
                      <m:e>
                        <m:r>
                          <a:rPr lang="en-US" sz="2400" i="1">
                            <a:solidFill>
                              <a:prstClr val="black"/>
                            </a:solidFill>
                            <a:latin typeface="Cambria Math"/>
                          </a:rPr>
                          <m:t>𝑥</m:t>
                        </m:r>
                      </m:e>
                    </m:acc>
                    <m:r>
                      <a:rPr lang="en-US" sz="2400" i="1">
                        <a:solidFill>
                          <a:prstClr val="black"/>
                        </a:solidFill>
                        <a:latin typeface="Cambria Math"/>
                      </a:rPr>
                      <m:t>)</m:t>
                    </m:r>
                    <m:r>
                      <a:rPr lang="en-US" sz="2400" i="1" smtClean="0">
                        <a:solidFill>
                          <a:prstClr val="black"/>
                        </a:solidFill>
                        <a:latin typeface="Cambria Math"/>
                        <a:ea typeface="Cambria Math"/>
                      </a:rPr>
                      <m:t>≤</m:t>
                    </m:r>
                    <m:r>
                      <m:rPr>
                        <m:sty m:val="p"/>
                      </m:rPr>
                      <a:rPr lang="en-US" sz="2400" b="0" i="0" smtClean="0">
                        <a:solidFill>
                          <a:prstClr val="black"/>
                        </a:solidFill>
                        <a:latin typeface="Cambria Math"/>
                        <a:ea typeface="Cambria Math"/>
                      </a:rPr>
                      <m:t>e</m:t>
                    </m:r>
                  </m:oMath>
                </a14:m>
                <a:r>
                  <a:rPr lang="en-US" sz="2400" dirty="0" smtClean="0">
                    <a:solidFill>
                      <a:prstClr val="black"/>
                    </a:solidFill>
                  </a:rPr>
                  <a:t>          Z*</a:t>
                </a:r>
                <a14:m>
                  <m:oMath xmlns:m="http://schemas.openxmlformats.org/officeDocument/2006/math">
                    <m:f>
                      <m:fPr>
                        <m:ctrlPr>
                          <a:rPr lang="en-US" sz="2400" i="1">
                            <a:solidFill>
                              <a:prstClr val="black"/>
                            </a:solidFill>
                            <a:latin typeface="Cambria Math"/>
                            <a:ea typeface="Cambria Math"/>
                          </a:rPr>
                        </m:ctrlPr>
                      </m:fPr>
                      <m:num>
                        <m:r>
                          <a:rPr lang="en-US" sz="2400" i="1">
                            <a:solidFill>
                              <a:prstClr val="black"/>
                            </a:solidFill>
                            <a:latin typeface="Cambria Math"/>
                            <a:ea typeface="Cambria Math"/>
                          </a:rPr>
                          <m:t>𝑆</m:t>
                        </m:r>
                      </m:num>
                      <m:den>
                        <m:rad>
                          <m:radPr>
                            <m:degHide m:val="on"/>
                            <m:ctrlPr>
                              <a:rPr lang="en-US" sz="2400" i="1">
                                <a:solidFill>
                                  <a:prstClr val="black"/>
                                </a:solidFill>
                                <a:latin typeface="Cambria Math"/>
                                <a:ea typeface="Cambria Math"/>
                              </a:rPr>
                            </m:ctrlPr>
                          </m:radPr>
                          <m:deg/>
                          <m:e>
                            <m:r>
                              <a:rPr lang="el-GR" sz="2400" i="1">
                                <a:solidFill>
                                  <a:prstClr val="black"/>
                                </a:solidFill>
                                <a:latin typeface="Cambria Math"/>
                                <a:ea typeface="Cambria Math"/>
                              </a:rPr>
                              <m:t>𝜈</m:t>
                            </m:r>
                          </m:e>
                        </m:rad>
                      </m:den>
                    </m:f>
                  </m:oMath>
                </a14:m>
                <a:r>
                  <a:rPr lang="en-US" sz="2400" dirty="0" smtClean="0">
                    <a:solidFill>
                      <a:prstClr val="black"/>
                    </a:solidFill>
                  </a:rPr>
                  <a:t> </a:t>
                </a:r>
                <a14:m>
                  <m:oMath xmlns:m="http://schemas.openxmlformats.org/officeDocument/2006/math">
                    <m:r>
                      <a:rPr lang="en-US" sz="2400" i="1">
                        <a:solidFill>
                          <a:prstClr val="black"/>
                        </a:solidFill>
                        <a:latin typeface="Cambria Math"/>
                        <a:ea typeface="Cambria Math"/>
                      </a:rPr>
                      <m:t>≤</m:t>
                    </m:r>
                    <m:r>
                      <m:rPr>
                        <m:sty m:val="p"/>
                      </m:rPr>
                      <a:rPr lang="en-US" sz="2400">
                        <a:solidFill>
                          <a:prstClr val="black"/>
                        </a:solidFill>
                        <a:latin typeface="Cambria Math"/>
                        <a:ea typeface="Cambria Math"/>
                      </a:rPr>
                      <m:t>e</m:t>
                    </m:r>
                  </m:oMath>
                </a14:m>
                <a:r>
                  <a:rPr lang="en-US" sz="2400" dirty="0" smtClean="0">
                    <a:solidFill>
                      <a:prstClr val="black"/>
                    </a:solidFill>
                  </a:rPr>
                  <a:t>           </a:t>
                </a:r>
                <a:r>
                  <a:rPr lang="el-GR" sz="2400" dirty="0">
                    <a:solidFill>
                      <a:prstClr val="black"/>
                    </a:solidFill>
                  </a:rPr>
                  <a:t>ν</a:t>
                </a:r>
                <a:r>
                  <a:rPr lang="en-US" sz="2400" dirty="0">
                    <a:solidFill>
                      <a:prstClr val="black"/>
                    </a:solidFill>
                    <a:ea typeface="Cambria Math"/>
                  </a:rPr>
                  <a:t> </a:t>
                </a:r>
                <a14:m>
                  <m:oMath xmlns:m="http://schemas.openxmlformats.org/officeDocument/2006/math">
                    <m:r>
                      <a:rPr lang="en-US" sz="2400" b="0" i="1" smtClean="0">
                        <a:solidFill>
                          <a:prstClr val="black"/>
                        </a:solidFill>
                        <a:latin typeface="Cambria Math"/>
                        <a:ea typeface="Cambria Math"/>
                      </a:rPr>
                      <m:t>=</m:t>
                    </m:r>
                    <m:sSup>
                      <m:sSupPr>
                        <m:ctrlPr>
                          <a:rPr lang="en-US" sz="2400" i="1" smtClean="0">
                            <a:solidFill>
                              <a:prstClr val="black"/>
                            </a:solidFill>
                            <a:latin typeface="Cambria Math"/>
                            <a:ea typeface="Cambria Math"/>
                          </a:rPr>
                        </m:ctrlPr>
                      </m:sSupPr>
                      <m:e>
                        <m:r>
                          <a:rPr lang="en-US" sz="2400" b="0" i="1" smtClean="0">
                            <a:solidFill>
                              <a:prstClr val="black"/>
                            </a:solidFill>
                            <a:latin typeface="Cambria Math"/>
                            <a:ea typeface="Cambria Math"/>
                          </a:rPr>
                          <m:t>(</m:t>
                        </m:r>
                        <m:f>
                          <m:fPr>
                            <m:ctrlPr>
                              <a:rPr lang="en-US" sz="2400" i="1" smtClean="0">
                                <a:solidFill>
                                  <a:prstClr val="black"/>
                                </a:solidFill>
                                <a:latin typeface="Cambria Math"/>
                                <a:ea typeface="Cambria Math"/>
                              </a:rPr>
                            </m:ctrlPr>
                          </m:fPr>
                          <m:num>
                            <m:r>
                              <a:rPr lang="en-US" sz="2400" b="0" i="1" smtClean="0">
                                <a:solidFill>
                                  <a:prstClr val="black"/>
                                </a:solidFill>
                                <a:latin typeface="Cambria Math"/>
                                <a:ea typeface="Cambria Math"/>
                              </a:rPr>
                              <m:t>𝑍</m:t>
                            </m:r>
                          </m:num>
                          <m:den>
                            <m:r>
                              <a:rPr lang="en-US" sz="2400" b="0" i="1" smtClean="0">
                                <a:solidFill>
                                  <a:prstClr val="black"/>
                                </a:solidFill>
                                <a:latin typeface="Cambria Math"/>
                                <a:ea typeface="Cambria Math"/>
                              </a:rPr>
                              <m:t>𝑒</m:t>
                            </m:r>
                          </m:den>
                        </m:f>
                        <m:r>
                          <a:rPr lang="en-US" sz="2400" b="0" i="1" smtClean="0">
                            <a:solidFill>
                              <a:prstClr val="black"/>
                            </a:solidFill>
                            <a:latin typeface="Cambria Math"/>
                            <a:ea typeface="Cambria Math"/>
                          </a:rPr>
                          <m:t>)</m:t>
                        </m:r>
                      </m:e>
                      <m:sup>
                        <m:r>
                          <a:rPr lang="en-US" sz="2400" b="0" i="1" smtClean="0">
                            <a:solidFill>
                              <a:prstClr val="black"/>
                            </a:solidFill>
                            <a:latin typeface="Cambria Math"/>
                            <a:ea typeface="Cambria Math"/>
                          </a:rPr>
                          <m:t>2</m:t>
                        </m:r>
                      </m:sup>
                    </m:sSup>
                    <m:r>
                      <a:rPr lang="en-US" sz="2400" b="0" i="0" smtClean="0">
                        <a:solidFill>
                          <a:prstClr val="black"/>
                        </a:solidFill>
                        <a:latin typeface="Cambria Math"/>
                        <a:ea typeface="Cambria Math"/>
                      </a:rPr>
                      <m:t>∗</m:t>
                    </m:r>
                    <m:r>
                      <m:rPr>
                        <m:sty m:val="p"/>
                      </m:rPr>
                      <a:rPr lang="en-US" sz="2400" b="0" i="0" smtClean="0">
                        <a:solidFill>
                          <a:prstClr val="black"/>
                        </a:solidFill>
                        <a:latin typeface="Cambria Math"/>
                        <a:ea typeface="Cambria Math"/>
                      </a:rPr>
                      <m:t>S</m:t>
                    </m:r>
                  </m:oMath>
                </a14:m>
                <a:endParaRPr lang="el-GR" sz="2400" dirty="0">
                  <a:solidFill>
                    <a:prstClr val="black"/>
                  </a:solidFill>
                </a:endParaRPr>
              </a:p>
              <a:p>
                <a:pPr marL="0" indent="0" eaLnBrk="1" hangingPunct="1">
                  <a:buNone/>
                </a:pPr>
                <a:r>
                  <a:rPr lang="el-GR" sz="2000" dirty="0"/>
                  <a:t>κ</a:t>
                </a:r>
                <a:r>
                  <a:rPr lang="el-GR" sz="2000" dirty="0" smtClean="0"/>
                  <a:t>αι:</a:t>
                </a:r>
                <a:endParaRPr lang="en-US" sz="2000" dirty="0" smtClean="0"/>
              </a:p>
              <a:p>
                <a:pPr eaLnBrk="1" hangingPunct="1"/>
                <a:r>
                  <a:rPr lang="el-GR" sz="2000" dirty="0">
                    <a:solidFill>
                      <a:prstClr val="black"/>
                    </a:solidFill>
                  </a:rPr>
                  <a:t>Ζ*</a:t>
                </a:r>
                <a:r>
                  <a:rPr lang="en-US" sz="2400" dirty="0">
                    <a:solidFill>
                      <a:prstClr val="black"/>
                    </a:solidFill>
                  </a:rPr>
                  <a:t> </a:t>
                </a:r>
                <a14:m>
                  <m:oMath xmlns:m="http://schemas.openxmlformats.org/officeDocument/2006/math">
                    <m:r>
                      <a:rPr lang="en-US" sz="2400" i="1">
                        <a:solidFill>
                          <a:prstClr val="black"/>
                        </a:solidFill>
                        <a:latin typeface="Cambria Math"/>
                      </a:rPr>
                      <m:t>𝑠𝑒</m:t>
                    </m:r>
                    <m:r>
                      <a:rPr lang="en-US" sz="2400" i="1">
                        <a:solidFill>
                          <a:prstClr val="black"/>
                        </a:solidFill>
                        <a:latin typeface="Cambria Math"/>
                      </a:rPr>
                      <m:t>(</m:t>
                    </m:r>
                    <m:acc>
                      <m:accPr>
                        <m:chr m:val="̅"/>
                        <m:ctrlPr>
                          <a:rPr lang="en-US" sz="2400" i="1">
                            <a:solidFill>
                              <a:prstClr val="black"/>
                            </a:solidFill>
                            <a:latin typeface="Cambria Math"/>
                          </a:rPr>
                        </m:ctrlPr>
                      </m:accPr>
                      <m:e>
                        <m:r>
                          <a:rPr lang="en-US" sz="2400" b="0" i="1" smtClean="0">
                            <a:solidFill>
                              <a:prstClr val="black"/>
                            </a:solidFill>
                            <a:latin typeface="Cambria Math"/>
                          </a:rPr>
                          <m:t>𝑝</m:t>
                        </m:r>
                      </m:e>
                    </m:acc>
                    <m:r>
                      <a:rPr lang="en-US" sz="2400" i="1">
                        <a:solidFill>
                          <a:prstClr val="black"/>
                        </a:solidFill>
                        <a:latin typeface="Cambria Math"/>
                      </a:rPr>
                      <m:t>)</m:t>
                    </m:r>
                  </m:oMath>
                </a14:m>
                <a:r>
                  <a:rPr lang="en-US" sz="2400" dirty="0">
                    <a:solidFill>
                      <a:prstClr val="black"/>
                    </a:solidFill>
                    <a:ea typeface="Cambria Math"/>
                  </a:rPr>
                  <a:t> </a:t>
                </a:r>
                <a14:m>
                  <m:oMath xmlns:m="http://schemas.openxmlformats.org/officeDocument/2006/math">
                    <m:r>
                      <a:rPr lang="en-US" sz="2400" i="1">
                        <a:solidFill>
                          <a:prstClr val="black"/>
                        </a:solidFill>
                        <a:latin typeface="Cambria Math"/>
                        <a:ea typeface="Cambria Math"/>
                      </a:rPr>
                      <m:t>≤</m:t>
                    </m:r>
                    <m:r>
                      <m:rPr>
                        <m:sty m:val="p"/>
                      </m:rPr>
                      <a:rPr lang="en-US" sz="2400">
                        <a:solidFill>
                          <a:prstClr val="black"/>
                        </a:solidFill>
                        <a:latin typeface="Cambria Math"/>
                        <a:ea typeface="Cambria Math"/>
                      </a:rPr>
                      <m:t>e</m:t>
                    </m:r>
                  </m:oMath>
                </a14:m>
                <a:r>
                  <a:rPr lang="el-GR" sz="2000" dirty="0" smtClean="0"/>
                  <a:t>            </a:t>
                </a:r>
                <a:r>
                  <a:rPr lang="en-US" sz="2000" dirty="0"/>
                  <a:t>Z*</a:t>
                </a:r>
                <a14:m>
                  <m:oMath xmlns:m="http://schemas.openxmlformats.org/officeDocument/2006/math">
                    <m:rad>
                      <m:radPr>
                        <m:degHide m:val="on"/>
                        <m:ctrlPr>
                          <a:rPr lang="en-US" sz="2400" i="1">
                            <a:solidFill>
                              <a:prstClr val="black"/>
                            </a:solidFill>
                            <a:latin typeface="Cambria Math"/>
                            <a:ea typeface="Cambria Math"/>
                          </a:rPr>
                        </m:ctrlPr>
                      </m:radPr>
                      <m:deg/>
                      <m:e>
                        <m:f>
                          <m:fPr>
                            <m:ctrlPr>
                              <a:rPr lang="en-US" sz="2400" i="1">
                                <a:solidFill>
                                  <a:prstClr val="black"/>
                                </a:solidFill>
                                <a:latin typeface="Cambria Math"/>
                                <a:ea typeface="Cambria Math"/>
                              </a:rPr>
                            </m:ctrlPr>
                          </m:fPr>
                          <m:num>
                            <m:r>
                              <a:rPr lang="en-US" sz="2400" i="1">
                                <a:solidFill>
                                  <a:prstClr val="black"/>
                                </a:solidFill>
                                <a:latin typeface="Cambria Math"/>
                                <a:ea typeface="Cambria Math"/>
                              </a:rPr>
                              <m:t>𝑝</m:t>
                            </m:r>
                            <m:r>
                              <a:rPr lang="el-GR" sz="2400" i="1">
                                <a:solidFill>
                                  <a:prstClr val="black"/>
                                </a:solidFill>
                                <a:latin typeface="Cambria Math"/>
                                <a:ea typeface="Cambria Math"/>
                              </a:rPr>
                              <m:t>∗</m:t>
                            </m:r>
                            <m:r>
                              <a:rPr lang="en-US" sz="2400" i="1">
                                <a:solidFill>
                                  <a:prstClr val="black"/>
                                </a:solidFill>
                                <a:latin typeface="Cambria Math"/>
                                <a:ea typeface="Cambria Math"/>
                              </a:rPr>
                              <m:t>𝑞</m:t>
                            </m:r>
                          </m:num>
                          <m:den>
                            <m:r>
                              <a:rPr lang="en-US" sz="2400" i="1">
                                <a:solidFill>
                                  <a:prstClr val="black"/>
                                </a:solidFill>
                                <a:latin typeface="Cambria Math"/>
                                <a:ea typeface="Cambria Math"/>
                              </a:rPr>
                              <m:t>𝑣</m:t>
                            </m:r>
                          </m:den>
                        </m:f>
                      </m:e>
                    </m:rad>
                  </m:oMath>
                </a14:m>
                <a:r>
                  <a:rPr lang="el-GR" sz="2000" dirty="0" smtClean="0"/>
                  <a:t>              </a:t>
                </a:r>
                <a:r>
                  <a:rPr lang="el-GR" sz="2400" dirty="0" smtClean="0">
                    <a:solidFill>
                      <a:prstClr val="black"/>
                    </a:solidFill>
                  </a:rPr>
                  <a:t>ν</a:t>
                </a:r>
                <a:r>
                  <a:rPr lang="en-US" sz="2400" dirty="0" smtClean="0">
                    <a:solidFill>
                      <a:prstClr val="black"/>
                    </a:solidFill>
                    <a:ea typeface="Cambria Math"/>
                  </a:rPr>
                  <a:t> </a:t>
                </a:r>
                <a14:m>
                  <m:oMath xmlns:m="http://schemas.openxmlformats.org/officeDocument/2006/math">
                    <m:r>
                      <a:rPr lang="en-US" sz="2400" i="1">
                        <a:solidFill>
                          <a:prstClr val="black"/>
                        </a:solidFill>
                        <a:latin typeface="Cambria Math"/>
                        <a:ea typeface="Cambria Math"/>
                      </a:rPr>
                      <m:t>=</m:t>
                    </m:r>
                    <m:sSup>
                      <m:sSupPr>
                        <m:ctrlPr>
                          <a:rPr lang="en-US" sz="2400" i="1">
                            <a:solidFill>
                              <a:prstClr val="black"/>
                            </a:solidFill>
                            <a:latin typeface="Cambria Math"/>
                            <a:ea typeface="Cambria Math"/>
                          </a:rPr>
                        </m:ctrlPr>
                      </m:sSupPr>
                      <m:e>
                        <m:r>
                          <a:rPr lang="en-US" sz="2400" i="1">
                            <a:solidFill>
                              <a:prstClr val="black"/>
                            </a:solidFill>
                            <a:latin typeface="Cambria Math"/>
                            <a:ea typeface="Cambria Math"/>
                          </a:rPr>
                          <m:t>(</m:t>
                        </m:r>
                        <m:f>
                          <m:fPr>
                            <m:ctrlPr>
                              <a:rPr lang="en-US" sz="2400" i="1">
                                <a:solidFill>
                                  <a:prstClr val="black"/>
                                </a:solidFill>
                                <a:latin typeface="Cambria Math"/>
                                <a:ea typeface="Cambria Math"/>
                              </a:rPr>
                            </m:ctrlPr>
                          </m:fPr>
                          <m:num>
                            <m:r>
                              <a:rPr lang="en-US" sz="2400" i="1">
                                <a:solidFill>
                                  <a:prstClr val="black"/>
                                </a:solidFill>
                                <a:latin typeface="Cambria Math"/>
                                <a:ea typeface="Cambria Math"/>
                              </a:rPr>
                              <m:t>𝑍</m:t>
                            </m:r>
                          </m:num>
                          <m:den>
                            <m:r>
                              <a:rPr lang="en-US" sz="2400" i="1">
                                <a:solidFill>
                                  <a:prstClr val="black"/>
                                </a:solidFill>
                                <a:latin typeface="Cambria Math"/>
                                <a:ea typeface="Cambria Math"/>
                              </a:rPr>
                              <m:t>𝑒</m:t>
                            </m:r>
                          </m:den>
                        </m:f>
                        <m:r>
                          <a:rPr lang="en-US" sz="2400" i="1">
                            <a:solidFill>
                              <a:prstClr val="black"/>
                            </a:solidFill>
                            <a:latin typeface="Cambria Math"/>
                            <a:ea typeface="Cambria Math"/>
                          </a:rPr>
                          <m:t>)</m:t>
                        </m:r>
                      </m:e>
                      <m:sup>
                        <m:r>
                          <a:rPr lang="en-US" sz="2400" i="1">
                            <a:solidFill>
                              <a:prstClr val="black"/>
                            </a:solidFill>
                            <a:latin typeface="Cambria Math"/>
                            <a:ea typeface="Cambria Math"/>
                          </a:rPr>
                          <m:t>2</m:t>
                        </m:r>
                      </m:sup>
                    </m:sSup>
                    <m:r>
                      <a:rPr lang="en-US" sz="2400">
                        <a:solidFill>
                          <a:prstClr val="black"/>
                        </a:solidFill>
                        <a:latin typeface="Cambria Math"/>
                        <a:ea typeface="Cambria Math"/>
                      </a:rPr>
                      <m:t>∗</m:t>
                    </m:r>
                  </m:oMath>
                </a14:m>
                <a:r>
                  <a:rPr lang="en-US" sz="2000" dirty="0" smtClean="0"/>
                  <a:t>p*q</a:t>
                </a:r>
                <a:endParaRPr lang="el-GR" sz="2000" dirty="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268760"/>
                <a:ext cx="8784976" cy="4814540"/>
              </a:xfrm>
              <a:blipFill rotWithShape="1">
                <a:blip r:embed="rId3"/>
                <a:stretch>
                  <a:fillRect l="-693" t="-759" r="-624"/>
                </a:stretch>
              </a:blipFill>
            </p:spPr>
            <p:txBody>
              <a:bodyPr/>
              <a:lstStyle/>
              <a:p>
                <a:r>
                  <a:rPr lang="el-GR">
                    <a:noFill/>
                  </a:rPr>
                  <a:t> </a:t>
                </a:r>
              </a:p>
            </p:txBody>
          </p:sp>
        </mc:Fallback>
      </mc:AlternateContent>
      <p:sp>
        <p:nvSpPr>
          <p:cNvPr id="2" name="Δεξιό βέλος 1"/>
          <p:cNvSpPr/>
          <p:nvPr/>
        </p:nvSpPr>
        <p:spPr>
          <a:xfrm>
            <a:off x="2267744" y="3503904"/>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εξιό βέλος 5"/>
          <p:cNvSpPr/>
          <p:nvPr/>
        </p:nvSpPr>
        <p:spPr>
          <a:xfrm>
            <a:off x="4139952" y="3519205"/>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p:cNvSpPr/>
          <p:nvPr/>
        </p:nvSpPr>
        <p:spPr>
          <a:xfrm>
            <a:off x="2267744" y="4795476"/>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εξιό βέλος 7"/>
          <p:cNvSpPr/>
          <p:nvPr/>
        </p:nvSpPr>
        <p:spPr>
          <a:xfrm>
            <a:off x="3897604" y="4794180"/>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05899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Άσκηση – Πρακτική εφαρμογή</a:t>
            </a:r>
            <a:br>
              <a:rPr lang="el-GR" dirty="0" smtClean="0"/>
            </a:br>
            <a:r>
              <a:rPr lang="el-GR" dirty="0" smtClean="0"/>
              <a:t>(1 από 3)</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268760"/>
                <a:ext cx="8784976" cy="3600400"/>
              </a:xfrm>
            </p:spPr>
            <p:txBody>
              <a:bodyPr/>
              <a:lstStyle/>
              <a:p>
                <a:pPr marL="0" indent="0" eaLnBrk="1" hangingPunct="1">
                  <a:buNone/>
                </a:pPr>
                <a:r>
                  <a:rPr lang="el-GR" sz="2000" b="1" dirty="0" smtClean="0"/>
                  <a:t>Υπολογισμός μεγέθους δείγματος όταν δίνεται η επιθυμητή ακρίβεια (ανεκτό σφάλμα) για ορισμένο επίπεδο εμπιστοσύνης.</a:t>
                </a:r>
              </a:p>
              <a:p>
                <a:pPr eaLnBrk="1" hangingPunct="1">
                  <a:buFont typeface="Wingdings" pitchFamily="2" charset="2"/>
                  <a:buChar char="Ø"/>
                </a:pPr>
                <a:r>
                  <a:rPr lang="el-GR" sz="2000" dirty="0" smtClean="0"/>
                  <a:t>Για την εκτίμηση του χρόνου διαδρομής μεταξύ δύο σημείων μιας αστικής περιοχής έχουν γίνει μετρήσεις με παρατηρητές που κάνουν την ίδια πάντα διαδρομή με το αυτοκίνητο.</a:t>
                </a:r>
              </a:p>
              <a:p>
                <a:pPr eaLnBrk="1" hangingPunct="1">
                  <a:buFont typeface="Wingdings" pitchFamily="2" charset="2"/>
                  <a:buChar char="Ø"/>
                </a:pPr>
                <a:r>
                  <a:rPr lang="el-GR" sz="2000" dirty="0" smtClean="0"/>
                  <a:t>Έχουν γίνει 32 μετρήσεις και οι χρόνοι διαδρομής παρουσιάζονται σε πίνακα.</a:t>
                </a:r>
              </a:p>
              <a:p>
                <a:pPr eaLnBrk="1" hangingPunct="1">
                  <a:buFont typeface="Wingdings" pitchFamily="2" charset="2"/>
                  <a:buChar char="Ø"/>
                </a:pPr>
                <a:r>
                  <a:rPr lang="el-GR" sz="2000" dirty="0" smtClean="0"/>
                  <a:t>Εάν επιθυμούμε ο χρόνος διαδρομής να εκτιμηθεί με ακρίβεια</a:t>
                </a:r>
                <a14:m>
                  <m:oMath xmlns:m="http://schemas.openxmlformats.org/officeDocument/2006/math">
                    <m:r>
                      <a:rPr lang="el-GR" sz="2000" i="1" smtClean="0">
                        <a:latin typeface="Cambria Math"/>
                        <a:ea typeface="Cambria Math"/>
                      </a:rPr>
                      <m:t>±</m:t>
                    </m:r>
                    <m:r>
                      <a:rPr lang="el-GR" sz="2000" b="0" i="1" smtClean="0">
                        <a:latin typeface="Cambria Math"/>
                        <a:ea typeface="Cambria Math"/>
                      </a:rPr>
                      <m:t>0,5</m:t>
                    </m:r>
                  </m:oMath>
                </a14:m>
                <a:r>
                  <a:rPr lang="el-GR" sz="2000" dirty="0" smtClean="0"/>
                  <a:t> λεπτών στο επίπεδο εμπιστοσύνης 95%, να υπολογιστεί ο απαιτούμενος αριθμός μετρήσεων. Δίνονται Ζ=1,96 και </a:t>
                </a:r>
                <a:r>
                  <a:rPr lang="en-US" sz="2000" dirty="0" smtClean="0"/>
                  <a:t>t=2,04 </a:t>
                </a:r>
                <a:r>
                  <a:rPr lang="el-GR" sz="2000" dirty="0" smtClean="0"/>
                  <a:t>για επίπεδο εμπιστοσύνης 95% και 31 βαθμούς ελευθερίας.</a:t>
                </a:r>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268760"/>
                <a:ext cx="8784976" cy="3600400"/>
              </a:xfrm>
              <a:blipFill rotWithShape="1">
                <a:blip r:embed="rId3"/>
                <a:stretch>
                  <a:fillRect l="-693" t="-846" b="-2876"/>
                </a:stretch>
              </a:blipFill>
            </p:spPr>
            <p:txBody>
              <a:bodyPr/>
              <a:lstStyle/>
              <a:p>
                <a:r>
                  <a:rPr lang="el-GR">
                    <a:noFill/>
                  </a:rPr>
                  <a:t> </a:t>
                </a:r>
              </a:p>
            </p:txBody>
          </p:sp>
        </mc:Fallback>
      </mc:AlternateContent>
      <p:graphicFrame>
        <p:nvGraphicFramePr>
          <p:cNvPr id="3" name="Πίνακας 2"/>
          <p:cNvGraphicFramePr>
            <a:graphicFrameLocks noGrp="1"/>
          </p:cNvGraphicFramePr>
          <p:nvPr>
            <p:extLst>
              <p:ext uri="{D42A27DB-BD31-4B8C-83A1-F6EECF244321}">
                <p14:modId xmlns:p14="http://schemas.microsoft.com/office/powerpoint/2010/main" val="4202377146"/>
              </p:ext>
            </p:extLst>
          </p:nvPr>
        </p:nvGraphicFramePr>
        <p:xfrm>
          <a:off x="899592" y="5229200"/>
          <a:ext cx="7410036" cy="1010920"/>
        </p:xfrm>
        <a:graphic>
          <a:graphicData uri="http://schemas.openxmlformats.org/drawingml/2006/table">
            <a:tbl>
              <a:tblPr firstRow="1" bandRow="1">
                <a:tableStyleId>{2D5ABB26-0587-4C30-8999-92F81FD0307C}</a:tableStyleId>
              </a:tblPr>
              <a:tblGrid>
                <a:gridCol w="1210755"/>
                <a:gridCol w="688809"/>
                <a:gridCol w="688809"/>
                <a:gridCol w="688809"/>
                <a:gridCol w="688809"/>
                <a:gridCol w="688809"/>
                <a:gridCol w="688809"/>
                <a:gridCol w="688809"/>
                <a:gridCol w="688809"/>
                <a:gridCol w="688809"/>
              </a:tblGrid>
              <a:tr h="370840">
                <a:tc>
                  <a:txBody>
                    <a:bodyPr/>
                    <a:lstStyle/>
                    <a:p>
                      <a:r>
                        <a:rPr lang="el-GR" dirty="0" smtClean="0"/>
                        <a:t>Συχνότητα</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4</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6</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4</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l-GR" dirty="0" smtClean="0"/>
                        <a:t>Χρόνος διαδρομής</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24</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24,3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25,1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26,3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27,2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27,9</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28,5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29,2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32,3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8603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4437112"/>
                <a:ext cx="8784976" cy="1646188"/>
              </a:xfrm>
            </p:spPr>
            <p:txBody>
              <a:bodyPr/>
              <a:lstStyle/>
              <a:p>
                <a:pPr eaLnBrk="1" hangingPunct="1"/>
                <a:r>
                  <a:rPr lang="el-GR" sz="2000" dirty="0" smtClean="0"/>
                  <a:t>Για επίπεδο εμπιστοσύνης 95%, ο συντελεστής Ζ=1,96 και το σφάλμα που προκύπτει από τις 32 μετρήσεις είναι: 1,96 * 0,373=0,73&gt;0,5 (επιτρεπτό).</a:t>
                </a:r>
              </a:p>
              <a:p>
                <a:pPr eaLnBrk="1" hangingPunct="1"/>
                <a:r>
                  <a:rPr lang="el-GR" sz="2000" dirty="0" smtClean="0"/>
                  <a:t>Συνεπώς με τις 32 μετρήσεις προκύπτει ότι στο 95% των περιπτώσεων ο πραγματικός μέσος χρόνος διαδρομής θα είναι σε ένα εύρος </a:t>
                </a:r>
                <a14:m>
                  <m:oMath xmlns:m="http://schemas.openxmlformats.org/officeDocument/2006/math">
                    <m:r>
                      <a:rPr lang="el-GR" sz="2000" i="1" smtClean="0">
                        <a:latin typeface="Cambria Math"/>
                        <a:ea typeface="Cambria Math"/>
                      </a:rPr>
                      <m:t>±</m:t>
                    </m:r>
                    <m:r>
                      <a:rPr lang="el-GR" sz="2000" b="0" i="1" smtClean="0">
                        <a:latin typeface="Cambria Math"/>
                        <a:ea typeface="Cambria Math"/>
                      </a:rPr>
                      <m:t>0,73</m:t>
                    </m:r>
                  </m:oMath>
                </a14:m>
                <a:r>
                  <a:rPr lang="el-GR" sz="2000" dirty="0" smtClean="0"/>
                  <a:t> λεπτά από το μέσο όρο του δείγματος.</a:t>
                </a:r>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4437112"/>
                <a:ext cx="8784976" cy="1646188"/>
              </a:xfrm>
              <a:blipFill rotWithShape="1">
                <a:blip r:embed="rId4"/>
                <a:stretch>
                  <a:fillRect l="-555" t="-1852" r="-139" b="-14074"/>
                </a:stretch>
              </a:blipFill>
            </p:spPr>
            <p:txBody>
              <a:bodyPr/>
              <a:lstStyle/>
              <a:p>
                <a:r>
                  <a:rPr lang="el-GR">
                    <a:noFill/>
                  </a:rPr>
                  <a:t> </a:t>
                </a:r>
              </a:p>
            </p:txBody>
          </p:sp>
        </mc:Fallback>
      </mc:AlternateContent>
      <p:sp>
        <p:nvSpPr>
          <p:cNvPr id="6" name="Title 1"/>
          <p:cNvSpPr>
            <a:spLocks noGrp="1"/>
          </p:cNvSpPr>
          <p:nvPr>
            <p:ph type="title"/>
          </p:nvPr>
        </p:nvSpPr>
        <p:spPr>
          <a:xfrm>
            <a:off x="468313" y="331788"/>
            <a:ext cx="8229600" cy="706437"/>
          </a:xfrm>
        </p:spPr>
        <p:txBody>
          <a:bodyPr/>
          <a:lstStyle/>
          <a:p>
            <a:pPr eaLnBrk="1" hangingPunct="1"/>
            <a:r>
              <a:rPr lang="el-GR" dirty="0" smtClean="0"/>
              <a:t>Άσκηση – Πρακτική εφαρμογή</a:t>
            </a:r>
            <a:br>
              <a:rPr lang="el-GR" dirty="0" smtClean="0"/>
            </a:br>
            <a:r>
              <a:rPr lang="el-GR" dirty="0" smtClean="0"/>
              <a:t>(2 από 3)</a:t>
            </a: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59301966"/>
              </p:ext>
            </p:extLst>
          </p:nvPr>
        </p:nvGraphicFramePr>
        <p:xfrm>
          <a:off x="467544" y="1484784"/>
          <a:ext cx="4979987" cy="768350"/>
        </p:xfrm>
        <a:graphic>
          <a:graphicData uri="http://schemas.openxmlformats.org/presentationml/2006/ole">
            <mc:AlternateContent xmlns:mc="http://schemas.openxmlformats.org/markup-compatibility/2006">
              <mc:Choice xmlns:v="urn:schemas-microsoft-com:vml" Requires="v">
                <p:oleObj spid="_x0000_s214035" name="Εξίσωση" r:id="rId5" imgW="1892160" imgH="291960" progId="Equation.3">
                  <p:embed/>
                </p:oleObj>
              </mc:Choice>
              <mc:Fallback>
                <p:oleObj name="Εξίσωση" r:id="rId5" imgW="1892160" imgH="291960" progId="Equation.3">
                  <p:embed/>
                  <p:pic>
                    <p:nvPicPr>
                      <p:cNvPr id="0" name="Αντικείμενο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484784"/>
                        <a:ext cx="49799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197184230"/>
              </p:ext>
            </p:extLst>
          </p:nvPr>
        </p:nvGraphicFramePr>
        <p:xfrm>
          <a:off x="467544" y="2492896"/>
          <a:ext cx="5951537" cy="901700"/>
        </p:xfrm>
        <a:graphic>
          <a:graphicData uri="http://schemas.openxmlformats.org/presentationml/2006/ole">
            <mc:AlternateContent xmlns:mc="http://schemas.openxmlformats.org/markup-compatibility/2006">
              <mc:Choice xmlns:v="urn:schemas-microsoft-com:vml" Requires="v">
                <p:oleObj spid="_x0000_s214036" name="Εξίσωση" r:id="rId7" imgW="2260440" imgH="342720" progId="Equation.3">
                  <p:embed/>
                </p:oleObj>
              </mc:Choice>
              <mc:Fallback>
                <p:oleObj name="Εξίσωση" r:id="rId7" imgW="2260440" imgH="342720" progId="Equation.3">
                  <p:embed/>
                  <p:pic>
                    <p:nvPicPr>
                      <p:cNvPr id="0" name="Αντικείμενο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2492896"/>
                        <a:ext cx="59515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811699476"/>
              </p:ext>
            </p:extLst>
          </p:nvPr>
        </p:nvGraphicFramePr>
        <p:xfrm>
          <a:off x="467544" y="3645024"/>
          <a:ext cx="4746625" cy="700087"/>
        </p:xfrm>
        <a:graphic>
          <a:graphicData uri="http://schemas.openxmlformats.org/presentationml/2006/ole">
            <mc:AlternateContent xmlns:mc="http://schemas.openxmlformats.org/markup-compatibility/2006">
              <mc:Choice xmlns:v="urn:schemas-microsoft-com:vml" Requires="v">
                <p:oleObj spid="_x0000_s214037" name="Εξίσωση" r:id="rId9" imgW="1803240" imgH="266400" progId="Equation.3">
                  <p:embed/>
                </p:oleObj>
              </mc:Choice>
              <mc:Fallback>
                <p:oleObj name="Εξίσωση" r:id="rId9" imgW="1803240" imgH="266400" progId="Equation.3">
                  <p:embed/>
                  <p:pic>
                    <p:nvPicPr>
                      <p:cNvPr id="0" name="Αντικείμενο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4" y="3645024"/>
                        <a:ext cx="47466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6945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έννοιες (1 από 13)</a:t>
            </a:r>
          </a:p>
        </p:txBody>
      </p:sp>
      <p:sp>
        <p:nvSpPr>
          <p:cNvPr id="10243" name="Θέση περιεχομένου 3"/>
          <p:cNvSpPr>
            <a:spLocks noGrp="1"/>
          </p:cNvSpPr>
          <p:nvPr>
            <p:ph idx="1"/>
          </p:nvPr>
        </p:nvSpPr>
        <p:spPr>
          <a:xfrm>
            <a:off x="463550" y="1557338"/>
            <a:ext cx="8229600" cy="4525962"/>
          </a:xfrm>
        </p:spPr>
        <p:txBody>
          <a:bodyPr/>
          <a:lstStyle/>
          <a:p>
            <a:pPr eaLnBrk="1" hangingPunct="1"/>
            <a:r>
              <a:rPr lang="el-GR" sz="2400" b="1" dirty="0" smtClean="0"/>
              <a:t>Πληθυσμός</a:t>
            </a:r>
            <a:r>
              <a:rPr lang="el-GR" sz="2400" dirty="0" smtClean="0"/>
              <a:t>: Το σύνολο των στοιχείων για τα οποία απαιτείται συγκεκριμένη πληροφορία. Θεωρητικά τα στοιχεία αυτά θα μπορούσαν να μετρηθούν, αλλά αυτό είναι πρακτικά αδύνατο.</a:t>
            </a:r>
          </a:p>
          <a:p>
            <a:pPr eaLnBrk="1" hangingPunct="1"/>
            <a:endParaRPr lang="el-GR" sz="2400" dirty="0" smtClean="0"/>
          </a:p>
          <a:p>
            <a:pPr eaLnBrk="1" hangingPunct="1"/>
            <a:r>
              <a:rPr lang="el-GR" sz="2400" b="1" dirty="0" smtClean="0"/>
              <a:t>Δείγμα</a:t>
            </a:r>
            <a:r>
              <a:rPr lang="el-GR" sz="2400" dirty="0" smtClean="0"/>
              <a:t>: Ένα υποσύνολο του πληθυσμού που έχει επιλεγεί ειδικά έτσι ώστε να αναπαριστά τα χαρακτηριστικά του πληθυσμού που αναλύονται.</a:t>
            </a:r>
          </a:p>
          <a:p>
            <a:pPr eaLnBrk="1" hangingPunct="1"/>
            <a:endParaRPr lang="el-GR" sz="2400" dirty="0" smtClean="0"/>
          </a:p>
        </p:txBody>
      </p:sp>
    </p:spTree>
    <p:extLst>
      <p:ext uri="{BB962C8B-B14F-4D97-AF65-F5344CB8AC3E}">
        <p14:creationId xmlns:p14="http://schemas.microsoft.com/office/powerpoint/2010/main" val="2110051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Άσκηση – Πρακτική εφαρμογή 1</a:t>
            </a:r>
            <a:br>
              <a:rPr lang="el-GR" dirty="0" smtClean="0"/>
            </a:br>
            <a:r>
              <a:rPr lang="el-GR" dirty="0" smtClean="0"/>
              <a:t>(3 από 3)</a:t>
            </a:r>
          </a:p>
        </p:txBody>
      </p:sp>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268760"/>
                <a:ext cx="8784976" cy="3600400"/>
              </a:xfrm>
            </p:spPr>
            <p:txBody>
              <a:bodyPr/>
              <a:lstStyle/>
              <a:p>
                <a:pPr eaLnBrk="1" hangingPunct="1">
                  <a:buFont typeface="Wingdings" pitchFamily="2" charset="2"/>
                  <a:buChar char="Ø"/>
                </a:pPr>
                <a:r>
                  <a:rPr lang="el-GR" sz="2000" dirty="0" smtClean="0"/>
                  <a:t>Επομένως θα πρέπει να αυξηθεί το μέγεθος του δείγματος έτσι ώστε το σφάλμα για επίπεδο εμπιστοσύνης 95% να είναι μικρότερο από το επιτρεπτό:</a:t>
                </a:r>
              </a:p>
              <a:p>
                <a:pPr marL="0" indent="0" eaLnBrk="1" hangingPunct="1">
                  <a:buNone/>
                </a:pPr>
                <a:endParaRPr lang="el-GR" sz="2000" dirty="0"/>
              </a:p>
              <a:p>
                <a:pPr marL="0" indent="0" eaLnBrk="1" hangingPunct="1">
                  <a:buNone/>
                </a:pPr>
                <a:r>
                  <a:rPr lang="el-GR" sz="2000" dirty="0">
                    <a:solidFill>
                      <a:prstClr val="black"/>
                    </a:solidFill>
                  </a:rPr>
                  <a:t>Ζ*</a:t>
                </a:r>
                <a14:m>
                  <m:oMath xmlns:m="http://schemas.openxmlformats.org/officeDocument/2006/math">
                    <m:r>
                      <a:rPr lang="el-GR" sz="2400">
                        <a:solidFill>
                          <a:prstClr val="black"/>
                        </a:solidFill>
                        <a:latin typeface="Cambria Math"/>
                      </a:rPr>
                      <m:t> </m:t>
                    </m:r>
                    <m:r>
                      <a:rPr lang="en-US" sz="2400" i="1">
                        <a:solidFill>
                          <a:prstClr val="black"/>
                        </a:solidFill>
                        <a:latin typeface="Cambria Math"/>
                      </a:rPr>
                      <m:t>𝑠𝑒</m:t>
                    </m:r>
                    <m:d>
                      <m:dPr>
                        <m:ctrlPr>
                          <a:rPr lang="en-US" sz="2400" i="1">
                            <a:solidFill>
                              <a:prstClr val="black"/>
                            </a:solidFill>
                            <a:latin typeface="Cambria Math"/>
                          </a:rPr>
                        </m:ctrlPr>
                      </m:dPr>
                      <m:e>
                        <m:acc>
                          <m:accPr>
                            <m:chr m:val="̅"/>
                            <m:ctrlPr>
                              <a:rPr lang="en-US" sz="2400" i="1">
                                <a:solidFill>
                                  <a:prstClr val="black"/>
                                </a:solidFill>
                                <a:latin typeface="Cambria Math"/>
                              </a:rPr>
                            </m:ctrlPr>
                          </m:accPr>
                          <m:e>
                            <m:r>
                              <a:rPr lang="en-US" sz="2400" i="1">
                                <a:solidFill>
                                  <a:prstClr val="black"/>
                                </a:solidFill>
                                <a:latin typeface="Cambria Math"/>
                              </a:rPr>
                              <m:t>𝑥</m:t>
                            </m:r>
                          </m:e>
                        </m:acc>
                      </m:e>
                    </m:d>
                    <m:r>
                      <a:rPr lang="en-US" sz="2400" i="1">
                        <a:solidFill>
                          <a:prstClr val="black"/>
                        </a:solidFill>
                        <a:latin typeface="Cambria Math"/>
                        <a:ea typeface="Cambria Math"/>
                      </a:rPr>
                      <m:t>≤</m:t>
                    </m:r>
                    <m:r>
                      <m:rPr>
                        <m:sty m:val="p"/>
                      </m:rPr>
                      <a:rPr lang="el-GR" sz="2400" b="0" i="0" smtClean="0">
                        <a:solidFill>
                          <a:prstClr val="black"/>
                        </a:solidFill>
                        <a:latin typeface="Cambria Math"/>
                        <a:ea typeface="Cambria Math"/>
                      </a:rPr>
                      <m:t>επιτρεπτό</m:t>
                    </m:r>
                    <m:r>
                      <a:rPr lang="el-GR" sz="2400" b="0" i="0" smtClean="0">
                        <a:solidFill>
                          <a:prstClr val="black"/>
                        </a:solidFill>
                        <a:latin typeface="Cambria Math"/>
                        <a:ea typeface="Cambria Math"/>
                      </a:rPr>
                      <m:t> </m:t>
                    </m:r>
                    <m:r>
                      <m:rPr>
                        <m:sty m:val="p"/>
                      </m:rPr>
                      <a:rPr lang="el-GR" sz="2400" b="0" i="0" smtClean="0">
                        <a:solidFill>
                          <a:prstClr val="black"/>
                        </a:solidFill>
                        <a:latin typeface="Cambria Math"/>
                        <a:ea typeface="Cambria Math"/>
                      </a:rPr>
                      <m:t>σφάλμα</m:t>
                    </m:r>
                  </m:oMath>
                </a14:m>
                <a:r>
                  <a:rPr lang="el-GR" sz="2000" dirty="0" smtClean="0"/>
                  <a:t>                </a:t>
                </a:r>
                <a:r>
                  <a:rPr lang="el-GR" sz="2400" dirty="0" smtClean="0">
                    <a:solidFill>
                      <a:prstClr val="black"/>
                    </a:solidFill>
                  </a:rPr>
                  <a:t>1,96</a:t>
                </a:r>
                <a:r>
                  <a:rPr lang="en-US" sz="2400" dirty="0">
                    <a:solidFill>
                      <a:prstClr val="black"/>
                    </a:solidFill>
                  </a:rPr>
                  <a:t>*</a:t>
                </a:r>
                <a14:m>
                  <m:oMath xmlns:m="http://schemas.openxmlformats.org/officeDocument/2006/math">
                    <m:f>
                      <m:fPr>
                        <m:ctrlPr>
                          <a:rPr lang="en-US" sz="2400" i="1">
                            <a:solidFill>
                              <a:prstClr val="black"/>
                            </a:solidFill>
                            <a:latin typeface="Cambria Math"/>
                            <a:ea typeface="Cambria Math"/>
                          </a:rPr>
                        </m:ctrlPr>
                      </m:fPr>
                      <m:num>
                        <m:r>
                          <a:rPr lang="el-GR" sz="2400" b="0" i="1" smtClean="0">
                            <a:solidFill>
                              <a:prstClr val="black"/>
                            </a:solidFill>
                            <a:latin typeface="Cambria Math"/>
                            <a:ea typeface="Cambria Math"/>
                          </a:rPr>
                          <m:t>2,11</m:t>
                        </m:r>
                      </m:num>
                      <m:den>
                        <m:rad>
                          <m:radPr>
                            <m:degHide m:val="on"/>
                            <m:ctrlPr>
                              <a:rPr lang="en-US" sz="2400" i="1">
                                <a:solidFill>
                                  <a:prstClr val="black"/>
                                </a:solidFill>
                                <a:latin typeface="Cambria Math"/>
                                <a:ea typeface="Cambria Math"/>
                              </a:rPr>
                            </m:ctrlPr>
                          </m:radPr>
                          <m:deg/>
                          <m:e>
                            <m:r>
                              <m:rPr>
                                <m:sty m:val="p"/>
                              </m:rPr>
                              <a:rPr lang="el-GR" sz="2400" b="0" i="0" smtClean="0">
                                <a:solidFill>
                                  <a:prstClr val="black"/>
                                </a:solidFill>
                                <a:latin typeface="Cambria Math"/>
                                <a:ea typeface="Cambria Math"/>
                              </a:rPr>
                              <m:t>Ν</m:t>
                            </m:r>
                          </m:e>
                        </m:rad>
                      </m:den>
                    </m:f>
                  </m:oMath>
                </a14:m>
                <a:r>
                  <a:rPr lang="en-US" sz="2400" dirty="0">
                    <a:solidFill>
                      <a:prstClr val="black"/>
                    </a:solidFill>
                  </a:rPr>
                  <a:t> </a:t>
                </a:r>
                <a:r>
                  <a:rPr lang="el-GR" sz="2400" dirty="0" smtClean="0">
                    <a:solidFill>
                      <a:prstClr val="black"/>
                    </a:solidFill>
                  </a:rPr>
                  <a:t>&lt;0,5 ή Ν&gt;68.</a:t>
                </a:r>
              </a:p>
              <a:p>
                <a:pPr marL="0" indent="0" eaLnBrk="1" hangingPunct="1">
                  <a:buNone/>
                </a:pPr>
                <a:endParaRPr lang="el-GR" sz="2400" dirty="0">
                  <a:solidFill>
                    <a:prstClr val="black"/>
                  </a:solidFill>
                </a:endParaRPr>
              </a:p>
              <a:p>
                <a:pPr eaLnBrk="1" hangingPunct="1">
                  <a:buFont typeface="Wingdings" pitchFamily="2" charset="2"/>
                  <a:buChar char="q"/>
                </a:pPr>
                <a:r>
                  <a:rPr lang="el-GR" sz="2000" dirty="0" smtClean="0"/>
                  <a:t>Το πρόβλημα μπορεί να επιλυθεί και με χρήση της κατανομής </a:t>
                </a:r>
                <a:r>
                  <a:rPr lang="en-US" sz="2000" dirty="0" smtClean="0"/>
                  <a:t>t-STUDENT</a:t>
                </a:r>
                <a:r>
                  <a:rPr lang="el-GR" sz="2000" dirty="0" smtClean="0"/>
                  <a:t>. Με αυτή τη μέθοδο το απαιτούμενο δείγμα θα είναι μεγαλύτερο.</a:t>
                </a:r>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268760"/>
                <a:ext cx="8784976" cy="3600400"/>
              </a:xfrm>
              <a:blipFill rotWithShape="1">
                <a:blip r:embed="rId3"/>
                <a:stretch>
                  <a:fillRect l="-693" t="-846"/>
                </a:stretch>
              </a:blipFill>
            </p:spPr>
            <p:txBody>
              <a:bodyPr/>
              <a:lstStyle/>
              <a:p>
                <a:r>
                  <a:rPr lang="el-GR">
                    <a:noFill/>
                  </a:rPr>
                  <a:t> </a:t>
                </a:r>
              </a:p>
            </p:txBody>
          </p:sp>
        </mc:Fallback>
      </mc:AlternateContent>
      <p:sp>
        <p:nvSpPr>
          <p:cNvPr id="2" name="Δεξιό βέλος 1"/>
          <p:cNvSpPr/>
          <p:nvPr/>
        </p:nvSpPr>
        <p:spPr>
          <a:xfrm>
            <a:off x="4283968" y="2708920"/>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55890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Άσκηση – Πρακτική εφαρμογή 2</a:t>
            </a:r>
            <a:br>
              <a:rPr lang="el-GR" dirty="0" smtClean="0"/>
            </a:br>
            <a:r>
              <a:rPr lang="el-GR" dirty="0" smtClean="0"/>
              <a:t>(1 από 2)</a:t>
            </a:r>
          </a:p>
        </p:txBody>
      </p:sp>
      <p:sp>
        <p:nvSpPr>
          <p:cNvPr id="10243" name="Θέση περιεχομένου 3"/>
          <p:cNvSpPr>
            <a:spLocks noGrp="1"/>
          </p:cNvSpPr>
          <p:nvPr>
            <p:ph idx="1"/>
          </p:nvPr>
        </p:nvSpPr>
        <p:spPr>
          <a:xfrm>
            <a:off x="179512" y="1268760"/>
            <a:ext cx="8784976" cy="2160240"/>
          </a:xfrm>
        </p:spPr>
        <p:txBody>
          <a:bodyPr/>
          <a:lstStyle/>
          <a:p>
            <a:pPr eaLnBrk="1" hangingPunct="1">
              <a:buFont typeface="Wingdings" pitchFamily="2" charset="2"/>
              <a:buChar char="Ø"/>
            </a:pPr>
            <a:r>
              <a:rPr lang="el-GR" sz="2000" dirty="0" smtClean="0"/>
              <a:t>Για να αξιολογηθούν τα αποτελέσματα των κυκλοφοριακών ρυθμίσεων που εφαρμόστηκαν σε κυκλοφοριακό διάδρομο αστικής περιοχής, έγιναν μετρήσεις χρόνου διαδρομής μεταξύ δύο σημείων, προ και μετά την εφαρμογή των μέτρων. Τα αποτελέσματα από την ανάλυση των μετρήσεων παρουσιάζονται σε πίνακα. Ζητείται να εξεταστεί αν η παρατηρούμενη μείωση του χρόνου διαδρομής οφείλεται σε τυχαία διακύμανση των συνθηκών κυκλοφορίας ή αν είναι αποτέλεσμα των </a:t>
            </a:r>
            <a:r>
              <a:rPr lang="el-GR" sz="2000" dirty="0" err="1" smtClean="0"/>
              <a:t>εφαρμοσθέντων</a:t>
            </a:r>
            <a:r>
              <a:rPr lang="el-GR" sz="2000" dirty="0" smtClean="0"/>
              <a:t> ρυθμίσεων.</a:t>
            </a:r>
          </a:p>
        </p:txBody>
      </p:sp>
      <p:graphicFrame>
        <p:nvGraphicFramePr>
          <p:cNvPr id="2" name="Πίνακας 1"/>
          <p:cNvGraphicFramePr>
            <a:graphicFrameLocks noGrp="1"/>
          </p:cNvGraphicFramePr>
          <p:nvPr>
            <p:extLst>
              <p:ext uri="{D42A27DB-BD31-4B8C-83A1-F6EECF244321}">
                <p14:modId xmlns:p14="http://schemas.microsoft.com/office/powerpoint/2010/main" val="1303413868"/>
              </p:ext>
            </p:extLst>
          </p:nvPr>
        </p:nvGraphicFramePr>
        <p:xfrm>
          <a:off x="2771800" y="3501008"/>
          <a:ext cx="3312369" cy="3262058"/>
        </p:xfrm>
        <a:graphic>
          <a:graphicData uri="http://schemas.openxmlformats.org/drawingml/2006/table">
            <a:tbl>
              <a:tblPr/>
              <a:tblGrid>
                <a:gridCol w="1178225"/>
                <a:gridCol w="1067072"/>
                <a:gridCol w="1067072"/>
              </a:tblGrid>
              <a:tr h="1090358">
                <a:tc gridSpan="3">
                  <a:txBody>
                    <a:bodyPr/>
                    <a:lstStyle/>
                    <a:p>
                      <a:pPr algn="ctr" fontAlgn="b"/>
                      <a:r>
                        <a:rPr lang="el-GR" sz="2000" b="1" i="0" u="none" strike="noStrike" dirty="0">
                          <a:solidFill>
                            <a:srgbClr val="000000"/>
                          </a:solidFill>
                          <a:effectLst/>
                          <a:latin typeface="Calibri"/>
                        </a:rPr>
                        <a:t>Μετρήσεις πριν και μετά την εφαρμογή του νέου συστήματος σηματοδότησης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614286">
                <a:tc>
                  <a:txBody>
                    <a:bodyPr/>
                    <a:lstStyle/>
                    <a:p>
                      <a:pPr algn="l" fontAlgn="b"/>
                      <a:r>
                        <a:rPr lang="el-GR"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2000" b="1" i="0" u="none" strike="noStrike" dirty="0">
                          <a:solidFill>
                            <a:srgbClr val="000000"/>
                          </a:solidFill>
                          <a:effectLst/>
                          <a:latin typeface="Calibri"/>
                        </a:rPr>
                        <a:t>Δείγμα πριν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2000" b="1" i="0" u="none" strike="noStrike">
                          <a:solidFill>
                            <a:srgbClr val="000000"/>
                          </a:solidFill>
                          <a:effectLst/>
                          <a:latin typeface="Calibri"/>
                        </a:rPr>
                        <a:t>Δείγμα μετά</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43">
                <a:tc>
                  <a:txBody>
                    <a:bodyPr/>
                    <a:lstStyle/>
                    <a:p>
                      <a:pPr algn="l" fontAlgn="b"/>
                      <a:r>
                        <a:rPr lang="el-GR" sz="2000" b="1" i="0" u="none" strike="noStrike">
                          <a:solidFill>
                            <a:srgbClr val="000000"/>
                          </a:solidFill>
                          <a:effectLst/>
                          <a:latin typeface="Calibri"/>
                        </a:rPr>
                        <a:t>μέση τιμή</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2000" b="0" i="0" u="none" strike="noStrike" dirty="0">
                          <a:solidFill>
                            <a:srgbClr val="000000"/>
                          </a:solidFill>
                          <a:effectLst/>
                          <a:latin typeface="Calibri"/>
                        </a:rPr>
                        <a:t>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2000" b="0" i="0" u="none" strike="noStrike">
                          <a:solidFill>
                            <a:srgbClr val="000000"/>
                          </a:solidFill>
                          <a:effectLst/>
                          <a:latin typeface="Calibri"/>
                        </a:rPr>
                        <a:t>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4286">
                <a:tc>
                  <a:txBody>
                    <a:bodyPr/>
                    <a:lstStyle/>
                    <a:p>
                      <a:pPr algn="l" fontAlgn="b"/>
                      <a:r>
                        <a:rPr lang="el-GR" sz="2000" b="1" i="0" u="none" strike="noStrike">
                          <a:solidFill>
                            <a:srgbClr val="000000"/>
                          </a:solidFill>
                          <a:effectLst/>
                          <a:latin typeface="Calibri"/>
                        </a:rPr>
                        <a:t>τυπική απόκλιση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2000" b="0" i="0" u="none" strike="noStrike">
                          <a:solidFill>
                            <a:srgbClr val="000000"/>
                          </a:solidFill>
                          <a:effectLst/>
                          <a:latin typeface="Calibri"/>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2000" b="0" i="0" u="none" strike="noStrike" dirty="0">
                          <a:solidFill>
                            <a:srgbClr val="000000"/>
                          </a:solidFill>
                          <a:effectLst/>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4286">
                <a:tc>
                  <a:txBody>
                    <a:bodyPr/>
                    <a:lstStyle/>
                    <a:p>
                      <a:pPr algn="l" fontAlgn="b"/>
                      <a:r>
                        <a:rPr lang="el-GR" sz="2000" b="1" i="0" u="none" strike="noStrike">
                          <a:solidFill>
                            <a:srgbClr val="000000"/>
                          </a:solidFill>
                          <a:effectLst/>
                          <a:latin typeface="Calibri"/>
                        </a:rPr>
                        <a:t>μέγεθος δείγματος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2000" b="0" i="0" u="none" strike="noStrike">
                          <a:solidFill>
                            <a:srgbClr val="000000"/>
                          </a:solidFill>
                          <a:effectLst/>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l-GR" sz="2000" b="0" i="0" u="none" strike="noStrike" dirty="0">
                          <a:solidFill>
                            <a:srgbClr val="000000"/>
                          </a:solidFill>
                          <a:effectLst/>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6050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3" name="Θέση περιεχομένου 3"/>
              <p:cNvSpPr>
                <a:spLocks noGrp="1"/>
              </p:cNvSpPr>
              <p:nvPr>
                <p:ph idx="1"/>
              </p:nvPr>
            </p:nvSpPr>
            <p:spPr>
              <a:xfrm>
                <a:off x="179512" y="1556792"/>
                <a:ext cx="8784976" cy="4464496"/>
              </a:xfrm>
            </p:spPr>
            <p:txBody>
              <a:bodyPr/>
              <a:lstStyle/>
              <a:p>
                <a:pPr eaLnBrk="1" fontAlgn="auto" hangingPunct="1">
                  <a:spcBef>
                    <a:spcPts val="0"/>
                  </a:spcBef>
                  <a:spcAft>
                    <a:spcPts val="0"/>
                  </a:spcAft>
                  <a:buFont typeface="Wingdings" pitchFamily="2" charset="2"/>
                  <a:buChar char="Ø"/>
                  <a:defRPr/>
                </a:pPr>
                <a:r>
                  <a:rPr lang="el-GR" sz="2000" dirty="0" smtClean="0"/>
                  <a:t>Η διαφορά των μέσων όρων των δειγμάτων είναι:</a:t>
                </a:r>
                <a14:m>
                  <m:oMath xmlns:m="http://schemas.openxmlformats.org/officeDocument/2006/math">
                    <m:acc>
                      <m:accPr>
                        <m:chr m:val="̅"/>
                        <m:ctrlPr>
                          <a:rPr lang="el-GR" sz="1800" i="1">
                            <a:solidFill>
                              <a:prstClr val="black"/>
                            </a:solidFill>
                            <a:latin typeface="Cambria Math"/>
                          </a:rPr>
                        </m:ctrlPr>
                      </m:accPr>
                      <m:e>
                        <m:r>
                          <a:rPr lang="el-GR" sz="1800" b="0" i="0" smtClean="0">
                            <a:solidFill>
                              <a:prstClr val="black"/>
                            </a:solidFill>
                            <a:latin typeface="Cambria Math"/>
                          </a:rPr>
                          <m:t> </m:t>
                        </m:r>
                        <m:r>
                          <m:rPr>
                            <m:sty m:val="p"/>
                          </m:rPr>
                          <a:rPr lang="el-GR" sz="1800">
                            <a:solidFill>
                              <a:prstClr val="black"/>
                            </a:solidFill>
                            <a:latin typeface="Cambria Math"/>
                          </a:rPr>
                          <m:t>Χ</m:t>
                        </m:r>
                      </m:e>
                    </m:acc>
                    <m:r>
                      <a:rPr lang="el-GR" sz="1800">
                        <a:solidFill>
                          <a:prstClr val="black"/>
                        </a:solidFill>
                        <a:latin typeface="Cambria Math"/>
                      </a:rPr>
                      <m:t>1</m:t>
                    </m:r>
                  </m:oMath>
                </a14:m>
                <a:r>
                  <a:rPr lang="el-GR" sz="1800" dirty="0" smtClean="0">
                    <a:solidFill>
                      <a:prstClr val="black"/>
                    </a:solidFill>
                  </a:rPr>
                  <a:t>-</a:t>
                </a:r>
                <a14:m>
                  <m:oMath xmlns:m="http://schemas.openxmlformats.org/officeDocument/2006/math">
                    <m:acc>
                      <m:accPr>
                        <m:chr m:val="̅"/>
                        <m:ctrlPr>
                          <a:rPr lang="el-GR" sz="1800" i="1">
                            <a:solidFill>
                              <a:prstClr val="black"/>
                            </a:solidFill>
                            <a:latin typeface="Cambria Math"/>
                          </a:rPr>
                        </m:ctrlPr>
                      </m:accPr>
                      <m:e>
                        <m:r>
                          <m:rPr>
                            <m:sty m:val="p"/>
                          </m:rPr>
                          <a:rPr lang="el-GR" sz="1800">
                            <a:solidFill>
                              <a:prstClr val="black"/>
                            </a:solidFill>
                            <a:latin typeface="Cambria Math"/>
                          </a:rPr>
                          <m:t>Χ</m:t>
                        </m:r>
                      </m:e>
                    </m:acc>
                    <m:r>
                      <a:rPr lang="el-GR" sz="1800" b="0" i="0" smtClean="0">
                        <a:solidFill>
                          <a:prstClr val="black"/>
                        </a:solidFill>
                        <a:latin typeface="Cambria Math"/>
                      </a:rPr>
                      <m:t>2</m:t>
                    </m:r>
                  </m:oMath>
                </a14:m>
                <a:r>
                  <a:rPr lang="el-GR" sz="1800" dirty="0" smtClean="0">
                    <a:solidFill>
                      <a:prstClr val="black"/>
                    </a:solidFill>
                  </a:rPr>
                  <a:t>=22,6-21,2=1.4</a:t>
                </a:r>
              </a:p>
              <a:p>
                <a:pPr eaLnBrk="1" fontAlgn="auto" hangingPunct="1">
                  <a:spcBef>
                    <a:spcPts val="0"/>
                  </a:spcBef>
                  <a:spcAft>
                    <a:spcPts val="0"/>
                  </a:spcAft>
                  <a:buFont typeface="Wingdings" pitchFamily="2" charset="2"/>
                  <a:buChar char="Ø"/>
                  <a:defRPr/>
                </a:pPr>
                <a:r>
                  <a:rPr lang="el-GR" sz="1800" dirty="0" smtClean="0">
                    <a:solidFill>
                      <a:prstClr val="black"/>
                    </a:solidFill>
                  </a:rPr>
                  <a:t>Το τυπικό σφάλμα των διαφορών των μέσων όρων των δειγμάτων είναι:</a:t>
                </a:r>
                <a:endParaRPr lang="el-GR" sz="1800" dirty="0">
                  <a:solidFill>
                    <a:prstClr val="black"/>
                  </a:solidFill>
                </a:endParaRPr>
              </a:p>
              <a:p>
                <a:pPr eaLnBrk="1" fontAlgn="auto" hangingPunct="1">
                  <a:spcBef>
                    <a:spcPts val="0"/>
                  </a:spcBef>
                  <a:spcAft>
                    <a:spcPts val="0"/>
                  </a:spcAft>
                  <a:buFont typeface="Wingdings" pitchFamily="2" charset="2"/>
                  <a:buChar char="Ø"/>
                  <a:defRPr/>
                </a:pPr>
                <a:endParaRPr lang="el-GR" sz="1800" dirty="0">
                  <a:solidFill>
                    <a:prstClr val="black"/>
                  </a:solidFill>
                </a:endParaRPr>
              </a:p>
              <a:p>
                <a:pPr lvl="0" eaLnBrk="1" fontAlgn="auto" hangingPunct="1">
                  <a:spcBef>
                    <a:spcPts val="0"/>
                  </a:spcBef>
                  <a:spcAft>
                    <a:spcPts val="0"/>
                  </a:spcAft>
                  <a:buFont typeface="Wingdings" pitchFamily="2" charset="2"/>
                  <a:buChar char="Ø"/>
                  <a:defRPr/>
                </a:pPr>
                <a:endParaRPr lang="el-GR" sz="2000" dirty="0" smtClean="0"/>
              </a:p>
              <a:p>
                <a:pPr eaLnBrk="1" hangingPunct="1">
                  <a:buFont typeface="Wingdings" pitchFamily="2" charset="2"/>
                  <a:buChar char="Ø"/>
                </a:pPr>
                <a:endParaRPr lang="el-GR" sz="2000" dirty="0"/>
              </a:p>
              <a:p>
                <a:pPr marL="0" indent="0" eaLnBrk="1" hangingPunct="1">
                  <a:buNone/>
                </a:pPr>
                <a:endParaRPr lang="el-GR" sz="2000" dirty="0" smtClean="0"/>
              </a:p>
              <a:p>
                <a:pPr eaLnBrk="1" hangingPunct="1">
                  <a:buFont typeface="Wingdings" pitchFamily="2" charset="2"/>
                  <a:buChar char="Ø"/>
                </a:pPr>
                <a:r>
                  <a:rPr lang="el-GR" sz="2000" dirty="0" smtClean="0"/>
                  <a:t>Για επίπεδο εμπιστοσύνης 99,75% (ο σχετικός συντελεστής είναι Ζ=3) και:</a:t>
                </a:r>
              </a:p>
              <a:p>
                <a:pPr marL="0" indent="0" eaLnBrk="1" hangingPunct="1">
                  <a:buNone/>
                </a:pPr>
                <a:endParaRPr lang="el-GR" sz="2000" dirty="0" smtClean="0"/>
              </a:p>
              <a:p>
                <a:pPr marL="0" indent="0" algn="ctr" eaLnBrk="1" hangingPunct="1">
                  <a:buNone/>
                </a:pPr>
                <a14:m>
                  <m:oMath xmlns:m="http://schemas.openxmlformats.org/officeDocument/2006/math">
                    <m:acc>
                      <m:accPr>
                        <m:chr m:val="̅"/>
                        <m:ctrlPr>
                          <a:rPr lang="el-GR" sz="1800" i="1">
                            <a:solidFill>
                              <a:prstClr val="black"/>
                            </a:solidFill>
                            <a:latin typeface="Cambria Math"/>
                          </a:rPr>
                        </m:ctrlPr>
                      </m:accPr>
                      <m:e>
                        <m:r>
                          <a:rPr lang="el-GR" sz="1800">
                            <a:solidFill>
                              <a:prstClr val="black"/>
                            </a:solidFill>
                            <a:latin typeface="Cambria Math"/>
                          </a:rPr>
                          <m:t> </m:t>
                        </m:r>
                        <m:r>
                          <m:rPr>
                            <m:sty m:val="p"/>
                          </m:rPr>
                          <a:rPr lang="el-GR" sz="1800">
                            <a:solidFill>
                              <a:prstClr val="black"/>
                            </a:solidFill>
                            <a:latin typeface="Cambria Math"/>
                          </a:rPr>
                          <m:t>Χ</m:t>
                        </m:r>
                      </m:e>
                    </m:acc>
                    <m:r>
                      <a:rPr lang="el-GR" sz="1800">
                        <a:solidFill>
                          <a:prstClr val="black"/>
                        </a:solidFill>
                        <a:latin typeface="Cambria Math"/>
                      </a:rPr>
                      <m:t>1</m:t>
                    </m:r>
                  </m:oMath>
                </a14:m>
                <a:r>
                  <a:rPr lang="el-GR" sz="1800" dirty="0">
                    <a:solidFill>
                      <a:prstClr val="black"/>
                    </a:solidFill>
                  </a:rPr>
                  <a:t>-</a:t>
                </a:r>
                <a14:m>
                  <m:oMath xmlns:m="http://schemas.openxmlformats.org/officeDocument/2006/math">
                    <m:acc>
                      <m:accPr>
                        <m:chr m:val="̅"/>
                        <m:ctrlPr>
                          <a:rPr lang="el-GR" sz="1800" i="1">
                            <a:solidFill>
                              <a:prstClr val="black"/>
                            </a:solidFill>
                            <a:latin typeface="Cambria Math"/>
                          </a:rPr>
                        </m:ctrlPr>
                      </m:accPr>
                      <m:e>
                        <m:r>
                          <m:rPr>
                            <m:sty m:val="p"/>
                          </m:rPr>
                          <a:rPr lang="el-GR" sz="1800">
                            <a:solidFill>
                              <a:prstClr val="black"/>
                            </a:solidFill>
                            <a:latin typeface="Cambria Math"/>
                          </a:rPr>
                          <m:t>Χ</m:t>
                        </m:r>
                      </m:e>
                    </m:acc>
                    <m:r>
                      <a:rPr lang="el-GR" sz="1800">
                        <a:solidFill>
                          <a:prstClr val="black"/>
                        </a:solidFill>
                        <a:latin typeface="Cambria Math"/>
                      </a:rPr>
                      <m:t>2</m:t>
                    </m:r>
                    <m:r>
                      <a:rPr lang="el-GR" sz="1800" b="0" i="0" smtClean="0">
                        <a:solidFill>
                          <a:prstClr val="black"/>
                        </a:solidFill>
                        <a:latin typeface="Cambria Math"/>
                      </a:rPr>
                      <m:t>&gt;</m:t>
                    </m:r>
                    <m:r>
                      <m:rPr>
                        <m:sty m:val="p"/>
                      </m:rPr>
                      <a:rPr lang="el-GR" sz="1800" b="0" i="0" smtClean="0">
                        <a:solidFill>
                          <a:prstClr val="black"/>
                        </a:solidFill>
                        <a:latin typeface="Cambria Math"/>
                      </a:rPr>
                      <m:t>Ζ</m:t>
                    </m:r>
                    <m:r>
                      <a:rPr lang="el-GR" sz="1800" b="0" i="0" smtClean="0">
                        <a:solidFill>
                          <a:prstClr val="black"/>
                        </a:solidFill>
                        <a:latin typeface="Cambria Math"/>
                      </a:rPr>
                      <m:t>∗</m:t>
                    </m:r>
                    <m:sSub>
                      <m:sSubPr>
                        <m:ctrlPr>
                          <a:rPr lang="en-US" sz="2400" i="1">
                            <a:solidFill>
                              <a:prstClr val="black"/>
                            </a:solidFill>
                            <a:latin typeface="Cambria Math"/>
                          </a:rPr>
                        </m:ctrlPr>
                      </m:sSubPr>
                      <m:e>
                        <m:r>
                          <a:rPr lang="en-US" sz="2400" i="1">
                            <a:solidFill>
                              <a:prstClr val="black"/>
                            </a:solidFill>
                            <a:latin typeface="Cambria Math"/>
                          </a:rPr>
                          <m:t>𝑠</m:t>
                        </m:r>
                      </m:e>
                      <m:sub>
                        <m:r>
                          <a:rPr lang="en-US" sz="2400" i="1">
                            <a:solidFill>
                              <a:prstClr val="black"/>
                            </a:solidFill>
                            <a:latin typeface="Cambria Math"/>
                          </a:rPr>
                          <m:t>𝐷</m:t>
                        </m:r>
                      </m:sub>
                    </m:sSub>
                  </m:oMath>
                </a14:m>
                <a:r>
                  <a:rPr lang="el-GR" sz="2000" dirty="0" smtClean="0"/>
                  <a:t>           1,4&gt;3*0,377</a:t>
                </a:r>
              </a:p>
              <a:p>
                <a:pPr eaLnBrk="1" hangingPunct="1">
                  <a:buFont typeface="Wingdings" pitchFamily="2" charset="2"/>
                  <a:buChar char="q"/>
                </a:pPr>
                <a:r>
                  <a:rPr lang="el-GR" sz="2000" dirty="0" smtClean="0"/>
                  <a:t>Επομένως συμπεραίνουμε ότι πρόκειται για πραγματική διαφορά που οφείλεται στις νέες κυκλοφοριακές ρυθμίσεις.</a:t>
                </a:r>
                <a:endParaRPr lang="el-GR" sz="2000" dirty="0"/>
              </a:p>
            </p:txBody>
          </p:sp>
        </mc:Choice>
        <mc:Fallback xmlns="">
          <p:sp>
            <p:nvSpPr>
              <p:cNvPr id="10243" name="Θέση περιεχομένου 3"/>
              <p:cNvSpPr>
                <a:spLocks noGrp="1" noRot="1" noChangeAspect="1" noMove="1" noResize="1" noEditPoints="1" noAdjustHandles="1" noChangeArrowheads="1" noChangeShapeType="1" noTextEdit="1"/>
              </p:cNvSpPr>
              <p:nvPr>
                <p:ph idx="1"/>
              </p:nvPr>
            </p:nvSpPr>
            <p:spPr>
              <a:xfrm>
                <a:off x="179512" y="1556792"/>
                <a:ext cx="8784976" cy="4464496"/>
              </a:xfrm>
              <a:blipFill rotWithShape="1">
                <a:blip r:embed="rId3"/>
                <a:stretch>
                  <a:fillRect l="-555" t="-68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p:cNvSpPr/>
              <p:nvPr/>
            </p:nvSpPr>
            <p:spPr>
              <a:xfrm>
                <a:off x="2699792" y="2492896"/>
                <a:ext cx="4250074" cy="843885"/>
              </a:xfrm>
              <a:prstGeom prst="rect">
                <a:avLst/>
              </a:prstGeom>
            </p:spPr>
            <p:txBody>
              <a:bodyPr wrap="none">
                <a:spAutoFit/>
              </a:bodyPr>
              <a:lstStyle/>
              <a:p>
                <a:pPr fontAlgn="base">
                  <a:spcBef>
                    <a:spcPts val="1200"/>
                  </a:spcBef>
                  <a:spcAft>
                    <a:spcPct val="0"/>
                  </a:spcAft>
                </a:pPr>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a:rPr>
                          <m:t>𝑠</m:t>
                        </m:r>
                      </m:e>
                      <m:sub>
                        <m:r>
                          <a:rPr lang="en-US" sz="2400" i="1" smtClean="0">
                            <a:solidFill>
                              <a:prstClr val="black"/>
                            </a:solidFill>
                            <a:latin typeface="Cambria Math"/>
                          </a:rPr>
                          <m:t>𝐷</m:t>
                        </m:r>
                      </m:sub>
                    </m:sSub>
                    <m:r>
                      <a:rPr lang="en-US" sz="2400" i="1">
                        <a:solidFill>
                          <a:prstClr val="black"/>
                        </a:solidFill>
                        <a:latin typeface="Cambria Math"/>
                        <a:ea typeface="Cambria Math"/>
                      </a:rPr>
                      <m:t>=</m:t>
                    </m:r>
                    <m:rad>
                      <m:radPr>
                        <m:degHide m:val="on"/>
                        <m:ctrlPr>
                          <a:rPr lang="en-US" sz="2400" i="1" smtClean="0">
                            <a:solidFill>
                              <a:prstClr val="black"/>
                            </a:solidFill>
                            <a:latin typeface="Cambria Math"/>
                            <a:ea typeface="Cambria Math"/>
                          </a:rPr>
                        </m:ctrlPr>
                      </m:radPr>
                      <m:deg/>
                      <m:e>
                        <m:r>
                          <a:rPr lang="en-US" sz="2400" i="1" smtClean="0">
                            <a:solidFill>
                              <a:prstClr val="black"/>
                            </a:solidFill>
                            <a:latin typeface="Cambria Math"/>
                            <a:ea typeface="Cambria Math"/>
                          </a:rPr>
                          <m:t>(</m:t>
                        </m:r>
                        <m:f>
                          <m:fPr>
                            <m:ctrlPr>
                              <a:rPr lang="en-US" sz="2400" i="1" smtClean="0">
                                <a:solidFill>
                                  <a:prstClr val="black"/>
                                </a:solidFill>
                                <a:latin typeface="Cambria Math"/>
                                <a:ea typeface="Cambria Math"/>
                              </a:rPr>
                            </m:ctrlPr>
                          </m:fPr>
                          <m:num>
                            <m:sSup>
                              <m:sSupPr>
                                <m:ctrlPr>
                                  <a:rPr lang="en-US" sz="2400" i="1" smtClean="0">
                                    <a:solidFill>
                                      <a:prstClr val="black"/>
                                    </a:solidFill>
                                    <a:latin typeface="Cambria Math"/>
                                    <a:ea typeface="Cambria Math"/>
                                  </a:rPr>
                                </m:ctrlPr>
                              </m:sSupPr>
                              <m:e>
                                <m:r>
                                  <a:rPr lang="el-GR" sz="2400" b="0" i="1" smtClean="0">
                                    <a:solidFill>
                                      <a:prstClr val="black"/>
                                    </a:solidFill>
                                    <a:latin typeface="Cambria Math"/>
                                    <a:ea typeface="Cambria Math"/>
                                  </a:rPr>
                                  <m:t>2,1</m:t>
                                </m:r>
                              </m:e>
                              <m:sup>
                                <m:r>
                                  <a:rPr lang="el-GR" sz="2400" b="0" i="1" smtClean="0">
                                    <a:solidFill>
                                      <a:prstClr val="black"/>
                                    </a:solidFill>
                                    <a:latin typeface="Cambria Math"/>
                                    <a:ea typeface="Cambria Math"/>
                                  </a:rPr>
                                  <m:t>2</m:t>
                                </m:r>
                              </m:sup>
                            </m:sSup>
                          </m:num>
                          <m:den>
                            <m:r>
                              <a:rPr lang="el-GR" sz="2400" b="0" i="1" smtClean="0">
                                <a:solidFill>
                                  <a:prstClr val="black"/>
                                </a:solidFill>
                                <a:latin typeface="Cambria Math"/>
                                <a:ea typeface="Cambria Math"/>
                              </a:rPr>
                              <m:t>50</m:t>
                            </m:r>
                          </m:den>
                        </m:f>
                        <m:r>
                          <a:rPr lang="el-GR" sz="2400" i="1" smtClean="0">
                            <a:solidFill>
                              <a:prstClr val="black"/>
                            </a:solidFill>
                            <a:latin typeface="Cambria Math"/>
                            <a:ea typeface="Cambria Math"/>
                          </a:rPr>
                          <m:t>+</m:t>
                        </m:r>
                        <m:f>
                          <m:fPr>
                            <m:ctrlPr>
                              <a:rPr lang="el-GR" sz="2400" i="1" smtClean="0">
                                <a:solidFill>
                                  <a:prstClr val="black"/>
                                </a:solidFill>
                                <a:latin typeface="Cambria Math"/>
                                <a:ea typeface="Cambria Math"/>
                              </a:rPr>
                            </m:ctrlPr>
                          </m:fPr>
                          <m:num>
                            <m:sSup>
                              <m:sSupPr>
                                <m:ctrlPr>
                                  <a:rPr lang="el-GR" sz="2400" i="1" smtClean="0">
                                    <a:solidFill>
                                      <a:prstClr val="black"/>
                                    </a:solidFill>
                                    <a:latin typeface="Cambria Math"/>
                                    <a:ea typeface="Cambria Math"/>
                                  </a:rPr>
                                </m:ctrlPr>
                              </m:sSupPr>
                              <m:e>
                                <m:r>
                                  <a:rPr lang="el-GR" sz="2400" b="0" i="1" smtClean="0">
                                    <a:solidFill>
                                      <a:prstClr val="black"/>
                                    </a:solidFill>
                                    <a:latin typeface="Cambria Math"/>
                                    <a:ea typeface="Cambria Math"/>
                                  </a:rPr>
                                  <m:t>1,8</m:t>
                                </m:r>
                              </m:e>
                              <m:sup>
                                <m:r>
                                  <a:rPr lang="el-GR" sz="2400" b="0" i="1" smtClean="0">
                                    <a:solidFill>
                                      <a:prstClr val="black"/>
                                    </a:solidFill>
                                    <a:latin typeface="Cambria Math"/>
                                    <a:ea typeface="Cambria Math"/>
                                  </a:rPr>
                                  <m:t>2</m:t>
                                </m:r>
                              </m:sup>
                            </m:sSup>
                          </m:num>
                          <m:den>
                            <m:r>
                              <a:rPr lang="el-GR" sz="2400" b="0" i="1" smtClean="0">
                                <a:solidFill>
                                  <a:prstClr val="black"/>
                                </a:solidFill>
                                <a:latin typeface="Cambria Math"/>
                                <a:ea typeface="Cambria Math"/>
                              </a:rPr>
                              <m:t>60</m:t>
                            </m:r>
                          </m:den>
                        </m:f>
                        <m:r>
                          <a:rPr lang="el-GR" sz="2400" i="1" smtClean="0">
                            <a:solidFill>
                              <a:prstClr val="black"/>
                            </a:solidFill>
                            <a:latin typeface="Cambria Math"/>
                            <a:ea typeface="Cambria Math"/>
                          </a:rPr>
                          <m:t>)</m:t>
                        </m:r>
                      </m:e>
                    </m:rad>
                  </m:oMath>
                </a14:m>
                <a:r>
                  <a:rPr lang="el-GR" sz="2400" dirty="0" smtClean="0">
                    <a:solidFill>
                      <a:prstClr val="black"/>
                    </a:solidFill>
                  </a:rPr>
                  <a:t>=0,377 λεπτά</a:t>
                </a:r>
                <a:endParaRPr lang="el-GR" sz="2400" dirty="0">
                  <a:solidFill>
                    <a:prstClr val="black"/>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2699792" y="2492896"/>
                <a:ext cx="4250074" cy="843885"/>
              </a:xfrm>
              <a:prstGeom prst="rect">
                <a:avLst/>
              </a:prstGeom>
              <a:blipFill rotWithShape="1">
                <a:blip r:embed="rId4"/>
                <a:stretch>
                  <a:fillRect r="-1291"/>
                </a:stretch>
              </a:blipFill>
            </p:spPr>
            <p:txBody>
              <a:bodyPr/>
              <a:lstStyle/>
              <a:p>
                <a:r>
                  <a:rPr lang="el-GR">
                    <a:noFill/>
                  </a:rPr>
                  <a:t> </a:t>
                </a:r>
              </a:p>
            </p:txBody>
          </p:sp>
        </mc:Fallback>
      </mc:AlternateContent>
      <p:sp>
        <p:nvSpPr>
          <p:cNvPr id="6" name="Title 1"/>
          <p:cNvSpPr>
            <a:spLocks noGrp="1"/>
          </p:cNvSpPr>
          <p:nvPr>
            <p:ph type="title"/>
          </p:nvPr>
        </p:nvSpPr>
        <p:spPr>
          <a:xfrm>
            <a:off x="468313" y="331788"/>
            <a:ext cx="8229600" cy="706437"/>
          </a:xfrm>
        </p:spPr>
        <p:txBody>
          <a:bodyPr/>
          <a:lstStyle/>
          <a:p>
            <a:pPr eaLnBrk="1" hangingPunct="1"/>
            <a:r>
              <a:rPr lang="el-GR" dirty="0" smtClean="0"/>
              <a:t>Άσκηση – Πρακτική εφαρμογή 2</a:t>
            </a:r>
            <a:br>
              <a:rPr lang="el-GR" dirty="0" smtClean="0"/>
            </a:br>
            <a:r>
              <a:rPr lang="el-GR" dirty="0" smtClean="0"/>
              <a:t>(2 από 2)</a:t>
            </a:r>
          </a:p>
        </p:txBody>
      </p:sp>
      <p:sp>
        <p:nvSpPr>
          <p:cNvPr id="3" name="Δεξιό βέλος 2"/>
          <p:cNvSpPr/>
          <p:nvPr/>
        </p:nvSpPr>
        <p:spPr>
          <a:xfrm>
            <a:off x="4499992" y="4866188"/>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32263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(2 </a:t>
            </a:r>
            <a:r>
              <a:rPr lang="el-GR" dirty="0"/>
              <a:t>από 13)</a:t>
            </a:r>
            <a:endParaRPr lang="el-GR" dirty="0" smtClean="0"/>
          </a:p>
        </p:txBody>
      </p:sp>
      <p:sp>
        <p:nvSpPr>
          <p:cNvPr id="10243" name="Θέση περιεχομένου 3"/>
          <p:cNvSpPr>
            <a:spLocks noGrp="1"/>
          </p:cNvSpPr>
          <p:nvPr>
            <p:ph idx="1"/>
          </p:nvPr>
        </p:nvSpPr>
        <p:spPr>
          <a:xfrm>
            <a:off x="467544" y="836712"/>
            <a:ext cx="8229600" cy="5544616"/>
          </a:xfrm>
        </p:spPr>
        <p:txBody>
          <a:bodyPr/>
          <a:lstStyle/>
          <a:p>
            <a:pPr marL="0" indent="0" eaLnBrk="1" hangingPunct="1">
              <a:buNone/>
            </a:pPr>
            <a:r>
              <a:rPr lang="el-GR" sz="2400" b="1" dirty="0" smtClean="0"/>
              <a:t>Δειγματοληψία</a:t>
            </a:r>
            <a:r>
              <a:rPr lang="el-GR" sz="2400" dirty="0" smtClean="0"/>
              <a:t>:</a:t>
            </a:r>
          </a:p>
          <a:p>
            <a:pPr eaLnBrk="1" hangingPunct="1"/>
            <a:r>
              <a:rPr lang="el-GR" sz="2000" dirty="0" smtClean="0"/>
              <a:t>Τα στοιχεία που απαιτούνται τόσο για την ανάλυση των μεταφορικών συστημάτων όσο και για την ανάπτυξη των συγκοινωνιακών μοντέλων προέρχονται από </a:t>
            </a:r>
            <a:r>
              <a:rPr lang="el-GR" sz="2000" b="1" dirty="0" smtClean="0"/>
              <a:t>παρατηρήσεις, ανάλυση και διερεύνηση </a:t>
            </a:r>
            <a:r>
              <a:rPr lang="el-GR" sz="2000" dirty="0" smtClean="0"/>
              <a:t>των </a:t>
            </a:r>
            <a:r>
              <a:rPr lang="el-GR" sz="2000" b="1" dirty="0" smtClean="0"/>
              <a:t>χαρακτηριστικών</a:t>
            </a:r>
            <a:r>
              <a:rPr lang="el-GR" sz="2000" dirty="0" smtClean="0"/>
              <a:t> ενός </a:t>
            </a:r>
            <a:r>
              <a:rPr lang="el-GR" sz="2000" b="1" dirty="0" smtClean="0"/>
              <a:t>δείγματος</a:t>
            </a:r>
            <a:r>
              <a:rPr lang="el-GR" sz="2000" dirty="0" smtClean="0"/>
              <a:t> πληθυσμού που μελετάται. Ανάλυση όλου του πληθυσμού δεν είναι εφικτή τόσο για οικονομικούς όσο και για τεχνικούς λόγους.</a:t>
            </a:r>
          </a:p>
          <a:p>
            <a:pPr eaLnBrk="1" hangingPunct="1"/>
            <a:endParaRPr lang="el-GR" sz="2000" dirty="0" smtClean="0"/>
          </a:p>
          <a:p>
            <a:pPr eaLnBrk="1" hangingPunct="1"/>
            <a:r>
              <a:rPr lang="el-GR" sz="2000" dirty="0" smtClean="0"/>
              <a:t>Λόγω της διακύμανσης των τιμών / μεταβλητότητας των χαρακτηριστικών του πληθυσμού, είναι απαραίτητο αυτό το δείγμα να αναπαριστά αυτή τη μεταβλητότητα, να είναι δηλαδή </a:t>
            </a:r>
            <a:r>
              <a:rPr lang="el-GR" sz="2000" b="1" dirty="0" smtClean="0"/>
              <a:t>αντιπροσωπευτικό</a:t>
            </a:r>
            <a:r>
              <a:rPr lang="el-GR" sz="2000" dirty="0" smtClean="0"/>
              <a:t> του πληθυσμού.</a:t>
            </a:r>
          </a:p>
          <a:p>
            <a:pPr eaLnBrk="1" hangingPunct="1"/>
            <a:endParaRPr lang="el-GR" sz="2000" dirty="0" smtClean="0"/>
          </a:p>
          <a:p>
            <a:pPr eaLnBrk="1" hangingPunct="1"/>
            <a:r>
              <a:rPr lang="el-GR" sz="2000" dirty="0" smtClean="0"/>
              <a:t>Ο σκοπός του σχεδιασμού της δειγματοληψίας είναι να εξασφαλίσει ότι τα στοιχεία που αναλύονται παρέχουν τη βέλτιστη πληροφορία που απαιτείται για τον πληθυσμό που μελετάται στο χαμηλότερο δυνατό κόστος.</a:t>
            </a:r>
          </a:p>
          <a:p>
            <a:pPr eaLnBrk="1" hangingPunct="1"/>
            <a:endParaRPr lang="el-GR" sz="2400" dirty="0" smtClean="0"/>
          </a:p>
        </p:txBody>
      </p:sp>
    </p:spTree>
    <p:extLst>
      <p:ext uri="{BB962C8B-B14F-4D97-AF65-F5344CB8AC3E}">
        <p14:creationId xmlns:p14="http://schemas.microsoft.com/office/powerpoint/2010/main" val="1357397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(3 </a:t>
            </a:r>
            <a:r>
              <a:rPr lang="el-GR" dirty="0"/>
              <a:t>από 13)</a:t>
            </a:r>
            <a:endParaRPr lang="el-GR" dirty="0" smtClean="0"/>
          </a:p>
        </p:txBody>
      </p:sp>
      <p:sp>
        <p:nvSpPr>
          <p:cNvPr id="10243" name="Θέση περιεχομένου 3"/>
          <p:cNvSpPr>
            <a:spLocks noGrp="1"/>
          </p:cNvSpPr>
          <p:nvPr>
            <p:ph idx="1"/>
          </p:nvPr>
        </p:nvSpPr>
        <p:spPr>
          <a:xfrm>
            <a:off x="179512" y="1268760"/>
            <a:ext cx="8784976" cy="4814540"/>
          </a:xfrm>
        </p:spPr>
        <p:txBody>
          <a:bodyPr/>
          <a:lstStyle/>
          <a:p>
            <a:pPr eaLnBrk="1" hangingPunct="1"/>
            <a:r>
              <a:rPr lang="el-GR" sz="2400" b="1" dirty="0" smtClean="0"/>
              <a:t>Μέθοδος δειγματοληψίας</a:t>
            </a:r>
            <a:r>
              <a:rPr lang="el-GR" sz="2400" dirty="0" smtClean="0"/>
              <a:t>: </a:t>
            </a:r>
            <a:r>
              <a:rPr lang="el-GR" sz="2000" dirty="0" smtClean="0"/>
              <a:t>Οι περισσότερες μέθοδοι βασίζονται στην αρχή της τυχαίας δειγματοληψίας σύμφωνα με την οποία κάθε στοιχείο του δείγματος έχει την ίδια πιθανότητα να επιλεγεί. Στην απλούστερη μορφή του κάθε στοιχείο του πληθυσμού προσδιορίζεται από / συνδέεται με έναν αριθμό (απαιτείται συνεχής αρίθμηση) και εν συνεχεία μέσω των αριθμών που παράγονται από γεννήτρια τυχαίων αριθμών (</a:t>
            </a:r>
            <a:r>
              <a:rPr lang="en-US" sz="2000" dirty="0" smtClean="0"/>
              <a:t>random number generator</a:t>
            </a:r>
            <a:r>
              <a:rPr lang="el-GR" sz="2000" dirty="0" smtClean="0"/>
              <a:t>)</a:t>
            </a:r>
            <a:r>
              <a:rPr lang="en-US" sz="2000" dirty="0" smtClean="0"/>
              <a:t> </a:t>
            </a:r>
            <a:r>
              <a:rPr lang="el-GR" sz="2000" dirty="0" smtClean="0"/>
              <a:t>επιλέγονται τα στοιχεία του δείγματος.</a:t>
            </a:r>
          </a:p>
          <a:p>
            <a:pPr eaLnBrk="1" hangingPunct="1"/>
            <a:r>
              <a:rPr lang="el-GR" sz="2400" b="1" dirty="0" smtClean="0"/>
              <a:t>Δειγματοληψία κατά ομάδες</a:t>
            </a:r>
            <a:r>
              <a:rPr lang="el-GR" sz="2400" dirty="0" smtClean="0"/>
              <a:t>: </a:t>
            </a:r>
            <a:r>
              <a:rPr lang="el-GR" sz="2000" dirty="0" smtClean="0"/>
              <a:t>Ο πληθυσμός χωρίζεται σε ομάδες ίσου μεγέθους. Κάθε ομάδα χωρίζεται σε υποομάδες από κ στοιχεία η καθεμία. Στη συνέχεια επιλέγεται τυχαία ένα στοιχείο από την πρώτη ομάδα και το επόμενο ν θέσεις μετά </a:t>
            </a:r>
            <a:r>
              <a:rPr lang="el-GR" sz="2000" dirty="0" err="1" smtClean="0"/>
              <a:t>κ.οκ</a:t>
            </a:r>
            <a:r>
              <a:rPr lang="el-GR" sz="2000" dirty="0" smtClean="0"/>
              <a:t>.</a:t>
            </a:r>
          </a:p>
          <a:p>
            <a:pPr eaLnBrk="1" hangingPunct="1">
              <a:buFont typeface="Wingdings" pitchFamily="2" charset="2"/>
              <a:buChar char="Ø"/>
            </a:pPr>
            <a:r>
              <a:rPr lang="el-GR" sz="2000" dirty="0" smtClean="0"/>
              <a:t>Οι μέθοδοι τυχαίας δειγματοληψίας μπορεί να απαιτήσουν μεγάλο δείγμα σε περιπτώσεις που ενδιαφερόμαστε για τα χαρακτηριστικά συγκεκριμένων κατηγοριών πληθυσμού που αποτελούν μικρό ποσοστό του συνολικού πληθυσμού. Οι ομάδες δεν απαιτείται να είναι ομοιογενείς.</a:t>
            </a:r>
          </a:p>
        </p:txBody>
      </p:sp>
    </p:spTree>
    <p:extLst>
      <p:ext uri="{BB962C8B-B14F-4D97-AF65-F5344CB8AC3E}">
        <p14:creationId xmlns:p14="http://schemas.microsoft.com/office/powerpoint/2010/main" val="3748784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(4 </a:t>
            </a:r>
            <a:r>
              <a:rPr lang="el-GR" dirty="0"/>
              <a:t>από 13)</a:t>
            </a:r>
            <a:endParaRPr lang="el-GR" dirty="0" smtClean="0"/>
          </a:p>
        </p:txBody>
      </p:sp>
      <p:sp>
        <p:nvSpPr>
          <p:cNvPr id="10243" name="Θέση περιεχομένου 3"/>
          <p:cNvSpPr>
            <a:spLocks noGrp="1"/>
          </p:cNvSpPr>
          <p:nvPr>
            <p:ph idx="1"/>
          </p:nvPr>
        </p:nvSpPr>
        <p:spPr>
          <a:xfrm>
            <a:off x="179512" y="1268760"/>
            <a:ext cx="8784976" cy="4814540"/>
          </a:xfrm>
        </p:spPr>
        <p:txBody>
          <a:bodyPr/>
          <a:lstStyle/>
          <a:p>
            <a:pPr eaLnBrk="1" hangingPunct="1"/>
            <a:r>
              <a:rPr lang="el-GR" sz="2400" b="1" dirty="0" smtClean="0"/>
              <a:t>Δειγματοληψία κατά στρώματα</a:t>
            </a:r>
            <a:r>
              <a:rPr lang="el-GR" sz="2400" dirty="0" smtClean="0"/>
              <a:t>: </a:t>
            </a:r>
            <a:r>
              <a:rPr lang="el-GR" sz="2000" dirty="0"/>
              <a:t>Χρησιμοποιείται </a:t>
            </a:r>
            <a:r>
              <a:rPr lang="el-GR" sz="2000" dirty="0" smtClean="0"/>
              <a:t>υπάρχουσα πληροφορία  για να χωριστεί ο πληθυσμός σε ομοιογενείς ομάδες (ως προς τη μεταβλητή της διαστρωμάτωσης). Οι ομάδες δεν έχουν απαραίτητα το ίδιο μέγεθος. Στη συνέχεια επιλέγονται τυχαία στοιχεία από κάθε ομάδα, χρησιμοποιώντας την ίδια αναλογία δείγματος σε όλες τις ομάδες.</a:t>
            </a:r>
          </a:p>
          <a:p>
            <a:pPr eaLnBrk="1" hangingPunct="1">
              <a:buFont typeface="Wingdings" pitchFamily="2" charset="2"/>
              <a:buChar char="Ø"/>
            </a:pPr>
            <a:r>
              <a:rPr lang="el-GR" sz="2000" dirty="0" smtClean="0"/>
              <a:t>Οι μέθοδοι τυχαίας δειγματοληψίας μπορεί να απαιτήσουν μεγάλο δείγμα σε περιπτώσεις που ενδιαφερόμαστε για τα χαρακτηριστικά συγκεκριμένων κατηγοριών πληθυσμού που αποτελούν μικρό ποσοστό του συνολικού πληθυσμού. Οι ομάδες δεν απαιτείται να είναι ομοιογενείς. Με τον τρόπο αυτό επιτυγχάνεται η σωστή αναλογία κάθε στρώματος στο συνολικό δείγμα.  Η μέθοδος χρησιμοποιείται όταν υπάρχουν σαφείς διαφορές μεταξύ των στρωμάτων ή όταν η διακύμανση των στοιχείων κάθε ομάδας γύρω από το μέσο όρο δεν είναι ίδια. Τα στρώματα μπορούν να προσδιοριστούν με βάση περισσότερες από μία μεταβλητή, γεγονός, όμως, που μπορεί να οδηγήσει σε σημαντική αύξηση του μεγέθους του δείγματος.</a:t>
            </a:r>
          </a:p>
        </p:txBody>
      </p:sp>
    </p:spTree>
    <p:extLst>
      <p:ext uri="{BB962C8B-B14F-4D97-AF65-F5344CB8AC3E}">
        <p14:creationId xmlns:p14="http://schemas.microsoft.com/office/powerpoint/2010/main" val="3757556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(5 </a:t>
            </a:r>
            <a:r>
              <a:rPr lang="el-GR" dirty="0"/>
              <a:t>από 13)</a:t>
            </a:r>
            <a:endParaRPr lang="el-GR" dirty="0" smtClean="0"/>
          </a:p>
        </p:txBody>
      </p:sp>
      <p:sp>
        <p:nvSpPr>
          <p:cNvPr id="10243" name="Θέση περιεχομένου 3"/>
          <p:cNvSpPr>
            <a:spLocks noGrp="1"/>
          </p:cNvSpPr>
          <p:nvPr>
            <p:ph idx="1"/>
          </p:nvPr>
        </p:nvSpPr>
        <p:spPr>
          <a:xfrm>
            <a:off x="179512" y="1268760"/>
            <a:ext cx="8784976" cy="4814540"/>
          </a:xfrm>
        </p:spPr>
        <p:txBody>
          <a:bodyPr/>
          <a:lstStyle/>
          <a:p>
            <a:pPr eaLnBrk="1" hangingPunct="1"/>
            <a:r>
              <a:rPr lang="el-GR" sz="2400" b="1" dirty="0" smtClean="0"/>
              <a:t>Δειγματοληψία με βάση τις επιλογές των μετακινούμενων</a:t>
            </a:r>
            <a:r>
              <a:rPr lang="el-GR" sz="2400" dirty="0" smtClean="0"/>
              <a:t>: </a:t>
            </a:r>
            <a:r>
              <a:rPr lang="el-GR" sz="2000" dirty="0" smtClean="0"/>
              <a:t>Σε αυτή τη μέθοδο τα στρώματα του πληθυσμού δεν καθορίζονται με βάση τα χαρακτηριστικά του, αλλά με βάση τις επιλογές που κάνουν οι μετακινούμενοι. Το δείγμα και επομένως το κόστος θα είναι μικρότερο αλλά υπάρχει κίνδυνος μεροληψίας, δηλαδή εισαγωγής σταθερού σφάλματος.</a:t>
            </a:r>
          </a:p>
        </p:txBody>
      </p:sp>
    </p:spTree>
    <p:extLst>
      <p:ext uri="{BB962C8B-B14F-4D97-AF65-F5344CB8AC3E}">
        <p14:creationId xmlns:p14="http://schemas.microsoft.com/office/powerpoint/2010/main" val="11672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(6 </a:t>
            </a:r>
            <a:r>
              <a:rPr lang="el-GR" dirty="0"/>
              <a:t>από 13)</a:t>
            </a:r>
            <a:endParaRPr lang="el-GR" dirty="0" smtClean="0"/>
          </a:p>
        </p:txBody>
      </p:sp>
      <p:sp>
        <p:nvSpPr>
          <p:cNvPr id="10243" name="Θέση περιεχομένου 3"/>
          <p:cNvSpPr>
            <a:spLocks noGrp="1"/>
          </p:cNvSpPr>
          <p:nvPr>
            <p:ph idx="1"/>
          </p:nvPr>
        </p:nvSpPr>
        <p:spPr>
          <a:xfrm>
            <a:off x="179512" y="1268760"/>
            <a:ext cx="8784976" cy="4814540"/>
          </a:xfrm>
        </p:spPr>
        <p:txBody>
          <a:bodyPr/>
          <a:lstStyle/>
          <a:p>
            <a:pPr marL="0" indent="0" eaLnBrk="1" hangingPunct="1">
              <a:buNone/>
            </a:pPr>
            <a:r>
              <a:rPr lang="el-GR" sz="2400" b="1" dirty="0" smtClean="0"/>
              <a:t>Διαστήματα εμπιστοσύνης</a:t>
            </a:r>
            <a:r>
              <a:rPr lang="el-GR" sz="2400" dirty="0" smtClean="0"/>
              <a:t>: </a:t>
            </a:r>
          </a:p>
          <a:p>
            <a:pPr eaLnBrk="1" hangingPunct="1"/>
            <a:r>
              <a:rPr lang="el-GR" sz="2000" dirty="0" smtClean="0"/>
              <a:t>Όταν συλλέγουμε στοιχεία από ένα δείγμα δεν αναμένουμε τα αποτελέσματα της ανάλυσης να είναι ακριβώς ίδια με εκείνα που θα υπολογίζαμε αν είχαμε στοιχεία από όλο τον πληθυσμό.</a:t>
            </a:r>
          </a:p>
          <a:p>
            <a:pPr eaLnBrk="1" hangingPunct="1"/>
            <a:endParaRPr lang="el-GR" sz="2000" dirty="0" smtClean="0"/>
          </a:p>
          <a:p>
            <a:pPr eaLnBrk="1" hangingPunct="1"/>
            <a:r>
              <a:rPr lang="el-GR" sz="2000" dirty="0" smtClean="0"/>
              <a:t>Χρησιμοποιώντας τη </a:t>
            </a:r>
            <a:r>
              <a:rPr lang="el-GR" sz="2000" b="1" dirty="0" smtClean="0"/>
              <a:t>μεταβλητότητα</a:t>
            </a:r>
            <a:r>
              <a:rPr lang="el-GR" sz="2000" dirty="0" smtClean="0"/>
              <a:t> των στοιχείων του δείγματος μπορούμε να υπολογίσουμε το </a:t>
            </a:r>
            <a:r>
              <a:rPr lang="el-GR" sz="2000" b="1" dirty="0" smtClean="0"/>
              <a:t>φάσμα τιμών </a:t>
            </a:r>
            <a:r>
              <a:rPr lang="el-GR" sz="2000" dirty="0" smtClean="0"/>
              <a:t>μέσα στο οποίο είναι πιθανό να είναι η μέση τιμή του πληθυσμού.</a:t>
            </a:r>
          </a:p>
          <a:p>
            <a:pPr eaLnBrk="1" hangingPunct="1"/>
            <a:endParaRPr lang="el-GR" sz="2000" dirty="0" smtClean="0"/>
          </a:p>
          <a:p>
            <a:pPr eaLnBrk="1" hangingPunct="1"/>
            <a:r>
              <a:rPr lang="el-GR" sz="2000" dirty="0" smtClean="0"/>
              <a:t>Μπορούμε να μεταβάλλουμε το εύρος τιμών αυτού του φάσματος ανάλογα με το πόσο σίγουροι θέλουμε να είμαστε ότι το εύρος αυτό θα περιλαμβάνει την πραγματική μέση τιμή του πληθυσμού (συνήθως θεωρούμε επίπεδο εμπιστοσύνης το 95%).</a:t>
            </a:r>
          </a:p>
        </p:txBody>
      </p:sp>
    </p:spTree>
    <p:extLst>
      <p:ext uri="{BB962C8B-B14F-4D97-AF65-F5344CB8AC3E}">
        <p14:creationId xmlns:p14="http://schemas.microsoft.com/office/powerpoint/2010/main" val="1084097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31788"/>
            <a:ext cx="8229600" cy="706437"/>
          </a:xfrm>
        </p:spPr>
        <p:txBody>
          <a:bodyPr/>
          <a:lstStyle/>
          <a:p>
            <a:pPr eaLnBrk="1" hangingPunct="1"/>
            <a:r>
              <a:rPr lang="el-GR" dirty="0" smtClean="0"/>
              <a:t>Βασικές </a:t>
            </a:r>
            <a:r>
              <a:rPr lang="el-GR" dirty="0"/>
              <a:t>έννοιες </a:t>
            </a:r>
            <a:r>
              <a:rPr lang="el-GR" dirty="0" smtClean="0"/>
              <a:t>(7 </a:t>
            </a:r>
            <a:r>
              <a:rPr lang="el-GR" dirty="0"/>
              <a:t>από 13)</a:t>
            </a:r>
            <a:endParaRPr lang="el-GR" dirty="0" smtClean="0"/>
          </a:p>
        </p:txBody>
      </p:sp>
      <p:sp>
        <p:nvSpPr>
          <p:cNvPr id="10243" name="Θέση περιεχομένου 3"/>
          <p:cNvSpPr>
            <a:spLocks noGrp="1"/>
          </p:cNvSpPr>
          <p:nvPr>
            <p:ph idx="1"/>
          </p:nvPr>
        </p:nvSpPr>
        <p:spPr>
          <a:xfrm>
            <a:off x="179512" y="1268760"/>
            <a:ext cx="8784976" cy="4814540"/>
          </a:xfrm>
        </p:spPr>
        <p:txBody>
          <a:bodyPr/>
          <a:lstStyle/>
          <a:p>
            <a:pPr eaLnBrk="1" hangingPunct="1"/>
            <a:r>
              <a:rPr lang="el-GR" sz="2000" dirty="0" smtClean="0"/>
              <a:t>Θεωρώντας ότι το δείγμα είναι αντιπροσωπευτικό, τα </a:t>
            </a:r>
            <a:r>
              <a:rPr lang="el-GR" sz="2000" b="1" dirty="0" smtClean="0"/>
              <a:t>διαστήματα εμπιστοσύνης</a:t>
            </a:r>
            <a:r>
              <a:rPr lang="el-GR" sz="2000" dirty="0" smtClean="0"/>
              <a:t> μπορούν να υπολογιστούν από τα δείγματα χρησιμοποιώντας την ακόλουθη σχέση:</a:t>
            </a:r>
          </a:p>
          <a:p>
            <a:pPr marL="0" indent="0" eaLnBrk="1" hangingPunct="1">
              <a:buNone/>
            </a:pPr>
            <a:endParaRPr lang="el-GR" sz="2000" dirty="0" smtClean="0"/>
          </a:p>
          <a:p>
            <a:pPr marL="0" indent="0" eaLnBrk="1" hangingPunct="1">
              <a:buNone/>
            </a:pPr>
            <a:endParaRPr lang="el-GR" sz="2000" dirty="0"/>
          </a:p>
          <a:p>
            <a:pPr marL="0" indent="0" eaLnBrk="1" hangingPunct="1">
              <a:buNone/>
            </a:pPr>
            <a:endParaRPr lang="el-GR" sz="2000" dirty="0"/>
          </a:p>
        </p:txBody>
      </p:sp>
      <p:pic>
        <p:nvPicPr>
          <p:cNvPr id="4" name="Picture 2"/>
          <p:cNvPicPr>
            <a:picLocks noChangeAspect="1" noChangeArrowheads="1"/>
          </p:cNvPicPr>
          <p:nvPr/>
        </p:nvPicPr>
        <p:blipFill rotWithShape="1">
          <a:blip r:embed="rId3" cstate="print"/>
          <a:srcRect l="14177" t="48211" r="14543" b="30388"/>
          <a:stretch/>
        </p:blipFill>
        <p:spPr bwMode="auto">
          <a:xfrm>
            <a:off x="1456659" y="3615070"/>
            <a:ext cx="6198783" cy="1265274"/>
          </a:xfrm>
          <a:prstGeom prst="rect">
            <a:avLst/>
          </a:prstGeom>
          <a:noFill/>
          <a:ln w="9525">
            <a:noFill/>
            <a:miter lim="800000"/>
            <a:headEnd/>
            <a:tailEnd/>
          </a:ln>
          <a:effectLst/>
        </p:spPr>
      </p:pic>
    </p:spTree>
    <p:extLst>
      <p:ext uri="{BB962C8B-B14F-4D97-AF65-F5344CB8AC3E}">
        <p14:creationId xmlns:p14="http://schemas.microsoft.com/office/powerpoint/2010/main" val="3721284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962</TotalTime>
  <Words>3000</Words>
  <Application>Microsoft Office PowerPoint</Application>
  <PresentationFormat>Προβολή στην οθόνη (4:3)</PresentationFormat>
  <Paragraphs>318</Paragraphs>
  <Slides>32</Slides>
  <Notes>32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32</vt:i4>
      </vt:variant>
    </vt:vector>
  </HeadingPairs>
  <TitlesOfParts>
    <vt:vector size="35" baseType="lpstr">
      <vt:lpstr>Θέμα του Office</vt:lpstr>
      <vt:lpstr>Φωτογραφία του Photo Editor</vt:lpstr>
      <vt:lpstr>Εξίσωση</vt:lpstr>
      <vt:lpstr>Σχεδιασμός των Μεταφορών</vt:lpstr>
      <vt:lpstr>Περιεχόμενα ενότητας</vt:lpstr>
      <vt:lpstr>Βασικές έννοιες (1 από 13)</vt:lpstr>
      <vt:lpstr>Βασικές έννοιες (2 από 13)</vt:lpstr>
      <vt:lpstr>Βασικές έννοιες (3 από 13)</vt:lpstr>
      <vt:lpstr>Βασικές έννοιες (4 από 13)</vt:lpstr>
      <vt:lpstr>Βασικές έννοιες (5 από 13)</vt:lpstr>
      <vt:lpstr>Βασικές έννοιες (6 από 13)</vt:lpstr>
      <vt:lpstr>Βασικές έννοιες (7 από 13)</vt:lpstr>
      <vt:lpstr>Βασικές έννοιες (8 από 13)</vt:lpstr>
      <vt:lpstr>Βασικές έννοιες (9 από 13)</vt:lpstr>
      <vt:lpstr>Βασικές έννοιες (10 από 13)</vt:lpstr>
      <vt:lpstr>Βασικές έννοιες (11 από 13)</vt:lpstr>
      <vt:lpstr>Βασικές έννοιες (12 από 13)</vt:lpstr>
      <vt:lpstr>Βασικές έννοιες (13 από 13)</vt:lpstr>
      <vt:lpstr>Τυπική μοναδιαία κανονική κατανομή (1 από 2)</vt:lpstr>
      <vt:lpstr>Τυπική μοναδιαία κανονική κατανομή (2 από 2)</vt:lpstr>
      <vt:lpstr>Ανάλυση μεγεθών εκφρασμένα σε ποσοστά</vt:lpstr>
      <vt:lpstr>Σύγκριση αποτελεσμάτων δύο δειγματοληψιών (1 από 3)</vt:lpstr>
      <vt:lpstr>Σύγκριση αποτελεσμάτων δύο δειγματοληψιών (2 από 3)</vt:lpstr>
      <vt:lpstr>Σύγκριση αποτελεσμάτων δύο δειγματοληψιών (3 από 3)</vt:lpstr>
      <vt:lpstr>Σύγκριση ποσοστιαίων αποτελεσμάτων από δύο δείγματα</vt:lpstr>
      <vt:lpstr>Αξιοπιστία μικρών δειγμάτων  Ο συντελεστής t-STUDENT</vt:lpstr>
      <vt:lpstr>Συμπέρασμα - Μεθοδολογία</vt:lpstr>
      <vt:lpstr>Γενική μεθοδολογία υπολογισμού μεγέθους δείγματος (1 από 3)</vt:lpstr>
      <vt:lpstr>Γενική μεθοδολογία υπολογισμού μεγέθους δείγματος (2 από 3)</vt:lpstr>
      <vt:lpstr>Γενική μεθοδολογία υπολογισμού μεγέθους δείγματος (3 από 3)</vt:lpstr>
      <vt:lpstr>Άσκηση – Πρακτική εφαρμογή (1 από 3)</vt:lpstr>
      <vt:lpstr>Άσκηση – Πρακτική εφαρμογή (2 από 3)</vt:lpstr>
      <vt:lpstr>Άσκηση – Πρακτική εφαρμογή 1 (3 από 3)</vt:lpstr>
      <vt:lpstr>Άσκηση – Πρακτική εφαρμογή 2 (1 από 2)</vt:lpstr>
      <vt:lpstr>Άσκηση – Πρακτική εφαρμογή 2 (2 από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σχεδιασμος των μεταφορων</dc:title>
  <dc:creator>pc</dc:creator>
  <cp:lastModifiedBy>Michael</cp:lastModifiedBy>
  <cp:revision>156</cp:revision>
  <dcterms:created xsi:type="dcterms:W3CDTF">2011-01-05T11:35:54Z</dcterms:created>
  <dcterms:modified xsi:type="dcterms:W3CDTF">2015-09-06T18:27:06Z</dcterms:modified>
</cp:coreProperties>
</file>