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2" r:id="rId6"/>
    <p:sldId id="263" r:id="rId7"/>
    <p:sldId id="266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72" r:id="rId18"/>
    <p:sldId id="280" r:id="rId19"/>
    <p:sldId id="281" r:id="rId20"/>
    <p:sldId id="283" r:id="rId21"/>
    <p:sldId id="284" r:id="rId22"/>
    <p:sldId id="282" r:id="rId23"/>
    <p:sldId id="287" r:id="rId24"/>
    <p:sldId id="288" r:id="rId25"/>
    <p:sldId id="290" r:id="rId26"/>
    <p:sldId id="289" r:id="rId27"/>
    <p:sldId id="291" r:id="rId28"/>
    <p:sldId id="292" r:id="rId29"/>
    <p:sldId id="293" r:id="rId30"/>
    <p:sldId id="295" r:id="rId31"/>
    <p:sldId id="296" r:id="rId32"/>
    <p:sldId id="299" r:id="rId33"/>
    <p:sldId id="300" r:id="rId34"/>
    <p:sldId id="297" r:id="rId35"/>
    <p:sldId id="307" r:id="rId36"/>
    <p:sldId id="301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00AAA-3239-41FE-AD46-AC27C10CB3C6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0D0DE-0B60-4148-9636-CF5758719D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40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1D86-A514-41B6-82B3-ED601B3921D1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846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0D0DE-0B60-4148-9636-CF5758719DA7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118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5.png"/><Relationship Id="rId4" Type="http://schemas.openxmlformats.org/officeDocument/2006/relationships/image" Target="../media/image29.wmf"/><Relationship Id="rId9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3.wmf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0.png"/><Relationship Id="rId7" Type="http://schemas.openxmlformats.org/officeDocument/2006/relationships/image" Target="../media/image37.wm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5.png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png"/><Relationship Id="rId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.png"/><Relationship Id="rId4" Type="http://schemas.openxmlformats.org/officeDocument/2006/relationships/image" Target="../media/image5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71.wmf"/><Relationship Id="rId3" Type="http://schemas.openxmlformats.org/officeDocument/2006/relationships/image" Target="../media/image73.wmf"/><Relationship Id="rId21" Type="http://schemas.openxmlformats.org/officeDocument/2006/relationships/image" Target="../media/image74.png"/><Relationship Id="rId7" Type="http://schemas.openxmlformats.org/officeDocument/2006/relationships/image" Target="../media/image66.wmf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20" Type="http://schemas.openxmlformats.org/officeDocument/2006/relationships/image" Target="../media/image72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65.wmf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46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9.wmf"/><Relationship Id="rId22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47.bin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7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2.png"/><Relationship Id="rId5" Type="http://schemas.openxmlformats.org/officeDocument/2006/relationships/image" Target="../media/image5.png"/><Relationship Id="rId4" Type="http://schemas.openxmlformats.org/officeDocument/2006/relationships/image" Target="../media/image8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6.pn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83.wmf"/><Relationship Id="rId10" Type="http://schemas.openxmlformats.org/officeDocument/2006/relationships/image" Target="../media/image85.wmf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5.jpeg"/><Relationship Id="rId10" Type="http://schemas.openxmlformats.org/officeDocument/2006/relationships/image" Target="../media/image13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2347" y="1401200"/>
            <a:ext cx="7772400" cy="1470025"/>
          </a:xfrm>
        </p:spPr>
        <p:txBody>
          <a:bodyPr/>
          <a:lstStyle/>
          <a:p>
            <a:r>
              <a:rPr lang="el-GR" b="1" dirty="0" smtClean="0"/>
              <a:t>Μηχανική Ρευστών Ι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913368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>
                <a:solidFill>
                  <a:schemeClr val="tx1"/>
                </a:solidFill>
              </a:rPr>
              <a:t>Συνεχές </a:t>
            </a:r>
            <a:r>
              <a:rPr lang="el-GR" sz="2800" dirty="0" smtClean="0">
                <a:solidFill>
                  <a:schemeClr val="tx1"/>
                </a:solidFill>
              </a:rPr>
              <a:t>μέσο - Ιδιότητες Ρευστών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  <a:p>
            <a:r>
              <a:rPr lang="el-GR" sz="2800" dirty="0" smtClean="0">
                <a:solidFill>
                  <a:schemeClr val="tx1"/>
                </a:solidFill>
              </a:rPr>
              <a:t>Νίκος Πελεκάσης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Πολυτεχνική Σχολή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Μηχανολόγων Μηχανικών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179512" y="177064"/>
            <a:ext cx="3522931" cy="947680"/>
            <a:chOff x="395536" y="520290"/>
            <a:chExt cx="3960440" cy="1224136"/>
          </a:xfrm>
        </p:grpSpPr>
        <p:sp>
          <p:nvSpPr>
            <p:cNvPr id="9" name="TextBox 8"/>
            <p:cNvSpPr txBox="1"/>
            <p:nvPr/>
          </p:nvSpPr>
          <p:spPr>
            <a:xfrm>
              <a:off x="1619672" y="836712"/>
              <a:ext cx="2736304" cy="57606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l-G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ΠΑΝΕΠΙΣΤΗΜΙΟ ΘΕΣΣΑΛΙΑΣ</a:t>
              </a:r>
            </a:p>
          </p:txBody>
        </p:sp>
        <p:pic>
          <p:nvPicPr>
            <p:cNvPr id="10" name="Picture 8" descr="Λογότυπο Πανεπιστημίου Θεσσαλίας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20290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9" y="5899299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652882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56" y="63130"/>
            <a:ext cx="17621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1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-27384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l-GR" altLang="el-GR" sz="4000" b="1" dirty="0" smtClean="0">
                <a:latin typeface="+mn-lt"/>
              </a:rPr>
              <a:t>Συστήματα Μονάδων και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l-GR" altLang="el-GR" sz="4000" b="1" dirty="0" smtClean="0">
                <a:latin typeface="+mn-lt"/>
              </a:rPr>
              <a:t>Διαστάσεις Φυσικών Ποσοτήτων</a:t>
            </a:r>
            <a:endParaRPr lang="el-GR" altLang="el-GR" sz="4000" b="1" dirty="0">
              <a:latin typeface="+mn-lt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20675" y="1142576"/>
            <a:ext cx="85217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tabLst/>
            </a:pPr>
            <a:r>
              <a:rPr lang="el-GR" altLang="el-GR" sz="2000" dirty="0" smtClean="0">
                <a:latin typeface="+mn-lt"/>
              </a:rPr>
              <a:t>Κάθε </a:t>
            </a:r>
            <a:r>
              <a:rPr lang="el-GR" altLang="el-GR" sz="2000" dirty="0">
                <a:latin typeface="+mn-lt"/>
              </a:rPr>
              <a:t>φυσική ποσότητα χαρακτηρίζεται από διαστάσεις </a:t>
            </a:r>
            <a:r>
              <a:rPr lang="el-GR" altLang="el-GR" sz="2000" dirty="0" smtClean="0">
                <a:latin typeface="+mn-lt"/>
              </a:rPr>
              <a:t>- Το </a:t>
            </a:r>
            <a:r>
              <a:rPr lang="el-GR" altLang="el-GR" sz="2000" dirty="0">
                <a:latin typeface="+mn-lt"/>
              </a:rPr>
              <a:t>μέτρο κάθε </a:t>
            </a:r>
            <a:r>
              <a:rPr lang="el-GR" altLang="el-GR" sz="2000" dirty="0" smtClean="0">
                <a:latin typeface="+mn-lt"/>
              </a:rPr>
              <a:t> φυσικής ποσότητας </a:t>
            </a:r>
            <a:r>
              <a:rPr lang="el-GR" altLang="el-GR" sz="2000" dirty="0">
                <a:latin typeface="+mn-lt"/>
              </a:rPr>
              <a:t>λέγεται μονάδα και είναι διαφορετικό αναλόγως του </a:t>
            </a:r>
            <a:r>
              <a:rPr lang="el-GR" altLang="el-GR" sz="2000" dirty="0" smtClean="0">
                <a:latin typeface="+mn-lt"/>
              </a:rPr>
              <a:t>συστήματος </a:t>
            </a:r>
            <a:r>
              <a:rPr lang="el-GR" altLang="el-GR" sz="2000" dirty="0">
                <a:latin typeface="+mn-lt"/>
              </a:rPr>
              <a:t>μονάδων </a:t>
            </a:r>
            <a:r>
              <a:rPr lang="el-GR" altLang="el-GR" sz="2000" dirty="0" smtClean="0">
                <a:latin typeface="+mn-lt"/>
              </a:rPr>
              <a:t>που χρησιμοποιούμε</a:t>
            </a:r>
          </a:p>
          <a:p>
            <a:pPr marL="342900" indent="-342900" eaLnBrk="1" hangingPunct="1">
              <a:spcBef>
                <a:spcPct val="50000"/>
              </a:spcBef>
              <a:tabLst>
                <a:tab pos="176213" algn="l"/>
              </a:tabLst>
            </a:pPr>
            <a:r>
              <a:rPr lang="el-GR" altLang="el-GR" sz="2000" dirty="0" smtClean="0">
                <a:latin typeface="+mn-lt"/>
              </a:rPr>
              <a:t>Οι </a:t>
            </a:r>
            <a:r>
              <a:rPr lang="el-GR" altLang="el-GR" sz="2000" dirty="0">
                <a:latin typeface="+mn-lt"/>
              </a:rPr>
              <a:t>ποσότητες που μελετάμε χαρακτηρίζονται από 4 βασικές διαστάσεις: μήκος </a:t>
            </a:r>
            <a:r>
              <a:rPr lang="en-US" altLang="el-GR" sz="2000" dirty="0">
                <a:latin typeface="+mn-lt"/>
              </a:rPr>
              <a:t>L, </a:t>
            </a:r>
            <a:r>
              <a:rPr lang="el-GR" altLang="el-GR" sz="2000" dirty="0">
                <a:latin typeface="+mn-lt"/>
              </a:rPr>
              <a:t>χρόνο </a:t>
            </a:r>
            <a:r>
              <a:rPr lang="en-US" altLang="el-GR" sz="2000" dirty="0" smtClean="0">
                <a:latin typeface="+mn-lt"/>
              </a:rPr>
              <a:t>T</a:t>
            </a:r>
            <a:r>
              <a:rPr lang="en-US" altLang="el-GR" sz="2000" dirty="0">
                <a:latin typeface="+mn-lt"/>
              </a:rPr>
              <a:t>, </a:t>
            </a:r>
            <a:r>
              <a:rPr lang="el-GR" altLang="el-GR" sz="2000" dirty="0">
                <a:latin typeface="+mn-lt"/>
              </a:rPr>
              <a:t>μάζα </a:t>
            </a:r>
            <a:r>
              <a:rPr lang="en-US" altLang="el-GR" sz="2000" dirty="0">
                <a:latin typeface="+mn-lt"/>
              </a:rPr>
              <a:t>M </a:t>
            </a:r>
            <a:r>
              <a:rPr lang="el-GR" altLang="el-GR" sz="2000" dirty="0">
                <a:latin typeface="+mn-lt"/>
              </a:rPr>
              <a:t>και θερμοκρασία </a:t>
            </a:r>
            <a:r>
              <a:rPr lang="el-GR" altLang="el-GR" sz="2000" dirty="0" smtClean="0">
                <a:latin typeface="+mn-lt"/>
              </a:rPr>
              <a:t>Θ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000" dirty="0" smtClean="0">
                <a:latin typeface="+mn-lt"/>
              </a:rPr>
              <a:t>Οι </a:t>
            </a:r>
            <a:r>
              <a:rPr lang="el-GR" altLang="el-GR" sz="2000" dirty="0">
                <a:latin typeface="+mn-lt"/>
              </a:rPr>
              <a:t>δευτερογενείς διαστάσεις μπορούν να σχηματισθούν με βάση τις πρωταρχικές: 	π.χ. ταχύτητα u σε m/s και διάσταση ΜΤ</a:t>
            </a:r>
            <a:r>
              <a:rPr lang="el-GR" altLang="el-GR" sz="2000" baseline="30000" dirty="0">
                <a:latin typeface="+mn-lt"/>
              </a:rPr>
              <a:t>-1</a:t>
            </a:r>
            <a:r>
              <a:rPr lang="el-GR" altLang="el-GR" sz="2000" dirty="0">
                <a:latin typeface="+mn-lt"/>
              </a:rPr>
              <a:t>, όγκος  V σε m</a:t>
            </a:r>
            <a:r>
              <a:rPr lang="el-GR" altLang="el-GR" sz="2000" baseline="30000" dirty="0">
                <a:latin typeface="+mn-lt"/>
              </a:rPr>
              <a:t>3</a:t>
            </a:r>
            <a:r>
              <a:rPr lang="el-GR" altLang="el-GR" sz="2000" dirty="0">
                <a:latin typeface="+mn-lt"/>
              </a:rPr>
              <a:t> και διάσταση L</a:t>
            </a:r>
            <a:r>
              <a:rPr lang="el-GR" altLang="el-GR" sz="2000" baseline="30000" dirty="0">
                <a:latin typeface="+mn-lt"/>
              </a:rPr>
              <a:t>3</a:t>
            </a:r>
            <a:r>
              <a:rPr lang="el-GR" altLang="el-GR" sz="2000" dirty="0">
                <a:latin typeface="+mn-lt"/>
              </a:rPr>
              <a:t> και ενέργεια </a:t>
            </a:r>
            <a:r>
              <a:rPr lang="el-GR" altLang="el-GR" sz="2000" dirty="0" smtClean="0">
                <a:latin typeface="+mn-lt"/>
              </a:rPr>
              <a:t>Ε </a:t>
            </a:r>
            <a:r>
              <a:rPr lang="el-GR" altLang="el-GR" sz="2000" dirty="0">
                <a:latin typeface="+mn-lt"/>
              </a:rPr>
              <a:t>σε </a:t>
            </a:r>
            <a:r>
              <a:rPr lang="el-GR" altLang="el-GR" sz="2000" dirty="0" err="1">
                <a:latin typeface="+mn-lt"/>
              </a:rPr>
              <a:t>Nm=kg</a:t>
            </a:r>
            <a:r>
              <a:rPr lang="el-GR" altLang="el-GR" sz="2000" dirty="0">
                <a:latin typeface="+mn-lt"/>
              </a:rPr>
              <a:t> m</a:t>
            </a:r>
            <a:r>
              <a:rPr lang="el-GR" altLang="el-GR" sz="2000" baseline="30000" dirty="0">
                <a:latin typeface="+mn-lt"/>
              </a:rPr>
              <a:t>2</a:t>
            </a:r>
            <a:r>
              <a:rPr lang="el-GR" altLang="el-GR" sz="2000" dirty="0">
                <a:latin typeface="+mn-lt"/>
              </a:rPr>
              <a:t>/s</a:t>
            </a:r>
            <a:r>
              <a:rPr lang="el-GR" altLang="el-GR" sz="2000" baseline="30000" dirty="0">
                <a:latin typeface="+mn-lt"/>
              </a:rPr>
              <a:t>2</a:t>
            </a:r>
            <a:r>
              <a:rPr lang="el-GR" altLang="el-GR" sz="2000" dirty="0">
                <a:latin typeface="+mn-lt"/>
              </a:rPr>
              <a:t>  και διάσταση Μ </a:t>
            </a:r>
            <a:r>
              <a:rPr lang="el-GR" altLang="el-GR" sz="2000" dirty="0" smtClean="0">
                <a:latin typeface="+mn-lt"/>
              </a:rPr>
              <a:t>L</a:t>
            </a:r>
            <a:r>
              <a:rPr lang="el-GR" altLang="el-GR" sz="2000" baseline="30000" dirty="0" smtClean="0">
                <a:latin typeface="+mn-lt"/>
              </a:rPr>
              <a:t>2</a:t>
            </a:r>
            <a:r>
              <a:rPr lang="el-GR" altLang="el-GR" sz="2000" dirty="0" smtClean="0">
                <a:latin typeface="+mn-lt"/>
              </a:rPr>
              <a:t>T</a:t>
            </a:r>
            <a:r>
              <a:rPr lang="el-GR" altLang="el-GR" sz="2000" baseline="30000" dirty="0" smtClean="0">
                <a:latin typeface="+mn-lt"/>
              </a:rPr>
              <a:t>-2</a:t>
            </a:r>
          </a:p>
        </p:txBody>
      </p:sp>
      <p:graphicFrame>
        <p:nvGraphicFramePr>
          <p:cNvPr id="15442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585607"/>
              </p:ext>
            </p:extLst>
          </p:nvPr>
        </p:nvGraphicFramePr>
        <p:xfrm>
          <a:off x="827584" y="4005064"/>
          <a:ext cx="7288535" cy="2247434"/>
        </p:xfrm>
        <a:graphic>
          <a:graphicData uri="http://schemas.openxmlformats.org/drawingml/2006/table">
            <a:tbl>
              <a:tblPr/>
              <a:tblGrid>
                <a:gridCol w="2104731"/>
                <a:gridCol w="1720322"/>
                <a:gridCol w="1568082"/>
                <a:gridCol w="1895400"/>
              </a:tblGrid>
              <a:tr h="374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Κύρια Διάσταση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Διεθνές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Αγγλικό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BG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CGS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Μάζα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Kilogram (kg)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slug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Gram (gr)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Μήκος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(L)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Meter (m)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Foot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Centimeter (cm)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Χρόνος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(T)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 (s)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 (s)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 (s)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Θερμοκρασία (Θ)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Kelvin (K)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Rankine (</a:t>
                      </a:r>
                      <a:r>
                        <a:rPr kumimoji="0" lang="en-US" sz="2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630932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Πίνακας 1:</a:t>
            </a:r>
            <a:r>
              <a:rPr lang="el-GR" sz="2000" i="1" dirty="0"/>
              <a:t> </a:t>
            </a:r>
            <a:r>
              <a:rPr lang="el-GR" sz="2000" i="1" dirty="0" smtClean="0"/>
              <a:t>Οι βασικές διαστάσεις στα </a:t>
            </a:r>
            <a:r>
              <a:rPr lang="el-GR" altLang="el-GR" sz="2000" i="1" dirty="0" smtClean="0"/>
              <a:t>διάφορα </a:t>
            </a:r>
            <a:r>
              <a:rPr lang="el-GR" altLang="el-GR" sz="2000" i="1" dirty="0"/>
              <a:t>συστήματα </a:t>
            </a:r>
            <a:r>
              <a:rPr lang="el-GR" altLang="el-GR" sz="2000" i="1" dirty="0" smtClean="0"/>
              <a:t>μονάδων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val="20736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25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91743"/>
              </p:ext>
            </p:extLst>
          </p:nvPr>
        </p:nvGraphicFramePr>
        <p:xfrm>
          <a:off x="323528" y="188640"/>
          <a:ext cx="8496943" cy="3840320"/>
        </p:xfrm>
        <a:graphic>
          <a:graphicData uri="http://schemas.openxmlformats.org/drawingml/2006/table">
            <a:tbl>
              <a:tblPr/>
              <a:tblGrid>
                <a:gridCol w="2176389"/>
                <a:gridCol w="1987834"/>
                <a:gridCol w="2044001"/>
                <a:gridCol w="2288719"/>
              </a:tblGrid>
              <a:tr h="37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Διάσταση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BG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CGS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Μάζα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Kilogram kg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1slug=14.594 kg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1gr=10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Μήκος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(L)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Meter m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=0.305 m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1cm=10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Χρόνος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(T)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 s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1s = 1s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1s=1s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Θερμοκρασία (Θ)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Kelvin K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1.8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R=1K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R=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F+459.69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C+273=K</a:t>
                      </a:r>
                      <a:endParaRPr kumimoji="0" lang="el-GR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Δύναμη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F)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Newton, N=kg m/s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1lbf=1slug 1ft/s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=4.45 N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1gr cm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/s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1dyne=10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Πίεση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P)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Pascal, Pa=N/m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1lbf/ft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=47.88 Pa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Ενέργεια (Ε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Joule, J=N m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1lbf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=1.3558 J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erg=10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-7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</a:t>
                      </a:r>
                      <a:endParaRPr kumimoji="0" lang="el-GR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41" name="Text Box 138"/>
          <p:cNvSpPr txBox="1">
            <a:spLocks noChangeArrowheads="1"/>
          </p:cNvSpPr>
          <p:nvPr/>
        </p:nvSpPr>
        <p:spPr bwMode="auto">
          <a:xfrm>
            <a:off x="395536" y="4711233"/>
            <a:ext cx="85689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indent="-180975" eaLnBrk="1" hangingPunct="1">
              <a:spcBef>
                <a:spcPct val="50000"/>
              </a:spcBef>
              <a:tabLst>
                <a:tab pos="0" algn="l"/>
              </a:tabLst>
            </a:pPr>
            <a:r>
              <a:rPr lang="el-GR" altLang="el-GR" sz="2000" dirty="0" smtClean="0">
                <a:latin typeface="+mn-lt"/>
              </a:rPr>
              <a:t>Η </a:t>
            </a:r>
            <a:r>
              <a:rPr lang="el-GR" altLang="el-GR" sz="2000" dirty="0">
                <a:latin typeface="+mn-lt"/>
              </a:rPr>
              <a:t>διαστατική ομοιογένεια είναι εργαλείο για τον έλεγχο της ορθότητας των παραγόμενων </a:t>
            </a:r>
            <a:r>
              <a:rPr lang="el-GR" altLang="el-GR" sz="2000" dirty="0" smtClean="0">
                <a:latin typeface="+mn-lt"/>
              </a:rPr>
              <a:t>σχέσεων </a:t>
            </a:r>
            <a:r>
              <a:rPr lang="el-GR" altLang="el-GR" sz="2000" dirty="0">
                <a:latin typeface="+mn-lt"/>
              </a:rPr>
              <a:t>όπου εμπλέκονται διάφορες φυσικές ποσότητες</a:t>
            </a:r>
          </a:p>
        </p:txBody>
      </p:sp>
      <p:graphicFrame>
        <p:nvGraphicFramePr>
          <p:cNvPr id="8242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082646"/>
              </p:ext>
            </p:extLst>
          </p:nvPr>
        </p:nvGraphicFramePr>
        <p:xfrm>
          <a:off x="3491880" y="5503321"/>
          <a:ext cx="2426402" cy="118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Equation" r:id="rId3" imgW="2235200" imgH="1092200" progId="Equation.DSMT4">
                  <p:embed/>
                </p:oleObj>
              </mc:Choice>
              <mc:Fallback>
                <p:oleObj name="Equation" r:id="rId3" imgW="2235200" imgH="10922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503321"/>
                        <a:ext cx="2426402" cy="11856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2082" y="4067780"/>
            <a:ext cx="910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Πίνακας 2:</a:t>
            </a:r>
            <a:r>
              <a:rPr lang="el-GR" sz="2000" i="1" dirty="0"/>
              <a:t> Οι βασικές διαστάσεις </a:t>
            </a:r>
            <a:r>
              <a:rPr lang="el-GR" sz="2000" i="1" dirty="0" smtClean="0"/>
              <a:t>και οι ισοδυναμίες τους στα </a:t>
            </a:r>
            <a:r>
              <a:rPr lang="el-GR" altLang="el-GR" sz="2000" i="1" dirty="0"/>
              <a:t>διάφορα συστήματα μονάδων</a:t>
            </a:r>
            <a:r>
              <a:rPr lang="el-GR" sz="2000" i="1" dirty="0" smtClean="0"/>
              <a:t>  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val="25006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-99392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600" b="1" dirty="0">
                <a:latin typeface="+mj-lt"/>
              </a:rPr>
              <a:t>Ιδιότητες Ρευστών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9512" y="312891"/>
            <a:ext cx="8784976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800"/>
              </a:spcBef>
            </a:pPr>
            <a:r>
              <a:rPr lang="el-GR" altLang="el-GR" sz="2000" dirty="0">
                <a:latin typeface="+mn-lt"/>
              </a:rPr>
              <a:t>Κάθε ρευστό χαρακτηρίζεται από μία σειρά ιδιοτήτων όπως η πίεση, </a:t>
            </a:r>
            <a:r>
              <a:rPr lang="en-US" altLang="el-GR" sz="2000" dirty="0">
                <a:latin typeface="+mn-lt"/>
              </a:rPr>
              <a:t>P, </a:t>
            </a:r>
            <a:r>
              <a:rPr lang="el-GR" altLang="el-GR" sz="2000" dirty="0">
                <a:latin typeface="+mn-lt"/>
              </a:rPr>
              <a:t>η θερμοκρασία, </a:t>
            </a:r>
            <a:r>
              <a:rPr lang="en-US" altLang="el-GR" sz="2000" dirty="0">
                <a:latin typeface="+mn-lt"/>
              </a:rPr>
              <a:t>T, </a:t>
            </a:r>
            <a:r>
              <a:rPr lang="el-GR" altLang="el-GR" sz="2000" dirty="0">
                <a:latin typeface="+mn-lt"/>
              </a:rPr>
              <a:t>ο όγκος, </a:t>
            </a:r>
            <a:r>
              <a:rPr lang="en-US" altLang="el-GR" sz="2000" dirty="0">
                <a:latin typeface="+mn-lt"/>
              </a:rPr>
              <a:t>V, </a:t>
            </a:r>
            <a:r>
              <a:rPr lang="el-GR" altLang="el-GR" sz="2000" dirty="0">
                <a:latin typeface="+mn-lt"/>
              </a:rPr>
              <a:t>και η μάζα, Μ, καθώς και άλλες λιγότερο γνωστές όπως το ιξώδες, μ, η θερμική αγωγιμότητα, </a:t>
            </a:r>
            <a:r>
              <a:rPr lang="en-US" altLang="el-GR" sz="2000" dirty="0">
                <a:latin typeface="+mn-lt"/>
              </a:rPr>
              <a:t>k, </a:t>
            </a:r>
            <a:r>
              <a:rPr lang="el-GR" altLang="el-GR" sz="2000" dirty="0">
                <a:latin typeface="+mn-lt"/>
              </a:rPr>
              <a:t>η επιφανειακή τάση, γ, </a:t>
            </a:r>
            <a:r>
              <a:rPr lang="el-GR" altLang="el-GR" sz="2000" dirty="0" smtClean="0">
                <a:latin typeface="+mn-lt"/>
              </a:rPr>
              <a:t>κτλ</a:t>
            </a:r>
            <a:endParaRPr lang="el-GR" altLang="el-GR" sz="2000" dirty="0">
              <a:latin typeface="+mn-lt"/>
            </a:endParaRPr>
          </a:p>
          <a:p>
            <a:pPr marL="342900" indent="-342900" eaLnBrk="1" hangingPunct="1">
              <a:spcBef>
                <a:spcPts val="800"/>
              </a:spcBef>
            </a:pPr>
            <a:r>
              <a:rPr lang="el-GR" altLang="el-GR" sz="2000" dirty="0">
                <a:latin typeface="+mn-lt"/>
              </a:rPr>
              <a:t>Οι ιδιότητες χωρίζονται σε </a:t>
            </a:r>
            <a:r>
              <a:rPr lang="el-GR" altLang="el-GR" sz="2000" b="1" dirty="0">
                <a:latin typeface="+mn-lt"/>
              </a:rPr>
              <a:t>εντατικές </a:t>
            </a:r>
            <a:r>
              <a:rPr lang="el-GR" altLang="el-GR" sz="2000" dirty="0">
                <a:latin typeface="+mn-lt"/>
              </a:rPr>
              <a:t>όπως</a:t>
            </a:r>
            <a:r>
              <a:rPr lang="el-GR" altLang="el-GR" sz="2000" b="1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θερμοκρασία, </a:t>
            </a:r>
            <a:r>
              <a:rPr lang="en-US" altLang="el-GR" sz="2000" dirty="0">
                <a:latin typeface="+mn-lt"/>
              </a:rPr>
              <a:t>T, </a:t>
            </a:r>
            <a:r>
              <a:rPr lang="el-GR" altLang="el-GR" sz="2000" dirty="0">
                <a:latin typeface="+mn-lt"/>
              </a:rPr>
              <a:t>πίεση, </a:t>
            </a:r>
            <a:r>
              <a:rPr lang="en-US" altLang="el-GR" sz="2000" dirty="0">
                <a:latin typeface="+mn-lt"/>
              </a:rPr>
              <a:t>P, </a:t>
            </a:r>
            <a:r>
              <a:rPr lang="el-GR" altLang="el-GR" sz="2000" dirty="0">
                <a:latin typeface="+mn-lt"/>
              </a:rPr>
              <a:t>πυκνότητα</a:t>
            </a:r>
            <a:r>
              <a:rPr lang="en-US" altLang="el-GR" sz="2000" dirty="0">
                <a:latin typeface="+mn-lt"/>
              </a:rPr>
              <a:t>,</a:t>
            </a:r>
            <a:r>
              <a:rPr lang="el-GR" altLang="el-GR" sz="2000" dirty="0">
                <a:latin typeface="+mn-lt"/>
              </a:rPr>
              <a:t> ρ</a:t>
            </a:r>
            <a:r>
              <a:rPr lang="en-US" altLang="el-GR" sz="2000" dirty="0">
                <a:latin typeface="+mn-lt"/>
              </a:rPr>
              <a:t>, </a:t>
            </a:r>
            <a:r>
              <a:rPr lang="el-GR" altLang="el-GR" sz="2000" dirty="0">
                <a:latin typeface="+mn-lt"/>
              </a:rPr>
              <a:t>ιξώδες, μ, θερμική αγωγιμότητα, </a:t>
            </a:r>
            <a:r>
              <a:rPr lang="en-US" altLang="el-GR" sz="2000" dirty="0">
                <a:latin typeface="+mn-lt"/>
              </a:rPr>
              <a:t>k, </a:t>
            </a:r>
            <a:r>
              <a:rPr lang="el-GR" altLang="el-GR" sz="2000" dirty="0">
                <a:latin typeface="+mn-lt"/>
              </a:rPr>
              <a:t>μέτρο ελαστικότητας, </a:t>
            </a:r>
            <a:r>
              <a:rPr lang="en-US" altLang="el-GR" sz="2000" dirty="0">
                <a:latin typeface="+mn-lt"/>
              </a:rPr>
              <a:t>E, </a:t>
            </a:r>
            <a:r>
              <a:rPr lang="el-GR" altLang="el-GR" sz="2000" dirty="0">
                <a:latin typeface="+mn-lt"/>
              </a:rPr>
              <a:t>τάση ατμών, </a:t>
            </a:r>
            <a:r>
              <a:rPr lang="en-US" altLang="el-GR" sz="2000" dirty="0">
                <a:latin typeface="+mn-lt"/>
              </a:rPr>
              <a:t>P</a:t>
            </a:r>
            <a:r>
              <a:rPr lang="en-US" altLang="el-GR" sz="2000" baseline="-25000" dirty="0">
                <a:latin typeface="+mn-lt"/>
              </a:rPr>
              <a:t>V</a:t>
            </a:r>
            <a:r>
              <a:rPr lang="en-US" altLang="el-GR" sz="2000" dirty="0">
                <a:latin typeface="+mn-lt"/>
              </a:rPr>
              <a:t>, </a:t>
            </a:r>
            <a:r>
              <a:rPr lang="el-GR" altLang="el-GR" sz="2000" dirty="0">
                <a:latin typeface="+mn-lt"/>
              </a:rPr>
              <a:t>ο συντελεστής θερμικής διαστολής, β, η επιφανειακή τάση, γ, </a:t>
            </a:r>
            <a:r>
              <a:rPr lang="el-GR" altLang="el-GR" sz="2000" dirty="0" smtClean="0">
                <a:latin typeface="+mn-lt"/>
              </a:rPr>
              <a:t>κτλ </a:t>
            </a:r>
            <a:r>
              <a:rPr lang="el-GR" altLang="el-GR" sz="2000" dirty="0">
                <a:latin typeface="+mn-lt"/>
              </a:rPr>
              <a:t>οι οποίες δεν εξαρτώνται από το μέγεθος του </a:t>
            </a:r>
            <a:r>
              <a:rPr lang="el-GR" altLang="el-GR" sz="2000" dirty="0" smtClean="0">
                <a:latin typeface="+mn-lt"/>
              </a:rPr>
              <a:t>συστήματος και </a:t>
            </a:r>
            <a:r>
              <a:rPr lang="el-GR" altLang="el-GR" sz="2000" dirty="0">
                <a:latin typeface="+mn-lt"/>
              </a:rPr>
              <a:t>σε </a:t>
            </a:r>
            <a:r>
              <a:rPr lang="el-GR" altLang="el-GR" sz="2000" b="1" dirty="0">
                <a:latin typeface="+mn-lt"/>
              </a:rPr>
              <a:t>εκτατικές</a:t>
            </a:r>
            <a:r>
              <a:rPr lang="el-GR" altLang="el-GR" sz="2000" dirty="0">
                <a:latin typeface="+mn-lt"/>
              </a:rPr>
              <a:t> των οποίων το μέγεθος εξαρτάται από το μέγεθος του συστήματος όπως ο όγκος, </a:t>
            </a:r>
            <a:r>
              <a:rPr lang="en-US" altLang="el-GR" sz="2000" dirty="0">
                <a:latin typeface="+mn-lt"/>
              </a:rPr>
              <a:t>V, </a:t>
            </a:r>
            <a:r>
              <a:rPr lang="el-GR" altLang="el-GR" sz="2000" dirty="0">
                <a:latin typeface="+mn-lt"/>
              </a:rPr>
              <a:t>η μάζα</a:t>
            </a:r>
            <a:r>
              <a:rPr lang="en-US" altLang="el-GR" sz="2000" dirty="0">
                <a:latin typeface="+mn-lt"/>
              </a:rPr>
              <a:t>, M, </a:t>
            </a:r>
            <a:r>
              <a:rPr lang="el-GR" altLang="el-GR" sz="2000" dirty="0">
                <a:latin typeface="+mn-lt"/>
              </a:rPr>
              <a:t>η ορμή</a:t>
            </a:r>
            <a:r>
              <a:rPr lang="en-US" altLang="el-GR" sz="2000" dirty="0">
                <a:latin typeface="+mn-lt"/>
              </a:rPr>
              <a:t>,  </a:t>
            </a: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   </a:t>
            </a:r>
            <a:r>
              <a:rPr lang="el-GR" altLang="el-GR" sz="2000" dirty="0">
                <a:latin typeface="+mn-lt"/>
              </a:rPr>
              <a:t>και η ενέργεια</a:t>
            </a:r>
            <a:r>
              <a:rPr lang="en-US" altLang="el-GR" sz="2000" dirty="0">
                <a:latin typeface="+mn-lt"/>
              </a:rPr>
              <a:t>, E,</a:t>
            </a:r>
            <a:r>
              <a:rPr lang="el-GR" altLang="el-GR" sz="2000" dirty="0">
                <a:latin typeface="+mn-lt"/>
              </a:rPr>
              <a:t> ενός </a:t>
            </a:r>
            <a:r>
              <a:rPr lang="el-GR" altLang="el-GR" sz="2000" dirty="0" smtClean="0">
                <a:latin typeface="+mn-lt"/>
              </a:rPr>
              <a:t>συστήματος</a:t>
            </a:r>
            <a:endParaRPr lang="el-GR" altLang="el-GR" sz="2000" dirty="0">
              <a:latin typeface="+mn-lt"/>
            </a:endParaRPr>
          </a:p>
          <a:p>
            <a:pPr marL="342900" indent="-342900" eaLnBrk="1" hangingPunct="1">
              <a:spcBef>
                <a:spcPts val="800"/>
              </a:spcBef>
            </a:pPr>
            <a:r>
              <a:rPr lang="el-GR" altLang="el-GR" sz="2000" dirty="0">
                <a:latin typeface="+mn-lt"/>
              </a:rPr>
              <a:t>Από τις εκτατικές ιδιότητες προκύπτουν αντίστοιχες εντατικές, π.χ. ταχύτητα, συγκέντρωση, </a:t>
            </a:r>
            <a:r>
              <a:rPr lang="en-US" altLang="el-GR" sz="2000" dirty="0">
                <a:latin typeface="+mn-lt"/>
              </a:rPr>
              <a:t>c,</a:t>
            </a:r>
            <a:r>
              <a:rPr lang="el-GR" altLang="el-GR" sz="2000" dirty="0">
                <a:latin typeface="+mn-lt"/>
              </a:rPr>
              <a:t> ενέργεια, </a:t>
            </a:r>
            <a:r>
              <a:rPr lang="en-US" altLang="el-GR" sz="2000" dirty="0">
                <a:latin typeface="+mn-lt"/>
              </a:rPr>
              <a:t>e, </a:t>
            </a:r>
            <a:r>
              <a:rPr lang="el-GR" altLang="el-GR" sz="2000" dirty="0">
                <a:latin typeface="+mn-lt"/>
              </a:rPr>
              <a:t>ειδικός όγκος, </a:t>
            </a:r>
            <a:r>
              <a:rPr lang="en-US" altLang="el-GR" sz="2000" dirty="0">
                <a:latin typeface="+mn-lt"/>
              </a:rPr>
              <a:t>v=1/</a:t>
            </a:r>
            <a:r>
              <a:rPr lang="el-GR" altLang="el-GR" sz="2000" dirty="0">
                <a:latin typeface="+mn-lt"/>
              </a:rPr>
              <a:t>ρ</a:t>
            </a:r>
            <a:r>
              <a:rPr lang="en-US" altLang="el-GR" sz="2000" dirty="0">
                <a:latin typeface="+mn-lt"/>
              </a:rPr>
              <a:t>, </a:t>
            </a:r>
            <a:r>
              <a:rPr lang="el-GR" altLang="el-GR" sz="2000" dirty="0">
                <a:latin typeface="+mn-lt"/>
              </a:rPr>
              <a:t>που είναι </a:t>
            </a:r>
            <a:r>
              <a:rPr lang="el-GR" altLang="el-GR" sz="2000" dirty="0" smtClean="0">
                <a:latin typeface="+mn-lt"/>
              </a:rPr>
              <a:t>ανηγμένες </a:t>
            </a:r>
            <a:r>
              <a:rPr lang="el-GR" altLang="el-GR" sz="2000" dirty="0">
                <a:latin typeface="+mn-lt"/>
              </a:rPr>
              <a:t>στην μονάδα μάζας, π.χ. </a:t>
            </a:r>
            <a:r>
              <a:rPr lang="en-US" altLang="el-GR" sz="2000" dirty="0">
                <a:latin typeface="+mn-lt"/>
              </a:rPr>
              <a:t>e=E/M</a:t>
            </a:r>
            <a:r>
              <a:rPr lang="en-US" altLang="el-GR" sz="2000" dirty="0" smtClean="0">
                <a:latin typeface="+mn-lt"/>
              </a:rPr>
              <a:t>.</a:t>
            </a:r>
            <a:endParaRPr lang="el-GR" altLang="el-GR" sz="2000" dirty="0">
              <a:latin typeface="+mn-lt"/>
            </a:endParaRPr>
          </a:p>
          <a:p>
            <a:pPr marL="342900" indent="-342900" eaLnBrk="1" hangingPunct="1">
              <a:spcBef>
                <a:spcPts val="800"/>
              </a:spcBef>
            </a:pPr>
            <a:r>
              <a:rPr lang="el-GR" altLang="el-GR" sz="2000" dirty="0">
                <a:latin typeface="+mn-lt"/>
              </a:rPr>
              <a:t>Οι θεμελιώδεις εντατικές ιδιότητες πίεση, θερμοκρασία και πυκνότητα συνδέονται μέσω της καταστατικής σχέσης που παρέχεται από </a:t>
            </a:r>
            <a:r>
              <a:rPr lang="el-GR" altLang="el-GR" sz="2000" dirty="0" smtClean="0">
                <a:latin typeface="+mn-lt"/>
              </a:rPr>
              <a:t>την θερμοδυναμική </a:t>
            </a:r>
            <a:r>
              <a:rPr lang="el-GR" altLang="el-GR" sz="2000" dirty="0">
                <a:latin typeface="+mn-lt"/>
              </a:rPr>
              <a:t>ανάλυση κάθε ρευστού. </a:t>
            </a:r>
            <a:r>
              <a:rPr lang="el-GR" altLang="el-GR" sz="2000" dirty="0" err="1">
                <a:latin typeface="+mn-lt"/>
              </a:rPr>
              <a:t>Π.χ</a:t>
            </a:r>
            <a:r>
              <a:rPr lang="el-GR" altLang="el-GR" sz="2000" dirty="0">
                <a:latin typeface="+mn-lt"/>
              </a:rPr>
              <a:t> ο καταστατικός νόμος των τελείων αερίων ισχύει για τα περισσότερα αέρια σε σχετικά χαμηλές πιέσεις και υψηλές </a:t>
            </a:r>
            <a:r>
              <a:rPr lang="el-GR" altLang="el-GR" sz="2000" dirty="0" smtClean="0">
                <a:latin typeface="+mn-lt"/>
              </a:rPr>
              <a:t>θερμοκρασίες:</a:t>
            </a:r>
            <a:endParaRPr lang="el-GR" altLang="el-GR" sz="2000" dirty="0">
              <a:latin typeface="+mn-lt"/>
            </a:endParaRPr>
          </a:p>
          <a:p>
            <a:pPr marL="342900" indent="-342900" eaLnBrk="1" hangingPunct="1">
              <a:spcBef>
                <a:spcPts val="800"/>
              </a:spcBef>
            </a:pPr>
            <a:r>
              <a:rPr lang="el-GR" altLang="el-GR" sz="2000" dirty="0" smtClean="0">
                <a:latin typeface="+mn-lt"/>
              </a:rPr>
              <a:t>Τα </a:t>
            </a:r>
            <a:r>
              <a:rPr lang="el-GR" altLang="el-GR" sz="2000" dirty="0">
                <a:latin typeface="+mn-lt"/>
              </a:rPr>
              <a:t>υγρά και τα πυκνά αέρια έχουν συμπεριφορά που αποκλίνει από την ιδανική </a:t>
            </a:r>
            <a:r>
              <a:rPr lang="el-GR" altLang="el-GR" sz="2000" dirty="0" smtClean="0">
                <a:latin typeface="+mn-lt"/>
              </a:rPr>
              <a:t>και </a:t>
            </a:r>
            <a:r>
              <a:rPr lang="el-GR" altLang="el-GR" sz="2000" dirty="0">
                <a:latin typeface="+mn-lt"/>
              </a:rPr>
              <a:t>περιγράφονται από άλλους </a:t>
            </a:r>
            <a:r>
              <a:rPr lang="el-GR" altLang="el-GR" sz="2000" dirty="0" smtClean="0">
                <a:latin typeface="+mn-lt"/>
              </a:rPr>
              <a:t>περίπλοκους </a:t>
            </a:r>
            <a:r>
              <a:rPr lang="el-GR" altLang="el-GR" sz="2000" dirty="0">
                <a:latin typeface="+mn-lt"/>
              </a:rPr>
              <a:t>καταστατικούς νόμους</a:t>
            </a:r>
            <a:endParaRPr lang="en-US" altLang="el-GR" sz="2000" dirty="0">
              <a:latin typeface="+mn-lt"/>
            </a:endParaRPr>
          </a:p>
        </p:txBody>
      </p:sp>
      <p:graphicFrame>
        <p:nvGraphicFramePr>
          <p:cNvPr id="92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65640"/>
              </p:ext>
            </p:extLst>
          </p:nvPr>
        </p:nvGraphicFramePr>
        <p:xfrm>
          <a:off x="8604448" y="3501008"/>
          <a:ext cx="241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" name="Equation" r:id="rId3" imgW="241200" imgH="291960" progId="Equation.DSMT4">
                  <p:embed/>
                </p:oleObj>
              </mc:Choice>
              <mc:Fallback>
                <p:oleObj name="Equation" r:id="rId3" imgW="241200" imgH="291960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448" y="3501008"/>
                        <a:ext cx="241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57114"/>
              </p:ext>
            </p:extLst>
          </p:nvPr>
        </p:nvGraphicFramePr>
        <p:xfrm>
          <a:off x="2627784" y="2996952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" name="Equation" r:id="rId5" imgW="266400" imgH="342720" progId="Equation.DSMT4">
                  <p:embed/>
                </p:oleObj>
              </mc:Choice>
              <mc:Fallback>
                <p:oleObj name="Equation" r:id="rId5" imgW="266400" imgH="34272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996952"/>
                        <a:ext cx="266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010483"/>
              </p:ext>
            </p:extLst>
          </p:nvPr>
        </p:nvGraphicFramePr>
        <p:xfrm>
          <a:off x="3059832" y="5589240"/>
          <a:ext cx="219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" name="Equation" r:id="rId7" imgW="2197080" imgH="291960" progId="Equation.DSMT4">
                  <p:embed/>
                </p:oleObj>
              </mc:Choice>
              <mc:Fallback>
                <p:oleObj name="Equation" r:id="rId7" imgW="2197080" imgH="291960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589240"/>
                        <a:ext cx="2197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492754"/>
              </p:ext>
            </p:extLst>
          </p:nvPr>
        </p:nvGraphicFramePr>
        <p:xfrm>
          <a:off x="611560" y="6551875"/>
          <a:ext cx="275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" name="Equation" r:id="rId9" imgW="2755800" imgH="342720" progId="Equation.DSMT4">
                  <p:embed/>
                </p:oleObj>
              </mc:Choice>
              <mc:Fallback>
                <p:oleObj name="Equation" r:id="rId9" imgW="27558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1560" y="6551875"/>
                        <a:ext cx="2755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66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46075" y="44624"/>
            <a:ext cx="849630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indent="-180975" eaLnBrk="1" hangingPunct="1">
              <a:spcBef>
                <a:spcPct val="50000"/>
              </a:spcBef>
              <a:tabLst>
                <a:tab pos="85725" algn="l"/>
                <a:tab pos="180975" algn="l"/>
              </a:tabLst>
            </a:pPr>
            <a:r>
              <a:rPr lang="el-GR" altLang="el-GR" sz="2000" dirty="0" smtClean="0">
                <a:latin typeface="+mn-lt"/>
              </a:rPr>
              <a:t>Η </a:t>
            </a:r>
            <a:r>
              <a:rPr lang="el-GR" altLang="el-GR" sz="2000" dirty="0">
                <a:latin typeface="+mn-lt"/>
              </a:rPr>
              <a:t>τάση ατμών </a:t>
            </a:r>
            <a:r>
              <a:rPr lang="en-US" altLang="el-GR" sz="2000" dirty="0">
                <a:latin typeface="+mn-lt"/>
              </a:rPr>
              <a:t>P</a:t>
            </a:r>
            <a:r>
              <a:rPr lang="en-US" altLang="el-GR" sz="2000" baseline="-25000" dirty="0">
                <a:latin typeface="+mn-lt"/>
              </a:rPr>
              <a:t>V</a:t>
            </a:r>
            <a:r>
              <a:rPr lang="en-US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είναι η εξωτερική πίεση για την οποία ένα υγρό βρίσκεται σε </a:t>
            </a:r>
            <a:r>
              <a:rPr lang="el-GR" altLang="el-GR" sz="2000" dirty="0" smtClean="0">
                <a:latin typeface="+mn-lt"/>
              </a:rPr>
              <a:t>ισορροπία </a:t>
            </a:r>
            <a:r>
              <a:rPr lang="el-GR" altLang="el-GR" sz="2000" dirty="0">
                <a:latin typeface="+mn-lt"/>
              </a:rPr>
              <a:t>με τους ατμούς του για δεδομένη θερμοκρασία </a:t>
            </a:r>
            <a:r>
              <a:rPr lang="en-US" altLang="el-GR" sz="2000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, π.χ. η τάση ατμών του </a:t>
            </a:r>
            <a:r>
              <a:rPr lang="el-GR" altLang="el-GR" sz="2000" dirty="0" smtClean="0">
                <a:latin typeface="+mn-lt"/>
              </a:rPr>
              <a:t>νερού </a:t>
            </a:r>
            <a:r>
              <a:rPr lang="el-GR" altLang="el-GR" sz="2000" dirty="0">
                <a:latin typeface="+mn-lt"/>
              </a:rPr>
              <a:t>για θερμοκρασία 100 </a:t>
            </a:r>
            <a:r>
              <a:rPr lang="el-GR" altLang="el-GR" sz="2000" baseline="30000" dirty="0">
                <a:latin typeface="+mn-lt"/>
              </a:rPr>
              <a:t>ο</a:t>
            </a:r>
            <a:r>
              <a:rPr lang="en-US" altLang="el-GR" sz="2000" dirty="0">
                <a:latin typeface="+mn-lt"/>
              </a:rPr>
              <a:t>C </a:t>
            </a:r>
            <a:r>
              <a:rPr lang="el-GR" altLang="el-GR" sz="2000" dirty="0">
                <a:latin typeface="+mn-lt"/>
              </a:rPr>
              <a:t>είναι μία ατμόσφαιρα (100 </a:t>
            </a:r>
            <a:r>
              <a:rPr lang="el-GR" altLang="el-GR" sz="2000" baseline="30000" dirty="0">
                <a:latin typeface="+mn-lt"/>
              </a:rPr>
              <a:t>ο</a:t>
            </a:r>
            <a:r>
              <a:rPr lang="en-US" altLang="el-GR" sz="2000" dirty="0">
                <a:latin typeface="+mn-lt"/>
              </a:rPr>
              <a:t>C </a:t>
            </a:r>
            <a:r>
              <a:rPr lang="el-GR" altLang="el-GR" sz="2000" dirty="0">
                <a:latin typeface="+mn-lt"/>
              </a:rPr>
              <a:t>είναι η θερμοκρασία στην </a:t>
            </a:r>
            <a:r>
              <a:rPr lang="el-GR" altLang="el-GR" sz="2000" dirty="0" smtClean="0">
                <a:latin typeface="+mn-lt"/>
              </a:rPr>
              <a:t>οποία </a:t>
            </a:r>
            <a:r>
              <a:rPr lang="el-GR" altLang="el-GR" sz="2000" dirty="0">
                <a:latin typeface="+mn-lt"/>
              </a:rPr>
              <a:t>βράζει το νερό σε 1 </a:t>
            </a:r>
            <a:r>
              <a:rPr lang="en-US" altLang="el-GR" sz="2000" dirty="0" err="1">
                <a:latin typeface="+mn-lt"/>
              </a:rPr>
              <a:t>atm</a:t>
            </a:r>
            <a:r>
              <a:rPr lang="el-GR" altLang="el-GR" sz="2000" dirty="0">
                <a:latin typeface="+mn-lt"/>
              </a:rPr>
              <a:t>)</a:t>
            </a:r>
            <a:r>
              <a:rPr lang="en-US" altLang="el-GR" sz="2000" dirty="0">
                <a:latin typeface="+mn-lt"/>
              </a:rPr>
              <a:t>. </a:t>
            </a:r>
            <a:r>
              <a:rPr lang="el-GR" altLang="el-GR" sz="2000" dirty="0">
                <a:latin typeface="+mn-lt"/>
              </a:rPr>
              <a:t>Η τάση ατμών μεγαλώνει με τη  </a:t>
            </a:r>
            <a:r>
              <a:rPr lang="el-GR" altLang="el-GR" sz="2000" dirty="0" smtClean="0">
                <a:latin typeface="+mn-lt"/>
              </a:rPr>
              <a:t>θερμοκρασία</a:t>
            </a:r>
          </a:p>
          <a:p>
            <a:pPr marL="180975" indent="-180975" eaLnBrk="1" hangingPunct="1">
              <a:spcBef>
                <a:spcPct val="50000"/>
              </a:spcBef>
              <a:tabLst>
                <a:tab pos="85725" algn="l"/>
                <a:tab pos="180975" algn="l"/>
              </a:tabLst>
            </a:pPr>
            <a:r>
              <a:rPr lang="el-GR" altLang="el-GR" sz="2000" dirty="0" smtClean="0">
                <a:latin typeface="+mn-lt"/>
              </a:rPr>
              <a:t> Όταν </a:t>
            </a:r>
            <a:r>
              <a:rPr lang="el-GR" altLang="el-GR" sz="2000" dirty="0">
                <a:latin typeface="+mn-lt"/>
              </a:rPr>
              <a:t>για δεδομένη θερμοκρασία η πίεση πέσει κάτω από την τάση ατμών τότε </a:t>
            </a:r>
            <a:r>
              <a:rPr lang="el-GR" altLang="el-GR" sz="2000" dirty="0" smtClean="0">
                <a:latin typeface="+mn-lt"/>
              </a:rPr>
              <a:t>δημιουργούνται </a:t>
            </a:r>
            <a:r>
              <a:rPr lang="el-GR" altLang="el-GR" sz="2000" dirty="0">
                <a:latin typeface="+mn-lt"/>
              </a:rPr>
              <a:t>φυσαλίδες ατμού του υγρού, φαινόμενο </a:t>
            </a:r>
            <a:r>
              <a:rPr lang="el-GR" altLang="el-GR" sz="2000" dirty="0" smtClean="0">
                <a:latin typeface="+mn-lt"/>
              </a:rPr>
              <a:t>σπηλαίωσης</a:t>
            </a:r>
          </a:p>
          <a:p>
            <a:pPr marL="180975" indent="-180975" eaLnBrk="1" hangingPunct="1">
              <a:spcBef>
                <a:spcPct val="50000"/>
              </a:spcBef>
              <a:tabLst>
                <a:tab pos="85725" algn="l"/>
                <a:tab pos="180975" algn="l"/>
              </a:tabLst>
            </a:pPr>
            <a:r>
              <a:rPr lang="el-GR" altLang="el-GR" sz="2000" dirty="0" smtClean="0">
                <a:latin typeface="+mn-lt"/>
              </a:rPr>
              <a:t>Όταν </a:t>
            </a:r>
            <a:r>
              <a:rPr lang="el-GR" altLang="el-GR" sz="2000" dirty="0">
                <a:latin typeface="+mn-lt"/>
              </a:rPr>
              <a:t>η τοπική πίεση ξανανέβει άνω της </a:t>
            </a:r>
            <a:r>
              <a:rPr lang="en-US" altLang="el-GR" sz="2000" dirty="0">
                <a:latin typeface="+mn-lt"/>
              </a:rPr>
              <a:t>P</a:t>
            </a:r>
            <a:r>
              <a:rPr lang="en-US" altLang="el-GR" sz="2000" baseline="-25000" dirty="0">
                <a:latin typeface="+mn-lt"/>
              </a:rPr>
              <a:t>V</a:t>
            </a:r>
            <a:r>
              <a:rPr lang="en-US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οι φυσαλίδες ατμού ταλαντώνονται έντονα </a:t>
            </a:r>
            <a:r>
              <a:rPr lang="el-GR" altLang="el-GR" sz="2000" dirty="0" smtClean="0">
                <a:latin typeface="+mn-lt"/>
              </a:rPr>
              <a:t>μέχρι </a:t>
            </a:r>
            <a:r>
              <a:rPr lang="el-GR" altLang="el-GR" sz="2000" dirty="0">
                <a:latin typeface="+mn-lt"/>
              </a:rPr>
              <a:t>τελικής κατάρρευσης, γεγονός το οποίο δημιουργεί βλάβες σε γειτονικά στοιχεία </a:t>
            </a:r>
            <a:r>
              <a:rPr lang="el-GR" altLang="el-GR" sz="2000" dirty="0" smtClean="0">
                <a:latin typeface="+mn-lt"/>
              </a:rPr>
              <a:t>μηχανών</a:t>
            </a:r>
            <a:r>
              <a:rPr lang="el-GR" altLang="el-GR" sz="2000" dirty="0">
                <a:latin typeface="+mn-lt"/>
              </a:rPr>
              <a:t>, π.χ. αντλίες, προπέλες, τοιχώματα </a:t>
            </a:r>
            <a:r>
              <a:rPr lang="el-GR" altLang="el-GR" sz="2000" dirty="0" smtClean="0">
                <a:latin typeface="+mn-lt"/>
              </a:rPr>
              <a:t>κ.τ.λ. </a:t>
            </a:r>
          </a:p>
          <a:p>
            <a:pPr marL="180975" indent="-180975" eaLnBrk="1" hangingPunct="1">
              <a:spcBef>
                <a:spcPct val="50000"/>
              </a:spcBef>
              <a:tabLst>
                <a:tab pos="85725" algn="l"/>
                <a:tab pos="180975" algn="l"/>
              </a:tabLst>
            </a:pPr>
            <a:r>
              <a:rPr lang="el-GR" altLang="el-GR" sz="2000" dirty="0" smtClean="0">
                <a:latin typeface="+mn-lt"/>
              </a:rPr>
              <a:t>Η </a:t>
            </a:r>
            <a:r>
              <a:rPr lang="el-GR" altLang="el-GR" sz="2000" dirty="0">
                <a:latin typeface="+mn-lt"/>
              </a:rPr>
              <a:t>σπηλαίωση είναι εν γένει βίαιο και θορυβώδες φαινόμενο που ενίοτε συνοδεύεται από </a:t>
            </a:r>
            <a:r>
              <a:rPr lang="el-GR" altLang="el-GR" sz="2000" dirty="0" smtClean="0">
                <a:latin typeface="+mn-lt"/>
              </a:rPr>
              <a:t>ταλαντώσεις </a:t>
            </a:r>
            <a:r>
              <a:rPr lang="el-GR" altLang="el-GR" sz="2000" dirty="0">
                <a:latin typeface="+mn-lt"/>
              </a:rPr>
              <a:t>των εμπλεκόμενων αγωγών ή στοιχείων μηχανών</a:t>
            </a:r>
            <a:endParaRPr lang="en-US" altLang="el-GR" sz="2000" dirty="0">
              <a:latin typeface="+mn-lt"/>
            </a:endParaRPr>
          </a:p>
        </p:txBody>
      </p:sp>
      <p:pic>
        <p:nvPicPr>
          <p:cNvPr id="10243" name="Picture 5" descr="tip-vortex-ca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95111"/>
            <a:ext cx="1923399" cy="154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cen72367_02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31" y="4723340"/>
            <a:ext cx="2120333" cy="151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450206" y="5379938"/>
            <a:ext cx="165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>
                <a:latin typeface="Times New Roman" pitchFamily="18" charset="0"/>
              </a:rPr>
              <a:t>Αριθμός σπηλαίωσης</a:t>
            </a:r>
            <a:endParaRPr lang="en-US" altLang="el-GR" sz="1800" dirty="0">
              <a:latin typeface="Times New Roman" pitchFamily="18" charset="0"/>
            </a:endParaRPr>
          </a:p>
        </p:txBody>
      </p:sp>
      <p:graphicFrame>
        <p:nvGraphicFramePr>
          <p:cNvPr id="102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690127"/>
              </p:ext>
            </p:extLst>
          </p:nvPr>
        </p:nvGraphicFramePr>
        <p:xfrm>
          <a:off x="1979712" y="5427706"/>
          <a:ext cx="1206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" name="Equation" r:id="rId5" imgW="1206500" imgH="622300" progId="Equation.DSMT4">
                  <p:embed/>
                </p:oleObj>
              </mc:Choice>
              <mc:Fallback>
                <p:oleObj name="Equation" r:id="rId5" imgW="1206500" imgH="62230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427706"/>
                        <a:ext cx="12065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9992" y="6269250"/>
            <a:ext cx="4442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/>
              <a:t>Σχήμα 6: Το φαινόμενο της σπηλαίωσης</a:t>
            </a:r>
            <a:endParaRPr lang="el-GR" sz="2000" i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4627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-99392"/>
            <a:ext cx="91439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4000" b="1" dirty="0">
                <a:latin typeface="Times New Roman" pitchFamily="18" charset="0"/>
              </a:rPr>
              <a:t>Ενέργεια και Ειδικές Θερμότητες</a:t>
            </a:r>
            <a:endParaRPr lang="en-US" altLang="el-GR" sz="4000" b="1" dirty="0">
              <a:latin typeface="Times New Roman" pitchFamily="18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51520" y="483631"/>
            <a:ext cx="8568951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77800" algn="l"/>
                <a:tab pos="71437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77800" algn="l"/>
                <a:tab pos="7143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77800" algn="l"/>
                <a:tab pos="714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77800" algn="l"/>
                <a:tab pos="7143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77800" algn="l"/>
                <a:tab pos="7143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  <a:tab pos="7143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  <a:tab pos="7143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  <a:tab pos="7143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  <a:tab pos="7143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Times New Roman" pitchFamily="18" charset="0"/>
              </a:rPr>
              <a:t>Ένα κινούμενο ρευστό περιέχει διάφορα είδη ενέργειας όπως, μηχανική, δυναμική, κινητική, ηλεκτρική, μαγνητική, χημική και πυρηνική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Times New Roman" pitchFamily="18" charset="0"/>
              </a:rPr>
              <a:t>Οι μονάδες της ενέργειας είναι το </a:t>
            </a:r>
            <a:r>
              <a:rPr lang="en-US" altLang="el-GR" sz="2000" dirty="0">
                <a:latin typeface="Times New Roman" pitchFamily="18" charset="0"/>
              </a:rPr>
              <a:t>Joule, J=N m, </a:t>
            </a:r>
            <a:r>
              <a:rPr lang="el-GR" altLang="el-GR" sz="2000" dirty="0">
                <a:latin typeface="Times New Roman" pitchFamily="18" charset="0"/>
              </a:rPr>
              <a:t>στο </a:t>
            </a:r>
            <a:r>
              <a:rPr lang="en-US" altLang="el-GR" sz="2000" dirty="0">
                <a:latin typeface="Times New Roman" pitchFamily="18" charset="0"/>
              </a:rPr>
              <a:t>SI </a:t>
            </a:r>
            <a:r>
              <a:rPr lang="el-GR" altLang="el-GR" sz="2000" dirty="0">
                <a:latin typeface="Times New Roman" pitchFamily="18" charset="0"/>
              </a:rPr>
              <a:t>και το </a:t>
            </a:r>
            <a:r>
              <a:rPr lang="en-US" altLang="el-GR" sz="2000" dirty="0">
                <a:latin typeface="Times New Roman" pitchFamily="18" charset="0"/>
              </a:rPr>
              <a:t>British Thermal Unit, BTU, </a:t>
            </a:r>
            <a:r>
              <a:rPr lang="el-GR" altLang="el-GR" sz="2000" dirty="0">
                <a:latin typeface="Times New Roman" pitchFamily="18" charset="0"/>
              </a:rPr>
              <a:t>στο Αγγλικό σύστημα, 1</a:t>
            </a:r>
            <a:r>
              <a:rPr lang="en-US" altLang="el-GR" sz="2000" dirty="0">
                <a:latin typeface="Times New Roman" pitchFamily="18" charset="0"/>
              </a:rPr>
              <a:t> </a:t>
            </a:r>
            <a:r>
              <a:rPr lang="el-GR" altLang="el-GR" sz="2000" dirty="0">
                <a:latin typeface="Times New Roman" pitchFamily="18" charset="0"/>
              </a:rPr>
              <a:t>ΒΤ</a:t>
            </a:r>
            <a:r>
              <a:rPr lang="en-US" altLang="el-GR" sz="2000" dirty="0">
                <a:latin typeface="Times New Roman" pitchFamily="18" charset="0"/>
              </a:rPr>
              <a:t>U</a:t>
            </a:r>
            <a:r>
              <a:rPr lang="el-GR" altLang="el-GR" sz="2000" dirty="0">
                <a:latin typeface="Times New Roman" pitchFamily="18" charset="0"/>
              </a:rPr>
              <a:t>=1055 </a:t>
            </a:r>
            <a:r>
              <a:rPr lang="en-US" altLang="el-GR" sz="2000" dirty="0">
                <a:latin typeface="Times New Roman" pitchFamily="18" charset="0"/>
              </a:rPr>
              <a:t>Joule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Times New Roman" pitchFamily="18" charset="0"/>
              </a:rPr>
              <a:t>Στις περισσότερες εφαρμογές που θα μελετήσουμε εμφανίζονται δύο είδη ενέργειας, ανηγμένης ανά μονάδα μάζας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Times New Roman" pitchFamily="18" charset="0"/>
              </a:rPr>
              <a:t> Μικροσκοπική ενέργεια  που αποτελείται </a:t>
            </a:r>
            <a:r>
              <a:rPr lang="el-GR" altLang="el-GR" sz="2000" dirty="0" smtClean="0">
                <a:latin typeface="Times New Roman" pitchFamily="18" charset="0"/>
              </a:rPr>
              <a:t>από: </a:t>
            </a:r>
            <a:endParaRPr lang="en-US" altLang="el-GR" sz="20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Times New Roman" pitchFamily="18" charset="0"/>
              </a:rPr>
              <a:t>	(</a:t>
            </a:r>
            <a:r>
              <a:rPr lang="el-GR" altLang="el-GR" sz="2000" dirty="0">
                <a:latin typeface="Times New Roman" pitchFamily="18" charset="0"/>
              </a:rPr>
              <a:t>α</a:t>
            </a:r>
            <a:r>
              <a:rPr lang="en-US" altLang="el-GR" sz="2000" dirty="0">
                <a:latin typeface="Times New Roman" pitchFamily="18" charset="0"/>
              </a:rPr>
              <a:t>) </a:t>
            </a:r>
            <a:r>
              <a:rPr lang="el-GR" altLang="el-GR" sz="2000" dirty="0">
                <a:latin typeface="Times New Roman" pitchFamily="18" charset="0"/>
              </a:rPr>
              <a:t>την εσωτερική ενέργεια, </a:t>
            </a:r>
            <a:r>
              <a:rPr lang="en-US" altLang="el-GR" sz="2000" dirty="0">
                <a:latin typeface="Times New Roman" pitchFamily="18" charset="0"/>
              </a:rPr>
              <a:t>e,</a:t>
            </a:r>
            <a:r>
              <a:rPr lang="el-GR" altLang="el-GR" sz="2000" dirty="0">
                <a:latin typeface="Times New Roman" pitchFamily="18" charset="0"/>
              </a:rPr>
              <a:t> η οποία για ακίνητο ρευστό σχετίζεται με την 	μοριακή σύσταση του ρευστού και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Times New Roman" pitchFamily="18" charset="0"/>
              </a:rPr>
              <a:t>	(β) την ενθαλπία </a:t>
            </a:r>
            <a:r>
              <a:rPr lang="en-US" altLang="el-GR" sz="2000" dirty="0">
                <a:latin typeface="Times New Roman" pitchFamily="18" charset="0"/>
              </a:rPr>
              <a:t>h=</a:t>
            </a:r>
            <a:r>
              <a:rPr lang="en-US" altLang="el-GR" sz="2000" dirty="0" err="1">
                <a:latin typeface="Times New Roman" pitchFamily="18" charset="0"/>
              </a:rPr>
              <a:t>e+pv</a:t>
            </a:r>
            <a:r>
              <a:rPr lang="en-US" altLang="el-GR" sz="2000" dirty="0">
                <a:latin typeface="Times New Roman" pitchFamily="18" charset="0"/>
              </a:rPr>
              <a:t> </a:t>
            </a:r>
            <a:r>
              <a:rPr lang="el-GR" altLang="el-GR" sz="2000" dirty="0">
                <a:latin typeface="Times New Roman" pitchFamily="18" charset="0"/>
              </a:rPr>
              <a:t>η οποία χρησιμοποιείται κυρίως για κινούμενο 	ρευστό και η οποία συμπεριλαμβάνει την ενέργεια λόγω ροής, </a:t>
            </a:r>
            <a:r>
              <a:rPr lang="en-US" altLang="el-GR" sz="2000" dirty="0" err="1" smtClean="0">
                <a:latin typeface="Times New Roman" pitchFamily="18" charset="0"/>
              </a:rPr>
              <a:t>pv</a:t>
            </a:r>
            <a:endParaRPr lang="en-US" altLang="el-GR" sz="20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l-GR" sz="2000" dirty="0">
                <a:latin typeface="Times New Roman" pitchFamily="18" charset="0"/>
              </a:rPr>
              <a:t> </a:t>
            </a:r>
            <a:r>
              <a:rPr lang="el-GR" altLang="el-GR" sz="2000" dirty="0">
                <a:latin typeface="Times New Roman" pitchFamily="18" charset="0"/>
              </a:rPr>
              <a:t>Μακροσκοπική ενέργεια η οποία χωρίζεται σε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Times New Roman" pitchFamily="18" charset="0"/>
              </a:rPr>
              <a:t>	(α) κινητική </a:t>
            </a:r>
            <a:r>
              <a:rPr lang="en-US" altLang="el-GR" sz="2000" dirty="0">
                <a:latin typeface="Times New Roman" pitchFamily="18" charset="0"/>
              </a:rPr>
              <a:t>u</a:t>
            </a:r>
            <a:r>
              <a:rPr lang="en-US" altLang="el-GR" sz="2000" baseline="30000" dirty="0">
                <a:latin typeface="Times New Roman" pitchFamily="18" charset="0"/>
              </a:rPr>
              <a:t>2</a:t>
            </a:r>
            <a:r>
              <a:rPr lang="en-US" altLang="el-GR" sz="2000" dirty="0">
                <a:latin typeface="Times New Roman" pitchFamily="18" charset="0"/>
              </a:rPr>
              <a:t>/2 </a:t>
            </a:r>
            <a:r>
              <a:rPr lang="el-GR" altLang="el-GR" sz="2000" dirty="0">
                <a:latin typeface="Times New Roman" pitchFamily="18" charset="0"/>
              </a:rPr>
              <a:t>και (β) δυναμική ενέργεια </a:t>
            </a:r>
            <a:r>
              <a:rPr lang="en-US" altLang="el-GR" sz="2000" dirty="0" err="1">
                <a:latin typeface="Times New Roman" pitchFamily="18" charset="0"/>
              </a:rPr>
              <a:t>gz</a:t>
            </a:r>
            <a:endParaRPr lang="el-GR" altLang="el-GR" sz="2000" dirty="0">
              <a:latin typeface="Times New Roman" pitchFamily="18" charset="0"/>
            </a:endParaRPr>
          </a:p>
          <a:p>
            <a:pPr marL="180975" indent="-180975" eaLnBrk="1" hangingPunct="1">
              <a:spcBef>
                <a:spcPct val="50000"/>
              </a:spcBef>
            </a:pPr>
            <a:r>
              <a:rPr lang="el-GR" altLang="el-GR" sz="2000" dirty="0" smtClean="0">
                <a:latin typeface="Times New Roman" pitchFamily="18" charset="0"/>
              </a:rPr>
              <a:t>Απουσία </a:t>
            </a:r>
            <a:r>
              <a:rPr lang="el-GR" altLang="el-GR" sz="2000" dirty="0">
                <a:latin typeface="Times New Roman" pitchFamily="18" charset="0"/>
              </a:rPr>
              <a:t>ηλεκτρικών, μαγνητικών, πυρηνικών και χημικών δυνάμεων η </a:t>
            </a:r>
            <a:r>
              <a:rPr lang="el-GR" altLang="el-GR" sz="2000" dirty="0" smtClean="0">
                <a:latin typeface="Times New Roman" pitchFamily="18" charset="0"/>
              </a:rPr>
              <a:t>συνολική ανηγμένη </a:t>
            </a:r>
            <a:r>
              <a:rPr lang="el-GR" altLang="el-GR" sz="2000" dirty="0">
                <a:latin typeface="Times New Roman" pitchFamily="18" charset="0"/>
              </a:rPr>
              <a:t>ενέργεια είναι </a:t>
            </a:r>
            <a:r>
              <a:rPr lang="en-US" altLang="el-GR" sz="2000" dirty="0">
                <a:latin typeface="Times New Roman" pitchFamily="18" charset="0"/>
              </a:rPr>
              <a:t>e</a:t>
            </a:r>
            <a:r>
              <a:rPr lang="el-GR" altLang="el-GR" sz="2000" baseline="-25000" dirty="0">
                <a:latin typeface="Times New Roman" pitchFamily="18" charset="0"/>
              </a:rPr>
              <a:t>ροής</a:t>
            </a:r>
            <a:r>
              <a:rPr lang="el-GR" altLang="el-GR" sz="2000" dirty="0">
                <a:latin typeface="Times New Roman" pitchFamily="18" charset="0"/>
              </a:rPr>
              <a:t>=</a:t>
            </a:r>
            <a:r>
              <a:rPr lang="en-US" altLang="el-GR" sz="2000" dirty="0">
                <a:latin typeface="Times New Roman" pitchFamily="18" charset="0"/>
              </a:rPr>
              <a:t>h+u</a:t>
            </a:r>
            <a:r>
              <a:rPr lang="en-US" altLang="el-GR" sz="2000" baseline="30000" dirty="0">
                <a:latin typeface="Times New Roman" pitchFamily="18" charset="0"/>
              </a:rPr>
              <a:t>2</a:t>
            </a:r>
            <a:r>
              <a:rPr lang="en-US" altLang="el-GR" sz="2000" dirty="0">
                <a:latin typeface="Times New Roman" pitchFamily="18" charset="0"/>
              </a:rPr>
              <a:t>/2+gz</a:t>
            </a:r>
            <a:r>
              <a:rPr lang="el-GR" altLang="el-GR" sz="2000" dirty="0">
                <a:latin typeface="Times New Roman" pitchFamily="18" charset="0"/>
              </a:rPr>
              <a:t> σε </a:t>
            </a:r>
            <a:r>
              <a:rPr lang="en-US" altLang="el-GR" sz="2000" dirty="0" smtClean="0">
                <a:latin typeface="Times New Roman" pitchFamily="18" charset="0"/>
              </a:rPr>
              <a:t>J/Kg</a:t>
            </a:r>
            <a:endParaRPr lang="el-GR" altLang="el-GR" sz="2000" dirty="0" smtClean="0">
              <a:latin typeface="Times New Roman" pitchFamily="18" charset="0"/>
            </a:endParaRPr>
          </a:p>
        </p:txBody>
      </p:sp>
      <p:sp>
        <p:nvSpPr>
          <p:cNvPr id="6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14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56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53739" y="44624"/>
            <a:ext cx="800893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l-GR" altLang="el-GR" sz="2000" dirty="0">
                <a:latin typeface="+mn-lt"/>
              </a:rPr>
              <a:t>Επίσης ορίζονται οι ειδικές θερμότητες υπό σταθερό όγκο και πίεση: </a:t>
            </a:r>
            <a:endParaRPr lang="el-GR" altLang="el-GR" sz="2000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 smtClean="0">
                <a:latin typeface="+mn-lt"/>
              </a:rPr>
              <a:t>Για </a:t>
            </a:r>
            <a:r>
              <a:rPr lang="el-GR" altLang="el-GR" sz="2000" dirty="0">
                <a:latin typeface="+mn-lt"/>
              </a:rPr>
              <a:t>ιδανικά αέρια από την σχέση </a:t>
            </a:r>
            <a:r>
              <a:rPr lang="en-US" altLang="el-GR" sz="2000" dirty="0">
                <a:latin typeface="+mn-lt"/>
              </a:rPr>
              <a:t>h=</a:t>
            </a:r>
            <a:r>
              <a:rPr lang="en-US" altLang="el-GR" sz="2000" dirty="0" err="1">
                <a:latin typeface="+mn-lt"/>
              </a:rPr>
              <a:t>e+Pv</a:t>
            </a:r>
            <a:r>
              <a:rPr lang="en-US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διαφορίζοντας</a:t>
            </a:r>
            <a:r>
              <a:rPr lang="el-GR" altLang="el-GR" sz="2000" dirty="0">
                <a:latin typeface="+mn-lt"/>
              </a:rPr>
              <a:t> ως προς την θερμοκρασία υπό σταθερή πίεση </a:t>
            </a:r>
            <a:r>
              <a:rPr lang="el-GR" altLang="el-GR" sz="2000" dirty="0" smtClean="0">
                <a:latin typeface="+mn-lt"/>
              </a:rPr>
              <a:t>έχουμε:</a:t>
            </a:r>
            <a:endParaRPr lang="el-GR" altLang="el-GR" sz="2000" dirty="0">
              <a:latin typeface="+mn-lt"/>
            </a:endParaRPr>
          </a:p>
        </p:txBody>
      </p:sp>
      <p:graphicFrame>
        <p:nvGraphicFramePr>
          <p:cNvPr id="122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820754"/>
              </p:ext>
            </p:extLst>
          </p:nvPr>
        </p:nvGraphicFramePr>
        <p:xfrm>
          <a:off x="395288" y="1196752"/>
          <a:ext cx="74041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7" name="Equation" r:id="rId3" imgW="7403760" imgH="1904760" progId="Equation.DSMT4">
                  <p:embed/>
                </p:oleObj>
              </mc:Choice>
              <mc:Fallback>
                <p:oleObj name="Equation" r:id="rId3" imgW="7403760" imgH="1904760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752"/>
                        <a:ext cx="740410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25732" y="3931512"/>
            <a:ext cx="640871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λ : θερμική αγωγιμότητα (εκφράζει την ικανότητα των ρευστών να άγουν την </a:t>
            </a:r>
            <a:r>
              <a:rPr lang="el-GR" altLang="el-GR" sz="2000" dirty="0" smtClean="0">
                <a:latin typeface="+mn-lt"/>
              </a:rPr>
              <a:t>θερμότητα)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+mn-lt"/>
              </a:rPr>
              <a:t>Μονάδα μέτρησης του λ στο SI: </a:t>
            </a:r>
            <a:r>
              <a:rPr lang="el-GR" altLang="el-GR" sz="2000" dirty="0" err="1">
                <a:latin typeface="+mn-lt"/>
              </a:rPr>
              <a:t>Joule</a:t>
            </a:r>
            <a:r>
              <a:rPr lang="el-GR" altLang="el-GR" sz="2000" dirty="0">
                <a:latin typeface="+mn-lt"/>
              </a:rPr>
              <a:t>/(</a:t>
            </a:r>
            <a:r>
              <a:rPr lang="el-GR" altLang="el-GR" sz="2000" dirty="0" err="1" smtClean="0">
                <a:latin typeface="+mn-lt"/>
              </a:rPr>
              <a:t>smK</a:t>
            </a:r>
            <a:r>
              <a:rPr lang="el-GR" altLang="el-GR" sz="2000" dirty="0">
                <a:latin typeface="+mn-lt"/>
              </a:rPr>
              <a:t>)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+mn-lt"/>
              </a:rPr>
              <a:t>Διάσταση του λ: </a:t>
            </a:r>
            <a:r>
              <a:rPr lang="el-GR" altLang="el-GR" sz="2000" dirty="0" smtClean="0">
                <a:latin typeface="+mn-lt"/>
              </a:rPr>
              <a:t>Μ</a:t>
            </a:r>
            <a:r>
              <a:rPr lang="el-GR" altLang="el-GR" sz="2000" baseline="30000" dirty="0" smtClean="0">
                <a:latin typeface="+mn-lt"/>
              </a:rPr>
              <a:t>1</a:t>
            </a:r>
            <a:r>
              <a:rPr lang="el-GR" altLang="el-GR" sz="2000" dirty="0" smtClean="0">
                <a:latin typeface="+mn-lt"/>
              </a:rPr>
              <a:t>L</a:t>
            </a:r>
            <a:r>
              <a:rPr lang="el-GR" altLang="el-GR" sz="2000" baseline="30000" dirty="0" smtClean="0">
                <a:latin typeface="+mn-lt"/>
              </a:rPr>
              <a:t>1</a:t>
            </a:r>
            <a:r>
              <a:rPr lang="el-GR" altLang="el-GR" sz="2000" dirty="0" smtClean="0">
                <a:latin typeface="+mn-lt"/>
              </a:rPr>
              <a:t>Τ</a:t>
            </a:r>
            <a:r>
              <a:rPr lang="el-GR" altLang="el-GR" sz="2000" baseline="30000" dirty="0" smtClean="0">
                <a:latin typeface="+mn-lt"/>
              </a:rPr>
              <a:t>-3</a:t>
            </a:r>
            <a:r>
              <a:rPr lang="el-GR" altLang="el-GR" sz="2000" dirty="0" smtClean="0">
                <a:latin typeface="+mn-lt"/>
              </a:rPr>
              <a:t>Θ</a:t>
            </a:r>
            <a:r>
              <a:rPr lang="el-GR" altLang="el-GR" sz="2000" baseline="30000" dirty="0" smtClean="0">
                <a:latin typeface="+mn-lt"/>
              </a:rPr>
              <a:t>-1</a:t>
            </a:r>
            <a:endParaRPr lang="el-GR" altLang="el-GR" sz="2000" baseline="30000" dirty="0">
              <a:latin typeface="+mn-lt"/>
            </a:endParaRPr>
          </a:p>
        </p:txBody>
      </p:sp>
      <p:graphicFrame>
        <p:nvGraphicFramePr>
          <p:cNvPr id="122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564828"/>
              </p:ext>
            </p:extLst>
          </p:nvPr>
        </p:nvGraphicFramePr>
        <p:xfrm>
          <a:off x="2123728" y="3231124"/>
          <a:ext cx="4406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8" name="Equation" r:id="rId5" imgW="4406760" imgH="545760" progId="Equation.DSMT4">
                  <p:embed/>
                </p:oleObj>
              </mc:Choice>
              <mc:Fallback>
                <p:oleObj name="Equation" r:id="rId5" imgW="4406760" imgH="54576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231124"/>
                        <a:ext cx="44069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74985"/>
            <a:ext cx="2025615" cy="208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045722"/>
              </p:ext>
            </p:extLst>
          </p:nvPr>
        </p:nvGraphicFramePr>
        <p:xfrm>
          <a:off x="7380312" y="77172"/>
          <a:ext cx="1639742" cy="55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9" name="Equation" r:id="rId8" imgW="2133600" imgH="584200" progId="Equation.DSMT4">
                  <p:embed/>
                </p:oleObj>
              </mc:Choice>
              <mc:Fallback>
                <p:oleObj name="Equation" r:id="rId8" imgW="2133600" imgH="584200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77172"/>
                        <a:ext cx="1639742" cy="552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3304119"/>
            <a:ext cx="1904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Νόμος </a:t>
            </a:r>
            <a:r>
              <a:rPr lang="en-US" sz="2000" b="1" dirty="0" smtClean="0"/>
              <a:t>Fourier</a:t>
            </a:r>
            <a:r>
              <a:rPr lang="en-US" sz="2000" dirty="0" smtClean="0"/>
              <a:t>:</a:t>
            </a:r>
            <a:endParaRPr lang="el-GR" sz="2000" dirty="0"/>
          </a:p>
        </p:txBody>
      </p:sp>
      <p:sp>
        <p:nvSpPr>
          <p:cNvPr id="7" name="Ορθογώνιο 6"/>
          <p:cNvSpPr/>
          <p:nvPr/>
        </p:nvSpPr>
        <p:spPr>
          <a:xfrm>
            <a:off x="2123728" y="3200173"/>
            <a:ext cx="4651846" cy="57606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  <p:sp>
        <p:nvSpPr>
          <p:cNvPr id="35" name="TextBox 34"/>
          <p:cNvSpPr txBox="1"/>
          <p:nvPr/>
        </p:nvSpPr>
        <p:spPr>
          <a:xfrm>
            <a:off x="6084168" y="5157192"/>
            <a:ext cx="3050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7: Μεταφορά θερμότητας σε μία ορθογώνια κοιλότητα με διαφορετικής θερμοκρασίας τοιχώματα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val="29704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-27384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4400" b="1" dirty="0">
                <a:latin typeface="+mn-lt"/>
              </a:rPr>
              <a:t>Πυκνότητα και τα Παράγωγά της</a:t>
            </a:r>
            <a:endParaRPr lang="en-US" altLang="el-GR" sz="4400" b="1" dirty="0">
              <a:latin typeface="+mn-lt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57175" y="850642"/>
            <a:ext cx="8474075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Η πυκνότητα ορίζεται ως ο λόγος της μάζας προς τον όγκο, </a:t>
            </a:r>
            <a:r>
              <a:rPr lang="el-GR" altLang="el-GR" sz="2000" dirty="0" err="1">
                <a:latin typeface="+mn-lt"/>
              </a:rPr>
              <a:t>ρ=Μ</a:t>
            </a:r>
            <a:r>
              <a:rPr lang="el-GR" altLang="el-GR" sz="2000" dirty="0">
                <a:latin typeface="+mn-lt"/>
              </a:rPr>
              <a:t>/</a:t>
            </a:r>
            <a:r>
              <a:rPr lang="en-US" altLang="el-GR" sz="2000" dirty="0">
                <a:latin typeface="+mn-lt"/>
              </a:rPr>
              <a:t>V,</a:t>
            </a:r>
            <a:r>
              <a:rPr lang="el-GR" altLang="el-GR" sz="2000" dirty="0">
                <a:latin typeface="+mn-lt"/>
              </a:rPr>
              <a:t> και έχει μονάδες </a:t>
            </a:r>
            <a:r>
              <a:rPr lang="en-US" altLang="el-GR" sz="2000" dirty="0">
                <a:latin typeface="+mn-lt"/>
              </a:rPr>
              <a:t>kg/m</a:t>
            </a:r>
            <a:r>
              <a:rPr lang="en-US" altLang="el-GR" sz="2000" baseline="30000" dirty="0">
                <a:latin typeface="+mn-lt"/>
              </a:rPr>
              <a:t>3</a:t>
            </a:r>
            <a:r>
              <a:rPr lang="en-US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στο </a:t>
            </a:r>
            <a:r>
              <a:rPr lang="en-US" altLang="el-GR" sz="2000" dirty="0">
                <a:latin typeface="+mn-lt"/>
              </a:rPr>
              <a:t>SI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Ο ειδικός όγκος είναι ο αντίστροφος της πυκνότητας </a:t>
            </a:r>
            <a:r>
              <a:rPr lang="en-US" altLang="el-GR" sz="2000" dirty="0">
                <a:latin typeface="+mn-lt"/>
              </a:rPr>
              <a:t>v=1/</a:t>
            </a:r>
            <a:r>
              <a:rPr lang="el-GR" altLang="el-GR" sz="2000" dirty="0">
                <a:latin typeface="+mn-lt"/>
              </a:rPr>
              <a:t>ρ</a:t>
            </a:r>
            <a:endParaRPr lang="en-US" altLang="el-GR" sz="2000" dirty="0">
              <a:latin typeface="+mn-lt"/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Η πυκνότητα εξαρτάται εν γένει από την πίεση και την θερμοκρασία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Η ειδική βαρύτητα ενός ρευστού ορίζεται ως ο λόγος της πυκνότητάς του προς την πυκνότητα ενός τυπικού ρευστού, νερό για υγρά και αέρας για αέρια σε θερμοκρασία 4 </a:t>
            </a:r>
            <a:r>
              <a:rPr lang="el-GR" altLang="el-GR" sz="2000" baseline="30000" dirty="0">
                <a:latin typeface="+mn-lt"/>
              </a:rPr>
              <a:t>ο</a:t>
            </a:r>
            <a:r>
              <a:rPr lang="en-US" altLang="el-GR" sz="2000" dirty="0">
                <a:latin typeface="+mn-lt"/>
              </a:rPr>
              <a:t>C</a:t>
            </a:r>
            <a:r>
              <a:rPr lang="el-GR" altLang="el-GR" sz="2000" dirty="0">
                <a:latin typeface="+mn-lt"/>
              </a:rPr>
              <a:t>, </a:t>
            </a:r>
            <a:r>
              <a:rPr lang="en-US" altLang="el-GR" sz="2000" dirty="0">
                <a:latin typeface="+mn-lt"/>
              </a:rPr>
              <a:t>SG=</a:t>
            </a:r>
            <a:r>
              <a:rPr lang="el-GR" altLang="el-GR" sz="2000" dirty="0">
                <a:latin typeface="+mn-lt"/>
              </a:rPr>
              <a:t>ρ/ρ</a:t>
            </a:r>
            <a:r>
              <a:rPr lang="el-GR" altLang="el-GR" sz="2000" baseline="-25000" dirty="0">
                <a:latin typeface="+mn-lt"/>
              </a:rPr>
              <a:t>Η20</a:t>
            </a:r>
            <a:r>
              <a:rPr lang="el-GR" altLang="el-GR" sz="2000" dirty="0">
                <a:latin typeface="+mn-lt"/>
              </a:rPr>
              <a:t> ή </a:t>
            </a:r>
            <a:r>
              <a:rPr lang="en-US" altLang="el-GR" sz="2000" dirty="0">
                <a:latin typeface="+mn-lt"/>
              </a:rPr>
              <a:t>SG=</a:t>
            </a:r>
            <a:r>
              <a:rPr lang="el-GR" altLang="el-GR" sz="2000" dirty="0">
                <a:latin typeface="+mn-lt"/>
              </a:rPr>
              <a:t>ρ/ρ</a:t>
            </a:r>
            <a:r>
              <a:rPr lang="en-US" altLang="el-GR" sz="2000" baseline="-25000" dirty="0">
                <a:latin typeface="+mn-lt"/>
              </a:rPr>
              <a:t>air</a:t>
            </a:r>
            <a:r>
              <a:rPr lang="el-GR" altLang="el-GR" sz="2000" dirty="0">
                <a:latin typeface="+mn-lt"/>
              </a:rPr>
              <a:t>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Το ειδικό βάρος </a:t>
            </a:r>
            <a:r>
              <a:rPr lang="el-GR" altLang="el-GR" sz="2000" dirty="0" err="1">
                <a:latin typeface="+mn-lt"/>
              </a:rPr>
              <a:t>γ=ρ</a:t>
            </a:r>
            <a:r>
              <a:rPr lang="en-US" altLang="el-GR" sz="2000" dirty="0">
                <a:latin typeface="+mn-lt"/>
              </a:rPr>
              <a:t>g </a:t>
            </a:r>
            <a:r>
              <a:rPr lang="el-GR" altLang="el-GR" sz="2000" dirty="0">
                <a:latin typeface="+mn-lt"/>
              </a:rPr>
              <a:t>έχει διαστάσεις </a:t>
            </a:r>
            <a:r>
              <a:rPr lang="en-US" altLang="el-GR" sz="2000" dirty="0">
                <a:latin typeface="+mn-lt"/>
              </a:rPr>
              <a:t>kg/m</a:t>
            </a:r>
            <a:r>
              <a:rPr lang="en-US" altLang="el-GR" sz="2000" baseline="30000" dirty="0">
                <a:latin typeface="+mn-lt"/>
              </a:rPr>
              <a:t>2</a:t>
            </a:r>
            <a:r>
              <a:rPr lang="en-US" altLang="el-GR" sz="2000" dirty="0">
                <a:latin typeface="+mn-lt"/>
              </a:rPr>
              <a:t>/s</a:t>
            </a:r>
            <a:r>
              <a:rPr lang="en-US" altLang="el-GR" sz="2000" baseline="30000" dirty="0">
                <a:latin typeface="+mn-lt"/>
              </a:rPr>
              <a:t>2</a:t>
            </a:r>
            <a:r>
              <a:rPr lang="en-US" altLang="el-GR" sz="2000" dirty="0">
                <a:latin typeface="+mn-lt"/>
              </a:rPr>
              <a:t>=N/m</a:t>
            </a:r>
            <a:r>
              <a:rPr lang="en-US" altLang="el-GR" sz="2000" baseline="30000" dirty="0">
                <a:latin typeface="+mn-lt"/>
              </a:rPr>
              <a:t>3 </a:t>
            </a:r>
            <a:r>
              <a:rPr lang="el-GR" altLang="el-GR" sz="2000" dirty="0">
                <a:latin typeface="+mn-lt"/>
              </a:rPr>
              <a:t>και χρησιμοποιείται κυρίως σε στατικές μετρήσεις της πίεσης (</a:t>
            </a:r>
            <a:r>
              <a:rPr lang="en-US" altLang="el-GR" sz="2000" dirty="0">
                <a:latin typeface="+mn-lt"/>
              </a:rPr>
              <a:t>g </a:t>
            </a:r>
            <a:r>
              <a:rPr lang="el-GR" altLang="el-GR" sz="2000" dirty="0">
                <a:latin typeface="+mn-lt"/>
              </a:rPr>
              <a:t>είναι η επιτάχυνση της βαρύτητας)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Τα ρευστά διαστέλλονται όταν </a:t>
            </a:r>
            <a:r>
              <a:rPr lang="en-US" altLang="el-GR" sz="2000" dirty="0">
                <a:latin typeface="+mn-lt"/>
              </a:rPr>
              <a:t>T</a:t>
            </a:r>
            <a:r>
              <a:rPr lang="en-US" altLang="el-GR" sz="2000" dirty="0">
                <a:latin typeface="+mn-lt"/>
                <a:sym typeface="Symbol" pitchFamily="18" charset="2"/>
              </a:rPr>
              <a:t> </a:t>
            </a:r>
            <a:r>
              <a:rPr lang="el-GR" altLang="el-GR" sz="2000" dirty="0">
                <a:latin typeface="+mn-lt"/>
                <a:sym typeface="Symbol" pitchFamily="18" charset="2"/>
              </a:rPr>
              <a:t>ή </a:t>
            </a:r>
            <a:r>
              <a:rPr lang="en-US" altLang="el-GR" sz="2000" dirty="0">
                <a:latin typeface="+mn-lt"/>
                <a:sym typeface="Symbol" pitchFamily="18" charset="2"/>
              </a:rPr>
              <a:t>P </a:t>
            </a:r>
            <a:r>
              <a:rPr lang="el-GR" altLang="el-GR" sz="2000" dirty="0">
                <a:latin typeface="+mn-lt"/>
                <a:sym typeface="Symbol" pitchFamily="18" charset="2"/>
              </a:rPr>
              <a:t>και συστέλλονται όταν </a:t>
            </a:r>
            <a:r>
              <a:rPr lang="en-US" altLang="el-GR" sz="2000" dirty="0">
                <a:latin typeface="+mn-lt"/>
              </a:rPr>
              <a:t>T</a:t>
            </a:r>
            <a:r>
              <a:rPr lang="en-US" altLang="el-GR" sz="2000" dirty="0">
                <a:latin typeface="+mn-lt"/>
                <a:sym typeface="Symbol" pitchFamily="18" charset="2"/>
              </a:rPr>
              <a:t> </a:t>
            </a:r>
            <a:r>
              <a:rPr lang="el-GR" altLang="el-GR" sz="2000" dirty="0">
                <a:latin typeface="+mn-lt"/>
                <a:sym typeface="Symbol" pitchFamily="18" charset="2"/>
              </a:rPr>
              <a:t>ή </a:t>
            </a:r>
            <a:r>
              <a:rPr lang="en-US" altLang="el-GR" sz="2000" dirty="0">
                <a:latin typeface="+mn-lt"/>
                <a:sym typeface="Symbol" pitchFamily="18" charset="2"/>
              </a:rPr>
              <a:t>P</a:t>
            </a:r>
            <a:endParaRPr lang="el-GR" altLang="el-GR" sz="2000" dirty="0">
              <a:latin typeface="+mn-lt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  <a:sym typeface="Symbol" pitchFamily="18" charset="2"/>
              </a:rPr>
              <a:t>Χρειάζεται η συσχέτιση μεταβολών όγκου με μεταβολές της πίεσης και της θερμοκρασίας</a:t>
            </a:r>
            <a:r>
              <a:rPr lang="en-US" altLang="el-GR" sz="2000" dirty="0">
                <a:latin typeface="+mn-lt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 </a:t>
            </a:r>
            <a:endParaRPr lang="en-US" altLang="el-GR" sz="2000" dirty="0">
              <a:latin typeface="+mn-lt"/>
            </a:endParaRPr>
          </a:p>
        </p:txBody>
      </p:sp>
      <p:sp>
        <p:nvSpPr>
          <p:cNvPr id="10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16</a:t>
            </a:fld>
            <a:endParaRPr lang="el-G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500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809756"/>
              </p:ext>
            </p:extLst>
          </p:nvPr>
        </p:nvGraphicFramePr>
        <p:xfrm>
          <a:off x="4211960" y="188640"/>
          <a:ext cx="22637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3" name="Equation" r:id="rId3" imgW="2540000" imgH="635000" progId="Equation.DSMT4">
                  <p:embed/>
                </p:oleObj>
              </mc:Choice>
              <mc:Fallback>
                <p:oleObj name="Equation" r:id="rId3" imgW="2540000" imgH="635000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88640"/>
                        <a:ext cx="226377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67915" y="268238"/>
            <a:ext cx="3656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Από την θερμοδυναμική </a:t>
            </a:r>
            <a:r>
              <a:rPr lang="el-GR" altLang="el-GR" sz="2000" dirty="0" smtClean="0">
                <a:latin typeface="+mn-lt"/>
              </a:rPr>
              <a:t>έχουμε:</a:t>
            </a:r>
            <a:endParaRPr lang="en-US" altLang="el-GR" sz="2000" dirty="0">
              <a:latin typeface="+mn-lt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816669"/>
              </p:ext>
            </p:extLst>
          </p:nvPr>
        </p:nvGraphicFramePr>
        <p:xfrm>
          <a:off x="3719264" y="648668"/>
          <a:ext cx="50292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4" name="Equation" r:id="rId5" imgW="5029200" imgH="1231900" progId="Equation.DSMT4">
                  <p:embed/>
                </p:oleObj>
              </mc:Choice>
              <mc:Fallback>
                <p:oleObj name="Equation" r:id="rId5" imgW="5029200" imgH="123190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264" y="648668"/>
                        <a:ext cx="50292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1520" y="1012666"/>
            <a:ext cx="3032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Μέτρο συμπιεστότητας :</a:t>
            </a:r>
            <a:endParaRPr lang="en-US" altLang="el-GR" sz="2000" b="1" dirty="0">
              <a:latin typeface="+mn-lt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1520" y="1772816"/>
            <a:ext cx="36427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Συντελεστής κυβικής </a:t>
            </a:r>
            <a:r>
              <a:rPr lang="el-GR" altLang="el-GR" sz="2000" b="1" dirty="0" smtClean="0">
                <a:latin typeface="+mn-lt"/>
              </a:rPr>
              <a:t>διαστολής:</a:t>
            </a:r>
            <a:endParaRPr lang="en-US" altLang="el-GR" sz="2000" b="1" dirty="0">
              <a:latin typeface="+mn-lt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265800"/>
              </p:ext>
            </p:extLst>
          </p:nvPr>
        </p:nvGraphicFramePr>
        <p:xfrm>
          <a:off x="4355976" y="1700808"/>
          <a:ext cx="2184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5" name="Equation" r:id="rId7" imgW="2451100" imgH="635000" progId="Equation.DSMT4">
                  <p:embed/>
                </p:oleObj>
              </mc:Choice>
              <mc:Fallback>
                <p:oleObj name="Equation" r:id="rId7" imgW="2451100" imgH="63500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700808"/>
                        <a:ext cx="21844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17</a:t>
            </a:fld>
            <a:endParaRPr lang="el-G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66687" y="3067213"/>
            <a:ext cx="884872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indent="-180975" eaLnBrk="1" hangingPunct="1">
              <a:spcBef>
                <a:spcPct val="50000"/>
              </a:spcBef>
            </a:pPr>
            <a:r>
              <a:rPr lang="el-GR" altLang="el-GR" sz="2000" dirty="0" smtClean="0">
                <a:latin typeface="+mn-lt"/>
              </a:rPr>
              <a:t>Ο </a:t>
            </a:r>
            <a:r>
              <a:rPr lang="el-GR" altLang="el-GR" sz="2000" dirty="0">
                <a:latin typeface="+mn-lt"/>
              </a:rPr>
              <a:t>συντελεστής κυβικής διαστολής β ελέγχει μεταβολές της πυκνότητας λόγω μεταβολών </a:t>
            </a:r>
            <a:r>
              <a:rPr lang="el-GR" altLang="el-GR" sz="2000" dirty="0" smtClean="0">
                <a:latin typeface="+mn-lt"/>
              </a:rPr>
              <a:t>της </a:t>
            </a:r>
            <a:r>
              <a:rPr lang="el-GR" altLang="el-GR" sz="2000" dirty="0">
                <a:latin typeface="+mn-lt"/>
              </a:rPr>
              <a:t>θερμοκρασίας υπό σταθερή πίεση – Για ιδανικά αέρια (</a:t>
            </a:r>
            <a:r>
              <a:rPr lang="en-US" altLang="el-GR" sz="2000" dirty="0">
                <a:latin typeface="+mn-lt"/>
              </a:rPr>
              <a:t>P=</a:t>
            </a:r>
            <a:r>
              <a:rPr lang="el-GR" altLang="el-GR" sz="2000" dirty="0">
                <a:latin typeface="+mn-lt"/>
              </a:rPr>
              <a:t>ρ</a:t>
            </a:r>
            <a:r>
              <a:rPr lang="en-US" altLang="el-GR" sz="2000" dirty="0">
                <a:latin typeface="+mn-lt"/>
              </a:rPr>
              <a:t>RT), 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smtClean="0">
                <a:latin typeface="+mn-lt"/>
              </a:rPr>
              <a:t>β=1/Τ </a:t>
            </a:r>
          </a:p>
          <a:p>
            <a:pPr marL="180975" indent="-180975" eaLnBrk="1" hangingPunct="1">
              <a:spcBef>
                <a:spcPct val="50000"/>
              </a:spcBef>
            </a:pPr>
            <a:r>
              <a:rPr lang="el-GR" altLang="el-GR" sz="2000" dirty="0" smtClean="0">
                <a:latin typeface="+mn-lt"/>
              </a:rPr>
              <a:t>Για </a:t>
            </a:r>
            <a:r>
              <a:rPr lang="el-GR" altLang="el-GR" sz="2000" dirty="0">
                <a:latin typeface="+mn-lt"/>
              </a:rPr>
              <a:t>σχετικά μεγάλες θερμοκρασιακές διαφορές έχουμε μεταβολές της πυκνότητας </a:t>
            </a:r>
            <a:r>
              <a:rPr lang="el-GR" altLang="el-GR" sz="2000" dirty="0" smtClean="0">
                <a:latin typeface="+mn-lt"/>
              </a:rPr>
              <a:t>- </a:t>
            </a:r>
            <a:r>
              <a:rPr lang="el-GR" altLang="el-GR" sz="2000" dirty="0">
                <a:latin typeface="+mn-lt"/>
              </a:rPr>
              <a:t>Για </a:t>
            </a:r>
            <a:r>
              <a:rPr lang="el-GR" altLang="el-GR" sz="2000" dirty="0" smtClean="0">
                <a:latin typeface="+mn-lt"/>
              </a:rPr>
              <a:t>σχετικά </a:t>
            </a:r>
            <a:r>
              <a:rPr lang="el-GR" altLang="el-GR" sz="2000" dirty="0">
                <a:latin typeface="+mn-lt"/>
              </a:rPr>
              <a:t>μικρές μεταβολές της πυκνότητας έχουμε την εμφάνιση </a:t>
            </a:r>
            <a:r>
              <a:rPr lang="el-GR" altLang="el-GR" sz="2000" b="1" dirty="0">
                <a:latin typeface="+mn-lt"/>
              </a:rPr>
              <a:t>ελεύθερης συναγωγής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smtClean="0">
                <a:latin typeface="+mn-lt"/>
              </a:rPr>
              <a:t>όπου </a:t>
            </a:r>
            <a:r>
              <a:rPr lang="el-GR" altLang="el-GR" sz="2000" dirty="0">
                <a:latin typeface="+mn-lt"/>
              </a:rPr>
              <a:t>ζεστό ρευστό ανεβαίνει επάνω όπου αντικαθιστά το πιο ψυχρό και ελαφρύ </a:t>
            </a:r>
            <a:r>
              <a:rPr lang="el-GR" altLang="el-GR" sz="2000" dirty="0" smtClean="0">
                <a:latin typeface="+mn-lt"/>
              </a:rPr>
              <a:t>ρευστό</a:t>
            </a:r>
          </a:p>
          <a:p>
            <a:pPr marL="180975" indent="-180975" eaLnBrk="1" hangingPunct="1">
              <a:spcBef>
                <a:spcPct val="50000"/>
              </a:spcBef>
            </a:pPr>
            <a:r>
              <a:rPr lang="el-GR" altLang="el-GR" sz="2000" dirty="0" smtClean="0">
                <a:latin typeface="+mn-lt"/>
              </a:rPr>
              <a:t>Τέτοια </a:t>
            </a:r>
            <a:r>
              <a:rPr lang="el-GR" altLang="el-GR" sz="2000" dirty="0">
                <a:latin typeface="+mn-lt"/>
              </a:rPr>
              <a:t>φαινόμενα παρατηρούνται στην μετεωρολογία και λαμβάνονται υπόψη στον </a:t>
            </a:r>
            <a:r>
              <a:rPr lang="el-GR" altLang="el-GR" sz="2000" dirty="0" smtClean="0">
                <a:latin typeface="+mn-lt"/>
              </a:rPr>
              <a:t>θερμικό </a:t>
            </a:r>
            <a:r>
              <a:rPr lang="el-GR" altLang="el-GR" sz="2000" dirty="0">
                <a:latin typeface="+mn-lt"/>
              </a:rPr>
              <a:t>σχεδιασμό κτιρίων μηχανών </a:t>
            </a:r>
            <a:r>
              <a:rPr lang="el-GR" altLang="el-GR" sz="2000" dirty="0" err="1" smtClean="0">
                <a:latin typeface="+mn-lt"/>
              </a:rPr>
              <a:t>κ.τ.λ</a:t>
            </a:r>
            <a:r>
              <a:rPr lang="el-GR" altLang="el-GR" sz="2000" dirty="0" smtClean="0">
                <a:latin typeface="+mn-lt"/>
              </a:rPr>
              <a:t> . </a:t>
            </a:r>
            <a:endParaRPr lang="en-US" altLang="el-GR" sz="2000" dirty="0">
              <a:latin typeface="+mn-lt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201613" y="2420888"/>
            <a:ext cx="8813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l-GR" altLang="el-GR" sz="2000" b="1" dirty="0">
                <a:latin typeface="+mn-lt"/>
              </a:rPr>
              <a:t> Μεταβολές πυκνότητας λόγω μεταβολών της θερμοκρασίας – Ελεύθερη συναγωγή</a:t>
            </a:r>
          </a:p>
        </p:txBody>
      </p:sp>
    </p:spTree>
    <p:extLst>
      <p:ext uri="{BB962C8B-B14F-4D97-AF65-F5344CB8AC3E}">
        <p14:creationId xmlns:p14="http://schemas.microsoft.com/office/powerpoint/2010/main" val="8057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5934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479425" y="2672085"/>
            <a:ext cx="2903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Προσέγγιση </a:t>
            </a:r>
            <a:r>
              <a:rPr lang="en-US" altLang="el-GR" sz="2000" b="1" dirty="0" err="1">
                <a:latin typeface="+mn-lt"/>
              </a:rPr>
              <a:t>Boussinesq</a:t>
            </a:r>
            <a:r>
              <a:rPr lang="el-GR" altLang="el-GR" sz="2000" b="1" dirty="0">
                <a:latin typeface="+mn-lt"/>
              </a:rPr>
              <a:t> :</a:t>
            </a:r>
            <a:endParaRPr lang="en-GB" altLang="el-GR" sz="2000" b="1" dirty="0">
              <a:latin typeface="+mn-lt"/>
            </a:endParaRPr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339731"/>
              </p:ext>
            </p:extLst>
          </p:nvPr>
        </p:nvGraphicFramePr>
        <p:xfrm>
          <a:off x="3567112" y="2597472"/>
          <a:ext cx="4749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5" name="Equation" r:id="rId4" imgW="4749800" imgH="546100" progId="Equation.DSMT4">
                  <p:embed/>
                </p:oleObj>
              </mc:Choice>
              <mc:Fallback>
                <p:oleObj name="Equation" r:id="rId4" imgW="4749800" imgH="5461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2" y="2597472"/>
                        <a:ext cx="47498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328259"/>
              </p:ext>
            </p:extLst>
          </p:nvPr>
        </p:nvGraphicFramePr>
        <p:xfrm>
          <a:off x="509141" y="3386832"/>
          <a:ext cx="7912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6" name="Equation" r:id="rId6" imgW="7912080" imgH="330120" progId="Equation.DSMT4">
                  <p:embed/>
                </p:oleObj>
              </mc:Choice>
              <mc:Fallback>
                <p:oleObj name="Equation" r:id="rId6" imgW="7912080" imgH="33012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41" y="3386832"/>
                        <a:ext cx="7912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61963" y="3717032"/>
            <a:ext cx="7854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Η ένταση των ανωστικών δυνάμεων λόγω μεταβολών της πυκνότητας, σε σχέση με τις ιξώδεις δυνάμεις εκφράζεται από το αριθμό </a:t>
            </a:r>
            <a:r>
              <a:rPr lang="en-US" altLang="el-GR" sz="2000" dirty="0" smtClean="0">
                <a:latin typeface="+mn-lt"/>
              </a:rPr>
              <a:t>Gr</a:t>
            </a:r>
            <a:r>
              <a:rPr lang="el-GR" altLang="el-GR" sz="2000" dirty="0" smtClean="0">
                <a:latin typeface="+mn-lt"/>
              </a:rPr>
              <a:t>:</a:t>
            </a:r>
            <a:endParaRPr lang="el-GR" altLang="el-GR" sz="2000" dirty="0">
              <a:latin typeface="+mn-lt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19100" y="4869160"/>
            <a:ext cx="88334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Για </a:t>
            </a:r>
            <a:r>
              <a:rPr lang="en-US" altLang="el-GR" sz="2000" dirty="0">
                <a:latin typeface="+mn-lt"/>
              </a:rPr>
              <a:t>L~</a:t>
            </a:r>
            <a:r>
              <a:rPr lang="el-GR" altLang="el-GR" sz="2000" dirty="0">
                <a:latin typeface="+mn-lt"/>
              </a:rPr>
              <a:t>1</a:t>
            </a:r>
            <a:r>
              <a:rPr lang="en-US" altLang="el-GR" sz="2000" dirty="0">
                <a:latin typeface="+mn-lt"/>
              </a:rPr>
              <a:t>cm, T</a:t>
            </a:r>
            <a:r>
              <a:rPr lang="en-US" altLang="el-GR" sz="2000" baseline="-25000" dirty="0">
                <a:latin typeface="+mn-lt"/>
                <a:cs typeface="Times New Roman" pitchFamily="18" charset="0"/>
              </a:rPr>
              <a:t>∞</a:t>
            </a:r>
            <a:r>
              <a:rPr lang="en-US" altLang="el-GR" sz="2000" dirty="0">
                <a:latin typeface="+mn-lt"/>
                <a:cs typeface="Times New Roman" pitchFamily="18" charset="0"/>
                <a:sym typeface="Symbol" pitchFamily="18" charset="2"/>
              </a:rPr>
              <a:t>20</a:t>
            </a:r>
            <a:r>
              <a:rPr lang="en-US" altLang="el-GR" sz="2000" baseline="30000" dirty="0">
                <a:latin typeface="+mn-lt"/>
                <a:cs typeface="Times New Roman" pitchFamily="18" charset="0"/>
                <a:sym typeface="Symbol" pitchFamily="18" charset="2"/>
              </a:rPr>
              <a:t>o</a:t>
            </a:r>
            <a:r>
              <a:rPr lang="en-US" altLang="el-GR" sz="2000" dirty="0">
                <a:latin typeface="+mn-lt"/>
              </a:rPr>
              <a:t> </a:t>
            </a:r>
            <a:r>
              <a:rPr lang="en-US" altLang="el-GR" sz="2000" dirty="0" smtClean="0">
                <a:latin typeface="+mn-lt"/>
              </a:rPr>
              <a:t>C</a:t>
            </a:r>
            <a:r>
              <a:rPr lang="el-GR" altLang="el-GR" sz="2000" dirty="0" smtClean="0">
                <a:latin typeface="+mn-lt"/>
              </a:rPr>
              <a:t> και </a:t>
            </a:r>
            <a:r>
              <a:rPr lang="el-GR" altLang="el-GR" sz="2000" dirty="0">
                <a:latin typeface="+mn-lt"/>
              </a:rPr>
              <a:t>ρευστό νερό ή </a:t>
            </a:r>
            <a:r>
              <a:rPr lang="el-GR" altLang="el-GR" sz="2000" dirty="0" smtClean="0">
                <a:latin typeface="+mn-lt"/>
              </a:rPr>
              <a:t>αέρα:</a:t>
            </a:r>
            <a:endParaRPr lang="el-GR" altLang="el-GR" sz="2000" dirty="0">
              <a:latin typeface="+mn-lt"/>
            </a:endParaRPr>
          </a:p>
        </p:txBody>
      </p:sp>
      <p:graphicFrame>
        <p:nvGraphicFramePr>
          <p:cNvPr id="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860659"/>
              </p:ext>
            </p:extLst>
          </p:nvPr>
        </p:nvGraphicFramePr>
        <p:xfrm>
          <a:off x="2071340" y="5424388"/>
          <a:ext cx="4660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7" name="Equation" r:id="rId8" imgW="4660900" imgH="596900" progId="Equation.DSMT4">
                  <p:embed/>
                </p:oleObj>
              </mc:Choice>
              <mc:Fallback>
                <p:oleObj name="Equation" r:id="rId8" imgW="4660900" imgH="59690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340" y="5424388"/>
                        <a:ext cx="4660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66902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8: (α) Μεταβολή θερμοκρασίας σε ρευστό </a:t>
            </a:r>
            <a:r>
              <a:rPr lang="el-GR" sz="2000" i="1" dirty="0"/>
              <a:t>και (β) ροή του ρευστού ανάμεσα </a:t>
            </a:r>
            <a:r>
              <a:rPr lang="el-GR" sz="2000" i="1" dirty="0" smtClean="0"/>
              <a:t>από δύο πλάκες διαφορετικής θερμοκρασίας</a:t>
            </a:r>
            <a:endParaRPr lang="el-GR" sz="2000" i="1" dirty="0"/>
          </a:p>
        </p:txBody>
      </p:sp>
      <p:sp>
        <p:nvSpPr>
          <p:cNvPr id="2" name="Ορθογώνιο 1"/>
          <p:cNvSpPr/>
          <p:nvPr/>
        </p:nvSpPr>
        <p:spPr>
          <a:xfrm>
            <a:off x="3491880" y="2564905"/>
            <a:ext cx="4896544" cy="64807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3155176" y="66482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(α)</a:t>
            </a:r>
            <a:endParaRPr lang="el-GR" dirty="0"/>
          </a:p>
        </p:txBody>
      </p:sp>
      <p:sp>
        <p:nvSpPr>
          <p:cNvPr id="12" name="Ορθογώνιο 11"/>
          <p:cNvSpPr/>
          <p:nvPr/>
        </p:nvSpPr>
        <p:spPr>
          <a:xfrm>
            <a:off x="6588224" y="66482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/>
              <a:t>(β)</a:t>
            </a:r>
            <a:endParaRPr lang="el-GR" dirty="0"/>
          </a:p>
        </p:txBody>
      </p:sp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15515"/>
              </p:ext>
            </p:extLst>
          </p:nvPr>
        </p:nvGraphicFramePr>
        <p:xfrm>
          <a:off x="2987824" y="4448904"/>
          <a:ext cx="2590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8" name="Equation" r:id="rId10" imgW="2590560" imgH="317160" progId="Equation.DSMT4">
                  <p:embed/>
                </p:oleObj>
              </mc:Choice>
              <mc:Fallback>
                <p:oleObj name="Equation" r:id="rId10" imgW="2590560" imgH="3171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448904"/>
                        <a:ext cx="2590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18</a:t>
            </a:fld>
            <a:endParaRPr lang="el-GR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234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84175" y="182563"/>
            <a:ext cx="7854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l-GR" altLang="el-GR" sz="2000" b="1" dirty="0">
                <a:latin typeface="+mn-lt"/>
              </a:rPr>
              <a:t> Μεταβολές πυκνότητας λόγω μεταβολών της πίεσης - Συμπιεστότητα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51520" y="679449"/>
            <a:ext cx="295232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Times New Roman" pitchFamily="18" charset="0"/>
              </a:rPr>
              <a:t>k</a:t>
            </a:r>
            <a:r>
              <a:rPr lang="el-GR" altLang="el-GR" sz="2000" dirty="0">
                <a:latin typeface="Times New Roman" pitchFamily="18" charset="0"/>
              </a:rPr>
              <a:t>:</a:t>
            </a:r>
            <a:r>
              <a:rPr lang="en-US" altLang="el-GR" sz="2000" dirty="0">
                <a:latin typeface="Times New Roman" pitchFamily="18" charset="0"/>
              </a:rPr>
              <a:t> </a:t>
            </a:r>
            <a:r>
              <a:rPr lang="el-GR" altLang="el-GR" sz="2000" dirty="0">
                <a:latin typeface="Times New Roman" pitchFamily="18" charset="0"/>
              </a:rPr>
              <a:t>συμπιεστότητα 1/</a:t>
            </a:r>
            <a:r>
              <a:rPr lang="en-US" altLang="el-GR" sz="2000" dirty="0">
                <a:latin typeface="Times New Roman" pitchFamily="18" charset="0"/>
              </a:rPr>
              <a:t>Pa,</a:t>
            </a:r>
            <a:endParaRPr lang="el-GR" altLang="el-GR" sz="20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Times New Roman" pitchFamily="18" charset="0"/>
              </a:rPr>
              <a:t>Ε: μέτρο ελαστικότητας</a:t>
            </a:r>
            <a:endParaRPr lang="en-US" altLang="el-GR" sz="2000" dirty="0">
              <a:latin typeface="Times New Roman" pitchFamily="18" charset="0"/>
            </a:endParaRPr>
          </a:p>
        </p:txBody>
      </p:sp>
      <p:graphicFrame>
        <p:nvGraphicFramePr>
          <p:cNvPr id="1536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263626"/>
              </p:ext>
            </p:extLst>
          </p:nvPr>
        </p:nvGraphicFramePr>
        <p:xfrm>
          <a:off x="3544888" y="805536"/>
          <a:ext cx="1282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2" name="Equation" r:id="rId3" imgW="1282700" imgH="609600" progId="Equation.DSMT4">
                  <p:embed/>
                </p:oleObj>
              </mc:Choice>
              <mc:Fallback>
                <p:oleObj name="Equation" r:id="rId3" imgW="1282700" imgH="60960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805536"/>
                        <a:ext cx="12827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79413" y="1627188"/>
            <a:ext cx="79946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Ενδεικτικές τιμές για 1 </a:t>
            </a:r>
            <a:r>
              <a:rPr lang="en-US" altLang="el-GR" sz="1800" dirty="0" err="1">
                <a:latin typeface="+mn-lt"/>
              </a:rPr>
              <a:t>atm</a:t>
            </a:r>
            <a:r>
              <a:rPr lang="en-US" altLang="el-GR" sz="1800" dirty="0">
                <a:latin typeface="+mn-lt"/>
              </a:rPr>
              <a:t> </a:t>
            </a:r>
            <a:r>
              <a:rPr lang="el-GR" altLang="el-GR" sz="1800" dirty="0">
                <a:latin typeface="+mn-lt"/>
              </a:rPr>
              <a:t>και 20  </a:t>
            </a:r>
            <a:r>
              <a:rPr lang="el-GR" altLang="el-GR" sz="1800" baseline="30000" dirty="0">
                <a:latin typeface="+mn-lt"/>
              </a:rPr>
              <a:t>ο</a:t>
            </a:r>
            <a:r>
              <a:rPr lang="en-US" altLang="el-GR" sz="1800" dirty="0">
                <a:latin typeface="+mn-lt"/>
              </a:rPr>
              <a:t>C</a:t>
            </a:r>
            <a:r>
              <a:rPr lang="el-GR" altLang="el-GR" sz="1800" dirty="0">
                <a:latin typeface="+mn-lt"/>
              </a:rPr>
              <a:t> : </a:t>
            </a:r>
            <a:r>
              <a:rPr lang="en-US" altLang="el-GR" sz="1800" dirty="0">
                <a:latin typeface="+mn-lt"/>
              </a:rPr>
              <a:t>k</a:t>
            </a:r>
            <a:r>
              <a:rPr lang="el-GR" altLang="el-GR" sz="1800" baseline="-25000" dirty="0">
                <a:latin typeface="+mn-lt"/>
              </a:rPr>
              <a:t>νερό</a:t>
            </a:r>
            <a:r>
              <a:rPr lang="el-GR" altLang="el-GR" sz="1800" dirty="0">
                <a:latin typeface="+mn-lt"/>
              </a:rPr>
              <a:t>=</a:t>
            </a:r>
            <a:r>
              <a:rPr lang="en-US" altLang="el-GR" sz="1800" dirty="0">
                <a:latin typeface="+mn-lt"/>
              </a:rPr>
              <a:t>455x10</a:t>
            </a:r>
            <a:r>
              <a:rPr lang="en-US" altLang="el-GR" sz="1800" baseline="30000" dirty="0">
                <a:latin typeface="+mn-lt"/>
              </a:rPr>
              <a:t>-12 </a:t>
            </a:r>
            <a:r>
              <a:rPr lang="en-US" altLang="el-GR" sz="1800" dirty="0">
                <a:latin typeface="+mn-lt"/>
              </a:rPr>
              <a:t>Pa</a:t>
            </a:r>
            <a:r>
              <a:rPr lang="en-US" altLang="el-GR" sz="1800" baseline="30000" dirty="0">
                <a:latin typeface="+mn-lt"/>
              </a:rPr>
              <a:t>-1</a:t>
            </a:r>
            <a:r>
              <a:rPr lang="en-US" altLang="el-GR" sz="1800" dirty="0">
                <a:latin typeface="+mn-lt"/>
              </a:rPr>
              <a:t>, k</a:t>
            </a:r>
            <a:r>
              <a:rPr lang="el-GR" altLang="el-GR" sz="1800" baseline="-25000" dirty="0">
                <a:latin typeface="+mn-lt"/>
              </a:rPr>
              <a:t>χάλυβας</a:t>
            </a:r>
            <a:r>
              <a:rPr lang="el-GR" altLang="el-GR" sz="1800" dirty="0">
                <a:latin typeface="+mn-lt"/>
              </a:rPr>
              <a:t>=588</a:t>
            </a:r>
            <a:r>
              <a:rPr lang="en-US" altLang="el-GR" sz="1800" dirty="0">
                <a:latin typeface="+mn-lt"/>
              </a:rPr>
              <a:t>x10</a:t>
            </a:r>
            <a:r>
              <a:rPr lang="en-US" altLang="el-GR" sz="1800" baseline="30000" dirty="0">
                <a:latin typeface="+mn-lt"/>
              </a:rPr>
              <a:t>-14</a:t>
            </a:r>
            <a:r>
              <a:rPr lang="en-US" altLang="el-GR" sz="1800" dirty="0">
                <a:latin typeface="+mn-lt"/>
              </a:rPr>
              <a:t> Pa</a:t>
            </a:r>
            <a:r>
              <a:rPr lang="en-US" altLang="el-GR" sz="1800" baseline="30000" dirty="0">
                <a:latin typeface="+mn-lt"/>
              </a:rPr>
              <a:t>-1</a:t>
            </a:r>
            <a:endParaRPr lang="en-US" altLang="el-GR" sz="18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 dirty="0">
                <a:latin typeface="+mn-lt"/>
              </a:rPr>
              <a:t>k</a:t>
            </a:r>
            <a:r>
              <a:rPr lang="el-GR" altLang="el-GR" sz="1800" baseline="-25000" dirty="0">
                <a:latin typeface="+mn-lt"/>
              </a:rPr>
              <a:t>αέρας</a:t>
            </a:r>
            <a:r>
              <a:rPr lang="el-GR" altLang="el-GR" sz="1800" dirty="0">
                <a:latin typeface="+mn-lt"/>
              </a:rPr>
              <a:t>=</a:t>
            </a:r>
            <a:r>
              <a:rPr lang="en-US" altLang="el-GR" sz="1800" dirty="0">
                <a:latin typeface="+mn-lt"/>
              </a:rPr>
              <a:t>966x10</a:t>
            </a:r>
            <a:r>
              <a:rPr lang="en-US" altLang="el-GR" sz="1800" baseline="30000" dirty="0">
                <a:latin typeface="+mn-lt"/>
              </a:rPr>
              <a:t>-8</a:t>
            </a:r>
            <a:r>
              <a:rPr lang="en-US" altLang="el-GR" sz="1800" dirty="0">
                <a:latin typeface="+mn-lt"/>
              </a:rPr>
              <a:t> Pa</a:t>
            </a:r>
            <a:r>
              <a:rPr lang="en-US" altLang="el-GR" sz="1800" baseline="30000" dirty="0">
                <a:latin typeface="+mn-lt"/>
              </a:rPr>
              <a:t>-1</a:t>
            </a:r>
          </a:p>
        </p:txBody>
      </p:sp>
      <p:graphicFrame>
        <p:nvGraphicFramePr>
          <p:cNvPr id="1536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501650"/>
              </p:ext>
            </p:extLst>
          </p:nvPr>
        </p:nvGraphicFramePr>
        <p:xfrm>
          <a:off x="162496" y="2564904"/>
          <a:ext cx="8926958" cy="57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3" name="Equation" r:id="rId5" imgW="9435960" imgH="609480" progId="Equation.DSMT4">
                  <p:embed/>
                </p:oleObj>
              </mc:Choice>
              <mc:Fallback>
                <p:oleObj name="Equation" r:id="rId5" imgW="9435960" imgH="60948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96" y="2564904"/>
                        <a:ext cx="8926958" cy="5767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390525" y="3211513"/>
            <a:ext cx="7421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Η ταχύτητα του ήχου σε 1 </a:t>
            </a:r>
            <a:r>
              <a:rPr lang="en-US" altLang="el-GR" sz="2000" dirty="0" err="1">
                <a:latin typeface="+mn-lt"/>
              </a:rPr>
              <a:t>atm</a:t>
            </a:r>
            <a:r>
              <a:rPr lang="en-US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και 20 </a:t>
            </a:r>
            <a:r>
              <a:rPr lang="el-GR" altLang="el-GR" sz="2000" baseline="30000" dirty="0">
                <a:latin typeface="+mn-lt"/>
              </a:rPr>
              <a:t>ο</a:t>
            </a:r>
            <a:r>
              <a:rPr lang="en-US" altLang="el-GR" sz="2000" dirty="0">
                <a:latin typeface="+mn-lt"/>
              </a:rPr>
              <a:t>C </a:t>
            </a:r>
            <a:r>
              <a:rPr lang="el-GR" altLang="el-GR" sz="2000" dirty="0" smtClean="0">
                <a:latin typeface="+mn-lt"/>
              </a:rPr>
              <a:t>είναι</a:t>
            </a:r>
            <a:r>
              <a:rPr lang="en-US" altLang="el-GR" sz="2000" dirty="0" smtClean="0">
                <a:latin typeface="+mn-lt"/>
              </a:rPr>
              <a:t>  345 m/s</a:t>
            </a:r>
            <a:r>
              <a:rPr lang="el-GR" altLang="el-GR" sz="2000" dirty="0" smtClean="0">
                <a:latin typeface="+mn-lt"/>
              </a:rPr>
              <a:t>: </a:t>
            </a:r>
            <a:endParaRPr lang="en-US" altLang="el-GR" sz="2000" dirty="0">
              <a:latin typeface="+mn-lt"/>
            </a:endParaRPr>
          </a:p>
        </p:txBody>
      </p:sp>
      <p:graphicFrame>
        <p:nvGraphicFramePr>
          <p:cNvPr id="1536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711390"/>
              </p:ext>
            </p:extLst>
          </p:nvPr>
        </p:nvGraphicFramePr>
        <p:xfrm>
          <a:off x="5314528" y="5504904"/>
          <a:ext cx="2209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4" name="Equation" r:id="rId7" imgW="2209800" imgH="660400" progId="Equation.DSMT4">
                  <p:embed/>
                </p:oleObj>
              </mc:Choice>
              <mc:Fallback>
                <p:oleObj name="Equation" r:id="rId7" imgW="2209800" imgH="66040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528" y="5504904"/>
                        <a:ext cx="2209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95288" y="3724275"/>
            <a:ext cx="8748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Για ιδανικά αέρια η ισεντροπική διεργασία είναι αδιαβατική: </a:t>
            </a:r>
            <a:r>
              <a:rPr lang="en-US" altLang="el-GR" sz="2000" dirty="0">
                <a:latin typeface="+mn-lt"/>
              </a:rPr>
              <a:t>P=C</a:t>
            </a:r>
            <a:r>
              <a:rPr lang="el-GR" altLang="el-GR" sz="2000" dirty="0">
                <a:latin typeface="+mn-lt"/>
              </a:rPr>
              <a:t> ρ</a:t>
            </a:r>
            <a:r>
              <a:rPr lang="el-GR" altLang="el-GR" sz="2000" baseline="30000" dirty="0">
                <a:latin typeface="+mn-lt"/>
              </a:rPr>
              <a:t>γ</a:t>
            </a:r>
            <a:r>
              <a:rPr lang="el-GR" altLang="el-GR" sz="2000" dirty="0">
                <a:latin typeface="+mn-lt"/>
              </a:rPr>
              <a:t>,  γ=</a:t>
            </a:r>
            <a:r>
              <a:rPr lang="en-US" altLang="el-GR" sz="2000" dirty="0" err="1">
                <a:latin typeface="+mn-lt"/>
              </a:rPr>
              <a:t>c</a:t>
            </a:r>
            <a:r>
              <a:rPr lang="en-US" altLang="el-GR" sz="2000" baseline="-25000" dirty="0" err="1">
                <a:latin typeface="+mn-lt"/>
              </a:rPr>
              <a:t>P</a:t>
            </a:r>
            <a:r>
              <a:rPr lang="en-US" altLang="el-GR" sz="2000" dirty="0">
                <a:latin typeface="+mn-lt"/>
              </a:rPr>
              <a:t>/c</a:t>
            </a:r>
            <a:r>
              <a:rPr lang="en-US" altLang="el-GR" sz="2000" baseline="-25000" dirty="0">
                <a:latin typeface="+mn-lt"/>
              </a:rPr>
              <a:t>V</a:t>
            </a:r>
            <a:r>
              <a:rPr lang="en-US" altLang="el-GR" sz="2000" dirty="0">
                <a:latin typeface="+mn-lt"/>
                <a:sym typeface="Symbol" pitchFamily="18" charset="2"/>
              </a:rPr>
              <a:t>1.4</a:t>
            </a:r>
          </a:p>
        </p:txBody>
      </p:sp>
      <p:graphicFrame>
        <p:nvGraphicFramePr>
          <p:cNvPr id="1537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81371"/>
              </p:ext>
            </p:extLst>
          </p:nvPr>
        </p:nvGraphicFramePr>
        <p:xfrm>
          <a:off x="796627" y="4135438"/>
          <a:ext cx="3771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5" name="Equation" r:id="rId9" imgW="3771900" imgH="609600" progId="Equation.DSMT4">
                  <p:embed/>
                </p:oleObj>
              </mc:Choice>
              <mc:Fallback>
                <p:oleObj name="Equation" r:id="rId9" imgW="3771900" imgH="60960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627" y="4135438"/>
                        <a:ext cx="3771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274638" y="4745260"/>
            <a:ext cx="8229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latin typeface="Times New Roman" pitchFamily="18" charset="0"/>
              </a:rPr>
              <a:t>Η παραπάνω ανάλυση οφείλεται στον </a:t>
            </a:r>
            <a:r>
              <a:rPr lang="en-US" altLang="el-GR" dirty="0">
                <a:latin typeface="Times New Roman" pitchFamily="18" charset="0"/>
              </a:rPr>
              <a:t>Laplace </a:t>
            </a:r>
            <a:r>
              <a:rPr lang="el-GR" altLang="el-GR" dirty="0">
                <a:latin typeface="Times New Roman" pitchFamily="18" charset="0"/>
              </a:rPr>
              <a:t>ο οποίος διόρθωσε παλαιότερη πρόβλεψη του Νεύτωνα ο οποίος θεώρησε την μετάδοση της πίεσης ως ισοθερμοκρασιακή διεργασία</a:t>
            </a:r>
          </a:p>
        </p:txBody>
      </p:sp>
      <p:graphicFrame>
        <p:nvGraphicFramePr>
          <p:cNvPr id="1537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299615"/>
              </p:ext>
            </p:extLst>
          </p:nvPr>
        </p:nvGraphicFramePr>
        <p:xfrm>
          <a:off x="3330153" y="5530304"/>
          <a:ext cx="1752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6" name="Equation" r:id="rId11" imgW="1752600" imgH="609600" progId="Equation.DSMT4">
                  <p:embed/>
                </p:oleObj>
              </mc:Choice>
              <mc:Fallback>
                <p:oleObj name="Equation" r:id="rId11" imgW="1752600" imgH="60960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153" y="5530304"/>
                        <a:ext cx="1752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463973"/>
              </p:ext>
            </p:extLst>
          </p:nvPr>
        </p:nvGraphicFramePr>
        <p:xfrm>
          <a:off x="4578052" y="4106863"/>
          <a:ext cx="3162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7" name="Equation" r:id="rId13" imgW="3162300" imgH="660400" progId="Equation.DSMT4">
                  <p:embed/>
                </p:oleObj>
              </mc:Choice>
              <mc:Fallback>
                <p:oleObj name="Equation" r:id="rId13" imgW="3162300" imgH="66040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052" y="4106863"/>
                        <a:ext cx="31623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19</a:t>
            </a:fld>
            <a:endParaRPr lang="el-G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556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Σκοποί  ενότητας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Εισαγωγή της υπόθεσης του συνεχούς μέσου </a:t>
            </a:r>
            <a:r>
              <a:rPr lang="el-GR" dirty="0" smtClean="0"/>
              <a:t>- Διάκριση των υλικών σωμάτων σε στερεά και ρευστά - Αναφορά των φυσικών μεγεθών που χρησιμοποιούνται στην Μηχανική Ρευστών και των μονάδων μέτρησής τους -</a:t>
            </a:r>
            <a:r>
              <a:rPr lang="en-US" dirty="0" smtClean="0"/>
              <a:t> </a:t>
            </a:r>
            <a:r>
              <a:rPr lang="el-GR" dirty="0" smtClean="0"/>
              <a:t>Εξέταση των ιδιοτήτων των ρευστών και κυρίως της πυκνότητας, του ιξώδους και της επιφανειακής τάσης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539552" y="6323825"/>
            <a:ext cx="2895600" cy="365125"/>
          </a:xfrm>
        </p:spPr>
        <p:txBody>
          <a:bodyPr/>
          <a:lstStyle/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06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95536" y="628650"/>
            <a:ext cx="830738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indent="-180975" eaLnBrk="1" hangingPunct="1">
              <a:spcBef>
                <a:spcPct val="50000"/>
              </a:spcBef>
              <a:tabLst>
                <a:tab pos="180975" algn="l"/>
              </a:tabLst>
            </a:pPr>
            <a:r>
              <a:rPr lang="el-GR" altLang="el-GR" sz="2000" dirty="0" smtClean="0">
                <a:latin typeface="+mn-lt"/>
              </a:rPr>
              <a:t>Φαινόμενα </a:t>
            </a:r>
            <a:r>
              <a:rPr lang="el-GR" altLang="el-GR" sz="2000" dirty="0">
                <a:latin typeface="+mn-lt"/>
              </a:rPr>
              <a:t>συμπιεστότητας εμφανίζονται όταν η ταχύτητα ροής, </a:t>
            </a:r>
            <a:r>
              <a:rPr lang="en-US" altLang="el-GR" sz="2000" dirty="0">
                <a:latin typeface="+mn-lt"/>
              </a:rPr>
              <a:t>V,</a:t>
            </a:r>
            <a:r>
              <a:rPr lang="el-GR" altLang="el-GR" sz="2000" dirty="0">
                <a:latin typeface="+mn-lt"/>
              </a:rPr>
              <a:t> πλησιάζει την </a:t>
            </a:r>
            <a:r>
              <a:rPr lang="el-GR" altLang="el-GR" sz="2000" dirty="0" smtClean="0">
                <a:latin typeface="+mn-lt"/>
              </a:rPr>
              <a:t>ταχύτητα </a:t>
            </a:r>
            <a:r>
              <a:rPr lang="el-GR" altLang="el-GR" sz="2000" dirty="0">
                <a:latin typeface="+mn-lt"/>
              </a:rPr>
              <a:t>του ήχου</a:t>
            </a:r>
            <a:r>
              <a:rPr lang="en-US" altLang="el-GR" sz="2000" dirty="0">
                <a:latin typeface="+mn-lt"/>
              </a:rPr>
              <a:t>, </a:t>
            </a:r>
            <a:r>
              <a:rPr lang="el-GR" altLang="el-GR" sz="2000" dirty="0">
                <a:latin typeface="+mn-lt"/>
              </a:rPr>
              <a:t>α, η οποία είναι η ταχύτητα μετάδοσης </a:t>
            </a:r>
            <a:r>
              <a:rPr lang="el-GR" altLang="el-GR" sz="2000" dirty="0" smtClean="0">
                <a:latin typeface="+mn-lt"/>
              </a:rPr>
              <a:t>μικρών</a:t>
            </a:r>
            <a:r>
              <a:rPr lang="en-US" altLang="el-GR" sz="2000" dirty="0" smtClean="0">
                <a:latin typeface="+mn-lt"/>
              </a:rPr>
              <a:t> </a:t>
            </a:r>
            <a:r>
              <a:rPr lang="el-GR" altLang="el-GR" sz="2000" dirty="0" smtClean="0">
                <a:latin typeface="+mn-lt"/>
              </a:rPr>
              <a:t>διαταραχών </a:t>
            </a:r>
            <a:r>
              <a:rPr lang="el-GR" altLang="el-GR" sz="2000" dirty="0">
                <a:latin typeface="+mn-lt"/>
              </a:rPr>
              <a:t>της </a:t>
            </a:r>
            <a:r>
              <a:rPr lang="el-GR" altLang="el-GR" sz="2000" dirty="0" smtClean="0">
                <a:latin typeface="+mn-lt"/>
              </a:rPr>
              <a:t>πίεσης </a:t>
            </a:r>
            <a:r>
              <a:rPr lang="el-GR" altLang="el-GR" sz="2000" dirty="0">
                <a:latin typeface="+mn-lt"/>
              </a:rPr>
              <a:t>(ακουστικές διαταραχές) σε ένα </a:t>
            </a:r>
            <a:r>
              <a:rPr lang="el-GR" altLang="el-GR" sz="2000" dirty="0" smtClean="0">
                <a:latin typeface="+mn-lt"/>
              </a:rPr>
              <a:t>ρευστό</a:t>
            </a:r>
          </a:p>
          <a:p>
            <a:pPr marL="180975" indent="-180975" eaLnBrk="1" hangingPunct="1">
              <a:spcBef>
                <a:spcPct val="50000"/>
              </a:spcBef>
              <a:tabLst>
                <a:tab pos="180975" algn="l"/>
              </a:tabLst>
            </a:pPr>
            <a:endParaRPr lang="el-GR" altLang="el-GR" sz="2000" dirty="0">
              <a:latin typeface="+mn-lt"/>
            </a:endParaRPr>
          </a:p>
          <a:p>
            <a:pPr marL="180975" indent="-180975" eaLnBrk="1" hangingPunct="1">
              <a:spcBef>
                <a:spcPct val="50000"/>
              </a:spcBef>
              <a:tabLst>
                <a:tab pos="180975" algn="l"/>
              </a:tabLst>
            </a:pPr>
            <a:endParaRPr lang="el-GR" altLang="el-GR" sz="2000" dirty="0" smtClean="0">
              <a:latin typeface="+mn-lt"/>
            </a:endParaRPr>
          </a:p>
          <a:p>
            <a:pPr marL="180975" indent="-180975" eaLnBrk="1" hangingPunct="1">
              <a:spcBef>
                <a:spcPct val="50000"/>
              </a:spcBef>
              <a:tabLst>
                <a:tab pos="180975" algn="l"/>
              </a:tabLst>
            </a:pPr>
            <a:r>
              <a:rPr lang="el-GR" altLang="el-GR" sz="2000" dirty="0" smtClean="0">
                <a:latin typeface="+mn-lt"/>
              </a:rPr>
              <a:t>Η </a:t>
            </a:r>
            <a:r>
              <a:rPr lang="el-GR" altLang="el-GR" sz="2000" dirty="0">
                <a:latin typeface="+mn-lt"/>
              </a:rPr>
              <a:t>διάδοση ακουστικών διαταραχών, </a:t>
            </a:r>
            <a:r>
              <a:rPr lang="el-GR" altLang="el-GR" sz="2000" b="1" dirty="0">
                <a:latin typeface="+mn-lt"/>
              </a:rPr>
              <a:t>ακουστική</a:t>
            </a:r>
            <a:r>
              <a:rPr lang="el-GR" altLang="el-GR" sz="2000" dirty="0">
                <a:latin typeface="+mn-lt"/>
              </a:rPr>
              <a:t>, είναι ο κλάδος της ρευστομηχανικής </a:t>
            </a:r>
            <a:r>
              <a:rPr lang="el-GR" altLang="el-GR" sz="2000" dirty="0" smtClean="0">
                <a:latin typeface="+mn-lt"/>
              </a:rPr>
              <a:t>που </a:t>
            </a:r>
            <a:r>
              <a:rPr lang="el-GR" altLang="el-GR" sz="2000" dirty="0">
                <a:latin typeface="+mn-lt"/>
              </a:rPr>
              <a:t>εξετάζει κατανομές πίεσης για μεταβολές της πυκνότητας του ρευστού μικρού </a:t>
            </a:r>
            <a:r>
              <a:rPr lang="el-GR" altLang="el-GR" sz="2000" dirty="0" smtClean="0">
                <a:latin typeface="+mn-lt"/>
              </a:rPr>
              <a:t>πλάτους</a:t>
            </a:r>
            <a:r>
              <a:rPr lang="el-GR" altLang="el-GR" sz="2000" dirty="0">
                <a:latin typeface="+mn-lt"/>
              </a:rPr>
              <a:t>, οι  οποίες λαμβάνουν χώρα αρκετά γρήγορα </a:t>
            </a:r>
            <a:r>
              <a:rPr lang="en-US" altLang="el-GR" sz="2000" dirty="0" smtClean="0">
                <a:latin typeface="+mn-lt"/>
              </a:rPr>
              <a:t> - </a:t>
            </a:r>
            <a:r>
              <a:rPr lang="el-GR" altLang="el-GR" sz="2000" dirty="0" smtClean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Έχει μεγάλη εφαρμογή στην </a:t>
            </a:r>
            <a:r>
              <a:rPr lang="el-GR" altLang="el-GR" sz="2000" dirty="0" smtClean="0">
                <a:latin typeface="+mn-lt"/>
              </a:rPr>
              <a:t>μελέτη </a:t>
            </a:r>
            <a:r>
              <a:rPr lang="el-GR" altLang="el-GR" sz="2000" dirty="0">
                <a:latin typeface="+mn-lt"/>
              </a:rPr>
              <a:t>της διάδοσης ηχητικών κυμάτων και τον σχεδιασμό αιθουσών διαλέξεων, </a:t>
            </a:r>
            <a:r>
              <a:rPr lang="el-GR" altLang="el-GR" sz="2000" dirty="0" err="1" smtClean="0">
                <a:latin typeface="+mn-lt"/>
              </a:rPr>
              <a:t>συναυλιακών</a:t>
            </a:r>
            <a:r>
              <a:rPr lang="el-GR" altLang="el-GR" sz="2000" dirty="0" smtClean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χώρων </a:t>
            </a:r>
            <a:r>
              <a:rPr lang="el-GR" altLang="el-GR" sz="2000" dirty="0" smtClean="0">
                <a:latin typeface="+mn-lt"/>
              </a:rPr>
              <a:t>κ.τ.λ.</a:t>
            </a:r>
          </a:p>
          <a:p>
            <a:pPr marL="180975" indent="-180975" eaLnBrk="1" hangingPunct="1">
              <a:spcBef>
                <a:spcPct val="50000"/>
              </a:spcBef>
              <a:tabLst>
                <a:tab pos="180975" algn="l"/>
              </a:tabLst>
            </a:pPr>
            <a:r>
              <a:rPr lang="el-GR" altLang="el-GR" sz="2000" dirty="0" smtClean="0">
                <a:latin typeface="+mn-lt"/>
              </a:rPr>
              <a:t>Οι </a:t>
            </a:r>
            <a:r>
              <a:rPr lang="el-GR" altLang="el-GR" sz="2000" dirty="0">
                <a:latin typeface="+mn-lt"/>
              </a:rPr>
              <a:t>ροές </a:t>
            </a:r>
            <a:r>
              <a:rPr lang="el-GR" altLang="el-GR" sz="2000" b="1" dirty="0">
                <a:latin typeface="+mn-lt"/>
              </a:rPr>
              <a:t>αερίων, αεριοδυναμική,</a:t>
            </a:r>
            <a:r>
              <a:rPr lang="el-GR" altLang="el-GR" sz="2000" dirty="0">
                <a:latin typeface="+mn-lt"/>
              </a:rPr>
              <a:t> είναι εν γένει </a:t>
            </a:r>
            <a:r>
              <a:rPr lang="el-GR" altLang="el-GR" sz="2000" b="1" dirty="0">
                <a:latin typeface="+mn-lt"/>
              </a:rPr>
              <a:t>συμπιεστές</a:t>
            </a:r>
            <a:r>
              <a:rPr lang="el-GR" altLang="el-GR" sz="2000" dirty="0">
                <a:latin typeface="+mn-lt"/>
              </a:rPr>
              <a:t> και βρίσκουν εφαρμογή </a:t>
            </a:r>
            <a:r>
              <a:rPr lang="el-GR" altLang="el-GR" sz="2000" dirty="0" smtClean="0">
                <a:latin typeface="+mn-lt"/>
              </a:rPr>
              <a:t>στον </a:t>
            </a:r>
            <a:r>
              <a:rPr lang="el-GR" altLang="el-GR" sz="2000" dirty="0">
                <a:latin typeface="+mn-lt"/>
              </a:rPr>
              <a:t>σχεδιασμό </a:t>
            </a:r>
            <a:r>
              <a:rPr lang="el-GR" altLang="el-GR" sz="2000" b="1" dirty="0">
                <a:latin typeface="+mn-lt"/>
              </a:rPr>
              <a:t>ακροφυσίων και τμημάτων αγωγών που μεταφέρουν αέρια</a:t>
            </a:r>
            <a:r>
              <a:rPr lang="el-GR" altLang="el-GR" sz="2000" dirty="0">
                <a:latin typeface="+mn-lt"/>
              </a:rPr>
              <a:t> και οι </a:t>
            </a:r>
            <a:r>
              <a:rPr lang="el-GR" altLang="el-GR" sz="2000" dirty="0" smtClean="0">
                <a:latin typeface="+mn-lt"/>
              </a:rPr>
              <a:t>οποίοι </a:t>
            </a:r>
            <a:r>
              <a:rPr lang="el-GR" altLang="el-GR" sz="2000" dirty="0">
                <a:latin typeface="+mn-lt"/>
              </a:rPr>
              <a:t>παρουσιάζουν αυξομειώσεις της διατομής τους</a:t>
            </a:r>
            <a:endParaRPr lang="en-US" altLang="el-GR" sz="2000" dirty="0">
              <a:latin typeface="+mn-lt"/>
            </a:endParaRPr>
          </a:p>
        </p:txBody>
      </p:sp>
      <p:graphicFrame>
        <p:nvGraphicFramePr>
          <p:cNvPr id="163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36995"/>
              </p:ext>
            </p:extLst>
          </p:nvPr>
        </p:nvGraphicFramePr>
        <p:xfrm>
          <a:off x="3059832" y="1832496"/>
          <a:ext cx="2171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" name="Equation" r:id="rId3" imgW="2171700" imgH="660400" progId="Equation.DSMT4">
                  <p:embed/>
                </p:oleObj>
              </mc:Choice>
              <mc:Fallback>
                <p:oleObj name="Equation" r:id="rId3" imgW="2171700" imgH="66040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832496"/>
                        <a:ext cx="2171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20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9895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16546"/>
              </p:ext>
            </p:extLst>
          </p:nvPr>
        </p:nvGraphicFramePr>
        <p:xfrm>
          <a:off x="4247232" y="2654538"/>
          <a:ext cx="48895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6" name="Equation" r:id="rId4" imgW="4889160" imgH="2082600" progId="Equation.DSMT4">
                  <p:embed/>
                </p:oleObj>
              </mc:Choice>
              <mc:Fallback>
                <p:oleObj name="Equation" r:id="rId4" imgW="4889160" imgH="2082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232" y="2654538"/>
                        <a:ext cx="4889500" cy="208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079155"/>
              </p:ext>
            </p:extLst>
          </p:nvPr>
        </p:nvGraphicFramePr>
        <p:xfrm>
          <a:off x="332878" y="1586756"/>
          <a:ext cx="4368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7" name="Equation" r:id="rId6" imgW="4368800" imgH="546100" progId="Equation.DSMT4">
                  <p:embed/>
                </p:oleObj>
              </mc:Choice>
              <mc:Fallback>
                <p:oleObj name="Equation" r:id="rId6" imgW="4368800" imgH="54610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78" y="1586756"/>
                        <a:ext cx="43688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4903291" y="1651843"/>
            <a:ext cx="39891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για ασυμπίεστο ρευστό, </a:t>
            </a:r>
            <a:r>
              <a:rPr lang="en-US" altLang="el-GR" sz="2000" dirty="0">
                <a:latin typeface="+mn-lt"/>
              </a:rPr>
              <a:t>d</a:t>
            </a:r>
            <a:r>
              <a:rPr lang="el-GR" altLang="el-GR" sz="2000" dirty="0">
                <a:latin typeface="+mn-lt"/>
              </a:rPr>
              <a:t>ρ/ρ~0</a:t>
            </a:r>
            <a:endParaRPr lang="en-US" altLang="el-GR" sz="2000" dirty="0">
              <a:latin typeface="+mn-lt"/>
            </a:endParaRP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1" y="-27384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l-GR" altLang="el-GR" sz="4000" b="1" dirty="0">
                <a:latin typeface="+mj-lt"/>
              </a:rPr>
              <a:t> Διατήρηση μάζας σε διαφορική μορφή για μονοδιάστατη ροή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5097378"/>
            <a:ext cx="435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Πίνακας </a:t>
            </a:r>
            <a:r>
              <a:rPr lang="en-US" sz="2000" i="1" dirty="0" smtClean="0"/>
              <a:t>3</a:t>
            </a:r>
            <a:r>
              <a:rPr lang="el-GR" sz="2000" i="1" dirty="0" smtClean="0"/>
              <a:t>: Υποηχητική και υπερηχητική ροή σε αποκλίνων και συγκλίνων αγωγό</a:t>
            </a:r>
            <a:endParaRPr lang="el-GR" sz="20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59632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77098"/>
            <a:ext cx="4009481" cy="248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21</a:t>
            </a:fld>
            <a:endParaRPr lang="el-GR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7832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01625" y="116632"/>
            <a:ext cx="85908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Λόγω συμπιεστότητας, και όταν Μ&gt;1, η αύξηση της επιφάνειας από όπου διέρχεται η ροή οδηγεί σε αύξηση της ταχύτητας αντί για μείωση όπως συμβαίνει σε υποηχητικές ροές, Μ&lt;1, και για ασυμπίεστα ρευστά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18" y="1360512"/>
            <a:ext cx="2976942" cy="16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39552" y="3846527"/>
            <a:ext cx="448151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altLang="el-GR" sz="2000" dirty="0">
                <a:latin typeface="+mn-lt"/>
              </a:rPr>
              <a:t>Σε γενικές γραμμές ισχύει η παρακάτω </a:t>
            </a:r>
            <a:r>
              <a:rPr lang="el-GR" altLang="el-GR" sz="2000" dirty="0" smtClean="0">
                <a:latin typeface="+mn-lt"/>
              </a:rPr>
              <a:t>κατηγοριοποίηση:</a:t>
            </a:r>
            <a:endParaRPr lang="el-GR" altLang="el-GR" sz="2000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Ma &lt; 0.3 :</a:t>
            </a:r>
            <a:r>
              <a:rPr lang="el-GR" altLang="el-GR" sz="2000" dirty="0">
                <a:latin typeface="+mn-lt"/>
              </a:rPr>
              <a:t>	Ασυμπίεστη</a:t>
            </a:r>
            <a:endParaRPr lang="en-US" altLang="el-GR" sz="2000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Ma &lt; 1 :  </a:t>
            </a:r>
            <a:r>
              <a:rPr lang="el-GR" altLang="el-GR" sz="2000" dirty="0">
                <a:latin typeface="+mn-lt"/>
              </a:rPr>
              <a:t>	Υποηχητική-</a:t>
            </a:r>
            <a:r>
              <a:rPr lang="el-GR" altLang="el-GR" sz="2000" dirty="0" err="1">
                <a:latin typeface="+mn-lt"/>
              </a:rPr>
              <a:t>Διηχητική</a:t>
            </a:r>
            <a:endParaRPr lang="en-US" altLang="el-GR" sz="2000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Ma = 1 :  </a:t>
            </a:r>
            <a:r>
              <a:rPr lang="el-GR" altLang="el-GR" sz="2000" dirty="0">
                <a:latin typeface="+mn-lt"/>
              </a:rPr>
              <a:t>	Ηχητική</a:t>
            </a:r>
            <a:endParaRPr lang="en-US" altLang="el-GR" sz="2000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Ma &gt; 1 :  </a:t>
            </a:r>
            <a:r>
              <a:rPr lang="el-GR" altLang="el-GR" sz="2000" dirty="0">
                <a:latin typeface="+mn-lt"/>
              </a:rPr>
              <a:t>	</a:t>
            </a:r>
            <a:r>
              <a:rPr lang="el-GR" altLang="el-GR" sz="2000" dirty="0" err="1">
                <a:latin typeface="+mn-lt"/>
              </a:rPr>
              <a:t>Διηχητική</a:t>
            </a:r>
            <a:endParaRPr lang="en-US" altLang="el-GR" sz="2000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Ma &gt;&gt; 1 : </a:t>
            </a:r>
            <a:r>
              <a:rPr lang="el-GR" altLang="el-GR" sz="2000" dirty="0">
                <a:latin typeface="+mn-lt"/>
              </a:rPr>
              <a:t>	Υπερηχητική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232424" y="4357702"/>
            <a:ext cx="2147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Παράδειγμα 1.11, σελίδα 39 </a:t>
            </a:r>
            <a:r>
              <a:rPr lang="en-US" altLang="el-GR" sz="2000" dirty="0">
                <a:latin typeface="+mn-lt"/>
              </a:rPr>
              <a:t>White</a:t>
            </a:r>
            <a:endParaRPr lang="el-GR" altLang="el-GR" sz="2000" dirty="0">
              <a:latin typeface="+mn-lt"/>
            </a:endParaRPr>
          </a:p>
        </p:txBody>
      </p:sp>
      <p:sp>
        <p:nvSpPr>
          <p:cNvPr id="6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22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100898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9: Μετάβαση από υποηχητική σε υπερηχητική ροή</a:t>
            </a:r>
            <a:endParaRPr lang="el-GR" sz="2000" i="1" dirty="0"/>
          </a:p>
        </p:txBody>
      </p:sp>
      <p:sp>
        <p:nvSpPr>
          <p:cNvPr id="10" name="Ορθογώνιο 9"/>
          <p:cNvSpPr/>
          <p:nvPr/>
        </p:nvSpPr>
        <p:spPr>
          <a:xfrm>
            <a:off x="5232424" y="4357702"/>
            <a:ext cx="207588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6864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l-GR" altLang="el-GR" b="1" dirty="0"/>
              <a:t>Ιξώδες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872208"/>
          </a:xfrm>
        </p:spPr>
        <p:txBody>
          <a:bodyPr>
            <a:normAutofit/>
          </a:bodyPr>
          <a:lstStyle/>
          <a:p>
            <a:r>
              <a:rPr lang="el-GR" altLang="el-GR" sz="2000" dirty="0">
                <a:latin typeface="Times New Roman" pitchFamily="18" charset="0"/>
              </a:rPr>
              <a:t>Ιξώδες είναι η ιδιότητα των ρευστών που </a:t>
            </a:r>
            <a:r>
              <a:rPr lang="el-GR" altLang="el-GR" sz="2000" dirty="0" smtClean="0">
                <a:latin typeface="Times New Roman" pitchFamily="18" charset="0"/>
              </a:rPr>
              <a:t>χαρακτηρίζει </a:t>
            </a:r>
            <a:r>
              <a:rPr lang="el-GR" altLang="el-GR" sz="2000" dirty="0">
                <a:latin typeface="Times New Roman" pitchFamily="18" charset="0"/>
              </a:rPr>
              <a:t>την τάση τους να </a:t>
            </a:r>
            <a:r>
              <a:rPr lang="el-GR" altLang="el-GR" sz="2000" dirty="0" smtClean="0">
                <a:latin typeface="Times New Roman" pitchFamily="18" charset="0"/>
              </a:rPr>
              <a:t>αντιστέκονται </a:t>
            </a:r>
            <a:r>
              <a:rPr lang="el-GR" altLang="el-GR" sz="2000" dirty="0">
                <a:latin typeface="Times New Roman" pitchFamily="18" charset="0"/>
              </a:rPr>
              <a:t>σε κάθε δύναμη που </a:t>
            </a:r>
            <a:r>
              <a:rPr lang="el-GR" altLang="el-GR" sz="2000" dirty="0" smtClean="0">
                <a:latin typeface="Times New Roman" pitchFamily="18" charset="0"/>
              </a:rPr>
              <a:t>προκαλεί παραμόρφωση</a:t>
            </a:r>
          </a:p>
          <a:p>
            <a:r>
              <a:rPr lang="el-GR" altLang="el-GR" sz="2000" dirty="0">
                <a:latin typeface="Times New Roman" pitchFamily="18" charset="0"/>
              </a:rPr>
              <a:t>Η δύναμη την οποία ασκεί ένα κινούμενο </a:t>
            </a:r>
            <a:r>
              <a:rPr lang="el-GR" altLang="el-GR" sz="2000" dirty="0" smtClean="0">
                <a:latin typeface="Times New Roman" pitchFamily="18" charset="0"/>
              </a:rPr>
              <a:t>ρευστό </a:t>
            </a:r>
            <a:r>
              <a:rPr lang="el-GR" altLang="el-GR" sz="2000" dirty="0">
                <a:latin typeface="Times New Roman" pitchFamily="18" charset="0"/>
              </a:rPr>
              <a:t>σε σώμα ευρισκόμενο στην 	διεύθυνση της κίνησής του λέγεται 	οπισθέλκουσα δύναμη (</a:t>
            </a:r>
            <a:r>
              <a:rPr lang="el-GR" altLang="el-GR" sz="2000" dirty="0" err="1">
                <a:latin typeface="Times New Roman" pitchFamily="18" charset="0"/>
              </a:rPr>
              <a:t>drag</a:t>
            </a:r>
            <a:r>
              <a:rPr lang="el-GR" altLang="el-GR" sz="2000" dirty="0">
                <a:latin typeface="Times New Roman" pitchFamily="18" charset="0"/>
              </a:rPr>
              <a:t> </a:t>
            </a:r>
            <a:r>
              <a:rPr lang="el-GR" altLang="el-GR" sz="2000" dirty="0" err="1">
                <a:latin typeface="Times New Roman" pitchFamily="18" charset="0"/>
              </a:rPr>
              <a:t>force</a:t>
            </a:r>
            <a:r>
              <a:rPr lang="el-GR" altLang="el-GR" sz="2000" dirty="0">
                <a:latin typeface="Times New Roman" pitchFamily="18" charset="0"/>
              </a:rPr>
              <a:t>) και </a:t>
            </a:r>
            <a:r>
              <a:rPr lang="el-GR" altLang="el-GR" sz="2000" dirty="0" smtClean="0">
                <a:latin typeface="Times New Roman" pitchFamily="18" charset="0"/>
              </a:rPr>
              <a:t>εξαρτάται </a:t>
            </a:r>
            <a:r>
              <a:rPr lang="el-GR" altLang="el-GR" sz="2000" dirty="0">
                <a:latin typeface="Times New Roman" pitchFamily="18" charset="0"/>
              </a:rPr>
              <a:t>μερικώς από το ιξώδες του </a:t>
            </a:r>
            <a:r>
              <a:rPr lang="el-GR" altLang="el-GR" sz="2000" dirty="0" smtClean="0">
                <a:latin typeface="Times New Roman" pitchFamily="18" charset="0"/>
              </a:rPr>
              <a:t>ρευστού</a:t>
            </a:r>
            <a:endParaRPr lang="el-GR" altLang="el-GR" sz="2000" dirty="0">
              <a:latin typeface="Times New Roman" pitchFamily="18" charset="0"/>
            </a:endParaRPr>
          </a:p>
          <a:p>
            <a:endParaRPr lang="el-GR" altLang="el-GR" sz="2000" dirty="0">
              <a:latin typeface="Times New Roman" pitchFamily="18" charset="0"/>
            </a:endParaRPr>
          </a:p>
          <a:p>
            <a:endParaRPr lang="el-GR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6" y="2852936"/>
            <a:ext cx="79057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66" y="485432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10: Η οπισθέλκουσα δύναμη που ασκείται από: (α) τον αέρα και (β) το νερό στο πτηνό και στο ψάρι, αντίστοιχα </a:t>
            </a:r>
            <a:endParaRPr lang="el-GR" sz="2000" i="1" dirty="0"/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23</a:t>
            </a:fld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9443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2996952"/>
            <a:ext cx="8229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 smtClean="0">
                <a:latin typeface="+mn-lt"/>
              </a:rPr>
              <a:t>Έστω </a:t>
            </a:r>
            <a:r>
              <a:rPr lang="el-GR" altLang="el-GR" sz="2000" dirty="0">
                <a:latin typeface="+mn-lt"/>
              </a:rPr>
              <a:t>στοιβάδα ρευστού μεταξύ δύο μακρών στερεών </a:t>
            </a:r>
            <a:r>
              <a:rPr lang="el-GR" altLang="el-GR" sz="2000" dirty="0" smtClean="0">
                <a:latin typeface="+mn-lt"/>
              </a:rPr>
              <a:t>πλακών </a:t>
            </a:r>
            <a:r>
              <a:rPr lang="el-GR" altLang="el-GR" sz="2000" dirty="0">
                <a:latin typeface="+mn-lt"/>
              </a:rPr>
              <a:t>που απέχουν μήκος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ℓ μεταξύ </a:t>
            </a:r>
            <a:r>
              <a:rPr lang="el-GR" altLang="el-GR" sz="2000" dirty="0" smtClean="0">
                <a:latin typeface="+mn-lt"/>
                <a:cs typeface="Times New Roman" pitchFamily="18" charset="0"/>
              </a:rPr>
              <a:t>τους. Στην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πάνω πλάκα ασκείται δύναμη 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F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ανά μονάδα </a:t>
            </a:r>
            <a:r>
              <a:rPr lang="el-GR" altLang="el-GR" sz="2000" dirty="0" smtClean="0">
                <a:latin typeface="+mn-lt"/>
                <a:cs typeface="Times New Roman" pitchFamily="18" charset="0"/>
              </a:rPr>
              <a:t>επιφάνειας 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A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του ρευστού που αντιστοιχεί σε τάση </a:t>
            </a:r>
            <a:r>
              <a:rPr lang="el-GR" altLang="el-GR" sz="2000" dirty="0" smtClean="0">
                <a:latin typeface="+mn-lt"/>
                <a:cs typeface="Times New Roman" pitchFamily="18" charset="0"/>
              </a:rPr>
              <a:t>τ=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F/A</a:t>
            </a:r>
            <a:r>
              <a:rPr lang="en-US" altLang="el-GR" sz="2000" dirty="0" smtClean="0">
                <a:latin typeface="+mn-lt"/>
                <a:cs typeface="Times New Roman" pitchFamily="18" charset="0"/>
              </a:rPr>
              <a:t>.</a:t>
            </a:r>
            <a:endParaRPr lang="el-GR" altLang="el-GR" sz="2000" dirty="0" smtClean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 smtClean="0">
                <a:latin typeface="+mn-lt"/>
                <a:cs typeface="Times New Roman" pitchFamily="18" charset="0"/>
              </a:rPr>
              <a:t>Κάνοντας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χρήση της συνθήκης μη ολίσθησης 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u(0)=</a:t>
            </a:r>
            <a:r>
              <a:rPr lang="en-US" altLang="el-GR" sz="2000" dirty="0" smtClean="0">
                <a:latin typeface="+mn-lt"/>
                <a:cs typeface="Times New Roman" pitchFamily="18" charset="0"/>
              </a:rPr>
              <a:t>0</a:t>
            </a:r>
            <a:r>
              <a:rPr lang="el-GR" altLang="el-GR" sz="2000" dirty="0" smtClean="0">
                <a:latin typeface="+mn-lt"/>
                <a:cs typeface="Times New Roman" pitchFamily="18" charset="0"/>
              </a:rPr>
              <a:t> και </a:t>
            </a:r>
            <a:r>
              <a:rPr lang="en-US" altLang="el-GR" sz="2000" dirty="0" smtClean="0">
                <a:latin typeface="+mn-lt"/>
                <a:cs typeface="Times New Roman" pitchFamily="18" charset="0"/>
              </a:rPr>
              <a:t>u(ℓ)=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V </a:t>
            </a:r>
            <a:r>
              <a:rPr lang="el-GR" altLang="el-GR" sz="2000" dirty="0" smtClean="0">
                <a:latin typeface="+mn-lt"/>
                <a:cs typeface="Times New Roman" pitchFamily="18" charset="0"/>
              </a:rPr>
              <a:t>προκύπτει</a:t>
            </a:r>
            <a:r>
              <a:rPr lang="en-US" altLang="el-GR" sz="2000" dirty="0" smtClean="0">
                <a:latin typeface="+mn-lt"/>
                <a:cs typeface="Times New Roman" pitchFamily="18" charset="0"/>
              </a:rPr>
              <a:t> </a:t>
            </a:r>
            <a:r>
              <a:rPr lang="el-GR" altLang="el-GR" sz="2000" dirty="0" smtClean="0">
                <a:latin typeface="+mn-lt"/>
                <a:cs typeface="Times New Roman" pitchFamily="18" charset="0"/>
              </a:rPr>
              <a:t>το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προφίλ ταχυτήτων μέσα στο 	ρευστό 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u(y)=</a:t>
            </a:r>
            <a:r>
              <a:rPr lang="en-US" altLang="el-GR" sz="2000" dirty="0" err="1">
                <a:latin typeface="+mn-lt"/>
                <a:cs typeface="Times New Roman" pitchFamily="18" charset="0"/>
              </a:rPr>
              <a:t>Vy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/ℓ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 και </a:t>
            </a:r>
            <a:r>
              <a:rPr lang="el-GR" altLang="el-GR" sz="2000" dirty="0" smtClean="0">
                <a:latin typeface="+mn-lt"/>
                <a:cs typeface="Times New Roman" pitchFamily="18" charset="0"/>
              </a:rPr>
              <a:t>ο ρυθμός παραμόρφωσης </a:t>
            </a:r>
            <a:r>
              <a:rPr lang="en-US" altLang="el-GR" sz="2000" dirty="0" smtClean="0">
                <a:latin typeface="+mn-lt"/>
                <a:cs typeface="Times New Roman" pitchFamily="18" charset="0"/>
              </a:rPr>
              <a:t>du/</a:t>
            </a:r>
            <a:r>
              <a:rPr lang="en-US" altLang="el-GR" sz="2000" dirty="0" err="1" smtClean="0">
                <a:latin typeface="+mn-lt"/>
                <a:cs typeface="Times New Roman" pitchFamily="18" charset="0"/>
              </a:rPr>
              <a:t>dy</a:t>
            </a:r>
            <a:r>
              <a:rPr lang="en-US" altLang="el-GR" sz="2000" dirty="0" smtClean="0">
                <a:latin typeface="+mn-lt"/>
                <a:cs typeface="Times New Roman" pitchFamily="18" charset="0"/>
              </a:rPr>
              <a:t>=V/ℓ</a:t>
            </a:r>
            <a:endParaRPr lang="en-US" altLang="el-GR" sz="2000" dirty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 smtClean="0">
                <a:latin typeface="+mn-lt"/>
                <a:cs typeface="Times New Roman" pitchFamily="18" charset="0"/>
              </a:rPr>
              <a:t>Σαν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αποτέλεσμα οι διατμητικές τάσεις που </a:t>
            </a:r>
            <a:r>
              <a:rPr lang="el-GR" altLang="el-GR" sz="2000" dirty="0" smtClean="0">
                <a:latin typeface="+mn-lt"/>
                <a:cs typeface="Times New Roman" pitchFamily="18" charset="0"/>
              </a:rPr>
              <a:t>αναπτύσσονται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στο </a:t>
            </a:r>
            <a:r>
              <a:rPr lang="el-GR" altLang="el-GR" sz="2000" dirty="0" smtClean="0">
                <a:latin typeface="+mn-lt"/>
                <a:cs typeface="Times New Roman" pitchFamily="18" charset="0"/>
              </a:rPr>
              <a:t>ρευστό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δίνονται από την </a:t>
            </a:r>
            <a:r>
              <a:rPr lang="el-GR" altLang="el-GR" sz="2000" dirty="0" smtClean="0">
                <a:latin typeface="+mn-lt"/>
                <a:cs typeface="Times New Roman" pitchFamily="18" charset="0"/>
              </a:rPr>
              <a:t>σχέση αναλογίας </a:t>
            </a:r>
            <a:r>
              <a:rPr lang="el-GR" altLang="el-GR" sz="2000" b="1" dirty="0" err="1">
                <a:latin typeface="+mn-lt"/>
                <a:cs typeface="Times New Roman" pitchFamily="18" charset="0"/>
              </a:rPr>
              <a:t>τ=μ</a:t>
            </a:r>
            <a:r>
              <a:rPr lang="en-US" altLang="el-GR" sz="2000" b="1" dirty="0">
                <a:latin typeface="+mn-lt"/>
                <a:cs typeface="Times New Roman" pitchFamily="18" charset="0"/>
              </a:rPr>
              <a:t>V/ℓ</a:t>
            </a:r>
            <a:r>
              <a:rPr lang="el-GR" altLang="el-GR" sz="2000" b="1" dirty="0">
                <a:latin typeface="+mn-lt"/>
                <a:cs typeface="Times New Roman" pitchFamily="18" charset="0"/>
              </a:rPr>
              <a:t>=μ</a:t>
            </a:r>
            <a:r>
              <a:rPr lang="en-US" altLang="el-GR" sz="2000" b="1" dirty="0">
                <a:latin typeface="+mn-lt"/>
                <a:cs typeface="Times New Roman" pitchFamily="18" charset="0"/>
              </a:rPr>
              <a:t>du/</a:t>
            </a:r>
            <a:r>
              <a:rPr lang="en-US" altLang="el-GR" sz="2000" b="1" dirty="0" err="1">
                <a:latin typeface="+mn-lt"/>
                <a:cs typeface="Times New Roman" pitchFamily="18" charset="0"/>
              </a:rPr>
              <a:t>dy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για </a:t>
            </a:r>
            <a:r>
              <a:rPr lang="el-GR" altLang="el-GR" sz="2000" dirty="0" err="1">
                <a:latin typeface="+mn-lt"/>
                <a:cs typeface="Times New Roman" pitchFamily="18" charset="0"/>
              </a:rPr>
              <a:t>Νευτωνικό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 ρευστό</a:t>
            </a:r>
            <a:endParaRPr lang="en-US" altLang="el-GR" sz="2000" dirty="0">
              <a:latin typeface="+mn-lt"/>
              <a:cs typeface="Times New Roman" pitchFamily="18" charset="0"/>
            </a:endParaRPr>
          </a:p>
        </p:txBody>
      </p:sp>
      <p:sp>
        <p:nvSpPr>
          <p:cNvPr id="10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24</a:t>
            </a:fld>
            <a:endParaRPr lang="el-G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764704"/>
            <a:ext cx="40290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536" y="44624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b="1" dirty="0" smtClean="0"/>
              <a:t>Υπολογισμός </a:t>
            </a:r>
            <a:r>
              <a:rPr lang="el-GR" sz="2000" b="1" dirty="0"/>
              <a:t>διατμητικών </a:t>
            </a:r>
            <a:r>
              <a:rPr lang="el-GR" sz="2000" b="1" dirty="0" smtClean="0"/>
              <a:t>τάσεων που </a:t>
            </a:r>
            <a:r>
              <a:rPr lang="el-GR" sz="2000" b="1" dirty="0"/>
              <a:t>αναπτύσσονται σε </a:t>
            </a:r>
            <a:r>
              <a:rPr lang="el-GR" sz="2000" b="1" dirty="0" smtClean="0"/>
              <a:t>ρευστό ευρισκόμενο μεταξύ </a:t>
            </a:r>
            <a:r>
              <a:rPr lang="el-GR" sz="2000" b="1" dirty="0"/>
              <a:t>δύο μακρών στερεών πλακών σε μία εκ των οποίων ασκείται δύναμη </a:t>
            </a:r>
            <a:r>
              <a:rPr lang="el-GR" sz="2000" b="1" dirty="0" smtClean="0"/>
              <a:t>F </a:t>
            </a:r>
            <a:endParaRPr lang="el-GR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547407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11: Γραφική αναπαράσταση της γεωμετρίας του προβλήματος</a:t>
            </a:r>
            <a:endParaRPr lang="el-GR" sz="2000" i="1" dirty="0"/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3927"/>
              </p:ext>
            </p:extLst>
          </p:nvPr>
        </p:nvGraphicFramePr>
        <p:xfrm>
          <a:off x="3851920" y="5953019"/>
          <a:ext cx="3492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8" name="Equation" r:id="rId5" imgW="3492500" imgH="546100" progId="Equation.DSMT4">
                  <p:embed/>
                </p:oleObj>
              </mc:Choice>
              <mc:Fallback>
                <p:oleObj name="Equation" r:id="rId5" imgW="3492500" imgH="546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953019"/>
                        <a:ext cx="34925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147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39688"/>
            <a:ext cx="91439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4400" b="1" dirty="0">
                <a:latin typeface="+mn-lt"/>
              </a:rPr>
              <a:t>Ιξωδομετρία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7504" y="908720"/>
            <a:ext cx="878497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indent="-180975" eaLnBrk="1" hangingPunct="1">
              <a:spcBef>
                <a:spcPct val="50000"/>
              </a:spcBef>
              <a:tabLst>
                <a:tab pos="180975" algn="l"/>
              </a:tabLst>
            </a:pPr>
            <a:r>
              <a:rPr lang="el-GR" altLang="el-GR" sz="2000" dirty="0" smtClean="0">
                <a:latin typeface="+mn-lt"/>
              </a:rPr>
              <a:t>Μονάδα </a:t>
            </a:r>
            <a:r>
              <a:rPr lang="el-GR" altLang="el-GR" sz="2000" dirty="0">
                <a:latin typeface="+mn-lt"/>
              </a:rPr>
              <a:t>μέτρησης του ιξώδους στο </a:t>
            </a:r>
            <a:r>
              <a:rPr lang="en-US" altLang="el-GR" sz="2000" dirty="0">
                <a:latin typeface="+mn-lt"/>
              </a:rPr>
              <a:t>CGS </a:t>
            </a:r>
            <a:r>
              <a:rPr lang="el-GR" altLang="el-GR" sz="2000" dirty="0">
                <a:latin typeface="+mn-lt"/>
              </a:rPr>
              <a:t>είναι το </a:t>
            </a:r>
            <a:r>
              <a:rPr lang="en-US" altLang="el-GR" sz="2000" dirty="0">
                <a:latin typeface="+mn-lt"/>
              </a:rPr>
              <a:t>1 Poise=1gr /cm/s=10</a:t>
            </a:r>
            <a:r>
              <a:rPr lang="en-US" altLang="el-GR" sz="2000" baseline="30000" dirty="0">
                <a:latin typeface="+mn-lt"/>
              </a:rPr>
              <a:t>-1</a:t>
            </a:r>
            <a:r>
              <a:rPr lang="en-US" altLang="el-GR" sz="2000" dirty="0">
                <a:latin typeface="+mn-lt"/>
              </a:rPr>
              <a:t> </a:t>
            </a:r>
            <a:r>
              <a:rPr lang="en-US" altLang="el-GR" sz="2000" dirty="0" smtClean="0">
                <a:latin typeface="+mn-lt"/>
              </a:rPr>
              <a:t>kg/m/s</a:t>
            </a:r>
            <a:r>
              <a:rPr lang="el-GR" altLang="el-GR" sz="2000" dirty="0" smtClean="0">
                <a:latin typeface="+mn-lt"/>
              </a:rPr>
              <a:t>,</a:t>
            </a:r>
            <a:r>
              <a:rPr lang="en-US" altLang="el-GR" sz="2000" dirty="0" smtClean="0">
                <a:latin typeface="+mn-lt"/>
              </a:rPr>
              <a:t> </a:t>
            </a:r>
            <a:r>
              <a:rPr lang="el-GR" altLang="el-GR" sz="2000" dirty="0" smtClean="0">
                <a:latin typeface="+mn-lt"/>
              </a:rPr>
              <a:t>μ</a:t>
            </a:r>
            <a:r>
              <a:rPr lang="en-US" altLang="el-GR" sz="2000" baseline="-25000" dirty="0">
                <a:latin typeface="+mn-lt"/>
              </a:rPr>
              <a:t>water</a:t>
            </a:r>
            <a:r>
              <a:rPr lang="en-US" altLang="el-GR" sz="2000" dirty="0">
                <a:latin typeface="+mn-lt"/>
              </a:rPr>
              <a:t>=1 </a:t>
            </a:r>
            <a:r>
              <a:rPr lang="en-US" altLang="el-GR" sz="2000" dirty="0" err="1">
                <a:latin typeface="+mn-lt"/>
              </a:rPr>
              <a:t>cP</a:t>
            </a:r>
            <a:r>
              <a:rPr lang="en-US" altLang="el-GR" sz="2000" dirty="0">
                <a:latin typeface="+mn-lt"/>
              </a:rPr>
              <a:t>=10</a:t>
            </a:r>
            <a:r>
              <a:rPr lang="en-US" altLang="el-GR" sz="2000" baseline="30000" dirty="0">
                <a:latin typeface="+mn-lt"/>
              </a:rPr>
              <a:t>-3</a:t>
            </a:r>
            <a:r>
              <a:rPr lang="en-US" altLang="el-GR" sz="2000" dirty="0">
                <a:latin typeface="+mn-lt"/>
              </a:rPr>
              <a:t> kg/m/s</a:t>
            </a:r>
            <a:r>
              <a:rPr lang="el-GR" altLang="el-GR" sz="2000" dirty="0">
                <a:latin typeface="+mn-lt"/>
              </a:rPr>
              <a:t>,</a:t>
            </a:r>
            <a:r>
              <a:rPr lang="en-US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μ</a:t>
            </a:r>
            <a:r>
              <a:rPr lang="en-US" altLang="el-GR" sz="2000" baseline="-25000" dirty="0">
                <a:latin typeface="+mn-lt"/>
              </a:rPr>
              <a:t>air</a:t>
            </a:r>
            <a:r>
              <a:rPr lang="en-US" altLang="el-GR" sz="2000" dirty="0">
                <a:latin typeface="+mn-lt"/>
              </a:rPr>
              <a:t>=1.8x10</a:t>
            </a:r>
            <a:r>
              <a:rPr lang="en-US" altLang="el-GR" sz="2000" baseline="30000" dirty="0">
                <a:latin typeface="+mn-lt"/>
              </a:rPr>
              <a:t>-5</a:t>
            </a:r>
            <a:r>
              <a:rPr lang="en-US" altLang="el-GR" sz="2000" dirty="0">
                <a:latin typeface="+mn-lt"/>
              </a:rPr>
              <a:t> kg/m/s, </a:t>
            </a:r>
            <a:r>
              <a:rPr lang="el-GR" altLang="el-GR" sz="2000" dirty="0">
                <a:latin typeface="+mn-lt"/>
              </a:rPr>
              <a:t>μ</a:t>
            </a:r>
            <a:r>
              <a:rPr lang="en-US" altLang="el-GR" sz="2000" baseline="-25000" dirty="0" err="1">
                <a:latin typeface="+mn-lt"/>
              </a:rPr>
              <a:t>gl</a:t>
            </a:r>
            <a:r>
              <a:rPr lang="en-US" altLang="el-GR" sz="2000" dirty="0">
                <a:latin typeface="+mn-lt"/>
              </a:rPr>
              <a:t>=1.5 kg/m/s (</a:t>
            </a:r>
            <a:r>
              <a:rPr lang="el-GR" altLang="el-GR" sz="2000" dirty="0">
                <a:latin typeface="+mn-lt"/>
              </a:rPr>
              <a:t>γλυκερίνη)</a:t>
            </a:r>
            <a:r>
              <a:rPr lang="en-US" altLang="el-GR" sz="2000" dirty="0">
                <a:latin typeface="+mn-lt"/>
              </a:rPr>
              <a:t>, </a:t>
            </a:r>
            <a:r>
              <a:rPr lang="el-GR" altLang="el-GR" sz="2000" dirty="0" smtClean="0">
                <a:latin typeface="+mn-lt"/>
              </a:rPr>
              <a:t>υπολογισμένα σε </a:t>
            </a:r>
            <a:r>
              <a:rPr lang="el-GR" altLang="el-GR" sz="2000" dirty="0">
                <a:latin typeface="+mn-lt"/>
              </a:rPr>
              <a:t>20 </a:t>
            </a:r>
            <a:r>
              <a:rPr lang="en-US" altLang="el-GR" sz="2000" baseline="30000" dirty="0">
                <a:latin typeface="+mn-lt"/>
              </a:rPr>
              <a:t>o</a:t>
            </a:r>
            <a:r>
              <a:rPr lang="en-US" altLang="el-GR" sz="2000" dirty="0">
                <a:latin typeface="+mn-lt"/>
              </a:rPr>
              <a:t>C</a:t>
            </a:r>
            <a:endParaRPr lang="el-GR" altLang="el-GR" sz="20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smtClean="0">
                <a:latin typeface="+mn-lt"/>
              </a:rPr>
              <a:t>Μία </a:t>
            </a:r>
            <a:r>
              <a:rPr lang="el-GR" altLang="el-GR" sz="2000" dirty="0">
                <a:latin typeface="+mn-lt"/>
              </a:rPr>
              <a:t>συνήθης διαδικασία μέτρησης του ιξώδους είναι μέσω του περιστροφικού 	ιξωδομέτρου που αποτελείται από έναν εξωτερικό σταθερό και έναν εσωτερικό 	περιστρεφόμενο κύλινδρο ακτίνας </a:t>
            </a:r>
            <a:r>
              <a:rPr lang="en-US" altLang="el-GR" sz="2000" dirty="0">
                <a:latin typeface="+mn-lt"/>
              </a:rPr>
              <a:t>R+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ℓ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και </a:t>
            </a:r>
            <a:r>
              <a:rPr lang="en-US" altLang="el-GR" sz="2000" dirty="0">
                <a:latin typeface="+mn-lt"/>
              </a:rPr>
              <a:t>ℓ</a:t>
            </a:r>
            <a:r>
              <a:rPr lang="el-GR" altLang="el-GR" sz="2000" dirty="0">
                <a:latin typeface="+mn-lt"/>
              </a:rPr>
              <a:t>, αντίστοιχα, μεταξύ των οποίων 	περιστρέφεται ρευστό</a:t>
            </a:r>
            <a:endParaRPr lang="en-US" altLang="el-GR" sz="2000" dirty="0">
              <a:latin typeface="+mn-lt"/>
            </a:endParaRPr>
          </a:p>
        </p:txBody>
      </p:sp>
      <p:pic>
        <p:nvPicPr>
          <p:cNvPr id="7" name="Picture 2" descr="cen72367_02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74" y="3140968"/>
            <a:ext cx="245052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745450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12: Γραφική αναπαράσταση </a:t>
            </a:r>
            <a:r>
              <a:rPr lang="el-GR" sz="2000" i="1" dirty="0"/>
              <a:t>του περιστροφικού </a:t>
            </a:r>
            <a:r>
              <a:rPr lang="el-GR" sz="2000" i="1" dirty="0" smtClean="0"/>
              <a:t>ιξωδομέτρου </a:t>
            </a:r>
            <a:endParaRPr lang="el-GR" sz="2000" i="1" dirty="0"/>
          </a:p>
        </p:txBody>
      </p:sp>
      <p:sp>
        <p:nvSpPr>
          <p:cNvPr id="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25</a:t>
            </a:fld>
            <a:endParaRPr lang="el-G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7156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243365" y="260648"/>
            <a:ext cx="857710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Όταν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ℓ&lt;&lt;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R,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τοπικά η γεωμετρία μπορεί να εκληφθεί ως </a:t>
            </a:r>
            <a:r>
              <a:rPr lang="el-GR" altLang="el-GR" sz="2000" dirty="0" smtClean="0">
                <a:latin typeface="+mn-lt"/>
                <a:cs typeface="Times New Roman" pitchFamily="18" charset="0"/>
              </a:rPr>
              <a:t>επίπεδη,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ορίζοντας ως 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y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την διεύθυνση κάθετα στον εσωτερικό κύλινδρο έτσι ώστε 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y(r=R)=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ω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R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και 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y(r=R+ℓ)=0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, και 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x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την εφαπτομενική διεύθυνση στην επιφάνειά του</a:t>
            </a:r>
            <a:endParaRPr lang="en-US" altLang="el-GR" sz="2000" dirty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  <a:cs typeface="Times New Roman" pitchFamily="18" charset="0"/>
              </a:rPr>
              <a:t>Έτσι η διατμητική τάση που ασκείται σε κάθε σημείο του εσωτερικού κυλίνδρου δίδεται από την </a:t>
            </a:r>
            <a:r>
              <a:rPr lang="el-GR" altLang="el-GR" sz="2000" dirty="0" smtClean="0">
                <a:latin typeface="+mn-lt"/>
                <a:cs typeface="Times New Roman" pitchFamily="18" charset="0"/>
              </a:rPr>
              <a:t>σχέση: </a:t>
            </a:r>
            <a:endParaRPr lang="el-GR" altLang="el-GR" sz="2000" dirty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l-GR" altLang="el-GR" sz="2000" dirty="0" smtClean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l-GR" altLang="el-GR" sz="2000" dirty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 smtClean="0">
                <a:latin typeface="+mn-lt"/>
                <a:cs typeface="Times New Roman" pitchFamily="18" charset="0"/>
              </a:rPr>
              <a:t>Με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την εφαρμογή εξωτερικής ροπής </a:t>
            </a:r>
            <a:r>
              <a:rPr lang="en-US" altLang="el-GR" sz="2000" dirty="0">
                <a:latin typeface="+mn-lt"/>
                <a:cs typeface="Times New Roman" pitchFamily="18" charset="0"/>
              </a:rPr>
              <a:t>M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ο εσωτερικός κύλινδρος αποκτά σταθερή γωνιακή ταχύτητα ω όταν αυτή εξισορροπηθεί από την αντίθετη ροπή που ασκούν στον κύλινδρο οι διατμητικές τάσεις</a:t>
            </a:r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681399"/>
              </p:ext>
            </p:extLst>
          </p:nvPr>
        </p:nvGraphicFramePr>
        <p:xfrm>
          <a:off x="3779912" y="2204864"/>
          <a:ext cx="1409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" name="Equation" r:id="rId3" imgW="1409700" imgH="558800" progId="Equation.DSMT4">
                  <p:embed/>
                </p:oleObj>
              </mc:Choice>
              <mc:Fallback>
                <p:oleObj name="Equation" r:id="rId3" imgW="1409700" imgH="5588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204864"/>
                        <a:ext cx="14097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3707904" y="2132856"/>
            <a:ext cx="1584176" cy="6480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26</a:t>
            </a:fld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6943" y="4196507"/>
            <a:ext cx="83875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Τελικά ισχύει </a:t>
            </a:r>
            <a:r>
              <a:rPr lang="el-GR" altLang="el-GR" sz="2000" dirty="0" smtClean="0">
                <a:latin typeface="+mn-lt"/>
              </a:rPr>
              <a:t>ότι: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000" dirty="0" smtClean="0">
                <a:latin typeface="+mn-lt"/>
              </a:rPr>
              <a:t>Γνωρίζοντας </a:t>
            </a:r>
            <a:r>
              <a:rPr lang="el-GR" altLang="el-GR" sz="2000" dirty="0">
                <a:latin typeface="+mn-lt"/>
              </a:rPr>
              <a:t>την ασκούμενη ροπή, την γωνιακή ταχύτητα και την γεωμετρία της διάταξης μπορούμε να μετρήσουμε το ιξώδες του περιστρεφόμενου ρευστού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 smtClean="0">
                <a:latin typeface="+mn-lt"/>
              </a:rPr>
              <a:t> </a:t>
            </a:r>
            <a:endParaRPr lang="el-GR" altLang="el-GR" sz="2000" dirty="0">
              <a:latin typeface="+mn-lt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084616"/>
              </p:ext>
            </p:extLst>
          </p:nvPr>
        </p:nvGraphicFramePr>
        <p:xfrm>
          <a:off x="2711028" y="4115544"/>
          <a:ext cx="4813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7" name="Equation" r:id="rId6" imgW="4813300" imgH="609600" progId="Equation.DSMT4">
                  <p:embed/>
                </p:oleObj>
              </mc:Choice>
              <mc:Fallback>
                <p:oleObj name="Equation" r:id="rId6" imgW="4813300" imgH="6096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028" y="4115544"/>
                        <a:ext cx="48133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893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3024336"/>
          </a:xfrm>
        </p:spPr>
        <p:txBody>
          <a:bodyPr>
            <a:normAutofit/>
          </a:bodyPr>
          <a:lstStyle/>
          <a:p>
            <a:r>
              <a:rPr lang="el-GR" sz="2000" dirty="0"/>
              <a:t>Διασταλτικά (</a:t>
            </a:r>
            <a:r>
              <a:rPr lang="el-GR" sz="2000" dirty="0" err="1"/>
              <a:t>dilatant</a:t>
            </a:r>
            <a:r>
              <a:rPr lang="el-GR" sz="2000" dirty="0"/>
              <a:t>) ρευστά, χαρακτηρίζονται από αύξηση ιξώδους με αύξηση του ρυθμού παραμόρφωσης </a:t>
            </a:r>
            <a:r>
              <a:rPr lang="el-GR" sz="2000" dirty="0" err="1" smtClean="0"/>
              <a:t>dθ</a:t>
            </a:r>
            <a:r>
              <a:rPr lang="el-GR" sz="2000" dirty="0" smtClean="0"/>
              <a:t>/</a:t>
            </a:r>
            <a:r>
              <a:rPr lang="el-GR" sz="2000" dirty="0" err="1" smtClean="0"/>
              <a:t>dt</a:t>
            </a:r>
            <a:r>
              <a:rPr lang="el-GR" sz="2000" dirty="0" smtClean="0"/>
              <a:t>, π.χ</a:t>
            </a:r>
            <a:r>
              <a:rPr lang="el-GR" sz="2000" dirty="0"/>
              <a:t>. κινούμενη άμμος, διαλύματα  (καλαμπόκι ή άμυλο)</a:t>
            </a:r>
          </a:p>
          <a:p>
            <a:r>
              <a:rPr lang="el-GR" sz="2000" dirty="0" err="1"/>
              <a:t>Ψευδοπλαστικά</a:t>
            </a:r>
            <a:r>
              <a:rPr lang="el-GR" sz="2000" dirty="0"/>
              <a:t> (</a:t>
            </a:r>
            <a:r>
              <a:rPr lang="el-GR" sz="2000" dirty="0" err="1"/>
              <a:t>pseudoplastic</a:t>
            </a:r>
            <a:r>
              <a:rPr lang="el-GR" sz="2000" dirty="0"/>
              <a:t>) ρευστά, χαρακτηρίζονται από μείωση ιξώδους με αύξηση του ρυθμού παραμόρφωσης </a:t>
            </a:r>
            <a:r>
              <a:rPr lang="el-GR" sz="2000" dirty="0" err="1" smtClean="0"/>
              <a:t>dθ</a:t>
            </a:r>
            <a:r>
              <a:rPr lang="el-GR" sz="2000" dirty="0" smtClean="0"/>
              <a:t>/</a:t>
            </a:r>
            <a:r>
              <a:rPr lang="el-GR" sz="2000" dirty="0" err="1" smtClean="0"/>
              <a:t>dt</a:t>
            </a:r>
            <a:r>
              <a:rPr lang="el-GR" sz="2000" dirty="0" smtClean="0"/>
              <a:t>, π.χ</a:t>
            </a:r>
            <a:r>
              <a:rPr lang="el-GR" sz="2000" dirty="0"/>
              <a:t>. μπογιά, λιωμένο χαρτί, πλάσμα αίματος, διαλύματα πολυμερών</a:t>
            </a:r>
          </a:p>
          <a:p>
            <a:r>
              <a:rPr lang="el-GR" sz="2000" dirty="0"/>
              <a:t>Πλαστικά ρευστά, παρουσιάζουν έντονη μεταβολή του ιξώδους με αύξηση του ρυθμού </a:t>
            </a:r>
            <a:r>
              <a:rPr lang="el-GR" sz="2000" dirty="0" smtClean="0"/>
              <a:t>διάτμησης, π.χ</a:t>
            </a:r>
            <a:r>
              <a:rPr lang="el-GR" sz="2000" dirty="0"/>
              <a:t>. ακραία εκδοχή το </a:t>
            </a:r>
            <a:r>
              <a:rPr lang="el-GR" sz="2000" dirty="0" err="1"/>
              <a:t>bingham</a:t>
            </a:r>
            <a:r>
              <a:rPr lang="el-GR" sz="2000" dirty="0"/>
              <a:t> </a:t>
            </a:r>
            <a:r>
              <a:rPr lang="el-GR" sz="2000" dirty="0" err="1"/>
              <a:t>plastic</a:t>
            </a:r>
            <a:r>
              <a:rPr lang="el-GR" sz="2000" dirty="0"/>
              <a:t> (οδοντόπαστα) που θέλει ένα κατώφλι τάσης για να αρχίσει να </a:t>
            </a:r>
            <a:r>
              <a:rPr lang="el-GR" sz="2000" dirty="0" smtClean="0"/>
              <a:t>ρέει</a:t>
            </a:r>
            <a:endParaRPr lang="el-GR" sz="20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38336"/>
          </a:xfrm>
        </p:spPr>
        <p:txBody>
          <a:bodyPr>
            <a:noAutofit/>
          </a:bodyPr>
          <a:lstStyle/>
          <a:p>
            <a:r>
              <a:rPr lang="el-GR" b="1" dirty="0" smtClean="0"/>
              <a:t>Ρεολογία</a:t>
            </a:r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33256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13: Διάκριση ρευστών με βάση την μεταβολή του ιξώδους με αυτή του ρυθμού παραμόρφωσης</a:t>
            </a:r>
            <a:endParaRPr lang="el-GR" sz="2000" i="1" dirty="0"/>
          </a:p>
        </p:txBody>
      </p:sp>
      <p:sp>
        <p:nvSpPr>
          <p:cNvPr id="8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27</a:t>
            </a:fld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59485"/>
            <a:ext cx="6192688" cy="218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112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en72367_01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3031"/>
            <a:ext cx="2891481" cy="240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 descr="cen72367_01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18" y="1286693"/>
            <a:ext cx="3499262" cy="224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0" y="-99392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4000" b="1" dirty="0">
                <a:latin typeface="+mj-lt"/>
              </a:rPr>
              <a:t>Συνοριακή Συνθήκη μη Ολίσθησης και μη </a:t>
            </a:r>
            <a:r>
              <a:rPr lang="el-GR" altLang="el-GR" sz="4000" b="1" dirty="0" smtClean="0">
                <a:latin typeface="+mj-lt"/>
              </a:rPr>
              <a:t>Διείσδυσης</a:t>
            </a:r>
            <a:endParaRPr lang="el-GR" altLang="el-GR" sz="4000" b="1" dirty="0">
              <a:latin typeface="+mj-lt"/>
            </a:endParaRP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79512" y="4360455"/>
            <a:ext cx="8712968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Τα μόρια ρευστού σε επαφή με στερεό τοίχωμα κολλάνε πάνω του και αποκτούν ίδια κάθετη και εφαπτομενική ταχύτητα με αυτό, σαν </a:t>
            </a:r>
            <a:r>
              <a:rPr lang="el-GR" altLang="el-GR" sz="2000" dirty="0" smtClean="0">
                <a:latin typeface="+mn-lt"/>
              </a:rPr>
              <a:t>αποτέλεσμα </a:t>
            </a:r>
            <a:r>
              <a:rPr lang="el-GR" altLang="el-GR" sz="2000" dirty="0">
                <a:latin typeface="+mn-lt"/>
              </a:rPr>
              <a:t>του ιξώδους του ρευστού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Έτσι δημιουργείται η διατμητική δύναμη πάνω στο τοίχωμα,  </a:t>
            </a:r>
            <a:r>
              <a:rPr lang="el-GR" altLang="el-GR" sz="2000" dirty="0" smtClean="0">
                <a:latin typeface="+mn-lt"/>
              </a:rPr>
              <a:t>                 </a:t>
            </a:r>
            <a:r>
              <a:rPr lang="el-GR" altLang="el-GR" sz="2000" dirty="0">
                <a:latin typeface="+mn-lt"/>
              </a:rPr>
              <a:t>καθώς και το συνοριακό στρώμα ταχύτητας όταν επερχόμενο ρεύμα ρευστού περνά πάνω από στερεό εμπόδιο</a:t>
            </a:r>
          </a:p>
        </p:txBody>
      </p:sp>
      <p:graphicFrame>
        <p:nvGraphicFramePr>
          <p:cNvPr id="215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01006"/>
              </p:ext>
            </p:extLst>
          </p:nvPr>
        </p:nvGraphicFramePr>
        <p:xfrm>
          <a:off x="6876256" y="5466680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3" name="Equation" r:id="rId5" imgW="1040948" imgH="482391" progId="Equation.DSMT4">
                  <p:embed/>
                </p:oleObj>
              </mc:Choice>
              <mc:Fallback>
                <p:oleObj name="Equation" r:id="rId5" imgW="1040948" imgH="482391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5466680"/>
                        <a:ext cx="1041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748" y="3645024"/>
            <a:ext cx="910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14: </a:t>
            </a:r>
            <a:r>
              <a:rPr lang="el-GR" sz="2000" i="1" dirty="0"/>
              <a:t>(α)</a:t>
            </a:r>
            <a:r>
              <a:rPr lang="el-GR" sz="2000" i="1" dirty="0" smtClean="0"/>
              <a:t> </a:t>
            </a:r>
            <a:r>
              <a:rPr lang="en-US" altLang="el-GR" sz="2000" i="1" dirty="0"/>
              <a:t>PIV </a:t>
            </a:r>
            <a:r>
              <a:rPr lang="el-GR" altLang="el-GR" sz="2000" i="1" dirty="0"/>
              <a:t>μετρήσεις του πεδίου ταχυτήτων για ροή γύρω από </a:t>
            </a:r>
            <a:r>
              <a:rPr lang="el-GR" altLang="el-GR" sz="2000" i="1" dirty="0" smtClean="0"/>
              <a:t>πτέρυγα και (β) προφίλ ταχυτήτων για ροή ρευστού πάνω από επίπεδη πλάκα</a:t>
            </a:r>
            <a:endParaRPr lang="el-GR" altLang="el-GR" sz="2000" i="1" dirty="0"/>
          </a:p>
          <a:p>
            <a:pPr algn="ctr"/>
            <a:endParaRPr lang="el-GR" sz="2000" i="1" dirty="0"/>
          </a:p>
        </p:txBody>
      </p:sp>
      <p:sp>
        <p:nvSpPr>
          <p:cNvPr id="2" name="Ορθογώνιο 1"/>
          <p:cNvSpPr/>
          <p:nvPr/>
        </p:nvSpPr>
        <p:spPr>
          <a:xfrm>
            <a:off x="1829513" y="815259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i="1" dirty="0"/>
              <a:t>(α)</a:t>
            </a:r>
            <a:endParaRPr lang="el-GR" sz="2000" dirty="0"/>
          </a:p>
        </p:txBody>
      </p:sp>
      <p:sp>
        <p:nvSpPr>
          <p:cNvPr id="11" name="Ορθογώνιο 10"/>
          <p:cNvSpPr/>
          <p:nvPr/>
        </p:nvSpPr>
        <p:spPr>
          <a:xfrm>
            <a:off x="6219862" y="840651"/>
            <a:ext cx="47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i="1" dirty="0" smtClean="0"/>
              <a:t>(β)</a:t>
            </a:r>
            <a:endParaRPr lang="el-GR" sz="2000" dirty="0"/>
          </a:p>
        </p:txBody>
      </p:sp>
      <p:sp>
        <p:nvSpPr>
          <p:cNvPr id="14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28</a:t>
            </a:fld>
            <a:endParaRPr lang="el-G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5338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 lnSpcReduction="10000"/>
          </a:bodyPr>
          <a:lstStyle/>
          <a:p>
            <a:r>
              <a:rPr lang="el-GR" sz="2200" dirty="0" smtClean="0"/>
              <a:t>Το </a:t>
            </a:r>
            <a:r>
              <a:rPr lang="el-GR" sz="2200" b="1" dirty="0" smtClean="0"/>
              <a:t>κινηματικό ιξώδες</a:t>
            </a:r>
            <a:r>
              <a:rPr lang="el-GR" sz="2200" dirty="0" smtClean="0"/>
              <a:t>, </a:t>
            </a:r>
            <a:r>
              <a:rPr lang="el-GR" sz="2200" dirty="0"/>
              <a:t>ν=μ/ρ, εκφράζει </a:t>
            </a:r>
            <a:r>
              <a:rPr lang="el-GR" sz="2200" dirty="0" smtClean="0"/>
              <a:t>την ταχύτητα </a:t>
            </a:r>
            <a:r>
              <a:rPr lang="el-GR" sz="2200" dirty="0"/>
              <a:t>απόκρισης </a:t>
            </a:r>
            <a:r>
              <a:rPr lang="el-GR" sz="2200" dirty="0" smtClean="0"/>
              <a:t>του ρευστού </a:t>
            </a:r>
            <a:r>
              <a:rPr lang="el-GR" sz="2200" dirty="0"/>
              <a:t>σε σχέση και με την αδράνειά του, μονάδα μέτρησης στο CGS: </a:t>
            </a:r>
            <a:r>
              <a:rPr lang="el-GR" sz="2200" dirty="0" smtClean="0"/>
              <a:t>                             </a:t>
            </a:r>
            <a:r>
              <a:rPr lang="el-GR" sz="2200" dirty="0"/>
              <a:t>1 Stokes= 1 cm</a:t>
            </a:r>
            <a:r>
              <a:rPr lang="el-GR" sz="2200" baseline="30000" dirty="0"/>
              <a:t>2</a:t>
            </a:r>
            <a:r>
              <a:rPr lang="el-GR" sz="2200" dirty="0"/>
              <a:t>/s , π.χ.  ν</a:t>
            </a:r>
            <a:r>
              <a:rPr lang="el-GR" sz="2200" baseline="-25000" dirty="0"/>
              <a:t>νερού</a:t>
            </a:r>
            <a:r>
              <a:rPr lang="el-GR" sz="2200" dirty="0"/>
              <a:t>=0.01 Stokes</a:t>
            </a:r>
          </a:p>
          <a:p>
            <a:r>
              <a:rPr lang="el-GR" sz="2200" dirty="0"/>
              <a:t>Σε σχετικά χαμηλές πιέσεις το ιξώδες των υγρών δεν εξαρτάται από την πίεση αλλά εξαρτάται από την θερμοκρασία</a:t>
            </a:r>
          </a:p>
          <a:p>
            <a:r>
              <a:rPr lang="el-GR" sz="2200" dirty="0"/>
              <a:t>Το κινηματικό ιξώδες έχει μεγαλύτερη εξάρτηση από την πίεση λόγω της εξάρτησης από την </a:t>
            </a:r>
            <a:r>
              <a:rPr lang="el-GR" sz="2200" dirty="0" smtClean="0"/>
              <a:t>πυκνότητα. Συγκεκριμένα:</a:t>
            </a:r>
          </a:p>
          <a:p>
            <a:endParaRPr lang="el-GR" sz="2000" dirty="0"/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pPr>
              <a:spcBef>
                <a:spcPct val="50000"/>
              </a:spcBef>
            </a:pPr>
            <a:endParaRPr lang="el-GR" altLang="el-GR" sz="20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l-GR" altLang="el-GR" sz="2200" dirty="0" smtClean="0"/>
              <a:t>Στα </a:t>
            </a:r>
            <a:r>
              <a:rPr lang="el-GR" altLang="el-GR" sz="2200" dirty="0"/>
              <a:t>υγρά η άνοδος της θερμοκρασίας αυξάνει κυρίως την μέση ελεύθερη διαδρομή</a:t>
            </a:r>
          </a:p>
          <a:p>
            <a:pPr>
              <a:spcBef>
                <a:spcPct val="50000"/>
              </a:spcBef>
            </a:pPr>
            <a:r>
              <a:rPr lang="el-GR" altLang="el-GR" sz="2200" dirty="0"/>
              <a:t>Στα αέρια η άνοδος της θερμοκρασίας αυξάνει κυρίως την μέση ταχύτητα των μορίων</a:t>
            </a:r>
            <a:endParaRPr lang="en-US" altLang="el-GR" sz="2200" dirty="0"/>
          </a:p>
          <a:p>
            <a:endParaRPr lang="el-GR" sz="2000" dirty="0"/>
          </a:p>
          <a:p>
            <a:endParaRPr lang="el-GR" dirty="0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90143"/>
              </p:ext>
            </p:extLst>
          </p:nvPr>
        </p:nvGraphicFramePr>
        <p:xfrm>
          <a:off x="2843808" y="2708920"/>
          <a:ext cx="3238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2" name="Equation" r:id="rId3" imgW="3238500" imgH="1143000" progId="Equation.DSMT4">
                  <p:embed/>
                </p:oleObj>
              </mc:Choice>
              <mc:Fallback>
                <p:oleObj name="Equation" r:id="rId3" imgW="3238500" imgH="114300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708920"/>
                        <a:ext cx="32385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2771800" y="2708920"/>
            <a:ext cx="3312368" cy="11521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347586"/>
              </p:ext>
            </p:extLst>
          </p:nvPr>
        </p:nvGraphicFramePr>
        <p:xfrm>
          <a:off x="539552" y="4077072"/>
          <a:ext cx="7899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3" name="Equation" r:id="rId5" imgW="7899120" imgH="571320" progId="Equation.DSMT4">
                  <p:embed/>
                </p:oleObj>
              </mc:Choice>
              <mc:Fallback>
                <p:oleObj name="Equation" r:id="rId5" imgW="7899120" imgH="57132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077072"/>
                        <a:ext cx="7899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29</a:t>
            </a:fld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069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>
              <a:tabLst>
                <a:tab pos="2689225" algn="l"/>
              </a:tabLst>
            </a:pPr>
            <a:r>
              <a:rPr lang="el-GR" b="1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r>
              <a:rPr lang="el-GR" sz="2800" dirty="0" smtClean="0"/>
              <a:t>Μοριακή δομή της ύλης</a:t>
            </a:r>
          </a:p>
          <a:p>
            <a:r>
              <a:rPr lang="el-GR" sz="2800" dirty="0" smtClean="0"/>
              <a:t>Θεωρία συνεχούς μέσου</a:t>
            </a:r>
          </a:p>
          <a:p>
            <a:r>
              <a:rPr lang="el-GR" altLang="el-GR" sz="2800" dirty="0" smtClean="0"/>
              <a:t>Μηχανική συμπεριφορά στερεών και ρευστών</a:t>
            </a:r>
          </a:p>
          <a:p>
            <a:r>
              <a:rPr lang="el-GR" altLang="el-GR" sz="2800" dirty="0" smtClean="0"/>
              <a:t>Διαμόρφωση στατικής ισορροπίας και φύση των τάσεων</a:t>
            </a:r>
          </a:p>
          <a:p>
            <a:r>
              <a:rPr lang="el-GR" altLang="el-GR" sz="2800" dirty="0" smtClean="0"/>
              <a:t>Συστήματα μονάδων και διαστάσεις φυσικών μεγεθών</a:t>
            </a:r>
          </a:p>
          <a:p>
            <a:r>
              <a:rPr lang="el-GR" altLang="el-GR" sz="2800" dirty="0" smtClean="0"/>
              <a:t>Ιδιότητες ρευστών </a:t>
            </a:r>
            <a:r>
              <a:rPr lang="en-US" altLang="el-GR" sz="2800" dirty="0" smtClean="0"/>
              <a:t>- </a:t>
            </a:r>
            <a:r>
              <a:rPr lang="el-GR" altLang="el-GR" sz="2800" dirty="0" smtClean="0"/>
              <a:t>Ενέργεια, πυκνότητα, ιξώδες</a:t>
            </a:r>
          </a:p>
          <a:p>
            <a:r>
              <a:rPr lang="el-GR" altLang="el-GR" sz="2800" dirty="0" smtClean="0"/>
              <a:t>Διατήρηση μάζας σε διαφορική μορφή για μονοδιάστατη ροή</a:t>
            </a:r>
          </a:p>
          <a:p>
            <a:r>
              <a:rPr lang="el-GR" altLang="el-GR" sz="2800" dirty="0" smtClean="0"/>
              <a:t>Συνοριακή συνθήκη μη ολίσθησης και μη διείσδυσης</a:t>
            </a:r>
          </a:p>
          <a:p>
            <a:r>
              <a:rPr lang="el-GR" altLang="el-GR" sz="2800" dirty="0" smtClean="0"/>
              <a:t>Επιφανειακή τάση - Διαβροχή - Γραμμή Επαφής</a:t>
            </a:r>
          </a:p>
          <a:p>
            <a:endParaRPr lang="el-GR" altLang="el-GR" sz="2000" dirty="0" smtClean="0"/>
          </a:p>
          <a:p>
            <a:endParaRPr lang="el-GR" altLang="el-GR" sz="2000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08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l-GR" altLang="el-GR" sz="4400" b="1" dirty="0" smtClean="0">
                <a:latin typeface="+mj-lt"/>
              </a:rPr>
              <a:t>Επιφανειακή </a:t>
            </a:r>
            <a:r>
              <a:rPr lang="el-GR" altLang="el-GR" sz="4400" b="1" dirty="0">
                <a:latin typeface="+mj-lt"/>
              </a:rPr>
              <a:t>Τάση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256332" y="678780"/>
            <a:ext cx="8564140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l-GR" altLang="el-GR" sz="2000" dirty="0">
                <a:latin typeface="+mn-lt"/>
                <a:cs typeface="Shonar Bangla" panose="020B0502040204020203" pitchFamily="34" charset="0"/>
              </a:rPr>
              <a:t>Οι δυνάμεις που υφίστανται τα μόρια του ρευστού που βρίσκονται σε διεπιφάνειες με άλλα ρευστά, δεν είναι συμμετρικές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000" dirty="0">
                <a:latin typeface="+mn-lt"/>
                <a:cs typeface="Shonar Bangla" panose="020B0502040204020203" pitchFamily="34" charset="0"/>
              </a:rPr>
              <a:t>Για την εξισορρόπηση της ασυμμετρίας αυτής αναπτύσσονται επιφανειακές δυνάμεις με κατεύθυνση προς τα κοίλα της διεπιφάνειας και οι οποίες συνιστούν την επιφανειακή </a:t>
            </a:r>
            <a:r>
              <a:rPr lang="el-GR" altLang="el-GR" sz="2000" dirty="0" smtClean="0">
                <a:latin typeface="+mn-lt"/>
                <a:cs typeface="Shonar Bangla" panose="020B0502040204020203" pitchFamily="34" charset="0"/>
              </a:rPr>
              <a:t>τάση, η οποία συμβολίζεται συνήθως με σ και μετράται σε </a:t>
            </a:r>
            <a:r>
              <a:rPr lang="en-US" altLang="el-GR" sz="2000" dirty="0" smtClean="0">
                <a:latin typeface="+mn-lt"/>
                <a:cs typeface="Shonar Bangla" panose="020B0502040204020203" pitchFamily="34" charset="0"/>
              </a:rPr>
              <a:t>N/m </a:t>
            </a:r>
            <a:r>
              <a:rPr lang="el-GR" altLang="el-GR" sz="2000" dirty="0" smtClean="0">
                <a:latin typeface="+mn-lt"/>
                <a:cs typeface="Shonar Bangla" panose="020B0502040204020203" pitchFamily="34" charset="0"/>
              </a:rPr>
              <a:t>στο </a:t>
            </a:r>
            <a:r>
              <a:rPr lang="en-US" altLang="el-GR" sz="2000" dirty="0" smtClean="0">
                <a:latin typeface="+mn-lt"/>
                <a:cs typeface="Shonar Bangla" panose="020B0502040204020203" pitchFamily="34" charset="0"/>
              </a:rPr>
              <a:t>SI</a:t>
            </a:r>
            <a:r>
              <a:rPr lang="el-GR" altLang="el-GR" sz="2000" dirty="0" smtClean="0">
                <a:latin typeface="+mn-lt"/>
                <a:cs typeface="Shonar Bangla" panose="020B0502040204020203" pitchFamily="34" charset="0"/>
              </a:rPr>
              <a:t> </a:t>
            </a:r>
            <a:endParaRPr lang="el-GR" altLang="el-GR" sz="2000" dirty="0">
              <a:latin typeface="+mn-lt"/>
              <a:cs typeface="Shonar Bangla" panose="020B0502040204020203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000" dirty="0">
                <a:latin typeface="+mn-lt"/>
                <a:cs typeface="Shonar Bangla" panose="020B0502040204020203" pitchFamily="34" charset="0"/>
              </a:rPr>
              <a:t>Σαν αποτέλεσμα αυτής της αλληλεπίδρασης σταγόνες που βρίσκονται μέσα σε άλλο ρευστό μοιάζουν με μπαλόνια των οποίων η εξωτερική επιφάνεια συμπεριφέρεται σαν ελαστική μεμβράνη</a:t>
            </a:r>
            <a:r>
              <a:rPr lang="el-GR" altLang="el-GR" sz="2000" dirty="0" smtClean="0">
                <a:latin typeface="+mn-lt"/>
                <a:cs typeface="Shonar Bangla" panose="020B0502040204020203" pitchFamily="34" charset="0"/>
              </a:rPr>
              <a:t>.</a:t>
            </a:r>
            <a:r>
              <a:rPr lang="el-GR" altLang="el-GR" sz="2000" dirty="0">
                <a:latin typeface="+mn-lt"/>
                <a:cs typeface="Shonar Bangla" panose="020B0502040204020203" pitchFamily="34" charset="0"/>
              </a:rPr>
              <a:t>	</a:t>
            </a:r>
            <a:r>
              <a:rPr lang="el-GR" altLang="el-GR" sz="2000" dirty="0" smtClean="0">
                <a:latin typeface="+mn-lt"/>
                <a:cs typeface="Shonar Bangla" panose="020B0502040204020203" pitchFamily="34" charset="0"/>
              </a:rPr>
              <a:t>     </a:t>
            </a:r>
            <a:endParaRPr lang="el-GR" altLang="el-GR" sz="2000" dirty="0">
              <a:latin typeface="+mn-lt"/>
              <a:cs typeface="Shonar Bangla" panose="020B0502040204020203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000" dirty="0" smtClean="0">
                <a:latin typeface="+mn-lt"/>
                <a:cs typeface="Shonar Bangla" panose="020B0502040204020203" pitchFamily="34" charset="0"/>
              </a:rPr>
              <a:t>Η </a:t>
            </a:r>
            <a:r>
              <a:rPr lang="el-GR" altLang="el-GR" sz="2000" dirty="0">
                <a:latin typeface="+mn-lt"/>
                <a:cs typeface="Shonar Bangla" panose="020B0502040204020203" pitchFamily="34" charset="0"/>
              </a:rPr>
              <a:t>επιφανειακή τάση οδηγεί στην καμπύλωσή τους προκειμένου να ελαχιστοποιηθεί η ελεύθερη επιφάνεια που καταλαμβάνουν και να επιτευχθεί ισορροπία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614707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15: Διάγραμμα δυνάμεων συνοχής σε ένα μόριο υγρού</a:t>
            </a:r>
            <a:endParaRPr lang="el-GR" sz="2000" i="1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48" y="3940314"/>
            <a:ext cx="3771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30</a:t>
            </a:fld>
            <a:endParaRPr lang="el-GR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8281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6856" y="83765"/>
            <a:ext cx="8229600" cy="5865515"/>
          </a:xfrm>
        </p:spPr>
        <p:txBody>
          <a:bodyPr/>
          <a:lstStyle/>
          <a:p>
            <a:r>
              <a:rPr lang="el-GR" sz="2000" dirty="0"/>
              <a:t>Τοπικά η στατική ισορροπία εκφράζεται μέσω της υπερπίεσης και της επιφανειακής τάσης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επιφανειακή τάση εμφανίζεται σαν συνολική δύναμη με κατεύθυνση προς τα κοίλα της </a:t>
            </a:r>
            <a:r>
              <a:rPr lang="el-GR" sz="2000" dirty="0" smtClean="0"/>
              <a:t>διεπιφάνειας </a:t>
            </a:r>
            <a:r>
              <a:rPr lang="en-US" sz="2000" dirty="0" smtClean="0"/>
              <a:t>- </a:t>
            </a:r>
            <a:r>
              <a:rPr lang="el-GR" sz="2000" dirty="0" smtClean="0"/>
              <a:t>Ισχύει </a:t>
            </a:r>
            <a:r>
              <a:rPr lang="el-GR" sz="2000" dirty="0"/>
              <a:t>δε </a:t>
            </a:r>
            <a:r>
              <a:rPr lang="el-GR" sz="2000" dirty="0" smtClean="0"/>
              <a:t>ότι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r>
              <a:rPr lang="el-GR" sz="2000" dirty="0" smtClean="0"/>
              <a:t>Όπου     το κάθετο διάνυσμα με κατεύθυνση από τα κοίλα προς τα κυρτά της διεπιφάνειας και      το διάνυσμα</a:t>
            </a:r>
            <a:r>
              <a:rPr lang="el-GR" sz="2000" dirty="0"/>
              <a:t> εφαπτομενικό</a:t>
            </a:r>
            <a:r>
              <a:rPr lang="el-GR" sz="2000" dirty="0" smtClean="0"/>
              <a:t> της διεπιφάνειας και κάθετο στην καμπύ</a:t>
            </a:r>
            <a:r>
              <a:rPr lang="el-GR" sz="2000" dirty="0"/>
              <a:t>λ</a:t>
            </a:r>
            <a:r>
              <a:rPr lang="el-GR" sz="2000" dirty="0" smtClean="0"/>
              <a:t>η που την περιβάλλει</a:t>
            </a:r>
            <a:endParaRPr lang="el-GR" sz="2000" dirty="0"/>
          </a:p>
          <a:p>
            <a:endParaRPr lang="el-GR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4"/>
          <a:stretch/>
        </p:blipFill>
        <p:spPr bwMode="auto">
          <a:xfrm>
            <a:off x="6726157" y="1364302"/>
            <a:ext cx="2303543" cy="166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100040"/>
              </p:ext>
            </p:extLst>
          </p:nvPr>
        </p:nvGraphicFramePr>
        <p:xfrm>
          <a:off x="8301310" y="2825832"/>
          <a:ext cx="520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2" name="Equation" r:id="rId4" imgW="520474" imgH="203112" progId="Equation.DSMT4">
                  <p:embed/>
                </p:oleObj>
              </mc:Choice>
              <mc:Fallback>
                <p:oleObj name="Equation" r:id="rId4" imgW="520474" imgH="203112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310" y="2825832"/>
                        <a:ext cx="5207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588931"/>
              </p:ext>
            </p:extLst>
          </p:nvPr>
        </p:nvGraphicFramePr>
        <p:xfrm>
          <a:off x="880193" y="2468785"/>
          <a:ext cx="5346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3" name="Equation" r:id="rId6" imgW="5346700" imgH="495300" progId="Equation.DSMT4">
                  <p:embed/>
                </p:oleObj>
              </mc:Choice>
              <mc:Fallback>
                <p:oleObj name="Equation" r:id="rId6" imgW="5346700" imgH="495300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193" y="2468785"/>
                        <a:ext cx="5346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31</a:t>
            </a:fld>
            <a:endParaRPr lang="el-G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39552" y="5673442"/>
            <a:ext cx="79208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l-GR" sz="2000" i="1" dirty="0">
                <a:latin typeface="+mn-lt"/>
              </a:rPr>
              <a:t>Σχήμα </a:t>
            </a:r>
            <a:r>
              <a:rPr lang="el-GR" sz="2000" i="1" dirty="0" smtClean="0">
                <a:latin typeface="+mn-lt"/>
              </a:rPr>
              <a:t>16: </a:t>
            </a:r>
            <a:r>
              <a:rPr lang="el-GR" altLang="el-GR" sz="2000" i="1" dirty="0" smtClean="0">
                <a:latin typeface="+mn-lt"/>
              </a:rPr>
              <a:t>Άλμα </a:t>
            </a:r>
            <a:r>
              <a:rPr lang="el-GR" altLang="el-GR" sz="2000" i="1" dirty="0">
                <a:latin typeface="+mn-lt"/>
              </a:rPr>
              <a:t>πίεσης κάθετα σε </a:t>
            </a:r>
            <a:r>
              <a:rPr lang="el-GR" altLang="el-GR" sz="2000" i="1" dirty="0" smtClean="0">
                <a:latin typeface="+mn-lt"/>
              </a:rPr>
              <a:t>διεπιφάνεια λόγω </a:t>
            </a:r>
            <a:r>
              <a:rPr lang="el-GR" altLang="el-GR" sz="2000" i="1" dirty="0">
                <a:latin typeface="+mn-lt"/>
              </a:rPr>
              <a:t>επιφανειακής </a:t>
            </a:r>
            <a:r>
              <a:rPr lang="el-GR" altLang="el-GR" sz="2000" i="1" dirty="0" smtClean="0">
                <a:latin typeface="+mn-lt"/>
              </a:rPr>
              <a:t>τάσης (α) σε κύλινδρο και (β) σε σφαίρα</a:t>
            </a:r>
            <a:endParaRPr lang="el-GR" altLang="el-GR" sz="2000" i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4111348"/>
            <a:ext cx="120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κύλινδρος</a:t>
            </a:r>
            <a:endParaRPr lang="el-GR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92463" y="409118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σφαίρα</a:t>
            </a:r>
            <a:endParaRPr lang="el-GR" b="1" dirty="0"/>
          </a:p>
        </p:txBody>
      </p:sp>
      <p:graphicFrame>
        <p:nvGraphicFramePr>
          <p:cNvPr id="22" name="Αντικείμενο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701255"/>
              </p:ext>
            </p:extLst>
          </p:nvPr>
        </p:nvGraphicFramePr>
        <p:xfrm>
          <a:off x="1513880" y="2964085"/>
          <a:ext cx="177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4" name="Equation" r:id="rId9" imgW="177480" imgH="253800" progId="Equation.DSMT4">
                  <p:embed/>
                </p:oleObj>
              </mc:Choice>
              <mc:Fallback>
                <p:oleObj name="Equation" r:id="rId9" imgW="177480" imgH="253800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880" y="2964085"/>
                        <a:ext cx="177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Αντικείμενο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886269"/>
              </p:ext>
            </p:extLst>
          </p:nvPr>
        </p:nvGraphicFramePr>
        <p:xfrm>
          <a:off x="3106564" y="3259708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5" name="Equation" r:id="rId11" imgW="241200" imgH="241200" progId="Equation.DSMT4">
                  <p:embed/>
                </p:oleObj>
              </mc:Choice>
              <mc:Fallback>
                <p:oleObj name="Equation" r:id="rId11" imgW="241200" imgH="24120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564" y="3259708"/>
                        <a:ext cx="241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Αντικείμενο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470295"/>
              </p:ext>
            </p:extLst>
          </p:nvPr>
        </p:nvGraphicFramePr>
        <p:xfrm>
          <a:off x="908093" y="1811957"/>
          <a:ext cx="568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6" name="Equation" r:id="rId13" imgW="5689600" imgH="609600" progId="Equation.DSMT4">
                  <p:embed/>
                </p:oleObj>
              </mc:Choice>
              <mc:Fallback>
                <p:oleObj name="Equation" r:id="rId13" imgW="5689600" imgH="60960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93" y="1811957"/>
                        <a:ext cx="568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Αντικείμενο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154746"/>
              </p:ext>
            </p:extLst>
          </p:nvPr>
        </p:nvGraphicFramePr>
        <p:xfrm>
          <a:off x="882383" y="1451917"/>
          <a:ext cx="6743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7" name="Equation" r:id="rId15" imgW="6743700" imgH="317500" progId="Equation.DSMT4">
                  <p:embed/>
                </p:oleObj>
              </mc:Choice>
              <mc:Fallback>
                <p:oleObj name="Equation" r:id="rId15" imgW="6743700" imgH="31750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83" y="1451917"/>
                        <a:ext cx="67437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Αντικείμενο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051633"/>
              </p:ext>
            </p:extLst>
          </p:nvPr>
        </p:nvGraphicFramePr>
        <p:xfrm>
          <a:off x="4499992" y="4554420"/>
          <a:ext cx="1456367" cy="108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8" name="Equation" r:id="rId17" imgW="1155600" imgH="863280" progId="Equation.DSMT4">
                  <p:embed/>
                </p:oleObj>
              </mc:Choice>
              <mc:Fallback>
                <p:oleObj name="Equation" r:id="rId17" imgW="1155600" imgH="86328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554420"/>
                        <a:ext cx="1456367" cy="10882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Αντικείμενο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852581"/>
              </p:ext>
            </p:extLst>
          </p:nvPr>
        </p:nvGraphicFramePr>
        <p:xfrm>
          <a:off x="505962" y="4645180"/>
          <a:ext cx="1360343" cy="960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9" name="Equation" r:id="rId19" imgW="1079280" imgH="761760" progId="Equation.DSMT4">
                  <p:embed/>
                </p:oleObj>
              </mc:Choice>
              <mc:Fallback>
                <p:oleObj name="Equation" r:id="rId19" imgW="1079280" imgH="761760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62" y="4645180"/>
                        <a:ext cx="1360343" cy="9602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90" name="Picture 4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95" y="4111348"/>
            <a:ext cx="17240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1" name="Picture 4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56" y="4205170"/>
            <a:ext cx="1828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Ορθογώνιο 29"/>
          <p:cNvSpPr/>
          <p:nvPr/>
        </p:nvSpPr>
        <p:spPr>
          <a:xfrm>
            <a:off x="3059832" y="4211796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i="1" dirty="0"/>
              <a:t>(α)</a:t>
            </a:r>
            <a:endParaRPr lang="el-GR" dirty="0"/>
          </a:p>
        </p:txBody>
      </p:sp>
      <p:sp>
        <p:nvSpPr>
          <p:cNvPr id="35" name="Ορθογώνιο 34"/>
          <p:cNvSpPr/>
          <p:nvPr/>
        </p:nvSpPr>
        <p:spPr>
          <a:xfrm>
            <a:off x="7308304" y="4221088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i="1" dirty="0" smtClean="0"/>
              <a:t>(β)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4284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113"/>
          </a:xfrm>
        </p:spPr>
        <p:txBody>
          <a:bodyPr/>
          <a:lstStyle/>
          <a:p>
            <a:r>
              <a:rPr lang="el-GR" sz="2000" dirty="0"/>
              <a:t>Στα σημεία επαφής τριών φάσεων δημιουργείται η γραμμή επαφής όπου ασκούνται ανά δύο διεπιφανειακές δυνάμεις</a:t>
            </a:r>
          </a:p>
          <a:p>
            <a:endParaRPr lang="el-GR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1013" y="30777"/>
            <a:ext cx="91550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4000" b="1" dirty="0">
                <a:latin typeface="+mj-lt"/>
              </a:rPr>
              <a:t>Διαβροχή - Γραμμή Επαφής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32</a:t>
            </a:fld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4" y="1584399"/>
            <a:ext cx="3913187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146873" y="2132856"/>
            <a:ext cx="499712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θ&lt;90</a:t>
            </a:r>
            <a:r>
              <a:rPr lang="el-GR" altLang="el-GR" sz="2000" baseline="30000" dirty="0">
                <a:latin typeface="+mn-lt"/>
              </a:rPr>
              <a:t>ο </a:t>
            </a:r>
            <a:r>
              <a:rPr lang="el-GR" altLang="el-GR" sz="2000" dirty="0">
                <a:latin typeface="+mn-lt"/>
                <a:cs typeface="Times New Roman" pitchFamily="18" charset="0"/>
              </a:rPr>
              <a:t>→ </a:t>
            </a:r>
            <a:r>
              <a:rPr lang="el-GR" altLang="el-GR" sz="2000" dirty="0">
                <a:latin typeface="+mn-lt"/>
              </a:rPr>
              <a:t>το υγρό διαβρέχει την στερεά πλάκα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θ&gt;90</a:t>
            </a:r>
            <a:r>
              <a:rPr lang="el-GR" altLang="el-GR" sz="2000" baseline="30000" dirty="0">
                <a:latin typeface="+mn-lt"/>
              </a:rPr>
              <a:t>ο</a:t>
            </a:r>
            <a:r>
              <a:rPr lang="el-GR" altLang="el-GR" sz="2000" dirty="0">
                <a:latin typeface="+mn-lt"/>
              </a:rPr>
              <a:t> → το υγρό δεν την διαβρέχει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95536" y="3369186"/>
            <a:ext cx="39604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l-GR" sz="2000" i="1" dirty="0">
                <a:latin typeface="+mn-lt"/>
              </a:rPr>
              <a:t>Σχήμα </a:t>
            </a:r>
            <a:r>
              <a:rPr lang="el-GR" sz="2000" i="1" dirty="0" smtClean="0">
                <a:latin typeface="+mn-lt"/>
              </a:rPr>
              <a:t>17: </a:t>
            </a:r>
            <a:r>
              <a:rPr lang="el-GR" altLang="el-GR" sz="2000" i="1" dirty="0" smtClean="0">
                <a:latin typeface="+mn-lt"/>
              </a:rPr>
              <a:t>Υγρή σταγόνα πάνω σε στερεό υπόστρωμα</a:t>
            </a:r>
            <a:endParaRPr lang="el-GR" altLang="el-GR" sz="2000" i="1" dirty="0">
              <a:latin typeface="+mn-lt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499992" y="5301208"/>
            <a:ext cx="39604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l-GR" sz="2000" i="1" dirty="0">
                <a:latin typeface="+mn-lt"/>
              </a:rPr>
              <a:t>Σχήμα </a:t>
            </a:r>
            <a:r>
              <a:rPr lang="el-GR" sz="2000" i="1" dirty="0" smtClean="0">
                <a:latin typeface="+mn-lt"/>
              </a:rPr>
              <a:t>18: </a:t>
            </a:r>
            <a:r>
              <a:rPr lang="el-GR" altLang="el-GR" sz="2000" i="1" dirty="0" smtClean="0">
                <a:latin typeface="+mn-lt"/>
              </a:rPr>
              <a:t>Απεικόνιση της τριχοειδούς ανύψωσης (κόκκινο</a:t>
            </a:r>
            <a:r>
              <a:rPr lang="en-US" altLang="el-GR" sz="2000" i="1" dirty="0" smtClean="0">
                <a:latin typeface="+mn-lt"/>
              </a:rPr>
              <a:t> - </a:t>
            </a:r>
            <a:r>
              <a:rPr lang="el-GR" altLang="el-GR" sz="2000" dirty="0">
                <a:latin typeface="+mn-lt"/>
              </a:rPr>
              <a:t>θ</a:t>
            </a:r>
            <a:r>
              <a:rPr lang="el-GR" altLang="el-GR" sz="2000" i="1" dirty="0">
                <a:latin typeface="+mn-lt"/>
              </a:rPr>
              <a:t>&lt;90</a:t>
            </a:r>
            <a:r>
              <a:rPr lang="el-GR" altLang="el-GR" sz="2000" i="1" baseline="30000" dirty="0">
                <a:latin typeface="+mn-lt"/>
              </a:rPr>
              <a:t>ο</a:t>
            </a:r>
            <a:r>
              <a:rPr lang="el-GR" altLang="el-GR" sz="2000" i="1" dirty="0" smtClean="0">
                <a:latin typeface="+mn-lt"/>
              </a:rPr>
              <a:t>) και πτώσης (μπλε - </a:t>
            </a:r>
            <a:r>
              <a:rPr lang="el-GR" altLang="el-GR" sz="2000" dirty="0" smtClean="0">
                <a:latin typeface="+mn-lt"/>
              </a:rPr>
              <a:t>θ</a:t>
            </a:r>
            <a:r>
              <a:rPr lang="el-GR" altLang="el-GR" sz="2000" i="1" dirty="0" smtClean="0">
                <a:latin typeface="+mn-lt"/>
              </a:rPr>
              <a:t>&gt;90</a:t>
            </a:r>
            <a:r>
              <a:rPr lang="el-GR" altLang="el-GR" sz="2000" i="1" baseline="30000" dirty="0" smtClean="0">
                <a:latin typeface="+mn-lt"/>
              </a:rPr>
              <a:t>ο</a:t>
            </a:r>
            <a:r>
              <a:rPr lang="el-GR" altLang="el-GR" sz="2000" i="1" dirty="0" smtClean="0">
                <a:latin typeface="+mn-lt"/>
              </a:rPr>
              <a:t>)  </a:t>
            </a:r>
            <a:endParaRPr lang="el-GR" altLang="el-GR" sz="2000" i="1" dirty="0">
              <a:latin typeface="+mn-lt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99" y="3493765"/>
            <a:ext cx="20288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938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19001" y="307940"/>
            <a:ext cx="8401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Ισοζύγιο δυνάμεων στην καμπύλη επαφής των τριών φάσεων (κύκλος στα παρατιθέμενα παραδείγματα λόγω αξονικής συμμετρίας)</a:t>
            </a: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104636"/>
              </p:ext>
            </p:extLst>
          </p:nvPr>
        </p:nvGraphicFramePr>
        <p:xfrm>
          <a:off x="2731927" y="1177677"/>
          <a:ext cx="25527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8" name="Equation" r:id="rId3" imgW="2552700" imgH="977900" progId="Equation.DSMT4">
                  <p:embed/>
                </p:oleObj>
              </mc:Choice>
              <mc:Fallback>
                <p:oleObj name="Equation" r:id="rId3" imgW="2552700" imgH="9779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927" y="1177677"/>
                        <a:ext cx="25527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5536" y="1136938"/>
            <a:ext cx="23527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Ισοζύγιο κάθετων δυνάμεων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5606107" y="1154861"/>
            <a:ext cx="21367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Ισοζύγιο οριζόντιων δυνάμεων</a:t>
            </a: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462080"/>
              </p:ext>
            </p:extLst>
          </p:nvPr>
        </p:nvGraphicFramePr>
        <p:xfrm>
          <a:off x="7025332" y="1220594"/>
          <a:ext cx="143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9" name="Equation" r:id="rId5" imgW="1435100" imgH="279400" progId="Equation.DSMT4">
                  <p:embed/>
                </p:oleObj>
              </mc:Choice>
              <mc:Fallback>
                <p:oleObj name="Equation" r:id="rId5" imgW="1435100" imgH="2794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32" y="1220594"/>
                        <a:ext cx="1435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2" y="2996952"/>
            <a:ext cx="2038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19001" y="2170524"/>
            <a:ext cx="78254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 smtClean="0">
                <a:latin typeface="+mn-lt"/>
              </a:rPr>
              <a:t>όπου </a:t>
            </a:r>
            <a:r>
              <a:rPr lang="en-US" altLang="el-GR" sz="2000" dirty="0" err="1" smtClean="0">
                <a:latin typeface="+mn-lt"/>
              </a:rPr>
              <a:t>f</a:t>
            </a:r>
            <a:r>
              <a:rPr lang="en-US" altLang="el-GR" sz="2000" baseline="-25000" dirty="0" err="1" smtClean="0">
                <a:latin typeface="+mn-lt"/>
              </a:rPr>
              <a:t>A</a:t>
            </a:r>
            <a:r>
              <a:rPr lang="en-US" altLang="el-GR" sz="2000" dirty="0">
                <a:latin typeface="+mn-lt"/>
              </a:rPr>
              <a:t>: </a:t>
            </a:r>
            <a:r>
              <a:rPr lang="el-GR" altLang="el-GR" sz="2000" dirty="0" smtClean="0">
                <a:latin typeface="+mn-lt"/>
              </a:rPr>
              <a:t>η δύναμη αντίδρασης από το </a:t>
            </a:r>
            <a:r>
              <a:rPr lang="el-GR" altLang="el-GR" sz="2000" dirty="0">
                <a:latin typeface="+mn-lt"/>
              </a:rPr>
              <a:t>στερεό τοίχωμα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0088" y="4581128"/>
            <a:ext cx="39604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l-GR" sz="2000" i="1" dirty="0">
                <a:latin typeface="+mn-lt"/>
              </a:rPr>
              <a:t>Σχήμα </a:t>
            </a:r>
            <a:r>
              <a:rPr lang="el-GR" sz="2000" i="1" dirty="0" smtClean="0">
                <a:latin typeface="+mn-lt"/>
              </a:rPr>
              <a:t>19: Δυνάμεις στο σημείο επαφής για </a:t>
            </a:r>
            <a:r>
              <a:rPr lang="el-GR" altLang="el-GR" sz="2000" dirty="0" smtClean="0">
                <a:latin typeface="+mn-lt"/>
              </a:rPr>
              <a:t>θ</a:t>
            </a:r>
            <a:r>
              <a:rPr lang="el-GR" altLang="el-GR" sz="2000" i="1" dirty="0" smtClean="0">
                <a:latin typeface="+mn-lt"/>
              </a:rPr>
              <a:t>&gt;90</a:t>
            </a:r>
            <a:r>
              <a:rPr lang="el-GR" altLang="el-GR" sz="2000" i="1" baseline="30000" dirty="0" smtClean="0">
                <a:latin typeface="+mn-lt"/>
              </a:rPr>
              <a:t>ο </a:t>
            </a:r>
            <a:r>
              <a:rPr lang="el-GR" altLang="el-GR" sz="2000" i="1" dirty="0" smtClean="0">
                <a:latin typeface="+mn-lt"/>
              </a:rPr>
              <a:t>(αριστερά) και </a:t>
            </a:r>
            <a:r>
              <a:rPr lang="el-GR" altLang="el-GR" sz="2000" dirty="0" smtClean="0">
                <a:latin typeface="+mn-lt"/>
              </a:rPr>
              <a:t>θ&lt;</a:t>
            </a:r>
            <a:r>
              <a:rPr lang="el-GR" altLang="el-GR" sz="2000" i="1" dirty="0" smtClean="0">
                <a:latin typeface="+mn-lt"/>
              </a:rPr>
              <a:t>90</a:t>
            </a:r>
            <a:r>
              <a:rPr lang="el-GR" altLang="el-GR" sz="2000" i="1" baseline="30000" dirty="0" smtClean="0">
                <a:latin typeface="+mn-lt"/>
              </a:rPr>
              <a:t>ο</a:t>
            </a:r>
            <a:r>
              <a:rPr lang="el-GR" altLang="el-GR" sz="2000" i="1" dirty="0" smtClean="0">
                <a:latin typeface="+mn-lt"/>
              </a:rPr>
              <a:t> (δεξιά)</a:t>
            </a:r>
            <a:endParaRPr lang="el-GR" altLang="el-GR" sz="2000" i="1" dirty="0">
              <a:latin typeface="+mn-lt"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3990528" y="3034695"/>
            <a:ext cx="461392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indent="-180975" eaLnBrk="1" hangingPunct="1">
              <a:spcBef>
                <a:spcPct val="50000"/>
              </a:spcBef>
            </a:pPr>
            <a:r>
              <a:rPr lang="el-GR" altLang="el-GR" sz="2000" dirty="0" smtClean="0">
                <a:latin typeface="+mn-lt"/>
              </a:rPr>
              <a:t>Η </a:t>
            </a:r>
            <a:r>
              <a:rPr lang="el-GR" altLang="el-GR" sz="2000" dirty="0">
                <a:latin typeface="+mn-lt"/>
              </a:rPr>
              <a:t>διεπιφάνεια νερού καμπυλώνει προς τα </a:t>
            </a:r>
            <a:r>
              <a:rPr lang="el-GR" altLang="el-GR" sz="2000" dirty="0" smtClean="0">
                <a:latin typeface="+mn-lt"/>
              </a:rPr>
              <a:t>επάνω </a:t>
            </a:r>
            <a:r>
              <a:rPr lang="el-GR" altLang="el-GR" sz="2000" dirty="0">
                <a:latin typeface="+mn-lt"/>
              </a:rPr>
              <a:t>διότι το νερό είναι υγρό που </a:t>
            </a:r>
            <a:r>
              <a:rPr lang="el-GR" altLang="el-GR" sz="2000" dirty="0" smtClean="0">
                <a:latin typeface="+mn-lt"/>
              </a:rPr>
              <a:t>διαβρέχει </a:t>
            </a:r>
            <a:r>
              <a:rPr lang="el-GR" altLang="el-GR" sz="2000" dirty="0">
                <a:latin typeface="+mn-lt"/>
              </a:rPr>
              <a:t>τα τοιχώματα του </a:t>
            </a:r>
            <a:r>
              <a:rPr lang="el-GR" altLang="el-GR" sz="2000" dirty="0" smtClean="0">
                <a:latin typeface="+mn-lt"/>
              </a:rPr>
              <a:t>δοχείου</a:t>
            </a:r>
          </a:p>
          <a:p>
            <a:pPr marL="180975" indent="-180975" eaLnBrk="1" hangingPunct="1">
              <a:spcBef>
                <a:spcPct val="50000"/>
              </a:spcBef>
            </a:pPr>
            <a:r>
              <a:rPr lang="el-GR" altLang="el-GR" sz="2000" dirty="0" smtClean="0">
                <a:latin typeface="+mn-lt"/>
              </a:rPr>
              <a:t> Η </a:t>
            </a:r>
            <a:r>
              <a:rPr lang="el-GR" altLang="el-GR" sz="2000" dirty="0">
                <a:latin typeface="+mn-lt"/>
              </a:rPr>
              <a:t>διεπιφάνεια υδραργύρου </a:t>
            </a:r>
            <a:r>
              <a:rPr lang="el-GR" altLang="el-GR" sz="2000" dirty="0" smtClean="0">
                <a:latin typeface="+mn-lt"/>
              </a:rPr>
              <a:t>καμπυλώνει προς </a:t>
            </a:r>
            <a:r>
              <a:rPr lang="el-GR" altLang="el-GR" sz="2000" dirty="0">
                <a:latin typeface="+mn-lt"/>
              </a:rPr>
              <a:t>τα κάτω διότι είναι υγρό που </a:t>
            </a:r>
            <a:r>
              <a:rPr lang="el-GR" altLang="el-GR" sz="2000" dirty="0" smtClean="0">
                <a:latin typeface="+mn-lt"/>
              </a:rPr>
              <a:t>δεν διαβρέχει </a:t>
            </a:r>
            <a:r>
              <a:rPr lang="el-GR" altLang="el-GR" sz="2000" dirty="0">
                <a:latin typeface="+mn-lt"/>
              </a:rPr>
              <a:t>τα </a:t>
            </a:r>
            <a:r>
              <a:rPr lang="el-GR" altLang="el-GR" sz="2000" dirty="0" smtClean="0">
                <a:latin typeface="+mn-lt"/>
              </a:rPr>
              <a:t>τοιχώματα </a:t>
            </a:r>
            <a:r>
              <a:rPr lang="el-GR" altLang="el-GR" sz="2000" dirty="0">
                <a:latin typeface="+mn-lt"/>
              </a:rPr>
              <a:t>του δοχείου</a:t>
            </a:r>
          </a:p>
          <a:p>
            <a:pPr eaLnBrk="1" hangingPunct="1">
              <a:spcBef>
                <a:spcPct val="50000"/>
              </a:spcBef>
            </a:pPr>
            <a:endParaRPr lang="el-GR" altLang="el-GR" sz="2000" dirty="0">
              <a:latin typeface="+mn-lt"/>
            </a:endParaRPr>
          </a:p>
        </p:txBody>
      </p:sp>
      <p:sp>
        <p:nvSpPr>
          <p:cNvPr id="2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33</a:t>
            </a:fld>
            <a:endParaRPr lang="el-GR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1269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515691"/>
              </p:ext>
            </p:extLst>
          </p:nvPr>
        </p:nvGraphicFramePr>
        <p:xfrm>
          <a:off x="5148064" y="3213300"/>
          <a:ext cx="25400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9" name="Equation" r:id="rId3" imgW="2145960" imgH="1244520" progId="Equation.DSMT4">
                  <p:embed/>
                </p:oleObj>
              </mc:Choice>
              <mc:Fallback>
                <p:oleObj name="Equation" r:id="rId3" imgW="2145960" imgH="124452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213300"/>
                        <a:ext cx="25400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5074195" y="3230291"/>
            <a:ext cx="2592288" cy="12307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074976" y="836712"/>
            <a:ext cx="603352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l-GR" sz="2000" i="1" dirty="0">
                <a:latin typeface="+mn-lt"/>
              </a:rPr>
              <a:t>Σχήμα </a:t>
            </a:r>
            <a:r>
              <a:rPr lang="el-GR" sz="2000" i="1" dirty="0" smtClean="0">
                <a:latin typeface="+mn-lt"/>
              </a:rPr>
              <a:t>20: </a:t>
            </a:r>
            <a:r>
              <a:rPr lang="el-GR" sz="2000" i="1" dirty="0">
                <a:latin typeface="+mn-lt"/>
              </a:rPr>
              <a:t>Η εμφάνιση μηνίσκου και η άνοδος του ρευστού σε λεπτό τριχοειδή σωλήνα εξηγείται με βάση την διαβροχή του τοιχώματος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59327" y="4509120"/>
            <a:ext cx="4284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sz="1800" dirty="0">
              <a:latin typeface="Times New Roman" pitchFamily="18" charset="0"/>
            </a:endParaRPr>
          </a:p>
        </p:txBody>
      </p:sp>
      <p:sp>
        <p:nvSpPr>
          <p:cNvPr id="2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34</a:t>
            </a:fld>
            <a:endParaRPr lang="el-GR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840718" y="3062570"/>
            <a:ext cx="35916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Ισοζύγιο δυνάμεων στην κατακόρυφη διεύθυνση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Όσο μικραίνει το πάχος του σωλήνα τόσο μεγαλώνει το ύψος ανόδου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351" y="4863966"/>
            <a:ext cx="8225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Η πίεση στην διεπιφάνεια του υγρού μηνίσκου με τον αέρα αλλά και στην αρχή του </a:t>
            </a:r>
            <a:r>
              <a:rPr lang="el-GR" sz="2000" dirty="0" smtClean="0"/>
              <a:t>ανοικτού τριχοειδούς </a:t>
            </a:r>
            <a:r>
              <a:rPr lang="el-GR" sz="2000" dirty="0"/>
              <a:t>σωλήνα είναι η ατμοσφαιρική οπότε </a:t>
            </a:r>
            <a:r>
              <a:rPr lang="el-GR" sz="2000" dirty="0" smtClean="0"/>
              <a:t>η διαφορά πίεσης δεν </a:t>
            </a:r>
            <a:r>
              <a:rPr lang="el-GR" sz="2000" dirty="0"/>
              <a:t>υπεισέρχεται στο ισοζύγιο </a:t>
            </a:r>
            <a:r>
              <a:rPr lang="el-GR" sz="2000" dirty="0" smtClean="0"/>
              <a:t>δυνάμεων</a:t>
            </a:r>
            <a:endParaRPr lang="el-GR" sz="2000" dirty="0"/>
          </a:p>
        </p:txBody>
      </p:sp>
      <p:pic>
        <p:nvPicPr>
          <p:cNvPr id="31936" name="Picture 1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1" y="404664"/>
            <a:ext cx="281362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336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36104" y="83116"/>
            <a:ext cx="7128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Εφαρμογή στην </a:t>
            </a:r>
            <a:r>
              <a:rPr lang="el-GR" altLang="el-GR" sz="2000" b="1" dirty="0" err="1">
                <a:latin typeface="+mn-lt"/>
              </a:rPr>
              <a:t>Μικρορευστομηχανική</a:t>
            </a:r>
            <a:endParaRPr lang="el-GR" altLang="el-GR" sz="2000" b="1" dirty="0"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647328"/>
            <a:ext cx="3168351" cy="150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56384" y="679931"/>
            <a:ext cx="57606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Ο «</a:t>
            </a:r>
            <a:r>
              <a:rPr lang="el-GR" altLang="el-GR" sz="2000" dirty="0" smtClean="0">
                <a:latin typeface="+mn-lt"/>
              </a:rPr>
              <a:t>νεροπερ</a:t>
            </a:r>
            <a:r>
              <a:rPr lang="el-GR" altLang="el-GR" sz="2000" dirty="0">
                <a:latin typeface="+mn-lt"/>
              </a:rPr>
              <a:t>ι</a:t>
            </a:r>
            <a:r>
              <a:rPr lang="el-GR" altLang="el-GR" sz="2000" dirty="0" smtClean="0">
                <a:latin typeface="+mn-lt"/>
              </a:rPr>
              <a:t>πατητής</a:t>
            </a:r>
            <a:r>
              <a:rPr lang="el-GR" altLang="el-GR" sz="2000" dirty="0">
                <a:latin typeface="+mn-lt"/>
              </a:rPr>
              <a:t>» έχει πόδια μακριά με τρίχες ώστε να μην διαβρέχονται από το </a:t>
            </a:r>
            <a:r>
              <a:rPr lang="el-GR" altLang="el-GR" sz="2000" dirty="0" smtClean="0">
                <a:latin typeface="+mn-lt"/>
              </a:rPr>
              <a:t>νερό</a:t>
            </a:r>
            <a:endParaRPr lang="el-GR" altLang="el-GR" sz="2000" dirty="0">
              <a:latin typeface="+mn-lt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477952" y="1387817"/>
            <a:ext cx="56323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Το σχήμα του μηνίσκου</a:t>
            </a:r>
            <a:r>
              <a:rPr lang="en-US" altLang="el-GR" sz="2000" dirty="0">
                <a:latin typeface="+mn-lt"/>
              </a:rPr>
              <a:t> z(x)</a:t>
            </a:r>
            <a:r>
              <a:rPr lang="el-GR" altLang="el-GR" sz="2000" dirty="0">
                <a:latin typeface="+mn-lt"/>
              </a:rPr>
              <a:t> βρίσκεται από την σχέση </a:t>
            </a:r>
            <a:r>
              <a:rPr lang="en-US" altLang="el-GR" sz="2000" dirty="0" smtClean="0">
                <a:latin typeface="+mn-lt"/>
              </a:rPr>
              <a:t>Young-Laplace</a:t>
            </a:r>
            <a:r>
              <a:rPr lang="el-GR" altLang="el-GR" sz="2000" dirty="0" smtClean="0">
                <a:latin typeface="+mn-lt"/>
              </a:rPr>
              <a:t>:</a:t>
            </a:r>
            <a:endParaRPr lang="el-GR" altLang="el-GR" sz="2000" dirty="0">
              <a:latin typeface="+mn-lt"/>
            </a:endParaRP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157290"/>
              </p:ext>
            </p:extLst>
          </p:nvPr>
        </p:nvGraphicFramePr>
        <p:xfrm>
          <a:off x="3503451" y="2109544"/>
          <a:ext cx="501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1" name="Equation" r:id="rId4" imgW="5016240" imgH="660240" progId="Equation.DSMT4">
                  <p:embed/>
                </p:oleObj>
              </mc:Choice>
              <mc:Fallback>
                <p:oleObj name="Equation" r:id="rId4" imgW="501624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451" y="2109544"/>
                        <a:ext cx="50165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460673"/>
              </p:ext>
            </p:extLst>
          </p:nvPr>
        </p:nvGraphicFramePr>
        <p:xfrm>
          <a:off x="3490503" y="2924944"/>
          <a:ext cx="5054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2" name="Equation" r:id="rId6" imgW="5054400" imgH="660240" progId="Equation.DSMT4">
                  <p:embed/>
                </p:oleObj>
              </mc:Choice>
              <mc:Fallback>
                <p:oleObj name="Equation" r:id="rId6" imgW="50544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503" y="2924944"/>
                        <a:ext cx="50546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4305" y="5207334"/>
            <a:ext cx="81615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ts val="0"/>
              </a:spcBef>
            </a:pPr>
            <a:r>
              <a:rPr lang="el-GR" altLang="el-GR" sz="1800" dirty="0">
                <a:latin typeface="+mj-lt"/>
              </a:rPr>
              <a:t>Για τον λόγο αυτό τα εν λόγω έντομα έχουν πολύ μακριά  </a:t>
            </a:r>
            <a:r>
              <a:rPr lang="el-GR" altLang="el-GR" sz="1800" dirty="0" smtClean="0">
                <a:latin typeface="+mj-lt"/>
              </a:rPr>
              <a:t>πόδια </a:t>
            </a:r>
            <a:r>
              <a:rPr lang="el-GR" altLang="el-GR" sz="1800" dirty="0">
                <a:latin typeface="+mj-lt"/>
              </a:rPr>
              <a:t>σε σχέση με το υπόλοιπο </a:t>
            </a:r>
            <a:r>
              <a:rPr lang="el-GR" altLang="el-GR" sz="1800" dirty="0" smtClean="0">
                <a:latin typeface="+mj-lt"/>
              </a:rPr>
              <a:t>σώμα </a:t>
            </a:r>
            <a:r>
              <a:rPr lang="el-GR" altLang="el-GR" sz="1800" dirty="0">
                <a:latin typeface="+mj-lt"/>
              </a:rPr>
              <a:t>τους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8594" y="2080766"/>
            <a:ext cx="33930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l-GR" sz="2000" i="1" dirty="0">
                <a:latin typeface="+mn-lt"/>
              </a:rPr>
              <a:t>Σχήμα </a:t>
            </a:r>
            <a:r>
              <a:rPr lang="el-GR" sz="2000" i="1" dirty="0" smtClean="0">
                <a:latin typeface="+mn-lt"/>
              </a:rPr>
              <a:t>21: </a:t>
            </a:r>
            <a:r>
              <a:rPr lang="el-GR" sz="2000" i="1" dirty="0">
                <a:latin typeface="+mn-lt"/>
              </a:rPr>
              <a:t>Η </a:t>
            </a:r>
            <a:r>
              <a:rPr lang="el-GR" sz="2000" i="1" dirty="0" smtClean="0">
                <a:latin typeface="+mn-lt"/>
              </a:rPr>
              <a:t>εφαρμογή της </a:t>
            </a:r>
            <a:r>
              <a:rPr lang="el-GR" sz="2000" i="1" dirty="0">
                <a:latin typeface="+mn-lt"/>
              </a:rPr>
              <a:t>μικρορευστομηχανικής </a:t>
            </a:r>
            <a:r>
              <a:rPr lang="el-GR" sz="2000" i="1" dirty="0" smtClean="0">
                <a:latin typeface="+mn-lt"/>
              </a:rPr>
              <a:t>στον «νεροπεριπατητή» </a:t>
            </a:r>
            <a:endParaRPr lang="el-GR" sz="2000" i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305" y="3645024"/>
            <a:ext cx="801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l-GR" dirty="0" smtClean="0"/>
              <a:t>Το μήκος </a:t>
            </a:r>
            <a:r>
              <a:rPr lang="en-US" altLang="el-GR" dirty="0" err="1" smtClean="0"/>
              <a:t>L</a:t>
            </a:r>
            <a:r>
              <a:rPr lang="en-US" altLang="el-GR" baseline="-25000" dirty="0" err="1" smtClean="0"/>
              <a:t>c</a:t>
            </a:r>
            <a:r>
              <a:rPr lang="en-US" altLang="el-GR" baseline="-25000" dirty="0" smtClean="0"/>
              <a:t> </a:t>
            </a:r>
            <a:r>
              <a:rPr lang="el-GR" altLang="el-GR" baseline="-25000" dirty="0"/>
              <a:t> </a:t>
            </a:r>
            <a:r>
              <a:rPr lang="el-GR" altLang="el-GR" dirty="0" smtClean="0"/>
              <a:t>μέχρι την θέση μηδενισμού της καμπυλότητας συνδέεται με την καμπυλότητα της γραμμής επαφής στο σημείο επαφής</a:t>
            </a:r>
            <a:r>
              <a:rPr lang="en-US" altLang="el-GR" dirty="0" smtClean="0"/>
              <a:t>, x=x</a:t>
            </a:r>
            <a:r>
              <a:rPr lang="en-US" altLang="el-GR" baseline="-25000" dirty="0" smtClean="0"/>
              <a:t>c</a:t>
            </a:r>
            <a:r>
              <a:rPr lang="el-GR" altLang="el-GR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448" y="430353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l-GR" dirty="0"/>
              <a:t>Όσο μεγαλώνει </a:t>
            </a:r>
            <a:r>
              <a:rPr lang="el-GR" altLang="el-GR" dirty="0" smtClean="0"/>
              <a:t>το μήκος αυτό τόσο </a:t>
            </a:r>
            <a:r>
              <a:rPr lang="el-GR" altLang="el-GR" dirty="0"/>
              <a:t>μειώνεται </a:t>
            </a:r>
            <a:r>
              <a:rPr lang="el-GR" altLang="el-GR" dirty="0" smtClean="0"/>
              <a:t>η καμπυλότητα στην θέση </a:t>
            </a:r>
            <a:r>
              <a:rPr lang="en-US" altLang="el-GR" dirty="0" smtClean="0"/>
              <a:t>x=x</a:t>
            </a:r>
            <a:r>
              <a:rPr lang="en-US" altLang="el-GR" baseline="-25000" dirty="0" smtClean="0"/>
              <a:t>c</a:t>
            </a:r>
            <a:r>
              <a:rPr lang="en-US" altLang="el-GR" dirty="0" smtClean="0"/>
              <a:t> </a:t>
            </a:r>
            <a:r>
              <a:rPr lang="el-GR" altLang="el-GR" dirty="0" smtClean="0"/>
              <a:t> </a:t>
            </a:r>
            <a:r>
              <a:rPr lang="el-GR" altLang="el-GR" dirty="0"/>
              <a:t>και το σημείο επαφής χαμηλώνει </a:t>
            </a:r>
            <a:r>
              <a:rPr lang="el-GR" altLang="el-GR" dirty="0" smtClean="0"/>
              <a:t>- Όταν </a:t>
            </a:r>
            <a:r>
              <a:rPr lang="en-US" altLang="el-GR" dirty="0"/>
              <a:t>w&lt;&lt;</a:t>
            </a:r>
            <a:r>
              <a:rPr lang="en-US" altLang="el-GR" dirty="0" err="1"/>
              <a:t>L</a:t>
            </a:r>
            <a:r>
              <a:rPr lang="en-US" altLang="el-GR" baseline="-25000" dirty="0" err="1"/>
              <a:t>c</a:t>
            </a:r>
            <a:r>
              <a:rPr lang="en-US" altLang="el-GR" dirty="0"/>
              <a:t> </a:t>
            </a:r>
            <a:r>
              <a:rPr lang="el-GR" altLang="el-GR" dirty="0"/>
              <a:t>η άνωση είναι αμελητέα σε σχέση με </a:t>
            </a:r>
            <a:r>
              <a:rPr lang="el-GR" altLang="el-GR" dirty="0" smtClean="0"/>
              <a:t>τις τριχοειδείς </a:t>
            </a:r>
            <a:r>
              <a:rPr lang="el-GR" altLang="el-GR" dirty="0"/>
              <a:t>δυνάμεις </a:t>
            </a:r>
          </a:p>
        </p:txBody>
      </p:sp>
      <p:sp>
        <p:nvSpPr>
          <p:cNvPr id="1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35</a:t>
            </a:fld>
            <a:endParaRPr lang="el-GR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75129" y="184482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92187" y="180417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c</a:t>
            </a:r>
            <a:endParaRPr lang="el-GR" baseline="-25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884850"/>
              </p:ext>
            </p:extLst>
          </p:nvPr>
        </p:nvGraphicFramePr>
        <p:xfrm>
          <a:off x="3526321" y="2579275"/>
          <a:ext cx="307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3" name="Equation" r:id="rId9" imgW="3073320" imgH="304560" progId="Equation.DSMT4">
                  <p:embed/>
                </p:oleObj>
              </mc:Choice>
              <mc:Fallback>
                <p:oleObj name="Equation" r:id="rId9" imgW="3073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26321" y="2579275"/>
                        <a:ext cx="307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>
            <a:stCxn id="11" idx="0"/>
            <a:endCxn id="11" idx="0"/>
          </p:cNvCxnSpPr>
          <p:nvPr/>
        </p:nvCxnSpPr>
        <p:spPr>
          <a:xfrm>
            <a:off x="1872207" y="180417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0"/>
          </p:cNvCxnSpPr>
          <p:nvPr/>
        </p:nvCxnSpPr>
        <p:spPr>
          <a:xfrm flipV="1">
            <a:off x="1872207" y="1741760"/>
            <a:ext cx="115145" cy="62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95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2468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-8683" y="0"/>
            <a:ext cx="91526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4400" b="1" dirty="0" smtClean="0">
                <a:latin typeface="+mj-lt"/>
              </a:rPr>
              <a:t>Μοριακή </a:t>
            </a:r>
            <a:r>
              <a:rPr lang="el-GR" altLang="el-GR" sz="4400" b="1" dirty="0">
                <a:latin typeface="+mj-lt"/>
              </a:rPr>
              <a:t>Δομή της Ύλης</a:t>
            </a:r>
          </a:p>
        </p:txBody>
      </p:sp>
      <p:pic>
        <p:nvPicPr>
          <p:cNvPr id="2052" name="Picture 6" descr="cen72367_01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47" y="934463"/>
            <a:ext cx="193539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4498876" y="3647472"/>
            <a:ext cx="468052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Τα στερεά έχουν την πιο συγκροτημένη δομή έχοντας συνήθως την μορφή κρυσταλλικού πλέγματος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el-GR" altLang="el-GR" sz="2000" dirty="0" smtClean="0">
                <a:latin typeface="+mn-lt"/>
              </a:rPr>
              <a:t>Τα </a:t>
            </a:r>
            <a:r>
              <a:rPr lang="el-GR" altLang="el-GR" sz="2000" dirty="0">
                <a:latin typeface="+mn-lt"/>
              </a:rPr>
              <a:t>υγρά παίρνουν το σχήμα του δοχείου που τα περιβάλλει και δημιουργούν διεπιφάνειες με γειτονικά υγρά ή </a:t>
            </a:r>
            <a:r>
              <a:rPr lang="el-GR" altLang="el-GR" sz="2000" dirty="0" smtClean="0">
                <a:latin typeface="+mn-lt"/>
              </a:rPr>
              <a:t>αέρια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Τα αέρια καταλαμβάνουν όλον τον διαθέσιμο χώρο ενώ δεν δημιουργούν διεπιφάνειες μεταξύ </a:t>
            </a:r>
            <a:r>
              <a:rPr lang="el-GR" altLang="el-GR" sz="2000" dirty="0" smtClean="0">
                <a:latin typeface="+mn-lt"/>
              </a:rPr>
              <a:t>τους</a:t>
            </a:r>
            <a:endParaRPr lang="el-GR" altLang="el-GR" sz="2000" dirty="0">
              <a:latin typeface="+mn-lt"/>
            </a:endParaRPr>
          </a:p>
        </p:txBody>
      </p:sp>
      <p:pic>
        <p:nvPicPr>
          <p:cNvPr id="2057" name="Picture 11" descr="cen72367_0100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4"/>
          <a:stretch/>
        </p:blipFill>
        <p:spPr bwMode="auto">
          <a:xfrm>
            <a:off x="163479" y="3717032"/>
            <a:ext cx="4009637" cy="189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5760640" cy="2044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597" y="2911977"/>
            <a:ext cx="7975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1: Οι τρεις βασικές καταστάσεις της ύλης </a:t>
            </a:r>
            <a:endParaRPr lang="el-GR" sz="2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263" y="5608953"/>
            <a:ext cx="4538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2: Δοχείο που περιέχει: (α) υγρό και (β) αέριο</a:t>
            </a:r>
            <a:endParaRPr lang="el-GR" sz="2000" i="1" dirty="0"/>
          </a:p>
        </p:txBody>
      </p:sp>
      <p:sp>
        <p:nvSpPr>
          <p:cNvPr id="14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4</a:t>
            </a:fld>
            <a:endParaRPr lang="el-G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629586" y="3532366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i="1" dirty="0" smtClean="0"/>
              <a:t>(α)</a:t>
            </a:r>
            <a:endParaRPr lang="el-GR" sz="2000" dirty="0"/>
          </a:p>
        </p:txBody>
      </p:sp>
      <p:sp>
        <p:nvSpPr>
          <p:cNvPr id="17" name="Ορθογώνιο 16"/>
          <p:cNvSpPr/>
          <p:nvPr/>
        </p:nvSpPr>
        <p:spPr>
          <a:xfrm>
            <a:off x="2933842" y="3532946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i="1" dirty="0" smtClean="0"/>
              <a:t>(β)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46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98388"/>
          </a:xfrm>
        </p:spPr>
        <p:txBody>
          <a:bodyPr>
            <a:noAutofit/>
          </a:bodyPr>
          <a:lstStyle/>
          <a:p>
            <a:pPr algn="ctr"/>
            <a:r>
              <a:rPr lang="el-GR" altLang="el-GR" sz="4400" dirty="0"/>
              <a:t>Θεωρία Συνεχούς </a:t>
            </a:r>
            <a:r>
              <a:rPr lang="el-GR" altLang="el-GR" sz="4400" dirty="0" smtClean="0"/>
              <a:t>Μέσου</a:t>
            </a:r>
            <a:endParaRPr lang="el-GR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73377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3: Απεικόνιση μεγεθών που εμφανίζονται στην εξίσωση ορισμού της τοπικής πυκνότητας του ρευστού </a:t>
            </a:r>
            <a:endParaRPr lang="el-GR" sz="2000" i="1" dirty="0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613307"/>
              </p:ext>
            </p:extLst>
          </p:nvPr>
        </p:nvGraphicFramePr>
        <p:xfrm>
          <a:off x="4748213" y="1063764"/>
          <a:ext cx="40767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Equation" r:id="rId3" imgW="4076640" imgH="3162240" progId="Equation.DSMT4">
                  <p:embed/>
                </p:oleObj>
              </mc:Choice>
              <mc:Fallback>
                <p:oleObj name="Equation" r:id="rId3" imgW="4076640" imgH="316224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1063764"/>
                        <a:ext cx="4076700" cy="316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4688184" y="980728"/>
            <a:ext cx="1881169" cy="720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278" y="4298320"/>
            <a:ext cx="903772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indent="-180975" eaLnBrk="1" hangingPunct="1">
              <a:spcBef>
                <a:spcPct val="50000"/>
              </a:spcBef>
              <a:tabLst>
                <a:tab pos="180975" algn="l"/>
              </a:tabLst>
            </a:pPr>
            <a:r>
              <a:rPr lang="el-GR" altLang="el-GR" sz="2000" dirty="0" smtClean="0">
                <a:latin typeface="+mn-lt"/>
              </a:rPr>
              <a:t>Το </a:t>
            </a:r>
            <a:r>
              <a:rPr lang="el-GR" altLang="el-GR" sz="2000" dirty="0">
                <a:latin typeface="+mn-lt"/>
              </a:rPr>
              <a:t>δ</a:t>
            </a:r>
            <a:r>
              <a:rPr lang="en-US" altLang="el-GR" sz="2000" dirty="0">
                <a:latin typeface="+mn-lt"/>
              </a:rPr>
              <a:t>V</a:t>
            </a:r>
            <a:r>
              <a:rPr lang="en-US" altLang="el-GR" sz="2000" baseline="30000" dirty="0">
                <a:latin typeface="+mn-lt"/>
              </a:rPr>
              <a:t>*</a:t>
            </a:r>
            <a:r>
              <a:rPr lang="en-US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πρέπει να είναι αρκετά μεγάλο ώστε να εμπεριέχει ικανό αριθμό μορίων για να </a:t>
            </a:r>
            <a:r>
              <a:rPr lang="el-GR" altLang="el-GR" sz="2000" dirty="0" smtClean="0">
                <a:latin typeface="+mn-lt"/>
              </a:rPr>
              <a:t>ληφθούν </a:t>
            </a:r>
            <a:r>
              <a:rPr lang="el-GR" altLang="el-GR" sz="2000" dirty="0">
                <a:latin typeface="+mn-lt"/>
              </a:rPr>
              <a:t>μέσες τιμές, και αρκετά μικρότερο από το μέγεθος του </a:t>
            </a:r>
            <a:r>
              <a:rPr lang="el-GR" altLang="el-GR" sz="2000" dirty="0" err="1">
                <a:latin typeface="+mn-lt"/>
              </a:rPr>
              <a:t>ροϊκού</a:t>
            </a:r>
            <a:r>
              <a:rPr lang="el-GR" altLang="el-GR" sz="2000" dirty="0">
                <a:latin typeface="+mn-lt"/>
              </a:rPr>
              <a:t> πεδίου που </a:t>
            </a:r>
            <a:r>
              <a:rPr lang="el-GR" altLang="el-GR" sz="2000" dirty="0" smtClean="0">
                <a:latin typeface="+mn-lt"/>
              </a:rPr>
              <a:t>εξετάζουμε</a:t>
            </a:r>
            <a:r>
              <a:rPr lang="el-GR" altLang="el-GR" sz="2000" dirty="0">
                <a:latin typeface="+mn-lt"/>
              </a:rPr>
              <a:t>, </a:t>
            </a:r>
            <a:r>
              <a:rPr lang="el-GR" altLang="el-GR" sz="2000" b="1" dirty="0" err="1" smtClean="0">
                <a:latin typeface="+mn-lt"/>
              </a:rPr>
              <a:t>λ</a:t>
            </a:r>
            <a:r>
              <a:rPr lang="el-GR" altLang="el-GR" sz="2000" b="1" dirty="0" err="1">
                <a:latin typeface="+mn-lt"/>
              </a:rPr>
              <a:t>&lt;&lt;δ</a:t>
            </a:r>
            <a:r>
              <a:rPr lang="en-US" altLang="el-GR" sz="2000" b="1" dirty="0">
                <a:latin typeface="+mn-lt"/>
              </a:rPr>
              <a:t>x</a:t>
            </a:r>
            <a:r>
              <a:rPr lang="en-US" altLang="el-GR" sz="2000" b="1" baseline="30000" dirty="0">
                <a:latin typeface="+mn-lt"/>
              </a:rPr>
              <a:t>*</a:t>
            </a:r>
            <a:r>
              <a:rPr lang="en-US" altLang="el-GR" sz="2000" b="1" dirty="0">
                <a:latin typeface="+mn-lt"/>
              </a:rPr>
              <a:t>&lt;&lt;L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	λ: </a:t>
            </a:r>
            <a:r>
              <a:rPr lang="el-GR" altLang="el-GR" sz="2000" dirty="0">
                <a:latin typeface="+mn-lt"/>
              </a:rPr>
              <a:t>μέση ελεύθερη διαδρομή μορίων ρευστού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+mn-lt"/>
              </a:rPr>
              <a:t>	</a:t>
            </a:r>
            <a:r>
              <a:rPr lang="en-US" altLang="el-GR" sz="2000" b="1" dirty="0">
                <a:latin typeface="+mn-lt"/>
              </a:rPr>
              <a:t>L: </a:t>
            </a:r>
            <a:r>
              <a:rPr lang="el-GR" altLang="el-GR" sz="2000" dirty="0">
                <a:latin typeface="+mn-lt"/>
              </a:rPr>
              <a:t>χαρακτηριστικό μήκος </a:t>
            </a:r>
            <a:r>
              <a:rPr lang="el-GR" altLang="el-GR" sz="2000" dirty="0" err="1">
                <a:latin typeface="+mn-lt"/>
              </a:rPr>
              <a:t>ροϊκού</a:t>
            </a:r>
            <a:r>
              <a:rPr lang="el-GR" altLang="el-GR" sz="2000" dirty="0">
                <a:latin typeface="+mn-lt"/>
              </a:rPr>
              <a:t> πεδίου υπό εξέταση</a:t>
            </a:r>
            <a:r>
              <a:rPr lang="el-GR" altLang="el-GR" sz="2000" b="1" dirty="0">
                <a:latin typeface="+mn-lt"/>
              </a:rPr>
              <a:t> </a:t>
            </a:r>
          </a:p>
        </p:txBody>
      </p:sp>
      <p:sp>
        <p:nvSpPr>
          <p:cNvPr id="12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5</a:t>
            </a:fld>
            <a:endParaRPr lang="el-G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  <p:pic>
        <p:nvPicPr>
          <p:cNvPr id="15" name="Picture 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" y="799441"/>
            <a:ext cx="4680520" cy="180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8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692696"/>
            <a:ext cx="82296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 smtClean="0">
                <a:latin typeface="Times New Roman" pitchFamily="18" charset="0"/>
              </a:rPr>
              <a:t>Στον </a:t>
            </a:r>
            <a:r>
              <a:rPr lang="el-GR" altLang="el-GR" sz="2000" dirty="0">
                <a:latin typeface="Times New Roman" pitchFamily="18" charset="0"/>
              </a:rPr>
              <a:t>αέρα όγκος δ</a:t>
            </a:r>
            <a:r>
              <a:rPr lang="en-US" altLang="el-GR" sz="2000" dirty="0">
                <a:latin typeface="Times New Roman" pitchFamily="18" charset="0"/>
              </a:rPr>
              <a:t>V</a:t>
            </a:r>
            <a:r>
              <a:rPr lang="en-US" altLang="el-GR" sz="2000" baseline="30000" dirty="0">
                <a:latin typeface="Times New Roman" pitchFamily="18" charset="0"/>
              </a:rPr>
              <a:t>*</a:t>
            </a:r>
            <a:r>
              <a:rPr lang="en-US" altLang="el-GR" sz="2000" dirty="0">
                <a:latin typeface="Times New Roman" pitchFamily="18" charset="0"/>
              </a:rPr>
              <a:t> </a:t>
            </a:r>
            <a:r>
              <a:rPr lang="el-GR" altLang="el-GR" sz="2000" dirty="0">
                <a:latin typeface="Times New Roman" pitchFamily="18" charset="0"/>
              </a:rPr>
              <a:t>εμπεριέχει 3</a:t>
            </a:r>
            <a:r>
              <a:rPr lang="en-US" altLang="el-GR" sz="2000" dirty="0">
                <a:latin typeface="Times New Roman" pitchFamily="18" charset="0"/>
              </a:rPr>
              <a:t>x10</a:t>
            </a:r>
            <a:r>
              <a:rPr lang="en-US" altLang="el-GR" sz="2000" baseline="30000" dirty="0">
                <a:latin typeface="Times New Roman" pitchFamily="18" charset="0"/>
              </a:rPr>
              <a:t>7</a:t>
            </a:r>
            <a:r>
              <a:rPr lang="en-US" altLang="el-GR" sz="2000" dirty="0">
                <a:latin typeface="Times New Roman" pitchFamily="18" charset="0"/>
              </a:rPr>
              <a:t> </a:t>
            </a:r>
            <a:r>
              <a:rPr lang="el-GR" altLang="el-GR" sz="2000" dirty="0">
                <a:latin typeface="Times New Roman" pitchFamily="18" charset="0"/>
              </a:rPr>
              <a:t>μόρια ενώ η μέση ελεύθερη </a:t>
            </a:r>
            <a:r>
              <a:rPr lang="el-GR" altLang="el-GR" sz="2000" dirty="0" smtClean="0">
                <a:latin typeface="Times New Roman" pitchFamily="18" charset="0"/>
              </a:rPr>
              <a:t>διαδρομή είναι </a:t>
            </a:r>
            <a:r>
              <a:rPr lang="el-GR" altLang="el-GR" sz="2000" dirty="0">
                <a:latin typeface="Times New Roman" pitchFamily="18" charset="0"/>
              </a:rPr>
              <a:t>λ</a:t>
            </a:r>
            <a:r>
              <a:rPr lang="el-GR" altLang="el-GR" sz="2000" dirty="0">
                <a:latin typeface="Times New Roman" pitchFamily="18" charset="0"/>
                <a:sym typeface="Symbol" pitchFamily="18" charset="2"/>
              </a:rPr>
              <a:t>6</a:t>
            </a:r>
            <a:r>
              <a:rPr lang="en-US" altLang="el-GR" sz="2000" dirty="0">
                <a:latin typeface="Times New Roman" pitchFamily="18" charset="0"/>
                <a:sym typeface="Symbol" pitchFamily="18" charset="2"/>
              </a:rPr>
              <a:t>x10</a:t>
            </a:r>
            <a:r>
              <a:rPr lang="en-US" altLang="el-GR" sz="2000" baseline="30000" dirty="0">
                <a:latin typeface="Times New Roman" pitchFamily="18" charset="0"/>
                <a:sym typeface="Symbol" pitchFamily="18" charset="2"/>
              </a:rPr>
              <a:t>-5</a:t>
            </a:r>
            <a:r>
              <a:rPr lang="en-US" altLang="el-GR" sz="2000" dirty="0">
                <a:latin typeface="Times New Roman" pitchFamily="18" charset="0"/>
                <a:sym typeface="Symbol" pitchFamily="18" charset="2"/>
              </a:rPr>
              <a:t>mm</a:t>
            </a:r>
            <a:endParaRPr lang="el-GR" altLang="el-GR" sz="2000" dirty="0">
              <a:latin typeface="Times New Roman" pitchFamily="18" charset="0"/>
              <a:sym typeface="Symbol" pitchFamily="18" charset="2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  <a:tabLst>
                <a:tab pos="0" algn="l"/>
              </a:tabLst>
            </a:pPr>
            <a:r>
              <a:rPr lang="el-GR" altLang="el-GR" sz="2000" dirty="0">
                <a:latin typeface="Times New Roman" pitchFamily="18" charset="0"/>
                <a:sym typeface="Symbol" pitchFamily="18" charset="2"/>
              </a:rPr>
              <a:t>	</a:t>
            </a:r>
            <a:r>
              <a:rPr lang="el-GR" altLang="el-GR" sz="2000" b="1" dirty="0">
                <a:latin typeface="Times New Roman" pitchFamily="18" charset="0"/>
                <a:sym typeface="Symbol" pitchFamily="18" charset="2"/>
              </a:rPr>
              <a:t>Υπό αυτές τις συνθήκες μπορούμε να μιλάμε για συνεχές μέσο και να μεταχειριζόμαστε </a:t>
            </a:r>
            <a:r>
              <a:rPr lang="el-GR" altLang="el-GR" sz="2000" b="1" dirty="0" smtClean="0">
                <a:latin typeface="Times New Roman" pitchFamily="18" charset="0"/>
                <a:sym typeface="Symbol" pitchFamily="18" charset="2"/>
              </a:rPr>
              <a:t>τις ιδιότητες </a:t>
            </a:r>
            <a:r>
              <a:rPr lang="el-GR" altLang="el-GR" sz="2000" b="1" dirty="0">
                <a:latin typeface="Times New Roman" pitchFamily="18" charset="0"/>
                <a:sym typeface="Symbol" pitchFamily="18" charset="2"/>
              </a:rPr>
              <a:t>της </a:t>
            </a:r>
            <a:r>
              <a:rPr lang="el-GR" altLang="el-GR" sz="2000" b="1" dirty="0" smtClean="0">
                <a:latin typeface="Times New Roman" pitchFamily="18" charset="0"/>
                <a:sym typeface="Symbol" pitchFamily="18" charset="2"/>
              </a:rPr>
              <a:t>ύλης ως </a:t>
            </a:r>
            <a:r>
              <a:rPr lang="el-GR" altLang="el-GR" sz="2000" b="1" dirty="0">
                <a:latin typeface="Times New Roman" pitchFamily="18" charset="0"/>
                <a:sym typeface="Symbol" pitchFamily="18" charset="2"/>
              </a:rPr>
              <a:t>συνεχείς συναρτήσεις του χώρου 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 smtClean="0">
                <a:latin typeface="Times New Roman" pitchFamily="18" charset="0"/>
                <a:sym typeface="Symbol" pitchFamily="18" charset="2"/>
              </a:rPr>
              <a:t>Σε </a:t>
            </a:r>
            <a:r>
              <a:rPr lang="el-GR" altLang="el-GR" sz="2000" dirty="0">
                <a:latin typeface="Times New Roman" pitchFamily="18" charset="0"/>
                <a:sym typeface="Symbol" pitchFamily="18" charset="2"/>
              </a:rPr>
              <a:t>εφαρμογές της </a:t>
            </a:r>
            <a:r>
              <a:rPr lang="el-GR" altLang="el-GR" sz="2000" dirty="0" err="1">
                <a:latin typeface="Times New Roman" pitchFamily="18" charset="0"/>
                <a:sym typeface="Symbol" pitchFamily="18" charset="2"/>
              </a:rPr>
              <a:t>νανοτεχνολογίας</a:t>
            </a:r>
            <a:r>
              <a:rPr lang="el-GR" altLang="el-GR" sz="2000" dirty="0">
                <a:latin typeface="Times New Roman" pitchFamily="18" charset="0"/>
                <a:sym typeface="Symbol" pitchFamily="18" charset="2"/>
              </a:rPr>
              <a:t> το </a:t>
            </a:r>
            <a:r>
              <a:rPr lang="en-US" altLang="el-GR" sz="2000" dirty="0">
                <a:latin typeface="Times New Roman" pitchFamily="18" charset="0"/>
                <a:sym typeface="Symbol" pitchFamily="18" charset="2"/>
              </a:rPr>
              <a:t>L</a:t>
            </a:r>
            <a:r>
              <a:rPr lang="el-GR" altLang="el-GR" sz="2000" dirty="0">
                <a:latin typeface="Times New Roman" pitchFamily="18" charset="0"/>
                <a:sym typeface="Symbol" pitchFamily="18" charset="2"/>
              </a:rPr>
              <a:t> είναι πολύ μικρό, λ~</a:t>
            </a:r>
            <a:r>
              <a:rPr lang="en-US" altLang="el-GR" sz="2000" dirty="0">
                <a:latin typeface="Times New Roman" pitchFamily="18" charset="0"/>
                <a:sym typeface="Symbol" pitchFamily="18" charset="2"/>
              </a:rPr>
              <a:t>L</a:t>
            </a:r>
            <a:r>
              <a:rPr lang="el-GR" altLang="el-GR" sz="2000" dirty="0">
                <a:latin typeface="Times New Roman" pitchFamily="18" charset="0"/>
                <a:sym typeface="Symbol" pitchFamily="18" charset="2"/>
              </a:rPr>
              <a:t>,</a:t>
            </a:r>
            <a:r>
              <a:rPr lang="en-US" altLang="el-GR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l-GR" altLang="el-GR" sz="2000" dirty="0">
                <a:latin typeface="Times New Roman" pitchFamily="18" charset="0"/>
                <a:sym typeface="Symbol" pitchFamily="18" charset="2"/>
              </a:rPr>
              <a:t>οπότε δεν ισχύει η υπόθεση </a:t>
            </a:r>
            <a:r>
              <a:rPr lang="el-GR" altLang="el-GR" sz="2000" dirty="0" smtClean="0">
                <a:latin typeface="Times New Roman" pitchFamily="18" charset="0"/>
                <a:sym typeface="Symbol" pitchFamily="18" charset="2"/>
              </a:rPr>
              <a:t>συνεχούς </a:t>
            </a:r>
            <a:r>
              <a:rPr lang="el-GR" altLang="el-GR" sz="2000" dirty="0">
                <a:latin typeface="Times New Roman" pitchFamily="18" charset="0"/>
                <a:sym typeface="Symbol" pitchFamily="18" charset="2"/>
              </a:rPr>
              <a:t>μέσου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 smtClean="0">
                <a:latin typeface="Times New Roman" pitchFamily="18" charset="0"/>
                <a:sym typeface="Symbol" pitchFamily="18" charset="2"/>
              </a:rPr>
              <a:t>Για </a:t>
            </a:r>
            <a:r>
              <a:rPr lang="el-GR" altLang="el-GR" sz="2000" dirty="0">
                <a:latin typeface="Times New Roman" pitchFamily="18" charset="0"/>
                <a:sym typeface="Symbol" pitchFamily="18" charset="2"/>
              </a:rPr>
              <a:t>μελέτη ροής στα απώτατα στρώματα της ατμόσφαιρας λ~1</a:t>
            </a:r>
            <a:r>
              <a:rPr lang="en-US" altLang="el-GR" sz="2000" dirty="0">
                <a:latin typeface="Times New Roman" pitchFamily="18" charset="0"/>
                <a:sym typeface="Symbol" pitchFamily="18" charset="2"/>
              </a:rPr>
              <a:t>m </a:t>
            </a:r>
            <a:r>
              <a:rPr lang="el-GR" altLang="el-GR" sz="2000" dirty="0">
                <a:latin typeface="Times New Roman" pitchFamily="18" charset="0"/>
                <a:sym typeface="Symbol" pitchFamily="18" charset="2"/>
              </a:rPr>
              <a:t>και συνεπώς πάλι λ~</a:t>
            </a:r>
            <a:r>
              <a:rPr lang="en-US" altLang="el-GR" sz="2000" dirty="0">
                <a:latin typeface="Times New Roman" pitchFamily="18" charset="0"/>
                <a:sym typeface="Symbol" pitchFamily="18" charset="2"/>
              </a:rPr>
              <a:t>L </a:t>
            </a:r>
            <a:r>
              <a:rPr lang="el-GR" altLang="el-GR" sz="2000" dirty="0">
                <a:latin typeface="Times New Roman" pitchFamily="18" charset="0"/>
                <a:sym typeface="Symbol" pitchFamily="18" charset="2"/>
              </a:rPr>
              <a:t>και </a:t>
            </a:r>
            <a:r>
              <a:rPr lang="el-GR" altLang="el-GR" sz="2000" dirty="0" smtClean="0">
                <a:latin typeface="Times New Roman" pitchFamily="18" charset="0"/>
                <a:sym typeface="Symbol" pitchFamily="18" charset="2"/>
              </a:rPr>
              <a:t>δεν ισχύει </a:t>
            </a:r>
            <a:r>
              <a:rPr lang="el-GR" altLang="el-GR" sz="2000" dirty="0">
                <a:latin typeface="Times New Roman" pitchFamily="18" charset="0"/>
                <a:sym typeface="Symbol" pitchFamily="18" charset="2"/>
              </a:rPr>
              <a:t>η υπόθεση συνεχούς μέσου (π.χ. πρόβλημα επαναφοράς διαστημικών οχημάτων στην γήινη 	ατμόσφαιρα)</a:t>
            </a:r>
          </a:p>
        </p:txBody>
      </p:sp>
      <p:sp>
        <p:nvSpPr>
          <p:cNvPr id="8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>
                <a:solidFill>
                  <a:schemeClr val="tx1"/>
                </a:solidFill>
              </a:rPr>
              <a:t>Συνεχές </a:t>
            </a:r>
            <a:r>
              <a:rPr lang="el-GR" dirty="0" smtClean="0">
                <a:solidFill>
                  <a:schemeClr val="tx1"/>
                </a:solidFill>
              </a:rPr>
              <a:t>μέσο - Ιδιότητες </a:t>
            </a:r>
            <a:r>
              <a:rPr lang="el-GR" dirty="0">
                <a:solidFill>
                  <a:schemeClr val="tx1"/>
                </a:solidFill>
              </a:rPr>
              <a:t>Ρευστών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33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424089" y="842895"/>
            <a:ext cx="4495800" cy="141968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56889" y="842895"/>
            <a:ext cx="4343400" cy="141968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</p:txBody>
      </p:sp>
      <p:graphicFrame>
        <p:nvGraphicFramePr>
          <p:cNvPr id="4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011599"/>
              </p:ext>
            </p:extLst>
          </p:nvPr>
        </p:nvGraphicFramePr>
        <p:xfrm>
          <a:off x="361889" y="1297238"/>
          <a:ext cx="1101577" cy="60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" name="Equation" r:id="rId3" imgW="1104900" imgH="609600" progId="Equation.DSMT4">
                  <p:embed/>
                </p:oleObj>
              </mc:Choice>
              <mc:Fallback>
                <p:oleObj name="Equation" r:id="rId3" imgW="1104900" imgH="60960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889" y="1297238"/>
                        <a:ext cx="1101577" cy="608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7" descr="cen72367_01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89" y="919095"/>
            <a:ext cx="2819400" cy="12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cen72367_090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89" y="862402"/>
            <a:ext cx="2819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75926"/>
              </p:ext>
            </p:extLst>
          </p:nvPr>
        </p:nvGraphicFramePr>
        <p:xfrm>
          <a:off x="7458572" y="1364798"/>
          <a:ext cx="14097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" name="Equation" r:id="rId7" imgW="1346200" imgH="609600" progId="Equation.DSMT4">
                  <p:embed/>
                </p:oleObj>
              </mc:Choice>
              <mc:Fallback>
                <p:oleObj name="Equation" r:id="rId7" imgW="1346200" imgH="60960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572" y="1364798"/>
                        <a:ext cx="140970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385489" y="842165"/>
            <a:ext cx="750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Solid</a:t>
            </a:r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7954689" y="903220"/>
            <a:ext cx="73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/>
              <a:t>Fluid</a:t>
            </a: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0" y="116632"/>
            <a:ext cx="9108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600" b="1" dirty="0">
                <a:latin typeface="+mj-lt"/>
              </a:rPr>
              <a:t>Μηχανική Συμπεριφορά </a:t>
            </a:r>
            <a:r>
              <a:rPr lang="el-GR" altLang="el-GR" sz="3600" b="1" dirty="0" smtClean="0">
                <a:latin typeface="+mj-lt"/>
              </a:rPr>
              <a:t>Στερεών </a:t>
            </a:r>
            <a:r>
              <a:rPr lang="el-GR" altLang="el-GR" sz="3600" b="1" dirty="0">
                <a:latin typeface="+mj-lt"/>
              </a:rPr>
              <a:t>και Ρευστών</a:t>
            </a:r>
          </a:p>
        </p:txBody>
      </p:sp>
      <p:graphicFrame>
        <p:nvGraphicFramePr>
          <p:cNvPr id="410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891017"/>
              </p:ext>
            </p:extLst>
          </p:nvPr>
        </p:nvGraphicFramePr>
        <p:xfrm>
          <a:off x="329816" y="3826578"/>
          <a:ext cx="3348038" cy="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" name="Equation" r:id="rId9" imgW="3441700" imgH="977900" progId="Equation.DSMT4">
                  <p:embed/>
                </p:oleObj>
              </mc:Choice>
              <mc:Fallback>
                <p:oleObj name="Equation" r:id="rId9" imgW="3441700" imgH="97790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16" y="3826578"/>
                        <a:ext cx="3348038" cy="95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Freeform 15"/>
          <p:cNvSpPr>
            <a:spLocks/>
          </p:cNvSpPr>
          <p:nvPr/>
        </p:nvSpPr>
        <p:spPr bwMode="auto">
          <a:xfrm>
            <a:off x="1777639" y="1295421"/>
            <a:ext cx="182563" cy="344413"/>
          </a:xfrm>
          <a:custGeom>
            <a:avLst/>
            <a:gdLst>
              <a:gd name="T0" fmla="*/ 2147483647 w 80"/>
              <a:gd name="T1" fmla="*/ 2147483647 h 288"/>
              <a:gd name="T2" fmla="*/ 2147483647 w 80"/>
              <a:gd name="T3" fmla="*/ 2147483647 h 288"/>
              <a:gd name="T4" fmla="*/ 2147483647 w 80"/>
              <a:gd name="T5" fmla="*/ 2147483647 h 288"/>
              <a:gd name="T6" fmla="*/ 2147483647 w 80"/>
              <a:gd name="T7" fmla="*/ 2147483647 h 288"/>
              <a:gd name="T8" fmla="*/ 2147483647 w 80"/>
              <a:gd name="T9" fmla="*/ 2147483647 h 288"/>
              <a:gd name="T10" fmla="*/ 2147483647 w 80"/>
              <a:gd name="T11" fmla="*/ 0 h 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0" h="288">
                <a:moveTo>
                  <a:pt x="52" y="288"/>
                </a:moveTo>
                <a:cubicBezTo>
                  <a:pt x="27" y="242"/>
                  <a:pt x="3" y="196"/>
                  <a:pt x="6" y="173"/>
                </a:cubicBezTo>
                <a:cubicBezTo>
                  <a:pt x="9" y="150"/>
                  <a:pt x="69" y="163"/>
                  <a:pt x="69" y="150"/>
                </a:cubicBezTo>
                <a:cubicBezTo>
                  <a:pt x="69" y="137"/>
                  <a:pt x="12" y="110"/>
                  <a:pt x="6" y="92"/>
                </a:cubicBezTo>
                <a:cubicBezTo>
                  <a:pt x="0" y="74"/>
                  <a:pt x="22" y="55"/>
                  <a:pt x="34" y="40"/>
                </a:cubicBezTo>
                <a:cubicBezTo>
                  <a:pt x="46" y="25"/>
                  <a:pt x="63" y="12"/>
                  <a:pt x="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1503065" y="1295421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200" b="1" dirty="0" err="1"/>
              <a:t>dy</a:t>
            </a:r>
            <a:endParaRPr lang="el-GR" altLang="el-GR" sz="1200" b="1" dirty="0"/>
          </a:p>
        </p:txBody>
      </p:sp>
      <p:sp>
        <p:nvSpPr>
          <p:cNvPr id="4111" name="Freeform 17"/>
          <p:cNvSpPr>
            <a:spLocks/>
          </p:cNvSpPr>
          <p:nvPr/>
        </p:nvSpPr>
        <p:spPr bwMode="auto">
          <a:xfrm>
            <a:off x="1957114" y="1182620"/>
            <a:ext cx="384175" cy="128588"/>
          </a:xfrm>
          <a:custGeom>
            <a:avLst/>
            <a:gdLst>
              <a:gd name="T0" fmla="*/ 0 w 242"/>
              <a:gd name="T1" fmla="*/ 2147483647 h 81"/>
              <a:gd name="T2" fmla="*/ 2147483647 w 242"/>
              <a:gd name="T3" fmla="*/ 2147483647 h 81"/>
              <a:gd name="T4" fmla="*/ 2147483647 w 242"/>
              <a:gd name="T5" fmla="*/ 2147483647 h 81"/>
              <a:gd name="T6" fmla="*/ 2147483647 w 242"/>
              <a:gd name="T7" fmla="*/ 2147483647 h 81"/>
              <a:gd name="T8" fmla="*/ 2147483647 w 242"/>
              <a:gd name="T9" fmla="*/ 2147483647 h 81"/>
              <a:gd name="T10" fmla="*/ 2147483647 w 242"/>
              <a:gd name="T11" fmla="*/ 2147483647 h 81"/>
              <a:gd name="T12" fmla="*/ 2147483647 w 242"/>
              <a:gd name="T13" fmla="*/ 2147483647 h 81"/>
              <a:gd name="T14" fmla="*/ 2147483647 w 242"/>
              <a:gd name="T15" fmla="*/ 2147483647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2" h="81">
                <a:moveTo>
                  <a:pt x="0" y="81"/>
                </a:moveTo>
                <a:cubicBezTo>
                  <a:pt x="15" y="63"/>
                  <a:pt x="30" y="46"/>
                  <a:pt x="46" y="35"/>
                </a:cubicBezTo>
                <a:cubicBezTo>
                  <a:pt x="62" y="24"/>
                  <a:pt x="84" y="20"/>
                  <a:pt x="98" y="17"/>
                </a:cubicBezTo>
                <a:cubicBezTo>
                  <a:pt x="112" y="14"/>
                  <a:pt x="122" y="7"/>
                  <a:pt x="132" y="17"/>
                </a:cubicBezTo>
                <a:cubicBezTo>
                  <a:pt x="142" y="27"/>
                  <a:pt x="150" y="71"/>
                  <a:pt x="161" y="75"/>
                </a:cubicBezTo>
                <a:cubicBezTo>
                  <a:pt x="172" y="79"/>
                  <a:pt x="187" y="51"/>
                  <a:pt x="196" y="40"/>
                </a:cubicBezTo>
                <a:cubicBezTo>
                  <a:pt x="205" y="29"/>
                  <a:pt x="205" y="0"/>
                  <a:pt x="213" y="6"/>
                </a:cubicBezTo>
                <a:cubicBezTo>
                  <a:pt x="221" y="12"/>
                  <a:pt x="231" y="43"/>
                  <a:pt x="242" y="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2028007" y="1162438"/>
            <a:ext cx="4111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200" b="1" dirty="0"/>
              <a:t>d</a:t>
            </a:r>
            <a:r>
              <a:rPr lang="el-GR" altLang="el-GR" sz="1200" b="1" dirty="0"/>
              <a:t>ξ</a:t>
            </a:r>
          </a:p>
        </p:txBody>
      </p:sp>
      <p:graphicFrame>
        <p:nvGraphicFramePr>
          <p:cNvPr id="411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603421"/>
              </p:ext>
            </p:extLst>
          </p:nvPr>
        </p:nvGraphicFramePr>
        <p:xfrm>
          <a:off x="4248496" y="3845865"/>
          <a:ext cx="4200490" cy="95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" name="Equation" r:id="rId11" imgW="4318000" imgH="977900" progId="Equation.DSMT4">
                  <p:embed/>
                </p:oleObj>
              </mc:Choice>
              <mc:Fallback>
                <p:oleObj name="Equation" r:id="rId11" imgW="4318000" imgH="97790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496" y="3845865"/>
                        <a:ext cx="4200490" cy="951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Text Box 20"/>
          <p:cNvSpPr txBox="1">
            <a:spLocks noChangeArrowheads="1"/>
          </p:cNvSpPr>
          <p:nvPr/>
        </p:nvSpPr>
        <p:spPr bwMode="auto">
          <a:xfrm>
            <a:off x="0" y="4797152"/>
            <a:ext cx="9180512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indent="-180975" eaLnBrk="1" hangingPunct="1">
              <a:spcBef>
                <a:spcPct val="50000"/>
              </a:spcBef>
              <a:tabLst>
                <a:tab pos="180975" algn="l"/>
              </a:tabLst>
            </a:pPr>
            <a:r>
              <a:rPr lang="el-GR" altLang="el-GR" sz="2000" dirty="0">
                <a:latin typeface="+mn-lt"/>
              </a:rPr>
              <a:t> Τα στερεά σώματα αντέχουν την εφαρμοζόμενη διάτμηση </a:t>
            </a:r>
            <a:r>
              <a:rPr lang="el-GR" altLang="el-GR" sz="2000" dirty="0" err="1">
                <a:latin typeface="+mn-lt"/>
              </a:rPr>
              <a:t>παραμορφούμενα</a:t>
            </a:r>
            <a:r>
              <a:rPr lang="el-GR" altLang="el-GR" sz="2000" dirty="0">
                <a:latin typeface="+mn-lt"/>
              </a:rPr>
              <a:t> και </a:t>
            </a:r>
            <a:r>
              <a:rPr lang="el-GR" altLang="el-GR" sz="2000" dirty="0" smtClean="0">
                <a:latin typeface="+mn-lt"/>
              </a:rPr>
              <a:t>μετακινούμενα </a:t>
            </a:r>
            <a:r>
              <a:rPr lang="el-GR" altLang="el-GR" sz="2000" dirty="0">
                <a:latin typeface="+mn-lt"/>
              </a:rPr>
              <a:t>σε νέα θέση ισορροπίας </a:t>
            </a:r>
            <a:r>
              <a:rPr lang="el-GR" altLang="el-GR" sz="2000" dirty="0" smtClean="0">
                <a:latin typeface="+mn-lt"/>
              </a:rPr>
              <a:t>- </a:t>
            </a:r>
            <a:r>
              <a:rPr lang="el-GR" altLang="el-GR" sz="2000" dirty="0">
                <a:latin typeface="+mn-lt"/>
              </a:rPr>
              <a:t>Η τάση είναι συνήθως ανάλογη </a:t>
            </a:r>
            <a:r>
              <a:rPr lang="el-GR" altLang="el-GR" sz="2000" dirty="0" smtClean="0">
                <a:latin typeface="+mn-lt"/>
              </a:rPr>
              <a:t>της παραμόρφωσης </a:t>
            </a:r>
            <a:r>
              <a:rPr lang="el-GR" altLang="el-GR" sz="2000" dirty="0">
                <a:latin typeface="+mn-lt"/>
              </a:rPr>
              <a:t>(νόμος </a:t>
            </a:r>
            <a:r>
              <a:rPr lang="en-US" altLang="el-GR" sz="2000" dirty="0">
                <a:latin typeface="+mn-lt"/>
              </a:rPr>
              <a:t>Hook</a:t>
            </a:r>
            <a:r>
              <a:rPr lang="en-US" altLang="el-GR" sz="2000" dirty="0" smtClean="0">
                <a:latin typeface="+mn-lt"/>
              </a:rPr>
              <a:t>)</a:t>
            </a:r>
            <a:endParaRPr lang="el-GR" altLang="el-GR" sz="2000" dirty="0" smtClean="0">
              <a:latin typeface="+mn-lt"/>
            </a:endParaRPr>
          </a:p>
          <a:p>
            <a:pPr marL="180975" indent="-180975" eaLnBrk="1" hangingPunct="1">
              <a:spcBef>
                <a:spcPct val="50000"/>
              </a:spcBef>
              <a:tabLst>
                <a:tab pos="180975" algn="l"/>
              </a:tabLst>
            </a:pPr>
            <a:r>
              <a:rPr lang="el-GR" altLang="el-GR" sz="2000" dirty="0" smtClean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Τα υγρά δεν αντέχουν την εφαρμοζόμενη διάτμηση και συνεχίζουν </a:t>
            </a:r>
            <a:r>
              <a:rPr lang="el-GR" altLang="el-GR" sz="2000" dirty="0" smtClean="0">
                <a:latin typeface="+mn-lt"/>
              </a:rPr>
              <a:t>να παραμορφώνονται όσο </a:t>
            </a:r>
            <a:r>
              <a:rPr lang="el-GR" altLang="el-GR" sz="2000" dirty="0">
                <a:latin typeface="+mn-lt"/>
              </a:rPr>
              <a:t>ασκείται η διάτμηση- Η τάση είναι συνήθως ανάλογη του ρυθμού παραμόρφωσης </a:t>
            </a:r>
            <a:r>
              <a:rPr lang="el-GR" altLang="el-GR" sz="2000" dirty="0" smtClean="0">
                <a:latin typeface="+mn-lt"/>
              </a:rPr>
              <a:t>(</a:t>
            </a:r>
            <a:r>
              <a:rPr lang="el-GR" altLang="el-GR" sz="2000" dirty="0" err="1">
                <a:latin typeface="+mn-lt"/>
              </a:rPr>
              <a:t>Νευτωνικά</a:t>
            </a:r>
            <a:r>
              <a:rPr lang="el-GR" altLang="el-GR" sz="2000" dirty="0">
                <a:latin typeface="+mn-lt"/>
              </a:rPr>
              <a:t> ρευστά)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108" y="2492896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4: (α) Παραμόρφωση στερεού σώματος λόγω επίδρασης σταθερής διατμητικής δύναμης </a:t>
            </a:r>
            <a:r>
              <a:rPr lang="en-US" sz="2000" i="1" dirty="0" smtClean="0"/>
              <a:t>F, </a:t>
            </a:r>
            <a:r>
              <a:rPr lang="el-GR" sz="2000" i="1" dirty="0" smtClean="0"/>
              <a:t>όπου </a:t>
            </a:r>
            <a:r>
              <a:rPr lang="en-US" sz="2000" i="1" dirty="0" smtClean="0"/>
              <a:t>d</a:t>
            </a:r>
            <a:r>
              <a:rPr lang="el-GR" sz="2000" i="1" dirty="0" smtClean="0"/>
              <a:t>ξ η μετατόπιση στην </a:t>
            </a:r>
            <a:r>
              <a:rPr lang="en-US" sz="2000" i="1" dirty="0" smtClean="0"/>
              <a:t>x</a:t>
            </a:r>
            <a:r>
              <a:rPr lang="el-GR" sz="2000" i="1" dirty="0" smtClean="0"/>
              <a:t> διεύθυνση και (β) πεδίο ταχυτήτων ρευστού που βρίσκεται μεταξύ δύο οριζόντιων πλακών εκ των οποίων η μία κινείται με σταθερή ταχύτητα </a:t>
            </a:r>
            <a:r>
              <a:rPr lang="en-US" sz="2000" i="1" dirty="0" smtClean="0"/>
              <a:t>V </a:t>
            </a:r>
            <a:r>
              <a:rPr lang="el-GR" sz="2000" i="1" dirty="0" smtClean="0"/>
              <a:t>στην </a:t>
            </a:r>
            <a:r>
              <a:rPr lang="en-US" sz="2000" i="1" dirty="0" smtClean="0"/>
              <a:t>x</a:t>
            </a:r>
            <a:r>
              <a:rPr lang="el-GR" sz="2000" i="1" dirty="0" smtClean="0"/>
              <a:t> διεύθυνση</a:t>
            </a:r>
            <a:endParaRPr lang="el-GR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028007" y="219717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l-GR" sz="2000" dirty="0" smtClean="0"/>
              <a:t>α</a:t>
            </a:r>
            <a:r>
              <a:rPr lang="en-US" sz="2000" dirty="0" smtClean="0"/>
              <a:t>)</a:t>
            </a:r>
            <a:endParaRPr lang="el-GR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00192" y="2185293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l-GR" sz="2000" dirty="0" smtClean="0"/>
              <a:t>β</a:t>
            </a:r>
            <a:r>
              <a:rPr lang="en-US" sz="2000" dirty="0" smtClean="0"/>
              <a:t>)</a:t>
            </a:r>
            <a:endParaRPr lang="el-GR" sz="2000" dirty="0"/>
          </a:p>
        </p:txBody>
      </p:sp>
      <p:sp>
        <p:nvSpPr>
          <p:cNvPr id="2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841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600" b="1" dirty="0" smtClean="0">
                <a:latin typeface="+mj-lt"/>
              </a:rPr>
              <a:t>Διαμόρφωση στατικής ισορροπίας</a:t>
            </a:r>
            <a:endParaRPr lang="el-GR" altLang="el-GR" sz="3600" b="1" dirty="0">
              <a:latin typeface="+mj-lt"/>
            </a:endParaRPr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4932040" y="4038945"/>
            <a:ext cx="42484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Η κάθετη τάση στην πλάγια επιφάνεια είναι θλιπτική και ίση με αυτήν που ασκείται στις άλλες δύο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1383" y="2739212"/>
            <a:ext cx="3913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ά</a:t>
            </a:r>
            <a:r>
              <a:rPr lang="el-GR" sz="2000" dirty="0" smtClean="0"/>
              <a:t>ξονας </a:t>
            </a:r>
            <a:r>
              <a:rPr lang="en-US" sz="2000" dirty="0" smtClean="0"/>
              <a:t>x: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n</a:t>
            </a:r>
            <a:r>
              <a:rPr lang="en-US" sz="2000" dirty="0" err="1" smtClean="0"/>
              <a:t>sin</a:t>
            </a:r>
            <a:r>
              <a:rPr lang="el-GR" sz="2000" dirty="0" smtClean="0"/>
              <a:t>θ</a:t>
            </a:r>
            <a:r>
              <a:rPr lang="en-US" sz="2000" dirty="0" smtClean="0"/>
              <a:t>L</a:t>
            </a:r>
            <a:r>
              <a:rPr lang="el-GR" sz="2000" dirty="0" smtClean="0"/>
              <a:t>Δ</a:t>
            </a:r>
            <a:r>
              <a:rPr lang="en-US" sz="2000" dirty="0" smtClean="0"/>
              <a:t>z +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xx</a:t>
            </a:r>
            <a:r>
              <a:rPr lang="en-US" sz="2000" dirty="0" err="1" smtClean="0"/>
              <a:t>Lsin</a:t>
            </a:r>
            <a:r>
              <a:rPr lang="el-GR" sz="2000" dirty="0" err="1" smtClean="0"/>
              <a:t>θΔ</a:t>
            </a:r>
            <a:r>
              <a:rPr lang="en-US" sz="2000" dirty="0" smtClean="0"/>
              <a:t>z=0</a:t>
            </a:r>
          </a:p>
          <a:p>
            <a:r>
              <a:rPr lang="el-GR" sz="2000" dirty="0"/>
              <a:t>ά</a:t>
            </a:r>
            <a:r>
              <a:rPr lang="el-GR" sz="2000" dirty="0" smtClean="0"/>
              <a:t>ξονας </a:t>
            </a:r>
            <a:r>
              <a:rPr lang="en-US" sz="2000" dirty="0" smtClean="0"/>
              <a:t>y: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n</a:t>
            </a:r>
            <a:r>
              <a:rPr lang="en-US" sz="2000" dirty="0" err="1" smtClean="0"/>
              <a:t>cos</a:t>
            </a:r>
            <a:r>
              <a:rPr lang="el-GR" sz="2000" dirty="0" smtClean="0"/>
              <a:t>θ</a:t>
            </a:r>
            <a:r>
              <a:rPr lang="en-US" sz="2000" dirty="0"/>
              <a:t>L</a:t>
            </a:r>
            <a:r>
              <a:rPr lang="el-GR" sz="2000" dirty="0"/>
              <a:t>Δ</a:t>
            </a:r>
            <a:r>
              <a:rPr lang="en-US" sz="2000" dirty="0" smtClean="0"/>
              <a:t>z +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yy</a:t>
            </a:r>
            <a:r>
              <a:rPr lang="en-US" sz="2000" dirty="0" err="1" smtClean="0"/>
              <a:t>L</a:t>
            </a:r>
            <a:r>
              <a:rPr lang="en-US" sz="2000" dirty="0" err="1"/>
              <a:t>cos</a:t>
            </a:r>
            <a:r>
              <a:rPr lang="el-GR" sz="2000" dirty="0" err="1"/>
              <a:t>θ</a:t>
            </a:r>
            <a:r>
              <a:rPr lang="el-GR" sz="2000" dirty="0" err="1" smtClean="0"/>
              <a:t>Δ</a:t>
            </a:r>
            <a:r>
              <a:rPr lang="en-US" sz="2000" dirty="0" smtClean="0"/>
              <a:t>z=0</a:t>
            </a:r>
          </a:p>
          <a:p>
            <a:r>
              <a:rPr lang="en-US" sz="2000" dirty="0" smtClean="0"/>
              <a:t>→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n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-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xx</a:t>
            </a:r>
            <a:r>
              <a:rPr lang="en-US" sz="2000" baseline="-25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-</a:t>
            </a:r>
            <a:r>
              <a:rPr lang="en-US" sz="2000" baseline="-25000" dirty="0" smtClean="0"/>
              <a:t>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yy</a:t>
            </a:r>
            <a:endParaRPr lang="en-US" sz="2000" dirty="0"/>
          </a:p>
        </p:txBody>
      </p:sp>
      <p:sp>
        <p:nvSpPr>
          <p:cNvPr id="11" name="Line 61"/>
          <p:cNvSpPr>
            <a:spLocks noChangeShapeType="1"/>
          </p:cNvSpPr>
          <p:nvPr/>
        </p:nvSpPr>
        <p:spPr bwMode="auto">
          <a:xfrm flipV="1">
            <a:off x="7056276" y="2758545"/>
            <a:ext cx="208153" cy="3766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12" name="Line 61"/>
          <p:cNvSpPr>
            <a:spLocks noChangeShapeType="1"/>
          </p:cNvSpPr>
          <p:nvPr/>
        </p:nvSpPr>
        <p:spPr bwMode="auto">
          <a:xfrm flipV="1">
            <a:off x="8307756" y="2758545"/>
            <a:ext cx="208153" cy="3766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13" name="Line 61"/>
          <p:cNvSpPr>
            <a:spLocks noChangeShapeType="1"/>
          </p:cNvSpPr>
          <p:nvPr/>
        </p:nvSpPr>
        <p:spPr bwMode="auto">
          <a:xfrm flipV="1">
            <a:off x="7112836" y="3004842"/>
            <a:ext cx="208153" cy="3766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14" name="Line 61"/>
          <p:cNvSpPr>
            <a:spLocks noChangeShapeType="1"/>
          </p:cNvSpPr>
          <p:nvPr/>
        </p:nvSpPr>
        <p:spPr bwMode="auto">
          <a:xfrm flipV="1">
            <a:off x="8493099" y="3068572"/>
            <a:ext cx="208153" cy="3766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15" name="Text Box 53"/>
          <p:cNvSpPr txBox="1">
            <a:spLocks noChangeArrowheads="1"/>
          </p:cNvSpPr>
          <p:nvPr/>
        </p:nvSpPr>
        <p:spPr bwMode="auto">
          <a:xfrm>
            <a:off x="0" y="3516584"/>
            <a:ext cx="233975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 smtClean="0">
                <a:latin typeface="+mn-lt"/>
              </a:rPr>
              <a:t>Ελλείψει </a:t>
            </a:r>
            <a:r>
              <a:rPr lang="el-GR" altLang="el-GR" sz="2000" dirty="0">
                <a:latin typeface="+mn-lt"/>
              </a:rPr>
              <a:t>τοιχώματος δεν ασκούνται τάσεις στην εξωτερική επιφάνεια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Το ισοζύγιο δυνάμεων στο τρίγωνο δεν κλείνει χωρίς διατμητικές τάσεις</a:t>
            </a:r>
          </a:p>
        </p:txBody>
      </p:sp>
      <p:sp>
        <p:nvSpPr>
          <p:cNvPr id="16" name="Text Box 56"/>
          <p:cNvSpPr txBox="1">
            <a:spLocks noChangeArrowheads="1"/>
          </p:cNvSpPr>
          <p:nvPr/>
        </p:nvSpPr>
        <p:spPr bwMode="auto">
          <a:xfrm>
            <a:off x="2411760" y="3561397"/>
            <a:ext cx="2279774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Ισοζύγιο δυνάμεων στο τρίγωνο Α για διδιάστατο πεδίο τάσεων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Το τοίχωμα ασκεί στο ρευστό δύναμη ίση και αντίθετη με την πίεση που υφίσταται από το ρευστό</a:t>
            </a:r>
          </a:p>
        </p:txBody>
      </p:sp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034190"/>
              </p:ext>
            </p:extLst>
          </p:nvPr>
        </p:nvGraphicFramePr>
        <p:xfrm>
          <a:off x="5004048" y="5223390"/>
          <a:ext cx="3924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Equation" r:id="rId3" imgW="3924300" imgH="914400" progId="Equation.DSMT4">
                  <p:embed/>
                </p:oleObj>
              </mc:Choice>
              <mc:Fallback>
                <p:oleObj name="Equation" r:id="rId3" imgW="3924300" imgH="91440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223390"/>
                        <a:ext cx="39243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Ευθεία γραμμή σύνδεσης 17"/>
          <p:cNvCxnSpPr/>
          <p:nvPr/>
        </p:nvCxnSpPr>
        <p:spPr>
          <a:xfrm>
            <a:off x="2267744" y="3398571"/>
            <a:ext cx="0" cy="3282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Ορθογώνιο 21"/>
          <p:cNvSpPr/>
          <p:nvPr/>
        </p:nvSpPr>
        <p:spPr>
          <a:xfrm>
            <a:off x="5171383" y="2739212"/>
            <a:ext cx="3769786" cy="1035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108551" y="646331"/>
            <a:ext cx="3999953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Στα στερεά χρειάζονται και οι </a:t>
            </a:r>
            <a:r>
              <a:rPr lang="el-GR" altLang="el-GR" sz="2000" dirty="0" smtClean="0">
                <a:latin typeface="+mn-lt"/>
              </a:rPr>
              <a:t>	διατμητικές </a:t>
            </a:r>
            <a:r>
              <a:rPr lang="el-GR" altLang="el-GR" sz="2000" dirty="0">
                <a:latin typeface="+mn-lt"/>
              </a:rPr>
              <a:t>τάσεις για την </a:t>
            </a:r>
            <a:r>
              <a:rPr lang="el-GR" altLang="el-GR" sz="2000" dirty="0" smtClean="0">
                <a:latin typeface="+mn-lt"/>
              </a:rPr>
              <a:t>	διαμόρφωση </a:t>
            </a:r>
            <a:r>
              <a:rPr lang="el-GR" altLang="el-GR" sz="2000" dirty="0">
                <a:latin typeface="+mn-lt"/>
              </a:rPr>
              <a:t>στατικής </a:t>
            </a:r>
            <a:r>
              <a:rPr lang="el-GR" altLang="el-GR" sz="2000" dirty="0" smtClean="0">
                <a:latin typeface="+mn-lt"/>
              </a:rPr>
              <a:t>ισορροπίας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smtClean="0">
                <a:latin typeface="+mn-lt"/>
              </a:rPr>
              <a:t>Στα </a:t>
            </a:r>
            <a:r>
              <a:rPr lang="el-GR" altLang="el-GR" sz="2000" dirty="0">
                <a:latin typeface="+mn-lt"/>
              </a:rPr>
              <a:t>υγρά η στατική ισορροπία 	προκύπτει μόνο μέσω κάθετων 	</a:t>
            </a:r>
            <a:r>
              <a:rPr lang="el-GR" altLang="el-GR" sz="2000" dirty="0" smtClean="0">
                <a:latin typeface="+mn-lt"/>
              </a:rPr>
              <a:t>τάσεων</a:t>
            </a:r>
            <a:endParaRPr lang="el-GR" altLang="el-GR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3231004"/>
            <a:ext cx="724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Υγρά</a:t>
            </a:r>
            <a:endParaRPr lang="el-GR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010" y="3227410"/>
            <a:ext cx="925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Στερεά</a:t>
            </a:r>
            <a:endParaRPr lang="el-GR" sz="2000" b="1" dirty="0"/>
          </a:p>
        </p:txBody>
      </p:sp>
      <p:pic>
        <p:nvPicPr>
          <p:cNvPr id="20" name="Picture 1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" y="548680"/>
            <a:ext cx="4524375" cy="272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6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en72367_01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43917"/>
            <a:ext cx="3117611" cy="22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-61739" y="-9525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600" b="1" dirty="0">
                <a:latin typeface="+mj-lt"/>
              </a:rPr>
              <a:t>Φύση των Τάσεων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478496" y="559941"/>
            <a:ext cx="518698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7188" indent="-271463" eaLnBrk="1" hangingPunct="1">
              <a:spcBef>
                <a:spcPct val="50000"/>
              </a:spcBef>
              <a:tabLst>
                <a:tab pos="360363" algn="l"/>
              </a:tabLst>
            </a:pPr>
            <a:r>
              <a:rPr lang="el-GR" altLang="el-GR" sz="2000" dirty="0" smtClean="0">
                <a:latin typeface="+mn-lt"/>
              </a:rPr>
              <a:t>Η </a:t>
            </a:r>
            <a:r>
              <a:rPr lang="el-GR" altLang="el-GR" sz="2000" dirty="0">
                <a:latin typeface="+mn-lt"/>
              </a:rPr>
              <a:t>τάση είναι το πηλίκο της δύναμης </a:t>
            </a:r>
            <a:r>
              <a:rPr lang="el-GR" altLang="el-GR" sz="2000" dirty="0" smtClean="0">
                <a:latin typeface="+mn-lt"/>
              </a:rPr>
              <a:t>προς </a:t>
            </a:r>
            <a:r>
              <a:rPr lang="el-GR" altLang="el-GR" sz="2000" dirty="0">
                <a:latin typeface="+mn-lt"/>
              </a:rPr>
              <a:t>την επιφάνεια που την </a:t>
            </a:r>
            <a:r>
              <a:rPr lang="el-GR" altLang="el-GR" sz="2000" dirty="0" smtClean="0">
                <a:latin typeface="+mn-lt"/>
              </a:rPr>
              <a:t>υφίσταται</a:t>
            </a:r>
          </a:p>
          <a:p>
            <a:pPr marL="357188" indent="-271463" eaLnBrk="1" hangingPunct="1">
              <a:spcBef>
                <a:spcPct val="50000"/>
              </a:spcBef>
              <a:tabLst>
                <a:tab pos="360363" algn="l"/>
              </a:tabLst>
            </a:pPr>
            <a:r>
              <a:rPr lang="el-GR" altLang="el-GR" sz="2000" dirty="0" smtClean="0">
                <a:latin typeface="+mn-lt"/>
              </a:rPr>
              <a:t>Η </a:t>
            </a:r>
            <a:r>
              <a:rPr lang="el-GR" altLang="el-GR" sz="2000" dirty="0">
                <a:latin typeface="+mn-lt"/>
              </a:rPr>
              <a:t>δύναμη και η επιφάνεια είναι </a:t>
            </a:r>
            <a:r>
              <a:rPr lang="el-GR" altLang="el-GR" sz="2000" b="1" dirty="0">
                <a:latin typeface="+mn-lt"/>
              </a:rPr>
              <a:t>διανυσματικές ποσότητες</a:t>
            </a:r>
            <a:r>
              <a:rPr lang="el-GR" altLang="el-GR" sz="2000" dirty="0">
                <a:latin typeface="+mn-lt"/>
              </a:rPr>
              <a:t> και </a:t>
            </a:r>
            <a:r>
              <a:rPr lang="el-GR" altLang="el-GR" sz="2000" dirty="0" smtClean="0">
                <a:latin typeface="+mn-lt"/>
              </a:rPr>
              <a:t>συνεπώς</a:t>
            </a:r>
            <a:r>
              <a:rPr lang="en-US" altLang="el-GR" sz="2000" dirty="0" smtClean="0">
                <a:latin typeface="+mn-lt"/>
              </a:rPr>
              <a:t> </a:t>
            </a:r>
            <a:r>
              <a:rPr lang="el-GR" altLang="el-GR" sz="2000" dirty="0" smtClean="0">
                <a:latin typeface="+mn-lt"/>
              </a:rPr>
              <a:t>ο </a:t>
            </a:r>
            <a:r>
              <a:rPr lang="el-GR" altLang="el-GR" sz="2000" dirty="0">
                <a:latin typeface="+mn-lt"/>
              </a:rPr>
              <a:t>ορισμός της τάσης δεν είναι </a:t>
            </a:r>
            <a:r>
              <a:rPr lang="el-GR" altLang="el-GR" sz="2000" dirty="0" smtClean="0">
                <a:latin typeface="+mn-lt"/>
              </a:rPr>
              <a:t>προφανής</a:t>
            </a:r>
            <a:endParaRPr lang="el-GR" altLang="el-GR" sz="2000" dirty="0">
              <a:latin typeface="+mn-lt"/>
            </a:endParaRPr>
          </a:p>
        </p:txBody>
      </p:sp>
      <p:graphicFrame>
        <p:nvGraphicFramePr>
          <p:cNvPr id="61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172006"/>
              </p:ext>
            </p:extLst>
          </p:nvPr>
        </p:nvGraphicFramePr>
        <p:xfrm>
          <a:off x="3813386" y="2345045"/>
          <a:ext cx="4791062" cy="115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Equation" r:id="rId4" imgW="4114800" imgH="990360" progId="Equation.DSMT4">
                  <p:embed/>
                </p:oleObj>
              </mc:Choice>
              <mc:Fallback>
                <p:oleObj name="Equation" r:id="rId4" imgW="4114800" imgH="99036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386" y="2345045"/>
                        <a:ext cx="4791062" cy="11534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65113" y="3392488"/>
            <a:ext cx="841216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dirty="0" smtClean="0">
                <a:latin typeface="+mn-lt"/>
              </a:rPr>
              <a:t> </a:t>
            </a:r>
            <a:r>
              <a:rPr lang="el-GR" altLang="el-GR" sz="2000" dirty="0" smtClean="0">
                <a:latin typeface="+mn-lt"/>
              </a:rPr>
              <a:t>Η </a:t>
            </a:r>
            <a:r>
              <a:rPr lang="el-GR" altLang="el-GR" sz="2000" dirty="0">
                <a:latin typeface="+mn-lt"/>
              </a:rPr>
              <a:t>τάση είναι </a:t>
            </a:r>
            <a:r>
              <a:rPr lang="el-GR" altLang="el-GR" sz="2000" b="1" dirty="0" err="1">
                <a:latin typeface="+mn-lt"/>
              </a:rPr>
              <a:t>τανυστής</a:t>
            </a:r>
            <a:r>
              <a:rPr lang="el-GR" altLang="el-GR" sz="2000" b="1" dirty="0">
                <a:latin typeface="+mn-lt"/>
              </a:rPr>
              <a:t> 2</a:t>
            </a:r>
            <a:r>
              <a:rPr lang="el-GR" altLang="el-GR" sz="2000" b="1" baseline="30000" dirty="0">
                <a:latin typeface="+mn-lt"/>
              </a:rPr>
              <a:t>ης</a:t>
            </a:r>
            <a:r>
              <a:rPr lang="el-GR" altLang="el-GR" sz="2000" b="1" dirty="0">
                <a:latin typeface="+mn-lt"/>
              </a:rPr>
              <a:t> τάξης</a:t>
            </a:r>
            <a:r>
              <a:rPr lang="el-GR" altLang="el-GR" sz="2000" dirty="0">
                <a:latin typeface="+mn-lt"/>
              </a:rPr>
              <a:t> </a:t>
            </a:r>
          </a:p>
          <a:p>
            <a:pPr marL="180975" indent="-180975" eaLnBrk="1" hangingPunct="1">
              <a:spcBef>
                <a:spcPct val="50000"/>
              </a:spcBef>
              <a:tabLst>
                <a:tab pos="180975" algn="l"/>
              </a:tabLst>
            </a:pPr>
            <a:r>
              <a:rPr lang="el-GR" altLang="el-GR" sz="2000" dirty="0" smtClean="0">
                <a:latin typeface="+mn-lt"/>
              </a:rPr>
              <a:t>Η </a:t>
            </a:r>
            <a:r>
              <a:rPr lang="el-GR" altLang="el-GR" sz="2000" dirty="0">
                <a:latin typeface="+mn-lt"/>
              </a:rPr>
              <a:t>δύναμη πάνω σε μια επιφάνεια μπορεί να αναλυθεί στην κάθετη και στην εφαπτομενική συνιστώσα ως προς την επιφάνεια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265113" y="4681538"/>
            <a:ext cx="86772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Για ρευστό που ηρεμεί </a:t>
            </a:r>
            <a:r>
              <a:rPr lang="el-GR" altLang="el-GR" sz="2000" dirty="0" smtClean="0">
                <a:latin typeface="+mn-lt"/>
              </a:rPr>
              <a:t>υπάρχει </a:t>
            </a:r>
            <a:r>
              <a:rPr lang="el-GR" altLang="el-GR" sz="2000" dirty="0">
                <a:latin typeface="+mn-lt"/>
              </a:rPr>
              <a:t>μόνο η κάθετη τάση η οποία ταυτίζεται με την πίεση του ρευστού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Η πίεση είναι το ισοτροπικό κομμάτι του τανυστή των τάσεων και μπορεί να θεωρηθεί και ως </a:t>
            </a:r>
            <a:r>
              <a:rPr lang="el-GR" altLang="el-GR" sz="2000" b="1" dirty="0">
                <a:latin typeface="+mn-lt"/>
              </a:rPr>
              <a:t>βαθμωτό</a:t>
            </a:r>
            <a:r>
              <a:rPr lang="el-GR" altLang="el-GR" sz="2000" dirty="0">
                <a:latin typeface="+mn-lt"/>
              </a:rPr>
              <a:t> μέγεθος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Η εμφάνιση εφαπτομενικών τάσεων, ή αλλιώς διατμητικών, προϋποθέτει την ύπαρξη βαθμίδας ταχύτητας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288" y="2505090"/>
            <a:ext cx="349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5: Ανάλυση της δύναμης πάνω σε μία επιφάνεια  </a:t>
            </a:r>
            <a:endParaRPr lang="el-GR" sz="2000" i="1" dirty="0"/>
          </a:p>
        </p:txBody>
      </p:sp>
      <p:sp>
        <p:nvSpPr>
          <p:cNvPr id="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77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3337</Words>
  <Application>Microsoft Office PowerPoint</Application>
  <PresentationFormat>Προβολή στην οθόνη (4:3)</PresentationFormat>
  <Paragraphs>358</Paragraphs>
  <Slides>36</Slides>
  <Notes>4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8" baseType="lpstr">
      <vt:lpstr>Θέμα του Office</vt:lpstr>
      <vt:lpstr>Equation</vt:lpstr>
      <vt:lpstr>Μηχανική Ρευστών Ι</vt:lpstr>
      <vt:lpstr>Σκοποί  ενότητας</vt:lpstr>
      <vt:lpstr>Περιεχόμενα ενότητας</vt:lpstr>
      <vt:lpstr>Παρουσίαση του PowerPoint</vt:lpstr>
      <vt:lpstr>Θεωρία Συνεχούς Μέσου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Ιξώδες</vt:lpstr>
      <vt:lpstr>Παρουσίαση του PowerPoint</vt:lpstr>
      <vt:lpstr>Παρουσίαση του PowerPoint</vt:lpstr>
      <vt:lpstr>Παρουσίαση του PowerPoint</vt:lpstr>
      <vt:lpstr>Ρεολογία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Διαβροχή - Γραμμή Επαφής</vt:lpstr>
      <vt:lpstr>Παρουσίαση του PowerPoint</vt:lpstr>
      <vt:lpstr>Παρουσίαση του PowerPoint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Μηχανική Ρευστών Ι</dc:title>
  <dc:creator>Reynolds</dc:creator>
  <cp:lastModifiedBy>Reynolds</cp:lastModifiedBy>
  <cp:revision>164</cp:revision>
  <dcterms:created xsi:type="dcterms:W3CDTF">2015-07-31T10:08:07Z</dcterms:created>
  <dcterms:modified xsi:type="dcterms:W3CDTF">2015-09-11T12:44:07Z</dcterms:modified>
</cp:coreProperties>
</file>