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4" r:id="rId3"/>
    <p:sldId id="265" r:id="rId4"/>
    <p:sldId id="307" r:id="rId5"/>
    <p:sldId id="267" r:id="rId6"/>
    <p:sldId id="268" r:id="rId7"/>
    <p:sldId id="269" r:id="rId8"/>
    <p:sldId id="270" r:id="rId9"/>
    <p:sldId id="272" r:id="rId10"/>
    <p:sldId id="273" r:id="rId11"/>
    <p:sldId id="271"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74" r:id="rId28"/>
    <p:sldId id="291" r:id="rId29"/>
    <p:sldId id="290" r:id="rId30"/>
    <p:sldId id="294" r:id="rId31"/>
    <p:sldId id="296" r:id="rId32"/>
    <p:sldId id="297" r:id="rId33"/>
    <p:sldId id="298" r:id="rId34"/>
    <p:sldId id="299" r:id="rId35"/>
    <p:sldId id="300" r:id="rId36"/>
    <p:sldId id="301" r:id="rId37"/>
    <p:sldId id="295" r:id="rId38"/>
    <p:sldId id="303" r:id="rId39"/>
    <p:sldId id="304" r:id="rId40"/>
    <p:sldId id="293" r:id="rId41"/>
    <p:sldId id="305" r:id="rId42"/>
    <p:sldId id="306" r:id="rId43"/>
    <p:sldId id="257"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576" autoAdjust="0"/>
  </p:normalViewPr>
  <p:slideViewPr>
    <p:cSldViewPr>
      <p:cViewPr>
        <p:scale>
          <a:sx n="110" d="100"/>
          <a:sy n="110" d="100"/>
        </p:scale>
        <p:origin x="-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image" Target="../media/image132.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6" Type="http://schemas.openxmlformats.org/officeDocument/2006/relationships/image" Target="../media/image135.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5" Type="http://schemas.openxmlformats.org/officeDocument/2006/relationships/image" Target="../media/image13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 Id="rId14" Type="http://schemas.openxmlformats.org/officeDocument/2006/relationships/image" Target="../media/image133.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9.wmf"/><Relationship Id="rId11" Type="http://schemas.openxmlformats.org/officeDocument/2006/relationships/image" Target="../media/image135.wmf"/><Relationship Id="rId5" Type="http://schemas.openxmlformats.org/officeDocument/2006/relationships/image" Target="../media/image138.wmf"/><Relationship Id="rId10" Type="http://schemas.openxmlformats.org/officeDocument/2006/relationships/image" Target="../media/image134.wmf"/><Relationship Id="rId4" Type="http://schemas.openxmlformats.org/officeDocument/2006/relationships/image" Target="../media/image137.wmf"/><Relationship Id="rId9" Type="http://schemas.openxmlformats.org/officeDocument/2006/relationships/image" Target="../media/image14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59.wmf"/><Relationship Id="rId1" Type="http://schemas.openxmlformats.org/officeDocument/2006/relationships/image" Target="../media/image15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4" Type="http://schemas.openxmlformats.org/officeDocument/2006/relationships/image" Target="../media/image16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9A46E-8340-402A-A019-517BB08B2912}" type="datetimeFigureOut">
              <a:rPr lang="el-GR" smtClean="0"/>
              <a:t>11/9/2015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E5FDC-F423-4E8B-962A-5FB2B788AD5B}" type="slidenum">
              <a:rPr lang="el-GR" smtClean="0"/>
              <a:t>‹#›</a:t>
            </a:fld>
            <a:endParaRPr lang="el-GR"/>
          </a:p>
        </p:txBody>
      </p:sp>
    </p:spTree>
    <p:extLst>
      <p:ext uri="{BB962C8B-B14F-4D97-AF65-F5344CB8AC3E}">
        <p14:creationId xmlns:p14="http://schemas.microsoft.com/office/powerpoint/2010/main" val="262788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A5C1D86-A514-41B6-82B3-ED601B3921D1}" type="slidenum">
              <a:rPr lang="el-GR" smtClean="0"/>
              <a:pPr/>
              <a:t>2</a:t>
            </a:fld>
            <a:endParaRPr lang="el-GR" dirty="0"/>
          </a:p>
        </p:txBody>
      </p:sp>
    </p:spTree>
    <p:extLst>
      <p:ext uri="{BB962C8B-B14F-4D97-AF65-F5344CB8AC3E}">
        <p14:creationId xmlns:p14="http://schemas.microsoft.com/office/powerpoint/2010/main" val="263846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9CE5FDC-F423-4E8B-962A-5FB2B788AD5B}" type="slidenum">
              <a:rPr lang="el-GR" smtClean="0"/>
              <a:t>17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9CE5FDC-F423-4E8B-962A-5FB2B788AD5B}" type="slidenum">
              <a:rPr lang="el-GR" smtClean="0"/>
              <a:t>28</a:t>
            </a:fld>
            <a:endParaRPr lang="el-GR"/>
          </a:p>
        </p:txBody>
      </p:sp>
    </p:spTree>
    <p:extLst>
      <p:ext uri="{BB962C8B-B14F-4D97-AF65-F5344CB8AC3E}">
        <p14:creationId xmlns:p14="http://schemas.microsoft.com/office/powerpoint/2010/main" val="166362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9CE5FDC-F423-4E8B-962A-5FB2B788AD5B}" type="slidenum">
              <a:rPr lang="el-GR" smtClean="0"/>
              <a:t>34</a:t>
            </a:fld>
            <a:endParaRPr lang="el-GR"/>
          </a:p>
        </p:txBody>
      </p:sp>
    </p:spTree>
    <p:extLst>
      <p:ext uri="{BB962C8B-B14F-4D97-AF65-F5344CB8AC3E}">
        <p14:creationId xmlns:p14="http://schemas.microsoft.com/office/powerpoint/2010/main" val="331707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2.wmf"/><Relationship Id="rId18" Type="http://schemas.openxmlformats.org/officeDocument/2006/relationships/oleObject" Target="../embeddings/oleObject25.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2.bin"/><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image" Target="../media/image5.png"/><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image" Target="../media/image33.png"/><Relationship Id="rId5" Type="http://schemas.openxmlformats.org/officeDocument/2006/relationships/oleObject" Target="../embeddings/oleObject19.bin"/><Relationship Id="rId15" Type="http://schemas.openxmlformats.org/officeDocument/2006/relationships/image" Target="../media/image33.wmf"/><Relationship Id="rId10" Type="http://schemas.openxmlformats.org/officeDocument/2006/relationships/image" Target="../media/image31.wmf"/><Relationship Id="rId19" Type="http://schemas.openxmlformats.org/officeDocument/2006/relationships/image" Target="../media/image35.wmf"/><Relationship Id="rId4" Type="http://schemas.openxmlformats.org/officeDocument/2006/relationships/image" Target="../media/image28.wmf"/><Relationship Id="rId9" Type="http://schemas.openxmlformats.org/officeDocument/2006/relationships/oleObject" Target="../embeddings/oleObject21.bin"/><Relationship Id="rId1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8.pn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9.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image" Target="../media/image5.png"/><Relationship Id="rId5" Type="http://schemas.openxmlformats.org/officeDocument/2006/relationships/oleObject" Target="../embeddings/oleObject29.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8.wmf"/><Relationship Id="rId3" Type="http://schemas.openxmlformats.org/officeDocument/2006/relationships/oleObject" Target="../embeddings/oleObject32.bin"/><Relationship Id="rId7" Type="http://schemas.openxmlformats.org/officeDocument/2006/relationships/image" Target="../media/image50.png"/><Relationship Id="rId12"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vmlDrawing" Target="../drawings/vmlDrawing10.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33.bin"/><Relationship Id="rId15" Type="http://schemas.openxmlformats.org/officeDocument/2006/relationships/image" Target="../media/image49.wmf"/><Relationship Id="rId10" Type="http://schemas.openxmlformats.org/officeDocument/2006/relationships/oleObject" Target="../embeddings/oleObject35.bin"/><Relationship Id="rId4" Type="http://schemas.openxmlformats.org/officeDocument/2006/relationships/image" Target="../media/image44.wmf"/><Relationship Id="rId9" Type="http://schemas.openxmlformats.org/officeDocument/2006/relationships/image" Target="../media/image46.wmf"/><Relationship Id="rId1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oleObject" Target="../embeddings/oleObject38.bin"/><Relationship Id="rId7" Type="http://schemas.openxmlformats.org/officeDocument/2006/relationships/image" Target="../media/image52.wmf"/><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9.bin"/><Relationship Id="rId11" Type="http://schemas.openxmlformats.org/officeDocument/2006/relationships/oleObject" Target="../embeddings/oleObject40.bin"/><Relationship Id="rId5" Type="http://schemas.openxmlformats.org/officeDocument/2006/relationships/image" Target="../media/image54.png"/><Relationship Id="rId10" Type="http://schemas.openxmlformats.org/officeDocument/2006/relationships/image" Target="../media/image5.png"/><Relationship Id="rId4" Type="http://schemas.openxmlformats.org/officeDocument/2006/relationships/image" Target="../media/image51.wmf"/><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63.png"/><Relationship Id="rId3" Type="http://schemas.openxmlformats.org/officeDocument/2006/relationships/image" Target="../media/image61.png"/><Relationship Id="rId7" Type="http://schemas.openxmlformats.org/officeDocument/2006/relationships/image" Target="../media/image58.wmf"/><Relationship Id="rId12"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2.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9.wmf"/><Relationship Id="rId1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5.wmf"/><Relationship Id="rId11" Type="http://schemas.openxmlformats.org/officeDocument/2006/relationships/image" Target="../media/image5.png"/><Relationship Id="rId5" Type="http://schemas.openxmlformats.org/officeDocument/2006/relationships/oleObject" Target="../embeddings/oleObject46.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0.png"/><Relationship Id="rId5" Type="http://schemas.openxmlformats.org/officeDocument/2006/relationships/image" Target="../media/image68.wmf"/><Relationship Id="rId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1.png"/><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1.bin"/><Relationship Id="rId5" Type="http://schemas.openxmlformats.org/officeDocument/2006/relationships/image" Target="../media/image72.wmf"/><Relationship Id="rId4" Type="http://schemas.openxmlformats.org/officeDocument/2006/relationships/oleObject" Target="../embeddings/oleObject50.bin"/></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80.wmf"/><Relationship Id="rId3" Type="http://schemas.openxmlformats.org/officeDocument/2006/relationships/image" Target="../media/image82.jpeg"/><Relationship Id="rId7" Type="http://schemas.openxmlformats.org/officeDocument/2006/relationships/image" Target="../media/image77.wmf"/><Relationship Id="rId12"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78.wmf"/><Relationship Id="rId14"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3.wmf"/><Relationship Id="rId5" Type="http://schemas.openxmlformats.org/officeDocument/2006/relationships/oleObject" Target="../embeddings/oleObject58.bin"/><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7.wmf"/><Relationship Id="rId5" Type="http://schemas.openxmlformats.org/officeDocument/2006/relationships/oleObject" Target="../embeddings/oleObject60.bin"/><Relationship Id="rId10" Type="http://schemas.openxmlformats.org/officeDocument/2006/relationships/image" Target="../media/image5.png"/><Relationship Id="rId4" Type="http://schemas.openxmlformats.org/officeDocument/2006/relationships/image" Target="../media/image86.wmf"/><Relationship Id="rId9"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1.wmf"/><Relationship Id="rId5" Type="http://schemas.openxmlformats.org/officeDocument/2006/relationships/oleObject" Target="../embeddings/oleObject63.bin"/><Relationship Id="rId4" Type="http://schemas.openxmlformats.org/officeDocument/2006/relationships/image" Target="../media/image90.wmf"/></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96.wmf"/><Relationship Id="rId3" Type="http://schemas.openxmlformats.org/officeDocument/2006/relationships/notesSlide" Target="../notesSlides/notesSlide4.xml"/><Relationship Id="rId7" Type="http://schemas.openxmlformats.org/officeDocument/2006/relationships/image" Target="../media/image93.wmf"/><Relationship Id="rId12"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5.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94.wmf"/><Relationship Id="rId1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8.wmf"/><Relationship Id="rId5" Type="http://schemas.openxmlformats.org/officeDocument/2006/relationships/oleObject" Target="../embeddings/oleObject70.bin"/><Relationship Id="rId4" Type="http://schemas.openxmlformats.org/officeDocument/2006/relationships/image" Target="../media/image97.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76.bin"/><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103.wmf"/><Relationship Id="rId17"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image" Target="../media/image105.wmf"/><Relationship Id="rId1" Type="http://schemas.openxmlformats.org/officeDocument/2006/relationships/vmlDrawing" Target="../drawings/vmlDrawing22.vml"/><Relationship Id="rId6" Type="http://schemas.openxmlformats.org/officeDocument/2006/relationships/image" Target="../media/image100.w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74.bin"/><Relationship Id="rId14" Type="http://schemas.openxmlformats.org/officeDocument/2006/relationships/image" Target="../media/image104.wmf"/></Relationships>
</file>

<file path=ppt/slides/_rels/slide31.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07.wmf"/><Relationship Id="rId11" Type="http://schemas.openxmlformats.org/officeDocument/2006/relationships/image" Target="../media/image5.png"/><Relationship Id="rId5" Type="http://schemas.openxmlformats.org/officeDocument/2006/relationships/oleObject" Target="../embeddings/oleObject79.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81.bin"/></Relationships>
</file>

<file path=ppt/slides/_rels/slide32.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114.wmf"/><Relationship Id="rId17"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image" Target="../media/image116.wmf"/><Relationship Id="rId1" Type="http://schemas.openxmlformats.org/officeDocument/2006/relationships/vmlDrawing" Target="../drawings/vmlDrawing24.vml"/><Relationship Id="rId6" Type="http://schemas.openxmlformats.org/officeDocument/2006/relationships/image" Target="../media/image111.wmf"/><Relationship Id="rId11" Type="http://schemas.openxmlformats.org/officeDocument/2006/relationships/oleObject" Target="../embeddings/oleObject86.bin"/><Relationship Id="rId5" Type="http://schemas.openxmlformats.org/officeDocument/2006/relationships/oleObject" Target="../embeddings/oleObject83.bin"/><Relationship Id="rId15" Type="http://schemas.openxmlformats.org/officeDocument/2006/relationships/oleObject" Target="../embeddings/oleObject88.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85.bin"/><Relationship Id="rId14" Type="http://schemas.openxmlformats.org/officeDocument/2006/relationships/image" Target="../media/image115.wmf"/></Relationships>
</file>

<file path=ppt/slides/_rels/slide3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oleObject" Target="../embeddings/oleObject89.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18.wmf"/><Relationship Id="rId5" Type="http://schemas.openxmlformats.org/officeDocument/2006/relationships/oleObject" Target="../embeddings/oleObject90.bin"/><Relationship Id="rId4" Type="http://schemas.openxmlformats.org/officeDocument/2006/relationships/image" Target="../media/image117.wmf"/></Relationships>
</file>

<file path=ppt/slides/_rels/slide34.xml.rels><?xml version="1.0" encoding="UTF-8" standalone="yes"?>
<Relationships xmlns="http://schemas.openxmlformats.org/package/2006/relationships"><Relationship Id="rId13" Type="http://schemas.openxmlformats.org/officeDocument/2006/relationships/image" Target="../media/image124.wmf"/><Relationship Id="rId18" Type="http://schemas.openxmlformats.org/officeDocument/2006/relationships/oleObject" Target="../embeddings/oleObject98.bin"/><Relationship Id="rId26" Type="http://schemas.openxmlformats.org/officeDocument/2006/relationships/oleObject" Target="../embeddings/oleObject102.bin"/><Relationship Id="rId3" Type="http://schemas.openxmlformats.org/officeDocument/2006/relationships/notesSlide" Target="../notesSlides/notesSlide5.xml"/><Relationship Id="rId21" Type="http://schemas.openxmlformats.org/officeDocument/2006/relationships/image" Target="../media/image128.wmf"/><Relationship Id="rId34" Type="http://schemas.openxmlformats.org/officeDocument/2006/relationships/oleObject" Target="../embeddings/oleObject106.bin"/><Relationship Id="rId7" Type="http://schemas.openxmlformats.org/officeDocument/2006/relationships/image" Target="../media/image121.wmf"/><Relationship Id="rId12" Type="http://schemas.openxmlformats.org/officeDocument/2006/relationships/oleObject" Target="../embeddings/oleObject95.bin"/><Relationship Id="rId17" Type="http://schemas.openxmlformats.org/officeDocument/2006/relationships/image" Target="../media/image126.wmf"/><Relationship Id="rId25" Type="http://schemas.openxmlformats.org/officeDocument/2006/relationships/image" Target="../media/image130.wmf"/><Relationship Id="rId33" Type="http://schemas.openxmlformats.org/officeDocument/2006/relationships/image" Target="../media/image134.wmf"/><Relationship Id="rId2" Type="http://schemas.openxmlformats.org/officeDocument/2006/relationships/slideLayout" Target="../slideLayouts/slideLayout7.xml"/><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image" Target="../media/image132.wmf"/><Relationship Id="rId1" Type="http://schemas.openxmlformats.org/officeDocument/2006/relationships/vmlDrawing" Target="../drawings/vmlDrawing26.vml"/><Relationship Id="rId6" Type="http://schemas.openxmlformats.org/officeDocument/2006/relationships/oleObject" Target="../embeddings/oleObject92.bin"/><Relationship Id="rId11" Type="http://schemas.openxmlformats.org/officeDocument/2006/relationships/image" Target="../media/image123.wmf"/><Relationship Id="rId24" Type="http://schemas.openxmlformats.org/officeDocument/2006/relationships/oleObject" Target="../embeddings/oleObject101.bin"/><Relationship Id="rId32" Type="http://schemas.openxmlformats.org/officeDocument/2006/relationships/oleObject" Target="../embeddings/oleObject105.bin"/><Relationship Id="rId5" Type="http://schemas.openxmlformats.org/officeDocument/2006/relationships/image" Target="../media/image120.wmf"/><Relationship Id="rId15" Type="http://schemas.openxmlformats.org/officeDocument/2006/relationships/image" Target="../media/image125.wmf"/><Relationship Id="rId23" Type="http://schemas.openxmlformats.org/officeDocument/2006/relationships/image" Target="../media/image129.wmf"/><Relationship Id="rId28" Type="http://schemas.openxmlformats.org/officeDocument/2006/relationships/oleObject" Target="../embeddings/oleObject103.bin"/><Relationship Id="rId36" Type="http://schemas.openxmlformats.org/officeDocument/2006/relationships/image" Target="../media/image5.png"/><Relationship Id="rId10" Type="http://schemas.openxmlformats.org/officeDocument/2006/relationships/oleObject" Target="../embeddings/oleObject94.bin"/><Relationship Id="rId19" Type="http://schemas.openxmlformats.org/officeDocument/2006/relationships/image" Target="../media/image127.wmf"/><Relationship Id="rId31" Type="http://schemas.openxmlformats.org/officeDocument/2006/relationships/image" Target="../media/image133.wmf"/><Relationship Id="rId4" Type="http://schemas.openxmlformats.org/officeDocument/2006/relationships/oleObject" Target="../embeddings/oleObject91.bin"/><Relationship Id="rId9" Type="http://schemas.openxmlformats.org/officeDocument/2006/relationships/image" Target="../media/image122.w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131.wmf"/><Relationship Id="rId30" Type="http://schemas.openxmlformats.org/officeDocument/2006/relationships/oleObject" Target="../embeddings/oleObject104.bin"/><Relationship Id="rId35" Type="http://schemas.openxmlformats.org/officeDocument/2006/relationships/image" Target="../media/image135.wmf"/><Relationship Id="rId8" Type="http://schemas.openxmlformats.org/officeDocument/2006/relationships/oleObject" Target="../embeddings/oleObject93.bin"/></Relationships>
</file>

<file path=ppt/slides/_rels/slide35.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12.bin"/><Relationship Id="rId18" Type="http://schemas.openxmlformats.org/officeDocument/2006/relationships/oleObject" Target="../embeddings/oleObject114.bin"/><Relationship Id="rId26" Type="http://schemas.openxmlformats.org/officeDocument/2006/relationships/image" Target="../media/image135.wmf"/><Relationship Id="rId3" Type="http://schemas.openxmlformats.org/officeDocument/2006/relationships/oleObject" Target="../embeddings/oleObject107.bin"/><Relationship Id="rId21" Type="http://schemas.openxmlformats.org/officeDocument/2006/relationships/oleObject" Target="../embeddings/oleObject116.bin"/><Relationship Id="rId7" Type="http://schemas.openxmlformats.org/officeDocument/2006/relationships/oleObject" Target="../embeddings/oleObject109.bin"/><Relationship Id="rId12" Type="http://schemas.openxmlformats.org/officeDocument/2006/relationships/image" Target="../media/image138.wmf"/><Relationship Id="rId17" Type="http://schemas.openxmlformats.org/officeDocument/2006/relationships/image" Target="../media/image5.png"/><Relationship Id="rId25" Type="http://schemas.openxmlformats.org/officeDocument/2006/relationships/oleObject" Target="../embeddings/oleObject118.bin"/><Relationship Id="rId2" Type="http://schemas.openxmlformats.org/officeDocument/2006/relationships/slideLayout" Target="../slideLayouts/slideLayout7.xml"/><Relationship Id="rId16" Type="http://schemas.openxmlformats.org/officeDocument/2006/relationships/image" Target="../media/image140.wmf"/><Relationship Id="rId20" Type="http://schemas.openxmlformats.org/officeDocument/2006/relationships/image" Target="../media/image141.wmf"/><Relationship Id="rId1" Type="http://schemas.openxmlformats.org/officeDocument/2006/relationships/vmlDrawing" Target="../drawings/vmlDrawing27.vml"/><Relationship Id="rId6" Type="http://schemas.openxmlformats.org/officeDocument/2006/relationships/image" Target="../media/image127.wmf"/><Relationship Id="rId11" Type="http://schemas.openxmlformats.org/officeDocument/2006/relationships/oleObject" Target="../embeddings/oleObject111.bin"/><Relationship Id="rId24" Type="http://schemas.openxmlformats.org/officeDocument/2006/relationships/image" Target="../media/image134.wmf"/><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oleObject" Target="../embeddings/oleObject117.bin"/><Relationship Id="rId10" Type="http://schemas.openxmlformats.org/officeDocument/2006/relationships/image" Target="../media/image137.wmf"/><Relationship Id="rId19" Type="http://schemas.openxmlformats.org/officeDocument/2006/relationships/oleObject" Target="../embeddings/oleObject115.bin"/><Relationship Id="rId4" Type="http://schemas.openxmlformats.org/officeDocument/2006/relationships/image" Target="../media/image126.wmf"/><Relationship Id="rId9" Type="http://schemas.openxmlformats.org/officeDocument/2006/relationships/oleObject" Target="../embeddings/oleObject110.bin"/><Relationship Id="rId14" Type="http://schemas.openxmlformats.org/officeDocument/2006/relationships/image" Target="../media/image139.wmf"/><Relationship Id="rId22" Type="http://schemas.openxmlformats.org/officeDocument/2006/relationships/image" Target="../media/image142.wmf"/><Relationship Id="rId27" Type="http://schemas.openxmlformats.org/officeDocument/2006/relationships/oleObject" Target="../embeddings/oleObject119.bin"/></Relationships>
</file>

<file path=ppt/slides/_rels/slide36.x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oleObject" Target="../embeddings/oleObject120.bin"/><Relationship Id="rId7" Type="http://schemas.openxmlformats.org/officeDocument/2006/relationships/oleObject" Target="../embeddings/oleObject12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44.wmf"/><Relationship Id="rId11" Type="http://schemas.openxmlformats.org/officeDocument/2006/relationships/image" Target="../media/image146.wmf"/><Relationship Id="rId5" Type="http://schemas.openxmlformats.org/officeDocument/2006/relationships/oleObject" Target="../embeddings/oleObject121.bin"/><Relationship Id="rId10" Type="http://schemas.openxmlformats.org/officeDocument/2006/relationships/oleObject" Target="../embeddings/oleObject123.bin"/><Relationship Id="rId4" Type="http://schemas.openxmlformats.org/officeDocument/2006/relationships/image" Target="../media/image143.wmf"/><Relationship Id="rId9"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5.png"/><Relationship Id="rId7"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47.wmf"/><Relationship Id="rId11" Type="http://schemas.openxmlformats.org/officeDocument/2006/relationships/image" Target="../media/image149.wmf"/><Relationship Id="rId5" Type="http://schemas.openxmlformats.org/officeDocument/2006/relationships/oleObject" Target="../embeddings/oleObject124.bin"/><Relationship Id="rId10" Type="http://schemas.openxmlformats.org/officeDocument/2006/relationships/oleObject" Target="../embeddings/oleObject126.bin"/><Relationship Id="rId4" Type="http://schemas.openxmlformats.org/officeDocument/2006/relationships/image" Target="../media/image148.png"/><Relationship Id="rId9" Type="http://schemas.openxmlformats.org/officeDocument/2006/relationships/image" Target="../media/image150.png"/></Relationships>
</file>

<file path=ppt/slides/_rels/slide38.xml.rels><?xml version="1.0" encoding="UTF-8" standalone="yes"?>
<Relationships xmlns="http://schemas.openxmlformats.org/package/2006/relationships"><Relationship Id="rId8" Type="http://schemas.openxmlformats.org/officeDocument/2006/relationships/image" Target="../media/image153.wmf"/><Relationship Id="rId13" Type="http://schemas.openxmlformats.org/officeDocument/2006/relationships/oleObject" Target="../embeddings/oleObject132.bin"/><Relationship Id="rId3" Type="http://schemas.openxmlformats.org/officeDocument/2006/relationships/oleObject" Target="../embeddings/oleObject127.bin"/><Relationship Id="rId7" Type="http://schemas.openxmlformats.org/officeDocument/2006/relationships/oleObject" Target="../embeddings/oleObject129.bin"/><Relationship Id="rId12" Type="http://schemas.openxmlformats.org/officeDocument/2006/relationships/image" Target="../media/image155.wmf"/><Relationship Id="rId17" Type="http://schemas.openxmlformats.org/officeDocument/2006/relationships/image" Target="../media/image5.png"/><Relationship Id="rId2" Type="http://schemas.openxmlformats.org/officeDocument/2006/relationships/slideLayout" Target="../slideLayouts/slideLayout7.xml"/><Relationship Id="rId16" Type="http://schemas.openxmlformats.org/officeDocument/2006/relationships/image" Target="../media/image157.wmf"/><Relationship Id="rId1" Type="http://schemas.openxmlformats.org/officeDocument/2006/relationships/vmlDrawing" Target="../drawings/vmlDrawing30.vml"/><Relationship Id="rId6" Type="http://schemas.openxmlformats.org/officeDocument/2006/relationships/image" Target="../media/image152.wmf"/><Relationship Id="rId11" Type="http://schemas.openxmlformats.org/officeDocument/2006/relationships/oleObject" Target="../embeddings/oleObject131.bin"/><Relationship Id="rId5" Type="http://schemas.openxmlformats.org/officeDocument/2006/relationships/oleObject" Target="../embeddings/oleObject128.bin"/><Relationship Id="rId15" Type="http://schemas.openxmlformats.org/officeDocument/2006/relationships/oleObject" Target="../embeddings/oleObject133.bin"/><Relationship Id="rId10" Type="http://schemas.openxmlformats.org/officeDocument/2006/relationships/image" Target="../media/image154.wmf"/><Relationship Id="rId4" Type="http://schemas.openxmlformats.org/officeDocument/2006/relationships/image" Target="../media/image151.wmf"/><Relationship Id="rId9" Type="http://schemas.openxmlformats.org/officeDocument/2006/relationships/oleObject" Target="../embeddings/oleObject130.bin"/><Relationship Id="rId14" Type="http://schemas.openxmlformats.org/officeDocument/2006/relationships/image" Target="../media/image156.wmf"/></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0.wmf"/><Relationship Id="rId7" Type="http://schemas.openxmlformats.org/officeDocument/2006/relationships/image" Target="../media/image159.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35.bin"/><Relationship Id="rId5" Type="http://schemas.openxmlformats.org/officeDocument/2006/relationships/image" Target="../media/image158.wmf"/><Relationship Id="rId4" Type="http://schemas.openxmlformats.org/officeDocument/2006/relationships/oleObject" Target="../embeddings/oleObject134.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1.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63.wmf"/><Relationship Id="rId11" Type="http://schemas.openxmlformats.org/officeDocument/2006/relationships/image" Target="../media/image166.png"/><Relationship Id="rId5" Type="http://schemas.openxmlformats.org/officeDocument/2006/relationships/oleObject" Target="../embeddings/oleObject137.bin"/><Relationship Id="rId10" Type="http://schemas.openxmlformats.org/officeDocument/2006/relationships/image" Target="../media/image165.wmf"/><Relationship Id="rId4" Type="http://schemas.openxmlformats.org/officeDocument/2006/relationships/image" Target="../media/image162.wmf"/><Relationship Id="rId9" Type="http://schemas.openxmlformats.org/officeDocument/2006/relationships/oleObject" Target="../embeddings/oleObject139.bin"/></Relationships>
</file>

<file path=ppt/slides/_rels/slide42.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oleObject" Target="../embeddings/oleObject140.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68.wmf"/><Relationship Id="rId5" Type="http://schemas.openxmlformats.org/officeDocument/2006/relationships/oleObject" Target="../embeddings/oleObject141.bin"/><Relationship Id="rId4" Type="http://schemas.openxmlformats.org/officeDocument/2006/relationships/image" Target="../media/image167.wmf"/><Relationship Id="rId9" Type="http://schemas.openxmlformats.org/officeDocument/2006/relationships/image" Target="../media/image17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1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wmf"/><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5.wmf"/><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4.bin"/><Relationship Id="rId1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2347" y="1401200"/>
            <a:ext cx="7772400" cy="1470025"/>
          </a:xfrm>
        </p:spPr>
        <p:txBody>
          <a:bodyPr/>
          <a:lstStyle/>
          <a:p>
            <a:r>
              <a:rPr lang="el-GR" b="1" dirty="0" smtClean="0"/>
              <a:t>Μηχανική Ρευστών Ι</a:t>
            </a:r>
            <a:endParaRPr lang="el-GR" b="1" dirty="0"/>
          </a:p>
        </p:txBody>
      </p:sp>
      <p:sp>
        <p:nvSpPr>
          <p:cNvPr id="3" name="Υπότιτλος 2"/>
          <p:cNvSpPr>
            <a:spLocks noGrp="1"/>
          </p:cNvSpPr>
          <p:nvPr>
            <p:ph type="subTitle" idx="1"/>
          </p:nvPr>
        </p:nvSpPr>
        <p:spPr>
          <a:xfrm>
            <a:off x="683568" y="2913368"/>
            <a:ext cx="7776864" cy="1752600"/>
          </a:xfrm>
        </p:spPr>
        <p:txBody>
          <a:bodyPr>
            <a:noAutofit/>
          </a:bodyPr>
          <a:lstStyle/>
          <a:p>
            <a:r>
              <a:rPr lang="el-GR" sz="2800" b="1" dirty="0">
                <a:solidFill>
                  <a:schemeClr val="tx1"/>
                </a:solidFill>
                <a:latin typeface="+mj-lt"/>
                <a:ea typeface="+mj-ea"/>
                <a:cs typeface="+mj-cs"/>
              </a:rPr>
              <a:t>Ενότητα </a:t>
            </a:r>
            <a:r>
              <a:rPr lang="en-US" sz="2800" b="1" dirty="0" smtClean="0">
                <a:solidFill>
                  <a:schemeClr val="tx1"/>
                </a:solidFill>
                <a:latin typeface="+mj-lt"/>
                <a:ea typeface="+mj-ea"/>
                <a:cs typeface="+mj-cs"/>
              </a:rPr>
              <a:t>4</a:t>
            </a:r>
            <a:r>
              <a:rPr lang="el-GR" sz="2800"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sz="2800" dirty="0" smtClean="0">
                <a:solidFill>
                  <a:schemeClr val="tx1"/>
                </a:solidFill>
              </a:rPr>
              <a:t>Κινηματική</a:t>
            </a:r>
            <a:endParaRPr lang="en-US" sz="2800" dirty="0" smtClean="0">
              <a:solidFill>
                <a:schemeClr val="tx1"/>
              </a:solidFill>
            </a:endParaRPr>
          </a:p>
          <a:p>
            <a:endParaRPr lang="el-GR" sz="2800" dirty="0" smtClean="0"/>
          </a:p>
          <a:p>
            <a:r>
              <a:rPr lang="el-GR" sz="2800" dirty="0" smtClean="0">
                <a:solidFill>
                  <a:schemeClr val="tx1"/>
                </a:solidFill>
              </a:rPr>
              <a:t>Νίκος Πελεκάσης</a:t>
            </a:r>
          </a:p>
          <a:p>
            <a:r>
              <a:rPr lang="el-GR" sz="2800" dirty="0" smtClean="0">
                <a:solidFill>
                  <a:schemeClr val="tx1"/>
                </a:solidFill>
              </a:rPr>
              <a:t>Πολυτεχνική Σχολή</a:t>
            </a:r>
          </a:p>
          <a:p>
            <a:r>
              <a:rPr lang="el-GR" sz="2800" dirty="0" smtClean="0">
                <a:solidFill>
                  <a:schemeClr val="tx1"/>
                </a:solidFill>
              </a:rPr>
              <a:t>Τμήμα Μηχανολόγων Μηχανικών</a:t>
            </a:r>
            <a:endParaRPr lang="en-US" sz="2800" dirty="0" smtClean="0">
              <a:solidFill>
                <a:schemeClr val="tx1"/>
              </a:solidFill>
            </a:endParaRPr>
          </a:p>
          <a:p>
            <a:endParaRPr lang="el-GR" sz="2800" dirty="0" smtClean="0">
              <a:solidFill>
                <a:schemeClr val="tx1"/>
              </a:solidFill>
            </a:endParaRPr>
          </a:p>
        </p:txBody>
      </p:sp>
      <p:grpSp>
        <p:nvGrpSpPr>
          <p:cNvPr id="4" name="Group 4"/>
          <p:cNvGrpSpPr/>
          <p:nvPr/>
        </p:nvGrpSpPr>
        <p:grpSpPr>
          <a:xfrm>
            <a:off x="179512" y="177064"/>
            <a:ext cx="3522931" cy="947680"/>
            <a:chOff x="395536" y="520290"/>
            <a:chExt cx="3960440" cy="1224136"/>
          </a:xfrm>
        </p:grpSpPr>
        <p:sp>
          <p:nvSpPr>
            <p:cNvPr id="9" name="TextBox 8"/>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pic>
          <p:nvPicPr>
            <p:cNvPr id="10" name="Picture 8" descr="Λογότυπο Πανεπιστημίου Θεσσαλί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Λογότυπο Άδειας Χρήσης Creative Commons - Μη Εμπορική Χρήση - Παρόμοια Διανομ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79" y="5899299"/>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4499992" y="5652882"/>
            <a:ext cx="4310289" cy="1025873"/>
          </a:xfrm>
          <a:prstGeom prst="rect">
            <a:avLst/>
          </a:prstGeom>
          <a:noFill/>
          <a:ln w="12700">
            <a:solidFill>
              <a:schemeClr val="accent1"/>
            </a:solidFill>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156" y="63130"/>
            <a:ext cx="17621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46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179512" y="0"/>
            <a:ext cx="7920880" cy="400110"/>
          </a:xfrm>
          <a:prstGeom prst="rect">
            <a:avLst/>
          </a:prstGeom>
          <a:noFill/>
          <a:ln w="9525">
            <a:noFill/>
            <a:miter lim="800000"/>
            <a:headEnd/>
            <a:tailEnd/>
          </a:ln>
        </p:spPr>
        <p:txBody>
          <a:bodyPr wrap="square">
            <a:spAutoFit/>
          </a:bodyPr>
          <a:lstStyle/>
          <a:p>
            <a:pPr algn="just">
              <a:spcBef>
                <a:spcPct val="0"/>
              </a:spcBef>
            </a:pPr>
            <a:r>
              <a:rPr lang="el-GR" altLang="el-GR" sz="2000" b="1" dirty="0">
                <a:cs typeface="Times New Roman" pitchFamily="18" charset="0"/>
              </a:rPr>
              <a:t>Γενίκευση για κίνηση σε μη ευθύγραμμη τροχιά:</a:t>
            </a:r>
          </a:p>
        </p:txBody>
      </p:sp>
      <p:sp>
        <p:nvSpPr>
          <p:cNvPr id="5" name="Freeform 3"/>
          <p:cNvSpPr/>
          <p:nvPr/>
        </p:nvSpPr>
        <p:spPr>
          <a:xfrm>
            <a:off x="687139" y="909141"/>
            <a:ext cx="2611437" cy="1519238"/>
          </a:xfrm>
          <a:custGeom>
            <a:avLst/>
            <a:gdLst>
              <a:gd name="connsiteX0" fmla="*/ 40341 w 2433918"/>
              <a:gd name="connsiteY0" fmla="*/ 1169894 h 1169894"/>
              <a:gd name="connsiteX1" fmla="*/ 161365 w 2433918"/>
              <a:gd name="connsiteY1" fmla="*/ 685800 h 1169894"/>
              <a:gd name="connsiteX2" fmla="*/ 1008529 w 2433918"/>
              <a:gd name="connsiteY2" fmla="*/ 605118 h 1169894"/>
              <a:gd name="connsiteX3" fmla="*/ 1506071 w 2433918"/>
              <a:gd name="connsiteY3" fmla="*/ 497541 h 1169894"/>
              <a:gd name="connsiteX4" fmla="*/ 2433918 w 2433918"/>
              <a:gd name="connsiteY4" fmla="*/ 0 h 1169894"/>
              <a:gd name="connsiteX0" fmla="*/ 20171 w 2413748"/>
              <a:gd name="connsiteY0" fmla="*/ 1169894 h 1169894"/>
              <a:gd name="connsiteX1" fmla="*/ 383242 w 2413748"/>
              <a:gd name="connsiteY1" fmla="*/ 874059 h 1169894"/>
              <a:gd name="connsiteX2" fmla="*/ 988359 w 2413748"/>
              <a:gd name="connsiteY2" fmla="*/ 605118 h 1169894"/>
              <a:gd name="connsiteX3" fmla="*/ 1485901 w 2413748"/>
              <a:gd name="connsiteY3" fmla="*/ 497541 h 1169894"/>
              <a:gd name="connsiteX4" fmla="*/ 2413748 w 2413748"/>
              <a:gd name="connsiteY4" fmla="*/ 0 h 1169894"/>
              <a:gd name="connsiteX0" fmla="*/ 20171 w 2319618"/>
              <a:gd name="connsiteY0" fmla="*/ 1398494 h 1398494"/>
              <a:gd name="connsiteX1" fmla="*/ 289112 w 2319618"/>
              <a:gd name="connsiteY1" fmla="*/ 874059 h 1398494"/>
              <a:gd name="connsiteX2" fmla="*/ 894229 w 2319618"/>
              <a:gd name="connsiteY2" fmla="*/ 605118 h 1398494"/>
              <a:gd name="connsiteX3" fmla="*/ 1391771 w 2319618"/>
              <a:gd name="connsiteY3" fmla="*/ 497541 h 1398494"/>
              <a:gd name="connsiteX4" fmla="*/ 2319618 w 2319618"/>
              <a:gd name="connsiteY4" fmla="*/ 0 h 1398494"/>
              <a:gd name="connsiteX0" fmla="*/ 20171 w 2319618"/>
              <a:gd name="connsiteY0" fmla="*/ 1398494 h 1398494"/>
              <a:gd name="connsiteX1" fmla="*/ 289112 w 2319618"/>
              <a:gd name="connsiteY1" fmla="*/ 874059 h 1398494"/>
              <a:gd name="connsiteX2" fmla="*/ 894229 w 2319618"/>
              <a:gd name="connsiteY2" fmla="*/ 605118 h 1398494"/>
              <a:gd name="connsiteX3" fmla="*/ 1633818 w 2319618"/>
              <a:gd name="connsiteY3" fmla="*/ 376518 h 1398494"/>
              <a:gd name="connsiteX4" fmla="*/ 2319618 w 2319618"/>
              <a:gd name="connsiteY4" fmla="*/ 0 h 1398494"/>
              <a:gd name="connsiteX0" fmla="*/ 20171 w 2386854"/>
              <a:gd name="connsiteY0" fmla="*/ 1586753 h 1586753"/>
              <a:gd name="connsiteX1" fmla="*/ 356348 w 2386854"/>
              <a:gd name="connsiteY1" fmla="*/ 874059 h 1586753"/>
              <a:gd name="connsiteX2" fmla="*/ 961465 w 2386854"/>
              <a:gd name="connsiteY2" fmla="*/ 605118 h 1586753"/>
              <a:gd name="connsiteX3" fmla="*/ 1701054 w 2386854"/>
              <a:gd name="connsiteY3" fmla="*/ 376518 h 1586753"/>
              <a:gd name="connsiteX4" fmla="*/ 2386854 w 2386854"/>
              <a:gd name="connsiteY4" fmla="*/ 0 h 1586753"/>
              <a:gd name="connsiteX0" fmla="*/ 69476 w 2436159"/>
              <a:gd name="connsiteY0" fmla="*/ 1586753 h 1586753"/>
              <a:gd name="connsiteX1" fmla="*/ 56029 w 2436159"/>
              <a:gd name="connsiteY1" fmla="*/ 1398494 h 1586753"/>
              <a:gd name="connsiteX2" fmla="*/ 405653 w 2436159"/>
              <a:gd name="connsiteY2" fmla="*/ 874059 h 1586753"/>
              <a:gd name="connsiteX3" fmla="*/ 1010770 w 2436159"/>
              <a:gd name="connsiteY3" fmla="*/ 605118 h 1586753"/>
              <a:gd name="connsiteX4" fmla="*/ 1750359 w 2436159"/>
              <a:gd name="connsiteY4" fmla="*/ 376518 h 1586753"/>
              <a:gd name="connsiteX5" fmla="*/ 2436159 w 2436159"/>
              <a:gd name="connsiteY5" fmla="*/ 0 h 1586753"/>
              <a:gd name="connsiteX0" fmla="*/ 2241 w 2610971"/>
              <a:gd name="connsiteY0" fmla="*/ 1519518 h 1519518"/>
              <a:gd name="connsiteX1" fmla="*/ 230841 w 2610971"/>
              <a:gd name="connsiteY1" fmla="*/ 1398494 h 1519518"/>
              <a:gd name="connsiteX2" fmla="*/ 580465 w 2610971"/>
              <a:gd name="connsiteY2" fmla="*/ 874059 h 1519518"/>
              <a:gd name="connsiteX3" fmla="*/ 1185582 w 2610971"/>
              <a:gd name="connsiteY3" fmla="*/ 605118 h 1519518"/>
              <a:gd name="connsiteX4" fmla="*/ 1925171 w 2610971"/>
              <a:gd name="connsiteY4" fmla="*/ 376518 h 1519518"/>
              <a:gd name="connsiteX5" fmla="*/ 2610971 w 2610971"/>
              <a:gd name="connsiteY5" fmla="*/ 0 h 151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0971" h="1519518">
                <a:moveTo>
                  <a:pt x="2241" y="1519518"/>
                </a:moveTo>
                <a:cubicBezTo>
                  <a:pt x="0" y="1512795"/>
                  <a:pt x="134470" y="1506070"/>
                  <a:pt x="230841" y="1398494"/>
                </a:cubicBezTo>
                <a:cubicBezTo>
                  <a:pt x="327212" y="1290918"/>
                  <a:pt x="421342" y="1006288"/>
                  <a:pt x="580465" y="874059"/>
                </a:cubicBezTo>
                <a:cubicBezTo>
                  <a:pt x="739588" y="741830"/>
                  <a:pt x="961464" y="688041"/>
                  <a:pt x="1185582" y="605118"/>
                </a:cubicBezTo>
                <a:cubicBezTo>
                  <a:pt x="1409700" y="522195"/>
                  <a:pt x="1687606" y="477371"/>
                  <a:pt x="1925171" y="376518"/>
                </a:cubicBezTo>
                <a:cubicBezTo>
                  <a:pt x="2162736" y="275665"/>
                  <a:pt x="2265830" y="198344"/>
                  <a:pt x="2610971"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l-GR" sz="1800"/>
          </a:p>
        </p:txBody>
      </p:sp>
      <p:cxnSp>
        <p:nvCxnSpPr>
          <p:cNvPr id="6" name="Straight Arrow Connector 5"/>
          <p:cNvCxnSpPr>
            <a:stCxn id="5" idx="3"/>
          </p:cNvCxnSpPr>
          <p:nvPr/>
        </p:nvCxnSpPr>
        <p:spPr>
          <a:xfrm flipV="1">
            <a:off x="1873001" y="1433016"/>
            <a:ext cx="241300" cy="8096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Object 3"/>
          <p:cNvGraphicFramePr>
            <a:graphicFrameLocks noChangeAspect="1"/>
          </p:cNvGraphicFramePr>
          <p:nvPr/>
        </p:nvGraphicFramePr>
        <p:xfrm>
          <a:off x="1795214" y="1125041"/>
          <a:ext cx="203200" cy="292100"/>
        </p:xfrm>
        <a:graphic>
          <a:graphicData uri="http://schemas.openxmlformats.org/presentationml/2006/ole">
            <mc:AlternateContent xmlns:mc="http://schemas.openxmlformats.org/markup-compatibility/2006">
              <mc:Choice xmlns:v="urn:schemas-microsoft-com:vml" Requires="v">
                <p:oleObj spid="_x0000_s8140" name="Equation" r:id="rId3" imgW="203112" imgH="291973" progId="Equation.DSMT4">
                  <p:embed/>
                </p:oleObj>
              </mc:Choice>
              <mc:Fallback>
                <p:oleObj name="Equation" r:id="rId3" imgW="203112" imgH="291973"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214" y="1125041"/>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71226" y="755154"/>
          <a:ext cx="1409700" cy="571500"/>
        </p:xfrm>
        <a:graphic>
          <a:graphicData uri="http://schemas.openxmlformats.org/presentationml/2006/ole">
            <mc:AlternateContent xmlns:mc="http://schemas.openxmlformats.org/markup-compatibility/2006">
              <mc:Choice xmlns:v="urn:schemas-microsoft-com:vml" Requires="v">
                <p:oleObj spid="_x0000_s8141" name="Equation" r:id="rId5" imgW="1409088" imgH="571252" progId="Equation.DSMT4">
                  <p:embed/>
                </p:oleObj>
              </mc:Choice>
              <mc:Fallback>
                <p:oleObj name="Equation" r:id="rId5" imgW="1409088" imgH="571252"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26" y="755154"/>
                        <a:ext cx="1409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696974610"/>
              </p:ext>
            </p:extLst>
          </p:nvPr>
        </p:nvGraphicFramePr>
        <p:xfrm>
          <a:off x="3408363" y="476672"/>
          <a:ext cx="5422900" cy="1866900"/>
        </p:xfrm>
        <a:graphic>
          <a:graphicData uri="http://schemas.openxmlformats.org/presentationml/2006/ole">
            <mc:AlternateContent xmlns:mc="http://schemas.openxmlformats.org/markup-compatibility/2006">
              <mc:Choice xmlns:v="urn:schemas-microsoft-com:vml" Requires="v">
                <p:oleObj spid="_x0000_s8142" name="Equation" r:id="rId7" imgW="5422680" imgH="1866600" progId="Equation.DSMT4">
                  <p:embed/>
                </p:oleObj>
              </mc:Choice>
              <mc:Fallback>
                <p:oleObj name="Equation" r:id="rId7" imgW="5422680" imgH="1866600" progId="Equation.DSMT4">
                  <p:embed/>
                  <p:pic>
                    <p:nvPicPr>
                      <p:cNvPr id="0" name="Object 5"/>
                      <p:cNvPicPr>
                        <a:picLocks noChangeAspect="1" noChangeArrowheads="1"/>
                      </p:cNvPicPr>
                      <p:nvPr/>
                    </p:nvPicPr>
                    <p:blipFill>
                      <a:blip r:embed="rId8"/>
                      <a:srcRect/>
                      <a:stretch>
                        <a:fillRect/>
                      </a:stretch>
                    </p:blipFill>
                    <p:spPr bwMode="auto">
                      <a:xfrm>
                        <a:off x="3408363" y="476672"/>
                        <a:ext cx="5422900" cy="186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nvGraphicFramePr>
        <p:xfrm>
          <a:off x="1614239" y="1723529"/>
          <a:ext cx="1130300" cy="571500"/>
        </p:xfrm>
        <a:graphic>
          <a:graphicData uri="http://schemas.openxmlformats.org/presentationml/2006/ole">
            <mc:AlternateContent xmlns:mc="http://schemas.openxmlformats.org/markup-compatibility/2006">
              <mc:Choice xmlns:v="urn:schemas-microsoft-com:vml" Requires="v">
                <p:oleObj spid="_x0000_s8143" name="Equation" r:id="rId9" imgW="1129810" imgH="571252" progId="Equation.DSMT4">
                  <p:embed/>
                </p:oleObj>
              </mc:Choice>
              <mc:Fallback>
                <p:oleObj name="Equation" r:id="rId9" imgW="1129810" imgH="571252"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239" y="1723529"/>
                        <a:ext cx="11303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a:spLocks noChangeArrowheads="1"/>
          </p:cNvSpPr>
          <p:nvPr/>
        </p:nvSpPr>
        <p:spPr bwMode="auto">
          <a:xfrm>
            <a:off x="0" y="2636912"/>
            <a:ext cx="9144000" cy="400110"/>
          </a:xfrm>
          <a:prstGeom prst="rect">
            <a:avLst/>
          </a:prstGeom>
          <a:noFill/>
          <a:ln w="9525">
            <a:noFill/>
            <a:miter lim="800000"/>
            <a:headEnd/>
            <a:tailEnd/>
          </a:ln>
        </p:spPr>
        <p:txBody>
          <a:bodyPr wrap="square">
            <a:spAutoFit/>
          </a:bodyPr>
          <a:lstStyle/>
          <a:p>
            <a:pPr algn="ctr">
              <a:spcBef>
                <a:spcPct val="0"/>
              </a:spcBef>
            </a:pPr>
            <a:r>
              <a:rPr lang="el-GR" altLang="el-GR" sz="2000" b="1" dirty="0">
                <a:cs typeface="Times New Roman" pitchFamily="18" charset="0"/>
              </a:rPr>
              <a:t>Πεδίο Ταχύτητας &amp; Επιτάχυνσης</a:t>
            </a:r>
          </a:p>
        </p:txBody>
      </p:sp>
      <mc:AlternateContent xmlns:mc="http://schemas.openxmlformats.org/markup-compatibility/2006" xmlns:a14="http://schemas.microsoft.com/office/drawing/2010/main">
        <mc:Choice Requires="a14">
          <p:sp>
            <p:nvSpPr>
              <p:cNvPr id="13" name="TextBox 12"/>
              <p:cNvSpPr txBox="1">
                <a:spLocks noChangeArrowheads="1"/>
              </p:cNvSpPr>
              <p:nvPr/>
            </p:nvSpPr>
            <p:spPr bwMode="auto">
              <a:xfrm>
                <a:off x="179512" y="3042826"/>
                <a:ext cx="8703567" cy="1668598"/>
              </a:xfrm>
              <a:prstGeom prst="rect">
                <a:avLst/>
              </a:prstGeom>
              <a:noFill/>
              <a:ln w="9525">
                <a:noFill/>
                <a:miter lim="800000"/>
                <a:headEnd/>
                <a:tailEnd/>
              </a:ln>
            </p:spPr>
            <p:txBody>
              <a:bodyPr wrap="square">
                <a:spAutoFit/>
              </a:bodyPr>
              <a:lstStyle/>
              <a:p>
                <a:pPr algn="just">
                  <a:spcBef>
                    <a:spcPct val="0"/>
                  </a:spcBef>
                </a:pPr>
                <a:r>
                  <a:rPr lang="el-GR" altLang="el-GR" sz="2000" b="1" dirty="0" smtClean="0">
                    <a:cs typeface="Times New Roman" pitchFamily="18" charset="0"/>
                  </a:rPr>
                  <a:t>Κατά </a:t>
                </a:r>
                <a:r>
                  <a:rPr lang="en-US" altLang="el-GR" sz="2000" b="1" dirty="0" smtClean="0">
                    <a:cs typeface="Times New Roman" pitchFamily="18" charset="0"/>
                  </a:rPr>
                  <a:t>Lagrange</a:t>
                </a:r>
                <a:r>
                  <a:rPr lang="en-US" altLang="el-GR" sz="2000" dirty="0" smtClean="0">
                    <a:cs typeface="Times New Roman" pitchFamily="18" charset="0"/>
                  </a:rPr>
                  <a:t>:                                                            </a:t>
                </a:r>
                <a:r>
                  <a:rPr lang="el-GR" altLang="el-GR" sz="2000" b="1" dirty="0" smtClean="0">
                    <a:cs typeface="Times New Roman" pitchFamily="18" charset="0"/>
                  </a:rPr>
                  <a:t>Κατά </a:t>
                </a:r>
                <a:r>
                  <a:rPr lang="en-US" altLang="el-GR" sz="2000" b="1" dirty="0" smtClean="0">
                    <a:cs typeface="Times New Roman" pitchFamily="18" charset="0"/>
                  </a:rPr>
                  <a:t>Euler</a:t>
                </a:r>
                <a:r>
                  <a:rPr lang="en-US" altLang="el-GR" sz="2000" dirty="0" smtClean="0">
                    <a:cs typeface="Times New Roman" pitchFamily="18" charset="0"/>
                  </a:rPr>
                  <a:t>:</a:t>
                </a:r>
                <a:endParaRPr lang="el-GR" altLang="el-GR" sz="2000" dirty="0" smtClean="0">
                  <a:cs typeface="Times New Roman" pitchFamily="18" charset="0"/>
                </a:endParaRPr>
              </a:p>
              <a:p>
                <a:pPr algn="just">
                  <a:spcBef>
                    <a:spcPct val="0"/>
                  </a:spcBef>
                </a:pPr>
                <a:endParaRPr lang="el-GR" altLang="el-GR" sz="2000" dirty="0" smtClean="0">
                  <a:cs typeface="Times New Roman" pitchFamily="18" charset="0"/>
                </a:endParaRPr>
              </a:p>
              <a:p>
                <a:pPr algn="just">
                  <a:spcBef>
                    <a:spcPct val="0"/>
                  </a:spcBef>
                </a:pPr>
                <a:r>
                  <a:rPr lang="el-GR" altLang="el-GR" sz="2000" dirty="0" smtClean="0">
                    <a:cs typeface="Times New Roman" pitchFamily="18" charset="0"/>
                  </a:rPr>
                  <a:t>Ταχύτητα </a:t>
                </a:r>
                <a:r>
                  <a:rPr lang="el-GR" altLang="el-GR" sz="2000" dirty="0">
                    <a:cs typeface="Times New Roman" pitchFamily="18" charset="0"/>
                  </a:rPr>
                  <a:t>ρευστού σε σημείο: Στιγμιαία ταχύτητα που έχει το σωματίδιο του ρευστού που διέρχεται την δεδομένη χρονική στιγμή </a:t>
                </a:r>
                <a:r>
                  <a:rPr lang="en-US" altLang="el-GR" sz="2000" dirty="0">
                    <a:cs typeface="Times New Roman" pitchFamily="18" charset="0"/>
                  </a:rPr>
                  <a:t>t </a:t>
                </a:r>
                <a:r>
                  <a:rPr lang="el-GR" altLang="el-GR" sz="2000" dirty="0">
                    <a:cs typeface="Times New Roman" pitchFamily="18" charset="0"/>
                  </a:rPr>
                  <a:t>από το σημείο </a:t>
                </a:r>
                <a:r>
                  <a:rPr lang="en-US" altLang="el-GR" sz="2000" dirty="0">
                    <a:cs typeface="Times New Roman" pitchFamily="18" charset="0"/>
                  </a:rPr>
                  <a:t>P(</a:t>
                </a:r>
                <a:r>
                  <a:rPr lang="en-US" altLang="el-GR" sz="2000" dirty="0" err="1">
                    <a:cs typeface="Times New Roman" pitchFamily="18" charset="0"/>
                  </a:rPr>
                  <a:t>x,y,z</a:t>
                </a:r>
                <a:r>
                  <a:rPr lang="en-US" altLang="el-GR" sz="2000" dirty="0">
                    <a:cs typeface="Times New Roman" pitchFamily="18" charset="0"/>
                  </a:rPr>
                  <a:t>)</a:t>
                </a:r>
                <a:r>
                  <a:rPr lang="el-GR" altLang="el-GR" sz="2000" dirty="0">
                    <a:cs typeface="Times New Roman" pitchFamily="18" charset="0"/>
                  </a:rPr>
                  <a:t> </a:t>
                </a:r>
                <a:r>
                  <a:rPr lang="en-US" altLang="el-GR" sz="2000" dirty="0">
                    <a:cs typeface="Times New Roman" pitchFamily="18" charset="0"/>
                  </a:rPr>
                  <a:t> </a:t>
                </a:r>
                <a:r>
                  <a:rPr lang="el-GR" altLang="el-GR" sz="2000" dirty="0">
                    <a:cs typeface="Times New Roman" pitchFamily="18" charset="0"/>
                  </a:rPr>
                  <a:t>και που χαρακτηρίζεται από υλικό </a:t>
                </a:r>
                <a:r>
                  <a:rPr lang="el-GR" altLang="el-GR" sz="2000" dirty="0" smtClean="0">
                    <a:cs typeface="Times New Roman" pitchFamily="18" charset="0"/>
                  </a:rPr>
                  <a:t>άνυσμα</a:t>
                </a:r>
                <a:r>
                  <a:rPr lang="en-US" altLang="el-GR" sz="2000" dirty="0" smtClean="0">
                    <a:cs typeface="Times New Roman" pitchFamily="18" charset="0"/>
                  </a:rPr>
                  <a:t> </a:t>
                </a:r>
                <a14:m>
                  <m:oMath xmlns:m="http://schemas.openxmlformats.org/officeDocument/2006/math">
                    <m:acc>
                      <m:accPr>
                        <m:chr m:val="⃗"/>
                        <m:ctrlPr>
                          <a:rPr lang="en-US" altLang="el-GR" sz="2000" i="1" smtClean="0">
                            <a:latin typeface="Cambria Math"/>
                            <a:cs typeface="Times New Roman" pitchFamily="18" charset="0"/>
                          </a:rPr>
                        </m:ctrlPr>
                      </m:accPr>
                      <m:e>
                        <m:r>
                          <a:rPr lang="en-US" altLang="el-GR" sz="2000" b="0" i="1" smtClean="0">
                            <a:latin typeface="Cambria Math"/>
                            <a:cs typeface="Times New Roman" pitchFamily="18" charset="0"/>
                          </a:rPr>
                          <m:t>𝑅</m:t>
                        </m:r>
                      </m:e>
                    </m:acc>
                  </m:oMath>
                </a14:m>
                <a:r>
                  <a:rPr lang="en-US" altLang="el-GR" sz="2000" baseline="-25000" dirty="0">
                    <a:cs typeface="Times New Roman" pitchFamily="18" charset="0"/>
                  </a:rPr>
                  <a:t> </a:t>
                </a:r>
                <a14:m>
                  <m:oMath xmlns:m="http://schemas.openxmlformats.org/officeDocument/2006/math">
                    <m:r>
                      <a:rPr lang="en-US" altLang="el-GR" sz="2000" i="1" baseline="-25000">
                        <a:latin typeface="Cambria Math"/>
                        <a:cs typeface="Times New Roman" pitchFamily="18" charset="0"/>
                      </a:rPr>
                      <m:t>0</m:t>
                    </m:r>
                  </m:oMath>
                </a14:m>
                <a:r>
                  <a:rPr lang="el-GR" altLang="el-GR" sz="2000" dirty="0" smtClean="0">
                    <a:cs typeface="Times New Roman" pitchFamily="18" charset="0"/>
                  </a:rPr>
                  <a:t> </a:t>
                </a:r>
                <a:endParaRPr lang="el-GR" altLang="el-GR" sz="2000" dirty="0">
                  <a:cs typeface="Times New Roman"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bwMode="auto">
              <a:xfrm>
                <a:off x="179512" y="3042826"/>
                <a:ext cx="8703567" cy="1668598"/>
              </a:xfrm>
              <a:prstGeom prst="rect">
                <a:avLst/>
              </a:prstGeom>
              <a:blipFill rotWithShape="1">
                <a:blip r:embed="rId11"/>
                <a:stretch>
                  <a:fillRect l="-700" t="-1825" r="-770" b="-5474"/>
                </a:stretch>
              </a:blipFill>
              <a:ln w="9525">
                <a:noFill/>
                <a:miter lim="800000"/>
                <a:headEnd/>
                <a:tailEnd/>
              </a:ln>
            </p:spPr>
            <p:txBody>
              <a:bodyPr/>
              <a:lstStyle/>
              <a:p>
                <a:r>
                  <a:rPr lang="el-GR">
                    <a:noFill/>
                  </a:rPr>
                  <a:t> </a:t>
                </a:r>
              </a:p>
            </p:txBody>
          </p:sp>
        </mc:Fallback>
      </mc:AlternateContent>
      <p:graphicFrame>
        <p:nvGraphicFramePr>
          <p:cNvPr id="15" name="Object 9"/>
          <p:cNvGraphicFramePr>
            <a:graphicFrameLocks noChangeAspect="1"/>
          </p:cNvGraphicFramePr>
          <p:nvPr>
            <p:extLst>
              <p:ext uri="{D42A27DB-BD31-4B8C-83A1-F6EECF244321}">
                <p14:modId xmlns:p14="http://schemas.microsoft.com/office/powerpoint/2010/main" val="4196933209"/>
              </p:ext>
            </p:extLst>
          </p:nvPr>
        </p:nvGraphicFramePr>
        <p:xfrm>
          <a:off x="1390228" y="4797524"/>
          <a:ext cx="6134100" cy="749300"/>
        </p:xfrm>
        <a:graphic>
          <a:graphicData uri="http://schemas.openxmlformats.org/presentationml/2006/ole">
            <mc:AlternateContent xmlns:mc="http://schemas.openxmlformats.org/markup-compatibility/2006">
              <mc:Choice xmlns:v="urn:schemas-microsoft-com:vml" Requires="v">
                <p:oleObj spid="_x0000_s8144" name="Equation" r:id="rId12" imgW="6134100" imgH="749300" progId="Equation.DSMT4">
                  <p:embed/>
                </p:oleObj>
              </mc:Choice>
              <mc:Fallback>
                <p:oleObj name="Equation" r:id="rId12" imgW="6134100" imgH="74930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0228" y="4797524"/>
                        <a:ext cx="61341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541948656"/>
              </p:ext>
            </p:extLst>
          </p:nvPr>
        </p:nvGraphicFramePr>
        <p:xfrm>
          <a:off x="1403648" y="5589612"/>
          <a:ext cx="5956300" cy="647700"/>
        </p:xfrm>
        <a:graphic>
          <a:graphicData uri="http://schemas.openxmlformats.org/presentationml/2006/ole">
            <mc:AlternateContent xmlns:mc="http://schemas.openxmlformats.org/markup-compatibility/2006">
              <mc:Choice xmlns:v="urn:schemas-microsoft-com:vml" Requires="v">
                <p:oleObj spid="_x0000_s8145" name="Equation" r:id="rId14" imgW="5956300" imgH="647700" progId="Equation.DSMT4">
                  <p:embed/>
                </p:oleObj>
              </mc:Choice>
              <mc:Fallback>
                <p:oleObj name="Equation" r:id="rId14" imgW="5956300" imgH="647700" progId="Equation.DSMT4">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03648" y="5589612"/>
                        <a:ext cx="595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8" name="Object 10"/>
          <p:cNvGraphicFramePr>
            <a:graphicFrameLocks noChangeAspect="1"/>
          </p:cNvGraphicFramePr>
          <p:nvPr/>
        </p:nvGraphicFramePr>
        <p:xfrm>
          <a:off x="1907704" y="3068960"/>
          <a:ext cx="2692400" cy="419100"/>
        </p:xfrm>
        <a:graphic>
          <a:graphicData uri="http://schemas.openxmlformats.org/presentationml/2006/ole">
            <mc:AlternateContent xmlns:mc="http://schemas.openxmlformats.org/markup-compatibility/2006">
              <mc:Choice xmlns:v="urn:schemas-microsoft-com:vml" Requires="v">
                <p:oleObj spid="_x0000_s8146" name="Equation" r:id="rId16" imgW="2692080" imgH="419040" progId="Equation.DSMT4">
                  <p:embed/>
                </p:oleObj>
              </mc:Choice>
              <mc:Fallback>
                <p:oleObj name="Equation" r:id="rId16" imgW="2692080" imgH="41904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7704" y="3068960"/>
                        <a:ext cx="2692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6517580" y="3068960"/>
          <a:ext cx="2374900" cy="419100"/>
        </p:xfrm>
        <a:graphic>
          <a:graphicData uri="http://schemas.openxmlformats.org/presentationml/2006/ole">
            <mc:AlternateContent xmlns:mc="http://schemas.openxmlformats.org/markup-compatibility/2006">
              <mc:Choice xmlns:v="urn:schemas-microsoft-com:vml" Requires="v">
                <p:oleObj spid="_x0000_s8147" name="Equation" r:id="rId18" imgW="2374560" imgH="419040" progId="Equation.DSMT4">
                  <p:embed/>
                </p:oleObj>
              </mc:Choice>
              <mc:Fallback>
                <p:oleObj name="Equation" r:id="rId18" imgW="2374560" imgH="41904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7580" y="3068960"/>
                        <a:ext cx="2374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10</a:t>
            </a:fld>
            <a:endParaRPr lang="el-GR"/>
          </a:p>
        </p:txBody>
      </p:sp>
      <p:pic>
        <p:nvPicPr>
          <p:cNvPr id="20"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15900" y="409888"/>
            <a:ext cx="8676580" cy="1938992"/>
          </a:xfrm>
          <a:prstGeom prst="rect">
            <a:avLst/>
          </a:prstGeom>
          <a:noFill/>
          <a:ln w="9525">
            <a:noFill/>
            <a:miter lim="800000"/>
            <a:headEnd/>
            <a:tailEnd/>
          </a:ln>
        </p:spPr>
        <p:txBody>
          <a:bodyPr wrap="square">
            <a:spAutoFit/>
          </a:bodyPr>
          <a:lstStyle/>
          <a:p>
            <a:pPr algn="just">
              <a:spcBef>
                <a:spcPct val="0"/>
              </a:spcBef>
            </a:pPr>
            <a:r>
              <a:rPr lang="el-GR" altLang="el-GR" sz="2000" b="1" dirty="0" smtClean="0">
                <a:cs typeface="Times New Roman" pitchFamily="18" charset="0"/>
              </a:rPr>
              <a:t>Παράδειγμα</a:t>
            </a:r>
            <a:r>
              <a:rPr lang="el-GR" altLang="el-GR" sz="2000" dirty="0" smtClean="0">
                <a:cs typeface="Times New Roman" pitchFamily="18" charset="0"/>
              </a:rPr>
              <a:t>:</a:t>
            </a:r>
            <a:r>
              <a:rPr lang="en-US" altLang="el-GR" sz="2000" dirty="0" smtClean="0">
                <a:cs typeface="Times New Roman" pitchFamily="18" charset="0"/>
              </a:rPr>
              <a:t> </a:t>
            </a:r>
            <a:r>
              <a:rPr lang="el-GR" altLang="el-GR" sz="2000" dirty="0" smtClean="0">
                <a:cs typeface="Times New Roman" pitchFamily="18" charset="0"/>
              </a:rPr>
              <a:t>Ιξώδες </a:t>
            </a:r>
            <a:r>
              <a:rPr lang="el-GR" altLang="el-GR" sz="2000" dirty="0">
                <a:cs typeface="Times New Roman" pitchFamily="18" charset="0"/>
              </a:rPr>
              <a:t>ρευστό βρίσκεται μεταξύ δύο παράλληλων δίσκων ακτίνας </a:t>
            </a:r>
            <a:r>
              <a:rPr lang="en-US" altLang="el-GR" sz="2000" dirty="0">
                <a:cs typeface="Times New Roman" pitchFamily="18" charset="0"/>
              </a:rPr>
              <a:t>R </a:t>
            </a:r>
            <a:r>
              <a:rPr lang="el-GR" altLang="el-GR" sz="2000" dirty="0">
                <a:cs typeface="Times New Roman" pitchFamily="18" charset="0"/>
              </a:rPr>
              <a:t>που απέχουν μεταξύ τους απόσταση </a:t>
            </a:r>
            <a:r>
              <a:rPr lang="en-US" altLang="el-GR" sz="2000" dirty="0" smtClean="0">
                <a:cs typeface="Times New Roman" pitchFamily="18" charset="0"/>
              </a:rPr>
              <a:t>b. </a:t>
            </a:r>
            <a:r>
              <a:rPr lang="el-GR" altLang="el-GR" sz="2000" dirty="0" smtClean="0">
                <a:cs typeface="Times New Roman" pitchFamily="18" charset="0"/>
              </a:rPr>
              <a:t>Ο </a:t>
            </a:r>
            <a:r>
              <a:rPr lang="el-GR" altLang="el-GR" sz="2000" dirty="0">
                <a:cs typeface="Times New Roman" pitchFamily="18" charset="0"/>
              </a:rPr>
              <a:t>κάτω δίσκος, </a:t>
            </a:r>
            <a:r>
              <a:rPr lang="en-US" altLang="el-GR" sz="2000" dirty="0">
                <a:cs typeface="Times New Roman" pitchFamily="18" charset="0"/>
              </a:rPr>
              <a:t>z=0,</a:t>
            </a:r>
            <a:r>
              <a:rPr lang="el-GR" altLang="el-GR" sz="2000" dirty="0">
                <a:cs typeface="Times New Roman" pitchFamily="18" charset="0"/>
              </a:rPr>
              <a:t> είναι ακίνητος ενώ ο πάνω δίσκος περιστρέφεται με σταθερή γωνιακή ταχύτητα ω. Η κίνηση του ρευστού είναι περιστροφική ενώ η ταχύτητα μεταβάλλεται γραμμικά μεταξύ των δύο </a:t>
            </a:r>
            <a:r>
              <a:rPr lang="el-GR" altLang="el-GR" sz="2000" dirty="0" smtClean="0">
                <a:cs typeface="Times New Roman" pitchFamily="18" charset="0"/>
              </a:rPr>
              <a:t>δίσκων.</a:t>
            </a:r>
            <a:r>
              <a:rPr lang="en-US" altLang="el-GR" sz="2000" dirty="0" smtClean="0">
                <a:cs typeface="Times New Roman" pitchFamily="18" charset="0"/>
              </a:rPr>
              <a:t> </a:t>
            </a:r>
            <a:r>
              <a:rPr lang="el-GR" altLang="el-GR" sz="2000" dirty="0" smtClean="0">
                <a:cs typeface="Times New Roman" pitchFamily="18" charset="0"/>
              </a:rPr>
              <a:t>Να</a:t>
            </a:r>
            <a:r>
              <a:rPr lang="en-US" altLang="el-GR" sz="2000" dirty="0" smtClean="0">
                <a:cs typeface="Times New Roman" pitchFamily="18" charset="0"/>
              </a:rPr>
              <a:t> </a:t>
            </a:r>
            <a:r>
              <a:rPr lang="el-GR" altLang="el-GR" sz="2000" dirty="0" smtClean="0">
                <a:cs typeface="Times New Roman" pitchFamily="18" charset="0"/>
              </a:rPr>
              <a:t>δοθεί </a:t>
            </a:r>
            <a:r>
              <a:rPr lang="el-GR" altLang="el-GR" sz="2000" dirty="0">
                <a:cs typeface="Times New Roman" pitchFamily="18" charset="0"/>
              </a:rPr>
              <a:t>η αναλυτική περιγραφή του πεδίου ταχυτήτων μεταξύ των δύο δίσκων (α) σε κυλινδρικές και (β) σε καρτεσιανές συντεταγμένες.</a:t>
            </a:r>
          </a:p>
        </p:txBody>
      </p:sp>
      <p:pic>
        <p:nvPicPr>
          <p:cNvPr id="8194" name="Picture 2"/>
          <p:cNvPicPr>
            <a:picLocks noChangeAspect="1" noChangeArrowheads="1"/>
          </p:cNvPicPr>
          <p:nvPr/>
        </p:nvPicPr>
        <p:blipFill>
          <a:blip r:embed="rId3" cstate="print"/>
          <a:srcRect/>
          <a:stretch>
            <a:fillRect/>
          </a:stretch>
        </p:blipFill>
        <p:spPr bwMode="auto">
          <a:xfrm>
            <a:off x="251520" y="2924944"/>
            <a:ext cx="3562224" cy="1944217"/>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3851920" y="2636912"/>
            <a:ext cx="2664296" cy="2262138"/>
          </a:xfrm>
          <a:prstGeom prst="rect">
            <a:avLst/>
          </a:prstGeom>
          <a:noFill/>
          <a:ln w="9525">
            <a:noFill/>
            <a:miter lim="800000"/>
            <a:headEnd/>
            <a:tailEnd/>
          </a:ln>
        </p:spPr>
      </p:pic>
      <p:graphicFrame>
        <p:nvGraphicFramePr>
          <p:cNvPr id="8196" name="Object 7"/>
          <p:cNvGraphicFramePr>
            <a:graphicFrameLocks noChangeAspect="1"/>
          </p:cNvGraphicFramePr>
          <p:nvPr/>
        </p:nvGraphicFramePr>
        <p:xfrm>
          <a:off x="6516216" y="3594348"/>
          <a:ext cx="2476500" cy="266700"/>
        </p:xfrm>
        <a:graphic>
          <a:graphicData uri="http://schemas.openxmlformats.org/presentationml/2006/ole">
            <mc:AlternateContent xmlns:mc="http://schemas.openxmlformats.org/markup-compatibility/2006">
              <mc:Choice xmlns:v="urn:schemas-microsoft-com:vml" Requires="v">
                <p:oleObj spid="_x0000_s8426" name="Equation" r:id="rId5" imgW="2476440" imgH="266400" progId="Equation.DSMT4">
                  <p:embed/>
                </p:oleObj>
              </mc:Choice>
              <mc:Fallback>
                <p:oleObj name="Equation" r:id="rId5" imgW="2476440" imgH="266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594348"/>
                        <a:ext cx="24765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8"/>
          <p:cNvGraphicFramePr>
            <a:graphicFrameLocks noChangeAspect="1"/>
          </p:cNvGraphicFramePr>
          <p:nvPr/>
        </p:nvGraphicFramePr>
        <p:xfrm>
          <a:off x="6732240" y="3954636"/>
          <a:ext cx="2044700" cy="698500"/>
        </p:xfrm>
        <a:graphic>
          <a:graphicData uri="http://schemas.openxmlformats.org/presentationml/2006/ole">
            <mc:AlternateContent xmlns:mc="http://schemas.openxmlformats.org/markup-compatibility/2006">
              <mc:Choice xmlns:v="urn:schemas-microsoft-com:vml" Requires="v">
                <p:oleObj spid="_x0000_s8427" name="Equation" r:id="rId7" imgW="2044700" imgH="698500" progId="Equation.DSMT4">
                  <p:embed/>
                </p:oleObj>
              </mc:Choice>
              <mc:Fallback>
                <p:oleObj name="Equation" r:id="rId7" imgW="2044700" imgH="6985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3954636"/>
                        <a:ext cx="20447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75"/>
          <p:cNvSpPr txBox="1">
            <a:spLocks noChangeArrowheads="1"/>
          </p:cNvSpPr>
          <p:nvPr/>
        </p:nvSpPr>
        <p:spPr bwMode="auto">
          <a:xfrm>
            <a:off x="6660232" y="2780928"/>
            <a:ext cx="2088232" cy="707886"/>
          </a:xfrm>
          <a:prstGeom prst="rect">
            <a:avLst/>
          </a:prstGeom>
          <a:noFill/>
          <a:ln w="9525">
            <a:noFill/>
            <a:miter lim="800000"/>
            <a:headEnd/>
            <a:tailEnd/>
          </a:ln>
        </p:spPr>
        <p:txBody>
          <a:bodyPr wrap="square">
            <a:spAutoFit/>
          </a:bodyPr>
          <a:lstStyle/>
          <a:p>
            <a:pPr algn="ctr">
              <a:spcBef>
                <a:spcPct val="0"/>
              </a:spcBef>
            </a:pPr>
            <a:r>
              <a:rPr lang="el-GR" altLang="el-GR" sz="2000" dirty="0">
                <a:cs typeface="Times New Roman" pitchFamily="18" charset="0"/>
              </a:rPr>
              <a:t>Κυλινδρικές συντεταγμένες</a:t>
            </a:r>
          </a:p>
        </p:txBody>
      </p:sp>
      <p:sp>
        <p:nvSpPr>
          <p:cNvPr id="10" name="9 - TextBox"/>
          <p:cNvSpPr txBox="1"/>
          <p:nvPr/>
        </p:nvSpPr>
        <p:spPr>
          <a:xfrm>
            <a:off x="323528" y="4725144"/>
            <a:ext cx="8389440" cy="1323439"/>
          </a:xfrm>
          <a:prstGeom prst="rect">
            <a:avLst/>
          </a:prstGeom>
          <a:noFill/>
        </p:spPr>
        <p:txBody>
          <a:bodyPr wrap="square" rtlCol="0">
            <a:spAutoFit/>
          </a:bodyPr>
          <a:lstStyle/>
          <a:p>
            <a:pPr algn="ctr"/>
            <a:r>
              <a:rPr lang="el-GR" sz="2000" i="1" dirty="0" smtClean="0"/>
              <a:t>Σχήμα </a:t>
            </a:r>
            <a:r>
              <a:rPr lang="en-US" sz="2000" i="1" dirty="0" smtClean="0"/>
              <a:t>4</a:t>
            </a:r>
            <a:r>
              <a:rPr lang="el-GR" sz="2000" i="1" dirty="0" smtClean="0"/>
              <a:t>: </a:t>
            </a:r>
            <a:r>
              <a:rPr lang="en-US" sz="2000" i="1" dirty="0" smtClean="0"/>
              <a:t>(a) </a:t>
            </a:r>
            <a:r>
              <a:rPr lang="el-GR" altLang="el-GR" sz="2000" i="1" dirty="0" smtClean="0">
                <a:cs typeface="Times New Roman" pitchFamily="18" charset="0"/>
              </a:rPr>
              <a:t>Ιξώδες ρευστό που</a:t>
            </a:r>
            <a:r>
              <a:rPr lang="en-US" altLang="el-GR" sz="2000" i="1" dirty="0" smtClean="0">
                <a:cs typeface="Times New Roman" pitchFamily="18" charset="0"/>
              </a:rPr>
              <a:t> </a:t>
            </a:r>
            <a:r>
              <a:rPr lang="el-GR" altLang="el-GR" sz="2000" i="1" dirty="0" smtClean="0">
                <a:cs typeface="Times New Roman" pitchFamily="18" charset="0"/>
              </a:rPr>
              <a:t>βρίσκεται μεταξύ δύο παράλληλων δίσκων εκ των οποίων ο κάτω δίσκος είναι ακίνητος ενώ ο πάνω δίσκος περιστρέφεται με σταθερή γωνιακή ταχύτητα ω και (β) μετατροπή καρτεσιανών συντεταγμένων </a:t>
            </a:r>
            <a:r>
              <a:rPr lang="en-US" altLang="el-GR" sz="2000" i="1" dirty="0">
                <a:cs typeface="Times New Roman" pitchFamily="18" charset="0"/>
              </a:rPr>
              <a:t>(</a:t>
            </a:r>
            <a:r>
              <a:rPr lang="en-US" altLang="el-GR" sz="2000" i="1" dirty="0" err="1" smtClean="0">
                <a:cs typeface="Times New Roman" pitchFamily="18" charset="0"/>
              </a:rPr>
              <a:t>x,y,z</a:t>
            </a:r>
            <a:r>
              <a:rPr lang="en-US" altLang="el-GR" sz="2000" i="1" dirty="0" smtClean="0">
                <a:cs typeface="Times New Roman" pitchFamily="18" charset="0"/>
              </a:rPr>
              <a:t>)</a:t>
            </a:r>
            <a:r>
              <a:rPr lang="el-GR" altLang="el-GR" sz="2000" i="1" dirty="0" smtClean="0">
                <a:cs typeface="Times New Roman" pitchFamily="18" charset="0"/>
              </a:rPr>
              <a:t> σε κυλινδρικές </a:t>
            </a:r>
            <a:r>
              <a:rPr lang="en-US" altLang="el-GR" sz="2000" i="1" dirty="0" smtClean="0">
                <a:cs typeface="Times New Roman" pitchFamily="18" charset="0"/>
              </a:rPr>
              <a:t>(r,</a:t>
            </a:r>
            <a:r>
              <a:rPr lang="el-GR" altLang="el-GR" sz="2000" i="1" dirty="0">
                <a:cs typeface="Times New Roman" pitchFamily="18" charset="0"/>
              </a:rPr>
              <a:t>θ,</a:t>
            </a:r>
            <a:r>
              <a:rPr lang="en-US" altLang="el-GR" sz="2000" i="1" dirty="0">
                <a:cs typeface="Times New Roman" pitchFamily="18" charset="0"/>
              </a:rPr>
              <a:t>z) </a:t>
            </a:r>
            <a:endParaRPr lang="el-GR" sz="2000" i="1" dirty="0"/>
          </a:p>
        </p:txBody>
      </p:sp>
      <p:sp>
        <p:nvSpPr>
          <p:cNvPr id="12" name="11 - Ορθογώνιο"/>
          <p:cNvSpPr/>
          <p:nvPr/>
        </p:nvSpPr>
        <p:spPr>
          <a:xfrm>
            <a:off x="179512" y="3312279"/>
            <a:ext cx="576064" cy="369332"/>
          </a:xfrm>
          <a:prstGeom prst="rect">
            <a:avLst/>
          </a:prstGeom>
        </p:spPr>
        <p:txBody>
          <a:bodyPr wrap="square">
            <a:spAutoFit/>
          </a:bodyPr>
          <a:lstStyle/>
          <a:p>
            <a:r>
              <a:rPr lang="en-US" i="1" dirty="0" smtClean="0"/>
              <a:t>(</a:t>
            </a:r>
            <a:r>
              <a:rPr lang="el-GR" i="1" dirty="0" smtClean="0"/>
              <a:t>α</a:t>
            </a:r>
            <a:r>
              <a:rPr lang="en-US" i="1" dirty="0" smtClean="0"/>
              <a:t>)</a:t>
            </a:r>
            <a:endParaRPr lang="el-GR" dirty="0"/>
          </a:p>
        </p:txBody>
      </p:sp>
      <p:sp>
        <p:nvSpPr>
          <p:cNvPr id="13" name="12 - Ορθογώνιο"/>
          <p:cNvSpPr/>
          <p:nvPr/>
        </p:nvSpPr>
        <p:spPr>
          <a:xfrm>
            <a:off x="3911624" y="3312279"/>
            <a:ext cx="444352" cy="369332"/>
          </a:xfrm>
          <a:prstGeom prst="rect">
            <a:avLst/>
          </a:prstGeom>
        </p:spPr>
        <p:txBody>
          <a:bodyPr wrap="square">
            <a:spAutoFit/>
          </a:bodyPr>
          <a:lstStyle/>
          <a:p>
            <a:r>
              <a:rPr lang="en-US" i="1" dirty="0" smtClean="0"/>
              <a:t>(</a:t>
            </a:r>
            <a:r>
              <a:rPr lang="el-GR" i="1" dirty="0" smtClean="0"/>
              <a:t>β</a:t>
            </a:r>
            <a:r>
              <a:rPr lang="en-US" i="1" dirty="0" smtClean="0"/>
              <a:t>)</a:t>
            </a:r>
            <a:endParaRPr lang="el-GR" dirty="0"/>
          </a:p>
        </p:txBody>
      </p:sp>
      <p:sp>
        <p:nvSpPr>
          <p:cNvPr id="17"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11</a:t>
            </a:fld>
            <a:endParaRPr lang="el-GR"/>
          </a:p>
        </p:txBody>
      </p:sp>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nvGraphicFramePr>
        <p:xfrm>
          <a:off x="436240" y="769144"/>
          <a:ext cx="4495800" cy="355600"/>
        </p:xfrm>
        <a:graphic>
          <a:graphicData uri="http://schemas.openxmlformats.org/presentationml/2006/ole">
            <mc:AlternateContent xmlns:mc="http://schemas.openxmlformats.org/markup-compatibility/2006">
              <mc:Choice xmlns:v="urn:schemas-microsoft-com:vml" Requires="v">
                <p:oleObj spid="_x0000_s9678" name="Equation" r:id="rId3" imgW="4495680" imgH="355320" progId="Equation.DSMT4">
                  <p:embed/>
                </p:oleObj>
              </mc:Choice>
              <mc:Fallback>
                <p:oleObj name="Equation" r:id="rId3" imgW="4495680" imgH="35532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0" y="769144"/>
                        <a:ext cx="44958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0"/>
          <p:cNvGraphicFramePr>
            <a:graphicFrameLocks noChangeAspect="1"/>
          </p:cNvGraphicFramePr>
          <p:nvPr/>
        </p:nvGraphicFramePr>
        <p:xfrm>
          <a:off x="319088" y="2133600"/>
          <a:ext cx="6159500" cy="1816100"/>
        </p:xfrm>
        <a:graphic>
          <a:graphicData uri="http://schemas.openxmlformats.org/presentationml/2006/ole">
            <mc:AlternateContent xmlns:mc="http://schemas.openxmlformats.org/markup-compatibility/2006">
              <mc:Choice xmlns:v="urn:schemas-microsoft-com:vml" Requires="v">
                <p:oleObj spid="_x0000_s9679" name="Equation" r:id="rId5" imgW="6159240" imgH="1815840" progId="Equation.DSMT4">
                  <p:embed/>
                </p:oleObj>
              </mc:Choice>
              <mc:Fallback>
                <p:oleObj name="Equation" r:id="rId5" imgW="6159240" imgH="181584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2133600"/>
                        <a:ext cx="6159500" cy="181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84"/>
          <p:cNvSpPr txBox="1">
            <a:spLocks noChangeArrowheads="1"/>
          </p:cNvSpPr>
          <p:nvPr/>
        </p:nvSpPr>
        <p:spPr bwMode="auto">
          <a:xfrm>
            <a:off x="6660232" y="3140968"/>
            <a:ext cx="2136973" cy="1015663"/>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Πεδίο ταχυτήτων σε κυλινδρικές συντεταγμένες </a:t>
            </a:r>
          </a:p>
        </p:txBody>
      </p:sp>
      <p:sp>
        <p:nvSpPr>
          <p:cNvPr id="7" name="TextBox 87"/>
          <p:cNvSpPr txBox="1">
            <a:spLocks noChangeArrowheads="1"/>
          </p:cNvSpPr>
          <p:nvPr/>
        </p:nvSpPr>
        <p:spPr bwMode="auto">
          <a:xfrm>
            <a:off x="351852" y="4221088"/>
            <a:ext cx="8492876" cy="707886"/>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Για να μεταφερθούμε σε καρτεσιανές συντεταγμένες θα χρησιμοποιήσουμε τις παραπάνω σχέσεις μετατροπής των μοναδιαίων διανυσμάτων </a:t>
            </a:r>
          </a:p>
        </p:txBody>
      </p:sp>
      <p:graphicFrame>
        <p:nvGraphicFramePr>
          <p:cNvPr id="8" name="Object 13"/>
          <p:cNvGraphicFramePr>
            <a:graphicFrameLocks noChangeAspect="1"/>
          </p:cNvGraphicFramePr>
          <p:nvPr/>
        </p:nvGraphicFramePr>
        <p:xfrm>
          <a:off x="1619672" y="5157192"/>
          <a:ext cx="5143500" cy="571500"/>
        </p:xfrm>
        <a:graphic>
          <a:graphicData uri="http://schemas.openxmlformats.org/presentationml/2006/ole">
            <mc:AlternateContent xmlns:mc="http://schemas.openxmlformats.org/markup-compatibility/2006">
              <mc:Choice xmlns:v="urn:schemas-microsoft-com:vml" Requires="v">
                <p:oleObj spid="_x0000_s9680" name="Equation" r:id="rId7" imgW="5143500" imgH="571500" progId="Equation.DSMT4">
                  <p:embed/>
                </p:oleObj>
              </mc:Choice>
              <mc:Fallback>
                <p:oleObj name="Equation" r:id="rId7" imgW="5143500" imgH="57150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5157192"/>
                        <a:ext cx="51435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5"/>
          <p:cNvGraphicFramePr>
            <a:graphicFrameLocks noChangeAspect="1"/>
          </p:cNvGraphicFramePr>
          <p:nvPr/>
        </p:nvGraphicFramePr>
        <p:xfrm>
          <a:off x="3467100" y="1344613"/>
          <a:ext cx="787400" cy="571500"/>
        </p:xfrm>
        <a:graphic>
          <a:graphicData uri="http://schemas.openxmlformats.org/presentationml/2006/ole">
            <mc:AlternateContent xmlns:mc="http://schemas.openxmlformats.org/markup-compatibility/2006">
              <mc:Choice xmlns:v="urn:schemas-microsoft-com:vml" Requires="v">
                <p:oleObj spid="_x0000_s9681" name="Equation" r:id="rId9" imgW="787320" imgH="571320" progId="Equation.DSMT4">
                  <p:embed/>
                </p:oleObj>
              </mc:Choice>
              <mc:Fallback>
                <p:oleObj name="Equation" r:id="rId9" imgW="78732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100" y="1344613"/>
                        <a:ext cx="78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 TextBox"/>
          <p:cNvSpPr txBox="1"/>
          <p:nvPr/>
        </p:nvSpPr>
        <p:spPr>
          <a:xfrm>
            <a:off x="323528" y="1489348"/>
            <a:ext cx="3088346" cy="400110"/>
          </a:xfrm>
          <a:prstGeom prst="rect">
            <a:avLst/>
          </a:prstGeom>
          <a:noFill/>
        </p:spPr>
        <p:txBody>
          <a:bodyPr wrap="none" rtlCol="0">
            <a:spAutoFit/>
          </a:bodyPr>
          <a:lstStyle/>
          <a:p>
            <a:r>
              <a:rPr lang="el-GR" sz="2000" dirty="0" smtClean="0"/>
              <a:t>Λόγω αξονικής συμμετρίας:</a:t>
            </a:r>
            <a:endParaRPr lang="el-GR" sz="2000" dirty="0"/>
          </a:p>
        </p:txBody>
      </p:sp>
      <p:sp>
        <p:nvSpPr>
          <p:cNvPr id="11" name="10 - TextBox"/>
          <p:cNvSpPr txBox="1"/>
          <p:nvPr/>
        </p:nvSpPr>
        <p:spPr>
          <a:xfrm>
            <a:off x="351852" y="0"/>
            <a:ext cx="8792147" cy="492443"/>
          </a:xfrm>
          <a:prstGeom prst="rect">
            <a:avLst/>
          </a:prstGeom>
          <a:noFill/>
        </p:spPr>
        <p:txBody>
          <a:bodyPr wrap="square" rtlCol="0">
            <a:spAutoFit/>
          </a:bodyPr>
          <a:lstStyle/>
          <a:p>
            <a:r>
              <a:rPr lang="el-GR" sz="2600" b="1" dirty="0" smtClean="0"/>
              <a:t>Επίλυση:</a:t>
            </a:r>
            <a:endParaRPr lang="el-GR" sz="2600" b="1" dirty="0"/>
          </a:p>
        </p:txBody>
      </p:sp>
      <p:sp>
        <p:nvSpPr>
          <p:cNvPr id="12" name="11 - Ορθογώνιο"/>
          <p:cNvSpPr/>
          <p:nvPr/>
        </p:nvSpPr>
        <p:spPr>
          <a:xfrm>
            <a:off x="5076056" y="3284984"/>
            <a:ext cx="1224136"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Straight Arrow Connector 86"/>
          <p:cNvCxnSpPr/>
          <p:nvPr/>
        </p:nvCxnSpPr>
        <p:spPr>
          <a:xfrm flipH="1" flipV="1">
            <a:off x="6372200" y="3645024"/>
            <a:ext cx="3492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 Ορθογώνιο"/>
          <p:cNvSpPr/>
          <p:nvPr/>
        </p:nvSpPr>
        <p:spPr>
          <a:xfrm>
            <a:off x="1547664" y="5085184"/>
            <a:ext cx="5256584"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12</a:t>
            </a:fld>
            <a:endParaRPr lang="el-GR"/>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title"/>
          </p:nvPr>
        </p:nvSpPr>
        <p:spPr bwMode="auto">
          <a:xfrm>
            <a:off x="0" y="-27384"/>
            <a:ext cx="9144000" cy="769441"/>
          </a:xfrm>
          <a:prstGeom prst="rect">
            <a:avLst/>
          </a:prstGeom>
          <a:noFill/>
          <a:ln w="9525">
            <a:noFill/>
            <a:miter lim="800000"/>
            <a:headEnd/>
            <a:tailEnd/>
          </a:ln>
        </p:spPr>
        <p:txBody>
          <a:bodyPr wrap="square">
            <a:spAutoFit/>
          </a:bodyPr>
          <a:lstStyle/>
          <a:p>
            <a:pPr>
              <a:spcBef>
                <a:spcPct val="0"/>
              </a:spcBef>
            </a:pPr>
            <a:r>
              <a:rPr lang="el-GR" altLang="el-GR" b="1" dirty="0" smtClean="0">
                <a:cs typeface="Times New Roman" pitchFamily="18" charset="0"/>
              </a:rPr>
              <a:t>Επιτάχυνση Ροής</a:t>
            </a:r>
            <a:endParaRPr lang="el-GR" altLang="el-GR" b="1" dirty="0">
              <a:cs typeface="Times New Roman" pitchFamily="18" charset="0"/>
            </a:endParaRPr>
          </a:p>
        </p:txBody>
      </p:sp>
      <p:graphicFrame>
        <p:nvGraphicFramePr>
          <p:cNvPr id="10242" name="Object 2"/>
          <p:cNvGraphicFramePr>
            <a:graphicFrameLocks noChangeAspect="1"/>
          </p:cNvGraphicFramePr>
          <p:nvPr/>
        </p:nvGraphicFramePr>
        <p:xfrm>
          <a:off x="5311130" y="651148"/>
          <a:ext cx="2400300" cy="1409700"/>
        </p:xfrm>
        <a:graphic>
          <a:graphicData uri="http://schemas.openxmlformats.org/presentationml/2006/ole">
            <mc:AlternateContent xmlns:mc="http://schemas.openxmlformats.org/markup-compatibility/2006">
              <mc:Choice xmlns:v="urn:schemas-microsoft-com:vml" Requires="v">
                <p:oleObj spid="_x0000_s10933" name="Equation" r:id="rId3" imgW="2400300" imgH="1409700" progId="Equation.DSMT4">
                  <p:embed/>
                </p:oleObj>
              </mc:Choice>
              <mc:Fallback>
                <p:oleObj name="Equation" r:id="rId3" imgW="2400300" imgH="1409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30" y="651148"/>
                        <a:ext cx="24003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538163" y="650875"/>
          <a:ext cx="4686300" cy="623888"/>
        </p:xfrm>
        <a:graphic>
          <a:graphicData uri="http://schemas.openxmlformats.org/presentationml/2006/ole">
            <mc:AlternateContent xmlns:mc="http://schemas.openxmlformats.org/markup-compatibility/2006">
              <mc:Choice xmlns:v="urn:schemas-microsoft-com:vml" Requires="v">
                <p:oleObj spid="_x0000_s10934" name="Equation" r:id="rId5" imgW="4686120" imgH="571320" progId="Equation.DSMT4">
                  <p:embed/>
                </p:oleObj>
              </mc:Choice>
              <mc:Fallback>
                <p:oleObj name="Equation" r:id="rId5" imgW="4686120" imgH="57132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3" y="650875"/>
                        <a:ext cx="4686300"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4" name="Picture 4"/>
          <p:cNvPicPr>
            <a:picLocks noChangeAspect="1" noChangeArrowheads="1"/>
          </p:cNvPicPr>
          <p:nvPr/>
        </p:nvPicPr>
        <p:blipFill>
          <a:blip r:embed="rId7" cstate="print"/>
          <a:srcRect/>
          <a:stretch>
            <a:fillRect/>
          </a:stretch>
        </p:blipFill>
        <p:spPr bwMode="auto">
          <a:xfrm>
            <a:off x="720874" y="1196752"/>
            <a:ext cx="2266950" cy="1085850"/>
          </a:xfrm>
          <a:prstGeom prst="rect">
            <a:avLst/>
          </a:prstGeom>
          <a:noFill/>
          <a:ln w="9525">
            <a:noFill/>
            <a:miter lim="800000"/>
            <a:headEnd/>
            <a:tailEnd/>
          </a:ln>
        </p:spPr>
      </p:pic>
      <p:sp>
        <p:nvSpPr>
          <p:cNvPr id="8" name="7 - TextBox"/>
          <p:cNvSpPr txBox="1"/>
          <p:nvPr/>
        </p:nvSpPr>
        <p:spPr>
          <a:xfrm>
            <a:off x="539552" y="2164794"/>
            <a:ext cx="882934" cy="400110"/>
          </a:xfrm>
          <a:prstGeom prst="rect">
            <a:avLst/>
          </a:prstGeom>
          <a:noFill/>
        </p:spPr>
        <p:txBody>
          <a:bodyPr wrap="none" rtlCol="0">
            <a:spAutoFit/>
          </a:bodyPr>
          <a:lstStyle/>
          <a:p>
            <a:r>
              <a:rPr lang="el-GR" sz="2000" dirty="0" smtClean="0"/>
              <a:t>τοπικά</a:t>
            </a:r>
            <a:endParaRPr lang="el-GR" sz="2000" dirty="0"/>
          </a:p>
        </p:txBody>
      </p:sp>
      <p:sp>
        <p:nvSpPr>
          <p:cNvPr id="9" name="8 - TextBox"/>
          <p:cNvSpPr txBox="1"/>
          <p:nvPr/>
        </p:nvSpPr>
        <p:spPr>
          <a:xfrm>
            <a:off x="1563340" y="2132856"/>
            <a:ext cx="2000548" cy="400110"/>
          </a:xfrm>
          <a:prstGeom prst="rect">
            <a:avLst/>
          </a:prstGeom>
          <a:noFill/>
        </p:spPr>
        <p:txBody>
          <a:bodyPr wrap="none" rtlCol="0">
            <a:spAutoFit/>
          </a:bodyPr>
          <a:lstStyle/>
          <a:p>
            <a:r>
              <a:rPr lang="el-GR" sz="2000" dirty="0" smtClean="0"/>
              <a:t>λόγω μεταφοράς</a:t>
            </a:r>
            <a:endParaRPr lang="el-GR" sz="2000" dirty="0"/>
          </a:p>
        </p:txBody>
      </p:sp>
      <p:sp>
        <p:nvSpPr>
          <p:cNvPr id="10" name="TextBox 19"/>
          <p:cNvSpPr txBox="1">
            <a:spLocks noChangeArrowheads="1"/>
          </p:cNvSpPr>
          <p:nvPr/>
        </p:nvSpPr>
        <p:spPr bwMode="auto">
          <a:xfrm>
            <a:off x="3923928" y="1988840"/>
            <a:ext cx="2382986" cy="707886"/>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τοπικός ρυθμός μεταβολής</a:t>
            </a:r>
          </a:p>
        </p:txBody>
      </p:sp>
      <p:sp>
        <p:nvSpPr>
          <p:cNvPr id="11" name="TextBox 20"/>
          <p:cNvSpPr txBox="1">
            <a:spLocks noChangeArrowheads="1"/>
          </p:cNvSpPr>
          <p:nvPr/>
        </p:nvSpPr>
        <p:spPr bwMode="auto">
          <a:xfrm>
            <a:off x="6660232" y="1909281"/>
            <a:ext cx="2483768" cy="1015663"/>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ρυθμός μεταβολής λόγω μεταφοράς του ρευστού στον </a:t>
            </a:r>
            <a:r>
              <a:rPr lang="el-GR" altLang="el-GR" sz="2000" dirty="0" smtClean="0">
                <a:cs typeface="Times New Roman" pitchFamily="18" charset="0"/>
              </a:rPr>
              <a:t>χώρο</a:t>
            </a:r>
            <a:endParaRPr lang="el-GR" altLang="el-GR" sz="2000" dirty="0">
              <a:cs typeface="Times New Roman" pitchFamily="18" charset="0"/>
            </a:endParaRPr>
          </a:p>
        </p:txBody>
      </p:sp>
      <p:sp>
        <p:nvSpPr>
          <p:cNvPr id="12" name="Freeform 21"/>
          <p:cNvSpPr/>
          <p:nvPr/>
        </p:nvSpPr>
        <p:spPr>
          <a:xfrm>
            <a:off x="5364088" y="2060848"/>
            <a:ext cx="970434" cy="402605"/>
          </a:xfrm>
          <a:custGeom>
            <a:avLst/>
            <a:gdLst>
              <a:gd name="connsiteX0" fmla="*/ 0 w 515472"/>
              <a:gd name="connsiteY0" fmla="*/ 405653 h 405653"/>
              <a:gd name="connsiteX1" fmla="*/ 147918 w 515472"/>
              <a:gd name="connsiteY1" fmla="*/ 271182 h 405653"/>
              <a:gd name="connsiteX2" fmla="*/ 389965 w 515472"/>
              <a:gd name="connsiteY2" fmla="*/ 257735 h 405653"/>
              <a:gd name="connsiteX3" fmla="*/ 497542 w 515472"/>
              <a:gd name="connsiteY3" fmla="*/ 42582 h 405653"/>
              <a:gd name="connsiteX4" fmla="*/ 497542 w 515472"/>
              <a:gd name="connsiteY4" fmla="*/ 2241 h 405653"/>
              <a:gd name="connsiteX0" fmla="*/ 0 w 497542"/>
              <a:gd name="connsiteY0" fmla="*/ 363071 h 363071"/>
              <a:gd name="connsiteX1" fmla="*/ 147918 w 497542"/>
              <a:gd name="connsiteY1" fmla="*/ 228600 h 363071"/>
              <a:gd name="connsiteX2" fmla="*/ 389965 w 497542"/>
              <a:gd name="connsiteY2" fmla="*/ 215153 h 363071"/>
              <a:gd name="connsiteX3" fmla="*/ 497542 w 497542"/>
              <a:gd name="connsiteY3" fmla="*/ 0 h 363071"/>
              <a:gd name="connsiteX0" fmla="*/ 0 w 753036"/>
              <a:gd name="connsiteY0" fmla="*/ 443754 h 443754"/>
              <a:gd name="connsiteX1" fmla="*/ 147918 w 753036"/>
              <a:gd name="connsiteY1" fmla="*/ 309283 h 443754"/>
              <a:gd name="connsiteX2" fmla="*/ 389965 w 753036"/>
              <a:gd name="connsiteY2" fmla="*/ 295836 h 443754"/>
              <a:gd name="connsiteX3" fmla="*/ 753036 w 753036"/>
              <a:gd name="connsiteY3" fmla="*/ 0 h 443754"/>
              <a:gd name="connsiteX0" fmla="*/ 0 w 753036"/>
              <a:gd name="connsiteY0" fmla="*/ 443754 h 443754"/>
              <a:gd name="connsiteX1" fmla="*/ 147918 w 753036"/>
              <a:gd name="connsiteY1" fmla="*/ 309283 h 443754"/>
              <a:gd name="connsiteX2" fmla="*/ 578224 w 753036"/>
              <a:gd name="connsiteY2" fmla="*/ 161366 h 443754"/>
              <a:gd name="connsiteX3" fmla="*/ 753036 w 753036"/>
              <a:gd name="connsiteY3" fmla="*/ 0 h 443754"/>
              <a:gd name="connsiteX0" fmla="*/ 0 w 753036"/>
              <a:gd name="connsiteY0" fmla="*/ 443754 h 443754"/>
              <a:gd name="connsiteX1" fmla="*/ 147918 w 753036"/>
              <a:gd name="connsiteY1" fmla="*/ 309283 h 443754"/>
              <a:gd name="connsiteX2" fmla="*/ 376518 w 753036"/>
              <a:gd name="connsiteY2" fmla="*/ 255495 h 443754"/>
              <a:gd name="connsiteX3" fmla="*/ 578224 w 753036"/>
              <a:gd name="connsiteY3" fmla="*/ 161366 h 443754"/>
              <a:gd name="connsiteX4" fmla="*/ 753036 w 753036"/>
              <a:gd name="connsiteY4" fmla="*/ 0 h 44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036" h="443754">
                <a:moveTo>
                  <a:pt x="0" y="443754"/>
                </a:moveTo>
                <a:cubicBezTo>
                  <a:pt x="41462" y="388845"/>
                  <a:pt x="51547" y="356348"/>
                  <a:pt x="147918" y="309283"/>
                </a:cubicBezTo>
                <a:cubicBezTo>
                  <a:pt x="210671" y="277907"/>
                  <a:pt x="304800" y="280148"/>
                  <a:pt x="376518" y="255495"/>
                </a:cubicBezTo>
                <a:cubicBezTo>
                  <a:pt x="448236" y="230842"/>
                  <a:pt x="515471" y="203948"/>
                  <a:pt x="578224" y="161366"/>
                </a:cubicBezTo>
                <a:cubicBezTo>
                  <a:pt x="640977" y="118784"/>
                  <a:pt x="735106" y="42582"/>
                  <a:pt x="753036"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l-GR" sz="1800"/>
          </a:p>
        </p:txBody>
      </p:sp>
      <p:cxnSp>
        <p:nvCxnSpPr>
          <p:cNvPr id="15" name="14 - Ευθύγραμμο βέλος σύνδεσης"/>
          <p:cNvCxnSpPr>
            <a:stCxn id="11" idx="0"/>
          </p:cNvCxnSpPr>
          <p:nvPr/>
        </p:nvCxnSpPr>
        <p:spPr>
          <a:xfrm flipH="1" flipV="1">
            <a:off x="7524328" y="1844824"/>
            <a:ext cx="377788" cy="644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 Ορθογώνιο"/>
          <p:cNvSpPr/>
          <p:nvPr/>
        </p:nvSpPr>
        <p:spPr>
          <a:xfrm>
            <a:off x="6300192" y="1412776"/>
            <a:ext cx="360040"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6804248" y="1556792"/>
            <a:ext cx="720080"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8" name="Object 4"/>
          <p:cNvGraphicFramePr>
            <a:graphicFrameLocks noChangeAspect="1"/>
          </p:cNvGraphicFramePr>
          <p:nvPr/>
        </p:nvGraphicFramePr>
        <p:xfrm>
          <a:off x="322263" y="2857996"/>
          <a:ext cx="7632700" cy="685800"/>
        </p:xfrm>
        <a:graphic>
          <a:graphicData uri="http://schemas.openxmlformats.org/presentationml/2006/ole">
            <mc:AlternateContent xmlns:mc="http://schemas.openxmlformats.org/markup-compatibility/2006">
              <mc:Choice xmlns:v="urn:schemas-microsoft-com:vml" Requires="v">
                <p:oleObj spid="_x0000_s10935" name="Equation" r:id="rId8" imgW="7632700" imgH="685800" progId="Equation.DSMT4">
                  <p:embed/>
                </p:oleObj>
              </mc:Choice>
              <mc:Fallback>
                <p:oleObj name="Equation" r:id="rId8" imgW="7632700" imgH="6858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263" y="2857996"/>
                        <a:ext cx="76327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25"/>
          <p:cNvSpPr txBox="1">
            <a:spLocks noChangeArrowheads="1"/>
          </p:cNvSpPr>
          <p:nvPr/>
        </p:nvSpPr>
        <p:spPr bwMode="auto">
          <a:xfrm>
            <a:off x="2915816" y="3646983"/>
            <a:ext cx="6048671" cy="707886"/>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Για μοναδιαίο διάνυσμα σε καρτεσιανές συντεταγμένες που δεν εξαρτάται από τον χρόνο και τον χώρο</a:t>
            </a:r>
          </a:p>
        </p:txBody>
      </p:sp>
      <p:cxnSp>
        <p:nvCxnSpPr>
          <p:cNvPr id="20" name="Straight Connector 27"/>
          <p:cNvCxnSpPr/>
          <p:nvPr/>
        </p:nvCxnSpPr>
        <p:spPr>
          <a:xfrm>
            <a:off x="5095875" y="2934196"/>
            <a:ext cx="336550" cy="619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5056188" y="2934196"/>
            <a:ext cx="417512" cy="631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31"/>
          <p:cNvCxnSpPr/>
          <p:nvPr/>
        </p:nvCxnSpPr>
        <p:spPr>
          <a:xfrm>
            <a:off x="7194550" y="3015158"/>
            <a:ext cx="565150" cy="53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3"/>
          <p:cNvCxnSpPr/>
          <p:nvPr/>
        </p:nvCxnSpPr>
        <p:spPr>
          <a:xfrm flipH="1">
            <a:off x="7315200" y="3015158"/>
            <a:ext cx="295275" cy="49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4"/>
          <p:cNvSpPr/>
          <p:nvPr/>
        </p:nvSpPr>
        <p:spPr>
          <a:xfrm>
            <a:off x="5432425" y="3432671"/>
            <a:ext cx="604838" cy="282575"/>
          </a:xfrm>
          <a:custGeom>
            <a:avLst/>
            <a:gdLst>
              <a:gd name="connsiteX0" fmla="*/ 605117 w 605117"/>
              <a:gd name="connsiteY0" fmla="*/ 282388 h 282388"/>
              <a:gd name="connsiteX1" fmla="*/ 443753 w 605117"/>
              <a:gd name="connsiteY1" fmla="*/ 94129 h 282388"/>
              <a:gd name="connsiteX2" fmla="*/ 228600 w 605117"/>
              <a:gd name="connsiteY2" fmla="*/ 188258 h 282388"/>
              <a:gd name="connsiteX3" fmla="*/ 0 w 605117"/>
              <a:gd name="connsiteY3" fmla="*/ 0 h 282388"/>
            </a:gdLst>
            <a:ahLst/>
            <a:cxnLst>
              <a:cxn ang="0">
                <a:pos x="connsiteX0" y="connsiteY0"/>
              </a:cxn>
              <a:cxn ang="0">
                <a:pos x="connsiteX1" y="connsiteY1"/>
              </a:cxn>
              <a:cxn ang="0">
                <a:pos x="connsiteX2" y="connsiteY2"/>
              </a:cxn>
              <a:cxn ang="0">
                <a:pos x="connsiteX3" y="connsiteY3"/>
              </a:cxn>
            </a:cxnLst>
            <a:rect l="l" t="t" r="r" b="b"/>
            <a:pathLst>
              <a:path w="605117" h="282388">
                <a:moveTo>
                  <a:pt x="605117" y="282388"/>
                </a:moveTo>
                <a:cubicBezTo>
                  <a:pt x="555811" y="196102"/>
                  <a:pt x="506506" y="109817"/>
                  <a:pt x="443753" y="94129"/>
                </a:cubicBezTo>
                <a:cubicBezTo>
                  <a:pt x="381000" y="78441"/>
                  <a:pt x="302559" y="203946"/>
                  <a:pt x="228600" y="188258"/>
                </a:cubicBezTo>
                <a:cubicBezTo>
                  <a:pt x="154641" y="172570"/>
                  <a:pt x="77320" y="86285"/>
                  <a:pt x="0"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l-GR" sz="1800"/>
          </a:p>
        </p:txBody>
      </p:sp>
      <p:sp>
        <p:nvSpPr>
          <p:cNvPr id="25" name="Freeform 35"/>
          <p:cNvSpPr/>
          <p:nvPr/>
        </p:nvSpPr>
        <p:spPr>
          <a:xfrm>
            <a:off x="6696075" y="3405683"/>
            <a:ext cx="619125" cy="268288"/>
          </a:xfrm>
          <a:custGeom>
            <a:avLst/>
            <a:gdLst>
              <a:gd name="connsiteX0" fmla="*/ 0 w 618565"/>
              <a:gd name="connsiteY0" fmla="*/ 268942 h 268942"/>
              <a:gd name="connsiteX1" fmla="*/ 94130 w 618565"/>
              <a:gd name="connsiteY1" fmla="*/ 107577 h 268942"/>
              <a:gd name="connsiteX2" fmla="*/ 363071 w 618565"/>
              <a:gd name="connsiteY2" fmla="*/ 188259 h 268942"/>
              <a:gd name="connsiteX3" fmla="*/ 618565 w 618565"/>
              <a:gd name="connsiteY3" fmla="*/ 0 h 268942"/>
            </a:gdLst>
            <a:ahLst/>
            <a:cxnLst>
              <a:cxn ang="0">
                <a:pos x="connsiteX0" y="connsiteY0"/>
              </a:cxn>
              <a:cxn ang="0">
                <a:pos x="connsiteX1" y="connsiteY1"/>
              </a:cxn>
              <a:cxn ang="0">
                <a:pos x="connsiteX2" y="connsiteY2"/>
              </a:cxn>
              <a:cxn ang="0">
                <a:pos x="connsiteX3" y="connsiteY3"/>
              </a:cxn>
            </a:cxnLst>
            <a:rect l="l" t="t" r="r" b="b"/>
            <a:pathLst>
              <a:path w="618565" h="268942">
                <a:moveTo>
                  <a:pt x="0" y="268942"/>
                </a:moveTo>
                <a:cubicBezTo>
                  <a:pt x="16809" y="194983"/>
                  <a:pt x="33618" y="121024"/>
                  <a:pt x="94130" y="107577"/>
                </a:cubicBezTo>
                <a:cubicBezTo>
                  <a:pt x="154642" y="94130"/>
                  <a:pt x="275665" y="206188"/>
                  <a:pt x="363071" y="188259"/>
                </a:cubicBezTo>
                <a:cubicBezTo>
                  <a:pt x="450477" y="170330"/>
                  <a:pt x="534521" y="85165"/>
                  <a:pt x="618565"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l-GR" sz="1800"/>
          </a:p>
        </p:txBody>
      </p:sp>
      <p:sp>
        <p:nvSpPr>
          <p:cNvPr id="26" name="TextBox 36"/>
          <p:cNvSpPr txBox="1">
            <a:spLocks noChangeArrowheads="1"/>
          </p:cNvSpPr>
          <p:nvPr/>
        </p:nvSpPr>
        <p:spPr bwMode="auto">
          <a:xfrm>
            <a:off x="107504" y="3794621"/>
            <a:ext cx="2420938" cy="400110"/>
          </a:xfrm>
          <a:prstGeom prst="rect">
            <a:avLst/>
          </a:prstGeom>
          <a:noFill/>
          <a:ln w="9525">
            <a:noFill/>
            <a:miter lim="800000"/>
            <a:headEnd/>
            <a:tailEnd/>
          </a:ln>
        </p:spPr>
        <p:txBody>
          <a:bodyPr>
            <a:spAutoFit/>
          </a:bodyPr>
          <a:lstStyle/>
          <a:p>
            <a:pPr algn="just">
              <a:spcBef>
                <a:spcPct val="0"/>
              </a:spcBef>
            </a:pPr>
            <a:r>
              <a:rPr lang="el-GR" altLang="el-GR" sz="2000" dirty="0">
                <a:cs typeface="Times New Roman" pitchFamily="18" charset="0"/>
              </a:rPr>
              <a:t>Μοναδιαίο διάνυσμα</a:t>
            </a:r>
          </a:p>
        </p:txBody>
      </p:sp>
      <p:sp>
        <p:nvSpPr>
          <p:cNvPr id="27" name="Freeform 37"/>
          <p:cNvSpPr/>
          <p:nvPr/>
        </p:nvSpPr>
        <p:spPr>
          <a:xfrm>
            <a:off x="1217613" y="3405683"/>
            <a:ext cx="315912" cy="442913"/>
          </a:xfrm>
          <a:custGeom>
            <a:avLst/>
            <a:gdLst>
              <a:gd name="connsiteX0" fmla="*/ 194983 w 316007"/>
              <a:gd name="connsiteY0" fmla="*/ 443753 h 443753"/>
              <a:gd name="connsiteX1" fmla="*/ 289113 w 316007"/>
              <a:gd name="connsiteY1" fmla="*/ 228600 h 443753"/>
              <a:gd name="connsiteX2" fmla="*/ 33618 w 316007"/>
              <a:gd name="connsiteY2" fmla="*/ 134471 h 443753"/>
              <a:gd name="connsiteX3" fmla="*/ 87407 w 316007"/>
              <a:gd name="connsiteY3" fmla="*/ 0 h 443753"/>
            </a:gdLst>
            <a:ahLst/>
            <a:cxnLst>
              <a:cxn ang="0">
                <a:pos x="connsiteX0" y="connsiteY0"/>
              </a:cxn>
              <a:cxn ang="0">
                <a:pos x="connsiteX1" y="connsiteY1"/>
              </a:cxn>
              <a:cxn ang="0">
                <a:pos x="connsiteX2" y="connsiteY2"/>
              </a:cxn>
              <a:cxn ang="0">
                <a:pos x="connsiteX3" y="connsiteY3"/>
              </a:cxn>
            </a:cxnLst>
            <a:rect l="l" t="t" r="r" b="b"/>
            <a:pathLst>
              <a:path w="316007" h="443753">
                <a:moveTo>
                  <a:pt x="194983" y="443753"/>
                </a:moveTo>
                <a:cubicBezTo>
                  <a:pt x="255495" y="361950"/>
                  <a:pt x="316007" y="280147"/>
                  <a:pt x="289113" y="228600"/>
                </a:cubicBezTo>
                <a:cubicBezTo>
                  <a:pt x="262219" y="177053"/>
                  <a:pt x="67236" y="172571"/>
                  <a:pt x="33618" y="134471"/>
                </a:cubicBezTo>
                <a:cubicBezTo>
                  <a:pt x="0" y="96371"/>
                  <a:pt x="43703" y="48185"/>
                  <a:pt x="87407"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defRPr/>
            </a:pPr>
            <a:endParaRPr lang="el-GR" sz="1800"/>
          </a:p>
        </p:txBody>
      </p:sp>
      <p:graphicFrame>
        <p:nvGraphicFramePr>
          <p:cNvPr id="10246" name="Object 5"/>
          <p:cNvGraphicFramePr>
            <a:graphicFrameLocks noChangeAspect="1"/>
          </p:cNvGraphicFramePr>
          <p:nvPr/>
        </p:nvGraphicFramePr>
        <p:xfrm>
          <a:off x="611560" y="4289276"/>
          <a:ext cx="6908800" cy="723900"/>
        </p:xfrm>
        <a:graphic>
          <a:graphicData uri="http://schemas.openxmlformats.org/presentationml/2006/ole">
            <mc:AlternateContent xmlns:mc="http://schemas.openxmlformats.org/markup-compatibility/2006">
              <mc:Choice xmlns:v="urn:schemas-microsoft-com:vml" Requires="v">
                <p:oleObj spid="_x0000_s10936" name="Equation" r:id="rId10" imgW="6908800" imgH="723900" progId="Equation.DSMT4">
                  <p:embed/>
                </p:oleObj>
              </mc:Choice>
              <mc:Fallback>
                <p:oleObj name="Equation" r:id="rId10" imgW="6908800" imgH="7239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60" y="4289276"/>
                        <a:ext cx="6908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a:spLocks noChangeArrowheads="1"/>
          </p:cNvSpPr>
          <p:nvPr/>
        </p:nvSpPr>
        <p:spPr bwMode="auto">
          <a:xfrm>
            <a:off x="35496" y="5013176"/>
            <a:ext cx="3711575" cy="400110"/>
          </a:xfrm>
          <a:prstGeom prst="rect">
            <a:avLst/>
          </a:prstGeom>
          <a:noFill/>
          <a:ln w="9525">
            <a:noFill/>
            <a:miter lim="800000"/>
            <a:headEnd/>
            <a:tailEnd/>
          </a:ln>
        </p:spPr>
        <p:txBody>
          <a:bodyPr>
            <a:spAutoFit/>
          </a:bodyPr>
          <a:lstStyle/>
          <a:p>
            <a:pPr algn="just">
              <a:spcBef>
                <a:spcPct val="0"/>
              </a:spcBef>
            </a:pPr>
            <a:r>
              <a:rPr lang="el-GR" altLang="el-GR" sz="2000" dirty="0">
                <a:cs typeface="Times New Roman" pitchFamily="18" charset="0"/>
              </a:rPr>
              <a:t>Σε κυλινδρικές </a:t>
            </a:r>
            <a:r>
              <a:rPr lang="el-GR" altLang="el-GR" sz="2000" dirty="0" smtClean="0">
                <a:cs typeface="Times New Roman" pitchFamily="18" charset="0"/>
              </a:rPr>
              <a:t>συντεταγμένες:</a:t>
            </a:r>
            <a:endParaRPr lang="el-GR" altLang="el-GR" sz="2000" dirty="0">
              <a:cs typeface="Times New Roman" pitchFamily="18" charset="0"/>
            </a:endParaRPr>
          </a:p>
        </p:txBody>
      </p:sp>
      <p:graphicFrame>
        <p:nvGraphicFramePr>
          <p:cNvPr id="30" name="Object 29"/>
          <p:cNvGraphicFramePr>
            <a:graphicFrameLocks noChangeAspect="1"/>
          </p:cNvGraphicFramePr>
          <p:nvPr/>
        </p:nvGraphicFramePr>
        <p:xfrm>
          <a:off x="3398838" y="4822825"/>
          <a:ext cx="5359400" cy="685800"/>
        </p:xfrm>
        <a:graphic>
          <a:graphicData uri="http://schemas.openxmlformats.org/presentationml/2006/ole">
            <mc:AlternateContent xmlns:mc="http://schemas.openxmlformats.org/markup-compatibility/2006">
              <mc:Choice xmlns:v="urn:schemas-microsoft-com:vml" Requires="v">
                <p:oleObj spid="_x0000_s10937" name="Equation" r:id="rId12" imgW="5359400" imgH="685800" progId="Equation.DSMT4">
                  <p:embed/>
                </p:oleObj>
              </mc:Choice>
              <mc:Fallback>
                <p:oleObj name="Equation" r:id="rId12" imgW="5359400" imgH="685800" progId="Equation.DSMT4">
                  <p:embed/>
                  <p:pic>
                    <p:nvPicPr>
                      <p:cNvPr id="0" name="Object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838" y="4822825"/>
                        <a:ext cx="5359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2"/>
          <p:cNvCxnSpPr/>
          <p:nvPr/>
        </p:nvCxnSpPr>
        <p:spPr>
          <a:xfrm>
            <a:off x="5768975" y="4962525"/>
            <a:ext cx="363538" cy="590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flipH="1">
            <a:off x="5808663" y="4948238"/>
            <a:ext cx="309562" cy="619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Object 30"/>
          <p:cNvGraphicFramePr>
            <a:graphicFrameLocks noChangeAspect="1"/>
          </p:cNvGraphicFramePr>
          <p:nvPr/>
        </p:nvGraphicFramePr>
        <p:xfrm>
          <a:off x="180975" y="5589588"/>
          <a:ext cx="7378700" cy="571500"/>
        </p:xfrm>
        <a:graphic>
          <a:graphicData uri="http://schemas.openxmlformats.org/presentationml/2006/ole">
            <mc:AlternateContent xmlns:mc="http://schemas.openxmlformats.org/markup-compatibility/2006">
              <mc:Choice xmlns:v="urn:schemas-microsoft-com:vml" Requires="v">
                <p:oleObj spid="_x0000_s10938" name="Equation" r:id="rId14" imgW="7378700" imgH="571500" progId="Equation.DSMT4">
                  <p:embed/>
                </p:oleObj>
              </mc:Choice>
              <mc:Fallback>
                <p:oleObj name="Equation" r:id="rId14" imgW="7378700" imgH="571500" progId="Equation.DSMT4">
                  <p:embed/>
                  <p:pic>
                    <p:nvPicPr>
                      <p:cNvPr id="0" name="Object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0975" y="5589588"/>
                        <a:ext cx="73787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Connector 41"/>
          <p:cNvCxnSpPr/>
          <p:nvPr/>
        </p:nvCxnSpPr>
        <p:spPr>
          <a:xfrm>
            <a:off x="4102100" y="5567363"/>
            <a:ext cx="509588" cy="550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43"/>
          <p:cNvCxnSpPr/>
          <p:nvPr/>
        </p:nvCxnSpPr>
        <p:spPr>
          <a:xfrm flipH="1">
            <a:off x="4168775" y="5513388"/>
            <a:ext cx="390525" cy="671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45"/>
          <p:cNvCxnSpPr/>
          <p:nvPr/>
        </p:nvCxnSpPr>
        <p:spPr>
          <a:xfrm>
            <a:off x="2433638" y="5634038"/>
            <a:ext cx="525462" cy="65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47"/>
          <p:cNvCxnSpPr/>
          <p:nvPr/>
        </p:nvCxnSpPr>
        <p:spPr>
          <a:xfrm flipH="1">
            <a:off x="2379663" y="5580063"/>
            <a:ext cx="484187" cy="64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51"/>
          <p:cNvCxnSpPr/>
          <p:nvPr/>
        </p:nvCxnSpPr>
        <p:spPr>
          <a:xfrm flipH="1" flipV="1">
            <a:off x="3275857" y="6025199"/>
            <a:ext cx="159294" cy="267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52"/>
          <p:cNvSpPr txBox="1">
            <a:spLocks noChangeArrowheads="1"/>
          </p:cNvSpPr>
          <p:nvPr/>
        </p:nvSpPr>
        <p:spPr bwMode="auto">
          <a:xfrm>
            <a:off x="2863850" y="6226175"/>
            <a:ext cx="5970860" cy="400110"/>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Λόγω καμπύλωσης του συστήματος συντεταγμένων</a:t>
            </a:r>
          </a:p>
        </p:txBody>
      </p:sp>
      <p:sp>
        <p:nvSpPr>
          <p:cNvPr id="41"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13</a:t>
            </a:fld>
            <a:endParaRPr lang="el-GR"/>
          </a:p>
        </p:txBody>
      </p:sp>
      <p:pic>
        <p:nvPicPr>
          <p:cNvPr id="42"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311150" y="187325"/>
          <a:ext cx="5626100" cy="596900"/>
        </p:xfrm>
        <a:graphic>
          <a:graphicData uri="http://schemas.openxmlformats.org/presentationml/2006/ole">
            <mc:AlternateContent xmlns:mc="http://schemas.openxmlformats.org/markup-compatibility/2006">
              <mc:Choice xmlns:v="urn:schemas-microsoft-com:vml" Requires="v">
                <p:oleObj spid="_x0000_s11618" name="Equation" r:id="rId3" imgW="5626080" imgH="596880" progId="Equation.DSMT4">
                  <p:embed/>
                </p:oleObj>
              </mc:Choice>
              <mc:Fallback>
                <p:oleObj name="Equation" r:id="rId3" imgW="5626080" imgH="5968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187325"/>
                        <a:ext cx="5626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5"/>
          <p:cNvSpPr txBox="1">
            <a:spLocks noChangeArrowheads="1"/>
          </p:cNvSpPr>
          <p:nvPr/>
        </p:nvSpPr>
        <p:spPr bwMode="auto">
          <a:xfrm>
            <a:off x="6084168" y="0"/>
            <a:ext cx="3059832" cy="400110"/>
          </a:xfrm>
          <a:prstGeom prst="rect">
            <a:avLst/>
          </a:prstGeom>
          <a:noFill/>
          <a:ln w="9525">
            <a:noFill/>
            <a:miter lim="800000"/>
            <a:headEnd/>
            <a:tailEnd/>
          </a:ln>
        </p:spPr>
        <p:txBody>
          <a:bodyPr wrap="square">
            <a:spAutoFit/>
          </a:bodyPr>
          <a:lstStyle/>
          <a:p>
            <a:pPr algn="just">
              <a:spcBef>
                <a:spcPct val="0"/>
              </a:spcBef>
            </a:pPr>
            <a:r>
              <a:rPr lang="el-GR" altLang="el-GR" sz="2000" b="1" dirty="0">
                <a:cs typeface="Times New Roman" pitchFamily="18" charset="0"/>
              </a:rPr>
              <a:t>Κεντρομόλος επιτάχυνση</a:t>
            </a:r>
          </a:p>
        </p:txBody>
      </p:sp>
      <p:cxnSp>
        <p:nvCxnSpPr>
          <p:cNvPr id="6" name="Straight Arrow Connector 8"/>
          <p:cNvCxnSpPr/>
          <p:nvPr/>
        </p:nvCxnSpPr>
        <p:spPr>
          <a:xfrm flipH="1">
            <a:off x="6012160" y="200055"/>
            <a:ext cx="180528" cy="2766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56"/>
          <p:cNvSpPr txBox="1">
            <a:spLocks noChangeArrowheads="1"/>
          </p:cNvSpPr>
          <p:nvPr/>
        </p:nvSpPr>
        <p:spPr bwMode="auto">
          <a:xfrm>
            <a:off x="6120680" y="344850"/>
            <a:ext cx="3023320" cy="707886"/>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Παράδειγμα 2.3 σελίδα 83 </a:t>
            </a:r>
          </a:p>
          <a:p>
            <a:pPr algn="just">
              <a:spcBef>
                <a:spcPct val="0"/>
              </a:spcBef>
            </a:pPr>
            <a:r>
              <a:rPr lang="el-GR" altLang="el-GR" sz="2000" dirty="0">
                <a:cs typeface="Times New Roman" pitchFamily="18" charset="0"/>
              </a:rPr>
              <a:t>του </a:t>
            </a:r>
            <a:r>
              <a:rPr lang="el-GR" altLang="el-GR" sz="2000" dirty="0" smtClean="0">
                <a:cs typeface="Times New Roman" pitchFamily="18" charset="0"/>
              </a:rPr>
              <a:t>Παπαϊωάννου </a:t>
            </a:r>
            <a:endParaRPr lang="el-GR" altLang="el-GR" sz="2000" dirty="0">
              <a:cs typeface="Times New Roman" pitchFamily="18" charset="0"/>
            </a:endParaRPr>
          </a:p>
        </p:txBody>
      </p:sp>
      <p:sp>
        <p:nvSpPr>
          <p:cNvPr id="12" name="Freeform 9"/>
          <p:cNvSpPr/>
          <p:nvPr/>
        </p:nvSpPr>
        <p:spPr>
          <a:xfrm>
            <a:off x="5580112" y="116632"/>
            <a:ext cx="360040" cy="849040"/>
          </a:xfrm>
          <a:custGeom>
            <a:avLst/>
            <a:gdLst>
              <a:gd name="connsiteX0" fmla="*/ 67235 w 389965"/>
              <a:gd name="connsiteY0" fmla="*/ 0 h 658906"/>
              <a:gd name="connsiteX1" fmla="*/ 322730 w 389965"/>
              <a:gd name="connsiteY1" fmla="*/ 13447 h 658906"/>
              <a:gd name="connsiteX2" fmla="*/ 376518 w 389965"/>
              <a:gd name="connsiteY2" fmla="*/ 255494 h 658906"/>
              <a:gd name="connsiteX3" fmla="*/ 389965 w 389965"/>
              <a:gd name="connsiteY3" fmla="*/ 470647 h 658906"/>
              <a:gd name="connsiteX4" fmla="*/ 336177 w 389965"/>
              <a:gd name="connsiteY4" fmla="*/ 645459 h 658906"/>
              <a:gd name="connsiteX5" fmla="*/ 107577 w 389965"/>
              <a:gd name="connsiteY5" fmla="*/ 658906 h 658906"/>
              <a:gd name="connsiteX6" fmla="*/ 67235 w 389965"/>
              <a:gd name="connsiteY6" fmla="*/ 457200 h 658906"/>
              <a:gd name="connsiteX7" fmla="*/ 0 w 389965"/>
              <a:gd name="connsiteY7" fmla="*/ 242047 h 658906"/>
              <a:gd name="connsiteX8" fmla="*/ 67235 w 389965"/>
              <a:gd name="connsiteY8" fmla="*/ 0 h 6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65" h="658906">
                <a:moveTo>
                  <a:pt x="67235" y="0"/>
                </a:moveTo>
                <a:lnTo>
                  <a:pt x="322730" y="13447"/>
                </a:lnTo>
                <a:lnTo>
                  <a:pt x="376518" y="255494"/>
                </a:lnTo>
                <a:lnTo>
                  <a:pt x="389965" y="470647"/>
                </a:lnTo>
                <a:lnTo>
                  <a:pt x="336177" y="645459"/>
                </a:lnTo>
                <a:lnTo>
                  <a:pt x="107577" y="658906"/>
                </a:lnTo>
                <a:lnTo>
                  <a:pt x="67235" y="457200"/>
                </a:lnTo>
                <a:lnTo>
                  <a:pt x="0" y="242047"/>
                </a:lnTo>
                <a:lnTo>
                  <a:pt x="6723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l-GR" sz="1800"/>
          </a:p>
        </p:txBody>
      </p:sp>
      <p:sp>
        <p:nvSpPr>
          <p:cNvPr id="13" name="TextBox 11"/>
          <p:cNvSpPr txBox="1">
            <a:spLocks noChangeArrowheads="1"/>
          </p:cNvSpPr>
          <p:nvPr/>
        </p:nvSpPr>
        <p:spPr bwMode="auto">
          <a:xfrm>
            <a:off x="0" y="954088"/>
            <a:ext cx="9144000" cy="461665"/>
          </a:xfrm>
          <a:prstGeom prst="rect">
            <a:avLst/>
          </a:prstGeom>
          <a:noFill/>
          <a:ln w="9525">
            <a:noFill/>
            <a:miter lim="800000"/>
            <a:headEnd/>
            <a:tailEnd/>
          </a:ln>
        </p:spPr>
        <p:txBody>
          <a:bodyPr wrap="square">
            <a:spAutoFit/>
          </a:bodyPr>
          <a:lstStyle/>
          <a:p>
            <a:pPr algn="ctr">
              <a:spcBef>
                <a:spcPct val="0"/>
              </a:spcBef>
            </a:pPr>
            <a:r>
              <a:rPr lang="el-GR" altLang="el-GR" sz="2400" b="1" dirty="0">
                <a:cs typeface="Times New Roman" pitchFamily="18" charset="0"/>
              </a:rPr>
              <a:t>Ρυθμοί Ροής Μάζας Όγκου</a:t>
            </a:r>
          </a:p>
        </p:txBody>
      </p:sp>
      <p:sp>
        <p:nvSpPr>
          <p:cNvPr id="14" name="TextBox 12"/>
          <p:cNvSpPr txBox="1">
            <a:spLocks noChangeArrowheads="1"/>
          </p:cNvSpPr>
          <p:nvPr/>
        </p:nvSpPr>
        <p:spPr bwMode="auto">
          <a:xfrm>
            <a:off x="251520" y="1317625"/>
            <a:ext cx="8640960" cy="707886"/>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Ρυθμός ροής μάζας (ή παροχή μάζας) λέγεται η ποσότητα του ρευστού που διέρχεται από μία ορισμένη επιφάνεια του πεδίου ροής στην μονάδα του χρόνου </a:t>
            </a:r>
          </a:p>
        </p:txBody>
      </p:sp>
      <p:pic>
        <p:nvPicPr>
          <p:cNvPr id="11267" name="Picture 3"/>
          <p:cNvPicPr>
            <a:picLocks noChangeAspect="1" noChangeArrowheads="1"/>
          </p:cNvPicPr>
          <p:nvPr/>
        </p:nvPicPr>
        <p:blipFill>
          <a:blip r:embed="rId5" cstate="print"/>
          <a:srcRect/>
          <a:stretch>
            <a:fillRect/>
          </a:stretch>
        </p:blipFill>
        <p:spPr bwMode="auto">
          <a:xfrm>
            <a:off x="625599" y="2060848"/>
            <a:ext cx="4162425" cy="933450"/>
          </a:xfrm>
          <a:prstGeom prst="rect">
            <a:avLst/>
          </a:prstGeom>
          <a:noFill/>
          <a:ln w="9525">
            <a:noFill/>
            <a:miter lim="800000"/>
            <a:headEnd/>
            <a:tailEnd/>
          </a:ln>
        </p:spPr>
      </p:pic>
      <p:sp>
        <p:nvSpPr>
          <p:cNvPr id="19" name="TextBox 49"/>
          <p:cNvSpPr txBox="1">
            <a:spLocks noChangeArrowheads="1"/>
          </p:cNvSpPr>
          <p:nvPr/>
        </p:nvSpPr>
        <p:spPr bwMode="auto">
          <a:xfrm>
            <a:off x="4860032" y="2125305"/>
            <a:ext cx="4104456" cy="1015663"/>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Η παροχή ορίζεται από την μάζα που περιέχεται στον ορθό και πλάγιο κύλινδρο</a:t>
            </a:r>
          </a:p>
        </p:txBody>
      </p:sp>
      <p:sp>
        <p:nvSpPr>
          <p:cNvPr id="20" name="19 - TextBox"/>
          <p:cNvSpPr txBox="1"/>
          <p:nvPr/>
        </p:nvSpPr>
        <p:spPr>
          <a:xfrm>
            <a:off x="697607" y="2924944"/>
            <a:ext cx="3888432" cy="707886"/>
          </a:xfrm>
          <a:prstGeom prst="rect">
            <a:avLst/>
          </a:prstGeom>
          <a:noFill/>
        </p:spPr>
        <p:txBody>
          <a:bodyPr wrap="square" rtlCol="0">
            <a:spAutoFit/>
          </a:bodyPr>
          <a:lstStyle/>
          <a:p>
            <a:pPr algn="ctr"/>
            <a:r>
              <a:rPr lang="el-GR" sz="2000" i="1" dirty="0" smtClean="0"/>
              <a:t>Σχήμα 5: (α) ορθός και (β) πλάγιος κύλινδρος </a:t>
            </a:r>
            <a:endParaRPr lang="el-GR" sz="2000" i="1" dirty="0"/>
          </a:p>
        </p:txBody>
      </p:sp>
      <p:sp>
        <p:nvSpPr>
          <p:cNvPr id="21" name="20 - Ορθογώνιο"/>
          <p:cNvSpPr/>
          <p:nvPr/>
        </p:nvSpPr>
        <p:spPr>
          <a:xfrm>
            <a:off x="265559" y="2051556"/>
            <a:ext cx="561372" cy="369332"/>
          </a:xfrm>
          <a:prstGeom prst="rect">
            <a:avLst/>
          </a:prstGeom>
        </p:spPr>
        <p:txBody>
          <a:bodyPr wrap="none">
            <a:spAutoFit/>
          </a:bodyPr>
          <a:lstStyle/>
          <a:p>
            <a:r>
              <a:rPr lang="el-GR" i="1" dirty="0" smtClean="0"/>
              <a:t> (α) </a:t>
            </a:r>
            <a:endParaRPr lang="el-GR" dirty="0"/>
          </a:p>
        </p:txBody>
      </p:sp>
      <p:sp>
        <p:nvSpPr>
          <p:cNvPr id="22" name="21 - Ορθογώνιο"/>
          <p:cNvSpPr/>
          <p:nvPr/>
        </p:nvSpPr>
        <p:spPr>
          <a:xfrm>
            <a:off x="2425799" y="2060848"/>
            <a:ext cx="504056" cy="369332"/>
          </a:xfrm>
          <a:prstGeom prst="rect">
            <a:avLst/>
          </a:prstGeom>
        </p:spPr>
        <p:txBody>
          <a:bodyPr wrap="square">
            <a:spAutoFit/>
          </a:bodyPr>
          <a:lstStyle/>
          <a:p>
            <a:r>
              <a:rPr lang="el-GR" i="1" dirty="0" smtClean="0"/>
              <a:t> (β) </a:t>
            </a:r>
            <a:endParaRPr lang="el-GR" dirty="0"/>
          </a:p>
        </p:txBody>
      </p:sp>
      <p:graphicFrame>
        <p:nvGraphicFramePr>
          <p:cNvPr id="11268" name="Object 11"/>
          <p:cNvGraphicFramePr>
            <a:graphicFrameLocks noChangeAspect="1"/>
          </p:cNvGraphicFramePr>
          <p:nvPr/>
        </p:nvGraphicFramePr>
        <p:xfrm>
          <a:off x="5016500" y="3077964"/>
          <a:ext cx="4127500" cy="927100"/>
        </p:xfrm>
        <a:graphic>
          <a:graphicData uri="http://schemas.openxmlformats.org/presentationml/2006/ole">
            <mc:AlternateContent xmlns:mc="http://schemas.openxmlformats.org/markup-compatibility/2006">
              <mc:Choice xmlns:v="urn:schemas-microsoft-com:vml" Requires="v">
                <p:oleObj spid="_x0000_s11619" name="Equation" r:id="rId6" imgW="4127400" imgH="927000" progId="Equation.DSMT4">
                  <p:embed/>
                </p:oleObj>
              </mc:Choice>
              <mc:Fallback>
                <p:oleObj name="Equation" r:id="rId6" imgW="4127400" imgH="927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500" y="3077964"/>
                        <a:ext cx="41275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70" name="Picture 6"/>
          <p:cNvPicPr>
            <a:picLocks noChangeAspect="1" noChangeArrowheads="1"/>
          </p:cNvPicPr>
          <p:nvPr/>
        </p:nvPicPr>
        <p:blipFill>
          <a:blip r:embed="rId8" cstate="print"/>
          <a:srcRect/>
          <a:stretch>
            <a:fillRect/>
          </a:stretch>
        </p:blipFill>
        <p:spPr bwMode="auto">
          <a:xfrm>
            <a:off x="3383489" y="4079400"/>
            <a:ext cx="2592288" cy="1918386"/>
          </a:xfrm>
          <a:prstGeom prst="rect">
            <a:avLst/>
          </a:prstGeom>
          <a:noFill/>
          <a:ln w="9525">
            <a:noFill/>
            <a:miter lim="800000"/>
            <a:headEnd/>
            <a:tailEnd/>
          </a:ln>
        </p:spPr>
      </p:pic>
      <p:pic>
        <p:nvPicPr>
          <p:cNvPr id="11271" name="Picture 7"/>
          <p:cNvPicPr>
            <a:picLocks noChangeAspect="1" noChangeArrowheads="1"/>
          </p:cNvPicPr>
          <p:nvPr/>
        </p:nvPicPr>
        <p:blipFill>
          <a:blip r:embed="rId9" cstate="print"/>
          <a:srcRect/>
          <a:stretch>
            <a:fillRect/>
          </a:stretch>
        </p:blipFill>
        <p:spPr bwMode="auto">
          <a:xfrm>
            <a:off x="6265587" y="4005064"/>
            <a:ext cx="2266853" cy="1992722"/>
          </a:xfrm>
          <a:prstGeom prst="rect">
            <a:avLst/>
          </a:prstGeom>
          <a:noFill/>
          <a:ln w="9525">
            <a:noFill/>
            <a:miter lim="800000"/>
            <a:headEnd/>
            <a:tailEnd/>
          </a:ln>
        </p:spPr>
      </p:pic>
      <p:sp>
        <p:nvSpPr>
          <p:cNvPr id="27"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14</a:t>
            </a:fld>
            <a:endParaRPr lang="el-GR"/>
          </a:p>
        </p:txBody>
      </p:sp>
      <p:pic>
        <p:nvPicPr>
          <p:cNvPr id="2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
        <p:nvSpPr>
          <p:cNvPr id="31" name="30 - TextBox"/>
          <p:cNvSpPr txBox="1"/>
          <p:nvPr/>
        </p:nvSpPr>
        <p:spPr>
          <a:xfrm>
            <a:off x="2987824" y="5877272"/>
            <a:ext cx="5832648" cy="1015663"/>
          </a:xfrm>
          <a:prstGeom prst="rect">
            <a:avLst/>
          </a:prstGeom>
          <a:noFill/>
        </p:spPr>
        <p:txBody>
          <a:bodyPr wrap="square" rtlCol="0">
            <a:spAutoFit/>
          </a:bodyPr>
          <a:lstStyle/>
          <a:p>
            <a:pPr algn="ctr"/>
            <a:r>
              <a:rPr lang="el-GR" sz="2000" i="1" dirty="0" smtClean="0"/>
              <a:t>Σχήμα 6: Διάνυσμα της ταχύτητας </a:t>
            </a:r>
            <a:r>
              <a:rPr lang="en-US" sz="2000" i="1" dirty="0" smtClean="0"/>
              <a:t>u </a:t>
            </a:r>
            <a:r>
              <a:rPr lang="el-GR" sz="2000" i="1" dirty="0" smtClean="0"/>
              <a:t>σε επιφάνεια του πεδίου ροής και προβολή της ταχύτητας στο κάθετο διάνυσμα</a:t>
            </a:r>
            <a:r>
              <a:rPr lang="en-US" sz="2000" i="1" dirty="0" smtClean="0"/>
              <a:t> n</a:t>
            </a:r>
            <a:r>
              <a:rPr lang="el-GR" sz="2000" i="1" dirty="0" smtClean="0"/>
              <a:t> </a:t>
            </a:r>
            <a:endParaRPr lang="el-GR" sz="2000" i="1" dirty="0"/>
          </a:p>
        </p:txBody>
      </p:sp>
      <p:sp>
        <p:nvSpPr>
          <p:cNvPr id="34" name="TextBox 72"/>
          <p:cNvSpPr txBox="1">
            <a:spLocks noChangeArrowheads="1"/>
          </p:cNvSpPr>
          <p:nvPr/>
        </p:nvSpPr>
        <p:spPr bwMode="auto">
          <a:xfrm>
            <a:off x="151259" y="4080346"/>
            <a:ext cx="3052589" cy="1631216"/>
          </a:xfrm>
          <a:prstGeom prst="rect">
            <a:avLst/>
          </a:prstGeom>
          <a:noFill/>
          <a:ln w="9525">
            <a:noFill/>
            <a:miter lim="800000"/>
            <a:headEnd/>
            <a:tailEnd/>
          </a:ln>
        </p:spPr>
        <p:txBody>
          <a:bodyPr wrap="square">
            <a:spAutoFit/>
          </a:bodyPr>
          <a:lstStyle/>
          <a:p>
            <a:pPr>
              <a:spcBef>
                <a:spcPct val="0"/>
              </a:spcBef>
            </a:pPr>
            <a:r>
              <a:rPr lang="el-GR" altLang="el-GR" sz="2000" dirty="0">
                <a:cs typeface="Times New Roman" pitchFamily="18" charset="0"/>
              </a:rPr>
              <a:t>Για ανομοιόμορφο πεδίο ταχυτήτων η ποσότητα ρευστού που διέρχεται μέσα από επιφάνεια Α στην μονάδα του χρόνου</a:t>
            </a:r>
          </a:p>
        </p:txBody>
      </p:sp>
      <p:graphicFrame>
        <p:nvGraphicFramePr>
          <p:cNvPr id="35" name="Object 18"/>
          <p:cNvGraphicFramePr>
            <a:graphicFrameLocks noChangeAspect="1"/>
          </p:cNvGraphicFramePr>
          <p:nvPr/>
        </p:nvGraphicFramePr>
        <p:xfrm>
          <a:off x="740878" y="5703912"/>
          <a:ext cx="1685095" cy="533400"/>
        </p:xfrm>
        <a:graphic>
          <a:graphicData uri="http://schemas.openxmlformats.org/presentationml/2006/ole">
            <mc:AlternateContent xmlns:mc="http://schemas.openxmlformats.org/markup-compatibility/2006">
              <mc:Choice xmlns:v="urn:schemas-microsoft-com:vml" Requires="v">
                <p:oleObj spid="_x0000_s11620" name="Equation" r:id="rId11" imgW="1625600" imgH="533400" progId="Equation.DSMT4">
                  <p:embed/>
                </p:oleObj>
              </mc:Choice>
              <mc:Fallback>
                <p:oleObj name="Equation" r:id="rId11" imgW="1625600" imgH="5334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878" y="5703912"/>
                        <a:ext cx="168509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13 - Ορθογώνιο"/>
          <p:cNvSpPr/>
          <p:nvPr/>
        </p:nvSpPr>
        <p:spPr>
          <a:xfrm>
            <a:off x="6192688" y="404664"/>
            <a:ext cx="2843808" cy="6480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467544" y="116632"/>
            <a:ext cx="1758690" cy="1728192"/>
          </a:xfrm>
          <a:prstGeom prst="rect">
            <a:avLst/>
          </a:prstGeom>
          <a:noFill/>
          <a:ln w="9525">
            <a:noFill/>
            <a:miter lim="800000"/>
            <a:headEnd/>
            <a:tailEnd/>
          </a:ln>
        </p:spPr>
      </p:pic>
      <p:sp>
        <p:nvSpPr>
          <p:cNvPr id="5" name="TextBox 15"/>
          <p:cNvSpPr txBox="1">
            <a:spLocks noChangeArrowheads="1"/>
          </p:cNvSpPr>
          <p:nvPr/>
        </p:nvSpPr>
        <p:spPr bwMode="auto">
          <a:xfrm>
            <a:off x="2411760" y="188640"/>
            <a:ext cx="6480720" cy="707886"/>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Για κλειστή επιφάνεια το επιφανειακό ολοκλήρωμα δίνει την καθαρή εκροή από τον Όγκο Ελέγχου όταν είναι θετικό</a:t>
            </a:r>
          </a:p>
        </p:txBody>
      </p:sp>
      <p:graphicFrame>
        <p:nvGraphicFramePr>
          <p:cNvPr id="6" name="Object 4"/>
          <p:cNvGraphicFramePr>
            <a:graphicFrameLocks noChangeAspect="1"/>
          </p:cNvGraphicFramePr>
          <p:nvPr>
            <p:extLst>
              <p:ext uri="{D42A27DB-BD31-4B8C-83A1-F6EECF244321}">
                <p14:modId xmlns:p14="http://schemas.microsoft.com/office/powerpoint/2010/main" val="4163295544"/>
              </p:ext>
            </p:extLst>
          </p:nvPr>
        </p:nvGraphicFramePr>
        <p:xfrm>
          <a:off x="2954338" y="2116138"/>
          <a:ext cx="5854700" cy="533400"/>
        </p:xfrm>
        <a:graphic>
          <a:graphicData uri="http://schemas.openxmlformats.org/presentationml/2006/ole">
            <mc:AlternateContent xmlns:mc="http://schemas.openxmlformats.org/markup-compatibility/2006">
              <mc:Choice xmlns:v="urn:schemas-microsoft-com:vml" Requires="v">
                <p:oleObj spid="_x0000_s12755" name="Equation" r:id="rId4" imgW="5854680" imgH="533160" progId="Equation.DSMT4">
                  <p:embed/>
                </p:oleObj>
              </mc:Choice>
              <mc:Fallback>
                <p:oleObj name="Equation" r:id="rId4" imgW="5854680" imgH="533160" progId="Equation.DSMT4">
                  <p:embed/>
                  <p:pic>
                    <p:nvPicPr>
                      <p:cNvPr id="0" name="Object 4"/>
                      <p:cNvPicPr>
                        <a:picLocks noChangeAspect="1" noChangeArrowheads="1"/>
                      </p:cNvPicPr>
                      <p:nvPr/>
                    </p:nvPicPr>
                    <p:blipFill>
                      <a:blip r:embed="rId5"/>
                      <a:srcRect/>
                      <a:stretch>
                        <a:fillRect/>
                      </a:stretch>
                    </p:blipFill>
                    <p:spPr bwMode="auto">
                      <a:xfrm>
                        <a:off x="2954338" y="2116138"/>
                        <a:ext cx="58547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201863" y="1052736"/>
          <a:ext cx="3048000" cy="965200"/>
        </p:xfrm>
        <a:graphic>
          <a:graphicData uri="http://schemas.openxmlformats.org/presentationml/2006/ole">
            <mc:AlternateContent xmlns:mc="http://schemas.openxmlformats.org/markup-compatibility/2006">
              <mc:Choice xmlns:v="urn:schemas-microsoft-com:vml" Requires="v">
                <p:oleObj spid="_x0000_s12756" name="Equation" r:id="rId6" imgW="3048000" imgH="965200" progId="Equation.DSMT4">
                  <p:embed/>
                </p:oleObj>
              </mc:Choice>
              <mc:Fallback>
                <p:oleObj name="Equation" r:id="rId6" imgW="3048000" imgH="965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863" y="1052736"/>
                        <a:ext cx="30480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17"/>
          <p:cNvSpPr txBox="1">
            <a:spLocks noChangeArrowheads="1"/>
          </p:cNvSpPr>
          <p:nvPr/>
        </p:nvSpPr>
        <p:spPr bwMode="auto">
          <a:xfrm>
            <a:off x="251521" y="2924944"/>
            <a:ext cx="8712968" cy="707886"/>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Το ολοκλήρωμα της ογκομετρικής παροχής μπορεί να απλοποιηθεί με τον ορισμό της μέσης ταχύτητας σε </a:t>
            </a:r>
            <a:r>
              <a:rPr lang="el-GR" altLang="el-GR" sz="2000" dirty="0" smtClean="0">
                <a:cs typeface="Times New Roman" pitchFamily="18" charset="0"/>
              </a:rPr>
              <a:t>διατομή</a:t>
            </a:r>
            <a:r>
              <a:rPr lang="en-US" altLang="el-GR" sz="2000" dirty="0" smtClean="0">
                <a:cs typeface="Times New Roman" pitchFamily="18" charset="0"/>
              </a:rPr>
              <a:t>:</a:t>
            </a:r>
            <a:endParaRPr lang="el-GR" altLang="el-GR" sz="2000" dirty="0">
              <a:cs typeface="Times New Roman" pitchFamily="18" charset="0"/>
            </a:endParaRPr>
          </a:p>
        </p:txBody>
      </p:sp>
      <p:graphicFrame>
        <p:nvGraphicFramePr>
          <p:cNvPr id="9" name="Object 7"/>
          <p:cNvGraphicFramePr>
            <a:graphicFrameLocks noChangeAspect="1"/>
          </p:cNvGraphicFramePr>
          <p:nvPr/>
        </p:nvGraphicFramePr>
        <p:xfrm>
          <a:off x="3923928" y="3272656"/>
          <a:ext cx="2781300" cy="660400"/>
        </p:xfrm>
        <a:graphic>
          <a:graphicData uri="http://schemas.openxmlformats.org/presentationml/2006/ole">
            <mc:AlternateContent xmlns:mc="http://schemas.openxmlformats.org/markup-compatibility/2006">
              <mc:Choice xmlns:v="urn:schemas-microsoft-com:vml" Requires="v">
                <p:oleObj spid="_x0000_s12757" name="Equation" r:id="rId8" imgW="2781300" imgH="660400" progId="Equation.DSMT4">
                  <p:embed/>
                </p:oleObj>
              </mc:Choice>
              <mc:Fallback>
                <p:oleObj name="Equation" r:id="rId8" imgW="2781300" imgH="6604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3272656"/>
                        <a:ext cx="278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5"/>
          <p:cNvGraphicFramePr>
            <a:graphicFrameLocks noChangeAspect="1"/>
          </p:cNvGraphicFramePr>
          <p:nvPr>
            <p:extLst>
              <p:ext uri="{D42A27DB-BD31-4B8C-83A1-F6EECF244321}">
                <p14:modId xmlns:p14="http://schemas.microsoft.com/office/powerpoint/2010/main" val="685532105"/>
              </p:ext>
            </p:extLst>
          </p:nvPr>
        </p:nvGraphicFramePr>
        <p:xfrm>
          <a:off x="1259632" y="2632075"/>
          <a:ext cx="7772400" cy="304800"/>
        </p:xfrm>
        <a:graphic>
          <a:graphicData uri="http://schemas.openxmlformats.org/presentationml/2006/ole">
            <mc:AlternateContent xmlns:mc="http://schemas.openxmlformats.org/markup-compatibility/2006">
              <mc:Choice xmlns:v="urn:schemas-microsoft-com:vml" Requires="v">
                <p:oleObj spid="_x0000_s12758" name="Equation" r:id="rId10" imgW="7772400" imgH="304560" progId="Equation.DSMT4">
                  <p:embed/>
                </p:oleObj>
              </mc:Choice>
              <mc:Fallback>
                <p:oleObj name="Equation" r:id="rId10" imgW="7772400" imgH="304560" progId="Equation.DSMT4">
                  <p:embed/>
                  <p:pic>
                    <p:nvPicPr>
                      <p:cNvPr id="0" name="Object 5"/>
                      <p:cNvPicPr>
                        <a:picLocks noChangeAspect="1" noChangeArrowheads="1"/>
                      </p:cNvPicPr>
                      <p:nvPr/>
                    </p:nvPicPr>
                    <p:blipFill>
                      <a:blip r:embed="rId11"/>
                      <a:srcRect/>
                      <a:stretch>
                        <a:fillRect/>
                      </a:stretch>
                    </p:blipFill>
                    <p:spPr bwMode="auto">
                      <a:xfrm>
                        <a:off x="1259632" y="2632075"/>
                        <a:ext cx="7772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 TextBox"/>
          <p:cNvSpPr txBox="1"/>
          <p:nvPr/>
        </p:nvSpPr>
        <p:spPr>
          <a:xfrm>
            <a:off x="0" y="1844824"/>
            <a:ext cx="2843808" cy="707886"/>
          </a:xfrm>
          <a:prstGeom prst="rect">
            <a:avLst/>
          </a:prstGeom>
          <a:noFill/>
        </p:spPr>
        <p:txBody>
          <a:bodyPr wrap="square" rtlCol="0">
            <a:spAutoFit/>
          </a:bodyPr>
          <a:lstStyle/>
          <a:p>
            <a:pPr algn="ctr"/>
            <a:r>
              <a:rPr lang="el-GR" sz="2000" i="1" dirty="0" smtClean="0"/>
              <a:t>Σχήμα 7 Εκροή από όγκο ελέγχου </a:t>
            </a:r>
            <a:endParaRPr lang="el-GR" sz="2000" i="1" dirty="0"/>
          </a:p>
        </p:txBody>
      </p:sp>
      <p:pic>
        <p:nvPicPr>
          <p:cNvPr id="12" name="Picture 6" descr="cen72367_05004"/>
          <p:cNvPicPr>
            <a:picLocks noChangeAspect="1" noChangeArrowheads="1"/>
          </p:cNvPicPr>
          <p:nvPr/>
        </p:nvPicPr>
        <p:blipFill>
          <a:blip r:embed="rId12" cstate="print"/>
          <a:srcRect/>
          <a:stretch>
            <a:fillRect/>
          </a:stretch>
        </p:blipFill>
        <p:spPr bwMode="auto">
          <a:xfrm>
            <a:off x="467544" y="3789040"/>
            <a:ext cx="3656012" cy="2200275"/>
          </a:xfrm>
          <a:prstGeom prst="rect">
            <a:avLst/>
          </a:prstGeom>
          <a:noFill/>
          <a:ln w="9525">
            <a:noFill/>
            <a:miter lim="800000"/>
            <a:headEnd/>
            <a:tailEnd/>
          </a:ln>
        </p:spPr>
      </p:pic>
      <p:pic>
        <p:nvPicPr>
          <p:cNvPr id="12295" name="Picture 7"/>
          <p:cNvPicPr>
            <a:picLocks noChangeAspect="1" noChangeArrowheads="1"/>
          </p:cNvPicPr>
          <p:nvPr/>
        </p:nvPicPr>
        <p:blipFill>
          <a:blip r:embed="rId13" cstate="print"/>
          <a:srcRect/>
          <a:stretch>
            <a:fillRect/>
          </a:stretch>
        </p:blipFill>
        <p:spPr bwMode="auto">
          <a:xfrm>
            <a:off x="4788024" y="3861048"/>
            <a:ext cx="3960440" cy="2243437"/>
          </a:xfrm>
          <a:prstGeom prst="rect">
            <a:avLst/>
          </a:prstGeom>
          <a:noFill/>
          <a:ln w="9525">
            <a:noFill/>
            <a:miter lim="800000"/>
            <a:headEnd/>
            <a:tailEnd/>
          </a:ln>
        </p:spPr>
      </p:pic>
      <p:sp>
        <p:nvSpPr>
          <p:cNvPr id="17" name="16 - TextBox"/>
          <p:cNvSpPr txBox="1"/>
          <p:nvPr/>
        </p:nvSpPr>
        <p:spPr>
          <a:xfrm>
            <a:off x="611560" y="6125234"/>
            <a:ext cx="8352928" cy="400110"/>
          </a:xfrm>
          <a:prstGeom prst="rect">
            <a:avLst/>
          </a:prstGeom>
          <a:noFill/>
        </p:spPr>
        <p:txBody>
          <a:bodyPr wrap="square" rtlCol="0">
            <a:spAutoFit/>
          </a:bodyPr>
          <a:lstStyle/>
          <a:p>
            <a:pPr algn="ctr"/>
            <a:r>
              <a:rPr lang="el-GR" sz="2000" i="1" dirty="0" smtClean="0"/>
              <a:t>Σχήμα 8 Μέση ταχύτητα και παροχή από μία διατομή</a:t>
            </a:r>
            <a:endParaRPr lang="el-GR" sz="2000" i="1" dirty="0"/>
          </a:p>
        </p:txBody>
      </p:sp>
      <p:sp>
        <p:nvSpPr>
          <p:cNvPr id="1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15</a:t>
            </a:fld>
            <a:endParaRPr lang="el-GR"/>
          </a:p>
        </p:txBody>
      </p:sp>
      <p:pic>
        <p:nvPicPr>
          <p:cNvPr id="1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63538" y="178792"/>
            <a:ext cx="7610475" cy="400110"/>
          </a:xfrm>
          <a:prstGeom prst="rect">
            <a:avLst/>
          </a:prstGeom>
          <a:noFill/>
          <a:ln w="9525">
            <a:noFill/>
            <a:miter lim="800000"/>
            <a:headEnd/>
            <a:tailEnd/>
          </a:ln>
        </p:spPr>
        <p:txBody>
          <a:bodyPr>
            <a:spAutoFit/>
          </a:bodyPr>
          <a:lstStyle/>
          <a:p>
            <a:pPr algn="just">
              <a:spcBef>
                <a:spcPct val="0"/>
              </a:spcBef>
            </a:pPr>
            <a:r>
              <a:rPr lang="el-GR" altLang="el-GR" sz="2000">
                <a:cs typeface="Times New Roman" pitchFamily="18" charset="0"/>
              </a:rPr>
              <a:t>Μεταφορά εκτατικών ιδιοτήτων, Β, π.χ. Όγκος, Ενέργεια, Ορμή  κτλπ</a:t>
            </a:r>
          </a:p>
        </p:txBody>
      </p:sp>
      <p:graphicFrame>
        <p:nvGraphicFramePr>
          <p:cNvPr id="5" name="Object 2"/>
          <p:cNvGraphicFramePr>
            <a:graphicFrameLocks noChangeAspect="1"/>
          </p:cNvGraphicFramePr>
          <p:nvPr/>
        </p:nvGraphicFramePr>
        <p:xfrm>
          <a:off x="251520" y="836712"/>
          <a:ext cx="8636000" cy="1104900"/>
        </p:xfrm>
        <a:graphic>
          <a:graphicData uri="http://schemas.openxmlformats.org/presentationml/2006/ole">
            <mc:AlternateContent xmlns:mc="http://schemas.openxmlformats.org/markup-compatibility/2006">
              <mc:Choice xmlns:v="urn:schemas-microsoft-com:vml" Requires="v">
                <p:oleObj spid="_x0000_s13775" name="Equation" r:id="rId3" imgW="8635680" imgH="1104840" progId="Equation.DSMT4">
                  <p:embed/>
                </p:oleObj>
              </mc:Choice>
              <mc:Fallback>
                <p:oleObj name="Equation" r:id="rId3" imgW="8635680" imgH="11048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86360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39552" y="2408436"/>
          <a:ext cx="2044700" cy="444500"/>
        </p:xfrm>
        <a:graphic>
          <a:graphicData uri="http://schemas.openxmlformats.org/presentationml/2006/ole">
            <mc:AlternateContent xmlns:mc="http://schemas.openxmlformats.org/markup-compatibility/2006">
              <mc:Choice xmlns:v="urn:schemas-microsoft-com:vml" Requires="v">
                <p:oleObj spid="_x0000_s13776" name="Equation" r:id="rId5" imgW="2044440" imgH="444240" progId="Equation.DSMT4">
                  <p:embed/>
                </p:oleObj>
              </mc:Choice>
              <mc:Fallback>
                <p:oleObj name="Equation" r:id="rId5" imgW="204444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408436"/>
                        <a:ext cx="2044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390525" y="3258542"/>
            <a:ext cx="8573963" cy="707886"/>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Στις διατομές εισόδου και εξόδου, επιφάνειες ελέγχου (ΕΕ), του ρευστού έχουμε συνήθως σταθερές ιδιότητες οπότε χρησιμοποιούμε μέσες τιμές</a:t>
            </a:r>
          </a:p>
        </p:txBody>
      </p:sp>
      <p:graphicFrame>
        <p:nvGraphicFramePr>
          <p:cNvPr id="8" name="Object 4"/>
          <p:cNvGraphicFramePr>
            <a:graphicFrameLocks noChangeAspect="1"/>
          </p:cNvGraphicFramePr>
          <p:nvPr/>
        </p:nvGraphicFramePr>
        <p:xfrm>
          <a:off x="755576" y="4149080"/>
          <a:ext cx="2489200" cy="533400"/>
        </p:xfrm>
        <a:graphic>
          <a:graphicData uri="http://schemas.openxmlformats.org/presentationml/2006/ole">
            <mc:AlternateContent xmlns:mc="http://schemas.openxmlformats.org/markup-compatibility/2006">
              <mc:Choice xmlns:v="urn:schemas-microsoft-com:vml" Requires="v">
                <p:oleObj spid="_x0000_s13777" name="Equation" r:id="rId7" imgW="2489040" imgH="533160" progId="Equation.DSMT4">
                  <p:embed/>
                </p:oleObj>
              </mc:Choice>
              <mc:Fallback>
                <p:oleObj name="Equation" r:id="rId7" imgW="2489040" imgH="5331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4149080"/>
                        <a:ext cx="2489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6"/>
          <p:cNvSpPr txBox="1">
            <a:spLocks noChangeArrowheads="1"/>
          </p:cNvSpPr>
          <p:nvPr/>
        </p:nvSpPr>
        <p:spPr bwMode="auto">
          <a:xfrm>
            <a:off x="611560" y="4941168"/>
            <a:ext cx="5400600" cy="400110"/>
          </a:xfrm>
          <a:prstGeom prst="rect">
            <a:avLst/>
          </a:prstGeom>
          <a:noFill/>
          <a:ln w="9525">
            <a:noFill/>
            <a:miter lim="800000"/>
            <a:headEnd/>
            <a:tailEnd/>
          </a:ln>
        </p:spPr>
        <p:txBody>
          <a:bodyPr wrap="square">
            <a:spAutoFit/>
          </a:bodyPr>
          <a:lstStyle/>
          <a:p>
            <a:pPr>
              <a:spcBef>
                <a:spcPct val="0"/>
              </a:spcBef>
            </a:pPr>
            <a:r>
              <a:rPr lang="el-GR" altLang="el-GR" sz="2000" dirty="0" smtClean="0">
                <a:cs typeface="Times New Roman" pitchFamily="18" charset="0"/>
              </a:rPr>
              <a:t>Παράδειγμα 2.5, </a:t>
            </a:r>
            <a:r>
              <a:rPr lang="el-GR" altLang="el-GR" sz="2000" dirty="0">
                <a:cs typeface="Times New Roman" pitchFamily="18" charset="0"/>
              </a:rPr>
              <a:t>σελίδα 92 του Παπαϊωάννου </a:t>
            </a:r>
          </a:p>
        </p:txBody>
      </p:sp>
      <p:graphicFrame>
        <p:nvGraphicFramePr>
          <p:cNvPr id="13318" name="Object 6"/>
          <p:cNvGraphicFramePr>
            <a:graphicFrameLocks noChangeAspect="1"/>
          </p:cNvGraphicFramePr>
          <p:nvPr/>
        </p:nvGraphicFramePr>
        <p:xfrm>
          <a:off x="3059832" y="2086868"/>
          <a:ext cx="3644900" cy="1054100"/>
        </p:xfrm>
        <a:graphic>
          <a:graphicData uri="http://schemas.openxmlformats.org/presentationml/2006/ole">
            <mc:AlternateContent xmlns:mc="http://schemas.openxmlformats.org/markup-compatibility/2006">
              <mc:Choice xmlns:v="urn:schemas-microsoft-com:vml" Requires="v">
                <p:oleObj spid="_x0000_s13778" name="Equation" r:id="rId9" imgW="3644640" imgH="1054080" progId="Equation.DSMT4">
                  <p:embed/>
                </p:oleObj>
              </mc:Choice>
              <mc:Fallback>
                <p:oleObj name="Equation" r:id="rId9" imgW="3644640" imgH="1054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2086868"/>
                        <a:ext cx="36449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 TextBox"/>
          <p:cNvSpPr txBox="1"/>
          <p:nvPr/>
        </p:nvSpPr>
        <p:spPr>
          <a:xfrm>
            <a:off x="3851920" y="4005064"/>
            <a:ext cx="4050789" cy="707886"/>
          </a:xfrm>
          <a:prstGeom prst="rect">
            <a:avLst/>
          </a:prstGeom>
          <a:noFill/>
        </p:spPr>
        <p:txBody>
          <a:bodyPr wrap="none" rtlCol="0">
            <a:spAutoFit/>
          </a:bodyPr>
          <a:lstStyle/>
          <a:p>
            <a:pPr algn="just"/>
            <a:r>
              <a:rPr lang="el-GR" sz="2000" dirty="0" smtClean="0">
                <a:latin typeface="Calibri" pitchFamily="34" charset="0"/>
                <a:cs typeface="Calibri" pitchFamily="34" charset="0"/>
              </a:rPr>
              <a:t>Προσεχτικά επιλεγμένες μέσες τιμές </a:t>
            </a:r>
          </a:p>
          <a:p>
            <a:pPr algn="just"/>
            <a:r>
              <a:rPr lang="el-GR" sz="2000" dirty="0" smtClean="0">
                <a:latin typeface="Calibri" pitchFamily="34" charset="0"/>
                <a:cs typeface="Calibri" pitchFamily="34" charset="0"/>
              </a:rPr>
              <a:t>αναλόγως του προβλήματος</a:t>
            </a:r>
          </a:p>
        </p:txBody>
      </p:sp>
      <p:cxnSp>
        <p:nvCxnSpPr>
          <p:cNvPr id="14" name="13 - Ευθύγραμμο βέλος σύνδεσης"/>
          <p:cNvCxnSpPr/>
          <p:nvPr/>
        </p:nvCxnSpPr>
        <p:spPr>
          <a:xfrm flipH="1">
            <a:off x="3347864" y="4365104"/>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16</a:t>
            </a:fld>
            <a:endParaRPr lang="el-GR"/>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
        <p:nvSpPr>
          <p:cNvPr id="18" name="13 - Ορθογώνιο"/>
          <p:cNvSpPr/>
          <p:nvPr/>
        </p:nvSpPr>
        <p:spPr>
          <a:xfrm>
            <a:off x="683568" y="4941168"/>
            <a:ext cx="4824536"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spcBef>
                <a:spcPct val="0"/>
              </a:spcBef>
            </a:pPr>
            <a:r>
              <a:rPr lang="el-GR" altLang="el-GR" sz="4400" b="1" dirty="0">
                <a:cs typeface="Times New Roman" pitchFamily="18" charset="0"/>
              </a:rPr>
              <a:t>Τρόποι Αναπαράστασης Πεδίου Ροής</a:t>
            </a:r>
          </a:p>
        </p:txBody>
      </p:sp>
      <p:sp>
        <p:nvSpPr>
          <p:cNvPr id="7" name="TextBox 2"/>
          <p:cNvSpPr txBox="1">
            <a:spLocks noChangeArrowheads="1"/>
          </p:cNvSpPr>
          <p:nvPr/>
        </p:nvSpPr>
        <p:spPr bwMode="auto">
          <a:xfrm>
            <a:off x="322659" y="766390"/>
            <a:ext cx="8497813" cy="5324535"/>
          </a:xfrm>
          <a:prstGeom prst="rect">
            <a:avLst/>
          </a:prstGeom>
          <a:noFill/>
          <a:ln w="9525">
            <a:noFill/>
            <a:miter lim="800000"/>
            <a:headEnd/>
            <a:tailEnd/>
          </a:ln>
        </p:spPr>
        <p:txBody>
          <a:bodyPr wrap="square">
            <a:spAutoFit/>
          </a:bodyPr>
          <a:lstStyle/>
          <a:p>
            <a:pPr>
              <a:spcBef>
                <a:spcPct val="0"/>
              </a:spcBef>
              <a:tabLst>
                <a:tab pos="180975" algn="l"/>
              </a:tabLst>
            </a:pPr>
            <a:r>
              <a:rPr lang="el-GR" altLang="el-GR" sz="2000" dirty="0">
                <a:cs typeface="Times New Roman" pitchFamily="18" charset="0"/>
              </a:rPr>
              <a:t>Οπτικοποίηση διαμόρφωσης ροϊκού </a:t>
            </a:r>
            <a:r>
              <a:rPr lang="el-GR" altLang="el-GR" sz="2000" dirty="0" smtClean="0">
                <a:cs typeface="Times New Roman" pitchFamily="18" charset="0"/>
              </a:rPr>
              <a:t>πεδίου:</a:t>
            </a:r>
            <a:endParaRPr lang="el-GR" altLang="el-GR" sz="2000" dirty="0">
              <a:cs typeface="Times New Roman" pitchFamily="18" charset="0"/>
            </a:endParaRPr>
          </a:p>
          <a:p>
            <a:pPr marL="180975" indent="-180975">
              <a:spcBef>
                <a:spcPct val="0"/>
              </a:spcBef>
              <a:buFont typeface="Arial" panose="020B0604020202020204" pitchFamily="34" charset="0"/>
              <a:buChar char="•"/>
              <a:tabLst>
                <a:tab pos="180975" algn="l"/>
              </a:tabLst>
            </a:pPr>
            <a:r>
              <a:rPr lang="el-GR" altLang="el-GR" sz="2000" b="1" dirty="0" smtClean="0">
                <a:cs typeface="Times New Roman" pitchFamily="18" charset="0"/>
              </a:rPr>
              <a:t>Τροχιές</a:t>
            </a:r>
            <a:r>
              <a:rPr lang="el-GR" altLang="el-GR" sz="2000" dirty="0" smtClean="0">
                <a:cs typeface="Times New Roman" pitchFamily="18" charset="0"/>
              </a:rPr>
              <a:t> </a:t>
            </a:r>
            <a:r>
              <a:rPr lang="el-GR" altLang="el-GR" sz="2000" dirty="0">
                <a:cs typeface="Times New Roman" pitchFamily="18" charset="0"/>
              </a:rPr>
              <a:t>: Αποτυπώνουν την διαδοχική θέση στον χρόνο ενός σωματιδίου</a:t>
            </a:r>
          </a:p>
          <a:p>
            <a:pPr marL="180975" indent="-180975">
              <a:spcBef>
                <a:spcPct val="0"/>
              </a:spcBef>
              <a:buFont typeface="Arial" panose="020B0604020202020204" pitchFamily="34" charset="0"/>
              <a:buChar char="•"/>
              <a:tabLst>
                <a:tab pos="180975" algn="l"/>
              </a:tabLst>
            </a:pPr>
            <a:r>
              <a:rPr lang="el-GR" altLang="el-GR" sz="2000" b="1" dirty="0" smtClean="0">
                <a:cs typeface="Times New Roman" pitchFamily="18" charset="0"/>
              </a:rPr>
              <a:t>Ινώδεις φλέβες</a:t>
            </a:r>
            <a:r>
              <a:rPr lang="el-GR" altLang="el-GR" sz="2000" dirty="0" smtClean="0">
                <a:cs typeface="Times New Roman" pitchFamily="18" charset="0"/>
              </a:rPr>
              <a:t>: Αποτυπώνουν </a:t>
            </a:r>
            <a:r>
              <a:rPr lang="el-GR" altLang="el-GR" sz="2000" dirty="0">
                <a:cs typeface="Times New Roman" pitchFamily="18" charset="0"/>
              </a:rPr>
              <a:t>στιγμιαία τον γεωμετρικό τόπο των </a:t>
            </a:r>
            <a:r>
              <a:rPr lang="el-GR" altLang="el-GR" sz="2000" dirty="0" smtClean="0">
                <a:cs typeface="Times New Roman" pitchFamily="18" charset="0"/>
              </a:rPr>
              <a:t> σωματιδίων που </a:t>
            </a:r>
            <a:r>
              <a:rPr lang="el-GR" altLang="el-GR" sz="2000" dirty="0">
                <a:cs typeface="Times New Roman" pitchFamily="18" charset="0"/>
              </a:rPr>
              <a:t>πέρασαν από συγκεκριμένη θέση (</a:t>
            </a:r>
            <a:r>
              <a:rPr lang="en-US" altLang="el-GR" sz="2000" dirty="0" err="1">
                <a:cs typeface="Times New Roman" pitchFamily="18" charset="0"/>
              </a:rPr>
              <a:t>x,y,z</a:t>
            </a:r>
            <a:r>
              <a:rPr lang="en-US" altLang="el-GR" sz="2000" dirty="0">
                <a:cs typeface="Times New Roman" pitchFamily="18" charset="0"/>
              </a:rPr>
              <a:t>) </a:t>
            </a:r>
            <a:r>
              <a:rPr lang="el-GR" altLang="el-GR" sz="2000" dirty="0">
                <a:cs typeface="Times New Roman" pitchFamily="18" charset="0"/>
              </a:rPr>
              <a:t>για χρονικό διάστημα 0</a:t>
            </a:r>
            <a:r>
              <a:rPr lang="en-US" altLang="el-GR" sz="2000" dirty="0">
                <a:cs typeface="Times New Roman" pitchFamily="18" charset="0"/>
              </a:rPr>
              <a:t>&lt;</a:t>
            </a:r>
            <a:r>
              <a:rPr lang="el-GR" altLang="el-GR" sz="2000" dirty="0">
                <a:cs typeface="Times New Roman" pitchFamily="18" charset="0"/>
              </a:rPr>
              <a:t>τ&lt;</a:t>
            </a:r>
            <a:r>
              <a:rPr lang="en-US" altLang="el-GR" sz="2000" dirty="0" smtClean="0">
                <a:cs typeface="Times New Roman" pitchFamily="18" charset="0"/>
              </a:rPr>
              <a:t>t</a:t>
            </a:r>
            <a:endParaRPr lang="el-GR" altLang="el-GR" sz="2000" dirty="0" smtClean="0">
              <a:cs typeface="Times New Roman" pitchFamily="18" charset="0"/>
            </a:endParaRPr>
          </a:p>
          <a:p>
            <a:pPr marL="180975" indent="-180975">
              <a:spcBef>
                <a:spcPct val="0"/>
              </a:spcBef>
              <a:buFont typeface="Arial" panose="020B0604020202020204" pitchFamily="34" charset="0"/>
              <a:buChar char="•"/>
              <a:tabLst>
                <a:tab pos="180975" algn="l"/>
              </a:tabLst>
            </a:pPr>
            <a:r>
              <a:rPr lang="el-GR" altLang="el-GR" sz="2000" b="1" dirty="0" smtClean="0">
                <a:cs typeface="Times New Roman" pitchFamily="18" charset="0"/>
              </a:rPr>
              <a:t>Ροϊκές γραμμές</a:t>
            </a:r>
            <a:r>
              <a:rPr lang="en-US" altLang="el-GR" sz="2000" dirty="0" smtClean="0">
                <a:cs typeface="Times New Roman" pitchFamily="18" charset="0"/>
              </a:rPr>
              <a:t>: </a:t>
            </a:r>
            <a:r>
              <a:rPr lang="el-GR" altLang="el-GR" sz="2000" dirty="0">
                <a:cs typeface="Times New Roman" pitchFamily="18" charset="0"/>
              </a:rPr>
              <a:t>Αποτυπώνουν την στιγμιαία διάταξη του πεδίου ροής όπου το </a:t>
            </a:r>
            <a:r>
              <a:rPr lang="el-GR" altLang="el-GR" sz="2000" dirty="0" smtClean="0">
                <a:cs typeface="Times New Roman" pitchFamily="18" charset="0"/>
              </a:rPr>
              <a:t>άνυσμα </a:t>
            </a:r>
            <a:r>
              <a:rPr lang="el-GR" altLang="el-GR" sz="2000" dirty="0">
                <a:cs typeface="Times New Roman" pitchFamily="18" charset="0"/>
              </a:rPr>
              <a:t>ταχύτητας θα είναι εφαπτομενικό</a:t>
            </a:r>
          </a:p>
          <a:p>
            <a:pPr marL="179388">
              <a:spcBef>
                <a:spcPct val="0"/>
              </a:spcBef>
              <a:buFontTx/>
              <a:buChar char="-"/>
              <a:tabLst>
                <a:tab pos="179388" algn="l"/>
              </a:tabLst>
            </a:pPr>
            <a:r>
              <a:rPr lang="el-GR" altLang="el-GR" sz="2000" b="1" dirty="0" smtClean="0">
                <a:cs typeface="Times New Roman" pitchFamily="18" charset="0"/>
              </a:rPr>
              <a:t>Σε </a:t>
            </a:r>
            <a:r>
              <a:rPr lang="el-GR" altLang="el-GR" sz="2000" b="1" dirty="0">
                <a:cs typeface="Times New Roman" pitchFamily="18" charset="0"/>
              </a:rPr>
              <a:t>μόνιμη κατάσταση </a:t>
            </a:r>
            <a:r>
              <a:rPr lang="el-GR" altLang="el-GR" sz="2000" b="1" dirty="0" smtClean="0">
                <a:cs typeface="Times New Roman" pitchFamily="18" charset="0"/>
              </a:rPr>
              <a:t>ταυτίζονται</a:t>
            </a:r>
          </a:p>
          <a:p>
            <a:pPr marL="179388">
              <a:spcBef>
                <a:spcPct val="0"/>
              </a:spcBef>
              <a:buFontTx/>
              <a:buChar char="-"/>
              <a:tabLst>
                <a:tab pos="179388" algn="l"/>
              </a:tabLst>
            </a:pPr>
            <a:endParaRPr lang="el-GR" altLang="el-GR" sz="2000" dirty="0" smtClean="0">
              <a:cs typeface="Times New Roman" pitchFamily="18" charset="0"/>
            </a:endParaRPr>
          </a:p>
          <a:p>
            <a:pPr marL="179388" algn="ctr">
              <a:spcBef>
                <a:spcPct val="0"/>
              </a:spcBef>
              <a:buFont typeface="Wingdings" pitchFamily="2" charset="2"/>
              <a:buChar char="§"/>
              <a:tabLst>
                <a:tab pos="179388" algn="l"/>
              </a:tabLst>
            </a:pPr>
            <a:r>
              <a:rPr lang="el-GR" altLang="el-GR" sz="2000" b="1" dirty="0" smtClean="0"/>
              <a:t>  Τροχιά Σωματιδίου </a:t>
            </a:r>
            <a:r>
              <a:rPr lang="en-US" altLang="el-GR" sz="2000" b="1" dirty="0" smtClean="0"/>
              <a:t>(</a:t>
            </a:r>
            <a:r>
              <a:rPr lang="en-US" altLang="el-GR" sz="2000" b="1" dirty="0" err="1" smtClean="0"/>
              <a:t>pathline</a:t>
            </a:r>
            <a:r>
              <a:rPr lang="en-US" altLang="el-GR" sz="2000" b="1" dirty="0" smtClean="0"/>
              <a:t>)</a:t>
            </a:r>
            <a:endParaRPr lang="el-GR" altLang="el-GR" sz="2000" b="1" dirty="0" smtClean="0"/>
          </a:p>
          <a:p>
            <a:pPr marL="168275" indent="-168275">
              <a:spcBef>
                <a:spcPct val="0"/>
              </a:spcBef>
              <a:buFont typeface="Arial" pitchFamily="34" charset="0"/>
              <a:buChar char="•"/>
              <a:tabLst>
                <a:tab pos="168275" algn="l"/>
              </a:tabLst>
            </a:pPr>
            <a:r>
              <a:rPr lang="el-GR" altLang="el-GR" sz="2000" dirty="0" smtClean="0"/>
              <a:t>Η διαδρομή που ακολουθούν τα σωματίδια του ρευστού καθώς κινούνται    μέσα στο πεδίο ροής σε διάστημα Δ</a:t>
            </a:r>
            <a:r>
              <a:rPr lang="en-US" altLang="el-GR" sz="2000" dirty="0" smtClean="0"/>
              <a:t>t</a:t>
            </a:r>
            <a:endParaRPr lang="el-GR" altLang="el-GR" sz="2000" dirty="0" smtClean="0"/>
          </a:p>
          <a:p>
            <a:pPr marL="168275" indent="-168275">
              <a:spcBef>
                <a:spcPct val="0"/>
              </a:spcBef>
              <a:buFont typeface="Arial" pitchFamily="34" charset="0"/>
              <a:buChar char="•"/>
              <a:tabLst>
                <a:tab pos="168275" algn="l"/>
              </a:tabLst>
            </a:pPr>
            <a:r>
              <a:rPr lang="el-GR" altLang="el-GR" sz="2000" dirty="0" smtClean="0"/>
              <a:t>Αποτυπώνει την ιστορία της κίνησης των σωματιδίων</a:t>
            </a:r>
          </a:p>
          <a:p>
            <a:pPr marL="168275" indent="-168275">
              <a:spcBef>
                <a:spcPct val="0"/>
              </a:spcBef>
              <a:buFont typeface="Arial" pitchFamily="34" charset="0"/>
              <a:buChar char="•"/>
              <a:tabLst>
                <a:tab pos="168275" algn="l"/>
              </a:tabLst>
            </a:pPr>
            <a:r>
              <a:rPr lang="el-GR" altLang="el-GR" sz="2000" dirty="0" smtClean="0"/>
              <a:t>Εναλλακτικά εισάγοντας ρινίσματα μετάλλου με μεγάλη αντανακλαστικότητα στην επιφάνεια του ρευστού, με την εκκίνηση της ροής και μετά από επαρκές χρονικό διάστημα (φωτογράφηση μεγάλης χρονικής έκθεσης) αποτυπώνονται οι τροχιές διάφορων σωματιδίων ρευστού </a:t>
            </a:r>
          </a:p>
        </p:txBody>
      </p:sp>
      <p:sp>
        <p:nvSpPr>
          <p:cNvPr id="1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17</a:t>
            </a:fld>
            <a:endParaRPr lang="el-G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07504" y="116632"/>
            <a:ext cx="2520280" cy="1924577"/>
          </a:xfrm>
          <a:prstGeom prst="rect">
            <a:avLst/>
          </a:prstGeom>
          <a:noFill/>
          <a:ln w="9525">
            <a:noFill/>
            <a:miter lim="800000"/>
            <a:headEnd/>
            <a:tailEnd/>
          </a:ln>
        </p:spPr>
      </p:pic>
      <p:sp>
        <p:nvSpPr>
          <p:cNvPr id="5" name="4 - TextBox"/>
          <p:cNvSpPr txBox="1"/>
          <p:nvPr/>
        </p:nvSpPr>
        <p:spPr>
          <a:xfrm>
            <a:off x="0" y="1916832"/>
            <a:ext cx="3059832" cy="707886"/>
          </a:xfrm>
          <a:prstGeom prst="rect">
            <a:avLst/>
          </a:prstGeom>
          <a:noFill/>
        </p:spPr>
        <p:txBody>
          <a:bodyPr wrap="square" rtlCol="0">
            <a:spAutoFit/>
          </a:bodyPr>
          <a:lstStyle/>
          <a:p>
            <a:pPr algn="ctr"/>
            <a:r>
              <a:rPr lang="el-GR" sz="2000" i="1" dirty="0" smtClean="0"/>
              <a:t>Σχήμα 9: Τροχιά σωματιδίου</a:t>
            </a:r>
            <a:endParaRPr lang="el-GR" sz="2000" i="1" dirty="0"/>
          </a:p>
        </p:txBody>
      </p:sp>
      <p:graphicFrame>
        <p:nvGraphicFramePr>
          <p:cNvPr id="6" name="Object 32"/>
          <p:cNvGraphicFramePr>
            <a:graphicFrameLocks noChangeAspect="1"/>
          </p:cNvGraphicFramePr>
          <p:nvPr/>
        </p:nvGraphicFramePr>
        <p:xfrm>
          <a:off x="2974280" y="260350"/>
          <a:ext cx="5918200" cy="1155700"/>
        </p:xfrm>
        <a:graphic>
          <a:graphicData uri="http://schemas.openxmlformats.org/presentationml/2006/ole">
            <mc:AlternateContent xmlns:mc="http://schemas.openxmlformats.org/markup-compatibility/2006">
              <mc:Choice xmlns:v="urn:schemas-microsoft-com:vml" Requires="v">
                <p:oleObj spid="_x0000_s14454" name="Equation" r:id="rId4" imgW="5918040" imgH="1155600" progId="Equation.DSMT4">
                  <p:embed/>
                </p:oleObj>
              </mc:Choice>
              <mc:Fallback>
                <p:oleObj name="Equation" r:id="rId4" imgW="5918040" imgH="1155600" progId="Equation.DSMT4">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4280" y="260350"/>
                        <a:ext cx="5918200"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33"/>
          <p:cNvSpPr txBox="1">
            <a:spLocks noChangeArrowheads="1"/>
          </p:cNvSpPr>
          <p:nvPr/>
        </p:nvSpPr>
        <p:spPr bwMode="auto">
          <a:xfrm>
            <a:off x="2915816" y="1700808"/>
            <a:ext cx="5941616" cy="677108"/>
          </a:xfrm>
          <a:prstGeom prst="rect">
            <a:avLst/>
          </a:prstGeom>
          <a:noFill/>
          <a:ln w="9525" algn="ctr">
            <a:noFill/>
            <a:miter lim="800000"/>
            <a:headEnd/>
            <a:tailEnd/>
          </a:ln>
          <a:effectLst/>
        </p:spPr>
        <p:txBody>
          <a:bodyPr wrap="square">
            <a:spAutoFit/>
          </a:bodyPr>
          <a:lstStyle/>
          <a:p>
            <a:r>
              <a:rPr lang="el-GR" altLang="el-GR" dirty="0"/>
              <a:t>Γραφική αναπαράσταση της κατά </a:t>
            </a:r>
            <a:r>
              <a:rPr lang="en-US" altLang="el-GR" sz="2000" dirty="0"/>
              <a:t>Lagrange</a:t>
            </a:r>
            <a:r>
              <a:rPr lang="en-US" altLang="el-GR" dirty="0"/>
              <a:t> </a:t>
            </a:r>
            <a:r>
              <a:rPr lang="el-GR" altLang="el-GR" dirty="0"/>
              <a:t>αναπαράστασης του ρευστού</a:t>
            </a:r>
          </a:p>
        </p:txBody>
      </p:sp>
      <p:sp>
        <p:nvSpPr>
          <p:cNvPr id="9" name="Rectangle 4"/>
          <p:cNvSpPr>
            <a:spLocks noChangeArrowheads="1"/>
          </p:cNvSpPr>
          <p:nvPr/>
        </p:nvSpPr>
        <p:spPr bwMode="auto">
          <a:xfrm>
            <a:off x="2931527" y="3082708"/>
            <a:ext cx="5976664" cy="3170099"/>
          </a:xfrm>
          <a:prstGeom prst="rect">
            <a:avLst/>
          </a:prstGeom>
          <a:noFill/>
          <a:ln w="9525" algn="ctr">
            <a:noFill/>
            <a:miter lim="800000"/>
            <a:headEnd/>
            <a:tailEnd/>
          </a:ln>
          <a:effectLst/>
        </p:spPr>
        <p:txBody>
          <a:bodyPr wrap="square">
            <a:spAutoFit/>
          </a:bodyPr>
          <a:lstStyle/>
          <a:p>
            <a:pPr marL="342900" indent="-342900">
              <a:buFont typeface="Arial" panose="020B0604020202020204" pitchFamily="34" charset="0"/>
              <a:buChar char="•"/>
              <a:tabLst>
                <a:tab pos="266700" algn="l"/>
              </a:tabLst>
            </a:pPr>
            <a:r>
              <a:rPr lang="el-GR" altLang="el-GR" sz="2000" dirty="0"/>
              <a:t>Ομάδα σωματιδίων ρευστού τα οποία σε δεδομένη χρονική στιγμή σχηματίζουν νοητή γραμμή (</a:t>
            </a:r>
            <a:r>
              <a:rPr lang="el-GR" altLang="el-GR" sz="2000" b="1" dirty="0"/>
              <a:t>υλική γραμμή</a:t>
            </a:r>
            <a:r>
              <a:rPr lang="el-GR" altLang="el-GR" sz="2000" dirty="0" smtClean="0"/>
              <a:t>)</a:t>
            </a:r>
          </a:p>
          <a:p>
            <a:pPr marL="342900" indent="-342900">
              <a:buFont typeface="Arial" panose="020B0604020202020204" pitchFamily="34" charset="0"/>
              <a:buChar char="•"/>
              <a:tabLst>
                <a:tab pos="266700" algn="l"/>
              </a:tabLst>
            </a:pPr>
            <a:r>
              <a:rPr lang="el-GR" altLang="el-GR" sz="2000" dirty="0" smtClean="0"/>
              <a:t>Πειραματικά </a:t>
            </a:r>
            <a:r>
              <a:rPr lang="el-GR" altLang="el-GR" sz="2000" dirty="0"/>
              <a:t>προκύπτει με εισαγωγή αδρανών φωτοευαίσθητων σωματιδίων στην </a:t>
            </a:r>
            <a:r>
              <a:rPr lang="el-GR" altLang="el-GR" sz="2000" dirty="0" smtClean="0"/>
              <a:t>ροή και </a:t>
            </a:r>
            <a:r>
              <a:rPr lang="el-GR" altLang="el-GR" sz="2000" dirty="0"/>
              <a:t>παρακολούθησή τους με διαδοχική </a:t>
            </a:r>
            <a:r>
              <a:rPr lang="el-GR" altLang="el-GR" sz="2000" dirty="0" smtClean="0"/>
              <a:t>φωτογράφηση</a:t>
            </a:r>
          </a:p>
          <a:p>
            <a:pPr marL="342900" indent="-342900">
              <a:buFont typeface="Arial" panose="020B0604020202020204" pitchFamily="34" charset="0"/>
              <a:buChar char="•"/>
            </a:pPr>
            <a:r>
              <a:rPr lang="el-GR" altLang="el-GR" sz="2000" dirty="0" smtClean="0"/>
              <a:t>Με έγχυση μικροφυσαλίδων κάθετα στην ακμή προσβολής σε τακτά χρονικά διαστήματα και ταυτόχρονη φωτογράφιση αποτυπώνεται η χρονική εξέλιξη της υλικής γραμμής</a:t>
            </a:r>
          </a:p>
        </p:txBody>
      </p:sp>
      <p:sp>
        <p:nvSpPr>
          <p:cNvPr id="10" name="Text Box 11"/>
          <p:cNvSpPr txBox="1">
            <a:spLocks noChangeArrowheads="1"/>
          </p:cNvSpPr>
          <p:nvPr/>
        </p:nvSpPr>
        <p:spPr bwMode="auto">
          <a:xfrm>
            <a:off x="179512" y="2577965"/>
            <a:ext cx="8712968" cy="400110"/>
          </a:xfrm>
          <a:prstGeom prst="rect">
            <a:avLst/>
          </a:prstGeom>
          <a:noFill/>
          <a:ln w="9525" algn="ctr">
            <a:noFill/>
            <a:miter lim="800000"/>
            <a:headEnd/>
            <a:tailEnd/>
          </a:ln>
          <a:effectLst/>
        </p:spPr>
        <p:txBody>
          <a:bodyPr wrap="square">
            <a:spAutoFit/>
          </a:bodyPr>
          <a:lstStyle/>
          <a:p>
            <a:pPr marL="342900" indent="-342900" algn="ctr">
              <a:buFont typeface="Wingdings" panose="05000000000000000000" pitchFamily="2" charset="2"/>
              <a:buChar char="§"/>
            </a:pPr>
            <a:r>
              <a:rPr lang="en-US" altLang="el-GR" sz="2000" b="1" dirty="0" smtClean="0"/>
              <a:t>Timeline</a:t>
            </a:r>
            <a:endParaRPr lang="el-GR" altLang="el-GR" sz="2000" dirty="0" smtClean="0"/>
          </a:p>
        </p:txBody>
      </p:sp>
      <p:sp>
        <p:nvSpPr>
          <p:cNvPr id="12" name="11 - TextBox"/>
          <p:cNvSpPr txBox="1"/>
          <p:nvPr/>
        </p:nvSpPr>
        <p:spPr>
          <a:xfrm>
            <a:off x="15522" y="5085185"/>
            <a:ext cx="2771800" cy="707886"/>
          </a:xfrm>
          <a:prstGeom prst="rect">
            <a:avLst/>
          </a:prstGeom>
          <a:noFill/>
        </p:spPr>
        <p:txBody>
          <a:bodyPr wrap="square" rtlCol="0">
            <a:spAutoFit/>
          </a:bodyPr>
          <a:lstStyle/>
          <a:p>
            <a:pPr algn="ctr"/>
            <a:r>
              <a:rPr lang="el-GR" sz="2000" i="1" dirty="0" smtClean="0"/>
              <a:t>Σχήμα 10: Μέτρηση ροής γύρω από πτέρυγα</a:t>
            </a:r>
            <a:endParaRPr lang="el-GR" sz="2000" i="1" dirty="0"/>
          </a:p>
        </p:txBody>
      </p:sp>
      <p:pic>
        <p:nvPicPr>
          <p:cNvPr id="14341" name="Picture 5"/>
          <p:cNvPicPr>
            <a:picLocks noChangeAspect="1" noChangeArrowheads="1"/>
          </p:cNvPicPr>
          <p:nvPr/>
        </p:nvPicPr>
        <p:blipFill>
          <a:blip r:embed="rId6" cstate="print"/>
          <a:srcRect/>
          <a:stretch>
            <a:fillRect/>
          </a:stretch>
        </p:blipFill>
        <p:spPr bwMode="auto">
          <a:xfrm>
            <a:off x="195034" y="3068960"/>
            <a:ext cx="2448272" cy="1999181"/>
          </a:xfrm>
          <a:prstGeom prst="rect">
            <a:avLst/>
          </a:prstGeom>
          <a:noFill/>
          <a:ln w="9525">
            <a:noFill/>
            <a:miter lim="800000"/>
            <a:headEnd/>
            <a:tailEnd/>
          </a:ln>
        </p:spPr>
      </p:pic>
      <p:sp>
        <p:nvSpPr>
          <p:cNvPr id="14"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18</a:t>
            </a:fld>
            <a:endParaRPr lang="el-G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9"/>
          <p:cNvSpPr txBox="1">
            <a:spLocks noGrp="1" noChangeArrowheads="1"/>
          </p:cNvSpPr>
          <p:nvPr>
            <p:ph idx="1"/>
          </p:nvPr>
        </p:nvSpPr>
        <p:spPr bwMode="auto">
          <a:xfrm>
            <a:off x="457200" y="333375"/>
            <a:ext cx="8229600" cy="2677656"/>
          </a:xfrm>
          <a:prstGeom prst="rect">
            <a:avLst/>
          </a:prstGeom>
          <a:noFill/>
          <a:ln w="9525" algn="ctr">
            <a:noFill/>
            <a:miter lim="800000"/>
            <a:headEnd/>
            <a:tailEnd/>
          </a:ln>
          <a:effectLst/>
        </p:spPr>
        <p:txBody>
          <a:bodyPr>
            <a:spAutoFit/>
          </a:bodyPr>
          <a:lstStyle/>
          <a:p>
            <a:pPr algn="ctr">
              <a:buFont typeface="Wingdings" pitchFamily="2" charset="2"/>
              <a:buChar char="§"/>
            </a:pPr>
            <a:r>
              <a:rPr lang="el-GR" altLang="el-GR" sz="2000" b="1" dirty="0" smtClean="0"/>
              <a:t>Ινώδης φλέβα (</a:t>
            </a:r>
            <a:r>
              <a:rPr lang="en-US" altLang="el-GR" sz="2000" b="1" dirty="0" err="1" smtClean="0"/>
              <a:t>Streakline</a:t>
            </a:r>
            <a:r>
              <a:rPr lang="el-GR" altLang="el-GR" sz="2000" b="1" dirty="0" smtClean="0"/>
              <a:t>)</a:t>
            </a:r>
          </a:p>
          <a:p>
            <a:r>
              <a:rPr lang="el-GR" altLang="el-GR" sz="2000" dirty="0" smtClean="0"/>
              <a:t>Ινώδης φλέβα είναι </a:t>
            </a:r>
            <a:r>
              <a:rPr lang="el-GR" altLang="el-GR" sz="2000" dirty="0"/>
              <a:t>η νοητή γραμμή  πάνω στην οποία βρίσκεται το σύνολο των σωματιδίων του ρευστού που πέρασαν πριν από δεδομένη χρονική στιγμή</a:t>
            </a:r>
            <a:r>
              <a:rPr lang="en-US" altLang="el-GR" sz="2000" dirty="0"/>
              <a:t> t, </a:t>
            </a:r>
            <a:r>
              <a:rPr lang="el-GR" altLang="el-GR" sz="2000" dirty="0" smtClean="0"/>
              <a:t>δηλ.</a:t>
            </a:r>
            <a:r>
              <a:rPr lang="en-US" altLang="el-GR" sz="2000" dirty="0" smtClean="0"/>
              <a:t> </a:t>
            </a:r>
            <a:r>
              <a:rPr lang="el-GR" altLang="el-GR" sz="2000" dirty="0"/>
              <a:t>για 0&lt;τ&lt;</a:t>
            </a:r>
            <a:r>
              <a:rPr lang="en-US" altLang="el-GR" sz="2000" dirty="0"/>
              <a:t>t</a:t>
            </a:r>
            <a:r>
              <a:rPr lang="el-GR" altLang="el-GR" sz="2000" dirty="0"/>
              <a:t>, από ένα συγκεκριμένο σημείο του πεδίου ροής (</a:t>
            </a:r>
            <a:r>
              <a:rPr lang="en-US" altLang="el-GR" sz="2000" dirty="0"/>
              <a:t>a, b, c)</a:t>
            </a:r>
          </a:p>
          <a:p>
            <a:r>
              <a:rPr lang="el-GR" altLang="el-GR" sz="2000" dirty="0"/>
              <a:t>Πειραματικά δημιουργούνται με τη έγχυση χρωματισμένων σωματιδίων, π.χ. καπνού για μελέτη ροής αερίου ή μελάνης για μελέτη ροής υγρού, με σωλήνα </a:t>
            </a:r>
            <a:endParaRPr lang="el-GR" altLang="el-GR" sz="2000" b="1" dirty="0"/>
          </a:p>
        </p:txBody>
      </p:sp>
      <p:pic>
        <p:nvPicPr>
          <p:cNvPr id="15362" name="Picture 2"/>
          <p:cNvPicPr>
            <a:picLocks noChangeAspect="1" noChangeArrowheads="1"/>
          </p:cNvPicPr>
          <p:nvPr/>
        </p:nvPicPr>
        <p:blipFill>
          <a:blip r:embed="rId2" cstate="print"/>
          <a:srcRect r="68627" b="11453"/>
          <a:stretch>
            <a:fillRect/>
          </a:stretch>
        </p:blipFill>
        <p:spPr bwMode="auto">
          <a:xfrm>
            <a:off x="2555776" y="2708920"/>
            <a:ext cx="3888432" cy="3276364"/>
          </a:xfrm>
          <a:prstGeom prst="rect">
            <a:avLst/>
          </a:prstGeom>
          <a:noFill/>
          <a:ln w="9525">
            <a:noFill/>
            <a:miter lim="800000"/>
            <a:headEnd/>
            <a:tailEnd/>
          </a:ln>
        </p:spPr>
      </p:pic>
      <p:sp>
        <p:nvSpPr>
          <p:cNvPr id="6" name="5 - TextBox"/>
          <p:cNvSpPr txBox="1"/>
          <p:nvPr/>
        </p:nvSpPr>
        <p:spPr>
          <a:xfrm>
            <a:off x="2699792" y="5837202"/>
            <a:ext cx="3528392" cy="707886"/>
          </a:xfrm>
          <a:prstGeom prst="rect">
            <a:avLst/>
          </a:prstGeom>
          <a:noFill/>
        </p:spPr>
        <p:txBody>
          <a:bodyPr wrap="square" rtlCol="0">
            <a:spAutoFit/>
          </a:bodyPr>
          <a:lstStyle/>
          <a:p>
            <a:pPr algn="ctr"/>
            <a:r>
              <a:rPr lang="el-GR" sz="2000" i="1" dirty="0" smtClean="0"/>
              <a:t>Σχήμα 11: Προσομοίωση ινώδους φλέβας</a:t>
            </a:r>
            <a:endParaRPr lang="el-GR" sz="2000" i="1" dirty="0"/>
          </a:p>
        </p:txBody>
      </p:sp>
      <p:sp>
        <p:nvSpPr>
          <p:cNvPr id="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19</a:t>
            </a:fld>
            <a:endParaRPr lang="el-GR"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b="1" dirty="0"/>
              <a:t>Σκοποί  ενότητας</a:t>
            </a:r>
          </a:p>
        </p:txBody>
      </p:sp>
      <p:sp>
        <p:nvSpPr>
          <p:cNvPr id="5" name="Θέση περιεχομένου 4"/>
          <p:cNvSpPr>
            <a:spLocks noGrp="1"/>
          </p:cNvSpPr>
          <p:nvPr>
            <p:ph idx="1"/>
          </p:nvPr>
        </p:nvSpPr>
        <p:spPr/>
        <p:txBody>
          <a:bodyPr>
            <a:normAutofit/>
          </a:bodyPr>
          <a:lstStyle/>
          <a:p>
            <a:pPr marL="0" indent="0">
              <a:buNone/>
            </a:pPr>
            <a:r>
              <a:rPr lang="el-GR" dirty="0" smtClean="0"/>
              <a:t>Εξετάζονται μεγέθη που σχετίζονται με την κίνηση των ρευστών (πεδίο ταχύτητας, επιτάχυνση ροής). Κατόπιν, παρουσιάζονται οι δύο βασικές μέθοδοι περιγραφής των πεδίων ροής και εισάγεται η έννοια του ρυθμού ροής μάζας. Τέλος</a:t>
            </a:r>
            <a:r>
              <a:rPr lang="el-GR" dirty="0"/>
              <a:t>, αναλύονται </a:t>
            </a:r>
            <a:r>
              <a:rPr lang="el-GR" dirty="0" smtClean="0"/>
              <a:t>με παραδείγματα οι τρόποι αναπαράστασης πεδίου ροής</a:t>
            </a:r>
            <a:endParaRPr lang="el-GR" dirty="0"/>
          </a:p>
        </p:txBody>
      </p:sp>
      <p:sp>
        <p:nvSpPr>
          <p:cNvPr id="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a:t>
            </a:fld>
            <a:endParaRPr lang="el-GR"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smtClean="0"/>
              <a:t>Κινηματική</a:t>
            </a:r>
            <a:endParaRPr lang="el-GR" dirty="0"/>
          </a:p>
        </p:txBody>
      </p:sp>
    </p:spTree>
    <p:extLst>
      <p:ext uri="{BB962C8B-B14F-4D97-AF65-F5344CB8AC3E}">
        <p14:creationId xmlns:p14="http://schemas.microsoft.com/office/powerpoint/2010/main" val="282594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0392"/>
          <a:stretch>
            <a:fillRect/>
          </a:stretch>
        </p:blipFill>
        <p:spPr bwMode="auto">
          <a:xfrm>
            <a:off x="1763688" y="71870"/>
            <a:ext cx="5832648" cy="2277010"/>
          </a:xfrm>
          <a:prstGeom prst="rect">
            <a:avLst/>
          </a:prstGeom>
          <a:noFill/>
          <a:ln w="9525">
            <a:noFill/>
            <a:miter lim="800000"/>
            <a:headEnd/>
            <a:tailEnd/>
          </a:ln>
        </p:spPr>
      </p:pic>
      <p:sp>
        <p:nvSpPr>
          <p:cNvPr id="5" name="Text Box 84"/>
          <p:cNvSpPr txBox="1">
            <a:spLocks noChangeArrowheads="1"/>
          </p:cNvSpPr>
          <p:nvPr/>
        </p:nvSpPr>
        <p:spPr bwMode="auto">
          <a:xfrm>
            <a:off x="323528" y="2996952"/>
            <a:ext cx="8489007" cy="1631216"/>
          </a:xfrm>
          <a:prstGeom prst="rect">
            <a:avLst/>
          </a:prstGeom>
          <a:noFill/>
          <a:ln w="9525" algn="ctr">
            <a:noFill/>
            <a:miter lim="800000"/>
            <a:headEnd/>
            <a:tailEnd/>
          </a:ln>
          <a:effectLst/>
        </p:spPr>
        <p:txBody>
          <a:bodyPr wrap="square">
            <a:spAutoFit/>
          </a:bodyPr>
          <a:lstStyle/>
          <a:p>
            <a:r>
              <a:rPr lang="el-GR" altLang="el-GR" sz="2000" dirty="0"/>
              <a:t>Έστω σημείο </a:t>
            </a:r>
            <a:r>
              <a:rPr lang="en-US" altLang="el-GR" sz="2000" dirty="0"/>
              <a:t>P(</a:t>
            </a:r>
            <a:r>
              <a:rPr lang="en-US" altLang="el-GR" sz="2000" dirty="0" err="1"/>
              <a:t>a,b,c</a:t>
            </a:r>
            <a:r>
              <a:rPr lang="en-US" altLang="el-GR" sz="2000" dirty="0" smtClean="0"/>
              <a:t>)</a:t>
            </a:r>
            <a:r>
              <a:rPr lang="el-GR" altLang="el-GR" sz="2000" dirty="0" smtClean="0"/>
              <a:t>. Μας </a:t>
            </a:r>
            <a:r>
              <a:rPr lang="el-GR" altLang="el-GR" sz="2000" dirty="0"/>
              <a:t>ενδιαφέρει να περιγράψουμε τα σωματίδια ρευστού που πέρασαν από αυτό το σημείο στο χρονικό διάστημα 0</a:t>
            </a:r>
            <a:r>
              <a:rPr lang="el-GR" altLang="el-GR" sz="2000" dirty="0">
                <a:cs typeface="Times New Roman" pitchFamily="18" charset="0"/>
              </a:rPr>
              <a:t>≤τ </a:t>
            </a:r>
            <a:r>
              <a:rPr lang="el-GR" altLang="el-GR" sz="2000" dirty="0"/>
              <a:t>≤</a:t>
            </a:r>
            <a:r>
              <a:rPr lang="en-US" altLang="el-GR" sz="2000" dirty="0"/>
              <a:t>t</a:t>
            </a:r>
            <a:endParaRPr lang="el-GR" altLang="el-GR" sz="2000" dirty="0">
              <a:cs typeface="Times New Roman" pitchFamily="18" charset="0"/>
            </a:endParaRPr>
          </a:p>
          <a:p>
            <a:r>
              <a:rPr lang="el-GR" altLang="el-GR" sz="2000" dirty="0"/>
              <a:t>Τα σωματίδια ρευστού μπορούν να ταυτοποιηθούν από την θέση τους σε οποιαδήποτε χρονική στιγμή συνεπώς και από την στιγμή</a:t>
            </a:r>
            <a:r>
              <a:rPr lang="en-US" altLang="el-GR" sz="2000" dirty="0"/>
              <a:t> </a:t>
            </a:r>
            <a:r>
              <a:rPr lang="el-GR" altLang="el-GR" sz="2000" b="1" dirty="0"/>
              <a:t>τ</a:t>
            </a:r>
            <a:r>
              <a:rPr lang="el-GR" altLang="el-GR" sz="2000" dirty="0"/>
              <a:t> κατά την οποία περνούν από το σημείο </a:t>
            </a:r>
            <a:r>
              <a:rPr lang="en-US" altLang="el-GR" sz="2000" dirty="0"/>
              <a:t>P</a:t>
            </a:r>
            <a:endParaRPr lang="el-GR" altLang="el-GR" sz="2000" dirty="0"/>
          </a:p>
        </p:txBody>
      </p:sp>
      <p:graphicFrame>
        <p:nvGraphicFramePr>
          <p:cNvPr id="6" name="Object 86"/>
          <p:cNvGraphicFramePr>
            <a:graphicFrameLocks noChangeAspect="1"/>
          </p:cNvGraphicFramePr>
          <p:nvPr>
            <p:extLst>
              <p:ext uri="{D42A27DB-BD31-4B8C-83A1-F6EECF244321}">
                <p14:modId xmlns:p14="http://schemas.microsoft.com/office/powerpoint/2010/main" val="1808300253"/>
              </p:ext>
            </p:extLst>
          </p:nvPr>
        </p:nvGraphicFramePr>
        <p:xfrm>
          <a:off x="3131840" y="4509120"/>
          <a:ext cx="4747353" cy="464414"/>
        </p:xfrm>
        <a:graphic>
          <a:graphicData uri="http://schemas.openxmlformats.org/presentationml/2006/ole">
            <mc:AlternateContent xmlns:mc="http://schemas.openxmlformats.org/markup-compatibility/2006">
              <mc:Choice xmlns:v="urn:schemas-microsoft-com:vml" Requires="v">
                <p:oleObj spid="_x0000_s16616" name="Equation" r:id="rId4" imgW="3505200" imgH="342900" progId="Equation.DSMT4">
                  <p:embed/>
                </p:oleObj>
              </mc:Choice>
              <mc:Fallback>
                <p:oleObj name="Equation" r:id="rId4" imgW="3505200" imgH="342900" progId="Equation.DSMT4">
                  <p:embed/>
                  <p:pic>
                    <p:nvPicPr>
                      <p:cNvPr id="0" name="Object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509120"/>
                        <a:ext cx="4747353" cy="464414"/>
                      </a:xfrm>
                      <a:prstGeom prst="rect">
                        <a:avLst/>
                      </a:prstGeom>
                      <a:noFill/>
                      <a:extLst/>
                    </p:spPr>
                  </p:pic>
                </p:oleObj>
              </mc:Fallback>
            </mc:AlternateContent>
          </a:graphicData>
        </a:graphic>
      </p:graphicFrame>
      <p:sp>
        <p:nvSpPr>
          <p:cNvPr id="7" name="Text Box 87"/>
          <p:cNvSpPr txBox="1">
            <a:spLocks noChangeArrowheads="1"/>
          </p:cNvSpPr>
          <p:nvPr/>
        </p:nvSpPr>
        <p:spPr bwMode="auto">
          <a:xfrm>
            <a:off x="331466" y="4941168"/>
            <a:ext cx="8489006" cy="1015663"/>
          </a:xfrm>
          <a:prstGeom prst="rect">
            <a:avLst/>
          </a:prstGeom>
          <a:noFill/>
          <a:ln w="9525" algn="ctr">
            <a:noFill/>
            <a:miter lim="800000"/>
            <a:headEnd/>
            <a:tailEnd/>
          </a:ln>
          <a:effectLst/>
        </p:spPr>
        <p:txBody>
          <a:bodyPr wrap="square">
            <a:spAutoFit/>
          </a:bodyPr>
          <a:lstStyle/>
          <a:p>
            <a:r>
              <a:rPr lang="el-GR" altLang="el-GR" sz="2000" dirty="0"/>
              <a:t>Συνεπώς μας ενδιαφέρει να αποτυπωθεί κατά την χρονική στιγμή </a:t>
            </a:r>
            <a:r>
              <a:rPr lang="en-US" altLang="el-GR" sz="2000" dirty="0"/>
              <a:t>t </a:t>
            </a:r>
            <a:r>
              <a:rPr lang="el-GR" altLang="el-GR" sz="2000" dirty="0"/>
              <a:t>η θέση των σωματιδίων που πέρασαν από το σημείο </a:t>
            </a:r>
            <a:r>
              <a:rPr lang="en-US" altLang="el-GR" sz="2000" dirty="0"/>
              <a:t>P(</a:t>
            </a:r>
            <a:r>
              <a:rPr lang="en-US" altLang="el-GR" sz="2000" dirty="0" err="1"/>
              <a:t>a,b,c</a:t>
            </a:r>
            <a:r>
              <a:rPr lang="en-US" altLang="el-GR" sz="2000" dirty="0"/>
              <a:t>) </a:t>
            </a:r>
            <a:r>
              <a:rPr lang="el-GR" altLang="el-GR" sz="2000" dirty="0"/>
              <a:t>κατά το χρονικό διάστημα 0≤τ ≤</a:t>
            </a:r>
            <a:r>
              <a:rPr lang="en-US" altLang="el-GR" sz="2000" dirty="0"/>
              <a:t>t</a:t>
            </a:r>
            <a:r>
              <a:rPr lang="el-GR" altLang="el-GR" sz="2000" dirty="0"/>
              <a:t>, </a:t>
            </a:r>
            <a:r>
              <a:rPr lang="el-GR" altLang="el-GR" sz="2000" dirty="0" smtClean="0"/>
              <a:t>δηλ.</a:t>
            </a:r>
            <a:endParaRPr lang="el-GR" altLang="el-GR" sz="2000" dirty="0"/>
          </a:p>
        </p:txBody>
      </p:sp>
      <p:sp>
        <p:nvSpPr>
          <p:cNvPr id="8" name="7 - TextBox"/>
          <p:cNvSpPr txBox="1"/>
          <p:nvPr/>
        </p:nvSpPr>
        <p:spPr>
          <a:xfrm>
            <a:off x="395536" y="2308810"/>
            <a:ext cx="8280920" cy="707886"/>
          </a:xfrm>
          <a:prstGeom prst="rect">
            <a:avLst/>
          </a:prstGeom>
          <a:noFill/>
        </p:spPr>
        <p:txBody>
          <a:bodyPr wrap="square" rtlCol="0">
            <a:spAutoFit/>
          </a:bodyPr>
          <a:lstStyle/>
          <a:p>
            <a:pPr algn="ctr"/>
            <a:r>
              <a:rPr lang="el-GR" sz="2000" i="1" dirty="0" smtClean="0"/>
              <a:t>Σχήμα 1</a:t>
            </a:r>
            <a:r>
              <a:rPr lang="en-US" sz="2000" i="1" dirty="0" smtClean="0"/>
              <a:t>2</a:t>
            </a:r>
            <a:r>
              <a:rPr lang="el-GR" sz="2000" i="1" dirty="0" smtClean="0"/>
              <a:t>: Θέσεις των σωματιδίων του ρευστού που διέρχονται από ένα δεδομένο σημείο </a:t>
            </a:r>
            <a:r>
              <a:rPr lang="en-US" sz="2000" i="1" dirty="0" smtClean="0"/>
              <a:t>P</a:t>
            </a:r>
            <a:r>
              <a:rPr lang="el-GR" sz="2000" i="1" dirty="0" smtClean="0"/>
              <a:t> του χώρου τις χρονικές στιγμές</a:t>
            </a:r>
            <a:r>
              <a:rPr lang="en-US" altLang="el-GR" sz="2000" i="1" dirty="0" smtClean="0"/>
              <a:t> t</a:t>
            </a:r>
            <a:r>
              <a:rPr lang="el-GR" altLang="el-GR" sz="2000" i="1" baseline="-25000" dirty="0" smtClean="0"/>
              <a:t>0</a:t>
            </a:r>
            <a:r>
              <a:rPr lang="el-GR" altLang="el-GR" sz="2000" i="1" dirty="0" smtClean="0"/>
              <a:t>, </a:t>
            </a:r>
            <a:r>
              <a:rPr lang="en-US" altLang="el-GR" sz="2000" i="1" dirty="0" smtClean="0"/>
              <a:t>t</a:t>
            </a:r>
            <a:r>
              <a:rPr lang="en-US" altLang="el-GR" sz="2000" i="1" baseline="-25000" dirty="0" smtClean="0"/>
              <a:t>1</a:t>
            </a:r>
            <a:r>
              <a:rPr lang="en-US" altLang="el-GR" sz="2000" i="1" dirty="0" smtClean="0"/>
              <a:t>, t</a:t>
            </a:r>
            <a:r>
              <a:rPr lang="en-US" altLang="el-GR" sz="2000" i="1" baseline="-25000" dirty="0" smtClean="0"/>
              <a:t>2</a:t>
            </a:r>
            <a:endParaRPr lang="el-GR" sz="2000" i="1" baseline="-25000" dirty="0"/>
          </a:p>
        </p:txBody>
      </p:sp>
      <p:graphicFrame>
        <p:nvGraphicFramePr>
          <p:cNvPr id="16387" name="Object 88"/>
          <p:cNvGraphicFramePr>
            <a:graphicFrameLocks noChangeAspect="1"/>
          </p:cNvGraphicFramePr>
          <p:nvPr>
            <p:extLst>
              <p:ext uri="{D42A27DB-BD31-4B8C-83A1-F6EECF244321}">
                <p14:modId xmlns:p14="http://schemas.microsoft.com/office/powerpoint/2010/main" val="4060633011"/>
              </p:ext>
            </p:extLst>
          </p:nvPr>
        </p:nvGraphicFramePr>
        <p:xfrm>
          <a:off x="3131841" y="5704803"/>
          <a:ext cx="3384375" cy="454889"/>
        </p:xfrm>
        <a:graphic>
          <a:graphicData uri="http://schemas.openxmlformats.org/presentationml/2006/ole">
            <mc:AlternateContent xmlns:mc="http://schemas.openxmlformats.org/markup-compatibility/2006">
              <mc:Choice xmlns:v="urn:schemas-microsoft-com:vml" Requires="v">
                <p:oleObj spid="_x0000_s16617" name="Equation" r:id="rId6" imgW="2362200" imgH="317500" progId="Equation.DSMT4">
                  <p:embed/>
                </p:oleObj>
              </mc:Choice>
              <mc:Fallback>
                <p:oleObj name="Equation" r:id="rId6" imgW="2362200" imgH="317500" progId="Equation.DSMT4">
                  <p:embed/>
                  <p:pic>
                    <p:nvPicPr>
                      <p:cNvPr id="0"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1" y="5704803"/>
                        <a:ext cx="3384375" cy="454889"/>
                      </a:xfrm>
                      <a:prstGeom prst="rect">
                        <a:avLst/>
                      </a:prstGeom>
                      <a:noFill/>
                      <a:extLst/>
                    </p:spPr>
                  </p:pic>
                </p:oleObj>
              </mc:Fallback>
            </mc:AlternateContent>
          </a:graphicData>
        </a:graphic>
      </p:graphicFrame>
      <p:sp>
        <p:nvSpPr>
          <p:cNvPr id="1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20</a:t>
            </a:fld>
            <a:endParaRPr lang="el-GR"/>
          </a:p>
        </p:txBody>
      </p:sp>
      <p:sp>
        <p:nvSpPr>
          <p:cNvPr id="1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14647" y="192697"/>
            <a:ext cx="8505825" cy="5324535"/>
          </a:xfrm>
          <a:prstGeom prst="rect">
            <a:avLst/>
          </a:prstGeom>
          <a:noFill/>
          <a:ln w="9525" algn="ctr">
            <a:noFill/>
            <a:miter lim="800000"/>
            <a:headEnd/>
            <a:tailEnd/>
          </a:ln>
          <a:effectLst/>
        </p:spPr>
        <p:txBody>
          <a:bodyPr wrap="square">
            <a:spAutoFit/>
          </a:bodyPr>
          <a:lstStyle/>
          <a:p>
            <a:pPr algn="ctr">
              <a:buFont typeface="Wingdings" pitchFamily="2" charset="2"/>
              <a:buChar char="§"/>
            </a:pPr>
            <a:r>
              <a:rPr lang="el-GR" altLang="el-GR" sz="2000" b="1" dirty="0" smtClean="0"/>
              <a:t>Ροϊκή Γραμμή (</a:t>
            </a:r>
            <a:r>
              <a:rPr lang="en-US" altLang="el-GR" sz="2000" b="1" dirty="0" smtClean="0"/>
              <a:t>Streamline)</a:t>
            </a:r>
            <a:endParaRPr lang="el-GR" altLang="el-GR" sz="2000" b="1" dirty="0" smtClean="0"/>
          </a:p>
          <a:p>
            <a:pPr marL="173038" indent="-173038">
              <a:buFont typeface="Arial" pitchFamily="34" charset="0"/>
              <a:buChar char="•"/>
            </a:pPr>
            <a:r>
              <a:rPr lang="el-GR" altLang="el-GR" sz="2000" dirty="0" smtClean="0"/>
              <a:t> Ροϊκή Γραμμή είναι </a:t>
            </a:r>
            <a:r>
              <a:rPr lang="el-GR" altLang="el-GR" sz="2000" dirty="0"/>
              <a:t>κάθε γραμμή που έχει την ιδιότητα να έχει εφαπτόμενο το διάνυσμα της ταχύτητας σε κάθε του θέση, σε μία δεδομένη στιγμή </a:t>
            </a:r>
            <a:r>
              <a:rPr lang="en-US" altLang="el-GR" sz="2000" dirty="0" smtClean="0"/>
              <a:t>t</a:t>
            </a:r>
            <a:endParaRPr lang="el-GR" altLang="el-GR" sz="2000" dirty="0" smtClean="0"/>
          </a:p>
          <a:p>
            <a:pPr marL="173038" indent="-173038">
              <a:buFont typeface="Arial" pitchFamily="34" charset="0"/>
              <a:buChar char="•"/>
            </a:pPr>
            <a:r>
              <a:rPr lang="el-GR" altLang="el-GR" sz="2000" dirty="0" smtClean="0"/>
              <a:t>Είναι ανάλογες των δυναμικών γραμμών του μαγνητικού και του ηλεκτρικού πεδίου οι οποίες είναι επίσης στιγμιαίες</a:t>
            </a:r>
          </a:p>
          <a:p>
            <a:pPr marL="173038" indent="-173038">
              <a:buFont typeface="Arial" pitchFamily="34" charset="0"/>
              <a:buChar char="•"/>
            </a:pPr>
            <a:r>
              <a:rPr lang="el-GR" altLang="el-GR" sz="2000" dirty="0" smtClean="0"/>
              <a:t>Οι ινώδεις φλέβες και οι τροχιές αναπτύσσονται με τον χρόνο ενώ για μόνιμη κατάσταση συμπίπτουν με τις ροϊκές γραμμές</a:t>
            </a:r>
          </a:p>
          <a:p>
            <a:pPr marL="173038" indent="-173038">
              <a:buFont typeface="Arial" pitchFamily="34" charset="0"/>
              <a:buChar char="•"/>
            </a:pPr>
            <a:r>
              <a:rPr lang="el-GR" altLang="el-GR" sz="2000" dirty="0" smtClean="0"/>
              <a:t>Πειραματικά οι ροϊκές γραμμές αποτυπώνονται με την ανάπτυξη ρινισμάτων μετάλλου στην επιφάνεια ρευστού (επιφανειακές ροϊκές γραμμές). Σε μικρό χρονικό διάστημα μετά την έναρξη της κίνησης φωτογραφίζεται η διευθέτηση των ρινισμάτων στην επιφάνεια του ρευστού και παρέχει την διάταξη των ροϊκών γραμμών</a:t>
            </a:r>
            <a:r>
              <a:rPr lang="en-US" altLang="el-GR" sz="2000" dirty="0" smtClean="0"/>
              <a:t> </a:t>
            </a:r>
            <a:endParaRPr lang="el-GR" altLang="el-GR" sz="2000" dirty="0" smtClean="0"/>
          </a:p>
          <a:p>
            <a:pPr marL="173038" indent="-173038">
              <a:buFont typeface="Arial" pitchFamily="34" charset="0"/>
              <a:buChar char="•"/>
            </a:pPr>
            <a:r>
              <a:rPr lang="el-GR" altLang="el-GR" sz="2000" dirty="0" smtClean="0"/>
              <a:t>Ροικές γραμμές στον χώρο αποτυπώνονται με την χρήση σταγόνων φθορίζουσας μελάνης και παρακολούθησης της εξέλιξής τους μετά από σχετικά μικρό χρονικό διάστημα, Δ</a:t>
            </a:r>
            <a:r>
              <a:rPr lang="en-US" altLang="el-GR" sz="2000" dirty="0" smtClean="0"/>
              <a:t>t&lt;&lt;</a:t>
            </a:r>
            <a:r>
              <a:rPr lang="el-GR" altLang="el-GR" sz="2000" dirty="0" smtClean="0"/>
              <a:t>ΔΤ</a:t>
            </a:r>
            <a:r>
              <a:rPr lang="en-US" altLang="el-GR" sz="2000" dirty="0" smtClean="0"/>
              <a:t>,</a:t>
            </a:r>
            <a:r>
              <a:rPr lang="el-GR" altLang="el-GR" sz="2000" dirty="0" smtClean="0"/>
              <a:t> κίνησης με ταυτόχρονη διέγερση με πηγή </a:t>
            </a:r>
            <a:r>
              <a:rPr lang="en-US" altLang="el-GR" sz="2000" dirty="0" smtClean="0"/>
              <a:t>laser</a:t>
            </a:r>
            <a:r>
              <a:rPr lang="el-GR" altLang="el-GR" sz="2000" dirty="0" smtClean="0"/>
              <a:t>, ΔΤ: χρονικό διάστημα μέσα στο οποίο αλλάζει αισθητά το άνυσμα της ταχύτητας</a:t>
            </a:r>
          </a:p>
        </p:txBody>
      </p:sp>
      <p:sp>
        <p:nvSpPr>
          <p:cNvPr id="7"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21</a:t>
            </a:fld>
            <a:endParaRPr lang="el-GR"/>
          </a:p>
        </p:txBody>
      </p:sp>
      <p:sp>
        <p:nvSpPr>
          <p:cNvPr id="8"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ecplot_stream_nascar"/>
          <p:cNvPicPr>
            <a:picLocks noChangeAspect="1" noChangeArrowheads="1"/>
          </p:cNvPicPr>
          <p:nvPr/>
        </p:nvPicPr>
        <p:blipFill>
          <a:blip r:embed="rId2" cstate="print"/>
          <a:srcRect t="12433"/>
          <a:stretch>
            <a:fillRect/>
          </a:stretch>
        </p:blipFill>
        <p:spPr bwMode="auto">
          <a:xfrm>
            <a:off x="755576" y="476672"/>
            <a:ext cx="3384376" cy="2462223"/>
          </a:xfrm>
          <a:prstGeom prst="rect">
            <a:avLst/>
          </a:prstGeom>
          <a:noFill/>
          <a:ln w="9525">
            <a:noFill/>
            <a:miter lim="800000"/>
            <a:headEnd/>
            <a:tailEnd/>
          </a:ln>
        </p:spPr>
      </p:pic>
      <p:pic>
        <p:nvPicPr>
          <p:cNvPr id="5" name="Picture 11" descr="tecplot_stream_cfd"/>
          <p:cNvPicPr>
            <a:picLocks noChangeAspect="1" noChangeArrowheads="1"/>
          </p:cNvPicPr>
          <p:nvPr/>
        </p:nvPicPr>
        <p:blipFill>
          <a:blip r:embed="rId3" cstate="print"/>
          <a:srcRect t="22044"/>
          <a:stretch>
            <a:fillRect/>
          </a:stretch>
        </p:blipFill>
        <p:spPr bwMode="auto">
          <a:xfrm>
            <a:off x="755576" y="3727921"/>
            <a:ext cx="3384376" cy="2365375"/>
          </a:xfrm>
          <a:prstGeom prst="rect">
            <a:avLst/>
          </a:prstGeom>
          <a:noFill/>
          <a:ln w="9525">
            <a:noFill/>
            <a:miter lim="800000"/>
            <a:headEnd/>
            <a:tailEnd/>
          </a:ln>
        </p:spPr>
      </p:pic>
      <p:sp>
        <p:nvSpPr>
          <p:cNvPr id="6" name="5 - TextBox"/>
          <p:cNvSpPr txBox="1"/>
          <p:nvPr/>
        </p:nvSpPr>
        <p:spPr>
          <a:xfrm>
            <a:off x="4499992" y="1052736"/>
            <a:ext cx="3528392" cy="1323439"/>
          </a:xfrm>
          <a:prstGeom prst="rect">
            <a:avLst/>
          </a:prstGeom>
          <a:noFill/>
        </p:spPr>
        <p:txBody>
          <a:bodyPr wrap="square" rtlCol="0">
            <a:spAutoFit/>
          </a:bodyPr>
          <a:lstStyle/>
          <a:p>
            <a:pPr algn="ctr"/>
            <a:r>
              <a:rPr lang="el-GR" sz="2000" i="1" dirty="0" smtClean="0"/>
              <a:t>Σχήμα 1</a:t>
            </a:r>
            <a:r>
              <a:rPr lang="en-US" sz="2000" i="1" dirty="0" smtClean="0"/>
              <a:t>3</a:t>
            </a:r>
            <a:r>
              <a:rPr lang="el-GR" sz="2000" i="1" dirty="0" smtClean="0"/>
              <a:t>: </a:t>
            </a:r>
            <a:r>
              <a:rPr lang="el-GR" altLang="el-GR" sz="2000" i="1" dirty="0" smtClean="0"/>
              <a:t>Ισοϋψείς πίεσης και επιφανειακές ροϊκές γραμμές για ροή γύρω από μοντέλο αυτοκινήτου </a:t>
            </a:r>
            <a:endParaRPr lang="el-GR" sz="2000" i="1" dirty="0"/>
          </a:p>
        </p:txBody>
      </p:sp>
      <p:sp>
        <p:nvSpPr>
          <p:cNvPr id="7" name="6 - TextBox"/>
          <p:cNvSpPr txBox="1"/>
          <p:nvPr/>
        </p:nvSpPr>
        <p:spPr>
          <a:xfrm>
            <a:off x="4499992" y="4429561"/>
            <a:ext cx="3528392" cy="1015663"/>
          </a:xfrm>
          <a:prstGeom prst="rect">
            <a:avLst/>
          </a:prstGeom>
          <a:noFill/>
        </p:spPr>
        <p:txBody>
          <a:bodyPr wrap="square" rtlCol="0">
            <a:spAutoFit/>
          </a:bodyPr>
          <a:lstStyle/>
          <a:p>
            <a:pPr algn="ctr"/>
            <a:r>
              <a:rPr lang="el-GR" sz="2000" i="1" dirty="0" smtClean="0"/>
              <a:t>Σχήμα 1</a:t>
            </a:r>
            <a:r>
              <a:rPr lang="en-US" sz="2000" i="1" dirty="0" smtClean="0"/>
              <a:t>4</a:t>
            </a:r>
            <a:r>
              <a:rPr lang="el-GR" sz="2000" i="1" dirty="0" smtClean="0"/>
              <a:t>: </a:t>
            </a:r>
            <a:r>
              <a:rPr lang="el-GR" altLang="el-GR" sz="2000" i="1" dirty="0" smtClean="0"/>
              <a:t>Επιφανειακές και χωρικές ροϊκές γραμμές για ροή γύρω από αεροσκάφος</a:t>
            </a:r>
            <a:endParaRPr lang="el-GR" altLang="el-GR" sz="2000" i="1" dirty="0"/>
          </a:p>
        </p:txBody>
      </p:sp>
      <p:sp>
        <p:nvSpPr>
          <p:cNvPr id="1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22</a:t>
            </a:fld>
            <a:endParaRPr lang="el-GR"/>
          </a:p>
        </p:txBody>
      </p:sp>
      <p:sp>
        <p:nvSpPr>
          <p:cNvPr id="1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384"/>
            <a:ext cx="9144000" cy="792088"/>
          </a:xfrm>
        </p:spPr>
        <p:txBody>
          <a:bodyPr>
            <a:noAutofit/>
          </a:bodyPr>
          <a:lstStyle/>
          <a:p>
            <a:r>
              <a:rPr lang="el-GR" altLang="el-GR" b="1" dirty="0" smtClean="0"/>
              <a:t>Υπολογισμός Ροϊκών Γραμμών</a:t>
            </a:r>
            <a:endParaRPr lang="el-GR" b="1" dirty="0"/>
          </a:p>
        </p:txBody>
      </p:sp>
      <p:pic>
        <p:nvPicPr>
          <p:cNvPr id="5" name="Picture 5" descr="cen72367_04016"/>
          <p:cNvPicPr>
            <a:picLocks noChangeAspect="1" noChangeArrowheads="1"/>
          </p:cNvPicPr>
          <p:nvPr/>
        </p:nvPicPr>
        <p:blipFill>
          <a:blip r:embed="rId3" cstate="print"/>
          <a:srcRect/>
          <a:stretch>
            <a:fillRect/>
          </a:stretch>
        </p:blipFill>
        <p:spPr bwMode="auto">
          <a:xfrm>
            <a:off x="5103440" y="3573016"/>
            <a:ext cx="3429000" cy="2333625"/>
          </a:xfrm>
          <a:prstGeom prst="rect">
            <a:avLst/>
          </a:prstGeom>
          <a:noFill/>
          <a:ln w="9525">
            <a:noFill/>
            <a:miter lim="800000"/>
            <a:headEnd/>
            <a:tailEnd/>
          </a:ln>
        </p:spPr>
      </p:pic>
      <p:sp>
        <p:nvSpPr>
          <p:cNvPr id="6" name="Text Box 6"/>
          <p:cNvSpPr txBox="1">
            <a:spLocks noChangeArrowheads="1"/>
          </p:cNvSpPr>
          <p:nvPr/>
        </p:nvSpPr>
        <p:spPr bwMode="auto">
          <a:xfrm>
            <a:off x="5940152" y="5085184"/>
            <a:ext cx="969416" cy="400110"/>
          </a:xfrm>
          <a:prstGeom prst="rect">
            <a:avLst/>
          </a:prstGeom>
          <a:solidFill>
            <a:schemeClr val="bg1"/>
          </a:solidFill>
          <a:ln w="9525" algn="ctr">
            <a:noFill/>
            <a:miter lim="800000"/>
            <a:headEnd/>
            <a:tailEnd/>
          </a:ln>
          <a:effectLst/>
        </p:spPr>
        <p:txBody>
          <a:bodyPr wrap="square">
            <a:spAutoFit/>
          </a:bodyPr>
          <a:lstStyle/>
          <a:p>
            <a:pPr algn="ctr"/>
            <a:r>
              <a:rPr lang="el-GR" altLang="el-GR" sz="2000" dirty="0"/>
              <a:t>Σημείο</a:t>
            </a:r>
          </a:p>
        </p:txBody>
      </p:sp>
      <p:sp>
        <p:nvSpPr>
          <p:cNvPr id="7" name="Text Box 7"/>
          <p:cNvSpPr txBox="1">
            <a:spLocks noChangeArrowheads="1"/>
          </p:cNvSpPr>
          <p:nvPr/>
        </p:nvSpPr>
        <p:spPr bwMode="auto">
          <a:xfrm>
            <a:off x="5580112" y="3532946"/>
            <a:ext cx="936104" cy="400110"/>
          </a:xfrm>
          <a:prstGeom prst="rect">
            <a:avLst/>
          </a:prstGeom>
          <a:solidFill>
            <a:schemeClr val="bg1"/>
          </a:solidFill>
          <a:ln w="9525" algn="ctr">
            <a:noFill/>
            <a:miter lim="800000"/>
            <a:headEnd/>
            <a:tailEnd/>
          </a:ln>
          <a:effectLst/>
        </p:spPr>
        <p:txBody>
          <a:bodyPr wrap="square">
            <a:spAutoFit/>
          </a:bodyPr>
          <a:lstStyle/>
          <a:p>
            <a:pPr algn="ctr"/>
            <a:r>
              <a:rPr lang="el-GR" altLang="el-GR" sz="2000" dirty="0"/>
              <a:t>Σημείο</a:t>
            </a:r>
          </a:p>
        </p:txBody>
      </p:sp>
      <p:sp>
        <p:nvSpPr>
          <p:cNvPr id="8" name="Text Box 8"/>
          <p:cNvSpPr txBox="1">
            <a:spLocks noChangeArrowheads="1"/>
          </p:cNvSpPr>
          <p:nvPr/>
        </p:nvSpPr>
        <p:spPr bwMode="auto">
          <a:xfrm>
            <a:off x="4632772" y="4100066"/>
            <a:ext cx="1740668" cy="400110"/>
          </a:xfrm>
          <a:prstGeom prst="rect">
            <a:avLst/>
          </a:prstGeom>
          <a:solidFill>
            <a:schemeClr val="bg1"/>
          </a:solidFill>
          <a:ln w="9525" algn="ctr">
            <a:noFill/>
            <a:miter lim="800000"/>
            <a:headEnd/>
            <a:tailEnd/>
          </a:ln>
          <a:effectLst/>
        </p:spPr>
        <p:txBody>
          <a:bodyPr wrap="square">
            <a:spAutoFit/>
          </a:bodyPr>
          <a:lstStyle/>
          <a:p>
            <a:pPr algn="ctr"/>
            <a:r>
              <a:rPr lang="el-GR" altLang="el-GR" sz="2000" dirty="0"/>
              <a:t>Ροϊκή Γραμμή</a:t>
            </a:r>
          </a:p>
        </p:txBody>
      </p:sp>
      <p:graphicFrame>
        <p:nvGraphicFramePr>
          <p:cNvPr id="9" name="Object 9"/>
          <p:cNvGraphicFramePr>
            <a:graphicFrameLocks noChangeAspect="1"/>
          </p:cNvGraphicFramePr>
          <p:nvPr/>
        </p:nvGraphicFramePr>
        <p:xfrm>
          <a:off x="6502028" y="4033391"/>
          <a:ext cx="323850" cy="269875"/>
        </p:xfrm>
        <a:graphic>
          <a:graphicData uri="http://schemas.openxmlformats.org/presentationml/2006/ole">
            <mc:AlternateContent xmlns:mc="http://schemas.openxmlformats.org/markup-compatibility/2006">
              <mc:Choice xmlns:v="urn:schemas-microsoft-com:vml" Requires="v">
                <p:oleObj spid="_x0000_s18100" name="Equation" r:id="rId4" imgW="228600" imgH="190500" progId="Equation.DSMT4">
                  <p:embed/>
                </p:oleObj>
              </mc:Choice>
              <mc:Fallback>
                <p:oleObj name="Equation" r:id="rId4" imgW="228600" imgH="1905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028" y="4033391"/>
                        <a:ext cx="323850" cy="269875"/>
                      </a:xfrm>
                      <a:prstGeom prst="rect">
                        <a:avLst/>
                      </a:prstGeom>
                      <a:solidFill>
                        <a:schemeClr val="bg1"/>
                      </a:solidFill>
                    </p:spPr>
                  </p:pic>
                </p:oleObj>
              </mc:Fallback>
            </mc:AlternateContent>
          </a:graphicData>
        </a:graphic>
      </p:graphicFrame>
      <p:graphicFrame>
        <p:nvGraphicFramePr>
          <p:cNvPr id="10" name="Object 10"/>
          <p:cNvGraphicFramePr>
            <a:graphicFrameLocks noChangeAspect="1"/>
          </p:cNvGraphicFramePr>
          <p:nvPr/>
        </p:nvGraphicFramePr>
        <p:xfrm>
          <a:off x="683568" y="980728"/>
          <a:ext cx="6819900" cy="317500"/>
        </p:xfrm>
        <a:graphic>
          <a:graphicData uri="http://schemas.openxmlformats.org/presentationml/2006/ole">
            <mc:AlternateContent xmlns:mc="http://schemas.openxmlformats.org/markup-compatibility/2006">
              <mc:Choice xmlns:v="urn:schemas-microsoft-com:vml" Requires="v">
                <p:oleObj spid="_x0000_s18101" name="Equation" r:id="rId6" imgW="6819840" imgH="317160" progId="Equation.DSMT4">
                  <p:embed/>
                </p:oleObj>
              </mc:Choice>
              <mc:Fallback>
                <p:oleObj name="Equation" r:id="rId6" imgW="6819840" imgH="31716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980728"/>
                        <a:ext cx="6819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1"/>
          <p:cNvSpPr txBox="1">
            <a:spLocks noChangeArrowheads="1"/>
          </p:cNvSpPr>
          <p:nvPr/>
        </p:nvSpPr>
        <p:spPr bwMode="auto">
          <a:xfrm>
            <a:off x="683568" y="1412776"/>
            <a:ext cx="4680520" cy="400110"/>
          </a:xfrm>
          <a:prstGeom prst="rect">
            <a:avLst/>
          </a:prstGeom>
          <a:noFill/>
          <a:ln w="9525" algn="ctr">
            <a:noFill/>
            <a:miter lim="800000"/>
            <a:headEnd/>
            <a:tailEnd/>
          </a:ln>
          <a:effectLst/>
        </p:spPr>
        <p:txBody>
          <a:bodyPr wrap="square">
            <a:spAutoFit/>
          </a:bodyPr>
          <a:lstStyle/>
          <a:p>
            <a:r>
              <a:rPr lang="el-GR" altLang="el-GR" sz="2000" dirty="0"/>
              <a:t>Με βάση τον ορισμό της ροϊκής </a:t>
            </a:r>
            <a:r>
              <a:rPr lang="el-GR" altLang="el-GR" sz="2000" dirty="0" smtClean="0"/>
              <a:t>γραμμής:</a:t>
            </a:r>
            <a:endParaRPr lang="el-GR" altLang="el-GR" sz="2000" dirty="0"/>
          </a:p>
        </p:txBody>
      </p:sp>
      <p:graphicFrame>
        <p:nvGraphicFramePr>
          <p:cNvPr id="12" name="Object 12"/>
          <p:cNvGraphicFramePr>
            <a:graphicFrameLocks noChangeAspect="1"/>
          </p:cNvGraphicFramePr>
          <p:nvPr/>
        </p:nvGraphicFramePr>
        <p:xfrm>
          <a:off x="762868" y="1772816"/>
          <a:ext cx="5321300" cy="1765300"/>
        </p:xfrm>
        <a:graphic>
          <a:graphicData uri="http://schemas.openxmlformats.org/presentationml/2006/ole">
            <mc:AlternateContent xmlns:mc="http://schemas.openxmlformats.org/markup-compatibility/2006">
              <mc:Choice xmlns:v="urn:schemas-microsoft-com:vml" Requires="v">
                <p:oleObj spid="_x0000_s18102" name="Equation" r:id="rId8" imgW="5321160" imgH="1765080" progId="Equation.DSMT4">
                  <p:embed/>
                </p:oleObj>
              </mc:Choice>
              <mc:Fallback>
                <p:oleObj name="Equation" r:id="rId8" imgW="5321160" imgH="1765080" progId="Equation.DSMT4">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868" y="1772816"/>
                        <a:ext cx="5321300"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3"/>
          <p:cNvGraphicFramePr>
            <a:graphicFrameLocks noChangeAspect="1"/>
          </p:cNvGraphicFramePr>
          <p:nvPr/>
        </p:nvGraphicFramePr>
        <p:xfrm>
          <a:off x="827584" y="3565376"/>
          <a:ext cx="3327400" cy="520700"/>
        </p:xfrm>
        <a:graphic>
          <a:graphicData uri="http://schemas.openxmlformats.org/presentationml/2006/ole">
            <mc:AlternateContent xmlns:mc="http://schemas.openxmlformats.org/markup-compatibility/2006">
              <mc:Choice xmlns:v="urn:schemas-microsoft-com:vml" Requires="v">
                <p:oleObj spid="_x0000_s18103" name="Equation" r:id="rId10" imgW="3327120" imgH="520560" progId="Equation.DSMT4">
                  <p:embed/>
                </p:oleObj>
              </mc:Choice>
              <mc:Fallback>
                <p:oleObj name="Equation" r:id="rId10" imgW="3327120" imgH="520560" progId="Equation.DSMT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84" y="3565376"/>
                        <a:ext cx="3327400"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reeform 14"/>
          <p:cNvSpPr>
            <a:spLocks/>
          </p:cNvSpPr>
          <p:nvPr/>
        </p:nvSpPr>
        <p:spPr bwMode="auto">
          <a:xfrm>
            <a:off x="6632203" y="4458841"/>
            <a:ext cx="98425" cy="180975"/>
          </a:xfrm>
          <a:custGeom>
            <a:avLst/>
            <a:gdLst>
              <a:gd name="T0" fmla="*/ 0 w 62"/>
              <a:gd name="T1" fmla="*/ 0 h 114"/>
              <a:gd name="T2" fmla="*/ 138609388 w 62"/>
              <a:gd name="T3" fmla="*/ 123488450 h 114"/>
              <a:gd name="T4" fmla="*/ 110886875 w 62"/>
              <a:gd name="T5" fmla="*/ 287297813 h 114"/>
              <a:gd name="T6" fmla="*/ 0 60000 65536"/>
              <a:gd name="T7" fmla="*/ 0 60000 65536"/>
              <a:gd name="T8" fmla="*/ 0 60000 65536"/>
            </a:gdLst>
            <a:ahLst/>
            <a:cxnLst>
              <a:cxn ang="T6">
                <a:pos x="T0" y="T1"/>
              </a:cxn>
              <a:cxn ang="T7">
                <a:pos x="T2" y="T3"/>
              </a:cxn>
              <a:cxn ang="T8">
                <a:pos x="T4" y="T5"/>
              </a:cxn>
            </a:cxnLst>
            <a:rect l="0" t="0" r="r" b="b"/>
            <a:pathLst>
              <a:path w="62" h="114">
                <a:moveTo>
                  <a:pt x="0" y="0"/>
                </a:moveTo>
                <a:cubicBezTo>
                  <a:pt x="24" y="15"/>
                  <a:pt x="48" y="30"/>
                  <a:pt x="55" y="49"/>
                </a:cubicBezTo>
                <a:cubicBezTo>
                  <a:pt x="62" y="68"/>
                  <a:pt x="53" y="91"/>
                  <a:pt x="44" y="114"/>
                </a:cubicBezTo>
              </a:path>
            </a:pathLst>
          </a:custGeom>
          <a:noFill/>
          <a:ln w="9525" cap="flat" cmpd="sng">
            <a:solidFill>
              <a:schemeClr val="tx1"/>
            </a:solidFill>
            <a:prstDash val="solid"/>
            <a:round/>
            <a:headEnd/>
            <a:tailEnd/>
          </a:ln>
          <a:effectLst/>
        </p:spPr>
        <p:txBody>
          <a:bodyPr>
            <a:spAutoFit/>
          </a:bodyPr>
          <a:lstStyle/>
          <a:p>
            <a:endParaRPr lang="el-GR"/>
          </a:p>
        </p:txBody>
      </p:sp>
      <p:graphicFrame>
        <p:nvGraphicFramePr>
          <p:cNvPr id="15" name="Object 15"/>
          <p:cNvGraphicFramePr>
            <a:graphicFrameLocks noChangeAspect="1"/>
          </p:cNvGraphicFramePr>
          <p:nvPr/>
        </p:nvGraphicFramePr>
        <p:xfrm>
          <a:off x="6546478" y="4471541"/>
          <a:ext cx="139700" cy="190500"/>
        </p:xfrm>
        <a:graphic>
          <a:graphicData uri="http://schemas.openxmlformats.org/presentationml/2006/ole">
            <mc:AlternateContent xmlns:mc="http://schemas.openxmlformats.org/markup-compatibility/2006">
              <mc:Choice xmlns:v="urn:schemas-microsoft-com:vml" Requires="v">
                <p:oleObj spid="_x0000_s18104" name="Equation" r:id="rId12" imgW="139639" imgH="190417" progId="Equation.DSMT4">
                  <p:embed/>
                </p:oleObj>
              </mc:Choice>
              <mc:Fallback>
                <p:oleObj name="Equation" r:id="rId12" imgW="139639" imgH="190417" progId="Equation.DSMT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6478" y="4471541"/>
                        <a:ext cx="1397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4"/>
          <p:cNvGraphicFramePr>
            <a:graphicFrameLocks noChangeAspect="1"/>
          </p:cNvGraphicFramePr>
          <p:nvPr/>
        </p:nvGraphicFramePr>
        <p:xfrm>
          <a:off x="837704" y="4230092"/>
          <a:ext cx="2870200" cy="927100"/>
        </p:xfrm>
        <a:graphic>
          <a:graphicData uri="http://schemas.openxmlformats.org/presentationml/2006/ole">
            <mc:AlternateContent xmlns:mc="http://schemas.openxmlformats.org/markup-compatibility/2006">
              <mc:Choice xmlns:v="urn:schemas-microsoft-com:vml" Requires="v">
                <p:oleObj spid="_x0000_s18105" name="Equation" r:id="rId14" imgW="2869920" imgH="927000" progId="Equation.DSMT4">
                  <p:embed/>
                </p:oleObj>
              </mc:Choice>
              <mc:Fallback>
                <p:oleObj name="Equation" r:id="rId14" imgW="2869920" imgH="927000" progId="Equation.DSMT4">
                  <p:embed/>
                  <p:pic>
                    <p:nvPicPr>
                      <p:cNvPr id="0" name="Object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7704" y="4230092"/>
                        <a:ext cx="28702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 TextBox"/>
          <p:cNvSpPr txBox="1"/>
          <p:nvPr/>
        </p:nvSpPr>
        <p:spPr>
          <a:xfrm>
            <a:off x="4355976" y="5817458"/>
            <a:ext cx="4536504" cy="707886"/>
          </a:xfrm>
          <a:prstGeom prst="rect">
            <a:avLst/>
          </a:prstGeom>
          <a:noFill/>
        </p:spPr>
        <p:txBody>
          <a:bodyPr wrap="square" rtlCol="0">
            <a:spAutoFit/>
          </a:bodyPr>
          <a:lstStyle/>
          <a:p>
            <a:pPr algn="ctr"/>
            <a:r>
              <a:rPr lang="el-GR" sz="2000" i="1" dirty="0" smtClean="0"/>
              <a:t>Σχήμα 1</a:t>
            </a:r>
            <a:r>
              <a:rPr lang="en-US" sz="2000" i="1" dirty="0" smtClean="0"/>
              <a:t>5</a:t>
            </a:r>
            <a:r>
              <a:rPr lang="el-GR" sz="2000" i="1" dirty="0" smtClean="0"/>
              <a:t>: Ροϊκή γραμμή διδιάστατου πεδίου ροής  </a:t>
            </a:r>
            <a:endParaRPr lang="el-GR" altLang="el-GR" sz="2000" i="1" dirty="0"/>
          </a:p>
        </p:txBody>
      </p:sp>
      <p:sp>
        <p:nvSpPr>
          <p:cNvPr id="1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23</a:t>
            </a:fld>
            <a:endParaRPr lang="el-GR"/>
          </a:p>
        </p:txBody>
      </p:sp>
      <p:sp>
        <p:nvSpPr>
          <p:cNvPr id="1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2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323528" y="188640"/>
            <a:ext cx="8496944" cy="1938992"/>
          </a:xfrm>
          <a:prstGeom prst="rect">
            <a:avLst/>
          </a:prstGeom>
          <a:noFill/>
          <a:ln w="9525" algn="ctr">
            <a:noFill/>
            <a:miter lim="800000"/>
            <a:headEnd/>
            <a:tailEnd/>
          </a:ln>
          <a:effectLst/>
        </p:spPr>
        <p:txBody>
          <a:bodyPr wrap="square">
            <a:spAutoFit/>
          </a:bodyPr>
          <a:lstStyle/>
          <a:p>
            <a:pPr marL="268288" indent="-268288">
              <a:buFont typeface="Arial" pitchFamily="34" charset="0"/>
              <a:buChar char="•"/>
            </a:pPr>
            <a:r>
              <a:rPr lang="el-GR" altLang="el-GR" sz="2000" dirty="0" smtClean="0"/>
              <a:t>Οι </a:t>
            </a:r>
            <a:r>
              <a:rPr lang="el-GR" altLang="el-GR" sz="2000" dirty="0"/>
              <a:t>ροϊκές γραμμές δεν τέμνονται διότι σε αντίθετη περίπτωση θα είχαμε απώλεια του μονοσήμαντου στο πεδίο ταχυτήτων (το ίδιο ισχύει και για τις μαγνητικές γραμμές</a:t>
            </a:r>
            <a:r>
              <a:rPr lang="el-GR" altLang="el-GR" sz="2000" dirty="0" smtClean="0"/>
              <a:t>)</a:t>
            </a:r>
          </a:p>
          <a:p>
            <a:pPr marL="268288" indent="-268288">
              <a:buFont typeface="Arial" pitchFamily="34" charset="0"/>
              <a:buChar char="•"/>
            </a:pPr>
            <a:r>
              <a:rPr lang="el-GR" altLang="el-GR" sz="2000" dirty="0" smtClean="0"/>
              <a:t>Ένα σύνολο ροϊκών γραμμών οι οποίες διέρχονται από μία κλειστή καμπύλη σχηματίζουν έναν ροϊκό σωλήνα</a:t>
            </a:r>
          </a:p>
          <a:p>
            <a:pPr marL="268288" indent="-268288">
              <a:buFont typeface="Arial" pitchFamily="34" charset="0"/>
              <a:buChar char="•"/>
            </a:pPr>
            <a:endParaRPr lang="el-GR" altLang="el-GR" sz="2000" dirty="0"/>
          </a:p>
        </p:txBody>
      </p:sp>
      <p:pic>
        <p:nvPicPr>
          <p:cNvPr id="18434" name="Picture 2"/>
          <p:cNvPicPr>
            <a:picLocks noChangeAspect="1" noChangeArrowheads="1"/>
          </p:cNvPicPr>
          <p:nvPr/>
        </p:nvPicPr>
        <p:blipFill>
          <a:blip r:embed="rId3" cstate="print"/>
          <a:srcRect/>
          <a:stretch>
            <a:fillRect/>
          </a:stretch>
        </p:blipFill>
        <p:spPr bwMode="auto">
          <a:xfrm>
            <a:off x="611560" y="3728198"/>
            <a:ext cx="3263523" cy="1964988"/>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4142695" y="1484784"/>
            <a:ext cx="3741673" cy="1888825"/>
          </a:xfrm>
          <a:prstGeom prst="rect">
            <a:avLst/>
          </a:prstGeom>
          <a:noFill/>
          <a:ln w="9525">
            <a:noFill/>
            <a:miter lim="800000"/>
            <a:headEnd/>
            <a:tailEnd/>
          </a:ln>
        </p:spPr>
      </p:pic>
      <p:sp>
        <p:nvSpPr>
          <p:cNvPr id="8" name="7 - TextBox"/>
          <p:cNvSpPr txBox="1"/>
          <p:nvPr/>
        </p:nvSpPr>
        <p:spPr>
          <a:xfrm>
            <a:off x="4139952" y="3356992"/>
            <a:ext cx="3816424" cy="400110"/>
          </a:xfrm>
          <a:prstGeom prst="rect">
            <a:avLst/>
          </a:prstGeom>
          <a:noFill/>
        </p:spPr>
        <p:txBody>
          <a:bodyPr wrap="square" rtlCol="0">
            <a:spAutoFit/>
          </a:bodyPr>
          <a:lstStyle/>
          <a:p>
            <a:pPr algn="ctr"/>
            <a:r>
              <a:rPr lang="el-GR" sz="2000" i="1" dirty="0" smtClean="0"/>
              <a:t>Σχήμα 1</a:t>
            </a:r>
            <a:r>
              <a:rPr lang="en-US" sz="2000" i="1" dirty="0" smtClean="0"/>
              <a:t>6</a:t>
            </a:r>
            <a:r>
              <a:rPr lang="el-GR" sz="2000" i="1" dirty="0" smtClean="0"/>
              <a:t>: </a:t>
            </a:r>
            <a:r>
              <a:rPr lang="el-GR" altLang="el-GR" sz="2000" i="1" dirty="0" smtClean="0"/>
              <a:t>Ροϊκός σωλήνας</a:t>
            </a:r>
            <a:endParaRPr lang="el-GR" altLang="el-GR" sz="2000" i="1" dirty="0"/>
          </a:p>
        </p:txBody>
      </p:sp>
      <p:sp>
        <p:nvSpPr>
          <p:cNvPr id="9" name="8 - TextBox"/>
          <p:cNvSpPr txBox="1"/>
          <p:nvPr/>
        </p:nvSpPr>
        <p:spPr>
          <a:xfrm>
            <a:off x="395536" y="5621178"/>
            <a:ext cx="3600400" cy="400110"/>
          </a:xfrm>
          <a:prstGeom prst="rect">
            <a:avLst/>
          </a:prstGeom>
          <a:noFill/>
        </p:spPr>
        <p:txBody>
          <a:bodyPr wrap="square" rtlCol="0">
            <a:spAutoFit/>
          </a:bodyPr>
          <a:lstStyle/>
          <a:p>
            <a:pPr algn="ctr"/>
            <a:r>
              <a:rPr lang="el-GR" sz="2000" i="1" dirty="0" smtClean="0"/>
              <a:t>Σχήμα 1</a:t>
            </a:r>
            <a:r>
              <a:rPr lang="en-US" sz="2000" i="1" dirty="0" smtClean="0"/>
              <a:t>7</a:t>
            </a:r>
            <a:r>
              <a:rPr lang="el-GR" sz="2000" i="1" dirty="0" smtClean="0"/>
              <a:t>: </a:t>
            </a:r>
            <a:r>
              <a:rPr lang="el-GR" altLang="el-GR" sz="2000" dirty="0" smtClean="0"/>
              <a:t>Ροϊκή επιφάνεια</a:t>
            </a:r>
            <a:endParaRPr lang="el-GR" altLang="el-GR" sz="2000" i="1" dirty="0"/>
          </a:p>
        </p:txBody>
      </p:sp>
      <p:graphicFrame>
        <p:nvGraphicFramePr>
          <p:cNvPr id="10" name="Object 40"/>
          <p:cNvGraphicFramePr>
            <a:graphicFrameLocks noChangeAspect="1"/>
          </p:cNvGraphicFramePr>
          <p:nvPr>
            <p:extLst>
              <p:ext uri="{D42A27DB-BD31-4B8C-83A1-F6EECF244321}">
                <p14:modId xmlns:p14="http://schemas.microsoft.com/office/powerpoint/2010/main" val="1316070181"/>
              </p:ext>
            </p:extLst>
          </p:nvPr>
        </p:nvGraphicFramePr>
        <p:xfrm>
          <a:off x="6012160" y="4181018"/>
          <a:ext cx="1587500" cy="622300"/>
        </p:xfrm>
        <a:graphic>
          <a:graphicData uri="http://schemas.openxmlformats.org/presentationml/2006/ole">
            <mc:AlternateContent xmlns:mc="http://schemas.openxmlformats.org/markup-compatibility/2006">
              <mc:Choice xmlns:v="urn:schemas-microsoft-com:vml" Requires="v">
                <p:oleObj spid="_x0000_s18551" name="Equation" r:id="rId5" imgW="1586811" imgH="622030" progId="Equation.DSMT4">
                  <p:embed/>
                </p:oleObj>
              </mc:Choice>
              <mc:Fallback>
                <p:oleObj name="Equation" r:id="rId5" imgW="1586811" imgH="622030" progId="Equation.DSMT4">
                  <p:embed/>
                  <p:pic>
                    <p:nvPicPr>
                      <p:cNvPr id="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181018"/>
                        <a:ext cx="15875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43"/>
          <p:cNvSpPr txBox="1">
            <a:spLocks noChangeArrowheads="1"/>
          </p:cNvSpPr>
          <p:nvPr/>
        </p:nvSpPr>
        <p:spPr bwMode="auto">
          <a:xfrm>
            <a:off x="3779912" y="5189130"/>
            <a:ext cx="3528392" cy="707886"/>
          </a:xfrm>
          <a:prstGeom prst="rect">
            <a:avLst/>
          </a:prstGeom>
          <a:noFill/>
          <a:ln w="9525" algn="ctr">
            <a:noFill/>
            <a:miter lim="800000"/>
            <a:headEnd/>
            <a:tailEnd/>
          </a:ln>
          <a:effectLst/>
        </p:spPr>
        <p:txBody>
          <a:bodyPr wrap="square">
            <a:spAutoFit/>
          </a:bodyPr>
          <a:lstStyle/>
          <a:p>
            <a:r>
              <a:rPr lang="el-GR" altLang="el-GR" sz="2000" dirty="0"/>
              <a:t>Οι ροϊκές επιφάνειες τέμνονται σε κοινές ροϊκές γραμμές</a:t>
            </a:r>
          </a:p>
        </p:txBody>
      </p:sp>
      <p:cxnSp>
        <p:nvCxnSpPr>
          <p:cNvPr id="14" name="13 - Ευθύγραμμο βέλος σύνδεσης"/>
          <p:cNvCxnSpPr/>
          <p:nvPr/>
        </p:nvCxnSpPr>
        <p:spPr>
          <a:xfrm flipH="1" flipV="1">
            <a:off x="2699792" y="5117122"/>
            <a:ext cx="108012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24</a:t>
            </a:fld>
            <a:endParaRPr lang="el-GR"/>
          </a:p>
        </p:txBody>
      </p:sp>
      <p:sp>
        <p:nvSpPr>
          <p:cNvPr id="16"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 Ορθογώνιο"/>
          <p:cNvSpPr/>
          <p:nvPr/>
        </p:nvSpPr>
        <p:spPr>
          <a:xfrm>
            <a:off x="5868144" y="4109010"/>
            <a:ext cx="1872208"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6050" y="146050"/>
            <a:ext cx="6988175" cy="400110"/>
          </a:xfrm>
          <a:prstGeom prst="rect">
            <a:avLst/>
          </a:prstGeom>
          <a:noFill/>
          <a:ln w="9525" algn="ctr">
            <a:noFill/>
            <a:miter lim="800000"/>
            <a:headEnd/>
            <a:tailEnd/>
          </a:ln>
          <a:effectLst/>
        </p:spPr>
        <p:txBody>
          <a:bodyPr>
            <a:spAutoFit/>
          </a:bodyPr>
          <a:lstStyle/>
          <a:p>
            <a:r>
              <a:rPr lang="el-GR" altLang="el-GR" sz="2000" b="1" dirty="0"/>
              <a:t>Παράδειγμα : </a:t>
            </a:r>
            <a:r>
              <a:rPr lang="el-GR" altLang="el-GR" sz="2000" b="1" dirty="0" smtClean="0"/>
              <a:t> </a:t>
            </a:r>
            <a:r>
              <a:rPr lang="el-GR" altLang="el-GR" sz="2000" dirty="0" smtClean="0"/>
              <a:t>Έστω </a:t>
            </a:r>
            <a:r>
              <a:rPr lang="el-GR" altLang="el-GR" sz="2000" dirty="0"/>
              <a:t>πεδίο ροής με τα ακόλουθα </a:t>
            </a:r>
            <a:r>
              <a:rPr lang="el-GR" altLang="el-GR" sz="2000" dirty="0" smtClean="0"/>
              <a:t>στοιχεία:</a:t>
            </a:r>
            <a:endParaRPr lang="el-GR" altLang="el-GR" sz="2000" b="1" dirty="0"/>
          </a:p>
        </p:txBody>
      </p:sp>
      <p:graphicFrame>
        <p:nvGraphicFramePr>
          <p:cNvPr id="5" name="Object 6"/>
          <p:cNvGraphicFramePr>
            <a:graphicFrameLocks noChangeAspect="1"/>
          </p:cNvGraphicFramePr>
          <p:nvPr/>
        </p:nvGraphicFramePr>
        <p:xfrm>
          <a:off x="1763688" y="591220"/>
          <a:ext cx="5943600" cy="317500"/>
        </p:xfrm>
        <a:graphic>
          <a:graphicData uri="http://schemas.openxmlformats.org/presentationml/2006/ole">
            <mc:AlternateContent xmlns:mc="http://schemas.openxmlformats.org/markup-compatibility/2006">
              <mc:Choice xmlns:v="urn:schemas-microsoft-com:vml" Requires="v">
                <p:oleObj spid="_x0000_s19803" name="Equation" r:id="rId3" imgW="5943600" imgH="317160" progId="Equation.DSMT4">
                  <p:embed/>
                </p:oleObj>
              </mc:Choice>
              <mc:Fallback>
                <p:oleObj name="Equation" r:id="rId3" imgW="5943600" imgH="31716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91220"/>
                        <a:ext cx="594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a:off x="266700" y="966207"/>
            <a:ext cx="8461375" cy="2862322"/>
          </a:xfrm>
          <a:prstGeom prst="rect">
            <a:avLst/>
          </a:prstGeom>
          <a:noFill/>
          <a:ln w="9525" algn="ctr">
            <a:noFill/>
            <a:miter lim="800000"/>
            <a:headEnd/>
            <a:tailEnd/>
          </a:ln>
          <a:effectLst/>
        </p:spPr>
        <p:txBody>
          <a:bodyPr wrap="square">
            <a:spAutoFit/>
          </a:bodyPr>
          <a:lstStyle/>
          <a:p>
            <a:pPr>
              <a:tabLst>
                <a:tab pos="266700" algn="l"/>
              </a:tabLst>
            </a:pPr>
            <a:r>
              <a:rPr lang="el-GR" altLang="el-GR" sz="2000" dirty="0"/>
              <a:t>Να απαντηθούν τα ακόλουθα </a:t>
            </a:r>
            <a:r>
              <a:rPr lang="el-GR" altLang="el-GR" sz="2000" dirty="0" smtClean="0"/>
              <a:t>ερωτήματα:</a:t>
            </a:r>
            <a:endParaRPr lang="el-GR" altLang="el-GR" sz="2000" dirty="0"/>
          </a:p>
          <a:p>
            <a:pPr>
              <a:tabLst>
                <a:tab pos="266700" algn="l"/>
              </a:tabLst>
            </a:pPr>
            <a:r>
              <a:rPr lang="el-GR" altLang="el-GR" sz="2000" dirty="0"/>
              <a:t>(α) Να δοθεί η απεικόνιση των ροϊκών γραμμών για τις χρονικές στιγμές </a:t>
            </a:r>
            <a:r>
              <a:rPr lang="en-US" altLang="el-GR" sz="2000" dirty="0"/>
              <a:t>t=4 s </a:t>
            </a:r>
            <a:r>
              <a:rPr lang="el-GR" altLang="el-GR" sz="2000" dirty="0"/>
              <a:t>και 10 </a:t>
            </a:r>
            <a:r>
              <a:rPr lang="en-US" altLang="el-GR" sz="2000" dirty="0"/>
              <a:t>s</a:t>
            </a:r>
          </a:p>
          <a:p>
            <a:pPr>
              <a:tabLst>
                <a:tab pos="266700" algn="l"/>
              </a:tabLst>
            </a:pPr>
            <a:r>
              <a:rPr lang="en-US" altLang="el-GR" sz="2000" dirty="0" smtClean="0"/>
              <a:t>(</a:t>
            </a:r>
            <a:r>
              <a:rPr lang="el-GR" altLang="el-GR" sz="2000" dirty="0" smtClean="0"/>
              <a:t>β</a:t>
            </a:r>
            <a:r>
              <a:rPr lang="en-US" altLang="el-GR" sz="2000" dirty="0" smtClean="0"/>
              <a:t>) </a:t>
            </a:r>
            <a:r>
              <a:rPr lang="el-GR" altLang="el-GR" sz="2000" dirty="0"/>
              <a:t>Να βρεθεί η τροχιά του σωματιδίου που περνά από το σημείο Α(</a:t>
            </a:r>
            <a:r>
              <a:rPr lang="en-US" altLang="el-GR" sz="2000" dirty="0"/>
              <a:t>x</a:t>
            </a:r>
            <a:r>
              <a:rPr lang="en-US" altLang="el-GR" sz="2000" baseline="-25000" dirty="0"/>
              <a:t>0</a:t>
            </a:r>
            <a:r>
              <a:rPr lang="en-US" altLang="el-GR" sz="2000" dirty="0"/>
              <a:t>,y</a:t>
            </a:r>
            <a:r>
              <a:rPr lang="en-US" altLang="el-GR" sz="2000" baseline="-25000" dirty="0"/>
              <a:t>0</a:t>
            </a:r>
            <a:r>
              <a:rPr lang="en-US" altLang="el-GR" sz="2000" dirty="0"/>
              <a:t>) </a:t>
            </a:r>
            <a:r>
              <a:rPr lang="el-GR" altLang="el-GR" sz="2000" dirty="0"/>
              <a:t>του χώρου την στιγμή </a:t>
            </a:r>
            <a:r>
              <a:rPr lang="en-US" altLang="el-GR" sz="2000" dirty="0"/>
              <a:t>t=0, </a:t>
            </a:r>
            <a:r>
              <a:rPr lang="el-GR" altLang="el-GR" sz="2000" dirty="0" smtClean="0"/>
              <a:t>για </a:t>
            </a:r>
            <a:r>
              <a:rPr lang="el-GR" altLang="el-GR" sz="2000" dirty="0"/>
              <a:t>το χρονικό διάστημα 0</a:t>
            </a:r>
            <a:r>
              <a:rPr lang="el-GR" altLang="el-GR" sz="2000" dirty="0">
                <a:cs typeface="Times New Roman" pitchFamily="18" charset="0"/>
              </a:rPr>
              <a:t>≤</a:t>
            </a:r>
            <a:r>
              <a:rPr lang="en-US" altLang="el-GR" sz="2000" dirty="0">
                <a:cs typeface="Times New Roman" pitchFamily="18" charset="0"/>
              </a:rPr>
              <a:t>t </a:t>
            </a:r>
            <a:r>
              <a:rPr lang="el-GR" altLang="el-GR" sz="2000" dirty="0"/>
              <a:t>≤</a:t>
            </a:r>
            <a:r>
              <a:rPr lang="en-US" altLang="el-GR" sz="2000" dirty="0"/>
              <a:t>10 s </a:t>
            </a:r>
            <a:r>
              <a:rPr lang="el-GR" altLang="el-GR" sz="2000" dirty="0"/>
              <a:t>και</a:t>
            </a:r>
          </a:p>
          <a:p>
            <a:pPr>
              <a:tabLst>
                <a:tab pos="266700" algn="l"/>
              </a:tabLst>
            </a:pPr>
            <a:r>
              <a:rPr lang="en-US" altLang="el-GR" sz="2000" dirty="0" smtClean="0"/>
              <a:t>(</a:t>
            </a:r>
            <a:r>
              <a:rPr lang="el-GR" altLang="el-GR" sz="2000" dirty="0" smtClean="0"/>
              <a:t>γ</a:t>
            </a:r>
            <a:r>
              <a:rPr lang="en-US" altLang="el-GR" sz="2000" dirty="0" smtClean="0"/>
              <a:t>) </a:t>
            </a:r>
            <a:r>
              <a:rPr lang="el-GR" altLang="el-GR" sz="2000" dirty="0"/>
              <a:t>Να βρεθεί η ινώδης φλέβα των σωματιδίων που πέρασαν από το σημείο Α κατά το </a:t>
            </a:r>
            <a:r>
              <a:rPr lang="el-GR" altLang="el-GR" sz="2000" dirty="0" smtClean="0"/>
              <a:t>διάστημα 0</a:t>
            </a:r>
            <a:r>
              <a:rPr lang="el-GR" altLang="el-GR" sz="2000" dirty="0"/>
              <a:t>≤</a:t>
            </a:r>
            <a:r>
              <a:rPr lang="en-US" altLang="el-GR" sz="2000" dirty="0"/>
              <a:t>t</a:t>
            </a:r>
            <a:r>
              <a:rPr lang="el-GR" altLang="el-GR" sz="2000" dirty="0"/>
              <a:t>≤</a:t>
            </a:r>
            <a:r>
              <a:rPr lang="en-US" altLang="el-GR" sz="2000" dirty="0"/>
              <a:t>10</a:t>
            </a:r>
            <a:r>
              <a:rPr lang="el-GR" altLang="el-GR" sz="2000" dirty="0"/>
              <a:t> </a:t>
            </a:r>
            <a:r>
              <a:rPr lang="en-US" altLang="el-GR" sz="2000" dirty="0"/>
              <a:t>s </a:t>
            </a:r>
            <a:endParaRPr lang="el-GR" altLang="el-GR" sz="2000" dirty="0" smtClean="0"/>
          </a:p>
          <a:p>
            <a:pPr algn="ctr">
              <a:tabLst>
                <a:tab pos="266700" algn="l"/>
              </a:tabLst>
            </a:pPr>
            <a:r>
              <a:rPr lang="el-GR" altLang="el-GR" sz="2000" b="1" dirty="0" smtClean="0"/>
              <a:t>ΛΥΣΗ</a:t>
            </a:r>
            <a:r>
              <a:rPr lang="el-GR" altLang="el-GR" sz="2000" dirty="0" smtClean="0"/>
              <a:t>:</a:t>
            </a:r>
          </a:p>
          <a:p>
            <a:pPr>
              <a:tabLst>
                <a:tab pos="266700" algn="l"/>
              </a:tabLst>
            </a:pPr>
            <a:r>
              <a:rPr lang="el-GR" altLang="el-GR" sz="2000" dirty="0" smtClean="0"/>
              <a:t>(α)</a:t>
            </a:r>
            <a:endParaRPr lang="el-GR" altLang="el-GR" sz="2000" b="1" dirty="0"/>
          </a:p>
        </p:txBody>
      </p:sp>
      <p:graphicFrame>
        <p:nvGraphicFramePr>
          <p:cNvPr id="19459" name="Object 47"/>
          <p:cNvGraphicFramePr>
            <a:graphicFrameLocks noChangeAspect="1"/>
          </p:cNvGraphicFramePr>
          <p:nvPr/>
        </p:nvGraphicFramePr>
        <p:xfrm>
          <a:off x="827584" y="3501008"/>
          <a:ext cx="2362200" cy="1206500"/>
        </p:xfrm>
        <a:graphic>
          <a:graphicData uri="http://schemas.openxmlformats.org/presentationml/2006/ole">
            <mc:AlternateContent xmlns:mc="http://schemas.openxmlformats.org/markup-compatibility/2006">
              <mc:Choice xmlns:v="urn:schemas-microsoft-com:vml" Requires="v">
                <p:oleObj spid="_x0000_s19804" name="Equation" r:id="rId5" imgW="2361960" imgH="1206360" progId="Equation.DSMT4">
                  <p:embed/>
                </p:oleObj>
              </mc:Choice>
              <mc:Fallback>
                <p:oleObj name="Equation" r:id="rId5" imgW="2361960" imgH="1206360" progId="Equation.DSMT4">
                  <p:embed/>
                  <p:pic>
                    <p:nvPicPr>
                      <p:cNvPr id="0"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501008"/>
                        <a:ext cx="23622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48"/>
          <p:cNvGraphicFramePr>
            <a:graphicFrameLocks noChangeAspect="1"/>
          </p:cNvGraphicFramePr>
          <p:nvPr/>
        </p:nvGraphicFramePr>
        <p:xfrm>
          <a:off x="3779912" y="3501008"/>
          <a:ext cx="2628900" cy="901700"/>
        </p:xfrm>
        <a:graphic>
          <a:graphicData uri="http://schemas.openxmlformats.org/presentationml/2006/ole">
            <mc:AlternateContent xmlns:mc="http://schemas.openxmlformats.org/markup-compatibility/2006">
              <mc:Choice xmlns:v="urn:schemas-microsoft-com:vml" Requires="v">
                <p:oleObj spid="_x0000_s19805" name="Equation" r:id="rId7" imgW="2628900" imgH="901700" progId="Equation.DSMT4">
                  <p:embed/>
                </p:oleObj>
              </mc:Choice>
              <mc:Fallback>
                <p:oleObj name="Equation" r:id="rId7" imgW="2628900" imgH="901700" progId="Equation.DSMT4">
                  <p:embed/>
                  <p:pic>
                    <p:nvPicPr>
                      <p:cNvPr id="0" name="Object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501008"/>
                        <a:ext cx="26289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9 - Ευθεία γραμμή σύνδεσης"/>
          <p:cNvCxnSpPr/>
          <p:nvPr/>
        </p:nvCxnSpPr>
        <p:spPr>
          <a:xfrm>
            <a:off x="3491880" y="3501008"/>
            <a:ext cx="0" cy="1080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462" name="Picture 6"/>
          <p:cNvPicPr>
            <a:picLocks noChangeAspect="1" noChangeArrowheads="1"/>
          </p:cNvPicPr>
          <p:nvPr/>
        </p:nvPicPr>
        <p:blipFill>
          <a:blip r:embed="rId9" cstate="print"/>
          <a:srcRect/>
          <a:stretch>
            <a:fillRect/>
          </a:stretch>
        </p:blipFill>
        <p:spPr bwMode="auto">
          <a:xfrm>
            <a:off x="3491880" y="4365104"/>
            <a:ext cx="5210175" cy="2044824"/>
          </a:xfrm>
          <a:prstGeom prst="rect">
            <a:avLst/>
          </a:prstGeom>
          <a:noFill/>
          <a:ln w="9525">
            <a:noFill/>
            <a:miter lim="800000"/>
            <a:headEnd/>
            <a:tailEnd/>
          </a:ln>
        </p:spPr>
      </p:pic>
      <p:sp>
        <p:nvSpPr>
          <p:cNvPr id="13" name="12 - TextBox"/>
          <p:cNvSpPr txBox="1"/>
          <p:nvPr/>
        </p:nvSpPr>
        <p:spPr>
          <a:xfrm>
            <a:off x="0" y="5301208"/>
            <a:ext cx="3419872" cy="707886"/>
          </a:xfrm>
          <a:prstGeom prst="rect">
            <a:avLst/>
          </a:prstGeom>
          <a:noFill/>
        </p:spPr>
        <p:txBody>
          <a:bodyPr wrap="square" rtlCol="0">
            <a:spAutoFit/>
          </a:bodyPr>
          <a:lstStyle/>
          <a:p>
            <a:pPr algn="ctr"/>
            <a:r>
              <a:rPr lang="el-GR" sz="2000" i="1" dirty="0" smtClean="0"/>
              <a:t>Σχήμα 1</a:t>
            </a:r>
            <a:r>
              <a:rPr lang="en-US" sz="2000" i="1" dirty="0" smtClean="0"/>
              <a:t>8</a:t>
            </a:r>
            <a:r>
              <a:rPr lang="el-GR" sz="2000" i="1" dirty="0" smtClean="0"/>
              <a:t>: Ροικές γραμμές για (α) </a:t>
            </a:r>
            <a:r>
              <a:rPr lang="el-GR" altLang="el-GR" sz="2000" i="1" dirty="0" smtClean="0"/>
              <a:t>0</a:t>
            </a:r>
            <a:r>
              <a:rPr lang="el-GR" altLang="el-GR" sz="2000" i="1" dirty="0" smtClean="0">
                <a:cs typeface="Times New Roman" pitchFamily="18" charset="0"/>
              </a:rPr>
              <a:t>≤</a:t>
            </a:r>
            <a:r>
              <a:rPr lang="en-US" altLang="el-GR" sz="2000" i="1" dirty="0" smtClean="0">
                <a:cs typeface="Times New Roman" pitchFamily="18" charset="0"/>
              </a:rPr>
              <a:t>t </a:t>
            </a:r>
            <a:r>
              <a:rPr lang="el-GR" altLang="el-GR" sz="2000" i="1" dirty="0" smtClean="0"/>
              <a:t>≤</a:t>
            </a:r>
            <a:r>
              <a:rPr lang="en-US" altLang="el-GR" sz="2000" i="1" dirty="0" smtClean="0"/>
              <a:t>10 s </a:t>
            </a:r>
            <a:r>
              <a:rPr lang="el-GR" altLang="el-GR" sz="2000" i="1" dirty="0" smtClean="0"/>
              <a:t>και (β) 0≤</a:t>
            </a:r>
            <a:r>
              <a:rPr lang="en-US" altLang="el-GR" sz="2000" i="1" dirty="0" smtClean="0"/>
              <a:t>t</a:t>
            </a:r>
            <a:r>
              <a:rPr lang="el-GR" altLang="el-GR" sz="2000" i="1" dirty="0" smtClean="0"/>
              <a:t>≤</a:t>
            </a:r>
            <a:r>
              <a:rPr lang="en-US" altLang="el-GR" sz="2000" i="1" dirty="0" smtClean="0"/>
              <a:t>10</a:t>
            </a:r>
            <a:r>
              <a:rPr lang="el-GR" altLang="el-GR" sz="2000" i="1" dirty="0" smtClean="0"/>
              <a:t> </a:t>
            </a:r>
            <a:r>
              <a:rPr lang="en-US" altLang="el-GR" sz="2000" i="1" dirty="0" smtClean="0"/>
              <a:t>s </a:t>
            </a:r>
            <a:endParaRPr lang="el-GR" altLang="el-GR" sz="2000" i="1" dirty="0"/>
          </a:p>
        </p:txBody>
      </p:sp>
      <p:sp>
        <p:nvSpPr>
          <p:cNvPr id="14" name="13 - Ορθογώνιο"/>
          <p:cNvSpPr/>
          <p:nvPr/>
        </p:nvSpPr>
        <p:spPr>
          <a:xfrm>
            <a:off x="4067944" y="6309320"/>
            <a:ext cx="455574" cy="369332"/>
          </a:xfrm>
          <a:prstGeom prst="rect">
            <a:avLst/>
          </a:prstGeom>
        </p:spPr>
        <p:txBody>
          <a:bodyPr wrap="none">
            <a:spAutoFit/>
          </a:bodyPr>
          <a:lstStyle/>
          <a:p>
            <a:r>
              <a:rPr lang="el-GR" i="1" dirty="0" smtClean="0"/>
              <a:t>(α)</a:t>
            </a:r>
            <a:endParaRPr lang="el-GR" dirty="0"/>
          </a:p>
        </p:txBody>
      </p:sp>
      <p:sp>
        <p:nvSpPr>
          <p:cNvPr id="15" name="14 - Ορθογώνιο"/>
          <p:cNvSpPr/>
          <p:nvPr/>
        </p:nvSpPr>
        <p:spPr>
          <a:xfrm>
            <a:off x="6636706" y="6309320"/>
            <a:ext cx="455574" cy="369332"/>
          </a:xfrm>
          <a:prstGeom prst="rect">
            <a:avLst/>
          </a:prstGeom>
        </p:spPr>
        <p:txBody>
          <a:bodyPr wrap="none">
            <a:spAutoFit/>
          </a:bodyPr>
          <a:lstStyle/>
          <a:p>
            <a:r>
              <a:rPr lang="el-GR" i="1" dirty="0" smtClean="0"/>
              <a:t>(β)</a:t>
            </a:r>
            <a:endParaRPr lang="el-GR" dirty="0"/>
          </a:p>
        </p:txBody>
      </p:sp>
      <p:sp>
        <p:nvSpPr>
          <p:cNvPr id="12"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25</a:t>
            </a:fld>
            <a:endParaRPr lang="el-GR"/>
          </a:p>
        </p:txBody>
      </p:sp>
      <p:sp>
        <p:nvSpPr>
          <p:cNvPr id="16"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0"/>
          <p:cNvSpPr txBox="1">
            <a:spLocks noChangeArrowheads="1"/>
          </p:cNvSpPr>
          <p:nvPr/>
        </p:nvSpPr>
        <p:spPr bwMode="auto">
          <a:xfrm>
            <a:off x="251520" y="476672"/>
            <a:ext cx="87877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180975" algn="l"/>
              </a:tabLst>
              <a:defRPr sz="3200">
                <a:solidFill>
                  <a:schemeClr val="tx1"/>
                </a:solidFill>
                <a:latin typeface="Arial" charset="0"/>
              </a:defRPr>
            </a:lvl1pPr>
            <a:lvl2pPr marL="742950" indent="-285750" eaLnBrk="0" hangingPunct="0">
              <a:spcBef>
                <a:spcPct val="20000"/>
              </a:spcBef>
              <a:buChar char="–"/>
              <a:tabLst>
                <a:tab pos="180975" algn="l"/>
              </a:tabLst>
              <a:defRPr sz="2800">
                <a:solidFill>
                  <a:schemeClr val="tx1"/>
                </a:solidFill>
                <a:latin typeface="Arial" charset="0"/>
              </a:defRPr>
            </a:lvl2pPr>
            <a:lvl3pPr marL="1143000" indent="-228600" eaLnBrk="0" hangingPunct="0">
              <a:spcBef>
                <a:spcPct val="20000"/>
              </a:spcBef>
              <a:buChar char="•"/>
              <a:tabLst>
                <a:tab pos="180975" algn="l"/>
              </a:tabLst>
              <a:defRPr sz="2400">
                <a:solidFill>
                  <a:schemeClr val="tx1"/>
                </a:solidFill>
                <a:latin typeface="Arial" charset="0"/>
              </a:defRPr>
            </a:lvl3pPr>
            <a:lvl4pPr marL="1600200" indent="-228600" eaLnBrk="0" hangingPunct="0">
              <a:spcBef>
                <a:spcPct val="20000"/>
              </a:spcBef>
              <a:buChar char="–"/>
              <a:tabLst>
                <a:tab pos="180975" algn="l"/>
              </a:tabLst>
              <a:defRPr sz="2000">
                <a:solidFill>
                  <a:schemeClr val="tx1"/>
                </a:solidFill>
                <a:latin typeface="Arial" charset="0"/>
              </a:defRPr>
            </a:lvl4pPr>
            <a:lvl5pPr marL="2057400" indent="-228600" eaLnBrk="0" hangingPunct="0">
              <a:spcBef>
                <a:spcPct val="20000"/>
              </a:spcBef>
              <a:buChar char="»"/>
              <a:tabLst>
                <a:tab pos="1809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1809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1809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1809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180975" algn="l"/>
              </a:tabLst>
              <a:defRPr sz="2000">
                <a:solidFill>
                  <a:schemeClr val="tx1"/>
                </a:solidFill>
                <a:latin typeface="Arial" charset="0"/>
              </a:defRPr>
            </a:lvl9pPr>
          </a:lstStyle>
          <a:p>
            <a:pPr marL="438150" indent="-342900" eaLnBrk="1" hangingPunct="1">
              <a:spcBef>
                <a:spcPct val="50000"/>
              </a:spcBef>
            </a:pPr>
            <a:r>
              <a:rPr lang="el-GR" altLang="el-GR" sz="2000" dirty="0" smtClean="0">
                <a:latin typeface="+mn-lt"/>
              </a:rPr>
              <a:t>Για 0</a:t>
            </a:r>
            <a:r>
              <a:rPr lang="el-GR" altLang="el-GR" sz="2000" dirty="0" smtClean="0">
                <a:latin typeface="+mn-lt"/>
                <a:cs typeface="Times New Roman" pitchFamily="18" charset="0"/>
              </a:rPr>
              <a:t>≤</a:t>
            </a:r>
            <a:r>
              <a:rPr lang="en-US" altLang="el-GR" sz="2000" dirty="0" smtClean="0">
                <a:latin typeface="+mn-lt"/>
                <a:cs typeface="Times New Roman" pitchFamily="18" charset="0"/>
              </a:rPr>
              <a:t>t </a:t>
            </a:r>
            <a:r>
              <a:rPr lang="el-GR" altLang="el-GR" sz="2000" dirty="0" smtClean="0">
                <a:latin typeface="+mn-lt"/>
              </a:rPr>
              <a:t>≤</a:t>
            </a:r>
            <a:r>
              <a:rPr lang="en-US" altLang="el-GR" sz="2000" dirty="0" smtClean="0">
                <a:latin typeface="+mn-lt"/>
              </a:rPr>
              <a:t>4 </a:t>
            </a:r>
            <a:r>
              <a:rPr lang="el-GR" altLang="el-GR" sz="2000" dirty="0" smtClean="0">
                <a:latin typeface="+mn-lt"/>
              </a:rPr>
              <a:t>το σωματίδιο θα μετακινηθεί πάνω στις ροϊκές γραμμές τύπου Ι για μήκος </a:t>
            </a:r>
            <a:r>
              <a:rPr lang="en-US" altLang="el-GR" sz="2000" dirty="0" smtClean="0">
                <a:latin typeface="+mn-lt"/>
              </a:rPr>
              <a:t>AB=</a:t>
            </a:r>
            <a:r>
              <a:rPr lang="el-GR" altLang="el-GR" sz="2000" dirty="0" smtClean="0">
                <a:latin typeface="+mn-lt"/>
              </a:rPr>
              <a:t>0.</a:t>
            </a:r>
            <a:r>
              <a:rPr lang="en-US" altLang="el-GR" sz="2000" dirty="0" smtClean="0">
                <a:latin typeface="+mn-lt"/>
              </a:rPr>
              <a:t>3x4=1.2 m </a:t>
            </a:r>
            <a:r>
              <a:rPr lang="el-GR" altLang="el-GR" sz="2000" dirty="0" smtClean="0">
                <a:latin typeface="+mn-lt"/>
              </a:rPr>
              <a:t>-</a:t>
            </a:r>
            <a:r>
              <a:rPr lang="en-US" altLang="el-GR" sz="2000" dirty="0" smtClean="0">
                <a:latin typeface="+mn-lt"/>
              </a:rPr>
              <a:t> </a:t>
            </a:r>
            <a:r>
              <a:rPr lang="el-GR" altLang="el-GR" sz="2000" dirty="0" smtClean="0">
                <a:latin typeface="+mn-lt"/>
              </a:rPr>
              <a:t>Παραμετρική περιγραφή της κίνησης μέσω της μεταβλητής του χρόνου</a:t>
            </a:r>
          </a:p>
          <a:p>
            <a:pPr marL="438150" indent="-342900" eaLnBrk="1" hangingPunct="1">
              <a:spcBef>
                <a:spcPct val="50000"/>
              </a:spcBef>
            </a:pPr>
            <a:endParaRPr lang="el-GR" altLang="el-GR" sz="2000" dirty="0" smtClean="0">
              <a:latin typeface="+mn-lt"/>
            </a:endParaRPr>
          </a:p>
          <a:p>
            <a:pPr marL="438150" indent="-342900" eaLnBrk="1" hangingPunct="1">
              <a:spcBef>
                <a:spcPct val="50000"/>
              </a:spcBef>
            </a:pPr>
            <a:endParaRPr lang="el-GR" altLang="el-GR" sz="2000" dirty="0" smtClean="0">
              <a:latin typeface="+mn-lt"/>
            </a:endParaRPr>
          </a:p>
          <a:p>
            <a:pPr marL="438150" indent="-342900" eaLnBrk="1" hangingPunct="1">
              <a:spcBef>
                <a:spcPct val="50000"/>
              </a:spcBef>
            </a:pPr>
            <a:r>
              <a:rPr lang="el-GR" altLang="el-GR" sz="2000" dirty="0">
                <a:latin typeface="+mn-lt"/>
              </a:rPr>
              <a:t>Κατόπιν θα μετακινηθεί πάνω στις ροϊκές γραμμές τύπου ΙΙ για μήκος ΒΓ=</a:t>
            </a:r>
            <a:r>
              <a:rPr lang="en-US" altLang="el-GR" sz="2000" dirty="0">
                <a:latin typeface="+mn-lt"/>
              </a:rPr>
              <a:t>[</a:t>
            </a:r>
            <a:r>
              <a:rPr lang="el-GR" altLang="el-GR" sz="2000" dirty="0">
                <a:latin typeface="+mn-lt"/>
              </a:rPr>
              <a:t>(</a:t>
            </a:r>
            <a:r>
              <a:rPr lang="en-US" altLang="el-GR" sz="2000" dirty="0">
                <a:latin typeface="+mn-lt"/>
              </a:rPr>
              <a:t>6x0.2)</a:t>
            </a:r>
            <a:r>
              <a:rPr lang="en-US" altLang="el-GR" sz="2000" baseline="30000" dirty="0">
                <a:latin typeface="+mn-lt"/>
              </a:rPr>
              <a:t>2</a:t>
            </a:r>
            <a:r>
              <a:rPr lang="en-US" altLang="el-GR" sz="2000" dirty="0" smtClean="0">
                <a:latin typeface="+mn-lt"/>
              </a:rPr>
              <a:t>+</a:t>
            </a:r>
            <a:r>
              <a:rPr lang="el-GR" altLang="el-GR" sz="2000" dirty="0" smtClean="0">
                <a:latin typeface="+mn-lt"/>
              </a:rPr>
              <a:t>(</a:t>
            </a:r>
            <a:r>
              <a:rPr lang="en-US" altLang="el-GR" sz="2000" dirty="0">
                <a:latin typeface="+mn-lt"/>
              </a:rPr>
              <a:t>6x0.2)</a:t>
            </a:r>
            <a:r>
              <a:rPr lang="en-US" altLang="el-GR" sz="2000" baseline="30000" dirty="0">
                <a:latin typeface="+mn-lt"/>
              </a:rPr>
              <a:t>2</a:t>
            </a:r>
            <a:r>
              <a:rPr lang="en-US" altLang="el-GR" sz="2000" dirty="0">
                <a:latin typeface="+mn-lt"/>
              </a:rPr>
              <a:t>]</a:t>
            </a:r>
            <a:r>
              <a:rPr lang="el-GR" altLang="el-GR" sz="2000" baseline="30000" dirty="0" smtClean="0">
                <a:latin typeface="+mn-lt"/>
              </a:rPr>
              <a:t>1/2</a:t>
            </a:r>
            <a:r>
              <a:rPr lang="en-US" altLang="el-GR" sz="2000" dirty="0" smtClean="0">
                <a:latin typeface="+mn-lt"/>
              </a:rPr>
              <a:t>m</a:t>
            </a:r>
            <a:r>
              <a:rPr lang="en-US" altLang="el-GR" sz="2000" dirty="0" smtClean="0">
                <a:latin typeface="+mn-lt"/>
                <a:sym typeface="Symbol" pitchFamily="18" charset="2"/>
              </a:rPr>
              <a:t></a:t>
            </a:r>
            <a:r>
              <a:rPr lang="en-US" altLang="el-GR" sz="2000" dirty="0">
                <a:latin typeface="+mn-lt"/>
                <a:sym typeface="Symbol" pitchFamily="18" charset="2"/>
              </a:rPr>
              <a:t>1.7 </a:t>
            </a:r>
            <a:r>
              <a:rPr lang="en-US" altLang="el-GR" sz="2000" dirty="0" smtClean="0">
                <a:latin typeface="+mn-lt"/>
                <a:sym typeface="Symbol" pitchFamily="18" charset="2"/>
              </a:rPr>
              <a:t>m</a:t>
            </a:r>
            <a:endParaRPr lang="el-GR" altLang="el-GR" sz="2000" dirty="0" smtClean="0">
              <a:latin typeface="+mn-lt"/>
              <a:sym typeface="Symbol" pitchFamily="18" charset="2"/>
            </a:endParaRPr>
          </a:p>
          <a:p>
            <a:pPr marL="438150" indent="-342900" eaLnBrk="1" hangingPunct="1">
              <a:spcBef>
                <a:spcPct val="50000"/>
              </a:spcBef>
            </a:pPr>
            <a:endParaRPr lang="el-GR" altLang="el-GR" sz="2000" dirty="0">
              <a:latin typeface="+mn-lt"/>
              <a:sym typeface="Symbol" pitchFamily="18" charset="2"/>
            </a:endParaRPr>
          </a:p>
          <a:p>
            <a:pPr marL="438150" indent="-342900" eaLnBrk="1" hangingPunct="1">
              <a:spcBef>
                <a:spcPct val="50000"/>
              </a:spcBef>
            </a:pPr>
            <a:endParaRPr lang="el-GR" altLang="el-GR" sz="2000" dirty="0" smtClean="0">
              <a:latin typeface="+mn-lt"/>
              <a:sym typeface="Symbol" pitchFamily="18" charset="2"/>
            </a:endParaRPr>
          </a:p>
          <a:p>
            <a:pPr marL="438150" indent="-342900" eaLnBrk="1" hangingPunct="1">
              <a:spcBef>
                <a:spcPct val="50000"/>
              </a:spcBef>
            </a:pPr>
            <a:r>
              <a:rPr lang="el-GR" altLang="el-GR" sz="2000" dirty="0" smtClean="0">
                <a:latin typeface="+mn-lt"/>
                <a:sym typeface="Symbol" pitchFamily="18" charset="2"/>
              </a:rPr>
              <a:t>Συνολικά </a:t>
            </a:r>
            <a:r>
              <a:rPr lang="el-GR" altLang="el-GR" sz="2000" dirty="0">
                <a:latin typeface="+mn-lt"/>
                <a:sym typeface="Symbol" pitchFamily="18" charset="2"/>
              </a:rPr>
              <a:t>η τροχιά δίνεται από την κόκκινη διακεκομμένη γραμμή </a:t>
            </a:r>
            <a:r>
              <a:rPr lang="el-GR" altLang="el-GR" sz="2000" dirty="0" smtClean="0">
                <a:latin typeface="+mn-lt"/>
                <a:sym typeface="Symbol" pitchFamily="18" charset="2"/>
              </a:rPr>
              <a:t>ΑΒΓ, σχήμα 17β</a:t>
            </a:r>
            <a:endParaRPr lang="el-GR" altLang="el-GR" sz="2000" dirty="0">
              <a:latin typeface="+mn-lt"/>
            </a:endParaRPr>
          </a:p>
        </p:txBody>
      </p:sp>
      <p:graphicFrame>
        <p:nvGraphicFramePr>
          <p:cNvPr id="6" name="Object 59"/>
          <p:cNvGraphicFramePr>
            <a:graphicFrameLocks noChangeAspect="1"/>
          </p:cNvGraphicFramePr>
          <p:nvPr>
            <p:extLst>
              <p:ext uri="{D42A27DB-BD31-4B8C-83A1-F6EECF244321}">
                <p14:modId xmlns:p14="http://schemas.microsoft.com/office/powerpoint/2010/main" val="1064118776"/>
              </p:ext>
            </p:extLst>
          </p:nvPr>
        </p:nvGraphicFramePr>
        <p:xfrm>
          <a:off x="755576" y="1510680"/>
          <a:ext cx="5689600" cy="838200"/>
        </p:xfrm>
        <a:graphic>
          <a:graphicData uri="http://schemas.openxmlformats.org/presentationml/2006/ole">
            <mc:AlternateContent xmlns:mc="http://schemas.openxmlformats.org/markup-compatibility/2006">
              <mc:Choice xmlns:v="urn:schemas-microsoft-com:vml" Requires="v">
                <p:oleObj spid="_x0000_s20706" name="Equation" r:id="rId3" imgW="5689600" imgH="838200" progId="Equation.DSMT4">
                  <p:embed/>
                </p:oleObj>
              </mc:Choice>
              <mc:Fallback>
                <p:oleObj name="Equation" r:id="rId3" imgW="5689600" imgH="83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510680"/>
                        <a:ext cx="5689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8" name="Ευθύγραμμο βέλος σύνδεσης 7"/>
          <p:cNvCxnSpPr/>
          <p:nvPr/>
        </p:nvCxnSpPr>
        <p:spPr>
          <a:xfrm flipV="1">
            <a:off x="5580112" y="1268749"/>
            <a:ext cx="432048" cy="6109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Αντικείμενο 9"/>
          <p:cNvGraphicFramePr>
            <a:graphicFrameLocks noChangeAspect="1"/>
          </p:cNvGraphicFramePr>
          <p:nvPr>
            <p:extLst>
              <p:ext uri="{D42A27DB-BD31-4B8C-83A1-F6EECF244321}">
                <p14:modId xmlns:p14="http://schemas.microsoft.com/office/powerpoint/2010/main" val="1035205541"/>
              </p:ext>
            </p:extLst>
          </p:nvPr>
        </p:nvGraphicFramePr>
        <p:xfrm>
          <a:off x="755576" y="3268340"/>
          <a:ext cx="7213600" cy="520700"/>
        </p:xfrm>
        <a:graphic>
          <a:graphicData uri="http://schemas.openxmlformats.org/presentationml/2006/ole">
            <mc:AlternateContent xmlns:mc="http://schemas.openxmlformats.org/markup-compatibility/2006">
              <mc:Choice xmlns:v="urn:schemas-microsoft-com:vml" Requires="v">
                <p:oleObj spid="_x0000_s20707" name="Equation" r:id="rId5" imgW="7213600" imgH="520700" progId="Equation.DSMT4">
                  <p:embed/>
                </p:oleObj>
              </mc:Choice>
              <mc:Fallback>
                <p:oleObj name="Equation" r:id="rId5" imgW="7213600" imgH="5207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268340"/>
                        <a:ext cx="7213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323528" y="116632"/>
            <a:ext cx="648072" cy="400110"/>
          </a:xfrm>
          <a:prstGeom prst="rect">
            <a:avLst/>
          </a:prstGeom>
          <a:noFill/>
        </p:spPr>
        <p:txBody>
          <a:bodyPr wrap="square" rtlCol="0">
            <a:spAutoFit/>
          </a:bodyPr>
          <a:lstStyle/>
          <a:p>
            <a:r>
              <a:rPr lang="el-GR" sz="2000" dirty="0" smtClean="0"/>
              <a:t>(β)</a:t>
            </a:r>
            <a:endParaRPr lang="el-GR" sz="2000" dirty="0"/>
          </a:p>
        </p:txBody>
      </p:sp>
      <p:sp>
        <p:nvSpPr>
          <p:cNvPr id="13"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26</a:t>
            </a:fld>
            <a:endParaRPr lang="el-GR"/>
          </a:p>
        </p:txBody>
      </p:sp>
      <p:sp>
        <p:nvSpPr>
          <p:cNvPr id="14"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58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457200" y="404813"/>
            <a:ext cx="82296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266700" algn="l"/>
              </a:tabLst>
              <a:defRPr sz="3200">
                <a:solidFill>
                  <a:schemeClr val="tx1"/>
                </a:solidFill>
                <a:latin typeface="Arial" charset="0"/>
              </a:defRPr>
            </a:lvl1pPr>
            <a:lvl2pPr marL="742950" indent="-285750" eaLnBrk="0" hangingPunct="0">
              <a:spcBef>
                <a:spcPct val="20000"/>
              </a:spcBef>
              <a:buChar char="–"/>
              <a:tabLst>
                <a:tab pos="266700" algn="l"/>
              </a:tabLst>
              <a:defRPr sz="2800">
                <a:solidFill>
                  <a:schemeClr val="tx1"/>
                </a:solidFill>
                <a:latin typeface="Arial" charset="0"/>
              </a:defRPr>
            </a:lvl2pPr>
            <a:lvl3pPr marL="1143000" indent="-228600" eaLnBrk="0" hangingPunct="0">
              <a:spcBef>
                <a:spcPct val="20000"/>
              </a:spcBef>
              <a:buChar char="•"/>
              <a:tabLst>
                <a:tab pos="266700" algn="l"/>
              </a:tabLst>
              <a:defRPr sz="2400">
                <a:solidFill>
                  <a:schemeClr val="tx1"/>
                </a:solidFill>
                <a:latin typeface="Arial" charset="0"/>
              </a:defRPr>
            </a:lvl3pPr>
            <a:lvl4pPr marL="1600200" indent="-228600" eaLnBrk="0" hangingPunct="0">
              <a:spcBef>
                <a:spcPct val="20000"/>
              </a:spcBef>
              <a:buChar char="–"/>
              <a:tabLst>
                <a:tab pos="266700" algn="l"/>
              </a:tabLst>
              <a:defRPr sz="2000">
                <a:solidFill>
                  <a:schemeClr val="tx1"/>
                </a:solidFill>
                <a:latin typeface="Arial" charset="0"/>
              </a:defRPr>
            </a:lvl4pPr>
            <a:lvl5pPr marL="2057400" indent="-228600" eaLnBrk="0" hangingPunct="0">
              <a:spcBef>
                <a:spcPct val="20000"/>
              </a:spcBef>
              <a:buChar char="»"/>
              <a:tabLst>
                <a:tab pos="2667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charset="0"/>
              </a:defRPr>
            </a:lvl9pPr>
          </a:lstStyle>
          <a:p>
            <a:pPr eaLnBrk="1" hangingPunct="1">
              <a:spcBef>
                <a:spcPct val="50000"/>
              </a:spcBef>
              <a:buFontTx/>
              <a:buNone/>
            </a:pPr>
            <a:r>
              <a:rPr lang="el-GR" altLang="el-GR" sz="2000" dirty="0">
                <a:latin typeface="+mn-lt"/>
              </a:rPr>
              <a:t>(γ) Στο τρίτο ερώτημα μας ενδιαφέρει να αποτυπώσουμε κατά την χρονική στιγμή </a:t>
            </a:r>
            <a:r>
              <a:rPr lang="en-US" altLang="el-GR" sz="2000" dirty="0">
                <a:latin typeface="+mn-lt"/>
              </a:rPr>
              <a:t>t=10 s </a:t>
            </a:r>
            <a:r>
              <a:rPr lang="el-GR" altLang="el-GR" sz="2000" dirty="0">
                <a:latin typeface="+mn-lt"/>
              </a:rPr>
              <a:t>τον </a:t>
            </a:r>
            <a:r>
              <a:rPr lang="el-GR" altLang="el-GR" sz="2000" dirty="0" smtClean="0">
                <a:latin typeface="+mn-lt"/>
              </a:rPr>
              <a:t>γεωμετρικό </a:t>
            </a:r>
            <a:r>
              <a:rPr lang="el-GR" altLang="el-GR" sz="2000" dirty="0">
                <a:latin typeface="+mn-lt"/>
              </a:rPr>
              <a:t>τόπο των σωματιδίων που πέρασαν από το σημείο Α το χρονικό διάστημα 0</a:t>
            </a:r>
            <a:r>
              <a:rPr lang="el-GR" altLang="el-GR" sz="2000" dirty="0" smtClean="0">
                <a:latin typeface="+mn-lt"/>
                <a:cs typeface="Times New Roman" pitchFamily="18" charset="0"/>
              </a:rPr>
              <a:t>≤</a:t>
            </a:r>
            <a:r>
              <a:rPr lang="en-US" altLang="el-GR" sz="2000" dirty="0" smtClean="0">
                <a:latin typeface="+mn-lt"/>
                <a:cs typeface="Times New Roman" pitchFamily="18" charset="0"/>
              </a:rPr>
              <a:t>t</a:t>
            </a:r>
            <a:r>
              <a:rPr lang="el-GR" altLang="el-GR" sz="2000" dirty="0" smtClean="0">
                <a:latin typeface="+mn-lt"/>
              </a:rPr>
              <a:t>≤</a:t>
            </a:r>
            <a:r>
              <a:rPr lang="el-GR" altLang="el-GR" sz="2000" dirty="0">
                <a:latin typeface="+mn-lt"/>
              </a:rPr>
              <a:t>10 </a:t>
            </a:r>
            <a:r>
              <a:rPr lang="en-US" altLang="el-GR" sz="2000" dirty="0" smtClean="0">
                <a:latin typeface="+mn-lt"/>
              </a:rPr>
              <a:t>s. </a:t>
            </a:r>
            <a:r>
              <a:rPr lang="el-GR" altLang="el-GR" sz="2000" dirty="0" smtClean="0">
                <a:latin typeface="+mn-lt"/>
              </a:rPr>
              <a:t>Δηλαδή </a:t>
            </a:r>
            <a:r>
              <a:rPr lang="el-GR" altLang="el-GR" sz="2000" dirty="0">
                <a:latin typeface="+mn-lt"/>
              </a:rPr>
              <a:t>ζητάμε την ινώδη φλέβα που σχηματίζουν τα ως άνω σωματίδια ρευστού</a:t>
            </a:r>
            <a:endParaRPr lang="en-US" altLang="el-GR" sz="2000" dirty="0">
              <a:latin typeface="+mn-lt"/>
            </a:endParaRPr>
          </a:p>
          <a:p>
            <a:pPr indent="19050" eaLnBrk="1" hangingPunct="1">
              <a:spcBef>
                <a:spcPct val="50000"/>
              </a:spcBef>
              <a:buFontTx/>
              <a:buNone/>
            </a:pPr>
            <a:r>
              <a:rPr lang="el-GR" altLang="el-GR" sz="2000" dirty="0" smtClean="0">
                <a:latin typeface="+mn-lt"/>
              </a:rPr>
              <a:t>Τα </a:t>
            </a:r>
            <a:r>
              <a:rPr lang="el-GR" altLang="el-GR" sz="2000" dirty="0">
                <a:latin typeface="+mn-lt"/>
              </a:rPr>
              <a:t>σωματίδια που πέρασαν από το σημείο Α μέχρι την χρονική στιγμή </a:t>
            </a:r>
            <a:r>
              <a:rPr lang="en-US" altLang="el-GR" sz="2000" dirty="0">
                <a:latin typeface="+mn-lt"/>
              </a:rPr>
              <a:t>t=4 s </a:t>
            </a:r>
            <a:r>
              <a:rPr lang="el-GR" altLang="el-GR" sz="2000" dirty="0">
                <a:latin typeface="+mn-lt"/>
              </a:rPr>
              <a:t>αρχικά </a:t>
            </a:r>
            <a:r>
              <a:rPr lang="el-GR" altLang="el-GR" sz="2000" dirty="0" smtClean="0">
                <a:latin typeface="+mn-lt"/>
              </a:rPr>
              <a:t>ακολούθησαν </a:t>
            </a:r>
            <a:r>
              <a:rPr lang="el-GR" altLang="el-GR" sz="2000" dirty="0">
                <a:latin typeface="+mn-lt"/>
              </a:rPr>
              <a:t>την ροϊκή γραμμή ΑΒ μέχρι την στιγμή </a:t>
            </a:r>
            <a:r>
              <a:rPr lang="en-US" altLang="el-GR" sz="2000" dirty="0">
                <a:latin typeface="+mn-lt"/>
              </a:rPr>
              <a:t>t=4 </a:t>
            </a:r>
            <a:r>
              <a:rPr lang="el-GR" altLang="el-GR" sz="2000" dirty="0">
                <a:latin typeface="+mn-lt"/>
              </a:rPr>
              <a:t>που η διάταξη του πεδίου ροής </a:t>
            </a:r>
            <a:r>
              <a:rPr lang="el-GR" altLang="el-GR" sz="2000" dirty="0" smtClean="0">
                <a:latin typeface="+mn-lt"/>
              </a:rPr>
              <a:t>αλλάζει </a:t>
            </a:r>
            <a:r>
              <a:rPr lang="el-GR" altLang="el-GR" sz="2000" dirty="0">
                <a:latin typeface="+mn-lt"/>
              </a:rPr>
              <a:t>και ακολουθούν κεκλιμένη πορεία</a:t>
            </a:r>
            <a:r>
              <a:rPr lang="en-US" altLang="el-GR" sz="2000" dirty="0">
                <a:latin typeface="+mn-lt"/>
              </a:rPr>
              <a:t> </a:t>
            </a:r>
            <a:r>
              <a:rPr lang="el-GR" altLang="el-GR" sz="2000" dirty="0">
                <a:latin typeface="+mn-lt"/>
              </a:rPr>
              <a:t>για 6 </a:t>
            </a:r>
            <a:r>
              <a:rPr lang="en-US" altLang="el-GR" sz="2000" dirty="0">
                <a:latin typeface="+mn-lt"/>
              </a:rPr>
              <a:t>s</a:t>
            </a:r>
            <a:r>
              <a:rPr lang="el-GR" altLang="el-GR" sz="2000" dirty="0">
                <a:latin typeface="+mn-lt"/>
              </a:rPr>
              <a:t> μέχρι να φθάσουν στην ευθεία ΔΓ, π.χ. 	έχουμε τις τροχιές ΑΒ’Γ’, ΑΒ’’Γ’’ και τέλος την τροχιά ΑΔ που αντιστοιχεί στο σωματίδιο που </a:t>
            </a:r>
            <a:r>
              <a:rPr lang="el-GR" altLang="el-GR" sz="2000" dirty="0" smtClean="0">
                <a:latin typeface="+mn-lt"/>
              </a:rPr>
              <a:t>έφθασε </a:t>
            </a:r>
            <a:r>
              <a:rPr lang="el-GR" altLang="el-GR" sz="2000" dirty="0">
                <a:latin typeface="+mn-lt"/>
              </a:rPr>
              <a:t>στο σημείο Α την χρονική στιγμή </a:t>
            </a:r>
            <a:r>
              <a:rPr lang="en-US" altLang="el-GR" sz="2000" dirty="0">
                <a:latin typeface="+mn-lt"/>
              </a:rPr>
              <a:t>t=4 s</a:t>
            </a:r>
          </a:p>
          <a:p>
            <a:pPr indent="19050" eaLnBrk="1" hangingPunct="1">
              <a:spcBef>
                <a:spcPct val="50000"/>
              </a:spcBef>
              <a:buFontTx/>
              <a:buNone/>
            </a:pPr>
            <a:r>
              <a:rPr lang="el-GR" altLang="el-GR" sz="2000" dirty="0" smtClean="0">
                <a:latin typeface="+mn-lt"/>
              </a:rPr>
              <a:t>Τα </a:t>
            </a:r>
            <a:r>
              <a:rPr lang="el-GR" altLang="el-GR" sz="2000" dirty="0">
                <a:latin typeface="+mn-lt"/>
              </a:rPr>
              <a:t>σωματίδια που πέρασαν από το σημείο Α μετά την χρονική στιγμή </a:t>
            </a:r>
            <a:r>
              <a:rPr lang="en-US" altLang="el-GR" sz="2000" dirty="0">
                <a:latin typeface="+mn-lt"/>
              </a:rPr>
              <a:t>t=4 s </a:t>
            </a:r>
            <a:r>
              <a:rPr lang="el-GR" altLang="el-GR" sz="2000" dirty="0">
                <a:latin typeface="+mn-lt"/>
              </a:rPr>
              <a:t>ακολουθούν </a:t>
            </a:r>
            <a:r>
              <a:rPr lang="el-GR" altLang="el-GR" sz="2000" dirty="0" smtClean="0">
                <a:latin typeface="+mn-lt"/>
              </a:rPr>
              <a:t>εξ</a:t>
            </a:r>
            <a:r>
              <a:rPr lang="el-GR" altLang="el-GR" sz="2000" dirty="0">
                <a:latin typeface="+mn-lt"/>
              </a:rPr>
              <a:t>’ αρχής </a:t>
            </a:r>
            <a:r>
              <a:rPr lang="el-GR" altLang="el-GR" sz="2000" dirty="0" smtClean="0">
                <a:latin typeface="+mn-lt"/>
              </a:rPr>
              <a:t>την κεκλιμένη </a:t>
            </a:r>
            <a:r>
              <a:rPr lang="el-GR" altLang="el-GR" sz="2000" dirty="0">
                <a:latin typeface="+mn-lt"/>
              </a:rPr>
              <a:t>ροϊκή γραμμή ΑΔ μέχρι την τελική χρονική στιγμή </a:t>
            </a:r>
            <a:r>
              <a:rPr lang="en-US" altLang="el-GR" sz="2000" dirty="0">
                <a:latin typeface="+mn-lt"/>
              </a:rPr>
              <a:t>t=10 </a:t>
            </a:r>
            <a:r>
              <a:rPr lang="en-US" altLang="el-GR" sz="2000" dirty="0" smtClean="0">
                <a:latin typeface="+mn-lt"/>
              </a:rPr>
              <a:t>s</a:t>
            </a:r>
            <a:r>
              <a:rPr lang="el-GR" altLang="el-GR" sz="2000" dirty="0">
                <a:sym typeface="Symbol" pitchFamily="18" charset="2"/>
              </a:rPr>
              <a:t> ΑΒΓ </a:t>
            </a:r>
            <a:r>
              <a:rPr lang="el-GR" altLang="el-GR" sz="2000" dirty="0" smtClean="0">
                <a:latin typeface="+mn-lt"/>
              </a:rPr>
              <a:t>Συνολικά </a:t>
            </a:r>
            <a:r>
              <a:rPr lang="el-GR" altLang="el-GR" sz="2000" dirty="0">
                <a:latin typeface="+mn-lt"/>
              </a:rPr>
              <a:t>η ζητούμενη ινώδης φλέβα αποτελείται από τα ευθύγραμμα τμήματα ανοικτού </a:t>
            </a:r>
            <a:r>
              <a:rPr lang="el-GR" altLang="el-GR" sz="2000" dirty="0" smtClean="0">
                <a:latin typeface="+mn-lt"/>
              </a:rPr>
              <a:t>μπλε χρώματος </a:t>
            </a:r>
            <a:r>
              <a:rPr lang="el-GR" altLang="el-GR" sz="2000" dirty="0">
                <a:latin typeface="+mn-lt"/>
              </a:rPr>
              <a:t>ΑΔ και </a:t>
            </a:r>
            <a:r>
              <a:rPr lang="el-GR" altLang="el-GR" sz="2000" dirty="0" smtClean="0">
                <a:latin typeface="+mn-lt"/>
              </a:rPr>
              <a:t>ΔΓ, </a:t>
            </a:r>
            <a:r>
              <a:rPr lang="el-GR" altLang="el-GR" sz="2000" dirty="0" smtClean="0">
                <a:latin typeface="+mn-lt"/>
                <a:sym typeface="Symbol" pitchFamily="18" charset="2"/>
              </a:rPr>
              <a:t>σχήμα 17β</a:t>
            </a:r>
            <a:r>
              <a:rPr lang="el-GR" altLang="el-GR" sz="2000" dirty="0">
                <a:latin typeface="+mn-lt"/>
              </a:rPr>
              <a:t>	</a:t>
            </a:r>
            <a:endParaRPr lang="el-GR" altLang="el-GR" sz="2000" dirty="0" smtClean="0">
              <a:latin typeface="+mn-lt"/>
            </a:endParaRPr>
          </a:p>
          <a:p>
            <a:pPr indent="19050" eaLnBrk="1" hangingPunct="1">
              <a:spcBef>
                <a:spcPct val="50000"/>
              </a:spcBef>
              <a:buFontTx/>
              <a:buNone/>
            </a:pPr>
            <a:r>
              <a:rPr lang="el-GR" altLang="el-GR" sz="2000" dirty="0" smtClean="0">
                <a:latin typeface="+mn-lt"/>
              </a:rPr>
              <a:t>(Συμπληρωματικό </a:t>
            </a:r>
            <a:r>
              <a:rPr lang="el-GR" altLang="el-GR" sz="2000" dirty="0">
                <a:latin typeface="+mn-lt"/>
              </a:rPr>
              <a:t>παράδειγμα 2.10 από σελίδα 111 του </a:t>
            </a:r>
            <a:r>
              <a:rPr lang="el-GR" altLang="el-GR" sz="2000" dirty="0" err="1">
                <a:latin typeface="+mn-lt"/>
              </a:rPr>
              <a:t>Παπαιωάννου</a:t>
            </a:r>
            <a:r>
              <a:rPr lang="el-GR" altLang="el-GR" sz="2000" dirty="0">
                <a:latin typeface="+mn-lt"/>
              </a:rPr>
              <a:t>)</a:t>
            </a:r>
          </a:p>
        </p:txBody>
      </p:sp>
      <p:sp>
        <p:nvSpPr>
          <p:cNvPr id="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27</a:t>
            </a:fld>
            <a:endParaRPr lang="el-GR"/>
          </a:p>
        </p:txBody>
      </p:sp>
      <p:sp>
        <p:nvSpPr>
          <p:cNvPr id="6"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85750" y="385763"/>
            <a:ext cx="78581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b="1" dirty="0">
                <a:latin typeface="+mn-lt"/>
              </a:rPr>
              <a:t>Παράδειγμα </a:t>
            </a:r>
            <a:r>
              <a:rPr lang="el-GR" altLang="el-GR" sz="2000" dirty="0">
                <a:latin typeface="+mn-lt"/>
              </a:rPr>
              <a:t>(α) Να βρεθεί η γενική εξίσωση που περιγράφει τις ροϊκές γραμμές, (β) να σχεδιασθούν οι ροϊκές γραμμές και (γ) να βρεθεί η εξίσωση της ροϊκής γραμμής που διέρχεται από το σημείο (3,1) και να δοθεί η κλίση της, για </a:t>
            </a:r>
            <a:r>
              <a:rPr lang="el-GR" altLang="el-GR" sz="2000" dirty="0" err="1">
                <a:latin typeface="+mn-lt"/>
              </a:rPr>
              <a:t>ροϊκό</a:t>
            </a:r>
            <a:r>
              <a:rPr lang="el-GR" altLang="el-GR" sz="2000" dirty="0">
                <a:latin typeface="+mn-lt"/>
              </a:rPr>
              <a:t> πεδίο που περιγράφεται από την </a:t>
            </a:r>
            <a:r>
              <a:rPr lang="el-GR" altLang="el-GR" sz="2000" dirty="0" smtClean="0">
                <a:latin typeface="+mn-lt"/>
              </a:rPr>
              <a:t>σχέση:</a:t>
            </a:r>
            <a:endParaRPr lang="el-GR" altLang="el-GR" sz="2000" dirty="0">
              <a:latin typeface="+mn-lt"/>
            </a:endParaRPr>
          </a:p>
        </p:txBody>
      </p:sp>
      <p:graphicFrame>
        <p:nvGraphicFramePr>
          <p:cNvPr id="20483" name="Object 5"/>
          <p:cNvGraphicFramePr>
            <a:graphicFrameLocks noChangeAspect="1"/>
          </p:cNvGraphicFramePr>
          <p:nvPr>
            <p:extLst>
              <p:ext uri="{D42A27DB-BD31-4B8C-83A1-F6EECF244321}">
                <p14:modId xmlns:p14="http://schemas.microsoft.com/office/powerpoint/2010/main" val="1173032187"/>
              </p:ext>
            </p:extLst>
          </p:nvPr>
        </p:nvGraphicFramePr>
        <p:xfrm>
          <a:off x="7483475" y="1391702"/>
          <a:ext cx="1320800" cy="317500"/>
        </p:xfrm>
        <a:graphic>
          <a:graphicData uri="http://schemas.openxmlformats.org/presentationml/2006/ole">
            <mc:AlternateContent xmlns:mc="http://schemas.openxmlformats.org/markup-compatibility/2006">
              <mc:Choice xmlns:v="urn:schemas-microsoft-com:vml" Requires="v">
                <p:oleObj spid="_x0000_s22016" name="Equation" r:id="rId4" imgW="1320227" imgH="317362" progId="Equation.DSMT4">
                  <p:embed/>
                </p:oleObj>
              </mc:Choice>
              <mc:Fallback>
                <p:oleObj name="Equation" r:id="rId4" imgW="1320227" imgH="31736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475" y="1391702"/>
                        <a:ext cx="13208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6"/>
          <p:cNvGraphicFramePr>
            <a:graphicFrameLocks noChangeAspect="1"/>
          </p:cNvGraphicFramePr>
          <p:nvPr>
            <p:extLst>
              <p:ext uri="{D42A27DB-BD31-4B8C-83A1-F6EECF244321}">
                <p14:modId xmlns:p14="http://schemas.microsoft.com/office/powerpoint/2010/main" val="40278598"/>
              </p:ext>
            </p:extLst>
          </p:nvPr>
        </p:nvGraphicFramePr>
        <p:xfrm>
          <a:off x="134938" y="1854200"/>
          <a:ext cx="7937500" cy="1358900"/>
        </p:xfrm>
        <a:graphic>
          <a:graphicData uri="http://schemas.openxmlformats.org/presentationml/2006/ole">
            <mc:AlternateContent xmlns:mc="http://schemas.openxmlformats.org/markup-compatibility/2006">
              <mc:Choice xmlns:v="urn:schemas-microsoft-com:vml" Requires="v">
                <p:oleObj spid="_x0000_s22017" name="Equation" r:id="rId6" imgW="7937280" imgH="1358640" progId="Equation.DSMT4">
                  <p:embed/>
                </p:oleObj>
              </mc:Choice>
              <mc:Fallback>
                <p:oleObj name="Equation" r:id="rId6" imgW="7937280" imgH="1358640" progId="Equation.DSMT4">
                  <p:embed/>
                  <p:pic>
                    <p:nvPicPr>
                      <p:cNvPr id="0" name=""/>
                      <p:cNvPicPr>
                        <a:picLocks noChangeAspect="1" noChangeArrowheads="1"/>
                      </p:cNvPicPr>
                      <p:nvPr/>
                    </p:nvPicPr>
                    <p:blipFill>
                      <a:blip r:embed="rId7"/>
                      <a:srcRect/>
                      <a:stretch>
                        <a:fillRect/>
                      </a:stretch>
                    </p:blipFill>
                    <p:spPr bwMode="auto">
                      <a:xfrm>
                        <a:off x="134938" y="1854200"/>
                        <a:ext cx="79375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Line 7"/>
          <p:cNvSpPr>
            <a:spLocks noChangeShapeType="1"/>
          </p:cNvSpPr>
          <p:nvPr/>
        </p:nvSpPr>
        <p:spPr bwMode="auto">
          <a:xfrm flipV="1">
            <a:off x="774700" y="3989388"/>
            <a:ext cx="0" cy="136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86" name="Line 8"/>
          <p:cNvSpPr>
            <a:spLocks noChangeShapeType="1"/>
          </p:cNvSpPr>
          <p:nvPr/>
        </p:nvSpPr>
        <p:spPr bwMode="auto">
          <a:xfrm>
            <a:off x="766763" y="5360988"/>
            <a:ext cx="13446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87" name="Line 9"/>
          <p:cNvSpPr>
            <a:spLocks noChangeShapeType="1"/>
          </p:cNvSpPr>
          <p:nvPr/>
        </p:nvSpPr>
        <p:spPr bwMode="auto">
          <a:xfrm flipV="1">
            <a:off x="757238" y="4152900"/>
            <a:ext cx="1398587" cy="120808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88" name="Freeform 10"/>
          <p:cNvSpPr>
            <a:spLocks/>
          </p:cNvSpPr>
          <p:nvPr/>
        </p:nvSpPr>
        <p:spPr bwMode="auto">
          <a:xfrm>
            <a:off x="1206500" y="4429125"/>
            <a:ext cx="1208088" cy="931863"/>
          </a:xfrm>
          <a:custGeom>
            <a:avLst/>
            <a:gdLst>
              <a:gd name="T0" fmla="*/ 0 w 761"/>
              <a:gd name="T1" fmla="*/ 1479333306 h 587"/>
              <a:gd name="T2" fmla="*/ 219254478 w 761"/>
              <a:gd name="T3" fmla="*/ 1081148405 h 587"/>
              <a:gd name="T4" fmla="*/ 602318387 w 761"/>
              <a:gd name="T5" fmla="*/ 614918455 h 587"/>
              <a:gd name="T6" fmla="*/ 1260078647 w 761"/>
              <a:gd name="T7" fmla="*/ 259577027 h 587"/>
              <a:gd name="T8" fmla="*/ 1917840494 w 761"/>
              <a:gd name="T9" fmla="*/ 0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1" h="587">
                <a:moveTo>
                  <a:pt x="0" y="587"/>
                </a:moveTo>
                <a:cubicBezTo>
                  <a:pt x="23" y="536"/>
                  <a:pt x="47" y="486"/>
                  <a:pt x="87" y="429"/>
                </a:cubicBezTo>
                <a:cubicBezTo>
                  <a:pt x="127" y="372"/>
                  <a:pt x="170" y="298"/>
                  <a:pt x="239" y="244"/>
                </a:cubicBezTo>
                <a:cubicBezTo>
                  <a:pt x="308" y="190"/>
                  <a:pt x="413" y="144"/>
                  <a:pt x="500" y="103"/>
                </a:cubicBezTo>
                <a:cubicBezTo>
                  <a:pt x="587" y="62"/>
                  <a:pt x="674" y="31"/>
                  <a:pt x="761"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89" name="Freeform 11"/>
          <p:cNvSpPr>
            <a:spLocks/>
          </p:cNvSpPr>
          <p:nvPr/>
        </p:nvSpPr>
        <p:spPr bwMode="auto">
          <a:xfrm>
            <a:off x="1525588" y="4662488"/>
            <a:ext cx="992187" cy="698500"/>
          </a:xfrm>
          <a:custGeom>
            <a:avLst/>
            <a:gdLst>
              <a:gd name="T0" fmla="*/ 0 w 625"/>
              <a:gd name="T1" fmla="*/ 1108868750 h 440"/>
              <a:gd name="T2" fmla="*/ 204131760 w 625"/>
              <a:gd name="T3" fmla="*/ 710684063 h 440"/>
              <a:gd name="T4" fmla="*/ 546872837 w 625"/>
              <a:gd name="T5" fmla="*/ 340221888 h 440"/>
              <a:gd name="T6" fmla="*/ 945057324 w 625"/>
              <a:gd name="T7" fmla="*/ 163810950 h 440"/>
              <a:gd name="T8" fmla="*/ 1575096069 w 625"/>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5" h="440">
                <a:moveTo>
                  <a:pt x="0" y="440"/>
                </a:moveTo>
                <a:cubicBezTo>
                  <a:pt x="13" y="414"/>
                  <a:pt x="45" y="333"/>
                  <a:pt x="81" y="282"/>
                </a:cubicBezTo>
                <a:cubicBezTo>
                  <a:pt x="117" y="231"/>
                  <a:pt x="168" y="171"/>
                  <a:pt x="217" y="135"/>
                </a:cubicBezTo>
                <a:cubicBezTo>
                  <a:pt x="266" y="99"/>
                  <a:pt x="307" y="87"/>
                  <a:pt x="375" y="65"/>
                </a:cubicBezTo>
                <a:cubicBezTo>
                  <a:pt x="443" y="43"/>
                  <a:pt x="536" y="18"/>
                  <a:pt x="625"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0" name="Freeform 12"/>
          <p:cNvSpPr>
            <a:spLocks/>
          </p:cNvSpPr>
          <p:nvPr/>
        </p:nvSpPr>
        <p:spPr bwMode="auto">
          <a:xfrm rot="17384700" flipV="1">
            <a:off x="773906" y="3788569"/>
            <a:ext cx="992188" cy="698500"/>
          </a:xfrm>
          <a:custGeom>
            <a:avLst/>
            <a:gdLst>
              <a:gd name="T0" fmla="*/ 0 w 625"/>
              <a:gd name="T1" fmla="*/ 1108868750 h 440"/>
              <a:gd name="T2" fmla="*/ 204133553 w 625"/>
              <a:gd name="T3" fmla="*/ 710684063 h 440"/>
              <a:gd name="T4" fmla="*/ 546874976 w 625"/>
              <a:gd name="T5" fmla="*/ 340221888 h 440"/>
              <a:gd name="T6" fmla="*/ 945059864 w 625"/>
              <a:gd name="T7" fmla="*/ 163810950 h 440"/>
              <a:gd name="T8" fmla="*/ 1575099244 w 625"/>
              <a:gd name="T9" fmla="*/ 0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5" h="440">
                <a:moveTo>
                  <a:pt x="0" y="440"/>
                </a:moveTo>
                <a:cubicBezTo>
                  <a:pt x="13" y="414"/>
                  <a:pt x="45" y="333"/>
                  <a:pt x="81" y="282"/>
                </a:cubicBezTo>
                <a:cubicBezTo>
                  <a:pt x="117" y="231"/>
                  <a:pt x="168" y="171"/>
                  <a:pt x="217" y="135"/>
                </a:cubicBezTo>
                <a:cubicBezTo>
                  <a:pt x="266" y="99"/>
                  <a:pt x="307" y="87"/>
                  <a:pt x="375" y="65"/>
                </a:cubicBezTo>
                <a:cubicBezTo>
                  <a:pt x="443" y="43"/>
                  <a:pt x="536" y="18"/>
                  <a:pt x="625"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1" name="Freeform 13"/>
          <p:cNvSpPr>
            <a:spLocks/>
          </p:cNvSpPr>
          <p:nvPr/>
        </p:nvSpPr>
        <p:spPr bwMode="auto">
          <a:xfrm rot="17353805" flipV="1">
            <a:off x="788988" y="3917950"/>
            <a:ext cx="1208087" cy="931863"/>
          </a:xfrm>
          <a:custGeom>
            <a:avLst/>
            <a:gdLst>
              <a:gd name="T0" fmla="*/ 0 w 761"/>
              <a:gd name="T1" fmla="*/ 1479333306 h 587"/>
              <a:gd name="T2" fmla="*/ 219252709 w 761"/>
              <a:gd name="T3" fmla="*/ 1081148405 h 587"/>
              <a:gd name="T4" fmla="*/ 602316301 w 761"/>
              <a:gd name="T5" fmla="*/ 614918455 h 587"/>
              <a:gd name="T6" fmla="*/ 1260077603 w 761"/>
              <a:gd name="T7" fmla="*/ 259577027 h 587"/>
              <a:gd name="T8" fmla="*/ 1917837319 w 761"/>
              <a:gd name="T9" fmla="*/ 0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1" h="587">
                <a:moveTo>
                  <a:pt x="0" y="587"/>
                </a:moveTo>
                <a:cubicBezTo>
                  <a:pt x="23" y="536"/>
                  <a:pt x="47" y="486"/>
                  <a:pt x="87" y="429"/>
                </a:cubicBezTo>
                <a:cubicBezTo>
                  <a:pt x="127" y="372"/>
                  <a:pt x="170" y="298"/>
                  <a:pt x="239" y="244"/>
                </a:cubicBezTo>
                <a:cubicBezTo>
                  <a:pt x="308" y="190"/>
                  <a:pt x="413" y="144"/>
                  <a:pt x="500" y="103"/>
                </a:cubicBezTo>
                <a:cubicBezTo>
                  <a:pt x="587" y="62"/>
                  <a:pt x="674" y="31"/>
                  <a:pt x="761"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2" name="Text Box 14"/>
          <p:cNvSpPr txBox="1">
            <a:spLocks noChangeArrowheads="1"/>
          </p:cNvSpPr>
          <p:nvPr/>
        </p:nvSpPr>
        <p:spPr bwMode="auto">
          <a:xfrm>
            <a:off x="2241550" y="4014788"/>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c</a:t>
            </a:r>
            <a:r>
              <a:rPr lang="el-GR" altLang="el-GR" sz="1400">
                <a:latin typeface="Times New Roman" pitchFamily="18" charset="0"/>
              </a:rPr>
              <a:t>=0</a:t>
            </a:r>
          </a:p>
        </p:txBody>
      </p:sp>
      <p:sp>
        <p:nvSpPr>
          <p:cNvPr id="20493" name="Freeform 15"/>
          <p:cNvSpPr>
            <a:spLocks/>
          </p:cNvSpPr>
          <p:nvPr/>
        </p:nvSpPr>
        <p:spPr bwMode="auto">
          <a:xfrm>
            <a:off x="2379663" y="4341813"/>
            <a:ext cx="457200" cy="187325"/>
          </a:xfrm>
          <a:custGeom>
            <a:avLst/>
            <a:gdLst>
              <a:gd name="T0" fmla="*/ 1201332414 w 174"/>
              <a:gd name="T1" fmla="*/ 0 h 102"/>
              <a:gd name="T2" fmla="*/ 635187434 w 174"/>
              <a:gd name="T3" fmla="*/ 293433593 h 102"/>
              <a:gd name="T4" fmla="*/ 0 w 174"/>
              <a:gd name="T5" fmla="*/ 293433593 h 102"/>
              <a:gd name="T6" fmla="*/ 0 60000 65536"/>
              <a:gd name="T7" fmla="*/ 0 60000 65536"/>
              <a:gd name="T8" fmla="*/ 0 60000 65536"/>
            </a:gdLst>
            <a:ahLst/>
            <a:cxnLst>
              <a:cxn ang="T6">
                <a:pos x="T0" y="T1"/>
              </a:cxn>
              <a:cxn ang="T7">
                <a:pos x="T2" y="T3"/>
              </a:cxn>
              <a:cxn ang="T8">
                <a:pos x="T4" y="T5"/>
              </a:cxn>
            </a:cxnLst>
            <a:rect l="0" t="0" r="r" b="b"/>
            <a:pathLst>
              <a:path w="174" h="102">
                <a:moveTo>
                  <a:pt x="174" y="0"/>
                </a:moveTo>
                <a:cubicBezTo>
                  <a:pt x="147" y="36"/>
                  <a:pt x="121" y="72"/>
                  <a:pt x="92" y="87"/>
                </a:cubicBezTo>
                <a:cubicBezTo>
                  <a:pt x="63" y="102"/>
                  <a:pt x="31" y="94"/>
                  <a:pt x="0" y="87"/>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4" name="Freeform 16"/>
          <p:cNvSpPr>
            <a:spLocks/>
          </p:cNvSpPr>
          <p:nvPr/>
        </p:nvSpPr>
        <p:spPr bwMode="auto">
          <a:xfrm>
            <a:off x="2541588" y="4406900"/>
            <a:ext cx="319087" cy="307975"/>
          </a:xfrm>
          <a:custGeom>
            <a:avLst/>
            <a:gdLst>
              <a:gd name="T0" fmla="*/ 585152377 w 174"/>
              <a:gd name="T1" fmla="*/ 0 h 102"/>
              <a:gd name="T2" fmla="*/ 309391523 w 174"/>
              <a:gd name="T3" fmla="*/ 793141303 h 102"/>
              <a:gd name="T4" fmla="*/ 0 w 174"/>
              <a:gd name="T5" fmla="*/ 793141303 h 102"/>
              <a:gd name="T6" fmla="*/ 0 60000 65536"/>
              <a:gd name="T7" fmla="*/ 0 60000 65536"/>
              <a:gd name="T8" fmla="*/ 0 60000 65536"/>
            </a:gdLst>
            <a:ahLst/>
            <a:cxnLst>
              <a:cxn ang="T6">
                <a:pos x="T0" y="T1"/>
              </a:cxn>
              <a:cxn ang="T7">
                <a:pos x="T2" y="T3"/>
              </a:cxn>
              <a:cxn ang="T8">
                <a:pos x="T4" y="T5"/>
              </a:cxn>
            </a:cxnLst>
            <a:rect l="0" t="0" r="r" b="b"/>
            <a:pathLst>
              <a:path w="174" h="102">
                <a:moveTo>
                  <a:pt x="174" y="0"/>
                </a:moveTo>
                <a:cubicBezTo>
                  <a:pt x="147" y="36"/>
                  <a:pt x="121" y="72"/>
                  <a:pt x="92" y="87"/>
                </a:cubicBezTo>
                <a:cubicBezTo>
                  <a:pt x="63" y="102"/>
                  <a:pt x="31" y="94"/>
                  <a:pt x="0" y="87"/>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5" name="Freeform 17"/>
          <p:cNvSpPr>
            <a:spLocks/>
          </p:cNvSpPr>
          <p:nvPr/>
        </p:nvSpPr>
        <p:spPr bwMode="auto">
          <a:xfrm>
            <a:off x="2060575" y="4178300"/>
            <a:ext cx="233363" cy="136525"/>
          </a:xfrm>
          <a:custGeom>
            <a:avLst/>
            <a:gdLst>
              <a:gd name="T0" fmla="*/ 370464556 w 147"/>
              <a:gd name="T1" fmla="*/ 0 h 86"/>
              <a:gd name="T2" fmla="*/ 151209699 w 147"/>
              <a:gd name="T3" fmla="*/ 191531875 h 86"/>
              <a:gd name="T4" fmla="*/ 0 w 147"/>
              <a:gd name="T5" fmla="*/ 151209375 h 86"/>
              <a:gd name="T6" fmla="*/ 0 60000 65536"/>
              <a:gd name="T7" fmla="*/ 0 60000 65536"/>
              <a:gd name="T8" fmla="*/ 0 60000 65536"/>
            </a:gdLst>
            <a:ahLst/>
            <a:cxnLst>
              <a:cxn ang="T6">
                <a:pos x="T0" y="T1"/>
              </a:cxn>
              <a:cxn ang="T7">
                <a:pos x="T2" y="T3"/>
              </a:cxn>
              <a:cxn ang="T8">
                <a:pos x="T4" y="T5"/>
              </a:cxn>
            </a:cxnLst>
            <a:rect l="0" t="0" r="r" b="b"/>
            <a:pathLst>
              <a:path w="147" h="86">
                <a:moveTo>
                  <a:pt x="147" y="0"/>
                </a:moveTo>
                <a:cubicBezTo>
                  <a:pt x="115" y="33"/>
                  <a:pt x="84" y="66"/>
                  <a:pt x="60" y="76"/>
                </a:cubicBezTo>
                <a:cubicBezTo>
                  <a:pt x="36" y="86"/>
                  <a:pt x="18" y="73"/>
                  <a:pt x="0" y="6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20496" name="Object 18"/>
          <p:cNvGraphicFramePr>
            <a:graphicFrameLocks noChangeAspect="1"/>
          </p:cNvGraphicFramePr>
          <p:nvPr/>
        </p:nvGraphicFramePr>
        <p:xfrm>
          <a:off x="2889250" y="4208463"/>
          <a:ext cx="482600" cy="228600"/>
        </p:xfrm>
        <a:graphic>
          <a:graphicData uri="http://schemas.openxmlformats.org/presentationml/2006/ole">
            <mc:AlternateContent xmlns:mc="http://schemas.openxmlformats.org/markup-compatibility/2006">
              <mc:Choice xmlns:v="urn:schemas-microsoft-com:vml" Requires="v">
                <p:oleObj spid="_x0000_s22018" name="Equation" r:id="rId8" imgW="482391" imgH="228501" progId="Equation.DSMT4">
                  <p:embed/>
                </p:oleObj>
              </mc:Choice>
              <mc:Fallback>
                <p:oleObj name="Equation" r:id="rId8" imgW="482391"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9250" y="4208463"/>
                        <a:ext cx="482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7" name="Object 19"/>
          <p:cNvGraphicFramePr>
            <a:graphicFrameLocks noChangeAspect="1"/>
          </p:cNvGraphicFramePr>
          <p:nvPr/>
        </p:nvGraphicFramePr>
        <p:xfrm>
          <a:off x="2173288" y="3633788"/>
          <a:ext cx="482600" cy="228600"/>
        </p:xfrm>
        <a:graphic>
          <a:graphicData uri="http://schemas.openxmlformats.org/presentationml/2006/ole">
            <mc:AlternateContent xmlns:mc="http://schemas.openxmlformats.org/markup-compatibility/2006">
              <mc:Choice xmlns:v="urn:schemas-microsoft-com:vml" Requires="v">
                <p:oleObj spid="_x0000_s22019" name="Equation" r:id="rId10" imgW="482391" imgH="228501" progId="Equation.DSMT4">
                  <p:embed/>
                </p:oleObj>
              </mc:Choice>
              <mc:Fallback>
                <p:oleObj name="Equation" r:id="rId10" imgW="482391" imgH="2285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3288" y="3633788"/>
                        <a:ext cx="482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8" name="Freeform 20"/>
          <p:cNvSpPr>
            <a:spLocks/>
          </p:cNvSpPr>
          <p:nvPr/>
        </p:nvSpPr>
        <p:spPr bwMode="auto">
          <a:xfrm>
            <a:off x="1638300" y="3651250"/>
            <a:ext cx="447675" cy="200025"/>
          </a:xfrm>
          <a:custGeom>
            <a:avLst/>
            <a:gdLst>
              <a:gd name="T0" fmla="*/ 710684063 w 282"/>
              <a:gd name="T1" fmla="*/ 138609388 h 126"/>
              <a:gd name="T2" fmla="*/ 120967500 w 282"/>
              <a:gd name="T3" fmla="*/ 30241875 h 126"/>
              <a:gd name="T4" fmla="*/ 0 w 282"/>
              <a:gd name="T5" fmla="*/ 317539688 h 126"/>
              <a:gd name="T6" fmla="*/ 0 60000 65536"/>
              <a:gd name="T7" fmla="*/ 0 60000 65536"/>
              <a:gd name="T8" fmla="*/ 0 60000 65536"/>
            </a:gdLst>
            <a:ahLst/>
            <a:cxnLst>
              <a:cxn ang="T6">
                <a:pos x="T0" y="T1"/>
              </a:cxn>
              <a:cxn ang="T7">
                <a:pos x="T2" y="T3"/>
              </a:cxn>
              <a:cxn ang="T8">
                <a:pos x="T4" y="T5"/>
              </a:cxn>
            </a:cxnLst>
            <a:rect l="0" t="0" r="r" b="b"/>
            <a:pathLst>
              <a:path w="282" h="126">
                <a:moveTo>
                  <a:pt x="282" y="55"/>
                </a:moveTo>
                <a:cubicBezTo>
                  <a:pt x="188" y="27"/>
                  <a:pt x="95" y="0"/>
                  <a:pt x="48" y="12"/>
                </a:cubicBezTo>
                <a:cubicBezTo>
                  <a:pt x="1" y="24"/>
                  <a:pt x="0" y="75"/>
                  <a:pt x="0" y="126"/>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499" name="Freeform 21"/>
          <p:cNvSpPr>
            <a:spLocks/>
          </p:cNvSpPr>
          <p:nvPr/>
        </p:nvSpPr>
        <p:spPr bwMode="auto">
          <a:xfrm>
            <a:off x="1887538" y="3851275"/>
            <a:ext cx="268287" cy="223838"/>
          </a:xfrm>
          <a:custGeom>
            <a:avLst/>
            <a:gdLst>
              <a:gd name="T0" fmla="*/ 425904819 w 169"/>
              <a:gd name="T1" fmla="*/ 0 h 141"/>
              <a:gd name="T2" fmla="*/ 83164208 w 169"/>
              <a:gd name="T3" fmla="*/ 95766151 h 141"/>
              <a:gd name="T4" fmla="*/ 0 w 169"/>
              <a:gd name="T5" fmla="*/ 355343619 h 141"/>
              <a:gd name="T6" fmla="*/ 0 60000 65536"/>
              <a:gd name="T7" fmla="*/ 0 60000 65536"/>
              <a:gd name="T8" fmla="*/ 0 60000 65536"/>
            </a:gdLst>
            <a:ahLst/>
            <a:cxnLst>
              <a:cxn ang="T6">
                <a:pos x="T0" y="T1"/>
              </a:cxn>
              <a:cxn ang="T7">
                <a:pos x="T2" y="T3"/>
              </a:cxn>
              <a:cxn ang="T8">
                <a:pos x="T4" y="T5"/>
              </a:cxn>
            </a:cxnLst>
            <a:rect l="0" t="0" r="r" b="b"/>
            <a:pathLst>
              <a:path w="169" h="141">
                <a:moveTo>
                  <a:pt x="169" y="0"/>
                </a:moveTo>
                <a:cubicBezTo>
                  <a:pt x="115" y="7"/>
                  <a:pt x="61" y="14"/>
                  <a:pt x="33" y="38"/>
                </a:cubicBezTo>
                <a:cubicBezTo>
                  <a:pt x="5" y="62"/>
                  <a:pt x="2" y="101"/>
                  <a:pt x="0" y="141"/>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0500" name="Text Box 22"/>
          <p:cNvSpPr txBox="1">
            <a:spLocks noChangeArrowheads="1"/>
          </p:cNvSpPr>
          <p:nvPr/>
        </p:nvSpPr>
        <p:spPr bwMode="auto">
          <a:xfrm>
            <a:off x="1998663" y="5129213"/>
            <a:ext cx="37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20501" name="Text Box 23"/>
          <p:cNvSpPr txBox="1">
            <a:spLocks noChangeArrowheads="1"/>
          </p:cNvSpPr>
          <p:nvPr/>
        </p:nvSpPr>
        <p:spPr bwMode="auto">
          <a:xfrm>
            <a:off x="762000" y="3892550"/>
            <a:ext cx="371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graphicFrame>
        <p:nvGraphicFramePr>
          <p:cNvPr id="20502" name="Object 24"/>
          <p:cNvGraphicFramePr>
            <a:graphicFrameLocks noChangeAspect="1"/>
          </p:cNvGraphicFramePr>
          <p:nvPr>
            <p:extLst>
              <p:ext uri="{D42A27DB-BD31-4B8C-83A1-F6EECF244321}">
                <p14:modId xmlns:p14="http://schemas.microsoft.com/office/powerpoint/2010/main" val="3708913266"/>
              </p:ext>
            </p:extLst>
          </p:nvPr>
        </p:nvGraphicFramePr>
        <p:xfrm>
          <a:off x="3306763" y="3402013"/>
          <a:ext cx="5854700" cy="2400300"/>
        </p:xfrm>
        <a:graphic>
          <a:graphicData uri="http://schemas.openxmlformats.org/presentationml/2006/ole">
            <mc:AlternateContent xmlns:mc="http://schemas.openxmlformats.org/markup-compatibility/2006">
              <mc:Choice xmlns:v="urn:schemas-microsoft-com:vml" Requires="v">
                <p:oleObj spid="_x0000_s22020" name="Equation" r:id="rId12" imgW="5854680" imgH="2400120" progId="Equation.DSMT4">
                  <p:embed/>
                </p:oleObj>
              </mc:Choice>
              <mc:Fallback>
                <p:oleObj name="Equation" r:id="rId12" imgW="5854680" imgH="2400120" progId="Equation.DSMT4">
                  <p:embed/>
                  <p:pic>
                    <p:nvPicPr>
                      <p:cNvPr id="0" name=""/>
                      <p:cNvPicPr>
                        <a:picLocks noChangeAspect="1" noChangeArrowheads="1"/>
                      </p:cNvPicPr>
                      <p:nvPr/>
                    </p:nvPicPr>
                    <p:blipFill>
                      <a:blip r:embed="rId13"/>
                      <a:srcRect/>
                      <a:stretch>
                        <a:fillRect/>
                      </a:stretch>
                    </p:blipFill>
                    <p:spPr bwMode="auto">
                      <a:xfrm>
                        <a:off x="3306763" y="3402013"/>
                        <a:ext cx="58547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12 - TextBox"/>
          <p:cNvSpPr txBox="1"/>
          <p:nvPr/>
        </p:nvSpPr>
        <p:spPr>
          <a:xfrm>
            <a:off x="0" y="5385410"/>
            <a:ext cx="3419872" cy="707886"/>
          </a:xfrm>
          <a:prstGeom prst="rect">
            <a:avLst/>
          </a:prstGeom>
          <a:noFill/>
        </p:spPr>
        <p:txBody>
          <a:bodyPr wrap="square" rtlCol="0">
            <a:spAutoFit/>
          </a:bodyPr>
          <a:lstStyle/>
          <a:p>
            <a:pPr algn="ctr"/>
            <a:r>
              <a:rPr lang="el-GR" sz="2000" i="1" dirty="0" smtClean="0"/>
              <a:t>Σχήμα 1</a:t>
            </a:r>
            <a:r>
              <a:rPr lang="en-US" sz="2000" i="1" dirty="0" smtClean="0"/>
              <a:t>9</a:t>
            </a:r>
            <a:r>
              <a:rPr lang="el-GR" sz="2000" i="1" dirty="0" smtClean="0"/>
              <a:t>: Ροικές γραμμές για </a:t>
            </a:r>
            <a:r>
              <a:rPr lang="en-US" sz="2000" i="1" dirty="0" smtClean="0"/>
              <a:t>c&lt;0, c=0 </a:t>
            </a:r>
            <a:r>
              <a:rPr lang="el-GR" sz="2000" i="1" dirty="0" smtClean="0"/>
              <a:t>και </a:t>
            </a:r>
            <a:r>
              <a:rPr lang="en-US" sz="2000" i="1" dirty="0" smtClean="0"/>
              <a:t>c&gt;0</a:t>
            </a:r>
            <a:endParaRPr lang="el-GR" altLang="el-GR" sz="2000" i="1" dirty="0"/>
          </a:p>
        </p:txBody>
      </p:sp>
      <p:sp>
        <p:nvSpPr>
          <p:cNvPr id="24"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28</a:t>
            </a:fld>
            <a:endParaRPr lang="el-GR"/>
          </a:p>
        </p:txBody>
      </p:sp>
      <p:sp>
        <p:nvSpPr>
          <p:cNvPr id="25"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04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4162" y="0"/>
            <a:ext cx="916816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4400" b="1" dirty="0">
                <a:latin typeface="+mn-lt"/>
              </a:rPr>
              <a:t>Ροϊκή Συνάρτηση</a:t>
            </a:r>
          </a:p>
        </p:txBody>
      </p:sp>
      <p:sp>
        <p:nvSpPr>
          <p:cNvPr id="5" name="Text Box 27"/>
          <p:cNvSpPr txBox="1">
            <a:spLocks noChangeArrowheads="1"/>
          </p:cNvSpPr>
          <p:nvPr/>
        </p:nvSpPr>
        <p:spPr bwMode="auto">
          <a:xfrm>
            <a:off x="335855" y="838200"/>
            <a:ext cx="759142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Για ασυμπίεστη ροή σε δύο διαστάσεις η περιγραφή του πεδίου ταχύτητας απλουστεύεται σημαντικά με την εισαγωγή της ροϊκής συνάρτησης, ψ, η οποία προκύπτει από την ικανοποίηση της εξίσωσης συνέχειας – Εναλλακτικά η συνάρτηση αυτή είναι τέτοια ώστε να μην αλλάζει τιμή πάνω σε μία ροϊκή </a:t>
            </a:r>
            <a:r>
              <a:rPr lang="el-GR" altLang="el-GR" sz="2000" dirty="0" smtClean="0">
                <a:latin typeface="+mn-lt"/>
              </a:rPr>
              <a:t>γραμμή</a:t>
            </a:r>
          </a:p>
          <a:p>
            <a:pPr eaLnBrk="1" hangingPunct="1">
              <a:spcBef>
                <a:spcPct val="50000"/>
              </a:spcBef>
              <a:buFontTx/>
              <a:buNone/>
            </a:pPr>
            <a:r>
              <a:rPr lang="el-GR" altLang="el-GR" sz="2000" dirty="0" smtClean="0">
                <a:latin typeface="+mn-lt"/>
              </a:rPr>
              <a:t>Έστω η συνάρτηση ψ(</a:t>
            </a:r>
            <a:r>
              <a:rPr lang="en-US" altLang="el-GR" sz="2000" dirty="0" err="1" smtClean="0">
                <a:latin typeface="+mn-lt"/>
              </a:rPr>
              <a:t>x,y,t</a:t>
            </a:r>
            <a:r>
              <a:rPr lang="el-GR" altLang="el-GR" sz="2000" dirty="0" smtClean="0">
                <a:latin typeface="+mn-lt"/>
              </a:rPr>
              <a:t>)</a:t>
            </a:r>
            <a:r>
              <a:rPr lang="en-US" altLang="el-GR" sz="2000" dirty="0" smtClean="0">
                <a:latin typeface="+mn-lt"/>
              </a:rPr>
              <a:t> </a:t>
            </a:r>
            <a:r>
              <a:rPr lang="el-GR" altLang="el-GR" sz="2000" dirty="0" smtClean="0">
                <a:latin typeface="+mn-lt"/>
              </a:rPr>
              <a:t>ή ψ</a:t>
            </a:r>
            <a:r>
              <a:rPr lang="en-US" altLang="el-GR" sz="2000" dirty="0" smtClean="0">
                <a:latin typeface="+mn-lt"/>
              </a:rPr>
              <a:t>(r,</a:t>
            </a:r>
            <a:r>
              <a:rPr lang="el-GR" altLang="el-GR" sz="2000" dirty="0" smtClean="0">
                <a:latin typeface="+mn-lt"/>
              </a:rPr>
              <a:t>θ,</a:t>
            </a:r>
            <a:r>
              <a:rPr lang="en-US" altLang="el-GR" sz="2000" dirty="0" smtClean="0">
                <a:latin typeface="+mn-lt"/>
              </a:rPr>
              <a:t>t)</a:t>
            </a:r>
            <a:r>
              <a:rPr lang="el-GR" altLang="el-GR" sz="2000" dirty="0" smtClean="0">
                <a:latin typeface="+mn-lt"/>
              </a:rPr>
              <a:t> τέτοιες ώστε:</a:t>
            </a:r>
            <a:endParaRPr lang="el-GR" altLang="el-GR" sz="2000" dirty="0">
              <a:latin typeface="+mn-lt"/>
            </a:endParaRPr>
          </a:p>
        </p:txBody>
      </p:sp>
      <p:graphicFrame>
        <p:nvGraphicFramePr>
          <p:cNvPr id="6" name="Object 28"/>
          <p:cNvGraphicFramePr>
            <a:graphicFrameLocks noChangeAspect="1"/>
          </p:cNvGraphicFramePr>
          <p:nvPr>
            <p:extLst>
              <p:ext uri="{D42A27DB-BD31-4B8C-83A1-F6EECF244321}">
                <p14:modId xmlns:p14="http://schemas.microsoft.com/office/powerpoint/2010/main" val="34859733"/>
              </p:ext>
            </p:extLst>
          </p:nvPr>
        </p:nvGraphicFramePr>
        <p:xfrm>
          <a:off x="609724" y="2996952"/>
          <a:ext cx="4178300" cy="609600"/>
        </p:xfrm>
        <a:graphic>
          <a:graphicData uri="http://schemas.openxmlformats.org/presentationml/2006/ole">
            <mc:AlternateContent xmlns:mc="http://schemas.openxmlformats.org/markup-compatibility/2006">
              <mc:Choice xmlns:v="urn:schemas-microsoft-com:vml" Requires="v">
                <p:oleObj spid="_x0000_s22732" name="Equation" r:id="rId3" imgW="4178160" imgH="609480" progId="Equation.DSMT4">
                  <p:embed/>
                </p:oleObj>
              </mc:Choice>
              <mc:Fallback>
                <p:oleObj name="Equation" r:id="rId3" imgW="4178160" imgH="609480" progId="Equation.DSMT4">
                  <p:embed/>
                  <p:pic>
                    <p:nvPicPr>
                      <p:cNvPr id="0" name=""/>
                      <p:cNvPicPr>
                        <a:picLocks noChangeAspect="1" noChangeArrowheads="1"/>
                      </p:cNvPicPr>
                      <p:nvPr/>
                    </p:nvPicPr>
                    <p:blipFill>
                      <a:blip r:embed="rId4"/>
                      <a:srcRect/>
                      <a:stretch>
                        <a:fillRect/>
                      </a:stretch>
                    </p:blipFill>
                    <p:spPr bwMode="auto">
                      <a:xfrm>
                        <a:off x="609724" y="2996952"/>
                        <a:ext cx="41783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9"/>
          <p:cNvSpPr txBox="1">
            <a:spLocks noChangeArrowheads="1"/>
          </p:cNvSpPr>
          <p:nvPr/>
        </p:nvSpPr>
        <p:spPr bwMode="auto">
          <a:xfrm>
            <a:off x="292992" y="3573016"/>
            <a:ext cx="34401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Για το ολικό διαφορικό της ισχύει ότι μηδενίζεται πάνω στις ροϊκές γραμμές</a:t>
            </a:r>
          </a:p>
        </p:txBody>
      </p:sp>
      <p:graphicFrame>
        <p:nvGraphicFramePr>
          <p:cNvPr id="8" name="Object 30"/>
          <p:cNvGraphicFramePr>
            <a:graphicFrameLocks noChangeAspect="1"/>
          </p:cNvGraphicFramePr>
          <p:nvPr>
            <p:extLst>
              <p:ext uri="{D42A27DB-BD31-4B8C-83A1-F6EECF244321}">
                <p14:modId xmlns:p14="http://schemas.microsoft.com/office/powerpoint/2010/main" val="791054556"/>
              </p:ext>
            </p:extLst>
          </p:nvPr>
        </p:nvGraphicFramePr>
        <p:xfrm>
          <a:off x="3635896" y="3933056"/>
          <a:ext cx="5232400" cy="609600"/>
        </p:xfrm>
        <a:graphic>
          <a:graphicData uri="http://schemas.openxmlformats.org/presentationml/2006/ole">
            <mc:AlternateContent xmlns:mc="http://schemas.openxmlformats.org/markup-compatibility/2006">
              <mc:Choice xmlns:v="urn:schemas-microsoft-com:vml" Requires="v">
                <p:oleObj spid="_x0000_s22733" name="Equation" r:id="rId5" imgW="5232400" imgH="609600" progId="Equation.DSMT4">
                  <p:embed/>
                </p:oleObj>
              </mc:Choice>
              <mc:Fallback>
                <p:oleObj name="Equation" r:id="rId5" imgW="5232400" imgH="609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933056"/>
                        <a:ext cx="523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31"/>
          <p:cNvSpPr txBox="1">
            <a:spLocks noChangeArrowheads="1"/>
          </p:cNvSpPr>
          <p:nvPr/>
        </p:nvSpPr>
        <p:spPr bwMode="auto">
          <a:xfrm>
            <a:off x="291404" y="4665330"/>
            <a:ext cx="7635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Συνεπώς η ροϊκή συνάρτηση αποκτά δεδομένη τιμή σε κάθε ροϊκή γραμμή </a:t>
            </a:r>
          </a:p>
        </p:txBody>
      </p:sp>
      <p:sp>
        <p:nvSpPr>
          <p:cNvPr id="1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29</a:t>
            </a:fld>
            <a:endParaRPr lang="el-GR"/>
          </a:p>
        </p:txBody>
      </p:sp>
      <p:sp>
        <p:nvSpPr>
          <p:cNvPr id="1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7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Περιεχόμενα ενότητας</a:t>
            </a:r>
          </a:p>
        </p:txBody>
      </p:sp>
      <p:sp>
        <p:nvSpPr>
          <p:cNvPr id="3" name="Θέση περιεχομένου 2"/>
          <p:cNvSpPr>
            <a:spLocks noGrp="1"/>
          </p:cNvSpPr>
          <p:nvPr>
            <p:ph idx="1"/>
          </p:nvPr>
        </p:nvSpPr>
        <p:spPr/>
        <p:txBody>
          <a:bodyPr>
            <a:normAutofit fontScale="85000" lnSpcReduction="10000"/>
          </a:bodyPr>
          <a:lstStyle/>
          <a:p>
            <a:r>
              <a:rPr lang="el-GR" dirty="0"/>
              <a:t>Μέθοδοι </a:t>
            </a:r>
            <a:r>
              <a:rPr lang="el-GR" dirty="0" smtClean="0"/>
              <a:t>περιγραφής πεδίου ροής</a:t>
            </a:r>
          </a:p>
          <a:p>
            <a:r>
              <a:rPr lang="el-GR" dirty="0"/>
              <a:t>Χρονικές </a:t>
            </a:r>
            <a:r>
              <a:rPr lang="el-GR" dirty="0" smtClean="0"/>
              <a:t>παράγωγοι </a:t>
            </a:r>
            <a:r>
              <a:rPr lang="el-GR" dirty="0"/>
              <a:t>-</a:t>
            </a:r>
            <a:r>
              <a:rPr lang="el-GR" dirty="0" smtClean="0"/>
              <a:t> παραδείγματα</a:t>
            </a:r>
          </a:p>
          <a:p>
            <a:r>
              <a:rPr lang="el-GR" dirty="0" smtClean="0"/>
              <a:t>Επιτάχυνση</a:t>
            </a:r>
          </a:p>
          <a:p>
            <a:r>
              <a:rPr lang="el-GR" dirty="0"/>
              <a:t>Ρυθμοί </a:t>
            </a:r>
            <a:r>
              <a:rPr lang="el-GR" dirty="0" smtClean="0"/>
              <a:t>ροής μάζας όγκου</a:t>
            </a:r>
          </a:p>
          <a:p>
            <a:r>
              <a:rPr lang="el-GR" dirty="0"/>
              <a:t>Τρόποι </a:t>
            </a:r>
            <a:r>
              <a:rPr lang="el-GR" dirty="0" smtClean="0"/>
              <a:t>αναπαράστασης πεδίου ροής -παραδείγματα</a:t>
            </a:r>
          </a:p>
          <a:p>
            <a:r>
              <a:rPr lang="el-GR" dirty="0" smtClean="0"/>
              <a:t>Ροϊκή Συνάρτηση - φυσική ερμηνεία</a:t>
            </a:r>
          </a:p>
          <a:p>
            <a:r>
              <a:rPr lang="el-GR" dirty="0"/>
              <a:t>Συνιστώσες κίνησης σωματιδίων </a:t>
            </a:r>
            <a:r>
              <a:rPr lang="el-GR" dirty="0" smtClean="0"/>
              <a:t>ρευστού </a:t>
            </a:r>
          </a:p>
          <a:p>
            <a:r>
              <a:rPr lang="el-GR" altLang="el-GR" dirty="0" smtClean="0"/>
              <a:t>Ανάλυση </a:t>
            </a:r>
            <a:r>
              <a:rPr lang="el-GR" altLang="el-GR" dirty="0"/>
              <a:t>διαφορικής κίνησης στοιχείου </a:t>
            </a:r>
            <a:r>
              <a:rPr lang="el-GR" altLang="el-GR" dirty="0" smtClean="0"/>
              <a:t>ρευστού</a:t>
            </a:r>
          </a:p>
          <a:p>
            <a:r>
              <a:rPr lang="el-GR" altLang="el-GR" dirty="0" smtClean="0"/>
              <a:t>Στροβιλότητα </a:t>
            </a:r>
            <a:r>
              <a:rPr lang="el-GR" altLang="el-GR" dirty="0"/>
              <a:t>-</a:t>
            </a:r>
            <a:r>
              <a:rPr lang="el-GR" altLang="el-GR" dirty="0" smtClean="0"/>
              <a:t> σχηματική αναπαράστασή της σε διάφορες ροές</a:t>
            </a:r>
          </a:p>
          <a:p>
            <a:endParaRPr lang="el-GR" dirty="0"/>
          </a:p>
          <a:p>
            <a:endParaRPr lang="el-GR" dirty="0"/>
          </a:p>
          <a:p>
            <a:endParaRPr lang="el-GR" dirty="0"/>
          </a:p>
          <a:p>
            <a:endParaRPr lang="el-GR" dirty="0"/>
          </a:p>
          <a:p>
            <a:endParaRPr lang="el-GR" dirty="0"/>
          </a:p>
        </p:txBody>
      </p:sp>
      <p:sp>
        <p:nvSpPr>
          <p:cNvPr id="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a:t>
            </a:fld>
            <a:endParaRPr lang="el-GR"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extLst>
      <p:ext uri="{BB962C8B-B14F-4D97-AF65-F5344CB8AC3E}">
        <p14:creationId xmlns:p14="http://schemas.microsoft.com/office/powerpoint/2010/main" val="1667615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Line 5"/>
          <p:cNvSpPr>
            <a:spLocks noChangeShapeType="1"/>
          </p:cNvSpPr>
          <p:nvPr/>
        </p:nvSpPr>
        <p:spPr bwMode="auto">
          <a:xfrm flipV="1">
            <a:off x="457200" y="236711"/>
            <a:ext cx="0" cy="1293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32" name="Line 6"/>
          <p:cNvSpPr>
            <a:spLocks noChangeShapeType="1"/>
          </p:cNvSpPr>
          <p:nvPr/>
        </p:nvSpPr>
        <p:spPr bwMode="auto">
          <a:xfrm>
            <a:off x="457200" y="1513061"/>
            <a:ext cx="174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33" name="Freeform 7"/>
          <p:cNvSpPr>
            <a:spLocks/>
          </p:cNvSpPr>
          <p:nvPr/>
        </p:nvSpPr>
        <p:spPr bwMode="auto">
          <a:xfrm>
            <a:off x="698500" y="806624"/>
            <a:ext cx="1449388" cy="638175"/>
          </a:xfrm>
          <a:custGeom>
            <a:avLst/>
            <a:gdLst>
              <a:gd name="T0" fmla="*/ 0 w 913"/>
              <a:gd name="T1" fmla="*/ 1013102813 h 402"/>
              <a:gd name="T2" fmla="*/ 287297912 w 913"/>
              <a:gd name="T3" fmla="*/ 670361563 h 402"/>
              <a:gd name="T4" fmla="*/ 904737200 w 913"/>
              <a:gd name="T5" fmla="*/ 342741250 h 402"/>
              <a:gd name="T6" fmla="*/ 1451610501 w 913"/>
              <a:gd name="T7" fmla="*/ 163810950 h 402"/>
              <a:gd name="T8" fmla="*/ 2147483647 w 913"/>
              <a:gd name="T9" fmla="*/ 0 h 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402">
                <a:moveTo>
                  <a:pt x="0" y="402"/>
                </a:moveTo>
                <a:cubicBezTo>
                  <a:pt x="27" y="356"/>
                  <a:pt x="54" y="310"/>
                  <a:pt x="114" y="266"/>
                </a:cubicBezTo>
                <a:cubicBezTo>
                  <a:pt x="174" y="222"/>
                  <a:pt x="282" y="169"/>
                  <a:pt x="359" y="136"/>
                </a:cubicBezTo>
                <a:cubicBezTo>
                  <a:pt x="436" y="103"/>
                  <a:pt x="484" y="88"/>
                  <a:pt x="576" y="65"/>
                </a:cubicBezTo>
                <a:cubicBezTo>
                  <a:pt x="668" y="42"/>
                  <a:pt x="843" y="14"/>
                  <a:pt x="913"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34" name="Freeform 8"/>
          <p:cNvSpPr>
            <a:spLocks/>
          </p:cNvSpPr>
          <p:nvPr/>
        </p:nvSpPr>
        <p:spPr bwMode="auto">
          <a:xfrm>
            <a:off x="690563" y="289099"/>
            <a:ext cx="1517650" cy="809625"/>
          </a:xfrm>
          <a:custGeom>
            <a:avLst/>
            <a:gdLst>
              <a:gd name="T0" fmla="*/ 0 w 956"/>
              <a:gd name="T1" fmla="*/ 1285279688 h 510"/>
              <a:gd name="T2" fmla="*/ 148690013 w 956"/>
              <a:gd name="T3" fmla="*/ 1025704388 h 510"/>
              <a:gd name="T4" fmla="*/ 491431263 w 956"/>
              <a:gd name="T5" fmla="*/ 682963138 h 510"/>
              <a:gd name="T6" fmla="*/ 1040825325 w 956"/>
              <a:gd name="T7" fmla="*/ 342741250 h 510"/>
              <a:gd name="T8" fmla="*/ 1670864388 w 956"/>
              <a:gd name="T9" fmla="*/ 123488450 h 510"/>
              <a:gd name="T10" fmla="*/ 2147483647 w 956"/>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6" h="510">
                <a:moveTo>
                  <a:pt x="0" y="510"/>
                </a:moveTo>
                <a:cubicBezTo>
                  <a:pt x="13" y="478"/>
                  <a:pt x="27" y="447"/>
                  <a:pt x="59" y="407"/>
                </a:cubicBezTo>
                <a:cubicBezTo>
                  <a:pt x="91" y="367"/>
                  <a:pt x="136" y="316"/>
                  <a:pt x="195" y="271"/>
                </a:cubicBezTo>
                <a:cubicBezTo>
                  <a:pt x="254" y="226"/>
                  <a:pt x="335" y="173"/>
                  <a:pt x="413" y="136"/>
                </a:cubicBezTo>
                <a:cubicBezTo>
                  <a:pt x="491" y="99"/>
                  <a:pt x="573" y="72"/>
                  <a:pt x="663" y="49"/>
                </a:cubicBezTo>
                <a:cubicBezTo>
                  <a:pt x="753" y="26"/>
                  <a:pt x="854" y="13"/>
                  <a:pt x="956"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35" name="Text Box 9"/>
          <p:cNvSpPr txBox="1">
            <a:spLocks noChangeArrowheads="1"/>
          </p:cNvSpPr>
          <p:nvPr/>
        </p:nvSpPr>
        <p:spPr bwMode="auto">
          <a:xfrm>
            <a:off x="1355725" y="1460674"/>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22536" name="Text Box 10"/>
          <p:cNvSpPr txBox="1">
            <a:spLocks noChangeArrowheads="1"/>
          </p:cNvSpPr>
          <p:nvPr/>
        </p:nvSpPr>
        <p:spPr bwMode="auto">
          <a:xfrm>
            <a:off x="379413" y="166861"/>
            <a:ext cx="439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sp>
        <p:nvSpPr>
          <p:cNvPr id="22537" name="Text Box 11"/>
          <p:cNvSpPr txBox="1">
            <a:spLocks noChangeArrowheads="1"/>
          </p:cNvSpPr>
          <p:nvPr/>
        </p:nvSpPr>
        <p:spPr bwMode="auto">
          <a:xfrm>
            <a:off x="809625" y="1103486"/>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α</a:t>
            </a:r>
          </a:p>
        </p:txBody>
      </p:sp>
      <p:sp>
        <p:nvSpPr>
          <p:cNvPr id="22538" name="Text Box 12"/>
          <p:cNvSpPr txBox="1">
            <a:spLocks noChangeArrowheads="1"/>
          </p:cNvSpPr>
          <p:nvPr/>
        </p:nvSpPr>
        <p:spPr bwMode="auto">
          <a:xfrm>
            <a:off x="469900" y="754236"/>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β</a:t>
            </a:r>
          </a:p>
        </p:txBody>
      </p:sp>
      <p:sp>
        <p:nvSpPr>
          <p:cNvPr id="22539" name="Text Box 13"/>
          <p:cNvSpPr txBox="1">
            <a:spLocks noChangeArrowheads="1"/>
          </p:cNvSpPr>
          <p:nvPr/>
        </p:nvSpPr>
        <p:spPr bwMode="auto">
          <a:xfrm>
            <a:off x="1639888" y="797099"/>
            <a:ext cx="439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Ψ</a:t>
            </a:r>
            <a:r>
              <a:rPr lang="el-GR" altLang="el-GR" sz="1600" baseline="-25000">
                <a:latin typeface="Times New Roman" pitchFamily="18" charset="0"/>
              </a:rPr>
              <a:t>α</a:t>
            </a:r>
            <a:endParaRPr lang="el-GR" altLang="el-GR" sz="1600">
              <a:latin typeface="Times New Roman" pitchFamily="18" charset="0"/>
            </a:endParaRPr>
          </a:p>
        </p:txBody>
      </p:sp>
      <p:sp>
        <p:nvSpPr>
          <p:cNvPr id="22540" name="Text Box 14"/>
          <p:cNvSpPr txBox="1">
            <a:spLocks noChangeArrowheads="1"/>
          </p:cNvSpPr>
          <p:nvPr/>
        </p:nvSpPr>
        <p:spPr bwMode="auto">
          <a:xfrm>
            <a:off x="1127125" y="44624"/>
            <a:ext cx="1052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Ψ</a:t>
            </a:r>
            <a:r>
              <a:rPr lang="el-GR" altLang="el-GR" sz="1600" baseline="-25000">
                <a:latin typeface="Times New Roman" pitchFamily="18" charset="0"/>
              </a:rPr>
              <a:t>β</a:t>
            </a:r>
            <a:r>
              <a:rPr lang="el-GR" altLang="el-GR" sz="1600">
                <a:latin typeface="Times New Roman" pitchFamily="18" charset="0"/>
              </a:rPr>
              <a:t>&gt; Ψ</a:t>
            </a:r>
            <a:r>
              <a:rPr lang="el-GR" altLang="el-GR" sz="1600" baseline="-25000">
                <a:latin typeface="Times New Roman" pitchFamily="18" charset="0"/>
              </a:rPr>
              <a:t>α</a:t>
            </a:r>
          </a:p>
        </p:txBody>
      </p:sp>
      <p:sp>
        <p:nvSpPr>
          <p:cNvPr id="22541" name="Line 15"/>
          <p:cNvSpPr>
            <a:spLocks noChangeShapeType="1"/>
          </p:cNvSpPr>
          <p:nvPr/>
        </p:nvSpPr>
        <p:spPr bwMode="auto">
          <a:xfrm flipV="1">
            <a:off x="784225" y="1005061"/>
            <a:ext cx="182563"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2" name="Line 16"/>
          <p:cNvSpPr>
            <a:spLocks noChangeShapeType="1"/>
          </p:cNvSpPr>
          <p:nvPr/>
        </p:nvSpPr>
        <p:spPr bwMode="auto">
          <a:xfrm flipV="1">
            <a:off x="1060450" y="676449"/>
            <a:ext cx="484188" cy="250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3" name="Line 17"/>
          <p:cNvSpPr>
            <a:spLocks noChangeShapeType="1"/>
          </p:cNvSpPr>
          <p:nvPr/>
        </p:nvSpPr>
        <p:spPr bwMode="auto">
          <a:xfrm flipV="1">
            <a:off x="1682750" y="530399"/>
            <a:ext cx="534988" cy="10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22544" name="Object 18"/>
          <p:cNvGraphicFramePr>
            <a:graphicFrameLocks noChangeAspect="1"/>
          </p:cNvGraphicFramePr>
          <p:nvPr>
            <p:extLst>
              <p:ext uri="{D42A27DB-BD31-4B8C-83A1-F6EECF244321}">
                <p14:modId xmlns:p14="http://schemas.microsoft.com/office/powerpoint/2010/main" val="3037604868"/>
              </p:ext>
            </p:extLst>
          </p:nvPr>
        </p:nvGraphicFramePr>
        <p:xfrm>
          <a:off x="358924" y="1774999"/>
          <a:ext cx="2628900" cy="1282700"/>
        </p:xfrm>
        <a:graphic>
          <a:graphicData uri="http://schemas.openxmlformats.org/presentationml/2006/ole">
            <mc:AlternateContent xmlns:mc="http://schemas.openxmlformats.org/markup-compatibility/2006">
              <mc:Choice xmlns:v="urn:schemas-microsoft-com:vml" Requires="v">
                <p:oleObj spid="_x0000_s24240" name="Equation" r:id="rId3" imgW="2628900" imgH="1282700" progId="Equation.DSMT4">
                  <p:embed/>
                </p:oleObj>
              </mc:Choice>
              <mc:Fallback>
                <p:oleObj name="Equation" r:id="rId3" imgW="2628900" imgH="1282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24" y="1774999"/>
                        <a:ext cx="26289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5" name="Line 19"/>
          <p:cNvSpPr>
            <a:spLocks noChangeShapeType="1"/>
          </p:cNvSpPr>
          <p:nvPr/>
        </p:nvSpPr>
        <p:spPr bwMode="auto">
          <a:xfrm flipV="1">
            <a:off x="1216025" y="339899"/>
            <a:ext cx="0" cy="1165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6" name="Line 21"/>
          <p:cNvSpPr>
            <a:spLocks noChangeShapeType="1"/>
          </p:cNvSpPr>
          <p:nvPr/>
        </p:nvSpPr>
        <p:spPr bwMode="auto">
          <a:xfrm>
            <a:off x="449263" y="970136"/>
            <a:ext cx="11985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7" name="Line 22"/>
          <p:cNvSpPr>
            <a:spLocks noChangeShapeType="1"/>
          </p:cNvSpPr>
          <p:nvPr/>
        </p:nvSpPr>
        <p:spPr bwMode="auto">
          <a:xfrm flipV="1">
            <a:off x="3506788" y="346249"/>
            <a:ext cx="0" cy="12938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8" name="Line 23"/>
          <p:cNvSpPr>
            <a:spLocks noChangeShapeType="1"/>
          </p:cNvSpPr>
          <p:nvPr/>
        </p:nvSpPr>
        <p:spPr bwMode="auto">
          <a:xfrm>
            <a:off x="3506788" y="1622599"/>
            <a:ext cx="17414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49" name="Freeform 24"/>
          <p:cNvSpPr>
            <a:spLocks/>
          </p:cNvSpPr>
          <p:nvPr/>
        </p:nvSpPr>
        <p:spPr bwMode="auto">
          <a:xfrm>
            <a:off x="3748088" y="916161"/>
            <a:ext cx="1449387" cy="638175"/>
          </a:xfrm>
          <a:custGeom>
            <a:avLst/>
            <a:gdLst>
              <a:gd name="T0" fmla="*/ 0 w 913"/>
              <a:gd name="T1" fmla="*/ 1013102813 h 402"/>
              <a:gd name="T2" fmla="*/ 287297713 w 913"/>
              <a:gd name="T3" fmla="*/ 670361563 h 402"/>
              <a:gd name="T4" fmla="*/ 904734988 w 913"/>
              <a:gd name="T5" fmla="*/ 342741250 h 402"/>
              <a:gd name="T6" fmla="*/ 1451609499 w 913"/>
              <a:gd name="T7" fmla="*/ 163810950 h 402"/>
              <a:gd name="T8" fmla="*/ 2147483647 w 913"/>
              <a:gd name="T9" fmla="*/ 0 h 4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 h="402">
                <a:moveTo>
                  <a:pt x="0" y="402"/>
                </a:moveTo>
                <a:cubicBezTo>
                  <a:pt x="27" y="356"/>
                  <a:pt x="54" y="310"/>
                  <a:pt x="114" y="266"/>
                </a:cubicBezTo>
                <a:cubicBezTo>
                  <a:pt x="174" y="222"/>
                  <a:pt x="282" y="169"/>
                  <a:pt x="359" y="136"/>
                </a:cubicBezTo>
                <a:cubicBezTo>
                  <a:pt x="436" y="103"/>
                  <a:pt x="484" y="88"/>
                  <a:pt x="576" y="65"/>
                </a:cubicBezTo>
                <a:cubicBezTo>
                  <a:pt x="668" y="42"/>
                  <a:pt x="843" y="14"/>
                  <a:pt x="913"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50" name="Freeform 25"/>
          <p:cNvSpPr>
            <a:spLocks/>
          </p:cNvSpPr>
          <p:nvPr/>
        </p:nvSpPr>
        <p:spPr bwMode="auto">
          <a:xfrm>
            <a:off x="3740150" y="398636"/>
            <a:ext cx="1517650" cy="809625"/>
          </a:xfrm>
          <a:custGeom>
            <a:avLst/>
            <a:gdLst>
              <a:gd name="T0" fmla="*/ 0 w 956"/>
              <a:gd name="T1" fmla="*/ 1285279688 h 510"/>
              <a:gd name="T2" fmla="*/ 148690013 w 956"/>
              <a:gd name="T3" fmla="*/ 1025704388 h 510"/>
              <a:gd name="T4" fmla="*/ 491431263 w 956"/>
              <a:gd name="T5" fmla="*/ 682963138 h 510"/>
              <a:gd name="T6" fmla="*/ 1040825325 w 956"/>
              <a:gd name="T7" fmla="*/ 342741250 h 510"/>
              <a:gd name="T8" fmla="*/ 1670864388 w 956"/>
              <a:gd name="T9" fmla="*/ 123488450 h 510"/>
              <a:gd name="T10" fmla="*/ 2147483647 w 956"/>
              <a:gd name="T11" fmla="*/ 0 h 5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6" h="510">
                <a:moveTo>
                  <a:pt x="0" y="510"/>
                </a:moveTo>
                <a:cubicBezTo>
                  <a:pt x="13" y="478"/>
                  <a:pt x="27" y="447"/>
                  <a:pt x="59" y="407"/>
                </a:cubicBezTo>
                <a:cubicBezTo>
                  <a:pt x="91" y="367"/>
                  <a:pt x="136" y="316"/>
                  <a:pt x="195" y="271"/>
                </a:cubicBezTo>
                <a:cubicBezTo>
                  <a:pt x="254" y="226"/>
                  <a:pt x="335" y="173"/>
                  <a:pt x="413" y="136"/>
                </a:cubicBezTo>
                <a:cubicBezTo>
                  <a:pt x="491" y="99"/>
                  <a:pt x="573" y="72"/>
                  <a:pt x="663" y="49"/>
                </a:cubicBezTo>
                <a:cubicBezTo>
                  <a:pt x="753" y="26"/>
                  <a:pt x="854" y="13"/>
                  <a:pt x="956"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51" name="Text Box 26"/>
          <p:cNvSpPr txBox="1">
            <a:spLocks noChangeArrowheads="1"/>
          </p:cNvSpPr>
          <p:nvPr/>
        </p:nvSpPr>
        <p:spPr bwMode="auto">
          <a:xfrm>
            <a:off x="4405313" y="1570211"/>
            <a:ext cx="439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22552" name="Text Box 27"/>
          <p:cNvSpPr txBox="1">
            <a:spLocks noChangeArrowheads="1"/>
          </p:cNvSpPr>
          <p:nvPr/>
        </p:nvSpPr>
        <p:spPr bwMode="auto">
          <a:xfrm>
            <a:off x="3429000" y="276399"/>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sp>
        <p:nvSpPr>
          <p:cNvPr id="22553" name="Text Box 28"/>
          <p:cNvSpPr txBox="1">
            <a:spLocks noChangeArrowheads="1"/>
          </p:cNvSpPr>
          <p:nvPr/>
        </p:nvSpPr>
        <p:spPr bwMode="auto">
          <a:xfrm>
            <a:off x="3859213" y="1213024"/>
            <a:ext cx="439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α</a:t>
            </a:r>
          </a:p>
        </p:txBody>
      </p:sp>
      <p:sp>
        <p:nvSpPr>
          <p:cNvPr id="22554" name="Text Box 29"/>
          <p:cNvSpPr txBox="1">
            <a:spLocks noChangeArrowheads="1"/>
          </p:cNvSpPr>
          <p:nvPr/>
        </p:nvSpPr>
        <p:spPr bwMode="auto">
          <a:xfrm>
            <a:off x="3519488" y="863774"/>
            <a:ext cx="439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β</a:t>
            </a:r>
          </a:p>
        </p:txBody>
      </p:sp>
      <p:sp>
        <p:nvSpPr>
          <p:cNvPr id="22555" name="Text Box 30"/>
          <p:cNvSpPr txBox="1">
            <a:spLocks noChangeArrowheads="1"/>
          </p:cNvSpPr>
          <p:nvPr/>
        </p:nvSpPr>
        <p:spPr bwMode="auto">
          <a:xfrm>
            <a:off x="4689475" y="906636"/>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Ψ</a:t>
            </a:r>
            <a:r>
              <a:rPr lang="el-GR" altLang="el-GR" sz="1600" baseline="-25000">
                <a:latin typeface="Times New Roman" pitchFamily="18" charset="0"/>
              </a:rPr>
              <a:t>α</a:t>
            </a:r>
            <a:endParaRPr lang="el-GR" altLang="el-GR" sz="1600">
              <a:latin typeface="Times New Roman" pitchFamily="18" charset="0"/>
            </a:endParaRPr>
          </a:p>
        </p:txBody>
      </p:sp>
      <p:sp>
        <p:nvSpPr>
          <p:cNvPr id="22556" name="Text Box 31"/>
          <p:cNvSpPr txBox="1">
            <a:spLocks noChangeArrowheads="1"/>
          </p:cNvSpPr>
          <p:nvPr/>
        </p:nvSpPr>
        <p:spPr bwMode="auto">
          <a:xfrm>
            <a:off x="4176713" y="154161"/>
            <a:ext cx="1052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dirty="0">
                <a:latin typeface="Times New Roman" pitchFamily="18" charset="0"/>
              </a:rPr>
              <a:t>Ψ</a:t>
            </a:r>
            <a:r>
              <a:rPr lang="el-GR" altLang="el-GR" sz="1600" baseline="-25000" dirty="0">
                <a:latin typeface="Times New Roman" pitchFamily="18" charset="0"/>
              </a:rPr>
              <a:t>β</a:t>
            </a:r>
            <a:r>
              <a:rPr lang="el-GR" altLang="el-GR" sz="1600" dirty="0">
                <a:latin typeface="Times New Roman" pitchFamily="18" charset="0"/>
              </a:rPr>
              <a:t>&lt; Ψ</a:t>
            </a:r>
            <a:r>
              <a:rPr lang="el-GR" altLang="el-GR" sz="1600" baseline="-25000" dirty="0">
                <a:latin typeface="Times New Roman" pitchFamily="18" charset="0"/>
              </a:rPr>
              <a:t>α</a:t>
            </a:r>
          </a:p>
        </p:txBody>
      </p:sp>
      <p:sp>
        <p:nvSpPr>
          <p:cNvPr id="22557" name="Line 32"/>
          <p:cNvSpPr>
            <a:spLocks noChangeShapeType="1"/>
          </p:cNvSpPr>
          <p:nvPr/>
        </p:nvSpPr>
        <p:spPr bwMode="auto">
          <a:xfrm flipV="1">
            <a:off x="3833813" y="1114599"/>
            <a:ext cx="182562" cy="18097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58" name="Line 33"/>
          <p:cNvSpPr>
            <a:spLocks noChangeShapeType="1"/>
          </p:cNvSpPr>
          <p:nvPr/>
        </p:nvSpPr>
        <p:spPr bwMode="auto">
          <a:xfrm flipV="1">
            <a:off x="4110038" y="785986"/>
            <a:ext cx="484187" cy="250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59" name="Line 34"/>
          <p:cNvSpPr>
            <a:spLocks noChangeShapeType="1"/>
          </p:cNvSpPr>
          <p:nvPr/>
        </p:nvSpPr>
        <p:spPr bwMode="auto">
          <a:xfrm flipV="1">
            <a:off x="4732338" y="639936"/>
            <a:ext cx="534987" cy="1031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60" name="Line 35"/>
          <p:cNvSpPr>
            <a:spLocks noChangeShapeType="1"/>
          </p:cNvSpPr>
          <p:nvPr/>
        </p:nvSpPr>
        <p:spPr bwMode="auto">
          <a:xfrm flipV="1">
            <a:off x="4265613" y="449436"/>
            <a:ext cx="0" cy="1165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2561" name="Line 36"/>
          <p:cNvSpPr>
            <a:spLocks noChangeShapeType="1"/>
          </p:cNvSpPr>
          <p:nvPr/>
        </p:nvSpPr>
        <p:spPr bwMode="auto">
          <a:xfrm>
            <a:off x="3498850" y="1079674"/>
            <a:ext cx="11985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22562" name="Object 37"/>
          <p:cNvGraphicFramePr>
            <a:graphicFrameLocks noChangeAspect="1"/>
          </p:cNvGraphicFramePr>
          <p:nvPr>
            <p:extLst>
              <p:ext uri="{D42A27DB-BD31-4B8C-83A1-F6EECF244321}">
                <p14:modId xmlns:p14="http://schemas.microsoft.com/office/powerpoint/2010/main" val="3238231694"/>
              </p:ext>
            </p:extLst>
          </p:nvPr>
        </p:nvGraphicFramePr>
        <p:xfrm>
          <a:off x="3400425" y="1797224"/>
          <a:ext cx="2616200" cy="1282700"/>
        </p:xfrm>
        <a:graphic>
          <a:graphicData uri="http://schemas.openxmlformats.org/presentationml/2006/ole">
            <mc:AlternateContent xmlns:mc="http://schemas.openxmlformats.org/markup-compatibility/2006">
              <mc:Choice xmlns:v="urn:schemas-microsoft-com:vml" Requires="v">
                <p:oleObj spid="_x0000_s24241" name="Equation" r:id="rId5" imgW="2616200" imgH="1282700" progId="Equation.DSMT4">
                  <p:embed/>
                </p:oleObj>
              </mc:Choice>
              <mc:Fallback>
                <p:oleObj name="Equation" r:id="rId5" imgW="2616200" imgH="1282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1797224"/>
                        <a:ext cx="2616200"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63" name="Text Box 38"/>
          <p:cNvSpPr txBox="1">
            <a:spLocks noChangeArrowheads="1"/>
          </p:cNvSpPr>
          <p:nvPr/>
        </p:nvSpPr>
        <p:spPr bwMode="auto">
          <a:xfrm>
            <a:off x="-63500" y="3020442"/>
            <a:ext cx="9207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000" b="1" dirty="0">
                <a:latin typeface="+mn-lt"/>
              </a:rPr>
              <a:t>Ποσοτική σημασία της ροϊκής συνάρτησης</a:t>
            </a:r>
          </a:p>
        </p:txBody>
      </p:sp>
      <p:graphicFrame>
        <p:nvGraphicFramePr>
          <p:cNvPr id="22581" name="Object 56"/>
          <p:cNvGraphicFramePr>
            <a:graphicFrameLocks noChangeAspect="1"/>
          </p:cNvGraphicFramePr>
          <p:nvPr>
            <p:extLst>
              <p:ext uri="{D42A27DB-BD31-4B8C-83A1-F6EECF244321}">
                <p14:modId xmlns:p14="http://schemas.microsoft.com/office/powerpoint/2010/main" val="3543747269"/>
              </p:ext>
            </p:extLst>
          </p:nvPr>
        </p:nvGraphicFramePr>
        <p:xfrm>
          <a:off x="3791024" y="3501008"/>
          <a:ext cx="4597400" cy="1028700"/>
        </p:xfrm>
        <a:graphic>
          <a:graphicData uri="http://schemas.openxmlformats.org/presentationml/2006/ole">
            <mc:AlternateContent xmlns:mc="http://schemas.openxmlformats.org/markup-compatibility/2006">
              <mc:Choice xmlns:v="urn:schemas-microsoft-com:vml" Requires="v">
                <p:oleObj spid="_x0000_s24242" name="Equation" r:id="rId7" imgW="4597200" imgH="1028520" progId="Equation.DSMT4">
                  <p:embed/>
                </p:oleObj>
              </mc:Choice>
              <mc:Fallback>
                <p:oleObj name="Equation" r:id="rId7" imgW="4597200" imgH="1028520" progId="Equation.DSMT4">
                  <p:embed/>
                  <p:pic>
                    <p:nvPicPr>
                      <p:cNvPr id="0" name=""/>
                      <p:cNvPicPr>
                        <a:picLocks noChangeAspect="1" noChangeArrowheads="1"/>
                      </p:cNvPicPr>
                      <p:nvPr/>
                    </p:nvPicPr>
                    <p:blipFill>
                      <a:blip r:embed="rId8"/>
                      <a:srcRect/>
                      <a:stretch>
                        <a:fillRect/>
                      </a:stretch>
                    </p:blipFill>
                    <p:spPr bwMode="auto">
                      <a:xfrm>
                        <a:off x="3791024" y="3501008"/>
                        <a:ext cx="45974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82" name="Text Box 57"/>
          <p:cNvSpPr txBox="1">
            <a:spLocks noChangeArrowheads="1"/>
          </p:cNvSpPr>
          <p:nvPr/>
        </p:nvSpPr>
        <p:spPr bwMode="auto">
          <a:xfrm>
            <a:off x="3744912" y="4529708"/>
            <a:ext cx="51475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Ζητείται η ογκομετρική παροχή της διδιάστατης ροής που χαρακτηρίζεται από τις ανοικτές μπλε ροϊκές γραμμές, διά μέσου της καμπύλης </a:t>
            </a:r>
            <a:r>
              <a:rPr lang="el-GR" altLang="el-GR" sz="2000" dirty="0" err="1">
                <a:latin typeface="+mn-lt"/>
              </a:rPr>
              <a:t>αβ</a:t>
            </a:r>
            <a:r>
              <a:rPr lang="el-GR" altLang="el-GR" sz="2000" dirty="0">
                <a:latin typeface="+mn-lt"/>
              </a:rPr>
              <a:t> </a:t>
            </a:r>
          </a:p>
        </p:txBody>
      </p:sp>
      <p:graphicFrame>
        <p:nvGraphicFramePr>
          <p:cNvPr id="22583" name="Object 58"/>
          <p:cNvGraphicFramePr>
            <a:graphicFrameLocks noChangeAspect="1"/>
          </p:cNvGraphicFramePr>
          <p:nvPr>
            <p:extLst>
              <p:ext uri="{D42A27DB-BD31-4B8C-83A1-F6EECF244321}">
                <p14:modId xmlns:p14="http://schemas.microsoft.com/office/powerpoint/2010/main" val="1431925910"/>
              </p:ext>
            </p:extLst>
          </p:nvPr>
        </p:nvGraphicFramePr>
        <p:xfrm>
          <a:off x="4053284" y="6055568"/>
          <a:ext cx="3975100" cy="685800"/>
        </p:xfrm>
        <a:graphic>
          <a:graphicData uri="http://schemas.openxmlformats.org/presentationml/2006/ole">
            <mc:AlternateContent xmlns:mc="http://schemas.openxmlformats.org/markup-compatibility/2006">
              <mc:Choice xmlns:v="urn:schemas-microsoft-com:vml" Requires="v">
                <p:oleObj spid="_x0000_s24243" name="Equation" r:id="rId9" imgW="3975100" imgH="685800" progId="Equation.DSMT4">
                  <p:embed/>
                </p:oleObj>
              </mc:Choice>
              <mc:Fallback>
                <p:oleObj name="Equation" r:id="rId9" imgW="3975100" imgH="685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3284" y="6055568"/>
                        <a:ext cx="39751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84" name="Object 59"/>
          <p:cNvGraphicFramePr>
            <a:graphicFrameLocks noChangeAspect="1"/>
          </p:cNvGraphicFramePr>
          <p:nvPr>
            <p:extLst>
              <p:ext uri="{D42A27DB-BD31-4B8C-83A1-F6EECF244321}">
                <p14:modId xmlns:p14="http://schemas.microsoft.com/office/powerpoint/2010/main" val="2014898181"/>
              </p:ext>
            </p:extLst>
          </p:nvPr>
        </p:nvGraphicFramePr>
        <p:xfrm>
          <a:off x="4048125" y="5551512"/>
          <a:ext cx="2730500" cy="698500"/>
        </p:xfrm>
        <a:graphic>
          <a:graphicData uri="http://schemas.openxmlformats.org/presentationml/2006/ole">
            <mc:AlternateContent xmlns:mc="http://schemas.openxmlformats.org/markup-compatibility/2006">
              <mc:Choice xmlns:v="urn:schemas-microsoft-com:vml" Requires="v">
                <p:oleObj spid="_x0000_s24244" name="Equation" r:id="rId11" imgW="2730240" imgH="698400" progId="Equation.DSMT4">
                  <p:embed/>
                </p:oleObj>
              </mc:Choice>
              <mc:Fallback>
                <p:oleObj name="Equation" r:id="rId11" imgW="2730240" imgH="698400" progId="Equation.DSMT4">
                  <p:embed/>
                  <p:pic>
                    <p:nvPicPr>
                      <p:cNvPr id="0" name=""/>
                      <p:cNvPicPr>
                        <a:picLocks noChangeAspect="1" noChangeArrowheads="1"/>
                      </p:cNvPicPr>
                      <p:nvPr/>
                    </p:nvPicPr>
                    <p:blipFill>
                      <a:blip r:embed="rId12"/>
                      <a:srcRect/>
                      <a:stretch>
                        <a:fillRect/>
                      </a:stretch>
                    </p:blipFill>
                    <p:spPr bwMode="auto">
                      <a:xfrm>
                        <a:off x="4048125" y="5551512"/>
                        <a:ext cx="27305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 name="12 - TextBox"/>
          <p:cNvSpPr txBox="1"/>
          <p:nvPr/>
        </p:nvSpPr>
        <p:spPr>
          <a:xfrm>
            <a:off x="5580112" y="332656"/>
            <a:ext cx="3419872" cy="1323439"/>
          </a:xfrm>
          <a:prstGeom prst="rect">
            <a:avLst/>
          </a:prstGeom>
          <a:noFill/>
        </p:spPr>
        <p:txBody>
          <a:bodyPr wrap="square" rtlCol="0">
            <a:spAutoFit/>
          </a:bodyPr>
          <a:lstStyle/>
          <a:p>
            <a:pPr algn="ctr"/>
            <a:r>
              <a:rPr lang="el-GR" sz="2000" i="1" dirty="0" smtClean="0"/>
              <a:t>Σχήμα </a:t>
            </a:r>
            <a:r>
              <a:rPr lang="en-US" sz="2000" i="1" dirty="0" smtClean="0"/>
              <a:t>20</a:t>
            </a:r>
            <a:r>
              <a:rPr lang="el-GR" sz="2000" i="1" dirty="0" smtClean="0"/>
              <a:t>: Διεύθυνση της ροής με βάση τις ροϊκές γραμμές και την ροϊκή συνάρτηση για (α) </a:t>
            </a:r>
            <a:r>
              <a:rPr lang="el-GR" sz="2000" i="1" dirty="0" err="1" smtClean="0"/>
              <a:t>ψ</a:t>
            </a:r>
            <a:r>
              <a:rPr lang="el-GR" sz="2000" i="1" baseline="-25000" dirty="0" err="1" smtClean="0"/>
              <a:t>β</a:t>
            </a:r>
            <a:r>
              <a:rPr lang="el-GR" sz="2000" i="1" dirty="0" err="1" smtClean="0"/>
              <a:t>&gt;ψ</a:t>
            </a:r>
            <a:r>
              <a:rPr lang="el-GR" sz="2000" i="1" baseline="-25000" dirty="0" err="1" smtClean="0"/>
              <a:t>β</a:t>
            </a:r>
            <a:r>
              <a:rPr lang="el-GR" sz="2000" i="1" baseline="-25000" dirty="0" smtClean="0"/>
              <a:t>  </a:t>
            </a:r>
            <a:r>
              <a:rPr lang="el-GR" sz="2000" i="1" dirty="0" smtClean="0"/>
              <a:t>και (β) </a:t>
            </a:r>
            <a:r>
              <a:rPr lang="el-GR" sz="2000" i="1" dirty="0" err="1" smtClean="0"/>
              <a:t>ψ</a:t>
            </a:r>
            <a:r>
              <a:rPr lang="el-GR" sz="2000" i="1" baseline="-25000" dirty="0" err="1" smtClean="0"/>
              <a:t>β</a:t>
            </a:r>
            <a:r>
              <a:rPr lang="el-GR" sz="2000" i="1" dirty="0" err="1" smtClean="0"/>
              <a:t>&lt;ψ</a:t>
            </a:r>
            <a:r>
              <a:rPr lang="el-GR" sz="2000" i="1" baseline="-25000" dirty="0" err="1" smtClean="0"/>
              <a:t>β</a:t>
            </a:r>
            <a:endParaRPr lang="el-GR" altLang="el-GR" sz="2000" i="1" baseline="-25000" dirty="0"/>
          </a:p>
        </p:txBody>
      </p:sp>
      <p:sp>
        <p:nvSpPr>
          <p:cNvPr id="2" name="Ορθογώνιο 1"/>
          <p:cNvSpPr/>
          <p:nvPr/>
        </p:nvSpPr>
        <p:spPr>
          <a:xfrm>
            <a:off x="-38573" y="1248752"/>
            <a:ext cx="508473" cy="369332"/>
          </a:xfrm>
          <a:prstGeom prst="rect">
            <a:avLst/>
          </a:prstGeom>
        </p:spPr>
        <p:txBody>
          <a:bodyPr wrap="none">
            <a:spAutoFit/>
          </a:bodyPr>
          <a:lstStyle/>
          <a:p>
            <a:r>
              <a:rPr lang="el-GR" i="1" dirty="0"/>
              <a:t>(α) </a:t>
            </a:r>
            <a:endParaRPr lang="el-GR" dirty="0"/>
          </a:p>
        </p:txBody>
      </p:sp>
      <p:sp>
        <p:nvSpPr>
          <p:cNvPr id="60" name="Ορθογώνιο 59"/>
          <p:cNvSpPr/>
          <p:nvPr/>
        </p:nvSpPr>
        <p:spPr>
          <a:xfrm>
            <a:off x="3055415" y="1259468"/>
            <a:ext cx="508473" cy="369332"/>
          </a:xfrm>
          <a:prstGeom prst="rect">
            <a:avLst/>
          </a:prstGeom>
        </p:spPr>
        <p:txBody>
          <a:bodyPr wrap="none">
            <a:spAutoFit/>
          </a:bodyPr>
          <a:lstStyle/>
          <a:p>
            <a:r>
              <a:rPr lang="el-GR" i="1" dirty="0" smtClean="0"/>
              <a:t>(β) </a:t>
            </a:r>
            <a:endParaRPr lang="el-GR" dirty="0"/>
          </a:p>
        </p:txBody>
      </p:sp>
      <p:sp>
        <p:nvSpPr>
          <p:cNvPr id="61" name="Line 39"/>
          <p:cNvSpPr>
            <a:spLocks noChangeShapeType="1"/>
          </p:cNvSpPr>
          <p:nvPr/>
        </p:nvSpPr>
        <p:spPr bwMode="auto">
          <a:xfrm flipV="1">
            <a:off x="288032" y="3365639"/>
            <a:ext cx="0" cy="19319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2" name="Line 40"/>
          <p:cNvSpPr>
            <a:spLocks noChangeShapeType="1"/>
          </p:cNvSpPr>
          <p:nvPr/>
        </p:nvSpPr>
        <p:spPr bwMode="auto">
          <a:xfrm flipV="1">
            <a:off x="288032" y="5289689"/>
            <a:ext cx="2579688"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3" name="Freeform 41"/>
          <p:cNvSpPr>
            <a:spLocks/>
          </p:cNvSpPr>
          <p:nvPr/>
        </p:nvSpPr>
        <p:spPr bwMode="auto">
          <a:xfrm>
            <a:off x="702370" y="4632464"/>
            <a:ext cx="1924050" cy="466725"/>
          </a:xfrm>
          <a:custGeom>
            <a:avLst/>
            <a:gdLst>
              <a:gd name="T0" fmla="*/ 0 w 1212"/>
              <a:gd name="T1" fmla="*/ 740925938 h 294"/>
              <a:gd name="T2" fmla="*/ 602318138 w 1212"/>
              <a:gd name="T3" fmla="*/ 345262200 h 294"/>
              <a:gd name="T4" fmla="*/ 1328123138 w 1212"/>
              <a:gd name="T5" fmla="*/ 126007813 h 294"/>
              <a:gd name="T6" fmla="*/ 2147483647 w 1212"/>
              <a:gd name="T7" fmla="*/ 15120938 h 294"/>
              <a:gd name="T8" fmla="*/ 2147483647 w 1212"/>
              <a:gd name="T9" fmla="*/ 30241875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2" h="294">
                <a:moveTo>
                  <a:pt x="0" y="294"/>
                </a:moveTo>
                <a:cubicBezTo>
                  <a:pt x="75" y="236"/>
                  <a:pt x="151" y="178"/>
                  <a:pt x="239" y="137"/>
                </a:cubicBezTo>
                <a:cubicBezTo>
                  <a:pt x="327" y="96"/>
                  <a:pt x="393" y="72"/>
                  <a:pt x="527" y="50"/>
                </a:cubicBezTo>
                <a:cubicBezTo>
                  <a:pt x="661" y="28"/>
                  <a:pt x="929" y="12"/>
                  <a:pt x="1043" y="6"/>
                </a:cubicBezTo>
                <a:cubicBezTo>
                  <a:pt x="1157" y="0"/>
                  <a:pt x="1184" y="6"/>
                  <a:pt x="1212" y="12"/>
                </a:cubicBezTo>
              </a:path>
            </a:pathLst>
          </a:custGeom>
          <a:noFill/>
          <a:ln w="9525" cap="flat" cmpd="sng">
            <a:solidFill>
              <a:srgbClr val="0000FF"/>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4" name="Freeform 42"/>
          <p:cNvSpPr>
            <a:spLocks/>
          </p:cNvSpPr>
          <p:nvPr/>
        </p:nvSpPr>
        <p:spPr bwMode="auto">
          <a:xfrm>
            <a:off x="632520" y="4254639"/>
            <a:ext cx="1993900" cy="646112"/>
          </a:xfrm>
          <a:custGeom>
            <a:avLst/>
            <a:gdLst>
              <a:gd name="T0" fmla="*/ 0 w 1256"/>
              <a:gd name="T1" fmla="*/ 1025702006 h 407"/>
              <a:gd name="T2" fmla="*/ 302418750 w 1256"/>
              <a:gd name="T3" fmla="*/ 602316084 h 407"/>
              <a:gd name="T4" fmla="*/ 781248438 w 1256"/>
              <a:gd name="T5" fmla="*/ 274696025 h 407"/>
              <a:gd name="T6" fmla="*/ 1439010013 w 1256"/>
              <a:gd name="T7" fmla="*/ 83164298 h 407"/>
              <a:gd name="T8" fmla="*/ 2147483647 w 1256"/>
              <a:gd name="T9" fmla="*/ 12599978 h 407"/>
              <a:gd name="T10" fmla="*/ 2147483647 w 1256"/>
              <a:gd name="T11" fmla="*/ 12599978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6" h="407">
                <a:moveTo>
                  <a:pt x="0" y="407"/>
                </a:moveTo>
                <a:cubicBezTo>
                  <a:pt x="34" y="348"/>
                  <a:pt x="68" y="289"/>
                  <a:pt x="120" y="239"/>
                </a:cubicBezTo>
                <a:cubicBezTo>
                  <a:pt x="172" y="189"/>
                  <a:pt x="235" y="143"/>
                  <a:pt x="310" y="109"/>
                </a:cubicBezTo>
                <a:cubicBezTo>
                  <a:pt x="385" y="75"/>
                  <a:pt x="460" y="50"/>
                  <a:pt x="571" y="33"/>
                </a:cubicBezTo>
                <a:cubicBezTo>
                  <a:pt x="682" y="16"/>
                  <a:pt x="865" y="10"/>
                  <a:pt x="979" y="5"/>
                </a:cubicBezTo>
                <a:cubicBezTo>
                  <a:pt x="1093" y="0"/>
                  <a:pt x="1198" y="5"/>
                  <a:pt x="1256" y="5"/>
                </a:cubicBezTo>
              </a:path>
            </a:pathLst>
          </a:custGeom>
          <a:noFill/>
          <a:ln w="9525" cap="flat" cmpd="sng">
            <a:solidFill>
              <a:srgbClr val="0000FF"/>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5" name="Freeform 43"/>
          <p:cNvSpPr>
            <a:spLocks/>
          </p:cNvSpPr>
          <p:nvPr/>
        </p:nvSpPr>
        <p:spPr bwMode="auto">
          <a:xfrm>
            <a:off x="546795" y="3759339"/>
            <a:ext cx="2087562" cy="900112"/>
          </a:xfrm>
          <a:custGeom>
            <a:avLst/>
            <a:gdLst>
              <a:gd name="T0" fmla="*/ 0 w 1315"/>
              <a:gd name="T1" fmla="*/ 1428927006 h 567"/>
              <a:gd name="T2" fmla="*/ 274696172 w 1315"/>
              <a:gd name="T3" fmla="*/ 882054198 h 567"/>
              <a:gd name="T4" fmla="*/ 602316406 w 1315"/>
              <a:gd name="T5" fmla="*/ 539313138 h 567"/>
              <a:gd name="T6" fmla="*/ 1328121232 w 1315"/>
              <a:gd name="T7" fmla="*/ 168849581 h 567"/>
              <a:gd name="T8" fmla="*/ 2137091988 w 1315"/>
              <a:gd name="T9" fmla="*/ 32761219 h 567"/>
              <a:gd name="T10" fmla="*/ 2147483647 w 1315"/>
              <a:gd name="T11" fmla="*/ 5040310 h 567"/>
              <a:gd name="T12" fmla="*/ 2147483647 w 1315"/>
              <a:gd name="T13" fmla="*/ 5040310 h 5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5" h="567">
                <a:moveTo>
                  <a:pt x="0" y="567"/>
                </a:moveTo>
                <a:cubicBezTo>
                  <a:pt x="34" y="488"/>
                  <a:pt x="69" y="409"/>
                  <a:pt x="109" y="350"/>
                </a:cubicBezTo>
                <a:cubicBezTo>
                  <a:pt x="149" y="291"/>
                  <a:pt x="169" y="261"/>
                  <a:pt x="239" y="214"/>
                </a:cubicBezTo>
                <a:cubicBezTo>
                  <a:pt x="309" y="167"/>
                  <a:pt x="426" y="100"/>
                  <a:pt x="527" y="67"/>
                </a:cubicBezTo>
                <a:cubicBezTo>
                  <a:pt x="628" y="34"/>
                  <a:pt x="751" y="24"/>
                  <a:pt x="848" y="13"/>
                </a:cubicBezTo>
                <a:cubicBezTo>
                  <a:pt x="945" y="2"/>
                  <a:pt x="1031" y="4"/>
                  <a:pt x="1109" y="2"/>
                </a:cubicBezTo>
                <a:cubicBezTo>
                  <a:pt x="1187" y="0"/>
                  <a:pt x="1251" y="1"/>
                  <a:pt x="1315" y="2"/>
                </a:cubicBezTo>
              </a:path>
            </a:pathLst>
          </a:custGeom>
          <a:noFill/>
          <a:ln w="9525" cap="flat" cmpd="sng">
            <a:solidFill>
              <a:srgbClr val="0000FF"/>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6" name="Freeform 44"/>
          <p:cNvSpPr>
            <a:spLocks/>
          </p:cNvSpPr>
          <p:nvPr/>
        </p:nvSpPr>
        <p:spPr bwMode="auto">
          <a:xfrm>
            <a:off x="538857" y="3376751"/>
            <a:ext cx="2087563" cy="842963"/>
          </a:xfrm>
          <a:custGeom>
            <a:avLst/>
            <a:gdLst>
              <a:gd name="T0" fmla="*/ 0 w 1315"/>
              <a:gd name="T1" fmla="*/ 1338204556 h 531"/>
              <a:gd name="T2" fmla="*/ 80645019 w 1315"/>
              <a:gd name="T3" fmla="*/ 1134070985 h 531"/>
              <a:gd name="T4" fmla="*/ 259576950 w 1315"/>
              <a:gd name="T5" fmla="*/ 871974580 h 531"/>
              <a:gd name="T6" fmla="*/ 874495222 w 1315"/>
              <a:gd name="T7" fmla="*/ 337701138 h 531"/>
              <a:gd name="T8" fmla="*/ 1643142269 w 1315"/>
              <a:gd name="T9" fmla="*/ 65524101 h 531"/>
              <a:gd name="T10" fmla="*/ 2147483647 w 1315"/>
              <a:gd name="T11" fmla="*/ 10080631 h 531"/>
              <a:gd name="T12" fmla="*/ 2147483647 w 1315"/>
              <a:gd name="T13" fmla="*/ 10080631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5" h="531">
                <a:moveTo>
                  <a:pt x="0" y="531"/>
                </a:moveTo>
                <a:cubicBezTo>
                  <a:pt x="7" y="506"/>
                  <a:pt x="15" y="481"/>
                  <a:pt x="32" y="450"/>
                </a:cubicBezTo>
                <a:cubicBezTo>
                  <a:pt x="49" y="419"/>
                  <a:pt x="51" y="399"/>
                  <a:pt x="103" y="346"/>
                </a:cubicBezTo>
                <a:cubicBezTo>
                  <a:pt x="155" y="293"/>
                  <a:pt x="256" y="187"/>
                  <a:pt x="347" y="134"/>
                </a:cubicBezTo>
                <a:cubicBezTo>
                  <a:pt x="438" y="81"/>
                  <a:pt x="542" y="48"/>
                  <a:pt x="652" y="26"/>
                </a:cubicBezTo>
                <a:cubicBezTo>
                  <a:pt x="762" y="4"/>
                  <a:pt x="895" y="8"/>
                  <a:pt x="1005" y="4"/>
                </a:cubicBezTo>
                <a:cubicBezTo>
                  <a:pt x="1115" y="0"/>
                  <a:pt x="1220" y="1"/>
                  <a:pt x="1315" y="4"/>
                </a:cubicBezTo>
              </a:path>
            </a:pathLst>
          </a:custGeom>
          <a:noFill/>
          <a:ln w="9525" cap="flat" cmpd="sng">
            <a:solidFill>
              <a:srgbClr val="0000FF"/>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7" name="Freeform 45"/>
          <p:cNvSpPr>
            <a:spLocks/>
          </p:cNvSpPr>
          <p:nvPr/>
        </p:nvSpPr>
        <p:spPr bwMode="auto">
          <a:xfrm>
            <a:off x="1443732" y="3762514"/>
            <a:ext cx="677863" cy="966787"/>
          </a:xfrm>
          <a:custGeom>
            <a:avLst/>
            <a:gdLst>
              <a:gd name="T0" fmla="*/ 0 w 427"/>
              <a:gd name="T1" fmla="*/ 1534773569 h 609"/>
              <a:gd name="T2" fmla="*/ 219254549 w 427"/>
              <a:gd name="T3" fmla="*/ 1300399952 h 609"/>
              <a:gd name="T4" fmla="*/ 685483006 w 427"/>
              <a:gd name="T5" fmla="*/ 864412353 h 609"/>
              <a:gd name="T6" fmla="*/ 1013103560 w 427"/>
              <a:gd name="T7" fmla="*/ 342741073 h 609"/>
              <a:gd name="T8" fmla="*/ 1068547038 w 427"/>
              <a:gd name="T9" fmla="*/ 0 h 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7" h="609">
                <a:moveTo>
                  <a:pt x="0" y="609"/>
                </a:moveTo>
                <a:cubicBezTo>
                  <a:pt x="21" y="584"/>
                  <a:pt x="42" y="560"/>
                  <a:pt x="87" y="516"/>
                </a:cubicBezTo>
                <a:cubicBezTo>
                  <a:pt x="132" y="472"/>
                  <a:pt x="220" y="406"/>
                  <a:pt x="272" y="343"/>
                </a:cubicBezTo>
                <a:cubicBezTo>
                  <a:pt x="324" y="280"/>
                  <a:pt x="377" y="193"/>
                  <a:pt x="402" y="136"/>
                </a:cubicBezTo>
                <a:cubicBezTo>
                  <a:pt x="427" y="79"/>
                  <a:pt x="425" y="39"/>
                  <a:pt x="424"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8" name="Text Box 46"/>
          <p:cNvSpPr txBox="1">
            <a:spLocks noChangeArrowheads="1"/>
          </p:cNvSpPr>
          <p:nvPr/>
        </p:nvSpPr>
        <p:spPr bwMode="auto">
          <a:xfrm>
            <a:off x="1410395" y="4468951"/>
            <a:ext cx="430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α</a:t>
            </a:r>
          </a:p>
        </p:txBody>
      </p:sp>
      <p:sp>
        <p:nvSpPr>
          <p:cNvPr id="69" name="Text Box 47"/>
          <p:cNvSpPr txBox="1">
            <a:spLocks noChangeArrowheads="1"/>
          </p:cNvSpPr>
          <p:nvPr/>
        </p:nvSpPr>
        <p:spPr bwMode="auto">
          <a:xfrm>
            <a:off x="1986657" y="3664089"/>
            <a:ext cx="430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β</a:t>
            </a:r>
          </a:p>
        </p:txBody>
      </p:sp>
      <p:sp>
        <p:nvSpPr>
          <p:cNvPr id="70" name="Line 48"/>
          <p:cNvSpPr>
            <a:spLocks noChangeShapeType="1"/>
          </p:cNvSpPr>
          <p:nvPr/>
        </p:nvSpPr>
        <p:spPr bwMode="auto">
          <a:xfrm>
            <a:off x="1892995" y="4280039"/>
            <a:ext cx="171450" cy="10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1" name="Line 49"/>
          <p:cNvSpPr>
            <a:spLocks noChangeShapeType="1"/>
          </p:cNvSpPr>
          <p:nvPr/>
        </p:nvSpPr>
        <p:spPr bwMode="auto">
          <a:xfrm flipV="1">
            <a:off x="1892995" y="4099064"/>
            <a:ext cx="130175" cy="173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2" name="Line 50"/>
          <p:cNvSpPr>
            <a:spLocks noChangeShapeType="1"/>
          </p:cNvSpPr>
          <p:nvPr/>
        </p:nvSpPr>
        <p:spPr bwMode="auto">
          <a:xfrm flipV="1">
            <a:off x="1453257" y="3840301"/>
            <a:ext cx="0" cy="14573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3" name="Text Box 51"/>
          <p:cNvSpPr txBox="1">
            <a:spLocks noChangeArrowheads="1"/>
          </p:cNvSpPr>
          <p:nvPr/>
        </p:nvSpPr>
        <p:spPr bwMode="auto">
          <a:xfrm>
            <a:off x="1337370" y="3748226"/>
            <a:ext cx="430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γ</a:t>
            </a:r>
          </a:p>
        </p:txBody>
      </p:sp>
      <p:graphicFrame>
        <p:nvGraphicFramePr>
          <p:cNvPr id="74" name="Object 52"/>
          <p:cNvGraphicFramePr>
            <a:graphicFrameLocks noChangeAspect="1"/>
          </p:cNvGraphicFramePr>
          <p:nvPr>
            <p:extLst>
              <p:ext uri="{D42A27DB-BD31-4B8C-83A1-F6EECF244321}">
                <p14:modId xmlns:p14="http://schemas.microsoft.com/office/powerpoint/2010/main" val="1727841213"/>
              </p:ext>
            </p:extLst>
          </p:nvPr>
        </p:nvGraphicFramePr>
        <p:xfrm>
          <a:off x="1819970" y="4300676"/>
          <a:ext cx="165100" cy="228600"/>
        </p:xfrm>
        <a:graphic>
          <a:graphicData uri="http://schemas.openxmlformats.org/presentationml/2006/ole">
            <mc:AlternateContent xmlns:mc="http://schemas.openxmlformats.org/markup-compatibility/2006">
              <mc:Choice xmlns:v="urn:schemas-microsoft-com:vml" Requires="v">
                <p:oleObj spid="_x0000_s24245" name="Equation" r:id="rId13" imgW="165028" imgH="228501" progId="Equation.DSMT4">
                  <p:embed/>
                </p:oleObj>
              </mc:Choice>
              <mc:Fallback>
                <p:oleObj name="Equation" r:id="rId13" imgW="165028" imgH="228501"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9970" y="4300676"/>
                        <a:ext cx="165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 name="Object 53"/>
          <p:cNvGraphicFramePr>
            <a:graphicFrameLocks noChangeAspect="1"/>
          </p:cNvGraphicFramePr>
          <p:nvPr>
            <p:extLst>
              <p:ext uri="{D42A27DB-BD31-4B8C-83A1-F6EECF244321}">
                <p14:modId xmlns:p14="http://schemas.microsoft.com/office/powerpoint/2010/main" val="2741069938"/>
              </p:ext>
            </p:extLst>
          </p:nvPr>
        </p:nvGraphicFramePr>
        <p:xfrm>
          <a:off x="1989832" y="4006989"/>
          <a:ext cx="546100" cy="292100"/>
        </p:xfrm>
        <a:graphic>
          <a:graphicData uri="http://schemas.openxmlformats.org/presentationml/2006/ole">
            <mc:AlternateContent xmlns:mc="http://schemas.openxmlformats.org/markup-compatibility/2006">
              <mc:Choice xmlns:v="urn:schemas-microsoft-com:vml" Requires="v">
                <p:oleObj spid="_x0000_s24246" name="Equation" r:id="rId15" imgW="545863" imgH="291973" progId="Equation.DSMT4">
                  <p:embed/>
                </p:oleObj>
              </mc:Choice>
              <mc:Fallback>
                <p:oleObj name="Equation" r:id="rId15" imgW="545863" imgH="29197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9832" y="4006989"/>
                        <a:ext cx="5461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 name="Text Box 54"/>
          <p:cNvSpPr txBox="1">
            <a:spLocks noChangeArrowheads="1"/>
          </p:cNvSpPr>
          <p:nvPr/>
        </p:nvSpPr>
        <p:spPr bwMode="auto">
          <a:xfrm>
            <a:off x="2548632" y="5031696"/>
            <a:ext cx="293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77" name="Text Box 55"/>
          <p:cNvSpPr txBox="1">
            <a:spLocks noChangeArrowheads="1"/>
          </p:cNvSpPr>
          <p:nvPr/>
        </p:nvSpPr>
        <p:spPr bwMode="auto">
          <a:xfrm>
            <a:off x="251520" y="3397389"/>
            <a:ext cx="293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sp>
        <p:nvSpPr>
          <p:cNvPr id="78" name="Line 60"/>
          <p:cNvSpPr>
            <a:spLocks noChangeShapeType="1"/>
          </p:cNvSpPr>
          <p:nvPr/>
        </p:nvSpPr>
        <p:spPr bwMode="auto">
          <a:xfrm>
            <a:off x="1716782" y="4173676"/>
            <a:ext cx="171450" cy="1031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9" name="12 - TextBox"/>
          <p:cNvSpPr txBox="1"/>
          <p:nvPr/>
        </p:nvSpPr>
        <p:spPr>
          <a:xfrm>
            <a:off x="9127" y="5293657"/>
            <a:ext cx="3950098" cy="1015663"/>
          </a:xfrm>
          <a:prstGeom prst="rect">
            <a:avLst/>
          </a:prstGeom>
          <a:noFill/>
        </p:spPr>
        <p:txBody>
          <a:bodyPr wrap="square" rtlCol="0">
            <a:spAutoFit/>
          </a:bodyPr>
          <a:lstStyle/>
          <a:p>
            <a:pPr algn="ctr"/>
            <a:r>
              <a:rPr lang="el-GR" sz="2000" i="1" dirty="0" smtClean="0"/>
              <a:t>Σχήμα 2</a:t>
            </a:r>
            <a:r>
              <a:rPr lang="en-US" sz="2000" i="1" dirty="0" smtClean="0"/>
              <a:t>1</a:t>
            </a:r>
            <a:r>
              <a:rPr lang="el-GR" sz="2000" i="1" dirty="0" smtClean="0"/>
              <a:t>: </a:t>
            </a:r>
            <a:r>
              <a:rPr lang="el-GR" sz="2000" i="1" dirty="0"/>
              <a:t>Ροϊκές </a:t>
            </a:r>
            <a:r>
              <a:rPr lang="el-GR" sz="2000" i="1" dirty="0" smtClean="0"/>
              <a:t>γραμμές διδιάστατης</a:t>
            </a:r>
            <a:r>
              <a:rPr lang="el-GR" sz="2000" i="1" dirty="0"/>
              <a:t> </a:t>
            </a:r>
            <a:r>
              <a:rPr lang="el-GR" sz="2000" i="1" dirty="0" smtClean="0"/>
              <a:t>ροής (φυσική </a:t>
            </a:r>
            <a:r>
              <a:rPr lang="el-GR" sz="2000" i="1" dirty="0"/>
              <a:t>ερμηνεία ροϊκής </a:t>
            </a:r>
            <a:r>
              <a:rPr lang="el-GR" sz="2000" i="1" dirty="0" smtClean="0"/>
              <a:t>συνάρτησης)</a:t>
            </a:r>
            <a:endParaRPr lang="el-GR" altLang="el-GR" sz="2000" i="1" baseline="-25000" dirty="0"/>
          </a:p>
        </p:txBody>
      </p:sp>
      <p:sp>
        <p:nvSpPr>
          <p:cNvPr id="8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30</a:t>
            </a:fld>
            <a:endParaRPr lang="el-GR"/>
          </a:p>
        </p:txBody>
      </p:sp>
      <p:sp>
        <p:nvSpPr>
          <p:cNvPr id="8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8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5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5"/>
          <p:cNvSpPr txBox="1">
            <a:spLocks noChangeArrowheads="1"/>
          </p:cNvSpPr>
          <p:nvPr/>
        </p:nvSpPr>
        <p:spPr bwMode="auto">
          <a:xfrm>
            <a:off x="163513" y="11559"/>
            <a:ext cx="8728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Το εφαπτομενικό διάνυσμα πάνω στην καμπύλη </a:t>
            </a:r>
            <a:r>
              <a:rPr lang="el-GR" altLang="el-GR" sz="2000" dirty="0" err="1">
                <a:latin typeface="+mn-lt"/>
              </a:rPr>
              <a:t>αβ</a:t>
            </a:r>
            <a:r>
              <a:rPr lang="el-GR" altLang="el-GR" sz="2000" dirty="0">
                <a:latin typeface="+mn-lt"/>
              </a:rPr>
              <a:t> ορίζεται ως </a:t>
            </a:r>
            <a:r>
              <a:rPr lang="el-GR" altLang="el-GR" sz="2000" dirty="0" smtClean="0">
                <a:latin typeface="+mn-lt"/>
              </a:rPr>
              <a:t>:</a:t>
            </a:r>
            <a:endParaRPr lang="el-GR" altLang="el-GR" sz="2000" dirty="0">
              <a:latin typeface="+mn-lt"/>
            </a:endParaRPr>
          </a:p>
        </p:txBody>
      </p:sp>
      <p:graphicFrame>
        <p:nvGraphicFramePr>
          <p:cNvPr id="23555" name="Object 26"/>
          <p:cNvGraphicFramePr>
            <a:graphicFrameLocks noChangeAspect="1"/>
          </p:cNvGraphicFramePr>
          <p:nvPr>
            <p:extLst>
              <p:ext uri="{D42A27DB-BD31-4B8C-83A1-F6EECF244321}">
                <p14:modId xmlns:p14="http://schemas.microsoft.com/office/powerpoint/2010/main" val="1703491898"/>
              </p:ext>
            </p:extLst>
          </p:nvPr>
        </p:nvGraphicFramePr>
        <p:xfrm>
          <a:off x="263525" y="467172"/>
          <a:ext cx="3975100" cy="1219200"/>
        </p:xfrm>
        <a:graphic>
          <a:graphicData uri="http://schemas.openxmlformats.org/presentationml/2006/ole">
            <mc:AlternateContent xmlns:mc="http://schemas.openxmlformats.org/markup-compatibility/2006">
              <mc:Choice xmlns:v="urn:schemas-microsoft-com:vml" Requires="v">
                <p:oleObj spid="_x0000_s24934" name="Equation" r:id="rId3" imgW="3975100" imgH="1219200" progId="Equation.DSMT4">
                  <p:embed/>
                </p:oleObj>
              </mc:Choice>
              <mc:Fallback>
                <p:oleObj name="Equation" r:id="rId3" imgW="3975100" imgH="1219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467172"/>
                        <a:ext cx="39751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6" name="Text Box 27"/>
          <p:cNvSpPr txBox="1">
            <a:spLocks noChangeArrowheads="1"/>
          </p:cNvSpPr>
          <p:nvPr/>
        </p:nvSpPr>
        <p:spPr bwMode="auto">
          <a:xfrm>
            <a:off x="4581525" y="325105"/>
            <a:ext cx="43386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Μας ενδιαφέρει το κάθετο διάνυσμα να δείχνει προς την κατεύθυνση της ροής -  </a:t>
            </a:r>
            <a:r>
              <a:rPr lang="el-GR" altLang="el-GR" sz="2000" dirty="0" smtClean="0">
                <a:latin typeface="+mn-lt"/>
              </a:rPr>
              <a:t>Συνεπώς:</a:t>
            </a:r>
            <a:endParaRPr lang="el-GR" altLang="el-GR" sz="2000" dirty="0">
              <a:latin typeface="+mn-lt"/>
            </a:endParaRPr>
          </a:p>
        </p:txBody>
      </p:sp>
      <p:graphicFrame>
        <p:nvGraphicFramePr>
          <p:cNvPr id="23557" name="Object 28"/>
          <p:cNvGraphicFramePr>
            <a:graphicFrameLocks noChangeAspect="1"/>
          </p:cNvGraphicFramePr>
          <p:nvPr>
            <p:extLst>
              <p:ext uri="{D42A27DB-BD31-4B8C-83A1-F6EECF244321}">
                <p14:modId xmlns:p14="http://schemas.microsoft.com/office/powerpoint/2010/main" val="1593911229"/>
              </p:ext>
            </p:extLst>
          </p:nvPr>
        </p:nvGraphicFramePr>
        <p:xfrm>
          <a:off x="5365576" y="1340768"/>
          <a:ext cx="2590800" cy="698500"/>
        </p:xfrm>
        <a:graphic>
          <a:graphicData uri="http://schemas.openxmlformats.org/presentationml/2006/ole">
            <mc:AlternateContent xmlns:mc="http://schemas.openxmlformats.org/markup-compatibility/2006">
              <mc:Choice xmlns:v="urn:schemas-microsoft-com:vml" Requires="v">
                <p:oleObj spid="_x0000_s24935" name="Equation" r:id="rId5" imgW="2590800" imgH="698500" progId="Equation.DSMT4">
                  <p:embed/>
                </p:oleObj>
              </mc:Choice>
              <mc:Fallback>
                <p:oleObj name="Equation" r:id="rId5" imgW="2590800" imgH="6985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576" y="1340768"/>
                        <a:ext cx="25908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Text Box 29"/>
          <p:cNvSpPr txBox="1">
            <a:spLocks noChangeArrowheads="1"/>
          </p:cNvSpPr>
          <p:nvPr/>
        </p:nvSpPr>
        <p:spPr bwMode="auto">
          <a:xfrm>
            <a:off x="179512" y="2708920"/>
            <a:ext cx="2664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Υποθέτουμε ψ</a:t>
            </a:r>
            <a:r>
              <a:rPr lang="el-GR" altLang="el-GR" sz="2000" baseline="-25000" dirty="0">
                <a:latin typeface="+mn-lt"/>
              </a:rPr>
              <a:t>β</a:t>
            </a:r>
            <a:r>
              <a:rPr lang="el-GR" altLang="el-GR" sz="2000" dirty="0">
                <a:latin typeface="+mn-lt"/>
              </a:rPr>
              <a:t>&gt; ψ</a:t>
            </a:r>
            <a:r>
              <a:rPr lang="el-GR" altLang="el-GR" sz="2000" baseline="-25000" dirty="0">
                <a:latin typeface="+mn-lt"/>
              </a:rPr>
              <a:t>α</a:t>
            </a:r>
            <a:r>
              <a:rPr lang="el-GR" altLang="el-GR" sz="2000" dirty="0">
                <a:latin typeface="+mn-lt"/>
              </a:rPr>
              <a:t> </a:t>
            </a:r>
            <a:r>
              <a:rPr lang="en-US" altLang="el-GR" sz="2000" dirty="0" smtClean="0">
                <a:latin typeface="+mn-lt"/>
              </a:rPr>
              <a:t>  </a:t>
            </a:r>
            <a:r>
              <a:rPr lang="el-GR" altLang="el-GR" sz="2000" dirty="0" smtClean="0">
                <a:latin typeface="+mn-lt"/>
                <a:cs typeface="Times New Roman" pitchFamily="18" charset="0"/>
              </a:rPr>
              <a:t>→</a:t>
            </a:r>
            <a:endParaRPr lang="el-GR" altLang="el-GR" sz="2000" baseline="-25000" dirty="0">
              <a:latin typeface="+mn-lt"/>
              <a:cs typeface="Times New Roman" pitchFamily="18" charset="0"/>
            </a:endParaRPr>
          </a:p>
        </p:txBody>
      </p:sp>
      <p:graphicFrame>
        <p:nvGraphicFramePr>
          <p:cNvPr id="23559" name="Object 30"/>
          <p:cNvGraphicFramePr>
            <a:graphicFrameLocks noChangeAspect="1"/>
          </p:cNvGraphicFramePr>
          <p:nvPr>
            <p:extLst>
              <p:ext uri="{D42A27DB-BD31-4B8C-83A1-F6EECF244321}">
                <p14:modId xmlns:p14="http://schemas.microsoft.com/office/powerpoint/2010/main" val="809247685"/>
              </p:ext>
            </p:extLst>
          </p:nvPr>
        </p:nvGraphicFramePr>
        <p:xfrm>
          <a:off x="3109913" y="2595364"/>
          <a:ext cx="5549900" cy="1409700"/>
        </p:xfrm>
        <a:graphic>
          <a:graphicData uri="http://schemas.openxmlformats.org/presentationml/2006/ole">
            <mc:AlternateContent xmlns:mc="http://schemas.openxmlformats.org/markup-compatibility/2006">
              <mc:Choice xmlns:v="urn:schemas-microsoft-com:vml" Requires="v">
                <p:oleObj spid="_x0000_s24936" name="Equation" r:id="rId7" imgW="5549760" imgH="1409400" progId="Equation.DSMT4">
                  <p:embed/>
                </p:oleObj>
              </mc:Choice>
              <mc:Fallback>
                <p:oleObj name="Equation" r:id="rId7" imgW="5549760" imgH="1409400" progId="Equation.DSMT4">
                  <p:embed/>
                  <p:pic>
                    <p:nvPicPr>
                      <p:cNvPr id="0" name=""/>
                      <p:cNvPicPr>
                        <a:picLocks noChangeAspect="1" noChangeArrowheads="1"/>
                      </p:cNvPicPr>
                      <p:nvPr/>
                    </p:nvPicPr>
                    <p:blipFill>
                      <a:blip r:embed="rId8"/>
                      <a:srcRect/>
                      <a:stretch>
                        <a:fillRect/>
                      </a:stretch>
                    </p:blipFill>
                    <p:spPr bwMode="auto">
                      <a:xfrm>
                        <a:off x="3109913" y="2595364"/>
                        <a:ext cx="55499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0" name="Object 31"/>
          <p:cNvGraphicFramePr>
            <a:graphicFrameLocks noChangeAspect="1"/>
          </p:cNvGraphicFramePr>
          <p:nvPr>
            <p:extLst>
              <p:ext uri="{D42A27DB-BD31-4B8C-83A1-F6EECF244321}">
                <p14:modId xmlns:p14="http://schemas.microsoft.com/office/powerpoint/2010/main" val="145825764"/>
              </p:ext>
            </p:extLst>
          </p:nvPr>
        </p:nvGraphicFramePr>
        <p:xfrm>
          <a:off x="251520" y="1914972"/>
          <a:ext cx="7480300" cy="673100"/>
        </p:xfrm>
        <a:graphic>
          <a:graphicData uri="http://schemas.openxmlformats.org/presentationml/2006/ole">
            <mc:AlternateContent xmlns:mc="http://schemas.openxmlformats.org/markup-compatibility/2006">
              <mc:Choice xmlns:v="urn:schemas-microsoft-com:vml" Requires="v">
                <p:oleObj spid="_x0000_s24937" name="Equation" r:id="rId9" imgW="7480300" imgH="673100" progId="Equation.DSMT4">
                  <p:embed/>
                </p:oleObj>
              </mc:Choice>
              <mc:Fallback>
                <p:oleObj name="Equation" r:id="rId9" imgW="7480300" imgH="673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1914972"/>
                        <a:ext cx="74803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1" name="Text Box 32"/>
          <p:cNvSpPr txBox="1">
            <a:spLocks noChangeArrowheads="1"/>
          </p:cNvSpPr>
          <p:nvPr/>
        </p:nvSpPr>
        <p:spPr bwMode="auto">
          <a:xfrm>
            <a:off x="120650" y="3980671"/>
            <a:ext cx="862781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Συνεπώς η διαφορά της τιμής της </a:t>
            </a:r>
            <a:r>
              <a:rPr lang="el-GR" altLang="el-GR" sz="2000" dirty="0" err="1">
                <a:latin typeface="+mn-lt"/>
              </a:rPr>
              <a:t>ροϊκής</a:t>
            </a:r>
            <a:r>
              <a:rPr lang="el-GR" altLang="el-GR" sz="2000" dirty="0">
                <a:latin typeface="+mn-lt"/>
              </a:rPr>
              <a:t> συνάρτησης μεταξύ δύο </a:t>
            </a:r>
            <a:r>
              <a:rPr lang="el-GR" altLang="el-GR" sz="2000" dirty="0" err="1">
                <a:latin typeface="+mn-lt"/>
              </a:rPr>
              <a:t>ροϊκών</a:t>
            </a:r>
            <a:r>
              <a:rPr lang="el-GR" altLang="el-GR" sz="2000" dirty="0">
                <a:latin typeface="+mn-lt"/>
              </a:rPr>
              <a:t> </a:t>
            </a:r>
            <a:r>
              <a:rPr lang="el-GR" altLang="el-GR" sz="2000" dirty="0" smtClean="0">
                <a:latin typeface="+mn-lt"/>
              </a:rPr>
              <a:t>γραμμών δίνει </a:t>
            </a:r>
            <a:r>
              <a:rPr lang="el-GR" altLang="el-GR" sz="2000" dirty="0">
                <a:latin typeface="+mn-lt"/>
              </a:rPr>
              <a:t>την ογκομετρική παροχή της ροής, ανά μονάδα μήκους στην τρίτη κατεύθυνση, διά μέσου καμπύλης που ενώνει τις δύο γραμμές </a:t>
            </a:r>
            <a:r>
              <a:rPr lang="el-GR" altLang="el-GR" sz="2000" dirty="0" smtClean="0">
                <a:latin typeface="+mn-lt"/>
              </a:rPr>
              <a:t>- </a:t>
            </a:r>
            <a:r>
              <a:rPr lang="el-GR" altLang="el-GR" sz="2000" dirty="0">
                <a:latin typeface="+mn-lt"/>
              </a:rPr>
              <a:t>Όταν η καμπύλη είναι παράλληλη προς κάποια ροϊκή γραμμή η ογκομετρική παροχή δια μέσου της καμπύλης αυτής είναι </a:t>
            </a:r>
            <a:r>
              <a:rPr lang="el-GR" altLang="el-GR" sz="2000" dirty="0" smtClean="0">
                <a:latin typeface="+mn-lt"/>
              </a:rPr>
              <a:t>μηδέν (συν90</a:t>
            </a:r>
            <a:r>
              <a:rPr lang="el-GR" altLang="el-GR" sz="2000" baseline="30000" dirty="0" smtClean="0">
                <a:latin typeface="+mn-lt"/>
              </a:rPr>
              <a:t>ο</a:t>
            </a:r>
            <a:r>
              <a:rPr lang="el-GR" altLang="el-GR" sz="2000" dirty="0" smtClean="0">
                <a:latin typeface="+mn-lt"/>
              </a:rPr>
              <a:t>=0)</a:t>
            </a:r>
          </a:p>
          <a:p>
            <a:pPr eaLnBrk="1" hangingPunct="1">
              <a:spcBef>
                <a:spcPct val="50000"/>
              </a:spcBef>
              <a:buFontTx/>
              <a:buNone/>
            </a:pPr>
            <a:r>
              <a:rPr lang="el-GR" altLang="el-GR" sz="2000" dirty="0" smtClean="0">
                <a:latin typeface="+mn-lt"/>
              </a:rPr>
              <a:t>Σημασία </a:t>
            </a:r>
            <a:r>
              <a:rPr lang="el-GR" altLang="el-GR" sz="2000" dirty="0">
                <a:latin typeface="+mn-lt"/>
              </a:rPr>
              <a:t>έχουν οι μεταβολές της ροϊκής συνάρτησης και όχι η απόλυτη τιμή της διότι η παράγωγός της έχει φυσική σημασία στον υπολογισμό της ταχύτητας</a:t>
            </a:r>
          </a:p>
        </p:txBody>
      </p:sp>
      <p:sp>
        <p:nvSpPr>
          <p:cNvPr id="2" name="Ορθογώνιο 1"/>
          <p:cNvSpPr/>
          <p:nvPr/>
        </p:nvSpPr>
        <p:spPr>
          <a:xfrm>
            <a:off x="5292080" y="1340768"/>
            <a:ext cx="2664296"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7884368" y="3501008"/>
            <a:ext cx="864096"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31</a:t>
            </a:fld>
            <a:endParaRPr lang="el-GR"/>
          </a:p>
        </p:txBody>
      </p:sp>
      <p:sp>
        <p:nvSpPr>
          <p:cNvPr id="13"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721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4"/>
          <p:cNvSpPr>
            <a:spLocks/>
          </p:cNvSpPr>
          <p:nvPr/>
        </p:nvSpPr>
        <p:spPr bwMode="auto">
          <a:xfrm>
            <a:off x="166688" y="317500"/>
            <a:ext cx="3770312" cy="534988"/>
          </a:xfrm>
          <a:custGeom>
            <a:avLst/>
            <a:gdLst>
              <a:gd name="T0" fmla="*/ 0 w 2375"/>
              <a:gd name="T1" fmla="*/ 17641904 h 337"/>
              <a:gd name="T2" fmla="*/ 493950559 w 2375"/>
              <a:gd name="T3" fmla="*/ 17641904 h 337"/>
              <a:gd name="T4" fmla="*/ 1108868603 w 2375"/>
              <a:gd name="T5" fmla="*/ 17641904 h 337"/>
              <a:gd name="T6" fmla="*/ 1738907582 w 2375"/>
              <a:gd name="T7" fmla="*/ 128528883 h 337"/>
              <a:gd name="T8" fmla="*/ 2147483647 w 2375"/>
              <a:gd name="T9" fmla="*/ 332660936 h 337"/>
              <a:gd name="T10" fmla="*/ 2147483647 w 2375"/>
              <a:gd name="T11" fmla="*/ 607359018 h 337"/>
              <a:gd name="T12" fmla="*/ 2147483647 w 2375"/>
              <a:gd name="T13" fmla="*/ 771168533 h 337"/>
              <a:gd name="T14" fmla="*/ 2147483647 w 2375"/>
              <a:gd name="T15" fmla="*/ 839213609 h 337"/>
              <a:gd name="T16" fmla="*/ 2147483647 w 2375"/>
              <a:gd name="T17" fmla="*/ 839213609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75" h="337">
                <a:moveTo>
                  <a:pt x="0" y="7"/>
                </a:moveTo>
                <a:cubicBezTo>
                  <a:pt x="61" y="7"/>
                  <a:pt x="123" y="7"/>
                  <a:pt x="196" y="7"/>
                </a:cubicBezTo>
                <a:cubicBezTo>
                  <a:pt x="269" y="7"/>
                  <a:pt x="358" y="0"/>
                  <a:pt x="440" y="7"/>
                </a:cubicBezTo>
                <a:cubicBezTo>
                  <a:pt x="522" y="14"/>
                  <a:pt x="579" y="30"/>
                  <a:pt x="690" y="51"/>
                </a:cubicBezTo>
                <a:cubicBezTo>
                  <a:pt x="801" y="72"/>
                  <a:pt x="983" y="100"/>
                  <a:pt x="1108" y="132"/>
                </a:cubicBezTo>
                <a:cubicBezTo>
                  <a:pt x="1233" y="164"/>
                  <a:pt x="1326" y="212"/>
                  <a:pt x="1440" y="241"/>
                </a:cubicBezTo>
                <a:cubicBezTo>
                  <a:pt x="1554" y="270"/>
                  <a:pt x="1670" y="291"/>
                  <a:pt x="1793" y="306"/>
                </a:cubicBezTo>
                <a:cubicBezTo>
                  <a:pt x="1916" y="321"/>
                  <a:pt x="2082" y="329"/>
                  <a:pt x="2179" y="333"/>
                </a:cubicBezTo>
                <a:cubicBezTo>
                  <a:pt x="2276" y="337"/>
                  <a:pt x="2325" y="335"/>
                  <a:pt x="2375" y="333"/>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79" name="Freeform 5"/>
          <p:cNvSpPr>
            <a:spLocks/>
          </p:cNvSpPr>
          <p:nvPr/>
        </p:nvSpPr>
        <p:spPr bwMode="auto">
          <a:xfrm>
            <a:off x="174625" y="941388"/>
            <a:ext cx="3744913" cy="177800"/>
          </a:xfrm>
          <a:custGeom>
            <a:avLst/>
            <a:gdLst>
              <a:gd name="T0" fmla="*/ 0 w 2359"/>
              <a:gd name="T1" fmla="*/ 55443438 h 112"/>
              <a:gd name="T2" fmla="*/ 521673207 w 2359"/>
              <a:gd name="T3" fmla="*/ 68045013 h 112"/>
              <a:gd name="T4" fmla="*/ 1123989838 w 2359"/>
              <a:gd name="T5" fmla="*/ 68045013 h 112"/>
              <a:gd name="T6" fmla="*/ 1985883390 w 2359"/>
              <a:gd name="T7" fmla="*/ 40322500 h 112"/>
              <a:gd name="T8" fmla="*/ 2147483647 w 2359"/>
              <a:gd name="T9" fmla="*/ 12601575 h 112"/>
              <a:gd name="T10" fmla="*/ 2147483647 w 2359"/>
              <a:gd name="T11" fmla="*/ 123488450 h 112"/>
              <a:gd name="T12" fmla="*/ 2147483647 w 2359"/>
              <a:gd name="T13" fmla="*/ 259576888 h 112"/>
              <a:gd name="T14" fmla="*/ 2147483647 w 2359"/>
              <a:gd name="T15" fmla="*/ 259576888 h 112"/>
              <a:gd name="T16" fmla="*/ 2147483647 w 2359"/>
              <a:gd name="T17" fmla="*/ 259576888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9" h="112">
                <a:moveTo>
                  <a:pt x="0" y="22"/>
                </a:moveTo>
                <a:cubicBezTo>
                  <a:pt x="66" y="24"/>
                  <a:pt x="133" y="26"/>
                  <a:pt x="207" y="27"/>
                </a:cubicBezTo>
                <a:cubicBezTo>
                  <a:pt x="281" y="28"/>
                  <a:pt x="349" y="29"/>
                  <a:pt x="446" y="27"/>
                </a:cubicBezTo>
                <a:cubicBezTo>
                  <a:pt x="543" y="25"/>
                  <a:pt x="673" y="20"/>
                  <a:pt x="788" y="16"/>
                </a:cubicBezTo>
                <a:cubicBezTo>
                  <a:pt x="903" y="12"/>
                  <a:pt x="1012" y="0"/>
                  <a:pt x="1136" y="5"/>
                </a:cubicBezTo>
                <a:cubicBezTo>
                  <a:pt x="1260" y="10"/>
                  <a:pt x="1398" y="33"/>
                  <a:pt x="1533" y="49"/>
                </a:cubicBezTo>
                <a:cubicBezTo>
                  <a:pt x="1668" y="65"/>
                  <a:pt x="1832" y="94"/>
                  <a:pt x="1946" y="103"/>
                </a:cubicBezTo>
                <a:cubicBezTo>
                  <a:pt x="2060" y="112"/>
                  <a:pt x="2148" y="103"/>
                  <a:pt x="2217" y="103"/>
                </a:cubicBezTo>
                <a:cubicBezTo>
                  <a:pt x="2286" y="103"/>
                  <a:pt x="2322" y="103"/>
                  <a:pt x="2359" y="103"/>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0" name="Line 6"/>
          <p:cNvSpPr>
            <a:spLocks noChangeShapeType="1"/>
          </p:cNvSpPr>
          <p:nvPr/>
        </p:nvSpPr>
        <p:spPr bwMode="auto">
          <a:xfrm flipV="1">
            <a:off x="279400" y="320675"/>
            <a:ext cx="0" cy="663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1" name="Line 7"/>
          <p:cNvSpPr>
            <a:spLocks noChangeShapeType="1"/>
          </p:cNvSpPr>
          <p:nvPr/>
        </p:nvSpPr>
        <p:spPr bwMode="auto">
          <a:xfrm flipV="1">
            <a:off x="3505200" y="838200"/>
            <a:ext cx="0" cy="266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2" name="Text Box 8"/>
          <p:cNvSpPr txBox="1">
            <a:spLocks noChangeArrowheads="1"/>
          </p:cNvSpPr>
          <p:nvPr/>
        </p:nvSpPr>
        <p:spPr bwMode="auto">
          <a:xfrm>
            <a:off x="1193800" y="242888"/>
            <a:ext cx="344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β</a:t>
            </a:r>
          </a:p>
        </p:txBody>
      </p:sp>
      <p:sp>
        <p:nvSpPr>
          <p:cNvPr id="24583" name="Text Box 9"/>
          <p:cNvSpPr txBox="1">
            <a:spLocks noChangeArrowheads="1"/>
          </p:cNvSpPr>
          <p:nvPr/>
        </p:nvSpPr>
        <p:spPr bwMode="auto">
          <a:xfrm>
            <a:off x="1157288" y="782638"/>
            <a:ext cx="344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α</a:t>
            </a:r>
          </a:p>
        </p:txBody>
      </p:sp>
      <p:sp>
        <p:nvSpPr>
          <p:cNvPr id="24584" name="Line 10"/>
          <p:cNvSpPr>
            <a:spLocks noChangeShapeType="1"/>
          </p:cNvSpPr>
          <p:nvPr/>
        </p:nvSpPr>
        <p:spPr bwMode="auto">
          <a:xfrm flipV="1">
            <a:off x="295275" y="319088"/>
            <a:ext cx="173038"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5" name="Line 11"/>
          <p:cNvSpPr>
            <a:spLocks noChangeShapeType="1"/>
          </p:cNvSpPr>
          <p:nvPr/>
        </p:nvSpPr>
        <p:spPr bwMode="auto">
          <a:xfrm>
            <a:off x="287338" y="984250"/>
            <a:ext cx="1905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6" name="Line 12"/>
          <p:cNvSpPr>
            <a:spLocks noChangeShapeType="1"/>
          </p:cNvSpPr>
          <p:nvPr/>
        </p:nvSpPr>
        <p:spPr bwMode="auto">
          <a:xfrm>
            <a:off x="3495675" y="846138"/>
            <a:ext cx="3032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87" name="Line 13"/>
          <p:cNvSpPr>
            <a:spLocks noChangeShapeType="1"/>
          </p:cNvSpPr>
          <p:nvPr/>
        </p:nvSpPr>
        <p:spPr bwMode="auto">
          <a:xfrm flipV="1">
            <a:off x="3517900" y="1093788"/>
            <a:ext cx="285750"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24588" name="Object 14"/>
          <p:cNvGraphicFramePr>
            <a:graphicFrameLocks noChangeAspect="1"/>
          </p:cNvGraphicFramePr>
          <p:nvPr/>
        </p:nvGraphicFramePr>
        <p:xfrm>
          <a:off x="214313" y="127000"/>
          <a:ext cx="165100" cy="228600"/>
        </p:xfrm>
        <a:graphic>
          <a:graphicData uri="http://schemas.openxmlformats.org/presentationml/2006/ole">
            <mc:AlternateContent xmlns:mc="http://schemas.openxmlformats.org/markup-compatibility/2006">
              <mc:Choice xmlns:v="urn:schemas-microsoft-com:vml" Requires="v">
                <p:oleObj spid="_x0000_s26183" name="Equation" r:id="rId3" imgW="165028" imgH="228501" progId="Equation.DSMT4">
                  <p:embed/>
                </p:oleObj>
              </mc:Choice>
              <mc:Fallback>
                <p:oleObj name="Equation" r:id="rId3" imgW="165028"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27000"/>
                        <a:ext cx="165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9" name="Object 15"/>
          <p:cNvGraphicFramePr>
            <a:graphicFrameLocks noChangeAspect="1"/>
          </p:cNvGraphicFramePr>
          <p:nvPr/>
        </p:nvGraphicFramePr>
        <p:xfrm>
          <a:off x="3436938" y="598488"/>
          <a:ext cx="203200" cy="228600"/>
        </p:xfrm>
        <a:graphic>
          <a:graphicData uri="http://schemas.openxmlformats.org/presentationml/2006/ole">
            <mc:AlternateContent xmlns:mc="http://schemas.openxmlformats.org/markup-compatibility/2006">
              <mc:Choice xmlns:v="urn:schemas-microsoft-com:vml" Requires="v">
                <p:oleObj spid="_x0000_s26184"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6938" y="598488"/>
                        <a:ext cx="203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0" name="Object 16"/>
          <p:cNvGraphicFramePr>
            <a:graphicFrameLocks noChangeAspect="1"/>
          </p:cNvGraphicFramePr>
          <p:nvPr/>
        </p:nvGraphicFramePr>
        <p:xfrm>
          <a:off x="236538" y="976313"/>
          <a:ext cx="114300" cy="215900"/>
        </p:xfrm>
        <a:graphic>
          <a:graphicData uri="http://schemas.openxmlformats.org/presentationml/2006/ole">
            <mc:AlternateContent xmlns:mc="http://schemas.openxmlformats.org/markup-compatibility/2006">
              <mc:Choice xmlns:v="urn:schemas-microsoft-com:vml" Requires="v">
                <p:oleObj spid="_x0000_s26185" name="Equation" r:id="rId7" imgW="114151" imgH="215619" progId="Equation.DSMT4">
                  <p:embed/>
                </p:oleObj>
              </mc:Choice>
              <mc:Fallback>
                <p:oleObj name="Equation" r:id="rId7" imgW="114151" imgH="21561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538" y="97631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1" name="Object 17"/>
          <p:cNvGraphicFramePr>
            <a:graphicFrameLocks noChangeAspect="1"/>
          </p:cNvGraphicFramePr>
          <p:nvPr/>
        </p:nvGraphicFramePr>
        <p:xfrm>
          <a:off x="3432175" y="1096963"/>
          <a:ext cx="152400" cy="215900"/>
        </p:xfrm>
        <a:graphic>
          <a:graphicData uri="http://schemas.openxmlformats.org/presentationml/2006/ole">
            <mc:AlternateContent xmlns:mc="http://schemas.openxmlformats.org/markup-compatibility/2006">
              <mc:Choice xmlns:v="urn:schemas-microsoft-com:vml" Requires="v">
                <p:oleObj spid="_x0000_s26186" name="Equation" r:id="rId9" imgW="152268" imgH="215713" progId="Equation.DSMT4">
                  <p:embed/>
                </p:oleObj>
              </mc:Choice>
              <mc:Fallback>
                <p:oleObj name="Equation" r:id="rId9" imgW="152268" imgH="2157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2175" y="1096963"/>
                        <a:ext cx="1524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2" name="Text Box 18"/>
          <p:cNvSpPr txBox="1">
            <a:spLocks noChangeArrowheads="1"/>
          </p:cNvSpPr>
          <p:nvPr/>
        </p:nvSpPr>
        <p:spPr bwMode="auto">
          <a:xfrm>
            <a:off x="4367213" y="131763"/>
            <a:ext cx="44767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Αν θεωρήσουμε τον ΟΕ που ορίζεται από τις ροϊκές γραμμές α και β και τις διατομές (1,1’) και (2,2’) τότε το ισοζύγιο μάζας για ασυμπίεστο ρευστό απαιτεί η παροχή στις δύο διατομές να είναι </a:t>
            </a:r>
            <a:r>
              <a:rPr lang="el-GR" altLang="el-GR" sz="2000" dirty="0" smtClean="0">
                <a:latin typeface="+mn-lt"/>
              </a:rPr>
              <a:t>ίδια:</a:t>
            </a:r>
            <a:endParaRPr lang="el-GR" altLang="el-GR" sz="2000" dirty="0">
              <a:latin typeface="+mn-lt"/>
            </a:endParaRPr>
          </a:p>
        </p:txBody>
      </p:sp>
      <p:graphicFrame>
        <p:nvGraphicFramePr>
          <p:cNvPr id="24593" name="Object 19"/>
          <p:cNvGraphicFramePr>
            <a:graphicFrameLocks noChangeAspect="1"/>
          </p:cNvGraphicFramePr>
          <p:nvPr>
            <p:extLst>
              <p:ext uri="{D42A27DB-BD31-4B8C-83A1-F6EECF244321}">
                <p14:modId xmlns:p14="http://schemas.microsoft.com/office/powerpoint/2010/main" val="1498030033"/>
              </p:ext>
            </p:extLst>
          </p:nvPr>
        </p:nvGraphicFramePr>
        <p:xfrm>
          <a:off x="517004" y="1706177"/>
          <a:ext cx="4991100" cy="622300"/>
        </p:xfrm>
        <a:graphic>
          <a:graphicData uri="http://schemas.openxmlformats.org/presentationml/2006/ole">
            <mc:AlternateContent xmlns:mc="http://schemas.openxmlformats.org/markup-compatibility/2006">
              <mc:Choice xmlns:v="urn:schemas-microsoft-com:vml" Requires="v">
                <p:oleObj spid="_x0000_s26187" name="Equation" r:id="rId11" imgW="4991100" imgH="622300" progId="Equation.DSMT4">
                  <p:embed/>
                </p:oleObj>
              </mc:Choice>
              <mc:Fallback>
                <p:oleObj name="Equation" r:id="rId11" imgW="4991100" imgH="622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004" y="1706177"/>
                        <a:ext cx="49911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4" name="Line 20"/>
          <p:cNvSpPr>
            <a:spLocks noChangeShapeType="1"/>
          </p:cNvSpPr>
          <p:nvPr/>
        </p:nvSpPr>
        <p:spPr bwMode="auto">
          <a:xfrm flipV="1">
            <a:off x="276225" y="56038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95" name="Line 21"/>
          <p:cNvSpPr>
            <a:spLocks noChangeShapeType="1"/>
          </p:cNvSpPr>
          <p:nvPr/>
        </p:nvSpPr>
        <p:spPr bwMode="auto">
          <a:xfrm flipH="1" flipV="1">
            <a:off x="3502025" y="889000"/>
            <a:ext cx="9525" cy="146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96" name="Line 22"/>
          <p:cNvSpPr>
            <a:spLocks noChangeShapeType="1"/>
          </p:cNvSpPr>
          <p:nvPr/>
        </p:nvSpPr>
        <p:spPr bwMode="auto">
          <a:xfrm>
            <a:off x="284163" y="690563"/>
            <a:ext cx="165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97" name="Line 23"/>
          <p:cNvSpPr>
            <a:spLocks noChangeShapeType="1"/>
          </p:cNvSpPr>
          <p:nvPr/>
        </p:nvSpPr>
        <p:spPr bwMode="auto">
          <a:xfrm>
            <a:off x="3509963" y="973138"/>
            <a:ext cx="3032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4598" name="Text Box 24"/>
          <p:cNvSpPr txBox="1">
            <a:spLocks noChangeArrowheads="1"/>
          </p:cNvSpPr>
          <p:nvPr/>
        </p:nvSpPr>
        <p:spPr bwMode="auto">
          <a:xfrm>
            <a:off x="190500" y="32861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ds</a:t>
            </a:r>
            <a:r>
              <a:rPr lang="en-US" altLang="el-GR" sz="1600" baseline="-25000">
                <a:latin typeface="Times New Roman" pitchFamily="18" charset="0"/>
              </a:rPr>
              <a:t>1</a:t>
            </a:r>
            <a:endParaRPr lang="el-GR" altLang="el-GR" sz="1600">
              <a:latin typeface="Times New Roman" pitchFamily="18" charset="0"/>
            </a:endParaRPr>
          </a:p>
        </p:txBody>
      </p:sp>
      <p:sp>
        <p:nvSpPr>
          <p:cNvPr id="24599" name="Text Box 25"/>
          <p:cNvSpPr txBox="1">
            <a:spLocks noChangeArrowheads="1"/>
          </p:cNvSpPr>
          <p:nvPr/>
        </p:nvSpPr>
        <p:spPr bwMode="auto">
          <a:xfrm>
            <a:off x="3086100" y="763588"/>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ds</a:t>
            </a:r>
            <a:r>
              <a:rPr lang="en-US" altLang="el-GR" sz="1600" baseline="-25000">
                <a:latin typeface="Times New Roman" pitchFamily="18" charset="0"/>
              </a:rPr>
              <a:t>2</a:t>
            </a:r>
            <a:endParaRPr lang="el-GR" altLang="el-GR" sz="1600">
              <a:latin typeface="Times New Roman" pitchFamily="18" charset="0"/>
            </a:endParaRPr>
          </a:p>
        </p:txBody>
      </p:sp>
      <p:graphicFrame>
        <p:nvGraphicFramePr>
          <p:cNvPr id="24600" name="Object 26"/>
          <p:cNvGraphicFramePr>
            <a:graphicFrameLocks noChangeAspect="1"/>
          </p:cNvGraphicFramePr>
          <p:nvPr/>
        </p:nvGraphicFramePr>
        <p:xfrm>
          <a:off x="441325" y="619125"/>
          <a:ext cx="203200" cy="292100"/>
        </p:xfrm>
        <a:graphic>
          <a:graphicData uri="http://schemas.openxmlformats.org/presentationml/2006/ole">
            <mc:AlternateContent xmlns:mc="http://schemas.openxmlformats.org/markup-compatibility/2006">
              <mc:Choice xmlns:v="urn:schemas-microsoft-com:vml" Requires="v">
                <p:oleObj spid="_x0000_s26188" name="Equation" r:id="rId13" imgW="203112" imgH="291973" progId="Equation.DSMT4">
                  <p:embed/>
                </p:oleObj>
              </mc:Choice>
              <mc:Fallback>
                <p:oleObj name="Equation" r:id="rId13" imgW="203112" imgH="29197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325" y="619125"/>
                        <a:ext cx="2032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1" name="Object 27"/>
          <p:cNvGraphicFramePr>
            <a:graphicFrameLocks noChangeAspect="1"/>
          </p:cNvGraphicFramePr>
          <p:nvPr/>
        </p:nvGraphicFramePr>
        <p:xfrm>
          <a:off x="3652838" y="563563"/>
          <a:ext cx="228600" cy="292100"/>
        </p:xfrm>
        <a:graphic>
          <a:graphicData uri="http://schemas.openxmlformats.org/presentationml/2006/ole">
            <mc:AlternateContent xmlns:mc="http://schemas.openxmlformats.org/markup-compatibility/2006">
              <mc:Choice xmlns:v="urn:schemas-microsoft-com:vml" Requires="v">
                <p:oleObj spid="_x0000_s26189" name="Equation" r:id="rId15" imgW="228501" imgH="291973" progId="Equation.DSMT4">
                  <p:embed/>
                </p:oleObj>
              </mc:Choice>
              <mc:Fallback>
                <p:oleObj name="Equation" r:id="rId15" imgW="228501" imgH="29197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2838" y="563563"/>
                        <a:ext cx="228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02" name="Text Box 28"/>
          <p:cNvSpPr txBox="1">
            <a:spLocks noChangeArrowheads="1"/>
          </p:cNvSpPr>
          <p:nvPr/>
        </p:nvSpPr>
        <p:spPr bwMode="auto">
          <a:xfrm>
            <a:off x="319088" y="2303463"/>
            <a:ext cx="84455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l-GR" altLang="el-GR" sz="2000" dirty="0" smtClean="0">
                <a:latin typeface="+mn-lt"/>
              </a:rPr>
              <a:t>Η </a:t>
            </a:r>
            <a:r>
              <a:rPr lang="el-GR" altLang="el-GR" sz="2000" dirty="0">
                <a:latin typeface="+mn-lt"/>
              </a:rPr>
              <a:t>ταχύτητα μεγαλώνει σε  εκείνες τις περιοχές του πεδίου ροής όπου πυκνώνουν οι ροϊκές γραμμές</a:t>
            </a:r>
          </a:p>
        </p:txBody>
      </p:sp>
      <p:sp>
        <p:nvSpPr>
          <p:cNvPr id="24603" name="Text Box 29"/>
          <p:cNvSpPr txBox="1">
            <a:spLocks noChangeArrowheads="1"/>
          </p:cNvSpPr>
          <p:nvPr/>
        </p:nvSpPr>
        <p:spPr bwMode="auto">
          <a:xfrm>
            <a:off x="319087" y="2985333"/>
            <a:ext cx="85248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b="1" dirty="0">
                <a:latin typeface="+mn-lt"/>
              </a:rPr>
              <a:t>Είδη </a:t>
            </a:r>
            <a:r>
              <a:rPr lang="el-GR" altLang="el-GR" sz="2000" b="1" dirty="0" smtClean="0">
                <a:latin typeface="+mn-lt"/>
              </a:rPr>
              <a:t>γραφημάτων</a:t>
            </a:r>
            <a:r>
              <a:rPr lang="el-GR" altLang="el-GR" sz="2000" dirty="0" smtClean="0">
                <a:latin typeface="+mn-lt"/>
              </a:rPr>
              <a:t>:</a:t>
            </a:r>
            <a:endParaRPr lang="el-GR" altLang="el-GR" sz="2000" dirty="0">
              <a:latin typeface="+mn-lt"/>
            </a:endParaRPr>
          </a:p>
          <a:p>
            <a:pPr marL="342900" indent="-342900" eaLnBrk="1" hangingPunct="1">
              <a:spcBef>
                <a:spcPct val="50000"/>
              </a:spcBef>
            </a:pPr>
            <a:r>
              <a:rPr lang="el-GR" altLang="el-GR" sz="2000" b="1" dirty="0">
                <a:latin typeface="+mn-lt"/>
              </a:rPr>
              <a:t>Προφίλ ή διανομή</a:t>
            </a:r>
            <a:r>
              <a:rPr lang="el-GR" altLang="el-GR" sz="2000" dirty="0">
                <a:latin typeface="+mn-lt"/>
              </a:rPr>
              <a:t>: Αναπαριστά την μεταβολή της τιμής μίας </a:t>
            </a:r>
            <a:r>
              <a:rPr lang="el-GR" altLang="el-GR" sz="2000" dirty="0" smtClean="0">
                <a:latin typeface="+mn-lt"/>
              </a:rPr>
              <a:t>φυσικής ποσότητας </a:t>
            </a:r>
            <a:r>
              <a:rPr lang="el-GR" altLang="el-GR" sz="2000" dirty="0">
                <a:latin typeface="+mn-lt"/>
              </a:rPr>
              <a:t>σε μία συγκεκριμένη διεύθυνση του πεδίου ροής</a:t>
            </a:r>
          </a:p>
          <a:p>
            <a:pPr marL="342900" indent="-342900" eaLnBrk="1" hangingPunct="1">
              <a:spcBef>
                <a:spcPct val="50000"/>
              </a:spcBef>
            </a:pPr>
            <a:r>
              <a:rPr lang="el-GR" altLang="el-GR" sz="2000" b="1" dirty="0">
                <a:latin typeface="+mn-lt"/>
              </a:rPr>
              <a:t>Ανυσματικό γράφημα</a:t>
            </a:r>
            <a:r>
              <a:rPr lang="el-GR" altLang="el-GR" sz="2000" dirty="0">
                <a:latin typeface="+mn-lt"/>
              </a:rPr>
              <a:t>: Πρόκειται για μία σειρά ανυσμάτων που αναπαριστούν την διεύθυνση και το μέτρο μίας διανυσματικής ποσότητας σε μία περιοχή του πεδίου ροής σε συγκεκριμένη χρονική στιγμή</a:t>
            </a:r>
          </a:p>
          <a:p>
            <a:pPr marL="342900" indent="-342900" eaLnBrk="1" hangingPunct="1">
              <a:spcBef>
                <a:spcPct val="50000"/>
              </a:spcBef>
            </a:pPr>
            <a:r>
              <a:rPr lang="el-GR" altLang="el-GR" sz="2000" b="1" dirty="0">
                <a:latin typeface="+mn-lt"/>
              </a:rPr>
              <a:t>Γράφημα </a:t>
            </a:r>
            <a:r>
              <a:rPr lang="el-GR" altLang="el-GR" sz="2000" b="1" dirty="0" smtClean="0">
                <a:latin typeface="+mn-lt"/>
              </a:rPr>
              <a:t>ισοϋψών</a:t>
            </a:r>
            <a:r>
              <a:rPr lang="el-GR" altLang="el-GR" sz="2000" dirty="0" smtClean="0">
                <a:latin typeface="+mn-lt"/>
              </a:rPr>
              <a:t>: </a:t>
            </a:r>
            <a:r>
              <a:rPr lang="el-GR" altLang="el-GR" sz="2000" dirty="0">
                <a:latin typeface="+mn-lt"/>
              </a:rPr>
              <a:t>Αποτελείται από καμπύλες στις οποίες λαμβάνει σταθερή τιμή μία βαθμωτή ποσότητα μέσα στο πεδίο ροής και σε συγκεκριμένη χρονική </a:t>
            </a:r>
            <a:r>
              <a:rPr lang="el-GR" altLang="el-GR" sz="2000" dirty="0" smtClean="0">
                <a:latin typeface="+mn-lt"/>
              </a:rPr>
              <a:t>στιγμή</a:t>
            </a:r>
            <a:endParaRPr lang="el-GR" altLang="el-GR" sz="2000" dirty="0">
              <a:latin typeface="+mn-lt"/>
            </a:endParaRPr>
          </a:p>
        </p:txBody>
      </p:sp>
      <p:sp>
        <p:nvSpPr>
          <p:cNvPr id="28"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32</a:t>
            </a:fld>
            <a:endParaRPr lang="el-GR" dirty="0"/>
          </a:p>
        </p:txBody>
      </p:sp>
      <p:sp>
        <p:nvSpPr>
          <p:cNvPr id="2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30"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12 - TextBox"/>
          <p:cNvSpPr txBox="1"/>
          <p:nvPr/>
        </p:nvSpPr>
        <p:spPr>
          <a:xfrm>
            <a:off x="74431" y="1119188"/>
            <a:ext cx="4137529" cy="707886"/>
          </a:xfrm>
          <a:prstGeom prst="rect">
            <a:avLst/>
          </a:prstGeom>
          <a:noFill/>
        </p:spPr>
        <p:txBody>
          <a:bodyPr wrap="square" rtlCol="0">
            <a:spAutoFit/>
          </a:bodyPr>
          <a:lstStyle/>
          <a:p>
            <a:pPr algn="ctr"/>
            <a:r>
              <a:rPr lang="el-GR" sz="2000" i="1" dirty="0" smtClean="0"/>
              <a:t>Σχήμα 2</a:t>
            </a:r>
            <a:r>
              <a:rPr lang="en-US" sz="2000" i="1" dirty="0" smtClean="0"/>
              <a:t>2</a:t>
            </a:r>
            <a:r>
              <a:rPr lang="el-GR" sz="2000" i="1" dirty="0" smtClean="0"/>
              <a:t>: Ροϊκές </a:t>
            </a:r>
            <a:r>
              <a:rPr lang="el-GR" sz="2000" i="1" dirty="0"/>
              <a:t>γραμμές διδιάστατης ροής </a:t>
            </a:r>
            <a:endParaRPr lang="el-GR" altLang="el-GR" sz="2000" i="1" baseline="-25000" dirty="0"/>
          </a:p>
        </p:txBody>
      </p:sp>
    </p:spTree>
    <p:extLst>
      <p:ext uri="{BB962C8B-B14F-4D97-AF65-F5344CB8AC3E}">
        <p14:creationId xmlns:p14="http://schemas.microsoft.com/office/powerpoint/2010/main" val="3466195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3561108" y="397013"/>
            <a:ext cx="5619404" cy="67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Calibri" panose="020F0502020204030204" pitchFamily="34" charset="0"/>
              </a:rPr>
              <a:t>Στην μηχανική των ρευστών ένα στοιχείο ρευστού μπορεί να εκτελέσει μία από τα παρακάτω είδη </a:t>
            </a:r>
            <a:r>
              <a:rPr lang="el-GR" altLang="el-GR" sz="2000" dirty="0" smtClean="0">
                <a:latin typeface="Calibri" panose="020F0502020204030204" pitchFamily="34" charset="0"/>
              </a:rPr>
              <a:t>κίνησης:</a:t>
            </a:r>
            <a:endParaRPr lang="el-GR" altLang="el-GR" sz="2000" dirty="0">
              <a:latin typeface="Calibri" panose="020F0502020204030204" pitchFamily="34" charset="0"/>
            </a:endParaRPr>
          </a:p>
          <a:p>
            <a:pPr eaLnBrk="1" hangingPunct="1">
              <a:spcBef>
                <a:spcPct val="50000"/>
              </a:spcBef>
              <a:buFontTx/>
              <a:buNone/>
            </a:pPr>
            <a:r>
              <a:rPr lang="el-GR" altLang="el-GR" sz="2000" dirty="0">
                <a:latin typeface="Calibri" panose="020F0502020204030204" pitchFamily="34" charset="0"/>
              </a:rPr>
              <a:t>(α) </a:t>
            </a:r>
            <a:r>
              <a:rPr lang="el-GR" altLang="el-GR" sz="2000" b="1" dirty="0">
                <a:latin typeface="Calibri" panose="020F0502020204030204" pitchFamily="34" charset="0"/>
              </a:rPr>
              <a:t>μετατόπιση </a:t>
            </a:r>
            <a:r>
              <a:rPr lang="en-US" altLang="el-GR" sz="2000" dirty="0">
                <a:latin typeface="Calibri" panose="020F0502020204030204" pitchFamily="34" charset="0"/>
              </a:rPr>
              <a:t>(</a:t>
            </a:r>
            <a:r>
              <a:rPr lang="el-GR" altLang="el-GR" sz="2000" dirty="0">
                <a:latin typeface="Calibri" panose="020F0502020204030204" pitchFamily="34" charset="0"/>
              </a:rPr>
              <a:t>διατήρηση σχήματος και προσανατολισμού</a:t>
            </a:r>
            <a:r>
              <a:rPr lang="el-GR" altLang="el-GR" sz="2000" dirty="0" smtClean="0">
                <a:latin typeface="Calibri" panose="020F0502020204030204" pitchFamily="34" charset="0"/>
              </a:rPr>
              <a:t>)</a:t>
            </a:r>
            <a:r>
              <a:rPr lang="en-US" altLang="el-GR" sz="2000" dirty="0" smtClean="0">
                <a:latin typeface="Calibri" panose="020F0502020204030204" pitchFamily="34" charset="0"/>
              </a:rPr>
              <a:t>, </a:t>
            </a:r>
            <a:r>
              <a:rPr lang="el-GR" altLang="el-GR" sz="2000" dirty="0" smtClean="0">
                <a:latin typeface="Calibri" panose="020F0502020204030204" pitchFamily="34" charset="0"/>
              </a:rPr>
              <a:t>(</a:t>
            </a:r>
            <a:r>
              <a:rPr lang="el-GR" altLang="el-GR" sz="2000" dirty="0">
                <a:latin typeface="Calibri" panose="020F0502020204030204" pitchFamily="34" charset="0"/>
              </a:rPr>
              <a:t>β) </a:t>
            </a:r>
            <a:r>
              <a:rPr lang="el-GR" altLang="el-GR" sz="2000" b="1" dirty="0">
                <a:latin typeface="Calibri" panose="020F0502020204030204" pitchFamily="34" charset="0"/>
              </a:rPr>
              <a:t>περιστροφή</a:t>
            </a:r>
            <a:r>
              <a:rPr lang="el-GR" altLang="el-GR" sz="2000" dirty="0">
                <a:latin typeface="Calibri" panose="020F0502020204030204" pitchFamily="34" charset="0"/>
              </a:rPr>
              <a:t> (διατήρηση σχήματος</a:t>
            </a:r>
            <a:r>
              <a:rPr lang="el-GR" altLang="el-GR" sz="2000" dirty="0" smtClean="0">
                <a:latin typeface="Calibri" panose="020F0502020204030204" pitchFamily="34" charset="0"/>
              </a:rPr>
              <a:t>)</a:t>
            </a:r>
            <a:r>
              <a:rPr lang="en-US" altLang="el-GR" sz="2000" dirty="0" smtClean="0">
                <a:latin typeface="Calibri" panose="020F0502020204030204" pitchFamily="34" charset="0"/>
              </a:rPr>
              <a:t>, </a:t>
            </a:r>
            <a:r>
              <a:rPr lang="el-GR" altLang="el-GR" sz="2000" dirty="0" smtClean="0">
                <a:latin typeface="Calibri" panose="020F0502020204030204" pitchFamily="34" charset="0"/>
              </a:rPr>
              <a:t>(</a:t>
            </a:r>
            <a:r>
              <a:rPr lang="el-GR" altLang="el-GR" sz="2000" dirty="0">
                <a:latin typeface="Calibri" panose="020F0502020204030204" pitchFamily="34" charset="0"/>
              </a:rPr>
              <a:t>γ) </a:t>
            </a:r>
            <a:r>
              <a:rPr lang="el-GR" altLang="el-GR" sz="2000" b="1" dirty="0">
                <a:latin typeface="Calibri" panose="020F0502020204030204" pitchFamily="34" charset="0"/>
              </a:rPr>
              <a:t>γραμμική παραμόρφωση </a:t>
            </a:r>
            <a:r>
              <a:rPr lang="el-GR" altLang="el-GR" sz="2000" dirty="0">
                <a:latin typeface="Calibri" panose="020F0502020204030204" pitchFamily="34" charset="0"/>
              </a:rPr>
              <a:t>(διατήρηση προσανατολισμού</a:t>
            </a:r>
            <a:r>
              <a:rPr lang="el-GR" altLang="el-GR" sz="2000" dirty="0" smtClean="0">
                <a:latin typeface="Calibri" panose="020F0502020204030204" pitchFamily="34" charset="0"/>
              </a:rPr>
              <a:t>)</a:t>
            </a:r>
            <a:r>
              <a:rPr lang="en-US" altLang="el-GR" sz="2000" dirty="0" smtClean="0">
                <a:latin typeface="Calibri" panose="020F0502020204030204" pitchFamily="34" charset="0"/>
              </a:rPr>
              <a:t>, </a:t>
            </a:r>
            <a:r>
              <a:rPr lang="el-GR" altLang="el-GR" sz="2000" dirty="0" smtClean="0">
                <a:latin typeface="Calibri" panose="020F0502020204030204" pitchFamily="34" charset="0"/>
              </a:rPr>
              <a:t>(</a:t>
            </a:r>
            <a:r>
              <a:rPr lang="el-GR" altLang="el-GR" sz="2000" dirty="0">
                <a:latin typeface="Calibri" panose="020F0502020204030204" pitchFamily="34" charset="0"/>
              </a:rPr>
              <a:t>δ) </a:t>
            </a:r>
            <a:r>
              <a:rPr lang="el-GR" altLang="el-GR" sz="2000" b="1" dirty="0">
                <a:latin typeface="Calibri" panose="020F0502020204030204" pitchFamily="34" charset="0"/>
              </a:rPr>
              <a:t>γωνιακή παραμόρφωση </a:t>
            </a:r>
            <a:r>
              <a:rPr lang="el-GR" altLang="el-GR" sz="2000" dirty="0">
                <a:latin typeface="Calibri" panose="020F0502020204030204" pitchFamily="34" charset="0"/>
              </a:rPr>
              <a:t>(δεν διατηρείται ούτε το σχήμα ούτε ο προσανατολισμός))</a:t>
            </a:r>
          </a:p>
          <a:p>
            <a:pPr eaLnBrk="1" hangingPunct="1">
              <a:spcBef>
                <a:spcPct val="50000"/>
              </a:spcBef>
              <a:buFontTx/>
              <a:buNone/>
            </a:pPr>
            <a:r>
              <a:rPr lang="el-GR" altLang="el-GR" sz="2000" dirty="0">
                <a:latin typeface="Calibri" panose="020F0502020204030204" pitchFamily="34" charset="0"/>
              </a:rPr>
              <a:t>Λόγω της διαρκούς κίνησης των ρευστών η κίνηση και παραμόρφωσή τους καλύτερα περιγράφεται μέσω των αντίστοιχων </a:t>
            </a:r>
            <a:r>
              <a:rPr lang="el-GR" altLang="el-GR" sz="2000" dirty="0" smtClean="0">
                <a:latin typeface="Calibri" panose="020F0502020204030204" pitchFamily="34" charset="0"/>
              </a:rPr>
              <a:t>ρυθμών:</a:t>
            </a:r>
            <a:endParaRPr lang="el-GR" altLang="el-GR" sz="2000" dirty="0">
              <a:latin typeface="Calibri" panose="020F0502020204030204" pitchFamily="34" charset="0"/>
            </a:endParaRPr>
          </a:p>
          <a:p>
            <a:pPr eaLnBrk="1" hangingPunct="1">
              <a:spcBef>
                <a:spcPct val="50000"/>
              </a:spcBef>
              <a:buFontTx/>
              <a:buNone/>
            </a:pPr>
            <a:r>
              <a:rPr lang="el-GR" altLang="el-GR" sz="2000" dirty="0">
                <a:latin typeface="Calibri" panose="020F0502020204030204" pitchFamily="34" charset="0"/>
              </a:rPr>
              <a:t>(α) ταχύτητα </a:t>
            </a:r>
            <a:r>
              <a:rPr lang="en-US" altLang="el-GR" sz="2000" dirty="0" smtClean="0">
                <a:latin typeface="Calibri" panose="020F0502020204030204" pitchFamily="34" charset="0"/>
              </a:rPr>
              <a:t>   </a:t>
            </a:r>
            <a:r>
              <a:rPr lang="el-GR" altLang="el-GR" sz="2000" dirty="0" smtClean="0">
                <a:latin typeface="Calibri" panose="020F0502020204030204" pitchFamily="34" charset="0"/>
                <a:cs typeface="Times New Roman" pitchFamily="18" charset="0"/>
              </a:rPr>
              <a:t>→ </a:t>
            </a:r>
            <a:r>
              <a:rPr lang="el-GR" altLang="el-GR" sz="2000" b="1" dirty="0">
                <a:latin typeface="Calibri" panose="020F0502020204030204" pitchFamily="34" charset="0"/>
                <a:cs typeface="Times New Roman" pitchFamily="18" charset="0"/>
              </a:rPr>
              <a:t>ρυθμός </a:t>
            </a:r>
            <a:r>
              <a:rPr lang="el-GR" altLang="el-GR" sz="2000" b="1" dirty="0" smtClean="0">
                <a:latin typeface="Calibri" panose="020F0502020204030204" pitchFamily="34" charset="0"/>
                <a:cs typeface="Times New Roman" pitchFamily="18" charset="0"/>
              </a:rPr>
              <a:t>μετατόπισης</a:t>
            </a:r>
            <a:endParaRPr lang="el-GR" altLang="el-GR" sz="2000" b="1" dirty="0">
              <a:latin typeface="Calibri" panose="020F0502020204030204" pitchFamily="34" charset="0"/>
              <a:cs typeface="Times New Roman" pitchFamily="18" charset="0"/>
            </a:endParaRPr>
          </a:p>
          <a:p>
            <a:pPr eaLnBrk="1" hangingPunct="1">
              <a:spcBef>
                <a:spcPct val="50000"/>
              </a:spcBef>
              <a:buFontTx/>
              <a:buNone/>
            </a:pPr>
            <a:r>
              <a:rPr lang="el-GR" altLang="el-GR" sz="2000" dirty="0">
                <a:latin typeface="Calibri" panose="020F0502020204030204" pitchFamily="34" charset="0"/>
                <a:cs typeface="Times New Roman" pitchFamily="18" charset="0"/>
              </a:rPr>
              <a:t>(β) στροβιλότητα </a:t>
            </a:r>
            <a:r>
              <a:rPr lang="en-US" altLang="el-GR" sz="2000" dirty="0" smtClean="0">
                <a:latin typeface="Calibri" panose="020F0502020204030204" pitchFamily="34" charset="0"/>
                <a:cs typeface="Times New Roman" pitchFamily="18" charset="0"/>
              </a:rPr>
              <a:t>   </a:t>
            </a:r>
            <a:r>
              <a:rPr lang="el-GR" altLang="el-GR" sz="2000" dirty="0" smtClean="0">
                <a:latin typeface="Calibri" panose="020F0502020204030204" pitchFamily="34" charset="0"/>
              </a:rPr>
              <a:t>→ </a:t>
            </a:r>
            <a:r>
              <a:rPr lang="el-GR" altLang="el-GR" sz="2000" b="1" dirty="0">
                <a:latin typeface="Calibri" panose="020F0502020204030204" pitchFamily="34" charset="0"/>
              </a:rPr>
              <a:t>ρυθμός περιστροφής</a:t>
            </a:r>
          </a:p>
          <a:p>
            <a:pPr eaLnBrk="1" hangingPunct="1">
              <a:spcBef>
                <a:spcPct val="50000"/>
              </a:spcBef>
              <a:buFontTx/>
              <a:buNone/>
            </a:pPr>
            <a:r>
              <a:rPr lang="el-GR" altLang="el-GR" sz="2000" dirty="0">
                <a:latin typeface="Calibri" panose="020F0502020204030204" pitchFamily="34" charset="0"/>
              </a:rPr>
              <a:t>(γ) γραμμικός ρυθμός παραμόρφωσης  (</a:t>
            </a:r>
            <a:r>
              <a:rPr lang="en-US" altLang="el-GR" sz="2000" dirty="0" err="1">
                <a:latin typeface="Calibri" panose="020F0502020204030204" pitchFamily="34" charset="0"/>
              </a:rPr>
              <a:t>e</a:t>
            </a:r>
            <a:r>
              <a:rPr lang="en-US" altLang="el-GR" sz="2000" baseline="-25000" dirty="0" err="1">
                <a:latin typeface="Calibri" panose="020F0502020204030204" pitchFamily="34" charset="0"/>
              </a:rPr>
              <a:t>xx</a:t>
            </a:r>
            <a:r>
              <a:rPr lang="en-US" altLang="el-GR" sz="2000" dirty="0">
                <a:latin typeface="Calibri" panose="020F0502020204030204" pitchFamily="34" charset="0"/>
              </a:rPr>
              <a:t>, </a:t>
            </a:r>
            <a:r>
              <a:rPr lang="en-US" altLang="el-GR" sz="2000" dirty="0" err="1">
                <a:latin typeface="Calibri" panose="020F0502020204030204" pitchFamily="34" charset="0"/>
              </a:rPr>
              <a:t>e</a:t>
            </a:r>
            <a:r>
              <a:rPr lang="en-US" altLang="el-GR" sz="2000" baseline="-25000" dirty="0" err="1">
                <a:latin typeface="Calibri" panose="020F0502020204030204" pitchFamily="34" charset="0"/>
              </a:rPr>
              <a:t>yy</a:t>
            </a:r>
            <a:r>
              <a:rPr lang="en-US" altLang="el-GR" sz="2000" dirty="0">
                <a:latin typeface="Calibri" panose="020F0502020204030204" pitchFamily="34" charset="0"/>
              </a:rPr>
              <a:t>, </a:t>
            </a:r>
            <a:r>
              <a:rPr lang="en-US" altLang="el-GR" sz="2000" dirty="0" err="1">
                <a:latin typeface="Calibri" panose="020F0502020204030204" pitchFamily="34" charset="0"/>
              </a:rPr>
              <a:t>e</a:t>
            </a:r>
            <a:r>
              <a:rPr lang="en-US" altLang="el-GR" sz="2000" baseline="-25000" dirty="0" err="1">
                <a:latin typeface="Calibri" panose="020F0502020204030204" pitchFamily="34" charset="0"/>
              </a:rPr>
              <a:t>zz</a:t>
            </a:r>
            <a:r>
              <a:rPr lang="en-US" altLang="el-GR" sz="2000" dirty="0">
                <a:latin typeface="Calibri" panose="020F0502020204030204" pitchFamily="34" charset="0"/>
              </a:rPr>
              <a:t>)</a:t>
            </a:r>
            <a:r>
              <a:rPr lang="el-GR" altLang="el-GR" sz="2000" dirty="0">
                <a:latin typeface="Calibri" panose="020F0502020204030204" pitchFamily="34" charset="0"/>
              </a:rPr>
              <a:t>  → </a:t>
            </a:r>
            <a:r>
              <a:rPr lang="el-GR" altLang="el-GR" sz="2000" b="1" dirty="0">
                <a:latin typeface="Calibri" panose="020F0502020204030204" pitchFamily="34" charset="0"/>
              </a:rPr>
              <a:t>ρυθμός γραμμικής παραμόρφωσης</a:t>
            </a:r>
          </a:p>
          <a:p>
            <a:pPr eaLnBrk="1" hangingPunct="1">
              <a:spcBef>
                <a:spcPct val="50000"/>
              </a:spcBef>
              <a:buFontTx/>
              <a:buNone/>
            </a:pPr>
            <a:r>
              <a:rPr lang="el-GR" altLang="el-GR" sz="2000" dirty="0">
                <a:latin typeface="Calibri" panose="020F0502020204030204" pitchFamily="34" charset="0"/>
              </a:rPr>
              <a:t>(δ) </a:t>
            </a:r>
            <a:r>
              <a:rPr lang="el-GR" altLang="el-GR" sz="2000" dirty="0" err="1">
                <a:latin typeface="Calibri" panose="020F0502020204030204" pitchFamily="34" charset="0"/>
              </a:rPr>
              <a:t>διατμητικός</a:t>
            </a:r>
            <a:r>
              <a:rPr lang="el-GR" altLang="el-GR" sz="2000" dirty="0">
                <a:latin typeface="Calibri" panose="020F0502020204030204" pitchFamily="34" charset="0"/>
              </a:rPr>
              <a:t> ρυθμός παραμόρφωσης </a:t>
            </a:r>
            <a:r>
              <a:rPr lang="en-US" altLang="el-GR" sz="2000" dirty="0">
                <a:latin typeface="Calibri" panose="020F0502020204030204" pitchFamily="34" charset="0"/>
              </a:rPr>
              <a:t>(</a:t>
            </a:r>
            <a:r>
              <a:rPr lang="el-GR" altLang="el-GR" sz="2000" dirty="0">
                <a:latin typeface="Calibri" panose="020F0502020204030204" pitchFamily="34" charset="0"/>
              </a:rPr>
              <a:t>γ</a:t>
            </a:r>
            <a:r>
              <a:rPr lang="en-US" altLang="el-GR" sz="2000" baseline="-25000" dirty="0" err="1">
                <a:latin typeface="Calibri" panose="020F0502020204030204" pitchFamily="34" charset="0"/>
              </a:rPr>
              <a:t>xy</a:t>
            </a:r>
            <a:r>
              <a:rPr lang="en-US" altLang="el-GR" sz="2000" dirty="0">
                <a:latin typeface="Calibri" panose="020F0502020204030204" pitchFamily="34" charset="0"/>
              </a:rPr>
              <a:t>, </a:t>
            </a:r>
            <a:r>
              <a:rPr lang="el-GR" altLang="el-GR" sz="2000" dirty="0">
                <a:latin typeface="Calibri" panose="020F0502020204030204" pitchFamily="34" charset="0"/>
              </a:rPr>
              <a:t>γ</a:t>
            </a:r>
            <a:r>
              <a:rPr lang="en-US" altLang="el-GR" sz="2000" baseline="-25000" dirty="0" err="1">
                <a:latin typeface="Calibri" panose="020F0502020204030204" pitchFamily="34" charset="0"/>
              </a:rPr>
              <a:t>xz</a:t>
            </a:r>
            <a:r>
              <a:rPr lang="en-US" altLang="el-GR" sz="2000" dirty="0">
                <a:latin typeface="Calibri" panose="020F0502020204030204" pitchFamily="34" charset="0"/>
              </a:rPr>
              <a:t>, </a:t>
            </a:r>
            <a:r>
              <a:rPr lang="el-GR" altLang="el-GR" sz="2000" dirty="0">
                <a:latin typeface="Calibri" panose="020F0502020204030204" pitchFamily="34" charset="0"/>
              </a:rPr>
              <a:t>γ</a:t>
            </a:r>
            <a:r>
              <a:rPr lang="en-US" altLang="el-GR" sz="2000" baseline="-25000" dirty="0" err="1">
                <a:latin typeface="Calibri" panose="020F0502020204030204" pitchFamily="34" charset="0"/>
              </a:rPr>
              <a:t>yz</a:t>
            </a:r>
            <a:r>
              <a:rPr lang="en-US" altLang="el-GR" sz="2000" dirty="0">
                <a:latin typeface="Calibri" panose="020F0502020204030204" pitchFamily="34" charset="0"/>
              </a:rPr>
              <a:t>) </a:t>
            </a:r>
            <a:r>
              <a:rPr lang="el-GR" altLang="el-GR" sz="2000" dirty="0">
                <a:latin typeface="Calibri" panose="020F0502020204030204" pitchFamily="34" charset="0"/>
              </a:rPr>
              <a:t>→ </a:t>
            </a:r>
            <a:r>
              <a:rPr lang="el-GR" altLang="el-GR" sz="2000" b="1" dirty="0">
                <a:latin typeface="Calibri" panose="020F0502020204030204" pitchFamily="34" charset="0"/>
              </a:rPr>
              <a:t>ρυθμός διατμητικής παραμόρφωσης </a:t>
            </a:r>
          </a:p>
        </p:txBody>
      </p:sp>
      <p:sp>
        <p:nvSpPr>
          <p:cNvPr id="25604" name="Text Box 5"/>
          <p:cNvSpPr txBox="1">
            <a:spLocks noChangeArrowheads="1"/>
          </p:cNvSpPr>
          <p:nvPr/>
        </p:nvSpPr>
        <p:spPr bwMode="auto">
          <a:xfrm>
            <a:off x="0" y="631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0" indent="-571500" algn="ctr" eaLnBrk="1" hangingPunct="1">
              <a:spcBef>
                <a:spcPct val="50000"/>
              </a:spcBef>
              <a:buFont typeface="Wingdings" panose="05000000000000000000" pitchFamily="2" charset="2"/>
              <a:buChar char="§"/>
            </a:pPr>
            <a:r>
              <a:rPr lang="el-GR" altLang="el-GR" sz="2400" b="1" dirty="0">
                <a:latin typeface="Calibri" panose="020F0502020204030204" pitchFamily="34" charset="0"/>
              </a:rPr>
              <a:t>Κινηματική Περιγραφή Παραμόρφωσης Στοιχείου Ρευστού</a:t>
            </a:r>
          </a:p>
        </p:txBody>
      </p:sp>
      <p:graphicFrame>
        <p:nvGraphicFramePr>
          <p:cNvPr id="25605" name="Object 7"/>
          <p:cNvGraphicFramePr>
            <a:graphicFrameLocks noChangeAspect="1"/>
          </p:cNvGraphicFramePr>
          <p:nvPr>
            <p:extLst>
              <p:ext uri="{D42A27DB-BD31-4B8C-83A1-F6EECF244321}">
                <p14:modId xmlns:p14="http://schemas.microsoft.com/office/powerpoint/2010/main" val="3991064621"/>
              </p:ext>
            </p:extLst>
          </p:nvPr>
        </p:nvGraphicFramePr>
        <p:xfrm>
          <a:off x="5004048" y="4571734"/>
          <a:ext cx="177800" cy="254000"/>
        </p:xfrm>
        <a:graphic>
          <a:graphicData uri="http://schemas.openxmlformats.org/presentationml/2006/ole">
            <mc:AlternateContent xmlns:mc="http://schemas.openxmlformats.org/markup-compatibility/2006">
              <mc:Choice xmlns:v="urn:schemas-microsoft-com:vml" Requires="v">
                <p:oleObj spid="_x0000_s26791" name="Equation" r:id="rId3" imgW="177480" imgH="253800" progId="Equation.DSMT4">
                  <p:embed/>
                </p:oleObj>
              </mc:Choice>
              <mc:Fallback>
                <p:oleObj name="Equation" r:id="rId3" imgW="177480" imgH="253800" progId="Equation.DSMT4">
                  <p:embed/>
                  <p:pic>
                    <p:nvPicPr>
                      <p:cNvPr id="0" name=""/>
                      <p:cNvPicPr>
                        <a:picLocks noChangeAspect="1" noChangeArrowheads="1"/>
                      </p:cNvPicPr>
                      <p:nvPr/>
                    </p:nvPicPr>
                    <p:blipFill>
                      <a:blip r:embed="rId4"/>
                      <a:srcRect/>
                      <a:stretch>
                        <a:fillRect/>
                      </a:stretch>
                    </p:blipFill>
                    <p:spPr bwMode="auto">
                      <a:xfrm>
                        <a:off x="5004048" y="4571734"/>
                        <a:ext cx="1778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8"/>
          <p:cNvGraphicFramePr>
            <a:graphicFrameLocks noChangeAspect="1"/>
          </p:cNvGraphicFramePr>
          <p:nvPr>
            <p:extLst>
              <p:ext uri="{D42A27DB-BD31-4B8C-83A1-F6EECF244321}">
                <p14:modId xmlns:p14="http://schemas.microsoft.com/office/powerpoint/2010/main" val="277357830"/>
              </p:ext>
            </p:extLst>
          </p:nvPr>
        </p:nvGraphicFramePr>
        <p:xfrm>
          <a:off x="5436096" y="4969128"/>
          <a:ext cx="215900" cy="355600"/>
        </p:xfrm>
        <a:graphic>
          <a:graphicData uri="http://schemas.openxmlformats.org/presentationml/2006/ole">
            <mc:AlternateContent xmlns:mc="http://schemas.openxmlformats.org/markup-compatibility/2006">
              <mc:Choice xmlns:v="urn:schemas-microsoft-com:vml" Requires="v">
                <p:oleObj spid="_x0000_s26792" name="Equation" r:id="rId5" imgW="215640" imgH="355320" progId="Equation.DSMT4">
                  <p:embed/>
                </p:oleObj>
              </mc:Choice>
              <mc:Fallback>
                <p:oleObj name="Equation" r:id="rId5" imgW="215640" imgH="355320" progId="Equation.DSMT4">
                  <p:embed/>
                  <p:pic>
                    <p:nvPicPr>
                      <p:cNvPr id="0" name=""/>
                      <p:cNvPicPr>
                        <a:picLocks noChangeAspect="1" noChangeArrowheads="1"/>
                      </p:cNvPicPr>
                      <p:nvPr/>
                    </p:nvPicPr>
                    <p:blipFill>
                      <a:blip r:embed="rId6"/>
                      <a:srcRect/>
                      <a:stretch>
                        <a:fillRect/>
                      </a:stretch>
                    </p:blipFill>
                    <p:spPr bwMode="auto">
                      <a:xfrm>
                        <a:off x="5436096" y="4969128"/>
                        <a:ext cx="215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2 - TextBox"/>
          <p:cNvSpPr txBox="1"/>
          <p:nvPr/>
        </p:nvSpPr>
        <p:spPr>
          <a:xfrm>
            <a:off x="42081" y="4509120"/>
            <a:ext cx="3393071" cy="1631216"/>
          </a:xfrm>
          <a:prstGeom prst="rect">
            <a:avLst/>
          </a:prstGeom>
          <a:noFill/>
        </p:spPr>
        <p:txBody>
          <a:bodyPr wrap="square" rtlCol="0">
            <a:spAutoFit/>
          </a:bodyPr>
          <a:lstStyle/>
          <a:p>
            <a:pPr algn="ctr"/>
            <a:r>
              <a:rPr lang="el-GR" sz="2000" i="1" dirty="0" smtClean="0"/>
              <a:t>Σχήμα 2</a:t>
            </a:r>
            <a:r>
              <a:rPr lang="en-US" sz="2000" i="1" dirty="0" smtClean="0"/>
              <a:t>3</a:t>
            </a:r>
            <a:r>
              <a:rPr lang="el-GR" sz="2000" i="1" dirty="0" smtClean="0"/>
              <a:t>: Συνιστώσες κίνησης σωματιδίων ρευστού: (α) μετατόπιση, (β) περιστροφή, (γ) γραμμική παραμόρφωση, (δ) γωνιακή παραμόρφωση</a:t>
            </a:r>
            <a:endParaRPr lang="el-GR" altLang="el-GR" sz="2000" i="1" baseline="-25000" dirty="0"/>
          </a:p>
        </p:txBody>
      </p:sp>
      <p:pic>
        <p:nvPicPr>
          <p:cNvPr id="266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649" y="548680"/>
            <a:ext cx="2435007" cy="402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475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5" name="Object 87"/>
          <p:cNvGraphicFramePr>
            <a:graphicFrameLocks noChangeAspect="1"/>
          </p:cNvGraphicFramePr>
          <p:nvPr>
            <p:extLst>
              <p:ext uri="{D42A27DB-BD31-4B8C-83A1-F6EECF244321}">
                <p14:modId xmlns:p14="http://schemas.microsoft.com/office/powerpoint/2010/main" val="2745715749"/>
              </p:ext>
            </p:extLst>
          </p:nvPr>
        </p:nvGraphicFramePr>
        <p:xfrm>
          <a:off x="198100" y="1988840"/>
          <a:ext cx="5194300" cy="546100"/>
        </p:xfrm>
        <a:graphic>
          <a:graphicData uri="http://schemas.openxmlformats.org/presentationml/2006/ole">
            <mc:AlternateContent xmlns:mc="http://schemas.openxmlformats.org/markup-compatibility/2006">
              <mc:Choice xmlns:v="urn:schemas-microsoft-com:vml" Requires="v">
                <p:oleObj spid="_x0000_s38146" name="Equation" r:id="rId4" imgW="5194080" imgH="545760" progId="Equation.DSMT4">
                  <p:embed/>
                </p:oleObj>
              </mc:Choice>
              <mc:Fallback>
                <p:oleObj name="Equation" r:id="rId4" imgW="5194080" imgH="545760" progId="Equation.DSMT4">
                  <p:embed/>
                  <p:pic>
                    <p:nvPicPr>
                      <p:cNvPr id="0" name=""/>
                      <p:cNvPicPr>
                        <a:picLocks noChangeAspect="1" noChangeArrowheads="1"/>
                      </p:cNvPicPr>
                      <p:nvPr/>
                    </p:nvPicPr>
                    <p:blipFill>
                      <a:blip r:embed="rId5"/>
                      <a:srcRect/>
                      <a:stretch>
                        <a:fillRect/>
                      </a:stretch>
                    </p:blipFill>
                    <p:spPr bwMode="auto">
                      <a:xfrm>
                        <a:off x="198100" y="1988840"/>
                        <a:ext cx="51943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80" name="Text Box 94"/>
          <p:cNvSpPr txBox="1">
            <a:spLocks noChangeArrowheads="1"/>
          </p:cNvSpPr>
          <p:nvPr/>
        </p:nvSpPr>
        <p:spPr bwMode="auto">
          <a:xfrm>
            <a:off x="128387" y="3618993"/>
            <a:ext cx="33129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Ρυθμός περιστροφής (γωνιακή ταχύτητα):</a:t>
            </a:r>
          </a:p>
        </p:txBody>
      </p:sp>
      <p:graphicFrame>
        <p:nvGraphicFramePr>
          <p:cNvPr id="26681" name="Object 95"/>
          <p:cNvGraphicFramePr>
            <a:graphicFrameLocks noChangeAspect="1"/>
          </p:cNvGraphicFramePr>
          <p:nvPr>
            <p:extLst>
              <p:ext uri="{D42A27DB-BD31-4B8C-83A1-F6EECF244321}">
                <p14:modId xmlns:p14="http://schemas.microsoft.com/office/powerpoint/2010/main" val="3216977643"/>
              </p:ext>
            </p:extLst>
          </p:nvPr>
        </p:nvGraphicFramePr>
        <p:xfrm>
          <a:off x="2434034" y="3908176"/>
          <a:ext cx="5422900" cy="457200"/>
        </p:xfrm>
        <a:graphic>
          <a:graphicData uri="http://schemas.openxmlformats.org/presentationml/2006/ole">
            <mc:AlternateContent xmlns:mc="http://schemas.openxmlformats.org/markup-compatibility/2006">
              <mc:Choice xmlns:v="urn:schemas-microsoft-com:vml" Requires="v">
                <p:oleObj spid="_x0000_s38147" name="Equation" r:id="rId6" imgW="5422680" imgH="457200" progId="Equation.DSMT4">
                  <p:embed/>
                </p:oleObj>
              </mc:Choice>
              <mc:Fallback>
                <p:oleObj name="Equation" r:id="rId6" imgW="5422680" imgH="457200" progId="Equation.DSMT4">
                  <p:embed/>
                  <p:pic>
                    <p:nvPicPr>
                      <p:cNvPr id="0" name=""/>
                      <p:cNvPicPr>
                        <a:picLocks noChangeAspect="1" noChangeArrowheads="1"/>
                      </p:cNvPicPr>
                      <p:nvPr/>
                    </p:nvPicPr>
                    <p:blipFill>
                      <a:blip r:embed="rId7"/>
                      <a:srcRect/>
                      <a:stretch>
                        <a:fillRect/>
                      </a:stretch>
                    </p:blipFill>
                    <p:spPr bwMode="auto">
                      <a:xfrm>
                        <a:off x="2434034" y="3908176"/>
                        <a:ext cx="542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3" name="Object 97"/>
          <p:cNvGraphicFramePr>
            <a:graphicFrameLocks noChangeAspect="1"/>
          </p:cNvGraphicFramePr>
          <p:nvPr>
            <p:extLst>
              <p:ext uri="{D42A27DB-BD31-4B8C-83A1-F6EECF244321}">
                <p14:modId xmlns:p14="http://schemas.microsoft.com/office/powerpoint/2010/main" val="4156958165"/>
              </p:ext>
            </p:extLst>
          </p:nvPr>
        </p:nvGraphicFramePr>
        <p:xfrm>
          <a:off x="323528" y="4443539"/>
          <a:ext cx="8229600" cy="749300"/>
        </p:xfrm>
        <a:graphic>
          <a:graphicData uri="http://schemas.openxmlformats.org/presentationml/2006/ole">
            <mc:AlternateContent xmlns:mc="http://schemas.openxmlformats.org/markup-compatibility/2006">
              <mc:Choice xmlns:v="urn:schemas-microsoft-com:vml" Requires="v">
                <p:oleObj spid="_x0000_s38148" name="Equation" r:id="rId8" imgW="8229600" imgH="749160" progId="Equation.DSMT4">
                  <p:embed/>
                </p:oleObj>
              </mc:Choice>
              <mc:Fallback>
                <p:oleObj name="Equation" r:id="rId8" imgW="8229600" imgH="749160" progId="Equation.DSMT4">
                  <p:embed/>
                  <p:pic>
                    <p:nvPicPr>
                      <p:cNvPr id="0" name=""/>
                      <p:cNvPicPr>
                        <a:picLocks noChangeAspect="1" noChangeArrowheads="1"/>
                      </p:cNvPicPr>
                      <p:nvPr/>
                    </p:nvPicPr>
                    <p:blipFill>
                      <a:blip r:embed="rId9"/>
                      <a:srcRect/>
                      <a:stretch>
                        <a:fillRect/>
                      </a:stretch>
                    </p:blipFill>
                    <p:spPr bwMode="auto">
                      <a:xfrm>
                        <a:off x="323528" y="4443539"/>
                        <a:ext cx="82296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85" name="Text Box 99"/>
          <p:cNvSpPr txBox="1">
            <a:spLocks noChangeArrowheads="1"/>
          </p:cNvSpPr>
          <p:nvPr/>
        </p:nvSpPr>
        <p:spPr bwMode="auto">
          <a:xfrm>
            <a:off x="218678" y="5301480"/>
            <a:ext cx="53890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Παρομοίως και για τις άλλες δύο </a:t>
            </a:r>
            <a:r>
              <a:rPr lang="el-GR" altLang="el-GR" sz="2000" dirty="0" smtClean="0">
                <a:latin typeface="+mn-lt"/>
              </a:rPr>
              <a:t>διευθύνσεις:</a:t>
            </a:r>
            <a:endParaRPr lang="el-GR" altLang="el-GR" sz="2000" dirty="0">
              <a:latin typeface="+mn-lt"/>
            </a:endParaRPr>
          </a:p>
        </p:txBody>
      </p:sp>
      <p:graphicFrame>
        <p:nvGraphicFramePr>
          <p:cNvPr id="26686" name="Object 100"/>
          <p:cNvGraphicFramePr>
            <a:graphicFrameLocks noChangeAspect="1"/>
          </p:cNvGraphicFramePr>
          <p:nvPr>
            <p:extLst>
              <p:ext uri="{D42A27DB-BD31-4B8C-83A1-F6EECF244321}">
                <p14:modId xmlns:p14="http://schemas.microsoft.com/office/powerpoint/2010/main" val="2894623000"/>
              </p:ext>
            </p:extLst>
          </p:nvPr>
        </p:nvGraphicFramePr>
        <p:xfrm>
          <a:off x="5211366" y="5250893"/>
          <a:ext cx="3022600" cy="546100"/>
        </p:xfrm>
        <a:graphic>
          <a:graphicData uri="http://schemas.openxmlformats.org/presentationml/2006/ole">
            <mc:AlternateContent xmlns:mc="http://schemas.openxmlformats.org/markup-compatibility/2006">
              <mc:Choice xmlns:v="urn:schemas-microsoft-com:vml" Requires="v">
                <p:oleObj spid="_x0000_s38149" name="Equation" r:id="rId10" imgW="3022600" imgH="546100" progId="Equation.DSMT4">
                  <p:embed/>
                </p:oleObj>
              </mc:Choice>
              <mc:Fallback>
                <p:oleObj name="Equation" r:id="rId10" imgW="3022600" imgH="546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1366" y="5250893"/>
                        <a:ext cx="30226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7" name="Object 101"/>
          <p:cNvGraphicFramePr>
            <a:graphicFrameLocks noChangeAspect="1"/>
          </p:cNvGraphicFramePr>
          <p:nvPr>
            <p:extLst>
              <p:ext uri="{D42A27DB-BD31-4B8C-83A1-F6EECF244321}">
                <p14:modId xmlns:p14="http://schemas.microsoft.com/office/powerpoint/2010/main" val="3047760933"/>
              </p:ext>
            </p:extLst>
          </p:nvPr>
        </p:nvGraphicFramePr>
        <p:xfrm>
          <a:off x="1500088" y="5907236"/>
          <a:ext cx="5664200" cy="546100"/>
        </p:xfrm>
        <a:graphic>
          <a:graphicData uri="http://schemas.openxmlformats.org/presentationml/2006/ole">
            <mc:AlternateContent xmlns:mc="http://schemas.openxmlformats.org/markup-compatibility/2006">
              <mc:Choice xmlns:v="urn:schemas-microsoft-com:vml" Requires="v">
                <p:oleObj spid="_x0000_s38150" name="Equation" r:id="rId12" imgW="5663880" imgH="545760" progId="Equation.DSMT4">
                  <p:embed/>
                </p:oleObj>
              </mc:Choice>
              <mc:Fallback>
                <p:oleObj name="Equation" r:id="rId12" imgW="5663880" imgH="545760" progId="Equation.DSMT4">
                  <p:embed/>
                  <p:pic>
                    <p:nvPicPr>
                      <p:cNvPr id="0" name=""/>
                      <p:cNvPicPr>
                        <a:picLocks noChangeAspect="1" noChangeArrowheads="1"/>
                      </p:cNvPicPr>
                      <p:nvPr/>
                    </p:nvPicPr>
                    <p:blipFill>
                      <a:blip r:embed="rId13"/>
                      <a:srcRect/>
                      <a:stretch>
                        <a:fillRect/>
                      </a:stretch>
                    </p:blipFill>
                    <p:spPr bwMode="auto">
                      <a:xfrm>
                        <a:off x="1500088" y="5907236"/>
                        <a:ext cx="5664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88" name="Object 102"/>
          <p:cNvGraphicFramePr>
            <a:graphicFrameLocks noChangeAspect="1"/>
          </p:cNvGraphicFramePr>
          <p:nvPr>
            <p:extLst>
              <p:ext uri="{D42A27DB-BD31-4B8C-83A1-F6EECF244321}">
                <p14:modId xmlns:p14="http://schemas.microsoft.com/office/powerpoint/2010/main" val="3249168669"/>
              </p:ext>
            </p:extLst>
          </p:nvPr>
        </p:nvGraphicFramePr>
        <p:xfrm>
          <a:off x="200371" y="2637184"/>
          <a:ext cx="6819901" cy="1130300"/>
        </p:xfrm>
        <a:graphic>
          <a:graphicData uri="http://schemas.openxmlformats.org/presentationml/2006/ole">
            <mc:AlternateContent xmlns:mc="http://schemas.openxmlformats.org/markup-compatibility/2006">
              <mc:Choice xmlns:v="urn:schemas-microsoft-com:vml" Requires="v">
                <p:oleObj spid="_x0000_s38151" name="Equation" r:id="rId14" imgW="6819840" imgH="1130040" progId="Equation.DSMT4">
                  <p:embed/>
                </p:oleObj>
              </mc:Choice>
              <mc:Fallback>
                <p:oleObj name="Equation" r:id="rId14" imgW="6819840" imgH="1130040" progId="Equation.DSMT4">
                  <p:embed/>
                  <p:pic>
                    <p:nvPicPr>
                      <p:cNvPr id="0" name=""/>
                      <p:cNvPicPr>
                        <a:picLocks noChangeAspect="1" noChangeArrowheads="1"/>
                      </p:cNvPicPr>
                      <p:nvPr/>
                    </p:nvPicPr>
                    <p:blipFill>
                      <a:blip r:embed="rId15"/>
                      <a:srcRect/>
                      <a:stretch>
                        <a:fillRect/>
                      </a:stretch>
                    </p:blipFill>
                    <p:spPr bwMode="auto">
                      <a:xfrm>
                        <a:off x="200371" y="2637184"/>
                        <a:ext cx="6819901"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 name="Line 4"/>
          <p:cNvSpPr>
            <a:spLocks noChangeShapeType="1"/>
          </p:cNvSpPr>
          <p:nvPr/>
        </p:nvSpPr>
        <p:spPr bwMode="auto">
          <a:xfrm flipV="1">
            <a:off x="829866" y="173038"/>
            <a:ext cx="0" cy="136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19" name="Line 5"/>
          <p:cNvSpPr>
            <a:spLocks noChangeShapeType="1"/>
          </p:cNvSpPr>
          <p:nvPr/>
        </p:nvSpPr>
        <p:spPr bwMode="auto">
          <a:xfrm>
            <a:off x="829866" y="1527175"/>
            <a:ext cx="1717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0" name="Rectangle 6"/>
          <p:cNvSpPr>
            <a:spLocks noChangeArrowheads="1"/>
          </p:cNvSpPr>
          <p:nvPr/>
        </p:nvSpPr>
        <p:spPr bwMode="auto">
          <a:xfrm>
            <a:off x="821928" y="889000"/>
            <a:ext cx="1077913"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121" name="Rectangle 7"/>
          <p:cNvSpPr>
            <a:spLocks noChangeArrowheads="1"/>
          </p:cNvSpPr>
          <p:nvPr/>
        </p:nvSpPr>
        <p:spPr bwMode="auto">
          <a:xfrm>
            <a:off x="1009253" y="774700"/>
            <a:ext cx="1077913"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122" name="Line 8"/>
          <p:cNvSpPr>
            <a:spLocks noChangeShapeType="1"/>
          </p:cNvSpPr>
          <p:nvPr/>
        </p:nvSpPr>
        <p:spPr bwMode="auto">
          <a:xfrm flipV="1">
            <a:off x="821928" y="776288"/>
            <a:ext cx="1241425" cy="7508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3" name="Line 9"/>
          <p:cNvSpPr>
            <a:spLocks noChangeShapeType="1"/>
          </p:cNvSpPr>
          <p:nvPr/>
        </p:nvSpPr>
        <p:spPr bwMode="auto">
          <a:xfrm>
            <a:off x="829866" y="889000"/>
            <a:ext cx="1052512" cy="630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4" name="Line 10"/>
          <p:cNvSpPr>
            <a:spLocks noChangeShapeType="1"/>
          </p:cNvSpPr>
          <p:nvPr/>
        </p:nvSpPr>
        <p:spPr bwMode="auto">
          <a:xfrm>
            <a:off x="1002903" y="776288"/>
            <a:ext cx="1069975" cy="6207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5" name="Line 11"/>
          <p:cNvSpPr>
            <a:spLocks noChangeShapeType="1"/>
          </p:cNvSpPr>
          <p:nvPr/>
        </p:nvSpPr>
        <p:spPr bwMode="auto">
          <a:xfrm flipV="1">
            <a:off x="640953" y="1519238"/>
            <a:ext cx="188913"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6" name="Line 12"/>
          <p:cNvSpPr>
            <a:spLocks noChangeShapeType="1"/>
          </p:cNvSpPr>
          <p:nvPr/>
        </p:nvSpPr>
        <p:spPr bwMode="auto">
          <a:xfrm flipV="1">
            <a:off x="813991" y="1535113"/>
            <a:ext cx="0"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27" name="Text Box 13"/>
          <p:cNvSpPr txBox="1">
            <a:spLocks noChangeArrowheads="1"/>
          </p:cNvSpPr>
          <p:nvPr/>
        </p:nvSpPr>
        <p:spPr bwMode="auto">
          <a:xfrm>
            <a:off x="406003" y="1262063"/>
            <a:ext cx="373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r>
              <a:rPr lang="en-US" altLang="el-GR" sz="1400" baseline="-25000">
                <a:latin typeface="Times New Roman" pitchFamily="18" charset="0"/>
              </a:rPr>
              <a:t>x</a:t>
            </a:r>
            <a:endParaRPr lang="el-GR" altLang="el-GR" sz="1400">
              <a:latin typeface="Times New Roman" pitchFamily="18" charset="0"/>
            </a:endParaRPr>
          </a:p>
        </p:txBody>
      </p:sp>
      <p:sp>
        <p:nvSpPr>
          <p:cNvPr id="128" name="Text Box 14"/>
          <p:cNvSpPr txBox="1">
            <a:spLocks noChangeArrowheads="1"/>
          </p:cNvSpPr>
          <p:nvPr/>
        </p:nvSpPr>
        <p:spPr bwMode="auto">
          <a:xfrm>
            <a:off x="752078" y="1514475"/>
            <a:ext cx="395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r>
              <a:rPr lang="en-US" altLang="el-GR" sz="1400" baseline="-25000">
                <a:latin typeface="Times New Roman" pitchFamily="18" charset="0"/>
              </a:rPr>
              <a:t>y</a:t>
            </a:r>
            <a:endParaRPr lang="el-GR" altLang="el-GR" sz="1400">
              <a:latin typeface="Times New Roman" pitchFamily="18" charset="0"/>
            </a:endParaRPr>
          </a:p>
        </p:txBody>
      </p:sp>
      <p:sp>
        <p:nvSpPr>
          <p:cNvPr id="129" name="Line 15"/>
          <p:cNvSpPr>
            <a:spLocks noChangeShapeType="1"/>
          </p:cNvSpPr>
          <p:nvPr/>
        </p:nvSpPr>
        <p:spPr bwMode="auto">
          <a:xfrm>
            <a:off x="1891903" y="1544638"/>
            <a:ext cx="0"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0" name="Line 16"/>
          <p:cNvSpPr>
            <a:spLocks noChangeShapeType="1"/>
          </p:cNvSpPr>
          <p:nvPr/>
        </p:nvSpPr>
        <p:spPr bwMode="auto">
          <a:xfrm>
            <a:off x="2072878" y="1535113"/>
            <a:ext cx="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1" name="Line 17"/>
          <p:cNvSpPr>
            <a:spLocks noChangeShapeType="1"/>
          </p:cNvSpPr>
          <p:nvPr/>
        </p:nvSpPr>
        <p:spPr bwMode="auto">
          <a:xfrm flipH="1" flipV="1">
            <a:off x="648891" y="896938"/>
            <a:ext cx="165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2" name="Line 18"/>
          <p:cNvSpPr>
            <a:spLocks noChangeShapeType="1"/>
          </p:cNvSpPr>
          <p:nvPr/>
        </p:nvSpPr>
        <p:spPr bwMode="auto">
          <a:xfrm flipH="1">
            <a:off x="658416" y="768350"/>
            <a:ext cx="155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3" name="Line 19"/>
          <p:cNvSpPr>
            <a:spLocks noChangeShapeType="1"/>
          </p:cNvSpPr>
          <p:nvPr/>
        </p:nvSpPr>
        <p:spPr bwMode="auto">
          <a:xfrm>
            <a:off x="1891903" y="1673225"/>
            <a:ext cx="18891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4" name="Line 20"/>
          <p:cNvSpPr>
            <a:spLocks noChangeShapeType="1"/>
          </p:cNvSpPr>
          <p:nvPr/>
        </p:nvSpPr>
        <p:spPr bwMode="auto">
          <a:xfrm>
            <a:off x="640953" y="742950"/>
            <a:ext cx="0" cy="153988"/>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35" name="Text Box 21"/>
          <p:cNvSpPr txBox="1">
            <a:spLocks noChangeArrowheads="1"/>
          </p:cNvSpPr>
          <p:nvPr/>
        </p:nvSpPr>
        <p:spPr bwMode="auto">
          <a:xfrm>
            <a:off x="2306241" y="1217613"/>
            <a:ext cx="249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136" name="Text Box 22"/>
          <p:cNvSpPr txBox="1">
            <a:spLocks noChangeArrowheads="1"/>
          </p:cNvSpPr>
          <p:nvPr/>
        </p:nvSpPr>
        <p:spPr bwMode="auto">
          <a:xfrm>
            <a:off x="810816" y="146050"/>
            <a:ext cx="300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graphicFrame>
        <p:nvGraphicFramePr>
          <p:cNvPr id="137" name="Object 23"/>
          <p:cNvGraphicFramePr>
            <a:graphicFrameLocks noChangeAspect="1"/>
          </p:cNvGraphicFramePr>
          <p:nvPr>
            <p:extLst>
              <p:ext uri="{D42A27DB-BD31-4B8C-83A1-F6EECF244321}">
                <p14:modId xmlns:p14="http://schemas.microsoft.com/office/powerpoint/2010/main" val="2047047287"/>
              </p:ext>
            </p:extLst>
          </p:nvPr>
        </p:nvGraphicFramePr>
        <p:xfrm>
          <a:off x="1253728" y="1549400"/>
          <a:ext cx="241300" cy="190500"/>
        </p:xfrm>
        <a:graphic>
          <a:graphicData uri="http://schemas.openxmlformats.org/presentationml/2006/ole">
            <mc:AlternateContent xmlns:mc="http://schemas.openxmlformats.org/markup-compatibility/2006">
              <mc:Choice xmlns:v="urn:schemas-microsoft-com:vml" Requires="v">
                <p:oleObj spid="_x0000_s38152" name="Equation" r:id="rId16" imgW="241195" imgH="190417" progId="Equation.DSMT4">
                  <p:embed/>
                </p:oleObj>
              </mc:Choice>
              <mc:Fallback>
                <p:oleObj name="Equation" r:id="rId16" imgW="241195" imgH="190417"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53728" y="1549400"/>
                        <a:ext cx="2413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 name="Object 24"/>
          <p:cNvGraphicFramePr>
            <a:graphicFrameLocks noChangeAspect="1"/>
          </p:cNvGraphicFramePr>
          <p:nvPr>
            <p:extLst>
              <p:ext uri="{D42A27DB-BD31-4B8C-83A1-F6EECF244321}">
                <p14:modId xmlns:p14="http://schemas.microsoft.com/office/powerpoint/2010/main" val="3326073118"/>
              </p:ext>
            </p:extLst>
          </p:nvPr>
        </p:nvGraphicFramePr>
        <p:xfrm>
          <a:off x="569516" y="1035050"/>
          <a:ext cx="241300" cy="228600"/>
        </p:xfrm>
        <a:graphic>
          <a:graphicData uri="http://schemas.openxmlformats.org/presentationml/2006/ole">
            <mc:AlternateContent xmlns:mc="http://schemas.openxmlformats.org/markup-compatibility/2006">
              <mc:Choice xmlns:v="urn:schemas-microsoft-com:vml" Requires="v">
                <p:oleObj spid="_x0000_s38153" name="Equation" r:id="rId18" imgW="241300" imgH="228600" progId="Equation.DSMT4">
                  <p:embed/>
                </p:oleObj>
              </mc:Choice>
              <mc:Fallback>
                <p:oleObj name="Equation" r:id="rId18" imgW="241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9516" y="1035050"/>
                        <a:ext cx="241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9" name="Object 25"/>
          <p:cNvGraphicFramePr>
            <a:graphicFrameLocks noChangeAspect="1"/>
          </p:cNvGraphicFramePr>
          <p:nvPr>
            <p:extLst>
              <p:ext uri="{D42A27DB-BD31-4B8C-83A1-F6EECF244321}">
                <p14:modId xmlns:p14="http://schemas.microsoft.com/office/powerpoint/2010/main" val="766126599"/>
              </p:ext>
            </p:extLst>
          </p:nvPr>
        </p:nvGraphicFramePr>
        <p:xfrm>
          <a:off x="1831578" y="1679575"/>
          <a:ext cx="342900" cy="241300"/>
        </p:xfrm>
        <a:graphic>
          <a:graphicData uri="http://schemas.openxmlformats.org/presentationml/2006/ole">
            <mc:AlternateContent xmlns:mc="http://schemas.openxmlformats.org/markup-compatibility/2006">
              <mc:Choice xmlns:v="urn:schemas-microsoft-com:vml" Requires="v">
                <p:oleObj spid="_x0000_s38154" name="Equation" r:id="rId20" imgW="342751" imgH="241195" progId="Equation.DSMT4">
                  <p:embed/>
                </p:oleObj>
              </mc:Choice>
              <mc:Fallback>
                <p:oleObj name="Equation" r:id="rId20" imgW="342751" imgH="241195"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31578" y="1679575"/>
                        <a:ext cx="3429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0" name="Object 26"/>
          <p:cNvGraphicFramePr>
            <a:graphicFrameLocks noChangeAspect="1"/>
          </p:cNvGraphicFramePr>
          <p:nvPr>
            <p:extLst>
              <p:ext uri="{D42A27DB-BD31-4B8C-83A1-F6EECF244321}">
                <p14:modId xmlns:p14="http://schemas.microsoft.com/office/powerpoint/2010/main" val="1644569964"/>
              </p:ext>
            </p:extLst>
          </p:nvPr>
        </p:nvGraphicFramePr>
        <p:xfrm>
          <a:off x="179512" y="714028"/>
          <a:ext cx="342900" cy="266700"/>
        </p:xfrm>
        <a:graphic>
          <a:graphicData uri="http://schemas.openxmlformats.org/presentationml/2006/ole">
            <mc:AlternateContent xmlns:mc="http://schemas.openxmlformats.org/markup-compatibility/2006">
              <mc:Choice xmlns:v="urn:schemas-microsoft-com:vml" Requires="v">
                <p:oleObj spid="_x0000_s38155" name="Equation" r:id="rId22" imgW="342603" imgH="266469" progId="Equation.DSMT4">
                  <p:embed/>
                </p:oleObj>
              </mc:Choice>
              <mc:Fallback>
                <p:oleObj name="Equation" r:id="rId22" imgW="342603" imgH="266469"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512" y="714028"/>
                        <a:ext cx="342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 name="Line 28"/>
          <p:cNvSpPr>
            <a:spLocks noChangeShapeType="1"/>
          </p:cNvSpPr>
          <p:nvPr/>
        </p:nvSpPr>
        <p:spPr bwMode="auto">
          <a:xfrm flipV="1">
            <a:off x="3630216" y="212725"/>
            <a:ext cx="0" cy="136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3" name="Line 29"/>
          <p:cNvSpPr>
            <a:spLocks noChangeShapeType="1"/>
          </p:cNvSpPr>
          <p:nvPr/>
        </p:nvSpPr>
        <p:spPr bwMode="auto">
          <a:xfrm>
            <a:off x="3630216" y="1566863"/>
            <a:ext cx="1717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4" name="Rectangle 30"/>
          <p:cNvSpPr>
            <a:spLocks noChangeArrowheads="1"/>
          </p:cNvSpPr>
          <p:nvPr/>
        </p:nvSpPr>
        <p:spPr bwMode="auto">
          <a:xfrm>
            <a:off x="3622278" y="928688"/>
            <a:ext cx="1077913"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145" name="Line 32"/>
          <p:cNvSpPr>
            <a:spLocks noChangeShapeType="1"/>
          </p:cNvSpPr>
          <p:nvPr/>
        </p:nvSpPr>
        <p:spPr bwMode="auto">
          <a:xfrm flipV="1">
            <a:off x="3622278" y="919163"/>
            <a:ext cx="107791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6" name="Line 33"/>
          <p:cNvSpPr>
            <a:spLocks noChangeShapeType="1"/>
          </p:cNvSpPr>
          <p:nvPr/>
        </p:nvSpPr>
        <p:spPr bwMode="auto">
          <a:xfrm>
            <a:off x="3630216" y="928688"/>
            <a:ext cx="1052512" cy="630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7" name="Line 35"/>
          <p:cNvSpPr>
            <a:spLocks noChangeShapeType="1"/>
          </p:cNvSpPr>
          <p:nvPr/>
        </p:nvSpPr>
        <p:spPr bwMode="auto">
          <a:xfrm flipV="1">
            <a:off x="3441303" y="1558925"/>
            <a:ext cx="188913" cy="7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8" name="Line 36"/>
          <p:cNvSpPr>
            <a:spLocks noChangeShapeType="1"/>
          </p:cNvSpPr>
          <p:nvPr/>
        </p:nvSpPr>
        <p:spPr bwMode="auto">
          <a:xfrm flipV="1">
            <a:off x="3614341" y="1574800"/>
            <a:ext cx="0" cy="188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49" name="Text Box 37"/>
          <p:cNvSpPr txBox="1">
            <a:spLocks noChangeArrowheads="1"/>
          </p:cNvSpPr>
          <p:nvPr/>
        </p:nvSpPr>
        <p:spPr bwMode="auto">
          <a:xfrm>
            <a:off x="3171428" y="1279525"/>
            <a:ext cx="363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r>
              <a:rPr lang="en-US" altLang="el-GR" sz="1400" baseline="-25000">
                <a:latin typeface="Times New Roman" pitchFamily="18" charset="0"/>
              </a:rPr>
              <a:t>x</a:t>
            </a:r>
            <a:endParaRPr lang="el-GR" altLang="el-GR" sz="1400">
              <a:latin typeface="Times New Roman" pitchFamily="18" charset="0"/>
            </a:endParaRPr>
          </a:p>
        </p:txBody>
      </p:sp>
      <p:sp>
        <p:nvSpPr>
          <p:cNvPr id="150" name="Text Box 38"/>
          <p:cNvSpPr txBox="1">
            <a:spLocks noChangeArrowheads="1"/>
          </p:cNvSpPr>
          <p:nvPr/>
        </p:nvSpPr>
        <p:spPr bwMode="auto">
          <a:xfrm>
            <a:off x="3552428" y="1554163"/>
            <a:ext cx="384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r>
              <a:rPr lang="en-US" altLang="el-GR" sz="1400" baseline="-25000">
                <a:latin typeface="Times New Roman" pitchFamily="18" charset="0"/>
              </a:rPr>
              <a:t>y</a:t>
            </a:r>
            <a:endParaRPr lang="el-GR" altLang="el-GR" sz="1400">
              <a:latin typeface="Times New Roman" pitchFamily="18" charset="0"/>
            </a:endParaRPr>
          </a:p>
        </p:txBody>
      </p:sp>
      <p:sp>
        <p:nvSpPr>
          <p:cNvPr id="151" name="Line 40"/>
          <p:cNvSpPr>
            <a:spLocks noChangeShapeType="1"/>
          </p:cNvSpPr>
          <p:nvPr/>
        </p:nvSpPr>
        <p:spPr bwMode="auto">
          <a:xfrm>
            <a:off x="4865291" y="1368425"/>
            <a:ext cx="0" cy="200025"/>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52" name="Text Box 45"/>
          <p:cNvSpPr txBox="1">
            <a:spLocks noChangeArrowheads="1"/>
          </p:cNvSpPr>
          <p:nvPr/>
        </p:nvSpPr>
        <p:spPr bwMode="auto">
          <a:xfrm>
            <a:off x="5020866" y="1541463"/>
            <a:ext cx="249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153" name="Text Box 46"/>
          <p:cNvSpPr txBox="1">
            <a:spLocks noChangeArrowheads="1"/>
          </p:cNvSpPr>
          <p:nvPr/>
        </p:nvSpPr>
        <p:spPr bwMode="auto">
          <a:xfrm>
            <a:off x="3611166" y="185738"/>
            <a:ext cx="300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graphicFrame>
        <p:nvGraphicFramePr>
          <p:cNvPr id="154" name="Object 47"/>
          <p:cNvGraphicFramePr>
            <a:graphicFrameLocks noChangeAspect="1"/>
          </p:cNvGraphicFramePr>
          <p:nvPr>
            <p:extLst>
              <p:ext uri="{D42A27DB-BD31-4B8C-83A1-F6EECF244321}">
                <p14:modId xmlns:p14="http://schemas.microsoft.com/office/powerpoint/2010/main" val="3935055898"/>
              </p:ext>
            </p:extLst>
          </p:nvPr>
        </p:nvGraphicFramePr>
        <p:xfrm>
          <a:off x="4054078" y="1589088"/>
          <a:ext cx="241300" cy="190500"/>
        </p:xfrm>
        <a:graphic>
          <a:graphicData uri="http://schemas.openxmlformats.org/presentationml/2006/ole">
            <mc:AlternateContent xmlns:mc="http://schemas.openxmlformats.org/markup-compatibility/2006">
              <mc:Choice xmlns:v="urn:schemas-microsoft-com:vml" Requires="v">
                <p:oleObj spid="_x0000_s38156" name="Equation" r:id="rId24" imgW="241195" imgH="190417" progId="Equation.DSMT4">
                  <p:embed/>
                </p:oleObj>
              </mc:Choice>
              <mc:Fallback>
                <p:oleObj name="Equation" r:id="rId24" imgW="241195" imgH="190417"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54078" y="1589088"/>
                        <a:ext cx="2413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 name="Object 48"/>
          <p:cNvGraphicFramePr>
            <a:graphicFrameLocks noChangeAspect="1"/>
          </p:cNvGraphicFramePr>
          <p:nvPr>
            <p:extLst>
              <p:ext uri="{D42A27DB-BD31-4B8C-83A1-F6EECF244321}">
                <p14:modId xmlns:p14="http://schemas.microsoft.com/office/powerpoint/2010/main" val="1836860781"/>
              </p:ext>
            </p:extLst>
          </p:nvPr>
        </p:nvGraphicFramePr>
        <p:xfrm>
          <a:off x="3646091" y="1117600"/>
          <a:ext cx="241300" cy="228600"/>
        </p:xfrm>
        <a:graphic>
          <a:graphicData uri="http://schemas.openxmlformats.org/presentationml/2006/ole">
            <mc:AlternateContent xmlns:mc="http://schemas.openxmlformats.org/markup-compatibility/2006">
              <mc:Choice xmlns:v="urn:schemas-microsoft-com:vml" Requires="v">
                <p:oleObj spid="_x0000_s38157" name="Equation" r:id="rId26" imgW="241300" imgH="228600" progId="Equation.DSMT4">
                  <p:embed/>
                </p:oleObj>
              </mc:Choice>
              <mc:Fallback>
                <p:oleObj name="Equation" r:id="rId26" imgW="2413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46091" y="1117600"/>
                        <a:ext cx="241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6" name="Object 49"/>
          <p:cNvGraphicFramePr>
            <a:graphicFrameLocks noChangeAspect="1"/>
          </p:cNvGraphicFramePr>
          <p:nvPr>
            <p:extLst>
              <p:ext uri="{D42A27DB-BD31-4B8C-83A1-F6EECF244321}">
                <p14:modId xmlns:p14="http://schemas.microsoft.com/office/powerpoint/2010/main" val="1069880996"/>
              </p:ext>
            </p:extLst>
          </p:nvPr>
        </p:nvGraphicFramePr>
        <p:xfrm>
          <a:off x="5051028" y="930275"/>
          <a:ext cx="673100" cy="482600"/>
        </p:xfrm>
        <a:graphic>
          <a:graphicData uri="http://schemas.openxmlformats.org/presentationml/2006/ole">
            <mc:AlternateContent xmlns:mc="http://schemas.openxmlformats.org/markup-compatibility/2006">
              <mc:Choice xmlns:v="urn:schemas-microsoft-com:vml" Requires="v">
                <p:oleObj spid="_x0000_s38158" name="Equation" r:id="rId28" imgW="672808" imgH="482391" progId="Equation.DSMT4">
                  <p:embed/>
                </p:oleObj>
              </mc:Choice>
              <mc:Fallback>
                <p:oleObj name="Equation" r:id="rId28" imgW="672808" imgH="482391"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051028" y="930275"/>
                        <a:ext cx="6731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 name="Object 50"/>
          <p:cNvGraphicFramePr>
            <a:graphicFrameLocks noChangeAspect="1"/>
          </p:cNvGraphicFramePr>
          <p:nvPr>
            <p:extLst>
              <p:ext uri="{D42A27DB-BD31-4B8C-83A1-F6EECF244321}">
                <p14:modId xmlns:p14="http://schemas.microsoft.com/office/powerpoint/2010/main" val="1872064616"/>
              </p:ext>
            </p:extLst>
          </p:nvPr>
        </p:nvGraphicFramePr>
        <p:xfrm>
          <a:off x="2584053" y="242888"/>
          <a:ext cx="787400" cy="482600"/>
        </p:xfrm>
        <a:graphic>
          <a:graphicData uri="http://schemas.openxmlformats.org/presentationml/2006/ole">
            <mc:AlternateContent xmlns:mc="http://schemas.openxmlformats.org/markup-compatibility/2006">
              <mc:Choice xmlns:v="urn:schemas-microsoft-com:vml" Requires="v">
                <p:oleObj spid="_x0000_s38159" name="Equation" r:id="rId30" imgW="787058" imgH="482391" progId="Equation.DSMT4">
                  <p:embed/>
                </p:oleObj>
              </mc:Choice>
              <mc:Fallback>
                <p:oleObj name="Equation" r:id="rId30" imgW="787058" imgH="48239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84053" y="242888"/>
                        <a:ext cx="787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 name="Rectangle 52"/>
          <p:cNvSpPr>
            <a:spLocks noChangeArrowheads="1"/>
          </p:cNvSpPr>
          <p:nvPr/>
        </p:nvSpPr>
        <p:spPr bwMode="auto">
          <a:xfrm rot="-547834">
            <a:off x="3566716" y="830263"/>
            <a:ext cx="1077912"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159" name="Line 53"/>
          <p:cNvSpPr>
            <a:spLocks noChangeShapeType="1"/>
          </p:cNvSpPr>
          <p:nvPr/>
        </p:nvSpPr>
        <p:spPr bwMode="auto">
          <a:xfrm>
            <a:off x="4687491" y="1371600"/>
            <a:ext cx="198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0" name="Line 54"/>
          <p:cNvSpPr>
            <a:spLocks noChangeShapeType="1"/>
          </p:cNvSpPr>
          <p:nvPr/>
        </p:nvSpPr>
        <p:spPr bwMode="auto">
          <a:xfrm flipV="1">
            <a:off x="3514328" y="698500"/>
            <a:ext cx="0" cy="207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1" name="Line 55"/>
          <p:cNvSpPr>
            <a:spLocks noChangeShapeType="1"/>
          </p:cNvSpPr>
          <p:nvPr/>
        </p:nvSpPr>
        <p:spPr bwMode="auto">
          <a:xfrm flipH="1">
            <a:off x="3504803" y="708025"/>
            <a:ext cx="11271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2" name="Freeform 56"/>
          <p:cNvSpPr>
            <a:spLocks/>
          </p:cNvSpPr>
          <p:nvPr/>
        </p:nvSpPr>
        <p:spPr bwMode="auto">
          <a:xfrm>
            <a:off x="4893866" y="1328738"/>
            <a:ext cx="215900" cy="138112"/>
          </a:xfrm>
          <a:custGeom>
            <a:avLst/>
            <a:gdLst>
              <a:gd name="T0" fmla="*/ 342741250 w 136"/>
              <a:gd name="T1" fmla="*/ 0 h 87"/>
              <a:gd name="T2" fmla="*/ 219254388 w 136"/>
              <a:gd name="T3" fmla="*/ 176410299 h 87"/>
              <a:gd name="T4" fmla="*/ 0 w 136"/>
              <a:gd name="T5" fmla="*/ 219252006 h 87"/>
              <a:gd name="T6" fmla="*/ 0 60000 65536"/>
              <a:gd name="T7" fmla="*/ 0 60000 65536"/>
              <a:gd name="T8" fmla="*/ 0 60000 65536"/>
            </a:gdLst>
            <a:ahLst/>
            <a:cxnLst>
              <a:cxn ang="T6">
                <a:pos x="T0" y="T1"/>
              </a:cxn>
              <a:cxn ang="T7">
                <a:pos x="T2" y="T3"/>
              </a:cxn>
              <a:cxn ang="T8">
                <a:pos x="T4" y="T5"/>
              </a:cxn>
            </a:cxnLst>
            <a:rect l="0" t="0" r="r" b="b"/>
            <a:pathLst>
              <a:path w="136" h="87">
                <a:moveTo>
                  <a:pt x="136" y="0"/>
                </a:moveTo>
                <a:cubicBezTo>
                  <a:pt x="123" y="27"/>
                  <a:pt x="110" y="55"/>
                  <a:pt x="87" y="70"/>
                </a:cubicBezTo>
                <a:cubicBezTo>
                  <a:pt x="64" y="85"/>
                  <a:pt x="32" y="86"/>
                  <a:pt x="0" y="87"/>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3" name="Freeform 57"/>
          <p:cNvSpPr>
            <a:spLocks/>
          </p:cNvSpPr>
          <p:nvPr/>
        </p:nvSpPr>
        <p:spPr bwMode="auto">
          <a:xfrm>
            <a:off x="3479403" y="534988"/>
            <a:ext cx="103188" cy="155575"/>
          </a:xfrm>
          <a:custGeom>
            <a:avLst/>
            <a:gdLst>
              <a:gd name="T0" fmla="*/ 0 w 65"/>
              <a:gd name="T1" fmla="*/ 0 h 98"/>
              <a:gd name="T2" fmla="*/ 136089097 w 65"/>
              <a:gd name="T3" fmla="*/ 123488450 h 98"/>
              <a:gd name="T4" fmla="*/ 163811744 w 65"/>
              <a:gd name="T5" fmla="*/ 246975313 h 98"/>
              <a:gd name="T6" fmla="*/ 0 60000 65536"/>
              <a:gd name="T7" fmla="*/ 0 60000 65536"/>
              <a:gd name="T8" fmla="*/ 0 60000 65536"/>
            </a:gdLst>
            <a:ahLst/>
            <a:cxnLst>
              <a:cxn ang="T6">
                <a:pos x="T0" y="T1"/>
              </a:cxn>
              <a:cxn ang="T7">
                <a:pos x="T2" y="T3"/>
              </a:cxn>
              <a:cxn ang="T8">
                <a:pos x="T4" y="T5"/>
              </a:cxn>
            </a:cxnLst>
            <a:rect l="0" t="0" r="r" b="b"/>
            <a:pathLst>
              <a:path w="65" h="98">
                <a:moveTo>
                  <a:pt x="0" y="0"/>
                </a:moveTo>
                <a:cubicBezTo>
                  <a:pt x="21" y="16"/>
                  <a:pt x="43" y="33"/>
                  <a:pt x="54" y="49"/>
                </a:cubicBezTo>
                <a:cubicBezTo>
                  <a:pt x="65" y="65"/>
                  <a:pt x="65" y="81"/>
                  <a:pt x="65" y="98"/>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4" name="Line 81"/>
          <p:cNvSpPr>
            <a:spLocks noChangeShapeType="1"/>
          </p:cNvSpPr>
          <p:nvPr/>
        </p:nvSpPr>
        <p:spPr bwMode="auto">
          <a:xfrm flipV="1">
            <a:off x="3625453" y="750888"/>
            <a:ext cx="949325" cy="8016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5" name="Line 82"/>
          <p:cNvSpPr>
            <a:spLocks noChangeShapeType="1"/>
          </p:cNvSpPr>
          <p:nvPr/>
        </p:nvSpPr>
        <p:spPr bwMode="auto">
          <a:xfrm>
            <a:off x="3514328" y="914400"/>
            <a:ext cx="1173163" cy="457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6" name="Freeform 90"/>
          <p:cNvSpPr>
            <a:spLocks/>
          </p:cNvSpPr>
          <p:nvPr/>
        </p:nvSpPr>
        <p:spPr bwMode="auto">
          <a:xfrm>
            <a:off x="4100116" y="1474788"/>
            <a:ext cx="96837" cy="95250"/>
          </a:xfrm>
          <a:custGeom>
            <a:avLst/>
            <a:gdLst>
              <a:gd name="T0" fmla="*/ 15120859 w 61"/>
              <a:gd name="T1" fmla="*/ 151209375 h 60"/>
              <a:gd name="T2" fmla="*/ 151208594 w 61"/>
              <a:gd name="T3" fmla="*/ 42843450 h 60"/>
              <a:gd name="T4" fmla="*/ 0 w 61"/>
              <a:gd name="T5" fmla="*/ 0 h 60"/>
              <a:gd name="T6" fmla="*/ 0 60000 65536"/>
              <a:gd name="T7" fmla="*/ 0 60000 65536"/>
              <a:gd name="T8" fmla="*/ 0 60000 65536"/>
            </a:gdLst>
            <a:ahLst/>
            <a:cxnLst>
              <a:cxn ang="T6">
                <a:pos x="T0" y="T1"/>
              </a:cxn>
              <a:cxn ang="T7">
                <a:pos x="T2" y="T3"/>
              </a:cxn>
              <a:cxn ang="T8">
                <a:pos x="T4" y="T5"/>
              </a:cxn>
            </a:cxnLst>
            <a:rect l="0" t="0" r="r" b="b"/>
            <a:pathLst>
              <a:path w="61" h="60">
                <a:moveTo>
                  <a:pt x="6" y="60"/>
                </a:moveTo>
                <a:cubicBezTo>
                  <a:pt x="33" y="43"/>
                  <a:pt x="61" y="27"/>
                  <a:pt x="60" y="17"/>
                </a:cubicBezTo>
                <a:cubicBezTo>
                  <a:pt x="59" y="7"/>
                  <a:pt x="29" y="3"/>
                  <a:pt x="0"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167" name="Freeform 91"/>
          <p:cNvSpPr>
            <a:spLocks/>
          </p:cNvSpPr>
          <p:nvPr/>
        </p:nvSpPr>
        <p:spPr bwMode="auto">
          <a:xfrm>
            <a:off x="3565128" y="1076325"/>
            <a:ext cx="52388" cy="88900"/>
          </a:xfrm>
          <a:custGeom>
            <a:avLst/>
            <a:gdLst>
              <a:gd name="T0" fmla="*/ 0 w 33"/>
              <a:gd name="T1" fmla="*/ 141128750 h 56"/>
              <a:gd name="T2" fmla="*/ 42843859 w 33"/>
              <a:gd name="T3" fmla="*/ 2520950 h 56"/>
              <a:gd name="T4" fmla="*/ 83166744 w 33"/>
              <a:gd name="T5" fmla="*/ 126007813 h 56"/>
              <a:gd name="T6" fmla="*/ 0 60000 65536"/>
              <a:gd name="T7" fmla="*/ 0 60000 65536"/>
              <a:gd name="T8" fmla="*/ 0 60000 65536"/>
            </a:gdLst>
            <a:ahLst/>
            <a:cxnLst>
              <a:cxn ang="T6">
                <a:pos x="T0" y="T1"/>
              </a:cxn>
              <a:cxn ang="T7">
                <a:pos x="T2" y="T3"/>
              </a:cxn>
              <a:cxn ang="T8">
                <a:pos x="T4" y="T5"/>
              </a:cxn>
            </a:cxnLst>
            <a:rect l="0" t="0" r="r" b="b"/>
            <a:pathLst>
              <a:path w="33" h="56">
                <a:moveTo>
                  <a:pt x="0" y="56"/>
                </a:moveTo>
                <a:cubicBezTo>
                  <a:pt x="6" y="29"/>
                  <a:pt x="12" y="2"/>
                  <a:pt x="17" y="1"/>
                </a:cubicBezTo>
                <a:cubicBezTo>
                  <a:pt x="22" y="0"/>
                  <a:pt x="27" y="25"/>
                  <a:pt x="33" y="5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168" name="Object 92"/>
          <p:cNvGraphicFramePr>
            <a:graphicFrameLocks noChangeAspect="1"/>
          </p:cNvGraphicFramePr>
          <p:nvPr>
            <p:extLst>
              <p:ext uri="{D42A27DB-BD31-4B8C-83A1-F6EECF244321}">
                <p14:modId xmlns:p14="http://schemas.microsoft.com/office/powerpoint/2010/main" val="189724096"/>
              </p:ext>
            </p:extLst>
          </p:nvPr>
        </p:nvGraphicFramePr>
        <p:xfrm>
          <a:off x="4208066" y="1412875"/>
          <a:ext cx="254000" cy="190500"/>
        </p:xfrm>
        <a:graphic>
          <a:graphicData uri="http://schemas.openxmlformats.org/presentationml/2006/ole">
            <mc:AlternateContent xmlns:mc="http://schemas.openxmlformats.org/markup-compatibility/2006">
              <mc:Choice xmlns:v="urn:schemas-microsoft-com:vml" Requires="v">
                <p:oleObj spid="_x0000_s38160" name="Equation" r:id="rId32" imgW="253890" imgH="190417" progId="Equation.DSMT4">
                  <p:embed/>
                </p:oleObj>
              </mc:Choice>
              <mc:Fallback>
                <p:oleObj name="Equation" r:id="rId32" imgW="253890" imgH="190417"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08066" y="1412875"/>
                        <a:ext cx="254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 name="Object 93"/>
          <p:cNvGraphicFramePr>
            <a:graphicFrameLocks noChangeAspect="1"/>
          </p:cNvGraphicFramePr>
          <p:nvPr>
            <p:extLst>
              <p:ext uri="{D42A27DB-BD31-4B8C-83A1-F6EECF244321}">
                <p14:modId xmlns:p14="http://schemas.microsoft.com/office/powerpoint/2010/main" val="302472474"/>
              </p:ext>
            </p:extLst>
          </p:nvPr>
        </p:nvGraphicFramePr>
        <p:xfrm>
          <a:off x="3384153" y="906463"/>
          <a:ext cx="241300" cy="215900"/>
        </p:xfrm>
        <a:graphic>
          <a:graphicData uri="http://schemas.openxmlformats.org/presentationml/2006/ole">
            <mc:AlternateContent xmlns:mc="http://schemas.openxmlformats.org/markup-compatibility/2006">
              <mc:Choice xmlns:v="urn:schemas-microsoft-com:vml" Requires="v">
                <p:oleObj spid="_x0000_s38161" name="Equation" r:id="rId34" imgW="241091" imgH="215713" progId="Equation.DSMT4">
                  <p:embed/>
                </p:oleObj>
              </mc:Choice>
              <mc:Fallback>
                <p:oleObj name="Equation" r:id="rId34" imgW="241091" imgH="215713"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84153" y="906463"/>
                        <a:ext cx="241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34</a:t>
            </a:fld>
            <a:endParaRPr lang="el-GR" dirty="0"/>
          </a:p>
        </p:txBody>
      </p:sp>
      <p:sp>
        <p:nvSpPr>
          <p:cNvPr id="172"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73"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12 - TextBox"/>
          <p:cNvSpPr txBox="1"/>
          <p:nvPr/>
        </p:nvSpPr>
        <p:spPr>
          <a:xfrm>
            <a:off x="5750929" y="397113"/>
            <a:ext cx="3393071" cy="1015663"/>
          </a:xfrm>
          <a:prstGeom prst="rect">
            <a:avLst/>
          </a:prstGeom>
          <a:noFill/>
        </p:spPr>
        <p:txBody>
          <a:bodyPr wrap="square" rtlCol="0">
            <a:spAutoFit/>
          </a:bodyPr>
          <a:lstStyle/>
          <a:p>
            <a:pPr algn="ctr"/>
            <a:r>
              <a:rPr lang="el-GR" sz="2000" i="1" dirty="0" smtClean="0"/>
              <a:t>Σχήμα 2</a:t>
            </a:r>
            <a:r>
              <a:rPr lang="en-US" sz="2000" i="1" dirty="0" smtClean="0"/>
              <a:t>4</a:t>
            </a:r>
            <a:r>
              <a:rPr lang="el-GR" sz="2000" i="1" dirty="0" smtClean="0"/>
              <a:t>: (α) μετατόπιση, (β) περιστροφή</a:t>
            </a:r>
            <a:r>
              <a:rPr lang="el-GR" sz="2000" i="1" dirty="0"/>
              <a:t> σωματιδίων ρευστού</a:t>
            </a:r>
            <a:endParaRPr lang="el-GR" altLang="el-GR" sz="2000" i="1" baseline="-25000" dirty="0"/>
          </a:p>
        </p:txBody>
      </p:sp>
      <p:sp>
        <p:nvSpPr>
          <p:cNvPr id="3" name="Ορθογώνιο 2"/>
          <p:cNvSpPr/>
          <p:nvPr/>
        </p:nvSpPr>
        <p:spPr>
          <a:xfrm>
            <a:off x="1287631" y="212725"/>
            <a:ext cx="508473" cy="369332"/>
          </a:xfrm>
          <a:prstGeom prst="rect">
            <a:avLst/>
          </a:prstGeom>
        </p:spPr>
        <p:txBody>
          <a:bodyPr wrap="none">
            <a:spAutoFit/>
          </a:bodyPr>
          <a:lstStyle/>
          <a:p>
            <a:r>
              <a:rPr lang="el-GR" i="1" dirty="0"/>
              <a:t>(α) </a:t>
            </a:r>
            <a:endParaRPr lang="el-GR" dirty="0"/>
          </a:p>
        </p:txBody>
      </p:sp>
      <p:sp>
        <p:nvSpPr>
          <p:cNvPr id="176" name="Ορθογώνιο 175"/>
          <p:cNvSpPr/>
          <p:nvPr/>
        </p:nvSpPr>
        <p:spPr>
          <a:xfrm>
            <a:off x="4067944" y="213235"/>
            <a:ext cx="508473" cy="369332"/>
          </a:xfrm>
          <a:prstGeom prst="rect">
            <a:avLst/>
          </a:prstGeom>
        </p:spPr>
        <p:txBody>
          <a:bodyPr wrap="none">
            <a:spAutoFit/>
          </a:bodyPr>
          <a:lstStyle/>
          <a:p>
            <a:r>
              <a:rPr lang="el-GR" i="1" dirty="0" smtClean="0"/>
              <a:t>(β) </a:t>
            </a:r>
            <a:endParaRPr lang="el-GR" dirty="0"/>
          </a:p>
        </p:txBody>
      </p:sp>
    </p:spTree>
    <p:extLst>
      <p:ext uri="{BB962C8B-B14F-4D97-AF65-F5344CB8AC3E}">
        <p14:creationId xmlns:p14="http://schemas.microsoft.com/office/powerpoint/2010/main" val="116359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4"/>
          <p:cNvSpPr>
            <a:spLocks noChangeShapeType="1"/>
          </p:cNvSpPr>
          <p:nvPr/>
        </p:nvSpPr>
        <p:spPr bwMode="auto">
          <a:xfrm flipV="1">
            <a:off x="546100" y="84138"/>
            <a:ext cx="0" cy="136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1" name="Line 5"/>
          <p:cNvSpPr>
            <a:spLocks noChangeShapeType="1"/>
          </p:cNvSpPr>
          <p:nvPr/>
        </p:nvSpPr>
        <p:spPr bwMode="auto">
          <a:xfrm>
            <a:off x="546100" y="1438275"/>
            <a:ext cx="1717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2" name="Rectangle 6"/>
          <p:cNvSpPr>
            <a:spLocks noChangeArrowheads="1"/>
          </p:cNvSpPr>
          <p:nvPr/>
        </p:nvSpPr>
        <p:spPr bwMode="auto">
          <a:xfrm>
            <a:off x="538163" y="800100"/>
            <a:ext cx="1077912"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27653" name="Rectangle 7"/>
          <p:cNvSpPr>
            <a:spLocks noChangeArrowheads="1"/>
          </p:cNvSpPr>
          <p:nvPr/>
        </p:nvSpPr>
        <p:spPr bwMode="auto">
          <a:xfrm>
            <a:off x="534988" y="796925"/>
            <a:ext cx="1327150"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27654" name="Line 8"/>
          <p:cNvSpPr>
            <a:spLocks noChangeShapeType="1"/>
          </p:cNvSpPr>
          <p:nvPr/>
        </p:nvSpPr>
        <p:spPr bwMode="auto">
          <a:xfrm flipV="1">
            <a:off x="538163" y="800100"/>
            <a:ext cx="1068387" cy="6381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5" name="Line 9"/>
          <p:cNvSpPr>
            <a:spLocks noChangeShapeType="1"/>
          </p:cNvSpPr>
          <p:nvPr/>
        </p:nvSpPr>
        <p:spPr bwMode="auto">
          <a:xfrm>
            <a:off x="546100" y="800100"/>
            <a:ext cx="1052513" cy="630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6" name="Line 10"/>
          <p:cNvSpPr>
            <a:spLocks noChangeShapeType="1"/>
          </p:cNvSpPr>
          <p:nvPr/>
        </p:nvSpPr>
        <p:spPr bwMode="auto">
          <a:xfrm flipV="1">
            <a:off x="357188" y="1430338"/>
            <a:ext cx="188912"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7" name="Line 11"/>
          <p:cNvSpPr>
            <a:spLocks noChangeShapeType="1"/>
          </p:cNvSpPr>
          <p:nvPr/>
        </p:nvSpPr>
        <p:spPr bwMode="auto">
          <a:xfrm flipV="1">
            <a:off x="530225" y="1446213"/>
            <a:ext cx="0"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58" name="Text Box 12"/>
          <p:cNvSpPr txBox="1">
            <a:spLocks noChangeArrowheads="1"/>
          </p:cNvSpPr>
          <p:nvPr/>
        </p:nvSpPr>
        <p:spPr bwMode="auto">
          <a:xfrm>
            <a:off x="228600" y="1204913"/>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endParaRPr lang="el-GR" altLang="el-GR" sz="1400">
              <a:latin typeface="Times New Roman" pitchFamily="18" charset="0"/>
            </a:endParaRPr>
          </a:p>
        </p:txBody>
      </p:sp>
      <p:sp>
        <p:nvSpPr>
          <p:cNvPr id="27659" name="Text Box 13"/>
          <p:cNvSpPr txBox="1">
            <a:spLocks noChangeArrowheads="1"/>
          </p:cNvSpPr>
          <p:nvPr/>
        </p:nvSpPr>
        <p:spPr bwMode="auto">
          <a:xfrm>
            <a:off x="468313" y="1425575"/>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v</a:t>
            </a:r>
            <a:endParaRPr lang="el-GR" altLang="el-GR" sz="1400">
              <a:latin typeface="Times New Roman" pitchFamily="18" charset="0"/>
            </a:endParaRPr>
          </a:p>
        </p:txBody>
      </p:sp>
      <p:sp>
        <p:nvSpPr>
          <p:cNvPr id="27660" name="Line 14"/>
          <p:cNvSpPr>
            <a:spLocks noChangeShapeType="1"/>
          </p:cNvSpPr>
          <p:nvPr/>
        </p:nvSpPr>
        <p:spPr bwMode="auto">
          <a:xfrm>
            <a:off x="1616075" y="1455738"/>
            <a:ext cx="0" cy="155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61" name="Line 15"/>
          <p:cNvSpPr>
            <a:spLocks noChangeShapeType="1"/>
          </p:cNvSpPr>
          <p:nvPr/>
        </p:nvSpPr>
        <p:spPr bwMode="auto">
          <a:xfrm>
            <a:off x="1874838" y="1455738"/>
            <a:ext cx="0" cy="165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62" name="Line 16"/>
          <p:cNvSpPr>
            <a:spLocks noChangeShapeType="1"/>
          </p:cNvSpPr>
          <p:nvPr/>
        </p:nvSpPr>
        <p:spPr bwMode="auto">
          <a:xfrm>
            <a:off x="1608138" y="1584325"/>
            <a:ext cx="282575"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63" name="Text Box 17"/>
          <p:cNvSpPr txBox="1">
            <a:spLocks noChangeArrowheads="1"/>
          </p:cNvSpPr>
          <p:nvPr/>
        </p:nvSpPr>
        <p:spPr bwMode="auto">
          <a:xfrm>
            <a:off x="2022475" y="1128713"/>
            <a:ext cx="249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27664" name="Text Box 18"/>
          <p:cNvSpPr txBox="1">
            <a:spLocks noChangeArrowheads="1"/>
          </p:cNvSpPr>
          <p:nvPr/>
        </p:nvSpPr>
        <p:spPr bwMode="auto">
          <a:xfrm>
            <a:off x="527050" y="57150"/>
            <a:ext cx="300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graphicFrame>
        <p:nvGraphicFramePr>
          <p:cNvPr id="27665" name="Object 19"/>
          <p:cNvGraphicFramePr>
            <a:graphicFrameLocks noChangeAspect="1"/>
          </p:cNvGraphicFramePr>
          <p:nvPr/>
        </p:nvGraphicFramePr>
        <p:xfrm>
          <a:off x="908050" y="1616075"/>
          <a:ext cx="241300" cy="190500"/>
        </p:xfrm>
        <a:graphic>
          <a:graphicData uri="http://schemas.openxmlformats.org/presentationml/2006/ole">
            <mc:AlternateContent xmlns:mc="http://schemas.openxmlformats.org/markup-compatibility/2006">
              <mc:Choice xmlns:v="urn:schemas-microsoft-com:vml" Requires="v">
                <p:oleObj spid="_x0000_s38930" name="Equation" r:id="rId3" imgW="241195" imgH="190417" progId="Equation.DSMT4">
                  <p:embed/>
                </p:oleObj>
              </mc:Choice>
              <mc:Fallback>
                <p:oleObj name="Equation" r:id="rId3" imgW="241195"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1616075"/>
                        <a:ext cx="2413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6" name="Object 20"/>
          <p:cNvGraphicFramePr>
            <a:graphicFrameLocks noChangeAspect="1"/>
          </p:cNvGraphicFramePr>
          <p:nvPr/>
        </p:nvGraphicFramePr>
        <p:xfrm>
          <a:off x="285750" y="946150"/>
          <a:ext cx="241300" cy="228600"/>
        </p:xfrm>
        <a:graphic>
          <a:graphicData uri="http://schemas.openxmlformats.org/presentationml/2006/ole">
            <mc:AlternateContent xmlns:mc="http://schemas.openxmlformats.org/markup-compatibility/2006">
              <mc:Choice xmlns:v="urn:schemas-microsoft-com:vml" Requires="v">
                <p:oleObj spid="_x0000_s38931" name="Equation" r:id="rId5" imgW="241300" imgH="228600" progId="Equation.DSMT4">
                  <p:embed/>
                </p:oleObj>
              </mc:Choice>
              <mc:Fallback>
                <p:oleObj name="Equation" r:id="rId5" imgW="2413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946150"/>
                        <a:ext cx="241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7" name="Object 21"/>
          <p:cNvGraphicFramePr>
            <a:graphicFrameLocks noChangeAspect="1"/>
          </p:cNvGraphicFramePr>
          <p:nvPr/>
        </p:nvGraphicFramePr>
        <p:xfrm>
          <a:off x="2228850" y="1387475"/>
          <a:ext cx="825500" cy="457200"/>
        </p:xfrm>
        <a:graphic>
          <a:graphicData uri="http://schemas.openxmlformats.org/presentationml/2006/ole">
            <mc:AlternateContent xmlns:mc="http://schemas.openxmlformats.org/markup-compatibility/2006">
              <mc:Choice xmlns:v="urn:schemas-microsoft-com:vml" Requires="v">
                <p:oleObj spid="_x0000_s38932" name="Equation" r:id="rId7" imgW="825500" imgH="457200" progId="Equation.DSMT4">
                  <p:embed/>
                </p:oleObj>
              </mc:Choice>
              <mc:Fallback>
                <p:oleObj name="Equation" r:id="rId7" imgW="8255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8850" y="1387475"/>
                        <a:ext cx="825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8" name="Line 22"/>
          <p:cNvSpPr>
            <a:spLocks noChangeShapeType="1"/>
          </p:cNvSpPr>
          <p:nvPr/>
        </p:nvSpPr>
        <p:spPr bwMode="auto">
          <a:xfrm flipV="1">
            <a:off x="533400" y="795338"/>
            <a:ext cx="1336675" cy="6286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69" name="Line 23"/>
          <p:cNvSpPr>
            <a:spLocks noChangeShapeType="1"/>
          </p:cNvSpPr>
          <p:nvPr/>
        </p:nvSpPr>
        <p:spPr bwMode="auto">
          <a:xfrm>
            <a:off x="533400" y="795338"/>
            <a:ext cx="1336675" cy="6461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27670" name="Line 24"/>
          <p:cNvSpPr>
            <a:spLocks noChangeShapeType="1"/>
          </p:cNvSpPr>
          <p:nvPr/>
        </p:nvSpPr>
        <p:spPr bwMode="auto">
          <a:xfrm flipH="1">
            <a:off x="515938" y="1585913"/>
            <a:ext cx="10795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27695" name="Object 58"/>
          <p:cNvGraphicFramePr>
            <a:graphicFrameLocks noChangeAspect="1"/>
          </p:cNvGraphicFramePr>
          <p:nvPr>
            <p:extLst>
              <p:ext uri="{D42A27DB-BD31-4B8C-83A1-F6EECF244321}">
                <p14:modId xmlns:p14="http://schemas.microsoft.com/office/powerpoint/2010/main" val="2288742448"/>
              </p:ext>
            </p:extLst>
          </p:nvPr>
        </p:nvGraphicFramePr>
        <p:xfrm>
          <a:off x="42082" y="1988840"/>
          <a:ext cx="8877300" cy="1104900"/>
        </p:xfrm>
        <a:graphic>
          <a:graphicData uri="http://schemas.openxmlformats.org/presentationml/2006/ole">
            <mc:AlternateContent xmlns:mc="http://schemas.openxmlformats.org/markup-compatibility/2006">
              <mc:Choice xmlns:v="urn:schemas-microsoft-com:vml" Requires="v">
                <p:oleObj spid="_x0000_s38933" name="Equation" r:id="rId9" imgW="8877240" imgH="1104840" progId="Equation.DSMT4">
                  <p:embed/>
                </p:oleObj>
              </mc:Choice>
              <mc:Fallback>
                <p:oleObj name="Equation" r:id="rId9" imgW="8877240" imgH="1104840" progId="Equation.DSMT4">
                  <p:embed/>
                  <p:pic>
                    <p:nvPicPr>
                      <p:cNvPr id="0" name=""/>
                      <p:cNvPicPr>
                        <a:picLocks noChangeAspect="1" noChangeArrowheads="1"/>
                      </p:cNvPicPr>
                      <p:nvPr/>
                    </p:nvPicPr>
                    <p:blipFill>
                      <a:blip r:embed="rId10"/>
                      <a:srcRect/>
                      <a:stretch>
                        <a:fillRect/>
                      </a:stretch>
                    </p:blipFill>
                    <p:spPr bwMode="auto">
                      <a:xfrm>
                        <a:off x="42082" y="1988840"/>
                        <a:ext cx="88773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96" name="Object 60"/>
          <p:cNvGraphicFramePr>
            <a:graphicFrameLocks noChangeAspect="1"/>
          </p:cNvGraphicFramePr>
          <p:nvPr>
            <p:extLst>
              <p:ext uri="{D42A27DB-BD31-4B8C-83A1-F6EECF244321}">
                <p14:modId xmlns:p14="http://schemas.microsoft.com/office/powerpoint/2010/main" val="2523749351"/>
              </p:ext>
            </p:extLst>
          </p:nvPr>
        </p:nvGraphicFramePr>
        <p:xfrm>
          <a:off x="35496" y="3107928"/>
          <a:ext cx="8293100" cy="1473200"/>
        </p:xfrm>
        <a:graphic>
          <a:graphicData uri="http://schemas.openxmlformats.org/presentationml/2006/ole">
            <mc:AlternateContent xmlns:mc="http://schemas.openxmlformats.org/markup-compatibility/2006">
              <mc:Choice xmlns:v="urn:schemas-microsoft-com:vml" Requires="v">
                <p:oleObj spid="_x0000_s38934" name="Equation" r:id="rId11" imgW="8292960" imgH="1473120" progId="Equation.DSMT4">
                  <p:embed/>
                </p:oleObj>
              </mc:Choice>
              <mc:Fallback>
                <p:oleObj name="Equation" r:id="rId11" imgW="8292960" imgH="1473120" progId="Equation.DSMT4">
                  <p:embed/>
                  <p:pic>
                    <p:nvPicPr>
                      <p:cNvPr id="0" name=""/>
                      <p:cNvPicPr>
                        <a:picLocks noChangeAspect="1" noChangeArrowheads="1"/>
                      </p:cNvPicPr>
                      <p:nvPr/>
                    </p:nvPicPr>
                    <p:blipFill>
                      <a:blip r:embed="rId12"/>
                      <a:srcRect/>
                      <a:stretch>
                        <a:fillRect/>
                      </a:stretch>
                    </p:blipFill>
                    <p:spPr bwMode="auto">
                      <a:xfrm>
                        <a:off x="35496" y="3107928"/>
                        <a:ext cx="82931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704" name="Text Box 69"/>
          <p:cNvSpPr txBox="1">
            <a:spLocks noChangeArrowheads="1"/>
          </p:cNvSpPr>
          <p:nvPr/>
        </p:nvSpPr>
        <p:spPr bwMode="auto">
          <a:xfrm>
            <a:off x="1395413" y="1539875"/>
            <a:ext cx="663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δ</a:t>
            </a:r>
            <a:r>
              <a:rPr lang="el-GR" altLang="el-GR" sz="1600">
                <a:latin typeface="Times New Roman" pitchFamily="18" charset="0"/>
                <a:cs typeface="Times New Roman" pitchFamily="18" charset="0"/>
              </a:rPr>
              <a:t>ℓ</a:t>
            </a:r>
            <a:endParaRPr lang="el-GR" altLang="el-GR" sz="1600" baseline="-25000">
              <a:latin typeface="Times New Roman" pitchFamily="18" charset="0"/>
            </a:endParaRPr>
          </a:p>
        </p:txBody>
      </p:sp>
      <p:graphicFrame>
        <p:nvGraphicFramePr>
          <p:cNvPr id="27705" name="Object 72"/>
          <p:cNvGraphicFramePr>
            <a:graphicFrameLocks noChangeAspect="1"/>
          </p:cNvGraphicFramePr>
          <p:nvPr>
            <p:extLst>
              <p:ext uri="{D42A27DB-BD31-4B8C-83A1-F6EECF244321}">
                <p14:modId xmlns:p14="http://schemas.microsoft.com/office/powerpoint/2010/main" val="1523505240"/>
              </p:ext>
            </p:extLst>
          </p:nvPr>
        </p:nvGraphicFramePr>
        <p:xfrm>
          <a:off x="107504" y="4489028"/>
          <a:ext cx="8153400" cy="1892300"/>
        </p:xfrm>
        <a:graphic>
          <a:graphicData uri="http://schemas.openxmlformats.org/presentationml/2006/ole">
            <mc:AlternateContent xmlns:mc="http://schemas.openxmlformats.org/markup-compatibility/2006">
              <mc:Choice xmlns:v="urn:schemas-microsoft-com:vml" Requires="v">
                <p:oleObj spid="_x0000_s38935" name="Equation" r:id="rId13" imgW="8153280" imgH="1892160" progId="Equation.DSMT4">
                  <p:embed/>
                </p:oleObj>
              </mc:Choice>
              <mc:Fallback>
                <p:oleObj name="Equation" r:id="rId13" imgW="8153280" imgH="1892160" progId="Equation.DSMT4">
                  <p:embed/>
                  <p:pic>
                    <p:nvPicPr>
                      <p:cNvPr id="0" name=""/>
                      <p:cNvPicPr>
                        <a:picLocks noChangeAspect="1" noChangeArrowheads="1"/>
                      </p:cNvPicPr>
                      <p:nvPr/>
                    </p:nvPicPr>
                    <p:blipFill>
                      <a:blip r:embed="rId14"/>
                      <a:srcRect/>
                      <a:stretch>
                        <a:fillRect/>
                      </a:stretch>
                    </p:blipFill>
                    <p:spPr bwMode="auto">
                      <a:xfrm>
                        <a:off x="107504" y="4489028"/>
                        <a:ext cx="8153400" cy="189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706" name="Text Box 73"/>
          <p:cNvSpPr txBox="1">
            <a:spLocks noChangeArrowheads="1"/>
          </p:cNvSpPr>
          <p:nvPr/>
        </p:nvSpPr>
        <p:spPr bwMode="auto">
          <a:xfrm>
            <a:off x="3984327" y="5733256"/>
            <a:ext cx="5024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Παρομοίως και για τις άλλες δύο </a:t>
            </a:r>
            <a:r>
              <a:rPr lang="el-GR" altLang="el-GR" sz="2000" dirty="0" smtClean="0">
                <a:latin typeface="+mn-lt"/>
              </a:rPr>
              <a:t>διευθύνσεις:</a:t>
            </a:r>
            <a:endParaRPr lang="el-GR" altLang="el-GR" sz="2000" dirty="0">
              <a:latin typeface="+mn-lt"/>
            </a:endParaRPr>
          </a:p>
        </p:txBody>
      </p:sp>
      <p:graphicFrame>
        <p:nvGraphicFramePr>
          <p:cNvPr id="27707" name="Object 74"/>
          <p:cNvGraphicFramePr>
            <a:graphicFrameLocks noChangeAspect="1"/>
          </p:cNvGraphicFramePr>
          <p:nvPr>
            <p:extLst>
              <p:ext uri="{D42A27DB-BD31-4B8C-83A1-F6EECF244321}">
                <p14:modId xmlns:p14="http://schemas.microsoft.com/office/powerpoint/2010/main" val="950034272"/>
              </p:ext>
            </p:extLst>
          </p:nvPr>
        </p:nvGraphicFramePr>
        <p:xfrm>
          <a:off x="4658320" y="6185914"/>
          <a:ext cx="2794000" cy="546100"/>
        </p:xfrm>
        <a:graphic>
          <a:graphicData uri="http://schemas.openxmlformats.org/presentationml/2006/ole">
            <mc:AlternateContent xmlns:mc="http://schemas.openxmlformats.org/markup-compatibility/2006">
              <mc:Choice xmlns:v="urn:schemas-microsoft-com:vml" Requires="v">
                <p:oleObj spid="_x0000_s38936" name="Equation" r:id="rId15" imgW="2794000" imgH="546100" progId="Equation.DSMT4">
                  <p:embed/>
                </p:oleObj>
              </mc:Choice>
              <mc:Fallback>
                <p:oleObj name="Equation" r:id="rId15" imgW="2794000" imgH="546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8320" y="6185914"/>
                        <a:ext cx="27940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35</a:t>
            </a:fld>
            <a:endParaRPr lang="el-GR" dirty="0"/>
          </a:p>
        </p:txBody>
      </p:sp>
      <p:sp>
        <p:nvSpPr>
          <p:cNvPr id="6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6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Line 26"/>
          <p:cNvSpPr>
            <a:spLocks noChangeShapeType="1"/>
          </p:cNvSpPr>
          <p:nvPr/>
        </p:nvSpPr>
        <p:spPr bwMode="auto">
          <a:xfrm flipV="1">
            <a:off x="3512840" y="279103"/>
            <a:ext cx="0" cy="136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4" name="Line 27"/>
          <p:cNvSpPr>
            <a:spLocks noChangeShapeType="1"/>
          </p:cNvSpPr>
          <p:nvPr/>
        </p:nvSpPr>
        <p:spPr bwMode="auto">
          <a:xfrm>
            <a:off x="3512840" y="1633240"/>
            <a:ext cx="17176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5" name="Rectangle 28"/>
          <p:cNvSpPr>
            <a:spLocks noChangeArrowheads="1"/>
          </p:cNvSpPr>
          <p:nvPr/>
        </p:nvSpPr>
        <p:spPr bwMode="auto">
          <a:xfrm>
            <a:off x="3504902" y="995065"/>
            <a:ext cx="1077913" cy="6381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66" name="Line 30"/>
          <p:cNvSpPr>
            <a:spLocks noChangeShapeType="1"/>
          </p:cNvSpPr>
          <p:nvPr/>
        </p:nvSpPr>
        <p:spPr bwMode="auto">
          <a:xfrm flipV="1">
            <a:off x="3504902" y="828378"/>
            <a:ext cx="1327150" cy="8048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7" name="Line 31"/>
          <p:cNvSpPr>
            <a:spLocks noChangeShapeType="1"/>
          </p:cNvSpPr>
          <p:nvPr/>
        </p:nvSpPr>
        <p:spPr bwMode="auto">
          <a:xfrm>
            <a:off x="3512840" y="995065"/>
            <a:ext cx="1052512" cy="630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8" name="Line 32"/>
          <p:cNvSpPr>
            <a:spLocks noChangeShapeType="1"/>
          </p:cNvSpPr>
          <p:nvPr/>
        </p:nvSpPr>
        <p:spPr bwMode="auto">
          <a:xfrm flipV="1">
            <a:off x="3323927" y="1625303"/>
            <a:ext cx="188913"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69" name="Line 33"/>
          <p:cNvSpPr>
            <a:spLocks noChangeShapeType="1"/>
          </p:cNvSpPr>
          <p:nvPr/>
        </p:nvSpPr>
        <p:spPr bwMode="auto">
          <a:xfrm flipV="1">
            <a:off x="3496965" y="1641178"/>
            <a:ext cx="0" cy="188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0" name="Text Box 34"/>
          <p:cNvSpPr txBox="1">
            <a:spLocks noChangeArrowheads="1"/>
          </p:cNvSpPr>
          <p:nvPr/>
        </p:nvSpPr>
        <p:spPr bwMode="auto">
          <a:xfrm>
            <a:off x="3195340" y="1399878"/>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u</a:t>
            </a:r>
            <a:endParaRPr lang="el-GR" altLang="el-GR" sz="1400">
              <a:latin typeface="Times New Roman" pitchFamily="18" charset="0"/>
            </a:endParaRPr>
          </a:p>
        </p:txBody>
      </p:sp>
      <p:sp>
        <p:nvSpPr>
          <p:cNvPr id="71" name="Text Box 35"/>
          <p:cNvSpPr txBox="1">
            <a:spLocks noChangeArrowheads="1"/>
          </p:cNvSpPr>
          <p:nvPr/>
        </p:nvSpPr>
        <p:spPr bwMode="auto">
          <a:xfrm>
            <a:off x="3435052" y="1620540"/>
            <a:ext cx="276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400">
                <a:latin typeface="Times New Roman" pitchFamily="18" charset="0"/>
              </a:rPr>
              <a:t>v</a:t>
            </a:r>
            <a:endParaRPr lang="el-GR" altLang="el-GR" sz="1400">
              <a:latin typeface="Times New Roman" pitchFamily="18" charset="0"/>
            </a:endParaRPr>
          </a:p>
        </p:txBody>
      </p:sp>
      <p:sp>
        <p:nvSpPr>
          <p:cNvPr id="72" name="Text Box 39"/>
          <p:cNvSpPr txBox="1">
            <a:spLocks noChangeArrowheads="1"/>
          </p:cNvSpPr>
          <p:nvPr/>
        </p:nvSpPr>
        <p:spPr bwMode="auto">
          <a:xfrm>
            <a:off x="5006677" y="1652290"/>
            <a:ext cx="249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x</a:t>
            </a:r>
            <a:endParaRPr lang="el-GR" altLang="el-GR" sz="1600">
              <a:latin typeface="Times New Roman" pitchFamily="18" charset="0"/>
            </a:endParaRPr>
          </a:p>
        </p:txBody>
      </p:sp>
      <p:sp>
        <p:nvSpPr>
          <p:cNvPr id="73" name="Text Box 40"/>
          <p:cNvSpPr txBox="1">
            <a:spLocks noChangeArrowheads="1"/>
          </p:cNvSpPr>
          <p:nvPr/>
        </p:nvSpPr>
        <p:spPr bwMode="auto">
          <a:xfrm>
            <a:off x="3131840" y="287040"/>
            <a:ext cx="300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l-GR" sz="1600">
                <a:latin typeface="Times New Roman" pitchFamily="18" charset="0"/>
              </a:rPr>
              <a:t>y</a:t>
            </a:r>
            <a:endParaRPr lang="el-GR" altLang="el-GR" sz="1600">
              <a:latin typeface="Times New Roman" pitchFamily="18" charset="0"/>
            </a:endParaRPr>
          </a:p>
        </p:txBody>
      </p:sp>
      <p:graphicFrame>
        <p:nvGraphicFramePr>
          <p:cNvPr id="74" name="Object 42"/>
          <p:cNvGraphicFramePr>
            <a:graphicFrameLocks noChangeAspect="1"/>
          </p:cNvGraphicFramePr>
          <p:nvPr>
            <p:extLst>
              <p:ext uri="{D42A27DB-BD31-4B8C-83A1-F6EECF244321}">
                <p14:modId xmlns:p14="http://schemas.microsoft.com/office/powerpoint/2010/main" val="2658380806"/>
              </p:ext>
            </p:extLst>
          </p:nvPr>
        </p:nvGraphicFramePr>
        <p:xfrm>
          <a:off x="3252490" y="1141115"/>
          <a:ext cx="241300" cy="228600"/>
        </p:xfrm>
        <a:graphic>
          <a:graphicData uri="http://schemas.openxmlformats.org/presentationml/2006/ole">
            <mc:AlternateContent xmlns:mc="http://schemas.openxmlformats.org/markup-compatibility/2006">
              <mc:Choice xmlns:v="urn:schemas-microsoft-com:vml" Requires="v">
                <p:oleObj spid="_x0000_s38937" name="Equation" r:id="rId18" imgW="241300" imgH="228600" progId="Equation.DSMT4">
                  <p:embed/>
                </p:oleObj>
              </mc:Choice>
              <mc:Fallback>
                <p:oleObj name="Equation" r:id="rId18" imgW="2413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490" y="1141115"/>
                        <a:ext cx="241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 name="Object 43"/>
          <p:cNvGraphicFramePr>
            <a:graphicFrameLocks noChangeAspect="1"/>
          </p:cNvGraphicFramePr>
          <p:nvPr>
            <p:extLst>
              <p:ext uri="{D42A27DB-BD31-4B8C-83A1-F6EECF244321}">
                <p14:modId xmlns:p14="http://schemas.microsoft.com/office/powerpoint/2010/main" val="1064618284"/>
              </p:ext>
            </p:extLst>
          </p:nvPr>
        </p:nvGraphicFramePr>
        <p:xfrm>
          <a:off x="4903490" y="918865"/>
          <a:ext cx="838200" cy="482600"/>
        </p:xfrm>
        <a:graphic>
          <a:graphicData uri="http://schemas.openxmlformats.org/presentationml/2006/ole">
            <mc:AlternateContent xmlns:mc="http://schemas.openxmlformats.org/markup-compatibility/2006">
              <mc:Choice xmlns:v="urn:schemas-microsoft-com:vml" Requires="v">
                <p:oleObj spid="_x0000_s38938" name="Equation" r:id="rId19" imgW="837836" imgH="482391" progId="Equation.DSMT4">
                  <p:embed/>
                </p:oleObj>
              </mc:Choice>
              <mc:Fallback>
                <p:oleObj name="Equation" r:id="rId19" imgW="837836" imgH="48239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03490" y="918865"/>
                        <a:ext cx="838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 name="AutoShape 49"/>
          <p:cNvSpPr>
            <a:spLocks noChangeArrowheads="1"/>
          </p:cNvSpPr>
          <p:nvPr/>
        </p:nvSpPr>
        <p:spPr bwMode="auto">
          <a:xfrm rot="-579984">
            <a:off x="3439815" y="941090"/>
            <a:ext cx="1463675" cy="574675"/>
          </a:xfrm>
          <a:prstGeom prst="parallelogram">
            <a:avLst>
              <a:gd name="adj" fmla="val 63674"/>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600">
              <a:latin typeface="Times New Roman" pitchFamily="18" charset="0"/>
            </a:endParaRPr>
          </a:p>
        </p:txBody>
      </p:sp>
      <p:sp>
        <p:nvSpPr>
          <p:cNvPr id="77" name="Line 50"/>
          <p:cNvSpPr>
            <a:spLocks noChangeShapeType="1"/>
          </p:cNvSpPr>
          <p:nvPr/>
        </p:nvSpPr>
        <p:spPr bwMode="auto">
          <a:xfrm>
            <a:off x="3760490" y="999828"/>
            <a:ext cx="812800" cy="4429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8" name="Line 51"/>
          <p:cNvSpPr>
            <a:spLocks noChangeShapeType="1"/>
          </p:cNvSpPr>
          <p:nvPr/>
        </p:nvSpPr>
        <p:spPr bwMode="auto">
          <a:xfrm>
            <a:off x="4582815" y="1433215"/>
            <a:ext cx="258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79" name="Line 52"/>
          <p:cNvSpPr>
            <a:spLocks noChangeShapeType="1"/>
          </p:cNvSpPr>
          <p:nvPr/>
        </p:nvSpPr>
        <p:spPr bwMode="auto">
          <a:xfrm flipV="1">
            <a:off x="4832052" y="1423690"/>
            <a:ext cx="0"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80" name="Line 53"/>
          <p:cNvSpPr>
            <a:spLocks noChangeShapeType="1"/>
          </p:cNvSpPr>
          <p:nvPr/>
        </p:nvSpPr>
        <p:spPr bwMode="auto">
          <a:xfrm flipH="1" flipV="1">
            <a:off x="3770015" y="758528"/>
            <a:ext cx="0"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81" name="Line 54"/>
          <p:cNvSpPr>
            <a:spLocks noChangeShapeType="1"/>
          </p:cNvSpPr>
          <p:nvPr/>
        </p:nvSpPr>
        <p:spPr bwMode="auto">
          <a:xfrm flipV="1">
            <a:off x="3511252" y="768053"/>
            <a:ext cx="268288" cy="9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82" name="Freeform 55"/>
          <p:cNvSpPr>
            <a:spLocks/>
          </p:cNvSpPr>
          <p:nvPr/>
        </p:nvSpPr>
        <p:spPr bwMode="auto">
          <a:xfrm>
            <a:off x="4878090" y="1341140"/>
            <a:ext cx="176212" cy="185738"/>
          </a:xfrm>
          <a:custGeom>
            <a:avLst/>
            <a:gdLst>
              <a:gd name="T0" fmla="*/ 279735756 w 111"/>
              <a:gd name="T1" fmla="*/ 0 h 117"/>
              <a:gd name="T2" fmla="*/ 206652226 w 111"/>
              <a:gd name="T3" fmla="*/ 249496934 h 117"/>
              <a:gd name="T4" fmla="*/ 0 w 111"/>
              <a:gd name="T5" fmla="*/ 279738891 h 117"/>
              <a:gd name="T6" fmla="*/ 0 60000 65536"/>
              <a:gd name="T7" fmla="*/ 0 60000 65536"/>
              <a:gd name="T8" fmla="*/ 0 60000 65536"/>
            </a:gdLst>
            <a:ahLst/>
            <a:cxnLst>
              <a:cxn ang="T6">
                <a:pos x="T0" y="T1"/>
              </a:cxn>
              <a:cxn ang="T7">
                <a:pos x="T2" y="T3"/>
              </a:cxn>
              <a:cxn ang="T8">
                <a:pos x="T4" y="T5"/>
              </a:cxn>
            </a:cxnLst>
            <a:rect l="0" t="0" r="r" b="b"/>
            <a:pathLst>
              <a:path w="111" h="117">
                <a:moveTo>
                  <a:pt x="111" y="0"/>
                </a:moveTo>
                <a:cubicBezTo>
                  <a:pt x="105" y="40"/>
                  <a:pt x="100" y="81"/>
                  <a:pt x="82" y="99"/>
                </a:cubicBezTo>
                <a:cubicBezTo>
                  <a:pt x="64" y="117"/>
                  <a:pt x="32" y="114"/>
                  <a:pt x="0" y="111"/>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83" name="Object 56"/>
          <p:cNvGraphicFramePr>
            <a:graphicFrameLocks noChangeAspect="1"/>
          </p:cNvGraphicFramePr>
          <p:nvPr>
            <p:extLst>
              <p:ext uri="{D42A27DB-BD31-4B8C-83A1-F6EECF244321}">
                <p14:modId xmlns:p14="http://schemas.microsoft.com/office/powerpoint/2010/main" val="361753084"/>
              </p:ext>
            </p:extLst>
          </p:nvPr>
        </p:nvGraphicFramePr>
        <p:xfrm>
          <a:off x="3879552" y="363240"/>
          <a:ext cx="838200" cy="482600"/>
        </p:xfrm>
        <a:graphic>
          <a:graphicData uri="http://schemas.openxmlformats.org/presentationml/2006/ole">
            <mc:AlternateContent xmlns:mc="http://schemas.openxmlformats.org/markup-compatibility/2006">
              <mc:Choice xmlns:v="urn:schemas-microsoft-com:vml" Requires="v">
                <p:oleObj spid="_x0000_s38939" name="Equation" r:id="rId21" imgW="837836" imgH="482391" progId="Equation.DSMT4">
                  <p:embed/>
                </p:oleObj>
              </mc:Choice>
              <mc:Fallback>
                <p:oleObj name="Equation" r:id="rId21" imgW="837836" imgH="48239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79552" y="363240"/>
                        <a:ext cx="8382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 name="Freeform 57"/>
          <p:cNvSpPr>
            <a:spLocks/>
          </p:cNvSpPr>
          <p:nvPr/>
        </p:nvSpPr>
        <p:spPr bwMode="auto">
          <a:xfrm rot="18777275" flipV="1">
            <a:off x="3602534" y="632321"/>
            <a:ext cx="222250" cy="42863"/>
          </a:xfrm>
          <a:custGeom>
            <a:avLst/>
            <a:gdLst>
              <a:gd name="T0" fmla="*/ 498940025 w 99"/>
              <a:gd name="T1" fmla="*/ 0 h 88"/>
              <a:gd name="T2" fmla="*/ 322547609 w 99"/>
              <a:gd name="T3" fmla="*/ 17793503 h 88"/>
              <a:gd name="T4" fmla="*/ 0 w 99"/>
              <a:gd name="T5" fmla="*/ 19216749 h 88"/>
              <a:gd name="T6" fmla="*/ 0 60000 65536"/>
              <a:gd name="T7" fmla="*/ 0 60000 65536"/>
              <a:gd name="T8" fmla="*/ 0 60000 65536"/>
            </a:gdLst>
            <a:ahLst/>
            <a:cxnLst>
              <a:cxn ang="T6">
                <a:pos x="T0" y="T1"/>
              </a:cxn>
              <a:cxn ang="T7">
                <a:pos x="T2" y="T3"/>
              </a:cxn>
              <a:cxn ang="T8">
                <a:pos x="T4" y="T5"/>
              </a:cxn>
            </a:cxnLst>
            <a:rect l="0" t="0" r="r" b="b"/>
            <a:pathLst>
              <a:path w="99" h="88">
                <a:moveTo>
                  <a:pt x="99" y="0"/>
                </a:moveTo>
                <a:cubicBezTo>
                  <a:pt x="89" y="31"/>
                  <a:pt x="80" y="62"/>
                  <a:pt x="64" y="75"/>
                </a:cubicBezTo>
                <a:cubicBezTo>
                  <a:pt x="48" y="88"/>
                  <a:pt x="24" y="84"/>
                  <a:pt x="0" y="81"/>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85" name="Freeform 62"/>
          <p:cNvSpPr>
            <a:spLocks/>
          </p:cNvSpPr>
          <p:nvPr/>
        </p:nvSpPr>
        <p:spPr bwMode="auto">
          <a:xfrm>
            <a:off x="3984327" y="1552278"/>
            <a:ext cx="103188" cy="77787"/>
          </a:xfrm>
          <a:custGeom>
            <a:avLst/>
            <a:gdLst>
              <a:gd name="T0" fmla="*/ 0 w 65"/>
              <a:gd name="T1" fmla="*/ 0 h 49"/>
              <a:gd name="T2" fmla="*/ 148690733 w 65"/>
              <a:gd name="T3" fmla="*/ 40322241 h 49"/>
              <a:gd name="T4" fmla="*/ 95766402 w 65"/>
              <a:gd name="T5" fmla="*/ 123486069 h 49"/>
              <a:gd name="T6" fmla="*/ 0 60000 65536"/>
              <a:gd name="T7" fmla="*/ 0 60000 65536"/>
              <a:gd name="T8" fmla="*/ 0 60000 65536"/>
            </a:gdLst>
            <a:ahLst/>
            <a:cxnLst>
              <a:cxn ang="T6">
                <a:pos x="T0" y="T1"/>
              </a:cxn>
              <a:cxn ang="T7">
                <a:pos x="T2" y="T3"/>
              </a:cxn>
              <a:cxn ang="T8">
                <a:pos x="T4" y="T5"/>
              </a:cxn>
            </a:cxnLst>
            <a:rect l="0" t="0" r="r" b="b"/>
            <a:pathLst>
              <a:path w="65" h="49">
                <a:moveTo>
                  <a:pt x="0" y="0"/>
                </a:moveTo>
                <a:cubicBezTo>
                  <a:pt x="26" y="4"/>
                  <a:pt x="53" y="8"/>
                  <a:pt x="59" y="16"/>
                </a:cubicBezTo>
                <a:cubicBezTo>
                  <a:pt x="65" y="24"/>
                  <a:pt x="51" y="36"/>
                  <a:pt x="38" y="49"/>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sp>
        <p:nvSpPr>
          <p:cNvPr id="86" name="Freeform 63"/>
          <p:cNvSpPr>
            <a:spLocks/>
          </p:cNvSpPr>
          <p:nvPr/>
        </p:nvSpPr>
        <p:spPr bwMode="auto">
          <a:xfrm>
            <a:off x="3500140" y="1276053"/>
            <a:ext cx="112712" cy="52387"/>
          </a:xfrm>
          <a:custGeom>
            <a:avLst/>
            <a:gdLst>
              <a:gd name="T0" fmla="*/ 0 w 71"/>
              <a:gd name="T1" fmla="*/ 83163569 h 33"/>
              <a:gd name="T2" fmla="*/ 138607185 w 71"/>
              <a:gd name="T3" fmla="*/ 0 h 33"/>
              <a:gd name="T4" fmla="*/ 178929506 w 71"/>
              <a:gd name="T5" fmla="*/ 83163569 h 33"/>
              <a:gd name="T6" fmla="*/ 0 60000 65536"/>
              <a:gd name="T7" fmla="*/ 0 60000 65536"/>
              <a:gd name="T8" fmla="*/ 0 60000 65536"/>
            </a:gdLst>
            <a:ahLst/>
            <a:cxnLst>
              <a:cxn ang="T6">
                <a:pos x="T0" y="T1"/>
              </a:cxn>
              <a:cxn ang="T7">
                <a:pos x="T2" y="T3"/>
              </a:cxn>
              <a:cxn ang="T8">
                <a:pos x="T4" y="T5"/>
              </a:cxn>
            </a:cxnLst>
            <a:rect l="0" t="0" r="r" b="b"/>
            <a:pathLst>
              <a:path w="71" h="33">
                <a:moveTo>
                  <a:pt x="0" y="33"/>
                </a:moveTo>
                <a:cubicBezTo>
                  <a:pt x="21" y="16"/>
                  <a:pt x="43" y="0"/>
                  <a:pt x="55" y="0"/>
                </a:cubicBezTo>
                <a:cubicBezTo>
                  <a:pt x="67" y="0"/>
                  <a:pt x="69" y="16"/>
                  <a:pt x="71" y="33"/>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87" name="Object 64"/>
          <p:cNvGraphicFramePr>
            <a:graphicFrameLocks noChangeAspect="1"/>
          </p:cNvGraphicFramePr>
          <p:nvPr>
            <p:extLst>
              <p:ext uri="{D42A27DB-BD31-4B8C-83A1-F6EECF244321}">
                <p14:modId xmlns:p14="http://schemas.microsoft.com/office/powerpoint/2010/main" val="3212132195"/>
              </p:ext>
            </p:extLst>
          </p:nvPr>
        </p:nvGraphicFramePr>
        <p:xfrm>
          <a:off x="4092277" y="1471315"/>
          <a:ext cx="254000" cy="190500"/>
        </p:xfrm>
        <a:graphic>
          <a:graphicData uri="http://schemas.openxmlformats.org/presentationml/2006/ole">
            <mc:AlternateContent xmlns:mc="http://schemas.openxmlformats.org/markup-compatibility/2006">
              <mc:Choice xmlns:v="urn:schemas-microsoft-com:vml" Requires="v">
                <p:oleObj spid="_x0000_s38940" name="Equation" r:id="rId23" imgW="253890" imgH="190417" progId="Equation.DSMT4">
                  <p:embed/>
                </p:oleObj>
              </mc:Choice>
              <mc:Fallback>
                <p:oleObj name="Equation" r:id="rId23" imgW="253890" imgH="190417"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92277" y="1471315"/>
                        <a:ext cx="2540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 name="Object 65"/>
          <p:cNvGraphicFramePr>
            <a:graphicFrameLocks noChangeAspect="1"/>
          </p:cNvGraphicFramePr>
          <p:nvPr>
            <p:extLst>
              <p:ext uri="{D42A27DB-BD31-4B8C-83A1-F6EECF244321}">
                <p14:modId xmlns:p14="http://schemas.microsoft.com/office/powerpoint/2010/main" val="899149827"/>
              </p:ext>
            </p:extLst>
          </p:nvPr>
        </p:nvGraphicFramePr>
        <p:xfrm>
          <a:off x="3492202" y="1044278"/>
          <a:ext cx="241300" cy="215900"/>
        </p:xfrm>
        <a:graphic>
          <a:graphicData uri="http://schemas.openxmlformats.org/presentationml/2006/ole">
            <mc:AlternateContent xmlns:mc="http://schemas.openxmlformats.org/markup-compatibility/2006">
              <mc:Choice xmlns:v="urn:schemas-microsoft-com:vml" Requires="v">
                <p:oleObj spid="_x0000_s38941" name="Equation" r:id="rId25" imgW="241091" imgH="215713" progId="Equation.DSMT4">
                  <p:embed/>
                </p:oleObj>
              </mc:Choice>
              <mc:Fallback>
                <p:oleObj name="Equation" r:id="rId25" imgW="241091" imgH="215713"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92202" y="1044278"/>
                        <a:ext cx="241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 name="Object 66"/>
          <p:cNvGraphicFramePr>
            <a:graphicFrameLocks noChangeAspect="1"/>
          </p:cNvGraphicFramePr>
          <p:nvPr>
            <p:extLst>
              <p:ext uri="{D42A27DB-BD31-4B8C-83A1-F6EECF244321}">
                <p14:modId xmlns:p14="http://schemas.microsoft.com/office/powerpoint/2010/main" val="2822488049"/>
              </p:ext>
            </p:extLst>
          </p:nvPr>
        </p:nvGraphicFramePr>
        <p:xfrm>
          <a:off x="3904952" y="1645940"/>
          <a:ext cx="241300" cy="190500"/>
        </p:xfrm>
        <a:graphic>
          <a:graphicData uri="http://schemas.openxmlformats.org/presentationml/2006/ole">
            <mc:AlternateContent xmlns:mc="http://schemas.openxmlformats.org/markup-compatibility/2006">
              <mc:Choice xmlns:v="urn:schemas-microsoft-com:vml" Requires="v">
                <p:oleObj spid="_x0000_s38942" name="Equation" r:id="rId27" imgW="241195" imgH="190417" progId="Equation.DSMT4">
                  <p:embed/>
                </p:oleObj>
              </mc:Choice>
              <mc:Fallback>
                <p:oleObj name="Equation" r:id="rId27" imgW="241195"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952" y="1645940"/>
                        <a:ext cx="2413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 name="Text Box 67"/>
          <p:cNvSpPr txBox="1">
            <a:spLocks noChangeArrowheads="1"/>
          </p:cNvSpPr>
          <p:nvPr/>
        </p:nvSpPr>
        <p:spPr bwMode="auto">
          <a:xfrm>
            <a:off x="4866977" y="1312565"/>
            <a:ext cx="663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δ</a:t>
            </a:r>
            <a:r>
              <a:rPr lang="el-GR" altLang="el-GR" sz="1600">
                <a:latin typeface="Times New Roman" pitchFamily="18" charset="0"/>
                <a:cs typeface="Times New Roman" pitchFamily="18" charset="0"/>
              </a:rPr>
              <a:t>ℓ</a:t>
            </a:r>
            <a:r>
              <a:rPr lang="en-US" altLang="el-GR" sz="1600" baseline="-25000">
                <a:latin typeface="Times New Roman" pitchFamily="18" charset="0"/>
              </a:rPr>
              <a:t>y</a:t>
            </a:r>
            <a:endParaRPr lang="el-GR" altLang="el-GR" sz="1600" baseline="-25000">
              <a:latin typeface="Times New Roman" pitchFamily="18" charset="0"/>
            </a:endParaRPr>
          </a:p>
        </p:txBody>
      </p:sp>
      <p:sp>
        <p:nvSpPr>
          <p:cNvPr id="91" name="Text Box 68"/>
          <p:cNvSpPr txBox="1">
            <a:spLocks noChangeArrowheads="1"/>
          </p:cNvSpPr>
          <p:nvPr/>
        </p:nvSpPr>
        <p:spPr bwMode="auto">
          <a:xfrm>
            <a:off x="3338215" y="301328"/>
            <a:ext cx="663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1600">
                <a:latin typeface="Times New Roman" pitchFamily="18" charset="0"/>
              </a:rPr>
              <a:t>δ</a:t>
            </a:r>
            <a:r>
              <a:rPr lang="el-GR" altLang="el-GR" sz="1600">
                <a:latin typeface="Times New Roman" pitchFamily="18" charset="0"/>
                <a:cs typeface="Times New Roman" pitchFamily="18" charset="0"/>
              </a:rPr>
              <a:t>ℓ</a:t>
            </a:r>
            <a:r>
              <a:rPr lang="en-US" altLang="el-GR" sz="1600" baseline="-25000">
                <a:latin typeface="Times New Roman" pitchFamily="18" charset="0"/>
              </a:rPr>
              <a:t>x</a:t>
            </a:r>
            <a:endParaRPr lang="el-GR" altLang="el-GR" sz="1600" baseline="-25000">
              <a:latin typeface="Times New Roman" pitchFamily="18" charset="0"/>
            </a:endParaRPr>
          </a:p>
        </p:txBody>
      </p:sp>
      <p:sp>
        <p:nvSpPr>
          <p:cNvPr id="92" name="12 - TextBox"/>
          <p:cNvSpPr txBox="1"/>
          <p:nvPr/>
        </p:nvSpPr>
        <p:spPr>
          <a:xfrm>
            <a:off x="5750929" y="397113"/>
            <a:ext cx="3393071" cy="1015663"/>
          </a:xfrm>
          <a:prstGeom prst="rect">
            <a:avLst/>
          </a:prstGeom>
          <a:noFill/>
        </p:spPr>
        <p:txBody>
          <a:bodyPr wrap="square" rtlCol="0">
            <a:spAutoFit/>
          </a:bodyPr>
          <a:lstStyle/>
          <a:p>
            <a:pPr algn="ctr"/>
            <a:r>
              <a:rPr lang="el-GR" sz="2000" i="1" dirty="0" smtClean="0"/>
              <a:t>Σχήμα 2</a:t>
            </a:r>
            <a:r>
              <a:rPr lang="en-US" sz="2000" i="1" dirty="0" smtClean="0"/>
              <a:t>5</a:t>
            </a:r>
            <a:r>
              <a:rPr lang="el-GR" sz="2000" i="1" dirty="0" smtClean="0"/>
              <a:t>: (α) </a:t>
            </a:r>
            <a:r>
              <a:rPr lang="el-GR" sz="2000" i="1" dirty="0"/>
              <a:t>γραμμική παραμόρφωση, </a:t>
            </a:r>
            <a:r>
              <a:rPr lang="el-GR" sz="2000" i="1" dirty="0" smtClean="0"/>
              <a:t>(β) </a:t>
            </a:r>
            <a:r>
              <a:rPr lang="el-GR" sz="2000" i="1" dirty="0"/>
              <a:t>γωνιακή παραμόρφωση</a:t>
            </a:r>
            <a:endParaRPr lang="el-GR" altLang="el-GR" sz="2000" i="1" baseline="-25000" dirty="0"/>
          </a:p>
        </p:txBody>
      </p:sp>
      <p:sp>
        <p:nvSpPr>
          <p:cNvPr id="93" name="Ορθογώνιο 92"/>
          <p:cNvSpPr/>
          <p:nvPr/>
        </p:nvSpPr>
        <p:spPr>
          <a:xfrm>
            <a:off x="1759271" y="212725"/>
            <a:ext cx="508473" cy="369332"/>
          </a:xfrm>
          <a:prstGeom prst="rect">
            <a:avLst/>
          </a:prstGeom>
        </p:spPr>
        <p:txBody>
          <a:bodyPr wrap="none">
            <a:spAutoFit/>
          </a:bodyPr>
          <a:lstStyle/>
          <a:p>
            <a:r>
              <a:rPr lang="el-GR" i="1" dirty="0"/>
              <a:t>(α) </a:t>
            </a:r>
            <a:endParaRPr lang="el-GR" dirty="0"/>
          </a:p>
        </p:txBody>
      </p:sp>
      <p:sp>
        <p:nvSpPr>
          <p:cNvPr id="94" name="Ορθογώνιο 93"/>
          <p:cNvSpPr/>
          <p:nvPr/>
        </p:nvSpPr>
        <p:spPr>
          <a:xfrm>
            <a:off x="4999631" y="212725"/>
            <a:ext cx="508473" cy="369332"/>
          </a:xfrm>
          <a:prstGeom prst="rect">
            <a:avLst/>
          </a:prstGeom>
        </p:spPr>
        <p:txBody>
          <a:bodyPr wrap="none">
            <a:spAutoFit/>
          </a:bodyPr>
          <a:lstStyle/>
          <a:p>
            <a:r>
              <a:rPr lang="el-GR" i="1" dirty="0" smtClean="0"/>
              <a:t>(β) </a:t>
            </a:r>
            <a:endParaRPr lang="el-GR" dirty="0"/>
          </a:p>
        </p:txBody>
      </p:sp>
    </p:spTree>
    <p:extLst>
      <p:ext uri="{BB962C8B-B14F-4D97-AF65-F5344CB8AC3E}">
        <p14:creationId xmlns:p14="http://schemas.microsoft.com/office/powerpoint/2010/main" val="420136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41288" y="-27384"/>
            <a:ext cx="4142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b="1" dirty="0">
                <a:latin typeface="+mn-lt"/>
              </a:rPr>
              <a:t>Δυαδικός </a:t>
            </a:r>
            <a:r>
              <a:rPr lang="el-GR" altLang="el-GR" sz="2000" b="1" dirty="0" smtClean="0">
                <a:latin typeface="+mn-lt"/>
              </a:rPr>
              <a:t>ρυθμός παραμόρφωσης</a:t>
            </a:r>
            <a:r>
              <a:rPr lang="el-GR" altLang="el-GR" sz="2000" dirty="0" smtClean="0">
                <a:latin typeface="+mn-lt"/>
              </a:rPr>
              <a:t>:</a:t>
            </a:r>
            <a:endParaRPr lang="el-GR" altLang="el-GR" sz="2000" dirty="0">
              <a:latin typeface="+mn-lt"/>
            </a:endParaRPr>
          </a:p>
        </p:txBody>
      </p:sp>
      <p:graphicFrame>
        <p:nvGraphicFramePr>
          <p:cNvPr id="28675" name="Object 5"/>
          <p:cNvGraphicFramePr>
            <a:graphicFrameLocks noChangeAspect="1"/>
          </p:cNvGraphicFramePr>
          <p:nvPr>
            <p:extLst>
              <p:ext uri="{D42A27DB-BD31-4B8C-83A1-F6EECF244321}">
                <p14:modId xmlns:p14="http://schemas.microsoft.com/office/powerpoint/2010/main" val="1998560162"/>
              </p:ext>
            </p:extLst>
          </p:nvPr>
        </p:nvGraphicFramePr>
        <p:xfrm>
          <a:off x="217762" y="313308"/>
          <a:ext cx="5956300" cy="3187700"/>
        </p:xfrm>
        <a:graphic>
          <a:graphicData uri="http://schemas.openxmlformats.org/presentationml/2006/ole">
            <mc:AlternateContent xmlns:mc="http://schemas.openxmlformats.org/markup-compatibility/2006">
              <mc:Choice xmlns:v="urn:schemas-microsoft-com:vml" Requires="v">
                <p:oleObj spid="_x0000_s30015" name="Equation" r:id="rId3" imgW="5956300" imgH="3187700" progId="Equation.DSMT4">
                  <p:embed/>
                </p:oleObj>
              </mc:Choice>
              <mc:Fallback>
                <p:oleObj name="Equation" r:id="rId3" imgW="5956300" imgH="3187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2" y="313308"/>
                        <a:ext cx="5956300" cy="318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Text Box 7"/>
          <p:cNvSpPr txBox="1">
            <a:spLocks noChangeArrowheads="1"/>
          </p:cNvSpPr>
          <p:nvPr/>
        </p:nvSpPr>
        <p:spPr bwMode="auto">
          <a:xfrm>
            <a:off x="4572000" y="2060848"/>
            <a:ext cx="42624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000" b="1" dirty="0">
                <a:latin typeface="+mn-lt"/>
              </a:rPr>
              <a:t>Καταστατική εξίσωση για </a:t>
            </a:r>
            <a:r>
              <a:rPr lang="el-GR" altLang="el-GR" sz="2000" b="1" dirty="0" err="1">
                <a:latin typeface="+mn-lt"/>
              </a:rPr>
              <a:t>Νευτωνικό</a:t>
            </a:r>
            <a:r>
              <a:rPr lang="el-GR" altLang="el-GR" sz="2000" b="1" dirty="0">
                <a:latin typeface="+mn-lt"/>
              </a:rPr>
              <a:t> Ρευστό</a:t>
            </a:r>
          </a:p>
        </p:txBody>
      </p:sp>
      <p:graphicFrame>
        <p:nvGraphicFramePr>
          <p:cNvPr id="28678" name="Object 12"/>
          <p:cNvGraphicFramePr>
            <a:graphicFrameLocks noChangeAspect="1"/>
          </p:cNvGraphicFramePr>
          <p:nvPr>
            <p:extLst>
              <p:ext uri="{D42A27DB-BD31-4B8C-83A1-F6EECF244321}">
                <p14:modId xmlns:p14="http://schemas.microsoft.com/office/powerpoint/2010/main" val="3895979055"/>
              </p:ext>
            </p:extLst>
          </p:nvPr>
        </p:nvGraphicFramePr>
        <p:xfrm>
          <a:off x="234950" y="4027140"/>
          <a:ext cx="7073900" cy="1562100"/>
        </p:xfrm>
        <a:graphic>
          <a:graphicData uri="http://schemas.openxmlformats.org/presentationml/2006/ole">
            <mc:AlternateContent xmlns:mc="http://schemas.openxmlformats.org/markup-compatibility/2006">
              <mc:Choice xmlns:v="urn:schemas-microsoft-com:vml" Requires="v">
                <p:oleObj spid="_x0000_s30016" name="Equation" r:id="rId5" imgW="7073900" imgH="1562100" progId="Equation.DSMT4">
                  <p:embed/>
                </p:oleObj>
              </mc:Choice>
              <mc:Fallback>
                <p:oleObj name="Equation" r:id="rId5" imgW="7073900" imgH="156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 y="4027140"/>
                        <a:ext cx="70739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 Box 13"/>
          <p:cNvSpPr txBox="1">
            <a:spLocks noChangeArrowheads="1"/>
          </p:cNvSpPr>
          <p:nvPr/>
        </p:nvSpPr>
        <p:spPr bwMode="auto">
          <a:xfrm>
            <a:off x="208671" y="3695770"/>
            <a:ext cx="37152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Σε κυλινδρικές </a:t>
            </a:r>
            <a:r>
              <a:rPr lang="el-GR" altLang="el-GR" sz="2000" dirty="0" smtClean="0">
                <a:latin typeface="+mn-lt"/>
              </a:rPr>
              <a:t>συντεταγμένες:</a:t>
            </a:r>
            <a:endParaRPr lang="el-GR" altLang="el-GR" sz="2000" dirty="0">
              <a:latin typeface="+mn-lt"/>
            </a:endParaRPr>
          </a:p>
        </p:txBody>
      </p:sp>
      <p:graphicFrame>
        <p:nvGraphicFramePr>
          <p:cNvPr id="28680" name="Object 14"/>
          <p:cNvGraphicFramePr>
            <a:graphicFrameLocks noChangeAspect="1"/>
          </p:cNvGraphicFramePr>
          <p:nvPr>
            <p:extLst>
              <p:ext uri="{D42A27DB-BD31-4B8C-83A1-F6EECF244321}">
                <p14:modId xmlns:p14="http://schemas.microsoft.com/office/powerpoint/2010/main" val="4140263923"/>
              </p:ext>
            </p:extLst>
          </p:nvPr>
        </p:nvGraphicFramePr>
        <p:xfrm>
          <a:off x="3372469" y="5805264"/>
          <a:ext cx="4559300" cy="546100"/>
        </p:xfrm>
        <a:graphic>
          <a:graphicData uri="http://schemas.openxmlformats.org/presentationml/2006/ole">
            <mc:AlternateContent xmlns:mc="http://schemas.openxmlformats.org/markup-compatibility/2006">
              <mc:Choice xmlns:v="urn:schemas-microsoft-com:vml" Requires="v">
                <p:oleObj spid="_x0000_s30017" name="Equation" r:id="rId7" imgW="4559300" imgH="546100" progId="Equation.DSMT4">
                  <p:embed/>
                </p:oleObj>
              </mc:Choice>
              <mc:Fallback>
                <p:oleObj name="Equation" r:id="rId7" imgW="4559300" imgH="546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2469" y="5805264"/>
                        <a:ext cx="45593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36</a:t>
            </a:fld>
            <a:endParaRPr lang="el-GR" dirty="0"/>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Αντικείμενο 3"/>
          <p:cNvGraphicFramePr>
            <a:graphicFrameLocks noChangeAspect="1"/>
          </p:cNvGraphicFramePr>
          <p:nvPr>
            <p:extLst>
              <p:ext uri="{D42A27DB-BD31-4B8C-83A1-F6EECF244321}">
                <p14:modId xmlns:p14="http://schemas.microsoft.com/office/powerpoint/2010/main" val="727817847"/>
              </p:ext>
            </p:extLst>
          </p:nvPr>
        </p:nvGraphicFramePr>
        <p:xfrm>
          <a:off x="5071269" y="2924944"/>
          <a:ext cx="3263900" cy="457200"/>
        </p:xfrm>
        <a:graphic>
          <a:graphicData uri="http://schemas.openxmlformats.org/presentationml/2006/ole">
            <mc:AlternateContent xmlns:mc="http://schemas.openxmlformats.org/markup-compatibility/2006">
              <mc:Choice xmlns:v="urn:schemas-microsoft-com:vml" Requires="v">
                <p:oleObj spid="_x0000_s30018" name="Equation" r:id="rId10" imgW="3263760" imgH="457200" progId="Equation.DSMT4">
                  <p:embed/>
                </p:oleObj>
              </mc:Choice>
              <mc:Fallback>
                <p:oleObj name="Equation" r:id="rId10" imgW="3263760" imgH="457200" progId="Equation.DSMT4">
                  <p:embed/>
                  <p:pic>
                    <p:nvPicPr>
                      <p:cNvPr id="0" name=""/>
                      <p:cNvPicPr/>
                      <p:nvPr/>
                    </p:nvPicPr>
                    <p:blipFill>
                      <a:blip r:embed="rId11"/>
                      <a:stretch>
                        <a:fillRect/>
                      </a:stretch>
                    </p:blipFill>
                    <p:spPr>
                      <a:xfrm>
                        <a:off x="5071269" y="2924944"/>
                        <a:ext cx="3263900" cy="457200"/>
                      </a:xfrm>
                      <a:prstGeom prst="rect">
                        <a:avLst/>
                      </a:prstGeom>
                    </p:spPr>
                  </p:pic>
                </p:oleObj>
              </mc:Fallback>
            </mc:AlternateContent>
          </a:graphicData>
        </a:graphic>
      </p:graphicFrame>
      <p:sp>
        <p:nvSpPr>
          <p:cNvPr id="15" name="Ορθογώνιο 14"/>
          <p:cNvSpPr/>
          <p:nvPr/>
        </p:nvSpPr>
        <p:spPr>
          <a:xfrm>
            <a:off x="5004048" y="2852936"/>
            <a:ext cx="3312368" cy="5760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 Box 13"/>
          <p:cNvSpPr txBox="1">
            <a:spLocks noChangeArrowheads="1"/>
          </p:cNvSpPr>
          <p:nvPr/>
        </p:nvSpPr>
        <p:spPr bwMode="auto">
          <a:xfrm>
            <a:off x="208671" y="5549170"/>
            <a:ext cx="37152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b="1" dirty="0" smtClean="0">
                <a:latin typeface="+mn-lt"/>
              </a:rPr>
              <a:t>Ο τελεστής ανάδελτα σε </a:t>
            </a:r>
            <a:r>
              <a:rPr lang="el-GR" altLang="el-GR" sz="2000" b="1" dirty="0">
                <a:latin typeface="+mn-lt"/>
              </a:rPr>
              <a:t>κυλινδρικές </a:t>
            </a:r>
            <a:r>
              <a:rPr lang="el-GR" altLang="el-GR" sz="2000" b="1" dirty="0" smtClean="0">
                <a:latin typeface="+mn-lt"/>
              </a:rPr>
              <a:t>συντεταγμένες</a:t>
            </a:r>
            <a:r>
              <a:rPr lang="el-GR" altLang="el-GR" sz="2000" dirty="0" smtClean="0">
                <a:latin typeface="+mn-lt"/>
              </a:rPr>
              <a:t>:</a:t>
            </a:r>
            <a:endParaRPr lang="el-GR" altLang="el-GR" sz="2000" dirty="0">
              <a:latin typeface="+mn-lt"/>
            </a:endParaRPr>
          </a:p>
        </p:txBody>
      </p:sp>
      <p:sp>
        <p:nvSpPr>
          <p:cNvPr id="13"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extLst>
      <p:ext uri="{BB962C8B-B14F-4D97-AF65-F5344CB8AC3E}">
        <p14:creationId xmlns:p14="http://schemas.microsoft.com/office/powerpoint/2010/main" val="3199253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smtClean="0"/>
              <a:t>Κινηματική</a:t>
            </a:r>
            <a:endParaRPr lang="el-G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0" y="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4000" b="1" dirty="0">
                <a:latin typeface="+mj-lt"/>
              </a:rPr>
              <a:t>Ανάλυση διαφορικής κίνησης στοιχείου ρευστού</a:t>
            </a:r>
          </a:p>
        </p:txBody>
      </p:sp>
      <mc:AlternateContent xmlns:mc="http://schemas.openxmlformats.org/markup-compatibility/2006" xmlns:a14="http://schemas.microsoft.com/office/drawing/2010/main">
        <mc:Choice Requires="a14">
          <p:sp>
            <p:nvSpPr>
              <p:cNvPr id="7" name="TextBox 6"/>
              <p:cNvSpPr txBox="1"/>
              <p:nvPr/>
            </p:nvSpPr>
            <p:spPr>
              <a:xfrm>
                <a:off x="271877" y="1140202"/>
                <a:ext cx="8585427" cy="3876702"/>
              </a:xfrm>
              <a:prstGeom prst="rect">
                <a:avLst/>
              </a:prstGeom>
              <a:noFill/>
            </p:spPr>
            <p:txBody>
              <a:bodyPr wrap="none" rtlCol="0">
                <a:spAutoFit/>
              </a:bodyPr>
              <a:lstStyle/>
              <a:p>
                <a:r>
                  <a:rPr lang="el-GR" sz="2000" dirty="0" smtClean="0"/>
                  <a:t>Έστω υλικό σημείο </a:t>
                </a:r>
                <a14:m>
                  <m:oMath xmlns:m="http://schemas.openxmlformats.org/officeDocument/2006/math">
                    <m:acc>
                      <m:accPr>
                        <m:chr m:val="⃗"/>
                        <m:ctrlPr>
                          <a:rPr lang="en-US" sz="2000" b="0" i="1" smtClean="0">
                            <a:latin typeface="Cambria Math"/>
                          </a:rPr>
                        </m:ctrlPr>
                      </m:accPr>
                      <m:e>
                        <m:r>
                          <a:rPr lang="en-US" sz="2000" b="0" i="1" smtClean="0">
                            <a:latin typeface="Cambria Math"/>
                          </a:rPr>
                          <m:t>𝑃</m:t>
                        </m:r>
                      </m:e>
                    </m:acc>
                  </m:oMath>
                </a14:m>
                <a:r>
                  <a:rPr lang="el-GR" sz="2000" dirty="0" smtClean="0"/>
                  <a:t> με ταχύτητα </a:t>
                </a:r>
                <a14:m>
                  <m:oMath xmlns:m="http://schemas.openxmlformats.org/officeDocument/2006/math">
                    <m:acc>
                      <m:accPr>
                        <m:chr m:val="⃗"/>
                        <m:ctrlPr>
                          <a:rPr lang="en-US" sz="2000" i="1">
                            <a:latin typeface="Cambria Math"/>
                          </a:rPr>
                        </m:ctrlPr>
                      </m:accPr>
                      <m:e>
                        <m:r>
                          <a:rPr lang="en-US" sz="2000" b="0" i="1" smtClean="0">
                            <a:latin typeface="Cambria Math"/>
                          </a:rPr>
                          <m:t>𝑢</m:t>
                        </m:r>
                      </m:e>
                    </m:acc>
                  </m:oMath>
                </a14:m>
                <a:r>
                  <a:rPr lang="en-US" sz="2000" dirty="0" smtClean="0"/>
                  <a:t> </a:t>
                </a:r>
                <a:r>
                  <a:rPr lang="el-GR" sz="2000" dirty="0" smtClean="0"/>
                  <a:t>και γειτονικό σημείο</a:t>
                </a:r>
                <a:r>
                  <a:rPr lang="en-US" sz="2000" dirty="0" smtClean="0"/>
                  <a:t> </a:t>
                </a:r>
                <a14:m>
                  <m:oMath xmlns:m="http://schemas.openxmlformats.org/officeDocument/2006/math">
                    <m:acc>
                      <m:accPr>
                        <m:chr m:val="⃗"/>
                        <m:ctrlPr>
                          <a:rPr lang="en-US" sz="2000" i="1">
                            <a:latin typeface="Cambria Math"/>
                          </a:rPr>
                        </m:ctrlPr>
                      </m:accPr>
                      <m:e>
                        <m:r>
                          <a:rPr lang="en-US" sz="2000" i="1">
                            <a:latin typeface="Cambria Math"/>
                          </a:rPr>
                          <m:t>𝑃</m:t>
                        </m:r>
                      </m:e>
                    </m:acc>
                    <m:r>
                      <a:rPr lang="en-US" sz="2000" b="0" i="0" baseline="-25000" smtClean="0">
                        <a:latin typeface="Cambria Math"/>
                      </a:rPr>
                      <m:t>1</m:t>
                    </m:r>
                  </m:oMath>
                </a14:m>
                <a:r>
                  <a:rPr lang="en-US" sz="2000" dirty="0" smtClean="0"/>
                  <a:t>=</a:t>
                </a:r>
                <a:r>
                  <a:rPr lang="en-US" sz="2000" dirty="0"/>
                  <a:t> </a:t>
                </a:r>
                <a14:m>
                  <m:oMath xmlns:m="http://schemas.openxmlformats.org/officeDocument/2006/math">
                    <m:acc>
                      <m:accPr>
                        <m:chr m:val="⃗"/>
                        <m:ctrlPr>
                          <a:rPr lang="en-US" sz="2000" i="1">
                            <a:latin typeface="Cambria Math"/>
                          </a:rPr>
                        </m:ctrlPr>
                      </m:accPr>
                      <m:e>
                        <m:r>
                          <a:rPr lang="en-US" sz="2000" i="1">
                            <a:latin typeface="Cambria Math"/>
                          </a:rPr>
                          <m:t>𝑃</m:t>
                        </m:r>
                      </m:e>
                    </m:acc>
                  </m:oMath>
                </a14:m>
                <a:r>
                  <a:rPr lang="en-US" sz="2000" dirty="0" smtClean="0"/>
                  <a:t>+</a:t>
                </a:r>
                <a:r>
                  <a:rPr lang="en-US" sz="2000" dirty="0"/>
                  <a:t> </a:t>
                </a:r>
                <a14:m>
                  <m:oMath xmlns:m="http://schemas.openxmlformats.org/officeDocument/2006/math">
                    <m:acc>
                      <m:accPr>
                        <m:chr m:val="⃗"/>
                        <m:ctrlPr>
                          <a:rPr lang="en-US" sz="2000" i="1">
                            <a:latin typeface="Cambria Math"/>
                          </a:rPr>
                        </m:ctrlPr>
                      </m:accPr>
                      <m:e>
                        <m:r>
                          <a:rPr lang="en-US" sz="2000" b="0" i="1" smtClean="0">
                            <a:latin typeface="Cambria Math"/>
                          </a:rPr>
                          <m:t>𝑑𝑟</m:t>
                        </m:r>
                      </m:e>
                    </m:acc>
                  </m:oMath>
                </a14:m>
                <a:r>
                  <a:rPr lang="en-US" sz="2000" dirty="0" smtClean="0"/>
                  <a:t> </a:t>
                </a:r>
                <a:r>
                  <a:rPr lang="el-GR" sz="2000" dirty="0" smtClean="0"/>
                  <a:t>με ταχύτητα</a:t>
                </a:r>
              </a:p>
              <a:p>
                <a:r>
                  <a:rPr lang="en-US" sz="2000" dirty="0" smtClean="0"/>
                  <a:t> </a:t>
                </a:r>
                <a14:m>
                  <m:oMath xmlns:m="http://schemas.openxmlformats.org/officeDocument/2006/math">
                    <m:acc>
                      <m:accPr>
                        <m:chr m:val="⃗"/>
                        <m:ctrlPr>
                          <a:rPr lang="en-US" sz="2000" i="1">
                            <a:latin typeface="Cambria Math"/>
                          </a:rPr>
                        </m:ctrlPr>
                      </m:accPr>
                      <m:e>
                        <m:r>
                          <a:rPr lang="en-US" sz="2000" b="0" i="1" smtClean="0">
                            <a:latin typeface="Cambria Math"/>
                          </a:rPr>
                          <m:t>𝑢</m:t>
                        </m:r>
                      </m:e>
                    </m:acc>
                    <m:r>
                      <a:rPr lang="en-US" sz="2000" baseline="-25000">
                        <a:latin typeface="Cambria Math"/>
                      </a:rPr>
                      <m:t>1</m:t>
                    </m:r>
                  </m:oMath>
                </a14:m>
                <a:r>
                  <a:rPr lang="en-US" sz="2000" dirty="0"/>
                  <a:t>= </a:t>
                </a:r>
                <a14:m>
                  <m:oMath xmlns:m="http://schemas.openxmlformats.org/officeDocument/2006/math">
                    <m:acc>
                      <m:accPr>
                        <m:chr m:val="⃗"/>
                        <m:ctrlPr>
                          <a:rPr lang="en-US" sz="2000" i="1">
                            <a:latin typeface="Cambria Math"/>
                          </a:rPr>
                        </m:ctrlPr>
                      </m:accPr>
                      <m:e>
                        <m:r>
                          <a:rPr lang="en-US" sz="2000" b="0" i="1" smtClean="0">
                            <a:latin typeface="Cambria Math"/>
                          </a:rPr>
                          <m:t>𝑢</m:t>
                        </m:r>
                      </m:e>
                    </m:acc>
                  </m:oMath>
                </a14:m>
                <a:r>
                  <a:rPr lang="en-US" sz="2000" dirty="0"/>
                  <a:t>+ </a:t>
                </a:r>
                <a14:m>
                  <m:oMath xmlns:m="http://schemas.openxmlformats.org/officeDocument/2006/math">
                    <m:acc>
                      <m:accPr>
                        <m:chr m:val="⃗"/>
                        <m:ctrlPr>
                          <a:rPr lang="en-US" sz="2000" i="1">
                            <a:latin typeface="Cambria Math"/>
                          </a:rPr>
                        </m:ctrlPr>
                      </m:accPr>
                      <m:e>
                        <m:r>
                          <a:rPr lang="en-US" sz="2000" i="1">
                            <a:latin typeface="Cambria Math"/>
                          </a:rPr>
                          <m:t>𝑑</m:t>
                        </m:r>
                        <m:r>
                          <a:rPr lang="en-US" sz="2000" b="0" i="1" smtClean="0">
                            <a:latin typeface="Cambria Math"/>
                          </a:rPr>
                          <m:t>𝑢</m:t>
                        </m:r>
                      </m:e>
                    </m:acc>
                  </m:oMath>
                </a14:m>
                <a:r>
                  <a:rPr lang="el-GR" sz="2000" dirty="0" smtClean="0"/>
                  <a:t> η οποία αλλιώς μπορεί να γραφεί ως εξής:</a:t>
                </a:r>
              </a:p>
              <a:p>
                <a:endParaRPr lang="el-GR" sz="2000" dirty="0"/>
              </a:p>
              <a:p>
                <a:endParaRPr lang="el-GR" sz="2000" dirty="0" smtClean="0"/>
              </a:p>
              <a:p>
                <a:endParaRPr lang="el-GR" sz="2000" dirty="0"/>
              </a:p>
              <a:p>
                <a:endParaRPr lang="el-GR" sz="2000" dirty="0" smtClean="0"/>
              </a:p>
              <a:p>
                <a:endParaRPr lang="el-GR" sz="2000" dirty="0"/>
              </a:p>
              <a:p>
                <a:r>
                  <a:rPr lang="el-GR" sz="2000" dirty="0" smtClean="0"/>
                  <a:t>Αναλύοντας την </a:t>
                </a:r>
                <a:r>
                  <a:rPr lang="en-US" sz="2000" dirty="0" smtClean="0"/>
                  <a:t>x</a:t>
                </a:r>
                <a:r>
                  <a:rPr lang="el-GR" sz="2000" dirty="0" smtClean="0"/>
                  <a:t> συνιστώσα:</a:t>
                </a:r>
                <a:endParaRPr lang="el-GR" sz="2000" dirty="0"/>
              </a:p>
              <a:p>
                <a:endParaRPr lang="el-GR" sz="2000" dirty="0" smtClean="0"/>
              </a:p>
              <a:p>
                <a:endParaRPr lang="el-GR" sz="2000" dirty="0"/>
              </a:p>
              <a:p>
                <a:endParaRPr lang="el-GR" sz="2000" dirty="0" smtClean="0"/>
              </a:p>
              <a:p>
                <a:endParaRPr lang="el-GR"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71877" y="1140202"/>
                <a:ext cx="8585427" cy="3876702"/>
              </a:xfrm>
              <a:prstGeom prst="rect">
                <a:avLst/>
              </a:prstGeom>
              <a:blipFill rotWithShape="1">
                <a:blip r:embed="rId4"/>
                <a:stretch>
                  <a:fillRect l="-781"/>
                </a:stretch>
              </a:blipFill>
            </p:spPr>
            <p:txBody>
              <a:bodyPr/>
              <a:lstStyle/>
              <a:p>
                <a:r>
                  <a:rPr lang="el-GR">
                    <a:noFill/>
                  </a:rPr>
                  <a:t> </a:t>
                </a:r>
              </a:p>
            </p:txBody>
          </p:sp>
        </mc:Fallback>
      </mc:AlternateContent>
      <p:graphicFrame>
        <p:nvGraphicFramePr>
          <p:cNvPr id="8" name="Αντικείμενο 7"/>
          <p:cNvGraphicFramePr>
            <a:graphicFrameLocks noChangeAspect="1"/>
          </p:cNvGraphicFramePr>
          <p:nvPr>
            <p:extLst>
              <p:ext uri="{D42A27DB-BD31-4B8C-83A1-F6EECF244321}">
                <p14:modId xmlns:p14="http://schemas.microsoft.com/office/powerpoint/2010/main" val="241761466"/>
              </p:ext>
            </p:extLst>
          </p:nvPr>
        </p:nvGraphicFramePr>
        <p:xfrm>
          <a:off x="53705" y="2001850"/>
          <a:ext cx="7035800" cy="1054100"/>
        </p:xfrm>
        <a:graphic>
          <a:graphicData uri="http://schemas.openxmlformats.org/presentationml/2006/ole">
            <mc:AlternateContent xmlns:mc="http://schemas.openxmlformats.org/markup-compatibility/2006">
              <mc:Choice xmlns:v="urn:schemas-microsoft-com:vml" Requires="v">
                <p:oleObj spid="_x0000_s31976" name="Equation" r:id="rId5" imgW="7035800" imgH="1054100" progId="Equation.DSMT4">
                  <p:embed/>
                </p:oleObj>
              </mc:Choice>
              <mc:Fallback>
                <p:oleObj name="Equation" r:id="rId5" imgW="7035800" imgH="105410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05" y="2001850"/>
                        <a:ext cx="70358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2698961597"/>
              </p:ext>
            </p:extLst>
          </p:nvPr>
        </p:nvGraphicFramePr>
        <p:xfrm>
          <a:off x="271150" y="3783202"/>
          <a:ext cx="7082073" cy="1013950"/>
        </p:xfrm>
        <a:graphic>
          <a:graphicData uri="http://schemas.openxmlformats.org/presentationml/2006/ole">
            <mc:AlternateContent xmlns:mc="http://schemas.openxmlformats.org/markup-compatibility/2006">
              <mc:Choice xmlns:v="urn:schemas-microsoft-com:vml" Requires="v">
                <p:oleObj spid="_x0000_s31977" name="Equation" r:id="rId7" imgW="7365960" imgH="1054080" progId="Equation.DSMT4">
                  <p:embed/>
                </p:oleObj>
              </mc:Choice>
              <mc:Fallback>
                <p:oleObj name="Equation" r:id="rId7" imgW="7365960" imgH="1054080" progId="Equation.DSMT4">
                  <p:embed/>
                  <p:pic>
                    <p:nvPicPr>
                      <p:cNvPr id="0" name="Object 24"/>
                      <p:cNvPicPr>
                        <a:picLocks noChangeAspect="1" noChangeArrowheads="1"/>
                      </p:cNvPicPr>
                      <p:nvPr/>
                    </p:nvPicPr>
                    <p:blipFill>
                      <a:blip r:embed="rId8"/>
                      <a:srcRect/>
                      <a:stretch>
                        <a:fillRect/>
                      </a:stretch>
                    </p:blipFill>
                    <p:spPr bwMode="auto">
                      <a:xfrm>
                        <a:off x="271150" y="3783202"/>
                        <a:ext cx="7082073" cy="1013950"/>
                      </a:xfrm>
                      <a:prstGeom prst="rect">
                        <a:avLst/>
                      </a:prstGeom>
                      <a:noFill/>
                      <a:ln>
                        <a:noFill/>
                      </a:ln>
                      <a:effectLst/>
                    </p:spPr>
                  </p:pic>
                </p:oleObj>
              </mc:Fallback>
            </mc:AlternateContent>
          </a:graphicData>
        </a:graphic>
      </p:graphicFrame>
      <p:pic>
        <p:nvPicPr>
          <p:cNvPr id="317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3223" y="1700808"/>
            <a:ext cx="1486653"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2 - TextBox"/>
          <p:cNvSpPr txBox="1"/>
          <p:nvPr/>
        </p:nvSpPr>
        <p:spPr>
          <a:xfrm>
            <a:off x="6876256" y="3284983"/>
            <a:ext cx="2267744" cy="1015663"/>
          </a:xfrm>
          <a:prstGeom prst="rect">
            <a:avLst/>
          </a:prstGeom>
          <a:noFill/>
        </p:spPr>
        <p:txBody>
          <a:bodyPr wrap="square" rtlCol="0">
            <a:spAutoFit/>
          </a:bodyPr>
          <a:lstStyle/>
          <a:p>
            <a:pPr algn="ctr"/>
            <a:r>
              <a:rPr lang="el-GR" sz="2000" i="1" dirty="0" smtClean="0"/>
              <a:t>Σχήμα 2</a:t>
            </a:r>
            <a:r>
              <a:rPr lang="en-US" sz="2000" i="1" dirty="0" smtClean="0"/>
              <a:t>6</a:t>
            </a:r>
            <a:r>
              <a:rPr lang="el-GR" sz="2000" i="1" dirty="0" smtClean="0"/>
              <a:t>: </a:t>
            </a:r>
            <a:r>
              <a:rPr lang="el-GR" sz="2000" i="1" dirty="0"/>
              <a:t>Ανάλυση διαφορικής κίνησης στοιχείου ρευστού</a:t>
            </a: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4259905111"/>
              </p:ext>
            </p:extLst>
          </p:nvPr>
        </p:nvGraphicFramePr>
        <p:xfrm>
          <a:off x="2699792" y="4757563"/>
          <a:ext cx="6264696" cy="2055813"/>
        </p:xfrm>
        <a:graphic>
          <a:graphicData uri="http://schemas.openxmlformats.org/presentationml/2006/ole">
            <mc:AlternateContent xmlns:mc="http://schemas.openxmlformats.org/markup-compatibility/2006">
              <mc:Choice xmlns:v="urn:schemas-microsoft-com:vml" Requires="v">
                <p:oleObj spid="_x0000_s31978" name="Equation" r:id="rId10" imgW="6769080" imgH="2298600" progId="Equation.DSMT4">
                  <p:embed/>
                </p:oleObj>
              </mc:Choice>
              <mc:Fallback>
                <p:oleObj name="Equation" r:id="rId10" imgW="6769080" imgH="2298600" progId="Equation.DSMT4">
                  <p:embed/>
                  <p:pic>
                    <p:nvPicPr>
                      <p:cNvPr id="0" name="Object 25"/>
                      <p:cNvPicPr>
                        <a:picLocks noChangeAspect="1" noChangeArrowheads="1"/>
                      </p:cNvPicPr>
                      <p:nvPr/>
                    </p:nvPicPr>
                    <p:blipFill>
                      <a:blip r:embed="rId11"/>
                      <a:srcRect/>
                      <a:stretch>
                        <a:fillRect/>
                      </a:stretch>
                    </p:blipFill>
                    <p:spPr bwMode="auto">
                      <a:xfrm>
                        <a:off x="2699792" y="4757563"/>
                        <a:ext cx="6264696" cy="2055813"/>
                      </a:xfrm>
                      <a:prstGeom prst="rect">
                        <a:avLst/>
                      </a:prstGeom>
                      <a:noFill/>
                      <a:ln>
                        <a:noFill/>
                      </a:ln>
                      <a:effectLst/>
                    </p:spPr>
                  </p:pic>
                </p:oleObj>
              </mc:Fallback>
            </mc:AlternateContent>
          </a:graphicData>
        </a:graphic>
      </p:graphicFrame>
      <p:sp>
        <p:nvSpPr>
          <p:cNvPr id="13" name="TextBox 12"/>
          <p:cNvSpPr txBox="1"/>
          <p:nvPr/>
        </p:nvSpPr>
        <p:spPr>
          <a:xfrm>
            <a:off x="395536" y="4869160"/>
            <a:ext cx="2448272" cy="923330"/>
          </a:xfrm>
          <a:prstGeom prst="rect">
            <a:avLst/>
          </a:prstGeom>
          <a:noFill/>
        </p:spPr>
        <p:txBody>
          <a:bodyPr wrap="square" rtlCol="0">
            <a:spAutoFit/>
          </a:bodyPr>
          <a:lstStyle/>
          <a:p>
            <a:r>
              <a:rPr lang="el-GR" dirty="0" smtClean="0"/>
              <a:t>Ανάλογα και για άλλες δύο διευθύνσεις με κυκλική επανάληψη:</a:t>
            </a:r>
            <a:endParaRPr lang="el-GR" dirty="0"/>
          </a:p>
        </p:txBody>
      </p:sp>
      <p:sp>
        <p:nvSpPr>
          <p:cNvPr id="1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37</a:t>
            </a:fld>
            <a:endParaRPr lang="el-GR" dirty="0"/>
          </a:p>
        </p:txBody>
      </p:sp>
      <p:sp>
        <p:nvSpPr>
          <p:cNvPr id="14" name="Ορθογώνιο 13"/>
          <p:cNvSpPr/>
          <p:nvPr/>
        </p:nvSpPr>
        <p:spPr>
          <a:xfrm>
            <a:off x="2843808" y="6381328"/>
            <a:ext cx="1440160" cy="4320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423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251520" y="116632"/>
            <a:ext cx="86947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Συνεπώς η συνολική κίνηση ενός στοιχείου ρευστού μπορεί να περιγραφεί ως ένας γραμμικός συνδυασμός, μεταφοράς, περιστροφής και  παραμόρφωσης, όπως αυτά προσδιορίζονται μέσω της </a:t>
            </a:r>
            <a:r>
              <a:rPr lang="el-GR" altLang="el-GR" sz="2000" b="1" dirty="0">
                <a:latin typeface="+mn-lt"/>
              </a:rPr>
              <a:t>ταχύτητας</a:t>
            </a:r>
            <a:r>
              <a:rPr lang="el-GR" altLang="el-GR" sz="2000" dirty="0">
                <a:latin typeface="+mn-lt"/>
              </a:rPr>
              <a:t>, της </a:t>
            </a:r>
            <a:r>
              <a:rPr lang="el-GR" altLang="el-GR" sz="2000" b="1" dirty="0">
                <a:latin typeface="+mn-lt"/>
              </a:rPr>
              <a:t>στροβιλότητας</a:t>
            </a:r>
            <a:r>
              <a:rPr lang="el-GR" altLang="el-GR" sz="2000" dirty="0">
                <a:latin typeface="+mn-lt"/>
              </a:rPr>
              <a:t> και του τανυστή </a:t>
            </a:r>
            <a:r>
              <a:rPr lang="el-GR" altLang="el-GR" sz="2000" b="1" dirty="0" smtClean="0">
                <a:latin typeface="+mn-lt"/>
              </a:rPr>
              <a:t>παραμόρφωσης</a:t>
            </a:r>
            <a:endParaRPr lang="el-GR" altLang="el-GR" sz="2000" dirty="0">
              <a:latin typeface="+mn-lt"/>
            </a:endParaRPr>
          </a:p>
        </p:txBody>
      </p:sp>
      <p:sp>
        <p:nvSpPr>
          <p:cNvPr id="3" name="Text Box 4"/>
          <p:cNvSpPr txBox="1">
            <a:spLocks noChangeArrowheads="1"/>
          </p:cNvSpPr>
          <p:nvPr/>
        </p:nvSpPr>
        <p:spPr bwMode="auto">
          <a:xfrm>
            <a:off x="251520" y="1412776"/>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Εναλλακτικά </a:t>
            </a:r>
            <a:r>
              <a:rPr lang="el-GR" altLang="el-GR" sz="2000" dirty="0" smtClean="0">
                <a:latin typeface="+mn-lt"/>
              </a:rPr>
              <a:t>έχουμε:</a:t>
            </a:r>
            <a:endParaRPr lang="el-GR" altLang="el-GR" sz="2000" dirty="0">
              <a:latin typeface="+mn-lt"/>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3115322926"/>
              </p:ext>
            </p:extLst>
          </p:nvPr>
        </p:nvGraphicFramePr>
        <p:xfrm>
          <a:off x="2577405" y="1340768"/>
          <a:ext cx="5803900" cy="622300"/>
        </p:xfrm>
        <a:graphic>
          <a:graphicData uri="http://schemas.openxmlformats.org/presentationml/2006/ole">
            <mc:AlternateContent xmlns:mc="http://schemas.openxmlformats.org/markup-compatibility/2006">
              <mc:Choice xmlns:v="urn:schemas-microsoft-com:vml" Requires="v">
                <p:oleObj spid="_x0000_s33266" name="Equation" r:id="rId3" imgW="5803900" imgH="622300" progId="Equation.DSMT4">
                  <p:embed/>
                </p:oleObj>
              </mc:Choice>
              <mc:Fallback>
                <p:oleObj name="Equation" r:id="rId3" imgW="5803900" imgH="622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405" y="1340768"/>
                        <a:ext cx="58039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Freeform 6"/>
          <p:cNvSpPr>
            <a:spLocks/>
          </p:cNvSpPr>
          <p:nvPr/>
        </p:nvSpPr>
        <p:spPr bwMode="auto">
          <a:xfrm>
            <a:off x="5823843" y="1902743"/>
            <a:ext cx="517525" cy="498475"/>
          </a:xfrm>
          <a:custGeom>
            <a:avLst/>
            <a:gdLst>
              <a:gd name="T0" fmla="*/ 0 w 326"/>
              <a:gd name="T1" fmla="*/ 791329063 h 314"/>
              <a:gd name="T2" fmla="*/ 234375325 w 326"/>
              <a:gd name="T3" fmla="*/ 438507188 h 314"/>
              <a:gd name="T4" fmla="*/ 703124388 w 326"/>
              <a:gd name="T5" fmla="*/ 234375325 h 314"/>
              <a:gd name="T6" fmla="*/ 821570938 w 326"/>
              <a:gd name="T7" fmla="*/ 0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 h="314">
                <a:moveTo>
                  <a:pt x="0" y="314"/>
                </a:moveTo>
                <a:cubicBezTo>
                  <a:pt x="23" y="262"/>
                  <a:pt x="47" y="211"/>
                  <a:pt x="93" y="174"/>
                </a:cubicBezTo>
                <a:cubicBezTo>
                  <a:pt x="139" y="137"/>
                  <a:pt x="240" y="122"/>
                  <a:pt x="279" y="93"/>
                </a:cubicBezTo>
                <a:cubicBezTo>
                  <a:pt x="318" y="64"/>
                  <a:pt x="322" y="32"/>
                  <a:pt x="326"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6" name="Object 7"/>
          <p:cNvGraphicFramePr>
            <a:graphicFrameLocks noChangeAspect="1"/>
          </p:cNvGraphicFramePr>
          <p:nvPr>
            <p:extLst>
              <p:ext uri="{D42A27DB-BD31-4B8C-83A1-F6EECF244321}">
                <p14:modId xmlns:p14="http://schemas.microsoft.com/office/powerpoint/2010/main" val="2911156237"/>
              </p:ext>
            </p:extLst>
          </p:nvPr>
        </p:nvGraphicFramePr>
        <p:xfrm>
          <a:off x="6117530" y="2150393"/>
          <a:ext cx="165100" cy="444500"/>
        </p:xfrm>
        <a:graphic>
          <a:graphicData uri="http://schemas.openxmlformats.org/presentationml/2006/ole">
            <mc:AlternateContent xmlns:mc="http://schemas.openxmlformats.org/markup-compatibility/2006">
              <mc:Choice xmlns:v="urn:schemas-microsoft-com:vml" Requires="v">
                <p:oleObj spid="_x0000_s33267" name="Equation" r:id="rId5" imgW="164957" imgH="444114" progId="Equation.DSMT4">
                  <p:embed/>
                </p:oleObj>
              </mc:Choice>
              <mc:Fallback>
                <p:oleObj name="Equation" r:id="rId5" imgW="164957" imgH="44411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530" y="2150393"/>
                        <a:ext cx="165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reeform 8"/>
          <p:cNvSpPr>
            <a:spLocks/>
          </p:cNvSpPr>
          <p:nvPr/>
        </p:nvSpPr>
        <p:spPr bwMode="auto">
          <a:xfrm>
            <a:off x="7236296" y="1786857"/>
            <a:ext cx="356022" cy="365124"/>
          </a:xfrm>
          <a:custGeom>
            <a:avLst/>
            <a:gdLst>
              <a:gd name="T0" fmla="*/ 0 w 326"/>
              <a:gd name="T1" fmla="*/ 791329063 h 314"/>
              <a:gd name="T2" fmla="*/ 234375325 w 326"/>
              <a:gd name="T3" fmla="*/ 438507188 h 314"/>
              <a:gd name="T4" fmla="*/ 703124388 w 326"/>
              <a:gd name="T5" fmla="*/ 234375325 h 314"/>
              <a:gd name="T6" fmla="*/ 821570938 w 326"/>
              <a:gd name="T7" fmla="*/ 0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6" h="314">
                <a:moveTo>
                  <a:pt x="0" y="314"/>
                </a:moveTo>
                <a:cubicBezTo>
                  <a:pt x="23" y="262"/>
                  <a:pt x="47" y="211"/>
                  <a:pt x="93" y="174"/>
                </a:cubicBezTo>
                <a:cubicBezTo>
                  <a:pt x="139" y="137"/>
                  <a:pt x="240" y="122"/>
                  <a:pt x="279" y="93"/>
                </a:cubicBezTo>
                <a:cubicBezTo>
                  <a:pt x="318" y="64"/>
                  <a:pt x="322" y="32"/>
                  <a:pt x="326" y="0"/>
                </a:cubicBezTo>
              </a:path>
            </a:pathLst>
          </a:custGeom>
          <a:noFill/>
          <a:ln w="952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l-GR"/>
          </a:p>
        </p:txBody>
      </p:sp>
      <p:graphicFrame>
        <p:nvGraphicFramePr>
          <p:cNvPr id="8" name="Object 9"/>
          <p:cNvGraphicFramePr>
            <a:graphicFrameLocks noChangeAspect="1"/>
          </p:cNvGraphicFramePr>
          <p:nvPr>
            <p:extLst>
              <p:ext uri="{D42A27DB-BD31-4B8C-83A1-F6EECF244321}">
                <p14:modId xmlns:p14="http://schemas.microsoft.com/office/powerpoint/2010/main" val="226479069"/>
              </p:ext>
            </p:extLst>
          </p:nvPr>
        </p:nvGraphicFramePr>
        <p:xfrm>
          <a:off x="6984776" y="2098026"/>
          <a:ext cx="1907704" cy="610894"/>
        </p:xfrm>
        <a:graphic>
          <a:graphicData uri="http://schemas.openxmlformats.org/presentationml/2006/ole">
            <mc:AlternateContent xmlns:mc="http://schemas.openxmlformats.org/markup-compatibility/2006">
              <mc:Choice xmlns:v="urn:schemas-microsoft-com:vml" Requires="v">
                <p:oleObj spid="_x0000_s33268" name="Equation" r:id="rId7" imgW="2260440" imgH="723600" progId="Equation.DSMT4">
                  <p:embed/>
                </p:oleObj>
              </mc:Choice>
              <mc:Fallback>
                <p:oleObj name="Equation" r:id="rId7" imgW="2260440" imgH="723600" progId="Equation.DSMT4">
                  <p:embed/>
                  <p:pic>
                    <p:nvPicPr>
                      <p:cNvPr id="0" name=""/>
                      <p:cNvPicPr>
                        <a:picLocks noChangeAspect="1" noChangeArrowheads="1"/>
                      </p:cNvPicPr>
                      <p:nvPr/>
                    </p:nvPicPr>
                    <p:blipFill>
                      <a:blip r:embed="rId8"/>
                      <a:srcRect/>
                      <a:stretch>
                        <a:fillRect/>
                      </a:stretch>
                    </p:blipFill>
                    <p:spPr bwMode="auto">
                      <a:xfrm>
                        <a:off x="6984776" y="2098026"/>
                        <a:ext cx="1907704" cy="610894"/>
                      </a:xfrm>
                      <a:prstGeom prst="rect">
                        <a:avLst/>
                      </a:prstGeom>
                      <a:noFill/>
                      <a:ln>
                        <a:noFill/>
                      </a:ln>
                      <a:effectLst/>
                      <a:extLst/>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1386540576"/>
              </p:ext>
            </p:extLst>
          </p:nvPr>
        </p:nvGraphicFramePr>
        <p:xfrm>
          <a:off x="323528" y="2607047"/>
          <a:ext cx="2603500" cy="800100"/>
        </p:xfrm>
        <a:graphic>
          <a:graphicData uri="http://schemas.openxmlformats.org/presentationml/2006/ole">
            <mc:AlternateContent xmlns:mc="http://schemas.openxmlformats.org/markup-compatibility/2006">
              <mc:Choice xmlns:v="urn:schemas-microsoft-com:vml" Requires="v">
                <p:oleObj spid="_x0000_s33269" name="Equation" r:id="rId9" imgW="2603500" imgH="800100" progId="Equation.DSMT4">
                  <p:embed/>
                </p:oleObj>
              </mc:Choice>
              <mc:Fallback>
                <p:oleObj name="Equation" r:id="rId9" imgW="2603500" imgH="8001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2607047"/>
                        <a:ext cx="26035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3424313485"/>
              </p:ext>
            </p:extLst>
          </p:nvPr>
        </p:nvGraphicFramePr>
        <p:xfrm>
          <a:off x="3117924" y="2722563"/>
          <a:ext cx="5270500" cy="546100"/>
        </p:xfrm>
        <a:graphic>
          <a:graphicData uri="http://schemas.openxmlformats.org/presentationml/2006/ole">
            <mc:AlternateContent xmlns:mc="http://schemas.openxmlformats.org/markup-compatibility/2006">
              <mc:Choice xmlns:v="urn:schemas-microsoft-com:vml" Requires="v">
                <p:oleObj spid="_x0000_s33270" name="Equation" r:id="rId11" imgW="5270400" imgH="545760" progId="Equation.DSMT4">
                  <p:embed/>
                </p:oleObj>
              </mc:Choice>
              <mc:Fallback>
                <p:oleObj name="Equation" r:id="rId11" imgW="5270400" imgH="545760" progId="Equation.DSMT4">
                  <p:embed/>
                  <p:pic>
                    <p:nvPicPr>
                      <p:cNvPr id="0" name="Object 11"/>
                      <p:cNvPicPr>
                        <a:picLocks noChangeAspect="1" noChangeArrowheads="1"/>
                      </p:cNvPicPr>
                      <p:nvPr/>
                    </p:nvPicPr>
                    <p:blipFill>
                      <a:blip r:embed="rId12"/>
                      <a:srcRect/>
                      <a:stretch>
                        <a:fillRect/>
                      </a:stretch>
                    </p:blipFill>
                    <p:spPr bwMode="auto">
                      <a:xfrm>
                        <a:off x="3117924" y="2722563"/>
                        <a:ext cx="52705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283996002"/>
              </p:ext>
            </p:extLst>
          </p:nvPr>
        </p:nvGraphicFramePr>
        <p:xfrm>
          <a:off x="292100" y="3606800"/>
          <a:ext cx="5791200" cy="469900"/>
        </p:xfrm>
        <a:graphic>
          <a:graphicData uri="http://schemas.openxmlformats.org/presentationml/2006/ole">
            <mc:AlternateContent xmlns:mc="http://schemas.openxmlformats.org/markup-compatibility/2006">
              <mc:Choice xmlns:v="urn:schemas-microsoft-com:vml" Requires="v">
                <p:oleObj spid="_x0000_s33271" name="Equation" r:id="rId13" imgW="5790960" imgH="469800" progId="Equation.DSMT4">
                  <p:embed/>
                </p:oleObj>
              </mc:Choice>
              <mc:Fallback>
                <p:oleObj name="Equation" r:id="rId13" imgW="5790960" imgH="469800" progId="Equation.DSMT4">
                  <p:embed/>
                  <p:pic>
                    <p:nvPicPr>
                      <p:cNvPr id="0" name="Object 12"/>
                      <p:cNvPicPr>
                        <a:picLocks noChangeAspect="1" noChangeArrowheads="1"/>
                      </p:cNvPicPr>
                      <p:nvPr/>
                    </p:nvPicPr>
                    <p:blipFill>
                      <a:blip r:embed="rId14"/>
                      <a:srcRect/>
                      <a:stretch>
                        <a:fillRect/>
                      </a:stretch>
                    </p:blipFill>
                    <p:spPr bwMode="auto">
                      <a:xfrm>
                        <a:off x="292100" y="3606800"/>
                        <a:ext cx="57912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3"/>
          <p:cNvSpPr txBox="1">
            <a:spLocks noChangeArrowheads="1"/>
          </p:cNvSpPr>
          <p:nvPr/>
        </p:nvSpPr>
        <p:spPr bwMode="auto">
          <a:xfrm>
            <a:off x="259606" y="4365104"/>
            <a:ext cx="86866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Αν ξέρουμε τις κύριες διευθύνσεις του τανυστή παραμόρφωσης τότε μπορούμε να απλοποιήσουμε μετασχηματίζοντας σε ένα σύστημα συντεταγμένων που ορίζεται από τις κύριες κατευθύνσεις του τανυστή παραμόρφωσης στις οποίες αυτός </a:t>
            </a:r>
            <a:r>
              <a:rPr lang="el-GR" altLang="el-GR" sz="2000" dirty="0" smtClean="0">
                <a:latin typeface="+mn-lt"/>
              </a:rPr>
              <a:t>διαγωνοποιείται:</a:t>
            </a:r>
            <a:endParaRPr lang="el-GR" altLang="el-GR" sz="2000" dirty="0">
              <a:latin typeface="+mn-lt"/>
            </a:endParaRPr>
          </a:p>
        </p:txBody>
      </p:sp>
      <p:graphicFrame>
        <p:nvGraphicFramePr>
          <p:cNvPr id="13" name="Object 14"/>
          <p:cNvGraphicFramePr>
            <a:graphicFrameLocks noChangeAspect="1"/>
          </p:cNvGraphicFramePr>
          <p:nvPr>
            <p:extLst>
              <p:ext uri="{D42A27DB-BD31-4B8C-83A1-F6EECF244321}">
                <p14:modId xmlns:p14="http://schemas.microsoft.com/office/powerpoint/2010/main" val="2797911938"/>
              </p:ext>
            </p:extLst>
          </p:nvPr>
        </p:nvGraphicFramePr>
        <p:xfrm>
          <a:off x="2843808" y="5653236"/>
          <a:ext cx="2374900" cy="800100"/>
        </p:xfrm>
        <a:graphic>
          <a:graphicData uri="http://schemas.openxmlformats.org/presentationml/2006/ole">
            <mc:AlternateContent xmlns:mc="http://schemas.openxmlformats.org/markup-compatibility/2006">
              <mc:Choice xmlns:v="urn:schemas-microsoft-com:vml" Requires="v">
                <p:oleObj spid="_x0000_s33272" name="Equation" r:id="rId15" imgW="2374900" imgH="800100" progId="Equation.DSMT4">
                  <p:embed/>
                </p:oleObj>
              </mc:Choice>
              <mc:Fallback>
                <p:oleObj name="Equation" r:id="rId15" imgW="2374900" imgH="800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3808" y="5653236"/>
                        <a:ext cx="2374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5"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38</a:t>
            </a:fld>
            <a:endParaRPr lang="el-GR" dirty="0"/>
          </a:p>
        </p:txBody>
      </p:sp>
    </p:spTree>
    <p:extLst>
      <p:ext uri="{BB962C8B-B14F-4D97-AF65-F5344CB8AC3E}">
        <p14:creationId xmlns:p14="http://schemas.microsoft.com/office/powerpoint/2010/main" val="302400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535656" y="89344"/>
            <a:ext cx="677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l-GR" altLang="el-GR" sz="2000" dirty="0">
                <a:latin typeface="+mn-lt"/>
              </a:rPr>
              <a:t>Για 2</a:t>
            </a:r>
            <a:r>
              <a:rPr lang="en-US" altLang="el-GR" sz="2000" dirty="0">
                <a:latin typeface="+mn-lt"/>
              </a:rPr>
              <a:t>d</a:t>
            </a:r>
            <a:r>
              <a:rPr lang="el-GR" altLang="el-GR" sz="2000" dirty="0">
                <a:latin typeface="+mn-lt"/>
              </a:rPr>
              <a:t> παράλληλη ροή</a:t>
            </a:r>
            <a:r>
              <a:rPr lang="en-US" altLang="el-GR" sz="2000" dirty="0">
                <a:latin typeface="+mn-lt"/>
              </a:rPr>
              <a:t> </a:t>
            </a:r>
            <a:r>
              <a:rPr lang="el-GR" altLang="el-GR" sz="2000" dirty="0">
                <a:latin typeface="+mn-lt"/>
              </a:rPr>
              <a:t>όπως στο </a:t>
            </a:r>
            <a:r>
              <a:rPr lang="el-GR" altLang="el-GR" sz="2000" dirty="0" smtClean="0">
                <a:latin typeface="+mn-lt"/>
              </a:rPr>
              <a:t>σχήμα 25 έχουμε: </a:t>
            </a:r>
            <a:endParaRPr lang="el-GR" altLang="el-GR" sz="2000" dirty="0">
              <a:latin typeface="+mn-lt"/>
            </a:endParaRPr>
          </a:p>
        </p:txBody>
      </p:sp>
      <p:pic>
        <p:nvPicPr>
          <p:cNvPr id="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171" y="1340768"/>
            <a:ext cx="6030795"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17"/>
          <p:cNvGraphicFramePr>
            <a:graphicFrameLocks noChangeAspect="1"/>
          </p:cNvGraphicFramePr>
          <p:nvPr>
            <p:extLst>
              <p:ext uri="{D42A27DB-BD31-4B8C-83A1-F6EECF244321}">
                <p14:modId xmlns:p14="http://schemas.microsoft.com/office/powerpoint/2010/main" val="3046571789"/>
              </p:ext>
            </p:extLst>
          </p:nvPr>
        </p:nvGraphicFramePr>
        <p:xfrm>
          <a:off x="3689747" y="836712"/>
          <a:ext cx="1447800" cy="495300"/>
        </p:xfrm>
        <a:graphic>
          <a:graphicData uri="http://schemas.openxmlformats.org/presentationml/2006/ole">
            <mc:AlternateContent xmlns:mc="http://schemas.openxmlformats.org/markup-compatibility/2006">
              <mc:Choice xmlns:v="urn:schemas-microsoft-com:vml" Requires="v">
                <p:oleObj spid="_x0000_s33930" name="Equation" r:id="rId4" imgW="1447172" imgH="495085" progId="Equation.DSMT4">
                  <p:embed/>
                </p:oleObj>
              </mc:Choice>
              <mc:Fallback>
                <p:oleObj name="Equation" r:id="rId4" imgW="1447172" imgH="49508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747" y="836712"/>
                        <a:ext cx="14478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8"/>
          <p:cNvSpPr txBox="1">
            <a:spLocks noChangeArrowheads="1"/>
          </p:cNvSpPr>
          <p:nvPr/>
        </p:nvSpPr>
        <p:spPr bwMode="auto">
          <a:xfrm>
            <a:off x="539552" y="4213537"/>
            <a:ext cx="69847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tabLst>
                <a:tab pos="2690813" algn="l"/>
              </a:tabLst>
            </a:pPr>
            <a:r>
              <a:rPr lang="el-GR" altLang="el-GR" sz="2000" dirty="0">
                <a:latin typeface="+mn-lt"/>
              </a:rPr>
              <a:t>Ένας συμμετρικός τανυστής με μηδενικά διαγώνια στοιχεία διαγωνοποιείται με απλή περιστροφή των αξόνων κατά </a:t>
            </a:r>
            <a:r>
              <a:rPr lang="el-GR" altLang="el-GR" sz="2000" dirty="0" smtClean="0">
                <a:latin typeface="+mn-lt"/>
              </a:rPr>
              <a:t>45</a:t>
            </a:r>
            <a:r>
              <a:rPr lang="el-GR" altLang="el-GR" sz="2000" baseline="30000" dirty="0" smtClean="0">
                <a:latin typeface="+mn-lt"/>
              </a:rPr>
              <a:t>ο</a:t>
            </a:r>
            <a:r>
              <a:rPr lang="el-GR" altLang="el-GR" sz="2000" dirty="0">
                <a:latin typeface="+mn-lt"/>
              </a:rPr>
              <a:t>: </a:t>
            </a:r>
          </a:p>
          <a:p>
            <a:pPr eaLnBrk="1" hangingPunct="1">
              <a:spcBef>
                <a:spcPct val="50000"/>
              </a:spcBef>
              <a:buFontTx/>
              <a:buNone/>
            </a:pPr>
            <a:endParaRPr lang="el-GR" altLang="el-GR" sz="2000" baseline="30000" dirty="0">
              <a:latin typeface="+mn-lt"/>
            </a:endParaRPr>
          </a:p>
        </p:txBody>
      </p:sp>
      <p:graphicFrame>
        <p:nvGraphicFramePr>
          <p:cNvPr id="6" name="Object 19"/>
          <p:cNvGraphicFramePr>
            <a:graphicFrameLocks noChangeAspect="1"/>
          </p:cNvGraphicFramePr>
          <p:nvPr>
            <p:extLst>
              <p:ext uri="{D42A27DB-BD31-4B8C-83A1-F6EECF244321}">
                <p14:modId xmlns:p14="http://schemas.microsoft.com/office/powerpoint/2010/main" val="2507164446"/>
              </p:ext>
            </p:extLst>
          </p:nvPr>
        </p:nvGraphicFramePr>
        <p:xfrm>
          <a:off x="2699792" y="5301208"/>
          <a:ext cx="4127500" cy="800100"/>
        </p:xfrm>
        <a:graphic>
          <a:graphicData uri="http://schemas.openxmlformats.org/presentationml/2006/ole">
            <mc:AlternateContent xmlns:mc="http://schemas.openxmlformats.org/markup-compatibility/2006">
              <mc:Choice xmlns:v="urn:schemas-microsoft-com:vml" Requires="v">
                <p:oleObj spid="_x0000_s33931" name="Equation" r:id="rId6" imgW="4127500" imgH="800100" progId="Equation.DSMT4">
                  <p:embed/>
                </p:oleObj>
              </mc:Choice>
              <mc:Fallback>
                <p:oleObj name="Equation" r:id="rId6" imgW="4127500" imgH="800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5301208"/>
                        <a:ext cx="41275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12 - TextBox"/>
          <p:cNvSpPr txBox="1"/>
          <p:nvPr/>
        </p:nvSpPr>
        <p:spPr>
          <a:xfrm>
            <a:off x="1092721" y="3239418"/>
            <a:ext cx="6863655" cy="707886"/>
          </a:xfrm>
          <a:prstGeom prst="rect">
            <a:avLst/>
          </a:prstGeom>
          <a:noFill/>
        </p:spPr>
        <p:txBody>
          <a:bodyPr wrap="square" rtlCol="0">
            <a:spAutoFit/>
          </a:bodyPr>
          <a:lstStyle/>
          <a:p>
            <a:pPr algn="ctr"/>
            <a:r>
              <a:rPr lang="el-GR" sz="2000" i="1" dirty="0" smtClean="0"/>
              <a:t>Σχήμα</a:t>
            </a:r>
            <a:r>
              <a:rPr lang="en-US" sz="2000" i="1" dirty="0" smtClean="0"/>
              <a:t> </a:t>
            </a:r>
            <a:r>
              <a:rPr lang="el-GR" sz="2000" i="1" dirty="0" smtClean="0"/>
              <a:t>2</a:t>
            </a:r>
            <a:r>
              <a:rPr lang="en-US" sz="2000" i="1" dirty="0" smtClean="0"/>
              <a:t>7</a:t>
            </a:r>
            <a:r>
              <a:rPr lang="el-GR" sz="2000" i="1" dirty="0" smtClean="0"/>
              <a:t>:</a:t>
            </a:r>
            <a:r>
              <a:rPr lang="en-US" sz="2000" i="1" dirty="0"/>
              <a:t> </a:t>
            </a:r>
            <a:r>
              <a:rPr lang="el-GR" sz="2000" i="1" smtClean="0"/>
              <a:t>Περιστροφή στοιχείου ρευστού κατά τις δύο κύριες διευθύνσεις του ρυθμού παραμόρφωσης</a:t>
            </a:r>
            <a:endParaRPr lang="el-GR" sz="2000" i="1" dirty="0"/>
          </a:p>
        </p:txBody>
      </p:sp>
      <p:sp>
        <p:nvSpPr>
          <p:cNvPr id="10"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39</a:t>
            </a:fld>
            <a:endParaRPr lang="el-GR" dirty="0"/>
          </a:p>
        </p:txBody>
      </p:sp>
    </p:spTree>
    <p:extLst>
      <p:ext uri="{BB962C8B-B14F-4D97-AF65-F5344CB8AC3E}">
        <p14:creationId xmlns:p14="http://schemas.microsoft.com/office/powerpoint/2010/main" val="206026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091877"/>
            <a:ext cx="8229600" cy="5361459"/>
          </a:xfrm>
        </p:spPr>
        <p:txBody>
          <a:bodyPr/>
          <a:lstStyle/>
          <a:p>
            <a:r>
              <a:rPr lang="el-GR" altLang="el-GR" sz="2000" dirty="0" smtClean="0"/>
              <a:t>Οι ιδιότητες των ρευστών θεωρούνται σημειακές συναρτήσεις της θέσης τους 	λόγω της θεωρίας συνεχούς μέσου που τα διέπει</a:t>
            </a:r>
          </a:p>
          <a:p>
            <a:endParaRPr lang="el-GR" altLang="el-GR" sz="2000" dirty="0" smtClean="0"/>
          </a:p>
          <a:p>
            <a:endParaRPr lang="el-GR" altLang="el-GR" sz="2000" dirty="0" smtClean="0"/>
          </a:p>
          <a:p>
            <a:endParaRPr lang="el-GR" altLang="el-GR" sz="2000" dirty="0" smtClean="0"/>
          </a:p>
          <a:p>
            <a:endParaRPr lang="el-GR" altLang="el-GR" sz="2000" dirty="0" smtClean="0"/>
          </a:p>
          <a:p>
            <a:endParaRPr lang="el-GR" altLang="el-GR" sz="2000" dirty="0" smtClean="0"/>
          </a:p>
          <a:p>
            <a:r>
              <a:rPr lang="el-GR" altLang="el-GR" sz="2000" dirty="0" smtClean="0"/>
              <a:t>Ένα σωματίδιο ρευστού ταυτοποιείται με βάση τις συντεταγμένες του κάποια χρονική στιγμή </a:t>
            </a:r>
            <a:r>
              <a:rPr lang="en-US" altLang="el-GR" sz="2000" dirty="0" smtClean="0"/>
              <a:t>t</a:t>
            </a:r>
            <a:r>
              <a:rPr lang="en-US" altLang="el-GR" sz="2000" baseline="-25000" dirty="0" smtClean="0"/>
              <a:t>0</a:t>
            </a:r>
            <a:r>
              <a:rPr lang="el-GR" altLang="el-GR" sz="2000" dirty="0" smtClean="0"/>
              <a:t>, ή αλλιώς υλικές συντεταγμένες, </a:t>
            </a:r>
            <a:r>
              <a:rPr lang="en-US" altLang="el-GR" sz="2000" dirty="0" smtClean="0"/>
              <a:t>x</a:t>
            </a:r>
            <a:r>
              <a:rPr lang="en-US" altLang="el-GR" sz="2000" baseline="-25000" dirty="0" smtClean="0"/>
              <a:t>0</a:t>
            </a:r>
            <a:r>
              <a:rPr lang="en-US" altLang="el-GR" sz="2000" dirty="0" smtClean="0"/>
              <a:t>, y</a:t>
            </a:r>
            <a:r>
              <a:rPr lang="en-US" altLang="el-GR" sz="2000" baseline="-25000" dirty="0" smtClean="0"/>
              <a:t>0</a:t>
            </a:r>
            <a:r>
              <a:rPr lang="en-US" altLang="el-GR" sz="2000" dirty="0" smtClean="0"/>
              <a:t>, z</a:t>
            </a:r>
            <a:r>
              <a:rPr lang="en-US" altLang="el-GR" sz="2000" baseline="-25000" dirty="0" smtClean="0"/>
              <a:t>0</a:t>
            </a:r>
            <a:r>
              <a:rPr lang="en-US" altLang="el-GR" sz="2000" dirty="0" smtClean="0"/>
              <a:t>, </a:t>
            </a:r>
            <a:r>
              <a:rPr lang="el-GR" altLang="el-GR" sz="2000" dirty="0" smtClean="0"/>
              <a:t>οι οποίες διαμορφώνουν το υλικό άνυσμα θέσης</a:t>
            </a:r>
          </a:p>
          <a:p>
            <a:r>
              <a:rPr lang="el-GR" altLang="el-GR" sz="2000" dirty="0" smtClean="0"/>
              <a:t>Οι συντεταγμένες ενός σωματιδίου ρευστού σε κάποια χρονική στιγμή </a:t>
            </a:r>
            <a:r>
              <a:rPr lang="en-US" altLang="el-GR" sz="2000" dirty="0" smtClean="0"/>
              <a:t>t </a:t>
            </a:r>
            <a:r>
              <a:rPr lang="el-GR" altLang="el-GR" sz="2000" dirty="0" smtClean="0"/>
              <a:t>ονομάζονται χωρικές συντεταγμένες, </a:t>
            </a:r>
            <a:r>
              <a:rPr lang="en-US" altLang="el-GR" sz="2000" dirty="0" smtClean="0"/>
              <a:t>x, y, z, </a:t>
            </a:r>
            <a:r>
              <a:rPr lang="el-GR" altLang="el-GR" sz="2000" dirty="0" smtClean="0"/>
              <a:t>οι οποίες διαμορφώνουν το χωρικό άνυσμα θέσης</a:t>
            </a:r>
          </a:p>
          <a:p>
            <a:endParaRPr lang="el-GR" altLang="el-GR" sz="2000" dirty="0" smtClean="0"/>
          </a:p>
          <a:p>
            <a:endParaRPr lang="el-GR" altLang="el-GR" sz="2000" dirty="0" smtClean="0"/>
          </a:p>
          <a:p>
            <a:endParaRPr lang="el-GR" dirty="0"/>
          </a:p>
        </p:txBody>
      </p:sp>
      <p:sp>
        <p:nvSpPr>
          <p:cNvPr id="4" name="Text Box 4"/>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r>
              <a:rPr lang="el-GR" altLang="el-GR" sz="4400" b="1" dirty="0">
                <a:latin typeface="+mj-lt"/>
              </a:rPr>
              <a:t>Κινηματική των Ρευστών</a:t>
            </a:r>
          </a:p>
        </p:txBody>
      </p:sp>
      <p:graphicFrame>
        <p:nvGraphicFramePr>
          <p:cNvPr id="1026" name="Object 6"/>
          <p:cNvGraphicFramePr>
            <a:graphicFrameLocks noChangeAspect="1"/>
          </p:cNvGraphicFramePr>
          <p:nvPr/>
        </p:nvGraphicFramePr>
        <p:xfrm>
          <a:off x="800100" y="1922933"/>
          <a:ext cx="8039100" cy="1473200"/>
        </p:xfrm>
        <a:graphic>
          <a:graphicData uri="http://schemas.openxmlformats.org/presentationml/2006/ole">
            <mc:AlternateContent xmlns:mc="http://schemas.openxmlformats.org/markup-compatibility/2006">
              <mc:Choice xmlns:v="urn:schemas-microsoft-com:vml" Requires="v">
                <p:oleObj spid="_x0000_s37043" name="Equation" r:id="rId3" imgW="8038800" imgH="1473120" progId="Equation.DSMT4">
                  <p:embed/>
                </p:oleObj>
              </mc:Choice>
              <mc:Fallback>
                <p:oleObj name="Equation" r:id="rId3" imgW="8038800" imgH="1473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922933"/>
                        <a:ext cx="8039100"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8"/>
          <p:cNvGraphicFramePr>
            <a:graphicFrameLocks noChangeAspect="1"/>
          </p:cNvGraphicFramePr>
          <p:nvPr/>
        </p:nvGraphicFramePr>
        <p:xfrm>
          <a:off x="5868144" y="4264669"/>
          <a:ext cx="2006600" cy="355600"/>
        </p:xfrm>
        <a:graphic>
          <a:graphicData uri="http://schemas.openxmlformats.org/presentationml/2006/ole">
            <mc:AlternateContent xmlns:mc="http://schemas.openxmlformats.org/markup-compatibility/2006">
              <mc:Choice xmlns:v="urn:schemas-microsoft-com:vml" Requires="v">
                <p:oleObj spid="_x0000_s37044" name="Equation" r:id="rId5" imgW="2005729" imgH="355446" progId="Equation.DSMT4">
                  <p:embed/>
                </p:oleObj>
              </mc:Choice>
              <mc:Fallback>
                <p:oleObj name="Equation" r:id="rId5" imgW="2005729" imgH="3554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264669"/>
                        <a:ext cx="2006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 Ορθογώνιο"/>
          <p:cNvSpPr/>
          <p:nvPr/>
        </p:nvSpPr>
        <p:spPr>
          <a:xfrm>
            <a:off x="5796136" y="4260229"/>
            <a:ext cx="2160240"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1029" name="Object 9"/>
          <p:cNvGraphicFramePr>
            <a:graphicFrameLocks noChangeAspect="1"/>
          </p:cNvGraphicFramePr>
          <p:nvPr/>
        </p:nvGraphicFramePr>
        <p:xfrm>
          <a:off x="3361556" y="5200773"/>
          <a:ext cx="1714500" cy="355600"/>
        </p:xfrm>
        <a:graphic>
          <a:graphicData uri="http://schemas.openxmlformats.org/presentationml/2006/ole">
            <mc:AlternateContent xmlns:mc="http://schemas.openxmlformats.org/markup-compatibility/2006">
              <mc:Choice xmlns:v="urn:schemas-microsoft-com:vml" Requires="v">
                <p:oleObj spid="_x0000_s37045" name="Equation" r:id="rId7" imgW="1713756" imgH="355446" progId="Equation.DSMT4">
                  <p:embed/>
                </p:oleObj>
              </mc:Choice>
              <mc:Fallback>
                <p:oleObj name="Equation" r:id="rId7" imgW="1713756" imgH="3554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1556" y="5200773"/>
                        <a:ext cx="1714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 Ορθογώνιο"/>
          <p:cNvSpPr/>
          <p:nvPr/>
        </p:nvSpPr>
        <p:spPr>
          <a:xfrm>
            <a:off x="3275856" y="5196333"/>
            <a:ext cx="1872208" cy="360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4</a:t>
            </a:fld>
            <a:endParaRPr lang="el-GR" dirty="0"/>
          </a:p>
        </p:txBody>
      </p:sp>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extLst>
      <p:ext uri="{BB962C8B-B14F-4D97-AF65-F5344CB8AC3E}">
        <p14:creationId xmlns:p14="http://schemas.microsoft.com/office/powerpoint/2010/main" val="3899192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8643" r="10425"/>
          <a:stretch>
            <a:fillRect/>
          </a:stretch>
        </p:blipFill>
        <p:spPr bwMode="auto">
          <a:xfrm>
            <a:off x="3275856" y="3933056"/>
            <a:ext cx="2952328" cy="245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61909" y="293527"/>
                <a:ext cx="8802579" cy="378565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pPr>
                <a:r>
                  <a:rPr lang="el-GR" altLang="el-GR" sz="2000" dirty="0" smtClean="0">
                    <a:latin typeface="+mn-lt"/>
                  </a:rPr>
                  <a:t>Συνεπώς το στοιχείο ρευστού </a:t>
                </a:r>
                <a:r>
                  <a:rPr lang="en-US" altLang="el-GR" sz="2000" dirty="0">
                    <a:latin typeface="+mn-lt"/>
                  </a:rPr>
                  <a:t>ABCD </a:t>
                </a:r>
                <a:r>
                  <a:rPr lang="el-GR" altLang="el-GR" sz="2000" dirty="0">
                    <a:latin typeface="+mn-lt"/>
                  </a:rPr>
                  <a:t>θα υποστεί διάτμηση και θα μετασχηματισθεί στο </a:t>
                </a:r>
                <a:r>
                  <a:rPr lang="en-US" altLang="el-GR" sz="2000" dirty="0">
                    <a:latin typeface="+mn-lt"/>
                  </a:rPr>
                  <a:t>A’B’C’D’ </a:t>
                </a:r>
                <a:r>
                  <a:rPr lang="el-GR" altLang="el-GR" sz="2000" dirty="0">
                    <a:latin typeface="+mn-lt"/>
                  </a:rPr>
                  <a:t>ενώ το στοιχείο ρευστού </a:t>
                </a:r>
                <a:r>
                  <a:rPr lang="en-US" altLang="el-GR" sz="2000" dirty="0">
                    <a:latin typeface="+mn-lt"/>
                  </a:rPr>
                  <a:t>PQRS </a:t>
                </a:r>
                <a:r>
                  <a:rPr lang="el-GR" altLang="el-GR" sz="2000" dirty="0">
                    <a:latin typeface="+mn-lt"/>
                  </a:rPr>
                  <a:t>θα υποστεί γραμμική παραμόρφωση και θα μετασχηματισθεί στο </a:t>
                </a:r>
                <a:r>
                  <a:rPr lang="en-US" altLang="el-GR" sz="2000" dirty="0">
                    <a:latin typeface="+mn-lt"/>
                  </a:rPr>
                  <a:t>P’Q’R’S’. </a:t>
                </a:r>
                <a:r>
                  <a:rPr lang="el-GR" altLang="el-GR" sz="2000" dirty="0">
                    <a:latin typeface="+mn-lt"/>
                  </a:rPr>
                  <a:t>Το τελευταίο θα τεντωθεί κατά την</a:t>
                </a:r>
                <a:r>
                  <a:rPr lang="en-US" sz="2000" dirty="0"/>
                  <a:t> </a:t>
                </a:r>
                <a14:m>
                  <m:oMath xmlns:m="http://schemas.openxmlformats.org/officeDocument/2006/math">
                    <m:acc>
                      <m:accPr>
                        <m:chr m:val="⃗"/>
                        <m:ctrlPr>
                          <a:rPr lang="en-US" sz="2000" i="1">
                            <a:latin typeface="Cambria Math"/>
                          </a:rPr>
                        </m:ctrlPr>
                      </m:accPr>
                      <m:e>
                        <m:r>
                          <a:rPr lang="en-US" sz="2000" i="1">
                            <a:latin typeface="Cambria Math"/>
                          </a:rPr>
                          <m:t>𝑥</m:t>
                        </m:r>
                      </m:e>
                    </m:acc>
                    <m:r>
                      <a:rPr lang="en-US" sz="2000" baseline="-25000">
                        <a:latin typeface="Cambria Math"/>
                      </a:rPr>
                      <m:t>1</m:t>
                    </m:r>
                  </m:oMath>
                </a14:m>
                <a:r>
                  <a:rPr lang="en-US" altLang="el-GR" sz="2000" dirty="0" smtClean="0">
                    <a:latin typeface="+mn-lt"/>
                  </a:rPr>
                  <a:t> </a:t>
                </a:r>
                <a:r>
                  <a:rPr lang="el-GR" altLang="el-GR" sz="2000" dirty="0">
                    <a:latin typeface="+mn-lt"/>
                  </a:rPr>
                  <a:t>ενώ θα συρρικνωθεί κατά την</a:t>
                </a:r>
                <a:r>
                  <a:rPr lang="en-US" sz="2000" dirty="0"/>
                  <a:t> </a:t>
                </a:r>
                <a14:m>
                  <m:oMath xmlns:m="http://schemas.openxmlformats.org/officeDocument/2006/math">
                    <m:acc>
                      <m:accPr>
                        <m:chr m:val="⃗"/>
                        <m:ctrlPr>
                          <a:rPr lang="en-US" sz="2000" i="1">
                            <a:latin typeface="Cambria Math"/>
                          </a:rPr>
                        </m:ctrlPr>
                      </m:accPr>
                      <m:e>
                        <m:r>
                          <a:rPr lang="en-US" sz="2000" b="0" i="1" smtClean="0">
                            <a:latin typeface="Cambria Math"/>
                          </a:rPr>
                          <m:t>𝑥</m:t>
                        </m:r>
                      </m:e>
                    </m:acc>
                    <m:r>
                      <a:rPr lang="en-US" sz="2000" b="0" i="0" baseline="-25000" smtClean="0">
                        <a:latin typeface="Cambria Math"/>
                      </a:rPr>
                      <m:t>2</m:t>
                    </m:r>
                  </m:oMath>
                </a14:m>
                <a:r>
                  <a:rPr lang="en-US" altLang="el-GR" sz="2000" dirty="0" smtClean="0">
                    <a:latin typeface="+mn-lt"/>
                  </a:rPr>
                  <a:t> </a:t>
                </a:r>
                <a:r>
                  <a:rPr lang="el-GR" altLang="el-GR" sz="2000" dirty="0">
                    <a:latin typeface="+mn-lt"/>
                  </a:rPr>
                  <a:t>έτσι ώστε να διατηρηθεί ο όγκος του</a:t>
                </a:r>
              </a:p>
              <a:p>
                <a:pPr marL="342900" indent="-342900" eaLnBrk="1" hangingPunct="1">
                  <a:spcBef>
                    <a:spcPct val="50000"/>
                  </a:spcBef>
                </a:pPr>
                <a:r>
                  <a:rPr lang="el-GR" altLang="el-GR" sz="2000" dirty="0">
                    <a:latin typeface="+mn-lt"/>
                  </a:rPr>
                  <a:t>Και τα δύο θα περιστραφούν με τον ίδιο τρόπο γιατί η περιστροφή δεν εξαρτάται από τον αρχικό προσανατολισμό του στοιχείου ενώ η παραμόρφωση εξαρτάται</a:t>
                </a:r>
              </a:p>
              <a:p>
                <a:pPr marL="342900" indent="-342900" eaLnBrk="1" hangingPunct="1">
                  <a:spcBef>
                    <a:spcPct val="50000"/>
                  </a:spcBef>
                </a:pPr>
                <a:r>
                  <a:rPr lang="el-GR" altLang="el-GR" sz="2000" dirty="0">
                    <a:latin typeface="+mn-lt"/>
                  </a:rPr>
                  <a:t>Ανάλογα ένα κυκλικό στοιχείο ρευστού θα παραμορφωθεί σε μία έλλειψη με τους δύο κύριους άξονες μετατοπισμένους κατά 45</a:t>
                </a:r>
                <a:r>
                  <a:rPr lang="el-GR" altLang="el-GR" sz="2000" baseline="30000" dirty="0">
                    <a:latin typeface="+mn-lt"/>
                  </a:rPr>
                  <a:t>ο</a:t>
                </a:r>
                <a:r>
                  <a:rPr lang="el-GR" altLang="el-GR" sz="2000" dirty="0">
                    <a:latin typeface="+mn-lt"/>
                  </a:rPr>
                  <a:t>  σε σχέση με τους αρχικούς </a:t>
                </a:r>
                <a:r>
                  <a:rPr lang="en-US" altLang="el-GR" sz="2000" dirty="0">
                    <a:latin typeface="+mn-lt"/>
                  </a:rPr>
                  <a:t>x</a:t>
                </a:r>
                <a:r>
                  <a:rPr lang="en-US" altLang="el-GR" sz="2000" baseline="-25000" dirty="0">
                    <a:latin typeface="+mn-lt"/>
                  </a:rPr>
                  <a:t>1</a:t>
                </a:r>
                <a:r>
                  <a:rPr lang="en-US" altLang="el-GR" sz="2000" dirty="0">
                    <a:latin typeface="+mn-lt"/>
                  </a:rPr>
                  <a:t> </a:t>
                </a:r>
                <a:r>
                  <a:rPr lang="el-GR" altLang="el-GR" sz="2000" dirty="0">
                    <a:latin typeface="+mn-lt"/>
                  </a:rPr>
                  <a:t>και </a:t>
                </a:r>
                <a:r>
                  <a:rPr lang="en-US" altLang="el-GR" sz="2000" dirty="0">
                    <a:latin typeface="+mn-lt"/>
                  </a:rPr>
                  <a:t>x</a:t>
                </a:r>
                <a:r>
                  <a:rPr lang="en-US" altLang="el-GR" sz="2000" baseline="-25000" dirty="0">
                    <a:latin typeface="+mn-lt"/>
                  </a:rPr>
                  <a:t>2</a:t>
                </a:r>
                <a:r>
                  <a:rPr lang="el-GR" altLang="el-GR" sz="2000" dirty="0">
                    <a:latin typeface="+mn-lt"/>
                  </a:rPr>
                  <a:t>  </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61909" y="293527"/>
                <a:ext cx="8802579" cy="3785652"/>
              </a:xfrm>
              <a:prstGeom prst="rect">
                <a:avLst/>
              </a:prstGeom>
              <a:blipFill rotWithShape="1">
                <a:blip r:embed="rId3"/>
                <a:stretch>
                  <a:fillRect l="-762" t="-966" r="-831" b="-19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6" name="12 - TextBox"/>
          <p:cNvSpPr txBox="1"/>
          <p:nvPr/>
        </p:nvSpPr>
        <p:spPr>
          <a:xfrm>
            <a:off x="2051720" y="6341258"/>
            <a:ext cx="5213250" cy="400110"/>
          </a:xfrm>
          <a:prstGeom prst="rect">
            <a:avLst/>
          </a:prstGeom>
          <a:noFill/>
        </p:spPr>
        <p:txBody>
          <a:bodyPr wrap="square" rtlCol="0">
            <a:spAutoFit/>
          </a:bodyPr>
          <a:lstStyle/>
          <a:p>
            <a:pPr algn="ctr"/>
            <a:r>
              <a:rPr lang="el-GR" sz="2000" i="1" dirty="0" smtClean="0"/>
              <a:t>Σχήμα 2</a:t>
            </a:r>
            <a:r>
              <a:rPr lang="en-US" sz="2000" i="1" dirty="0" smtClean="0"/>
              <a:t>8</a:t>
            </a:r>
            <a:r>
              <a:rPr lang="el-GR" sz="2000" i="1" dirty="0" smtClean="0"/>
              <a:t>:</a:t>
            </a:r>
            <a:r>
              <a:rPr lang="en-US" sz="2000" i="1" dirty="0" smtClean="0"/>
              <a:t> </a:t>
            </a:r>
            <a:r>
              <a:rPr lang="el-GR" sz="2000" i="1" dirty="0" smtClean="0"/>
              <a:t>Παραμόρφωση</a:t>
            </a:r>
            <a:r>
              <a:rPr lang="el-GR" altLang="el-GR" sz="2000" dirty="0"/>
              <a:t> </a:t>
            </a:r>
            <a:r>
              <a:rPr lang="el-GR" altLang="el-GR" sz="2000" dirty="0" smtClean="0"/>
              <a:t>στοιχείου </a:t>
            </a:r>
            <a:r>
              <a:rPr lang="el-GR" altLang="el-GR" sz="2000" dirty="0"/>
              <a:t>ρευστού</a:t>
            </a:r>
            <a:r>
              <a:rPr lang="el-GR" sz="2000" i="1" dirty="0" smtClean="0"/>
              <a:t> </a:t>
            </a:r>
            <a:endParaRPr lang="el-GR" sz="2000" i="1" dirty="0"/>
          </a:p>
        </p:txBody>
      </p:sp>
      <p:sp>
        <p:nvSpPr>
          <p:cNvPr id="7"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40</a:t>
            </a:fld>
            <a:endParaRPr lang="el-GR" dirty="0"/>
          </a:p>
        </p:txBody>
      </p:sp>
    </p:spTree>
    <p:extLst>
      <p:ext uri="{BB962C8B-B14F-4D97-AF65-F5344CB8AC3E}">
        <p14:creationId xmlns:p14="http://schemas.microsoft.com/office/powerpoint/2010/main" val="3085462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Text Box 9"/>
          <p:cNvSpPr txBox="1">
            <a:spLocks noChangeArrowheads="1"/>
          </p:cNvSpPr>
          <p:nvPr/>
        </p:nvSpPr>
        <p:spPr bwMode="auto">
          <a:xfrm>
            <a:off x="179512" y="206375"/>
            <a:ext cx="20162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b="1" dirty="0">
                <a:latin typeface="+mn-lt"/>
              </a:rPr>
              <a:t>Στροβιλότητα:</a:t>
            </a:r>
          </a:p>
        </p:txBody>
      </p:sp>
      <p:graphicFrame>
        <p:nvGraphicFramePr>
          <p:cNvPr id="32778" name="Object 10"/>
          <p:cNvGraphicFramePr>
            <a:graphicFrameLocks noChangeAspect="1"/>
          </p:cNvGraphicFramePr>
          <p:nvPr>
            <p:extLst>
              <p:ext uri="{D42A27DB-BD31-4B8C-83A1-F6EECF244321}">
                <p14:modId xmlns:p14="http://schemas.microsoft.com/office/powerpoint/2010/main" val="3990609574"/>
              </p:ext>
            </p:extLst>
          </p:nvPr>
        </p:nvGraphicFramePr>
        <p:xfrm>
          <a:off x="2051720" y="188640"/>
          <a:ext cx="5054600" cy="558800"/>
        </p:xfrm>
        <a:graphic>
          <a:graphicData uri="http://schemas.openxmlformats.org/presentationml/2006/ole">
            <mc:AlternateContent xmlns:mc="http://schemas.openxmlformats.org/markup-compatibility/2006">
              <mc:Choice xmlns:v="urn:schemas-microsoft-com:vml" Requires="v">
                <p:oleObj spid="_x0000_s35080" name="Equation" r:id="rId3" imgW="5054600" imgH="558800" progId="Equation.DSMT4">
                  <p:embed/>
                </p:oleObj>
              </mc:Choice>
              <mc:Fallback>
                <p:oleObj name="Equation" r:id="rId3" imgW="5054600" imgH="558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88640"/>
                        <a:ext cx="50546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9" name="Object 11"/>
          <p:cNvGraphicFramePr>
            <a:graphicFrameLocks noChangeAspect="1"/>
          </p:cNvGraphicFramePr>
          <p:nvPr>
            <p:extLst>
              <p:ext uri="{D42A27DB-BD31-4B8C-83A1-F6EECF244321}">
                <p14:modId xmlns:p14="http://schemas.microsoft.com/office/powerpoint/2010/main" val="807876400"/>
              </p:ext>
            </p:extLst>
          </p:nvPr>
        </p:nvGraphicFramePr>
        <p:xfrm>
          <a:off x="251520" y="836712"/>
          <a:ext cx="7200901" cy="444500"/>
        </p:xfrm>
        <a:graphic>
          <a:graphicData uri="http://schemas.openxmlformats.org/presentationml/2006/ole">
            <mc:AlternateContent xmlns:mc="http://schemas.openxmlformats.org/markup-compatibility/2006">
              <mc:Choice xmlns:v="urn:schemas-microsoft-com:vml" Requires="v">
                <p:oleObj spid="_x0000_s35081" name="Equation" r:id="rId5" imgW="7200720" imgH="444240" progId="Equation.DSMT4">
                  <p:embed/>
                </p:oleObj>
              </mc:Choice>
              <mc:Fallback>
                <p:oleObj name="Equation" r:id="rId5" imgW="7200720" imgH="444240" progId="Equation.DSMT4">
                  <p:embed/>
                  <p:pic>
                    <p:nvPicPr>
                      <p:cNvPr id="0" name=""/>
                      <p:cNvPicPr>
                        <a:picLocks noChangeAspect="1" noChangeArrowheads="1"/>
                      </p:cNvPicPr>
                      <p:nvPr/>
                    </p:nvPicPr>
                    <p:blipFill>
                      <a:blip r:embed="rId6"/>
                      <a:srcRect/>
                      <a:stretch>
                        <a:fillRect/>
                      </a:stretch>
                    </p:blipFill>
                    <p:spPr bwMode="auto">
                      <a:xfrm>
                        <a:off x="251520" y="836712"/>
                        <a:ext cx="7200901"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0" name="Text Box 12"/>
          <p:cNvSpPr txBox="1">
            <a:spLocks noChangeArrowheads="1"/>
          </p:cNvSpPr>
          <p:nvPr/>
        </p:nvSpPr>
        <p:spPr bwMode="auto">
          <a:xfrm>
            <a:off x="179512" y="1196752"/>
            <a:ext cx="87129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Από το θεώρημα του </a:t>
            </a:r>
            <a:r>
              <a:rPr lang="en-US" altLang="el-GR" sz="2000" dirty="0">
                <a:latin typeface="+mn-lt"/>
              </a:rPr>
              <a:t>Stokes </a:t>
            </a:r>
            <a:r>
              <a:rPr lang="el-GR" altLang="el-GR" sz="2000" dirty="0">
                <a:latin typeface="+mn-lt"/>
              </a:rPr>
              <a:t>η κυκλοφορία της ροής ισούται με το </a:t>
            </a:r>
            <a:r>
              <a:rPr lang="en-US" altLang="el-GR" sz="2000" dirty="0">
                <a:latin typeface="+mn-lt"/>
              </a:rPr>
              <a:t>flux </a:t>
            </a:r>
            <a:r>
              <a:rPr lang="el-GR" altLang="el-GR" sz="2000" dirty="0">
                <a:latin typeface="+mn-lt"/>
              </a:rPr>
              <a:t>της στροβιλότητας διά μέσου της επιφάνειας που ορίζεται από την </a:t>
            </a:r>
            <a:r>
              <a:rPr lang="el-GR" altLang="el-GR" sz="2000" dirty="0" smtClean="0">
                <a:latin typeface="+mn-lt"/>
              </a:rPr>
              <a:t>καμπύλη:</a:t>
            </a:r>
            <a:endParaRPr lang="el-GR" altLang="el-GR" sz="2000" dirty="0">
              <a:latin typeface="+mn-lt"/>
            </a:endParaRPr>
          </a:p>
        </p:txBody>
      </p:sp>
      <p:graphicFrame>
        <p:nvGraphicFramePr>
          <p:cNvPr id="32781" name="Object 13"/>
          <p:cNvGraphicFramePr>
            <a:graphicFrameLocks noChangeAspect="1"/>
          </p:cNvGraphicFramePr>
          <p:nvPr>
            <p:extLst>
              <p:ext uri="{D42A27DB-BD31-4B8C-83A1-F6EECF244321}">
                <p14:modId xmlns:p14="http://schemas.microsoft.com/office/powerpoint/2010/main" val="1889406926"/>
              </p:ext>
            </p:extLst>
          </p:nvPr>
        </p:nvGraphicFramePr>
        <p:xfrm>
          <a:off x="359340" y="1988840"/>
          <a:ext cx="3962400" cy="482600"/>
        </p:xfrm>
        <a:graphic>
          <a:graphicData uri="http://schemas.openxmlformats.org/presentationml/2006/ole">
            <mc:AlternateContent xmlns:mc="http://schemas.openxmlformats.org/markup-compatibility/2006">
              <mc:Choice xmlns:v="urn:schemas-microsoft-com:vml" Requires="v">
                <p:oleObj spid="_x0000_s35082" name="Equation" r:id="rId7" imgW="3962400" imgH="482600" progId="Equation.DSMT4">
                  <p:embed/>
                </p:oleObj>
              </mc:Choice>
              <mc:Fallback>
                <p:oleObj name="Equation" r:id="rId7" imgW="39624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340" y="1988840"/>
                        <a:ext cx="3962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2" name="Text Box 14"/>
          <p:cNvSpPr txBox="1">
            <a:spLocks noChangeArrowheads="1"/>
          </p:cNvSpPr>
          <p:nvPr/>
        </p:nvSpPr>
        <p:spPr bwMode="auto">
          <a:xfrm>
            <a:off x="188953" y="2465601"/>
            <a:ext cx="87035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l-GR" altLang="el-GR" sz="2000" dirty="0">
                <a:latin typeface="+mn-lt"/>
              </a:rPr>
              <a:t>Όταν η στροβιλότητα της ροής είναι μηδέν τότε μηδενίζεται και η κυκλοφορία γύρω από οποιαδήποτε καμπύλη και η ταχύτητα γίνεται συνάρτηση μόνο της θέσης στο πεδίου ροής και μπορεί να βρεθεί μέσω της συνάρτησης δυναμικού </a:t>
            </a:r>
            <a:r>
              <a:rPr lang="el-GR" altLang="el-GR" sz="2000" dirty="0" smtClean="0">
                <a:latin typeface="+mn-lt"/>
              </a:rPr>
              <a:t>φ,</a:t>
            </a:r>
            <a:endParaRPr lang="el-GR" altLang="el-GR" sz="2000" dirty="0">
              <a:latin typeface="+mn-lt"/>
            </a:endParaRPr>
          </a:p>
        </p:txBody>
      </p:sp>
      <p:graphicFrame>
        <p:nvGraphicFramePr>
          <p:cNvPr id="32783" name="Object 15"/>
          <p:cNvGraphicFramePr>
            <a:graphicFrameLocks noChangeAspect="1"/>
          </p:cNvGraphicFramePr>
          <p:nvPr>
            <p:extLst>
              <p:ext uri="{D42A27DB-BD31-4B8C-83A1-F6EECF244321}">
                <p14:modId xmlns:p14="http://schemas.microsoft.com/office/powerpoint/2010/main" val="1429285351"/>
              </p:ext>
            </p:extLst>
          </p:nvPr>
        </p:nvGraphicFramePr>
        <p:xfrm>
          <a:off x="294308" y="3409950"/>
          <a:ext cx="749300" cy="355600"/>
        </p:xfrm>
        <a:graphic>
          <a:graphicData uri="http://schemas.openxmlformats.org/presentationml/2006/ole">
            <mc:AlternateContent xmlns:mc="http://schemas.openxmlformats.org/markup-compatibility/2006">
              <mc:Choice xmlns:v="urn:schemas-microsoft-com:vml" Requires="v">
                <p:oleObj spid="_x0000_s35083" name="Equation" r:id="rId9" imgW="749160" imgH="355320" progId="Equation.DSMT4">
                  <p:embed/>
                </p:oleObj>
              </mc:Choice>
              <mc:Fallback>
                <p:oleObj name="Equation" r:id="rId9" imgW="749160" imgH="355320" progId="Equation.DSMT4">
                  <p:embed/>
                  <p:pic>
                    <p:nvPicPr>
                      <p:cNvPr id="0" name=""/>
                      <p:cNvPicPr>
                        <a:picLocks noChangeAspect="1" noChangeArrowheads="1"/>
                      </p:cNvPicPr>
                      <p:nvPr/>
                    </p:nvPicPr>
                    <p:blipFill>
                      <a:blip r:embed="rId10"/>
                      <a:srcRect/>
                      <a:stretch>
                        <a:fillRect/>
                      </a:stretch>
                    </p:blipFill>
                    <p:spPr bwMode="auto">
                      <a:xfrm>
                        <a:off x="294308" y="3409950"/>
                        <a:ext cx="749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481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79" y="3861048"/>
            <a:ext cx="5720505" cy="269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2 - TextBox"/>
          <p:cNvSpPr txBox="1"/>
          <p:nvPr/>
        </p:nvSpPr>
        <p:spPr>
          <a:xfrm>
            <a:off x="6044033" y="4149080"/>
            <a:ext cx="3099967" cy="1631216"/>
          </a:xfrm>
          <a:prstGeom prst="rect">
            <a:avLst/>
          </a:prstGeom>
          <a:noFill/>
        </p:spPr>
        <p:txBody>
          <a:bodyPr wrap="square" rtlCol="0">
            <a:spAutoFit/>
          </a:bodyPr>
          <a:lstStyle/>
          <a:p>
            <a:pPr algn="ctr"/>
            <a:r>
              <a:rPr lang="el-GR" sz="2000" i="1" dirty="0" smtClean="0"/>
              <a:t>Σχήμα 2</a:t>
            </a:r>
            <a:r>
              <a:rPr lang="en-US" sz="2000" i="1" dirty="0" smtClean="0"/>
              <a:t>9</a:t>
            </a:r>
            <a:r>
              <a:rPr lang="el-GR" sz="2000" i="1" dirty="0" smtClean="0"/>
              <a:t>:</a:t>
            </a:r>
            <a:r>
              <a:rPr lang="en-US" sz="2000" i="1" dirty="0" smtClean="0"/>
              <a:t> </a:t>
            </a:r>
            <a:r>
              <a:rPr lang="el-GR" sz="2000" i="1" dirty="0" smtClean="0"/>
              <a:t>Σχηματική αναπαράσταση της στροβιλότητας στις διάφορες περιοχές του πεδίου ροής</a:t>
            </a:r>
            <a:endParaRPr lang="el-GR" sz="2000" i="1" dirty="0"/>
          </a:p>
        </p:txBody>
      </p:sp>
      <p:sp>
        <p:nvSpPr>
          <p:cNvPr id="1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2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41</a:t>
            </a:fld>
            <a:endParaRPr lang="el-GR" dirty="0"/>
          </a:p>
        </p:txBody>
      </p:sp>
    </p:spTree>
    <p:extLst>
      <p:ext uri="{BB962C8B-B14F-4D97-AF65-F5344CB8AC3E}">
        <p14:creationId xmlns:p14="http://schemas.microsoft.com/office/powerpoint/2010/main" val="3469625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07504" y="15007"/>
            <a:ext cx="7122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b="1" dirty="0">
                <a:latin typeface="Times New Roman" pitchFamily="18" charset="0"/>
              </a:rPr>
              <a:t>Ειδική περίπτωση</a:t>
            </a:r>
            <a:r>
              <a:rPr lang="en-US" altLang="el-GR" sz="2400" b="1" dirty="0">
                <a:latin typeface="Times New Roman" pitchFamily="18" charset="0"/>
              </a:rPr>
              <a:t>: </a:t>
            </a:r>
            <a:r>
              <a:rPr lang="el-GR" altLang="el-GR" sz="2400" b="1" dirty="0">
                <a:latin typeface="Times New Roman" pitchFamily="18" charset="0"/>
              </a:rPr>
              <a:t>Ροές με κυκλικές ροϊκές γραμμές</a:t>
            </a:r>
            <a:endParaRPr lang="en-US" altLang="el-GR" sz="2400" b="1" dirty="0">
              <a:latin typeface="Times New Roman" pitchFamily="18" charset="0"/>
            </a:endParaRPr>
          </a:p>
        </p:txBody>
      </p:sp>
      <p:graphicFrame>
        <p:nvGraphicFramePr>
          <p:cNvPr id="33797" name="Object 5"/>
          <p:cNvGraphicFramePr>
            <a:graphicFrameLocks noChangeAspect="1"/>
          </p:cNvGraphicFramePr>
          <p:nvPr>
            <p:extLst>
              <p:ext uri="{D42A27DB-BD31-4B8C-83A1-F6EECF244321}">
                <p14:modId xmlns:p14="http://schemas.microsoft.com/office/powerpoint/2010/main" val="1451566329"/>
              </p:ext>
            </p:extLst>
          </p:nvPr>
        </p:nvGraphicFramePr>
        <p:xfrm>
          <a:off x="3347864" y="3212976"/>
          <a:ext cx="4538662" cy="603250"/>
        </p:xfrm>
        <a:graphic>
          <a:graphicData uri="http://schemas.openxmlformats.org/presentationml/2006/ole">
            <mc:AlternateContent xmlns:mc="http://schemas.openxmlformats.org/markup-compatibility/2006">
              <mc:Choice xmlns:v="urn:schemas-microsoft-com:vml" Requires="v">
                <p:oleObj spid="_x0000_s35968" name="Equation" r:id="rId3" imgW="6210000" imgH="825480" progId="Equation.DSMT4">
                  <p:embed/>
                </p:oleObj>
              </mc:Choice>
              <mc:Fallback>
                <p:oleObj name="Equation" r:id="rId3" imgW="6210000" imgH="825480" progId="Equation.DSMT4">
                  <p:embed/>
                  <p:pic>
                    <p:nvPicPr>
                      <p:cNvPr id="0" name=""/>
                      <p:cNvPicPr>
                        <a:picLocks noChangeAspect="1" noChangeArrowheads="1"/>
                      </p:cNvPicPr>
                      <p:nvPr/>
                    </p:nvPicPr>
                    <p:blipFill>
                      <a:blip r:embed="rId4"/>
                      <a:srcRect/>
                      <a:stretch>
                        <a:fillRect/>
                      </a:stretch>
                    </p:blipFill>
                    <p:spPr bwMode="auto">
                      <a:xfrm>
                        <a:off x="3347864" y="3212976"/>
                        <a:ext cx="4538662"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8" name="Object 6"/>
          <p:cNvGraphicFramePr>
            <a:graphicFrameLocks noChangeAspect="1"/>
          </p:cNvGraphicFramePr>
          <p:nvPr>
            <p:extLst>
              <p:ext uri="{D42A27DB-BD31-4B8C-83A1-F6EECF244321}">
                <p14:modId xmlns:p14="http://schemas.microsoft.com/office/powerpoint/2010/main" val="1185845035"/>
              </p:ext>
            </p:extLst>
          </p:nvPr>
        </p:nvGraphicFramePr>
        <p:xfrm>
          <a:off x="3286150" y="3733725"/>
          <a:ext cx="4094162" cy="487363"/>
        </p:xfrm>
        <a:graphic>
          <a:graphicData uri="http://schemas.openxmlformats.org/presentationml/2006/ole">
            <mc:AlternateContent xmlns:mc="http://schemas.openxmlformats.org/markup-compatibility/2006">
              <mc:Choice xmlns:v="urn:schemas-microsoft-com:vml" Requires="v">
                <p:oleObj spid="_x0000_s35969" name="Equation" r:id="rId5" imgW="5879880" imgH="698400" progId="Equation.DSMT4">
                  <p:embed/>
                </p:oleObj>
              </mc:Choice>
              <mc:Fallback>
                <p:oleObj name="Equation" r:id="rId5" imgW="5879880" imgH="698400" progId="Equation.DSMT4">
                  <p:embed/>
                  <p:pic>
                    <p:nvPicPr>
                      <p:cNvPr id="0" name=""/>
                      <p:cNvPicPr>
                        <a:picLocks noChangeAspect="1" noChangeArrowheads="1"/>
                      </p:cNvPicPr>
                      <p:nvPr/>
                    </p:nvPicPr>
                    <p:blipFill>
                      <a:blip r:embed="rId6"/>
                      <a:srcRect/>
                      <a:stretch>
                        <a:fillRect/>
                      </a:stretch>
                    </p:blipFill>
                    <p:spPr bwMode="auto">
                      <a:xfrm>
                        <a:off x="3286150" y="3733725"/>
                        <a:ext cx="4094162"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0" name="Text Box 8"/>
          <p:cNvSpPr txBox="1">
            <a:spLocks noChangeArrowheads="1"/>
          </p:cNvSpPr>
          <p:nvPr/>
        </p:nvSpPr>
        <p:spPr bwMode="auto">
          <a:xfrm>
            <a:off x="4653015" y="4789601"/>
            <a:ext cx="43834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000" i="1" dirty="0">
                <a:latin typeface="+mn-lt"/>
              </a:rPr>
              <a:t>Σχήμα </a:t>
            </a:r>
            <a:r>
              <a:rPr lang="el-GR" altLang="el-GR" sz="2000" i="1" dirty="0" smtClean="0">
                <a:latin typeface="+mn-lt"/>
              </a:rPr>
              <a:t>3</a:t>
            </a:r>
            <a:r>
              <a:rPr lang="en-US" altLang="el-GR" sz="2000" i="1" dirty="0" smtClean="0">
                <a:latin typeface="+mn-lt"/>
              </a:rPr>
              <a:t>1</a:t>
            </a:r>
            <a:r>
              <a:rPr lang="el-GR" altLang="el-GR" sz="2000" i="1" dirty="0" smtClean="0">
                <a:latin typeface="+mn-lt"/>
              </a:rPr>
              <a:t>: </a:t>
            </a:r>
            <a:r>
              <a:rPr lang="el-GR" altLang="el-GR" sz="2000" i="1" dirty="0">
                <a:latin typeface="+mn-lt"/>
              </a:rPr>
              <a:t>Κατανομή ταχύτητας και </a:t>
            </a:r>
            <a:r>
              <a:rPr lang="el-GR" altLang="el-GR" sz="2000" i="1" dirty="0" smtClean="0">
                <a:latin typeface="+mn-lt"/>
              </a:rPr>
              <a:t>στροβιλότητας σε μία: (</a:t>
            </a:r>
            <a:r>
              <a:rPr lang="el-GR" altLang="el-GR" sz="2000" i="1" dirty="0">
                <a:latin typeface="+mn-lt"/>
              </a:rPr>
              <a:t>α) </a:t>
            </a:r>
            <a:r>
              <a:rPr lang="el-GR" altLang="el-GR" sz="2000" i="1" dirty="0" smtClean="0">
                <a:latin typeface="+mn-lt"/>
              </a:rPr>
              <a:t>πραγματική </a:t>
            </a:r>
            <a:r>
              <a:rPr lang="el-GR" altLang="el-GR" sz="2000" i="1" dirty="0">
                <a:latin typeface="+mn-lt"/>
              </a:rPr>
              <a:t>δίνη και (β) σε μία δίνη </a:t>
            </a:r>
            <a:r>
              <a:rPr lang="en-US" altLang="el-GR" sz="2000" i="1" dirty="0">
                <a:latin typeface="+mn-lt"/>
              </a:rPr>
              <a:t>Rankine </a:t>
            </a:r>
            <a:endParaRPr lang="el-GR" altLang="el-GR" sz="2000" i="1" dirty="0">
              <a:latin typeface="+mn-lt"/>
            </a:endParaRPr>
          </a:p>
        </p:txBody>
      </p:sp>
      <p:sp>
        <p:nvSpPr>
          <p:cNvPr id="1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42</a:t>
            </a:fld>
            <a:endParaRPr lang="el-GR" dirty="0"/>
          </a:p>
        </p:txBody>
      </p:sp>
      <p:pic>
        <p:nvPicPr>
          <p:cNvPr id="358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4113" y="476672"/>
            <a:ext cx="52101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9"/>
          <p:cNvSpPr txBox="1">
            <a:spLocks noChangeArrowheads="1"/>
          </p:cNvSpPr>
          <p:nvPr/>
        </p:nvSpPr>
        <p:spPr bwMode="auto">
          <a:xfrm>
            <a:off x="210488" y="3280911"/>
            <a:ext cx="349741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50000"/>
              </a:spcBef>
            </a:pPr>
            <a:r>
              <a:rPr lang="el-GR" altLang="el-GR" sz="2000" dirty="0" smtClean="0">
                <a:latin typeface="+mn-lt"/>
              </a:rPr>
              <a:t>Για το σχήμα </a:t>
            </a:r>
            <a:r>
              <a:rPr lang="en-US" altLang="el-GR" sz="2000" dirty="0" smtClean="0">
                <a:latin typeface="+mn-lt"/>
              </a:rPr>
              <a:t>30</a:t>
            </a:r>
            <a:r>
              <a:rPr lang="el-GR" altLang="el-GR" sz="2000" dirty="0" smtClean="0">
                <a:latin typeface="+mn-lt"/>
              </a:rPr>
              <a:t>α ισχύει:</a:t>
            </a:r>
          </a:p>
          <a:p>
            <a:pPr marL="342900" indent="-342900" eaLnBrk="1" hangingPunct="1">
              <a:spcBef>
                <a:spcPct val="50000"/>
              </a:spcBef>
            </a:pPr>
            <a:r>
              <a:rPr lang="el-GR" altLang="el-GR" sz="2000" dirty="0" smtClean="0">
                <a:latin typeface="+mn-lt"/>
              </a:rPr>
              <a:t>Για </a:t>
            </a:r>
            <a:r>
              <a:rPr lang="el-GR" altLang="el-GR" sz="2000" dirty="0">
                <a:latin typeface="+mn-lt"/>
              </a:rPr>
              <a:t>το σχήμα </a:t>
            </a:r>
            <a:r>
              <a:rPr lang="en-US" altLang="el-GR" sz="2000" dirty="0" smtClean="0">
                <a:latin typeface="+mn-lt"/>
              </a:rPr>
              <a:t>30</a:t>
            </a:r>
            <a:r>
              <a:rPr lang="el-GR" altLang="el-GR" sz="2000" dirty="0" smtClean="0">
                <a:latin typeface="+mn-lt"/>
              </a:rPr>
              <a:t>β </a:t>
            </a:r>
            <a:r>
              <a:rPr lang="el-GR" altLang="el-GR" sz="2000" dirty="0">
                <a:latin typeface="+mn-lt"/>
              </a:rPr>
              <a:t>ισχύει</a:t>
            </a:r>
            <a:r>
              <a:rPr lang="el-GR" altLang="el-GR" sz="2000" dirty="0" smtClean="0">
                <a:latin typeface="+mn-lt"/>
              </a:rPr>
              <a:t>:</a:t>
            </a:r>
            <a:endParaRPr lang="el-GR" altLang="el-GR" sz="2000" dirty="0">
              <a:latin typeface="+mn-lt"/>
            </a:endParaRPr>
          </a:p>
        </p:txBody>
      </p:sp>
      <p:sp>
        <p:nvSpPr>
          <p:cNvPr id="16" name="12 - TextBox"/>
          <p:cNvSpPr txBox="1"/>
          <p:nvPr/>
        </p:nvSpPr>
        <p:spPr>
          <a:xfrm>
            <a:off x="107504" y="2567821"/>
            <a:ext cx="8856984" cy="1015663"/>
          </a:xfrm>
          <a:prstGeom prst="rect">
            <a:avLst/>
          </a:prstGeom>
          <a:noFill/>
        </p:spPr>
        <p:txBody>
          <a:bodyPr wrap="square" rtlCol="0">
            <a:spAutoFit/>
          </a:bodyPr>
          <a:lstStyle/>
          <a:p>
            <a:pPr algn="ctr"/>
            <a:r>
              <a:rPr lang="el-GR" sz="2000" i="1" dirty="0" smtClean="0"/>
              <a:t>Σχήμα </a:t>
            </a:r>
            <a:r>
              <a:rPr lang="en-US" sz="2000" i="1" dirty="0" smtClean="0"/>
              <a:t>30</a:t>
            </a:r>
            <a:r>
              <a:rPr lang="el-GR" sz="2000" i="1" dirty="0" smtClean="0"/>
              <a:t>:</a:t>
            </a:r>
            <a:r>
              <a:rPr lang="en-US" sz="2000" i="1" dirty="0" smtClean="0"/>
              <a:t> </a:t>
            </a:r>
            <a:r>
              <a:rPr lang="el-GR" sz="2000" i="1" dirty="0" smtClean="0"/>
              <a:t>(</a:t>
            </a:r>
            <a:r>
              <a:rPr lang="el-GR" sz="2000" i="1" dirty="0"/>
              <a:t>α) Περιστροφή στερεού σώματος με σταθερή </a:t>
            </a:r>
            <a:r>
              <a:rPr lang="el-GR" sz="2000" i="1" dirty="0" smtClean="0"/>
              <a:t>στροβιλότητα και (β</a:t>
            </a:r>
            <a:r>
              <a:rPr lang="el-GR" sz="2000" i="1" dirty="0"/>
              <a:t>) </a:t>
            </a:r>
            <a:r>
              <a:rPr lang="el-GR" sz="2000" i="1" dirty="0" smtClean="0"/>
              <a:t>αστρόβιλη </a:t>
            </a:r>
            <a:r>
              <a:rPr lang="el-GR" sz="2000" i="1" dirty="0"/>
              <a:t>περιστροφή παντού εκτός από το κέντρο της δίνης όπου απειρίζεται</a:t>
            </a:r>
          </a:p>
          <a:p>
            <a:pPr algn="ctr"/>
            <a:endParaRPr lang="el-GR" sz="2000" i="1" dirty="0"/>
          </a:p>
        </p:txBody>
      </p:sp>
      <p:pic>
        <p:nvPicPr>
          <p:cNvPr id="3584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600" y="4483571"/>
            <a:ext cx="33623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1956186" y="2051556"/>
            <a:ext cx="455574" cy="369332"/>
          </a:xfrm>
          <a:prstGeom prst="rect">
            <a:avLst/>
          </a:prstGeom>
        </p:spPr>
        <p:txBody>
          <a:bodyPr wrap="none">
            <a:spAutoFit/>
          </a:bodyPr>
          <a:lstStyle/>
          <a:p>
            <a:r>
              <a:rPr lang="el-GR" i="1" dirty="0"/>
              <a:t>(α)</a:t>
            </a:r>
            <a:endParaRPr lang="el-GR" dirty="0"/>
          </a:p>
        </p:txBody>
      </p:sp>
      <p:sp>
        <p:nvSpPr>
          <p:cNvPr id="19" name="Ορθογώνιο 18"/>
          <p:cNvSpPr/>
          <p:nvPr/>
        </p:nvSpPr>
        <p:spPr>
          <a:xfrm>
            <a:off x="4620482" y="2051351"/>
            <a:ext cx="455574" cy="369332"/>
          </a:xfrm>
          <a:prstGeom prst="rect">
            <a:avLst/>
          </a:prstGeom>
        </p:spPr>
        <p:txBody>
          <a:bodyPr wrap="none">
            <a:spAutoFit/>
          </a:bodyPr>
          <a:lstStyle/>
          <a:p>
            <a:r>
              <a:rPr lang="el-GR" i="1" dirty="0" smtClean="0"/>
              <a:t>(β)</a:t>
            </a:r>
            <a:endParaRPr lang="el-GR" dirty="0"/>
          </a:p>
        </p:txBody>
      </p:sp>
      <p:sp>
        <p:nvSpPr>
          <p:cNvPr id="20" name="Ορθογώνιο 19"/>
          <p:cNvSpPr/>
          <p:nvPr/>
        </p:nvSpPr>
        <p:spPr>
          <a:xfrm>
            <a:off x="2051720" y="5517232"/>
            <a:ext cx="455574" cy="369332"/>
          </a:xfrm>
          <a:prstGeom prst="rect">
            <a:avLst/>
          </a:prstGeom>
        </p:spPr>
        <p:txBody>
          <a:bodyPr wrap="none">
            <a:spAutoFit/>
          </a:bodyPr>
          <a:lstStyle/>
          <a:p>
            <a:r>
              <a:rPr lang="el-GR" i="1" dirty="0"/>
              <a:t>(α)</a:t>
            </a:r>
            <a:endParaRPr lang="el-GR" dirty="0"/>
          </a:p>
        </p:txBody>
      </p:sp>
      <p:sp>
        <p:nvSpPr>
          <p:cNvPr id="21" name="Ορθογώνιο 20"/>
          <p:cNvSpPr/>
          <p:nvPr/>
        </p:nvSpPr>
        <p:spPr>
          <a:xfrm>
            <a:off x="3712027" y="5531208"/>
            <a:ext cx="455574" cy="369332"/>
          </a:xfrm>
          <a:prstGeom prst="rect">
            <a:avLst/>
          </a:prstGeom>
        </p:spPr>
        <p:txBody>
          <a:bodyPr wrap="none">
            <a:spAutoFit/>
          </a:bodyPr>
          <a:lstStyle/>
          <a:p>
            <a:r>
              <a:rPr lang="el-GR" i="1" dirty="0" smtClean="0"/>
              <a:t>(β)</a:t>
            </a:r>
            <a:endParaRPr lang="el-GR" dirty="0"/>
          </a:p>
        </p:txBody>
      </p:sp>
    </p:spTree>
    <p:extLst>
      <p:ext uri="{BB962C8B-B14F-4D97-AF65-F5344CB8AC3E}">
        <p14:creationId xmlns:p14="http://schemas.microsoft.com/office/powerpoint/2010/main" val="3979655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34694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11560" y="692696"/>
            <a:ext cx="2958206" cy="237626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3568" y="3068959"/>
            <a:ext cx="2774864" cy="2376265"/>
          </a:xfrm>
          <a:prstGeom prst="rect">
            <a:avLst/>
          </a:prstGeom>
          <a:noFill/>
          <a:ln w="9525">
            <a:noFill/>
            <a:miter lim="800000"/>
            <a:headEnd/>
            <a:tailEnd/>
          </a:ln>
        </p:spPr>
      </p:pic>
      <p:graphicFrame>
        <p:nvGraphicFramePr>
          <p:cNvPr id="2052" name="Object 83"/>
          <p:cNvGraphicFramePr>
            <a:graphicFrameLocks noChangeAspect="1"/>
          </p:cNvGraphicFramePr>
          <p:nvPr>
            <p:extLst>
              <p:ext uri="{D42A27DB-BD31-4B8C-83A1-F6EECF244321}">
                <p14:modId xmlns:p14="http://schemas.microsoft.com/office/powerpoint/2010/main" val="3947836126"/>
              </p:ext>
            </p:extLst>
          </p:nvPr>
        </p:nvGraphicFramePr>
        <p:xfrm>
          <a:off x="4572000" y="1268760"/>
          <a:ext cx="3225800" cy="1409700"/>
        </p:xfrm>
        <a:graphic>
          <a:graphicData uri="http://schemas.openxmlformats.org/presentationml/2006/ole">
            <mc:AlternateContent xmlns:mc="http://schemas.openxmlformats.org/markup-compatibility/2006">
              <mc:Choice xmlns:v="urn:schemas-microsoft-com:vml" Requires="v">
                <p:oleObj spid="_x0000_s2282" name="Equation" r:id="rId5" imgW="3225800" imgH="1409700" progId="Equation.DSMT4">
                  <p:embed/>
                </p:oleObj>
              </mc:Choice>
              <mc:Fallback>
                <p:oleObj name="Equation" r:id="rId5" imgW="3225800" imgH="1409700" progId="Equation.DSMT4">
                  <p:embed/>
                  <p:pic>
                    <p:nvPicPr>
                      <p:cNvPr id="0" name="Object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268760"/>
                        <a:ext cx="32258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84"/>
          <p:cNvGraphicFramePr>
            <a:graphicFrameLocks noChangeAspect="1"/>
          </p:cNvGraphicFramePr>
          <p:nvPr>
            <p:extLst>
              <p:ext uri="{D42A27DB-BD31-4B8C-83A1-F6EECF244321}">
                <p14:modId xmlns:p14="http://schemas.microsoft.com/office/powerpoint/2010/main" val="3881285533"/>
              </p:ext>
            </p:extLst>
          </p:nvPr>
        </p:nvGraphicFramePr>
        <p:xfrm>
          <a:off x="4860032" y="3179564"/>
          <a:ext cx="2628900" cy="825500"/>
        </p:xfrm>
        <a:graphic>
          <a:graphicData uri="http://schemas.openxmlformats.org/presentationml/2006/ole">
            <mc:AlternateContent xmlns:mc="http://schemas.openxmlformats.org/markup-compatibility/2006">
              <mc:Choice xmlns:v="urn:schemas-microsoft-com:vml" Requires="v">
                <p:oleObj spid="_x0000_s2283" name="Equation" r:id="rId7" imgW="2628900" imgH="825500" progId="Equation.DSMT4">
                  <p:embed/>
                </p:oleObj>
              </mc:Choice>
              <mc:Fallback>
                <p:oleObj name="Equation" r:id="rId7" imgW="2628900" imgH="825500" progId="Equation.DSMT4">
                  <p:embed/>
                  <p:pic>
                    <p:nvPicPr>
                      <p:cNvPr id="0" name="Object 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3179564"/>
                        <a:ext cx="2628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 TextBox"/>
          <p:cNvSpPr txBox="1"/>
          <p:nvPr/>
        </p:nvSpPr>
        <p:spPr>
          <a:xfrm>
            <a:off x="395536" y="188640"/>
            <a:ext cx="7200800" cy="400110"/>
          </a:xfrm>
          <a:prstGeom prst="rect">
            <a:avLst/>
          </a:prstGeom>
          <a:noFill/>
        </p:spPr>
        <p:txBody>
          <a:bodyPr wrap="square" rtlCol="0">
            <a:spAutoFit/>
          </a:bodyPr>
          <a:lstStyle/>
          <a:p>
            <a:pPr>
              <a:buFont typeface="Wingdings" pitchFamily="2" charset="2"/>
              <a:buChar char="§"/>
            </a:pPr>
            <a:r>
              <a:rPr lang="el-GR" sz="2000" b="1" dirty="0" smtClean="0"/>
              <a:t>Σχέση μεταξύ υλικών και χωρικών συντεταγμένων</a:t>
            </a:r>
            <a:endParaRPr lang="el-GR" sz="2000" b="1" dirty="0"/>
          </a:p>
        </p:txBody>
      </p:sp>
      <p:sp>
        <p:nvSpPr>
          <p:cNvPr id="9"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5</a:t>
            </a:fld>
            <a:endParaRPr lang="el-GR" dirty="0"/>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
        <p:nvSpPr>
          <p:cNvPr id="12" name="9 - TextBox"/>
          <p:cNvSpPr txBox="1"/>
          <p:nvPr/>
        </p:nvSpPr>
        <p:spPr>
          <a:xfrm>
            <a:off x="17341" y="5317362"/>
            <a:ext cx="3737830" cy="1015663"/>
          </a:xfrm>
          <a:prstGeom prst="rect">
            <a:avLst/>
          </a:prstGeom>
          <a:noFill/>
        </p:spPr>
        <p:txBody>
          <a:bodyPr wrap="square" rtlCol="0">
            <a:spAutoFit/>
          </a:bodyPr>
          <a:lstStyle/>
          <a:p>
            <a:pPr algn="ctr"/>
            <a:r>
              <a:rPr lang="el-GR" sz="2000" i="1" dirty="0" smtClean="0"/>
              <a:t>Σχήμα </a:t>
            </a:r>
            <a:r>
              <a:rPr lang="en-US" sz="2000" i="1" dirty="0" smtClean="0"/>
              <a:t>1</a:t>
            </a:r>
            <a:r>
              <a:rPr lang="el-GR" sz="2000" i="1" dirty="0" smtClean="0"/>
              <a:t>: Σχηματική αναπαράσταση υλικού και χωρικού ανύσματος</a:t>
            </a:r>
            <a:endParaRPr lang="el-GR" sz="2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08720"/>
            <a:ext cx="8229600" cy="5472608"/>
          </a:xfrm>
        </p:spPr>
        <p:txBody>
          <a:bodyPr/>
          <a:lstStyle/>
          <a:p>
            <a:pPr>
              <a:spcBef>
                <a:spcPct val="0"/>
              </a:spcBef>
              <a:buFontTx/>
              <a:buChar char="•"/>
            </a:pPr>
            <a:r>
              <a:rPr lang="el-GR" altLang="el-GR" sz="2000" dirty="0" smtClean="0">
                <a:cs typeface="Times New Roman" pitchFamily="18" charset="0"/>
              </a:rPr>
              <a:t>Εξαρτάται από το σύστημα αναφοράς ως προς το οποίο ανάγεται η κίνηση του ρευστού</a:t>
            </a:r>
          </a:p>
          <a:p>
            <a:pPr>
              <a:spcBef>
                <a:spcPct val="0"/>
              </a:spcBef>
              <a:buFontTx/>
              <a:buChar char="•"/>
            </a:pPr>
            <a:r>
              <a:rPr lang="el-GR" altLang="el-GR" sz="2000" dirty="0" smtClean="0">
                <a:cs typeface="Times New Roman" pitchFamily="18" charset="0"/>
              </a:rPr>
              <a:t>Ακίνητο σύστημα αναφοράς </a:t>
            </a:r>
            <a:r>
              <a:rPr lang="en-US" altLang="el-GR" sz="2000" dirty="0" smtClean="0">
                <a:cs typeface="Times New Roman" pitchFamily="18" charset="0"/>
              </a:rPr>
              <a:t>(</a:t>
            </a:r>
            <a:r>
              <a:rPr lang="en-US" altLang="el-GR" sz="2000" b="1" dirty="0" smtClean="0">
                <a:cs typeface="Times New Roman" pitchFamily="18" charset="0"/>
              </a:rPr>
              <a:t>Eulerian</a:t>
            </a:r>
            <a:r>
              <a:rPr lang="en-US" altLang="el-GR" sz="2000" dirty="0" smtClean="0">
                <a:cs typeface="Times New Roman" pitchFamily="18" charset="0"/>
              </a:rPr>
              <a:t>)</a:t>
            </a:r>
          </a:p>
          <a:p>
            <a:pPr>
              <a:spcBef>
                <a:spcPct val="0"/>
              </a:spcBef>
              <a:buFontTx/>
              <a:buChar char="•"/>
            </a:pPr>
            <a:r>
              <a:rPr lang="el-GR" altLang="el-GR" sz="2000" dirty="0" smtClean="0">
                <a:cs typeface="Times New Roman" pitchFamily="18" charset="0"/>
              </a:rPr>
              <a:t>Κινούμενο σύστημα αναφοράς που ακολουθεί τα σωματίδια του ρευστού (</a:t>
            </a:r>
            <a:r>
              <a:rPr lang="en-US" altLang="el-GR" sz="2000" b="1" dirty="0" smtClean="0">
                <a:cs typeface="Times New Roman" pitchFamily="18" charset="0"/>
              </a:rPr>
              <a:t>Lagrangian</a:t>
            </a:r>
            <a:r>
              <a:rPr lang="en-US" altLang="el-GR" sz="2000" dirty="0" smtClean="0">
                <a:cs typeface="Times New Roman" pitchFamily="18" charset="0"/>
              </a:rPr>
              <a:t>)</a:t>
            </a:r>
            <a:r>
              <a:rPr lang="el-GR" altLang="el-GR" sz="2000" dirty="0" smtClean="0">
                <a:cs typeface="Times New Roman" pitchFamily="18" charset="0"/>
              </a:rPr>
              <a:t> </a:t>
            </a:r>
          </a:p>
          <a:p>
            <a:pPr algn="ctr">
              <a:buFont typeface="Wingdings" pitchFamily="2" charset="2"/>
              <a:buChar char="§"/>
            </a:pPr>
            <a:r>
              <a:rPr lang="el-GR" altLang="el-GR" sz="2000" b="1" dirty="0" smtClean="0">
                <a:cs typeface="Times New Roman" pitchFamily="18" charset="0"/>
              </a:rPr>
              <a:t>Λαγκραντζιανή Περιγραφή</a:t>
            </a:r>
          </a:p>
          <a:p>
            <a:pPr>
              <a:spcBef>
                <a:spcPct val="0"/>
              </a:spcBef>
              <a:buFont typeface="Wingdings" pitchFamily="2" charset="2"/>
              <a:buChar char="ü"/>
              <a:tabLst>
                <a:tab pos="174625" algn="l"/>
              </a:tabLst>
            </a:pPr>
            <a:r>
              <a:rPr lang="el-GR" altLang="el-GR" sz="2000" dirty="0" smtClean="0">
                <a:cs typeface="Times New Roman" pitchFamily="18" charset="0"/>
              </a:rPr>
              <a:t>Προτιμητέα περιγραφή πεδίου μετατοπίσεων και ταχυτήτων σε κατασκευές</a:t>
            </a:r>
            <a:r>
              <a:rPr lang="el-GR" altLang="el-GR" sz="2000" b="1" dirty="0" smtClean="0">
                <a:cs typeface="Times New Roman" pitchFamily="18" charset="0"/>
              </a:rPr>
              <a:t>	</a:t>
            </a:r>
          </a:p>
          <a:p>
            <a:pPr>
              <a:spcBef>
                <a:spcPct val="0"/>
              </a:spcBef>
              <a:buFont typeface="Wingdings" pitchFamily="2" charset="2"/>
              <a:buChar char="ü"/>
              <a:tabLst>
                <a:tab pos="174625" algn="l"/>
              </a:tabLst>
            </a:pPr>
            <a:r>
              <a:rPr lang="el-GR" altLang="el-GR" sz="2000" dirty="0" smtClean="0">
                <a:cs typeface="Times New Roman" pitchFamily="18" charset="0"/>
              </a:rPr>
              <a:t>Στην Ρευστομηχανική δεν αποτελεί την πλέον ενδεδειγμένη επιλογή</a:t>
            </a:r>
          </a:p>
          <a:p>
            <a:pPr>
              <a:spcBef>
                <a:spcPct val="0"/>
              </a:spcBef>
              <a:buFont typeface="Wingdings" pitchFamily="2" charset="2"/>
              <a:buChar char="ü"/>
              <a:tabLst>
                <a:tab pos="174625" algn="l"/>
              </a:tabLst>
            </a:pPr>
            <a:r>
              <a:rPr lang="el-GR" altLang="el-GR" sz="2000" dirty="0" smtClean="0">
                <a:cs typeface="Times New Roman" pitchFamily="18" charset="0"/>
              </a:rPr>
              <a:t>Τα ρευστά αποτελούνται από τεράστιο αριθμό μορίων </a:t>
            </a:r>
          </a:p>
          <a:p>
            <a:pPr>
              <a:spcBef>
                <a:spcPct val="0"/>
              </a:spcBef>
              <a:buFont typeface="Wingdings" pitchFamily="2" charset="2"/>
              <a:buChar char="ü"/>
              <a:tabLst>
                <a:tab pos="174625" algn="l"/>
              </a:tabLst>
            </a:pPr>
            <a:r>
              <a:rPr lang="el-GR" altLang="el-GR" sz="2000" dirty="0" smtClean="0">
                <a:cs typeface="Times New Roman" pitchFamily="18" charset="0"/>
              </a:rPr>
              <a:t>Όμως είναι χρήσιμη μέθοδος για την περιγραφή εξειδικευμένων προβλημάτων (</a:t>
            </a:r>
            <a:r>
              <a:rPr lang="en-US" altLang="el-GR" sz="2000" dirty="0" smtClean="0">
                <a:cs typeface="Times New Roman" pitchFamily="18" charset="0"/>
              </a:rPr>
              <a:t>spray,</a:t>
            </a:r>
            <a:r>
              <a:rPr lang="el-GR" altLang="el-GR" sz="2000" dirty="0" smtClean="0">
                <a:cs typeface="Times New Roman" pitchFamily="18" charset="0"/>
              </a:rPr>
              <a:t> ροή με φυσαλίδες ή σωματίδια) ειδικά σε συνδυασμό με την Οϊλεριανή περιγραφή</a:t>
            </a:r>
          </a:p>
          <a:p>
            <a:pPr>
              <a:spcBef>
                <a:spcPct val="0"/>
              </a:spcBef>
              <a:buFont typeface="Wingdings" pitchFamily="2" charset="2"/>
              <a:buChar char="ü"/>
              <a:tabLst>
                <a:tab pos="174625" algn="l"/>
              </a:tabLst>
            </a:pPr>
            <a:r>
              <a:rPr lang="el-GR" altLang="el-GR" sz="2000" dirty="0" smtClean="0">
                <a:cs typeface="Times New Roman" pitchFamily="18" charset="0"/>
              </a:rPr>
              <a:t>Περιγραφή μεταβολών των ιδιοτήτων σωματιδίων ρευστού καθώς αυτά κινούνται</a:t>
            </a:r>
            <a:endParaRPr lang="el-GR" altLang="el-GR" sz="2000" b="1" dirty="0" smtClean="0">
              <a:cs typeface="Times New Roman" pitchFamily="18" charset="0"/>
            </a:endParaRPr>
          </a:p>
          <a:p>
            <a:pPr>
              <a:buFont typeface="Wingdings" pitchFamily="2" charset="2"/>
              <a:buChar char="ü"/>
            </a:pPr>
            <a:endParaRPr lang="el-GR" sz="2000" dirty="0"/>
          </a:p>
        </p:txBody>
      </p:sp>
      <p:sp>
        <p:nvSpPr>
          <p:cNvPr id="4" name="TextBox 1"/>
          <p:cNvSpPr txBox="1">
            <a:spLocks noGrp="1" noChangeArrowheads="1"/>
          </p:cNvSpPr>
          <p:nvPr>
            <p:ph type="title"/>
          </p:nvPr>
        </p:nvSpPr>
        <p:spPr bwMode="auto">
          <a:xfrm>
            <a:off x="0" y="-27384"/>
            <a:ext cx="9144000" cy="769441"/>
          </a:xfrm>
          <a:prstGeom prst="rect">
            <a:avLst/>
          </a:prstGeom>
          <a:noFill/>
          <a:ln w="9525">
            <a:noFill/>
            <a:miter lim="800000"/>
            <a:headEnd/>
            <a:tailEnd/>
          </a:ln>
        </p:spPr>
        <p:txBody>
          <a:bodyPr wrap="square">
            <a:spAutoFit/>
          </a:bodyPr>
          <a:lstStyle/>
          <a:p>
            <a:pPr algn="ctr">
              <a:spcBef>
                <a:spcPct val="0"/>
              </a:spcBef>
            </a:pPr>
            <a:r>
              <a:rPr lang="el-GR" altLang="el-GR" b="1" dirty="0">
                <a:cs typeface="Times New Roman" pitchFamily="18" charset="0"/>
              </a:rPr>
              <a:t>Μέθοδοι Περιγραφής Πεδίου Ροής</a:t>
            </a:r>
          </a:p>
        </p:txBody>
      </p:sp>
      <p:graphicFrame>
        <p:nvGraphicFramePr>
          <p:cNvPr id="4098" name="Object 8"/>
          <p:cNvGraphicFramePr>
            <a:graphicFrameLocks noChangeAspect="1"/>
          </p:cNvGraphicFramePr>
          <p:nvPr>
            <p:extLst>
              <p:ext uri="{D42A27DB-BD31-4B8C-83A1-F6EECF244321}">
                <p14:modId xmlns:p14="http://schemas.microsoft.com/office/powerpoint/2010/main" val="3516950683"/>
              </p:ext>
            </p:extLst>
          </p:nvPr>
        </p:nvGraphicFramePr>
        <p:xfrm>
          <a:off x="611560" y="5733256"/>
          <a:ext cx="8001000" cy="444500"/>
        </p:xfrm>
        <a:graphic>
          <a:graphicData uri="http://schemas.openxmlformats.org/presentationml/2006/ole">
            <mc:AlternateContent xmlns:mc="http://schemas.openxmlformats.org/markup-compatibility/2006">
              <mc:Choice xmlns:v="urn:schemas-microsoft-com:vml" Requires="v">
                <p:oleObj spid="_x0000_s4213" name="Equation" r:id="rId3" imgW="8001000" imgH="444500" progId="Equation.DSMT4">
                  <p:embed/>
                </p:oleObj>
              </mc:Choice>
              <mc:Fallback>
                <p:oleObj name="Equation" r:id="rId3" imgW="8001000" imgH="4445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733256"/>
                        <a:ext cx="80010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6</a:t>
            </a:fld>
            <a:endParaRPr lang="el-GR" dirty="0"/>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27584" y="875754"/>
            <a:ext cx="4104456" cy="201622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240945" y="731738"/>
            <a:ext cx="3435511" cy="2193206"/>
          </a:xfrm>
          <a:prstGeom prst="rect">
            <a:avLst/>
          </a:prstGeom>
          <a:noFill/>
          <a:ln w="9525">
            <a:noFill/>
            <a:miter lim="800000"/>
            <a:headEnd/>
            <a:tailEnd/>
          </a:ln>
        </p:spPr>
      </p:pic>
      <p:sp>
        <p:nvSpPr>
          <p:cNvPr id="8" name="TextBox 45"/>
          <p:cNvSpPr txBox="1">
            <a:spLocks noChangeArrowheads="1"/>
          </p:cNvSpPr>
          <p:nvPr/>
        </p:nvSpPr>
        <p:spPr bwMode="auto">
          <a:xfrm>
            <a:off x="539552" y="44624"/>
            <a:ext cx="8081962" cy="707886"/>
          </a:xfrm>
          <a:prstGeom prst="rect">
            <a:avLst/>
          </a:prstGeom>
          <a:noFill/>
          <a:ln w="9525">
            <a:noFill/>
            <a:miter lim="800000"/>
            <a:headEnd/>
            <a:tailEnd/>
          </a:ln>
        </p:spPr>
        <p:txBody>
          <a:bodyPr>
            <a:spAutoFit/>
          </a:bodyPr>
          <a:lstStyle/>
          <a:p>
            <a:pPr algn="ctr">
              <a:spcBef>
                <a:spcPct val="0"/>
              </a:spcBef>
              <a:buFont typeface="Wingdings" pitchFamily="2" charset="2"/>
              <a:buChar char="§"/>
            </a:pPr>
            <a:r>
              <a:rPr lang="el-GR" altLang="el-GR" sz="2000" b="1" dirty="0" smtClean="0">
                <a:cs typeface="Times New Roman" pitchFamily="18" charset="0"/>
              </a:rPr>
              <a:t>    Οϊλεριανή </a:t>
            </a:r>
            <a:r>
              <a:rPr lang="el-GR" altLang="el-GR" sz="2000" b="1" dirty="0">
                <a:cs typeface="Times New Roman" pitchFamily="18" charset="0"/>
              </a:rPr>
              <a:t>Περιγραφή </a:t>
            </a:r>
            <a:endParaRPr lang="el-GR" altLang="el-GR" sz="2000" b="1" dirty="0" smtClean="0">
              <a:cs typeface="Times New Roman" pitchFamily="18" charset="0"/>
            </a:endParaRPr>
          </a:p>
          <a:p>
            <a:pPr>
              <a:spcBef>
                <a:spcPct val="0"/>
              </a:spcBef>
              <a:buFont typeface="Wingdings" pitchFamily="2" charset="2"/>
              <a:buChar char="ü"/>
            </a:pPr>
            <a:r>
              <a:rPr lang="el-GR" altLang="el-GR" sz="2000" dirty="0" smtClean="0">
                <a:cs typeface="Times New Roman" pitchFamily="18" charset="0"/>
              </a:rPr>
              <a:t>Η </a:t>
            </a:r>
            <a:r>
              <a:rPr lang="el-GR" altLang="el-GR" sz="2000" dirty="0">
                <a:cs typeface="Times New Roman" pitchFamily="18" charset="0"/>
              </a:rPr>
              <a:t>προσοχή εστιάζεται σε ορισμένο σημείο του χώρου</a:t>
            </a:r>
            <a:endParaRPr lang="el-GR" altLang="el-GR" sz="2000" b="1" dirty="0">
              <a:cs typeface="Times New Roman" pitchFamily="18" charset="0"/>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587735490"/>
              </p:ext>
            </p:extLst>
          </p:nvPr>
        </p:nvGraphicFramePr>
        <p:xfrm>
          <a:off x="6372200" y="404664"/>
          <a:ext cx="2286000" cy="419100"/>
        </p:xfrm>
        <a:graphic>
          <a:graphicData uri="http://schemas.openxmlformats.org/presentationml/2006/ole">
            <mc:AlternateContent xmlns:mc="http://schemas.openxmlformats.org/markup-compatibility/2006">
              <mc:Choice xmlns:v="urn:schemas-microsoft-com:vml" Requires="v">
                <p:oleObj spid="_x0000_s3193" name="Equation" r:id="rId5" imgW="2286000" imgH="419100" progId="Equation.DSMT4">
                  <p:embed/>
                </p:oleObj>
              </mc:Choice>
              <mc:Fallback>
                <p:oleObj name="Equation" r:id="rId5" imgW="2286000" imgH="4191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404664"/>
                        <a:ext cx="2286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 TextBox"/>
          <p:cNvSpPr txBox="1"/>
          <p:nvPr/>
        </p:nvSpPr>
        <p:spPr>
          <a:xfrm>
            <a:off x="323528" y="2852936"/>
            <a:ext cx="8496944" cy="400110"/>
          </a:xfrm>
          <a:prstGeom prst="rect">
            <a:avLst/>
          </a:prstGeom>
          <a:noFill/>
        </p:spPr>
        <p:txBody>
          <a:bodyPr wrap="square" rtlCol="0">
            <a:spAutoFit/>
          </a:bodyPr>
          <a:lstStyle/>
          <a:p>
            <a:pPr algn="ctr"/>
            <a:r>
              <a:rPr lang="el-GR" sz="2000" i="1" dirty="0" smtClean="0"/>
              <a:t>Σχήμα 2: (α) Λαγκραντζιανή και (β) Οϊλεριανή περιγραφή του πεδίου ροής  </a:t>
            </a:r>
            <a:endParaRPr lang="el-GR" sz="2000" i="1" dirty="0"/>
          </a:p>
        </p:txBody>
      </p:sp>
      <p:sp>
        <p:nvSpPr>
          <p:cNvPr id="11" name="10 - Ορθογώνιο"/>
          <p:cNvSpPr/>
          <p:nvPr/>
        </p:nvSpPr>
        <p:spPr>
          <a:xfrm>
            <a:off x="827584" y="1883866"/>
            <a:ext cx="455574" cy="369332"/>
          </a:xfrm>
          <a:prstGeom prst="rect">
            <a:avLst/>
          </a:prstGeom>
        </p:spPr>
        <p:txBody>
          <a:bodyPr wrap="none">
            <a:spAutoFit/>
          </a:bodyPr>
          <a:lstStyle/>
          <a:p>
            <a:r>
              <a:rPr lang="el-GR" i="1" dirty="0" smtClean="0"/>
              <a:t>(α)</a:t>
            </a:r>
            <a:endParaRPr lang="el-GR" dirty="0"/>
          </a:p>
        </p:txBody>
      </p:sp>
      <p:sp>
        <p:nvSpPr>
          <p:cNvPr id="12" name="11 - Ορθογώνιο"/>
          <p:cNvSpPr/>
          <p:nvPr/>
        </p:nvSpPr>
        <p:spPr>
          <a:xfrm>
            <a:off x="5484578" y="1874574"/>
            <a:ext cx="455574" cy="369332"/>
          </a:xfrm>
          <a:prstGeom prst="rect">
            <a:avLst/>
          </a:prstGeom>
        </p:spPr>
        <p:txBody>
          <a:bodyPr wrap="none">
            <a:spAutoFit/>
          </a:bodyPr>
          <a:lstStyle/>
          <a:p>
            <a:r>
              <a:rPr lang="el-GR" i="1" dirty="0" smtClean="0"/>
              <a:t>(β)</a:t>
            </a:r>
            <a:endParaRPr lang="el-GR" dirty="0"/>
          </a:p>
        </p:txBody>
      </p:sp>
      <p:pic>
        <p:nvPicPr>
          <p:cNvPr id="13" name="Picture 6" descr="FBPR_composite"/>
          <p:cNvPicPr>
            <a:picLocks noChangeAspect="1" noChangeArrowheads="1"/>
          </p:cNvPicPr>
          <p:nvPr/>
        </p:nvPicPr>
        <p:blipFill>
          <a:blip r:embed="rId7" cstate="print"/>
          <a:srcRect/>
          <a:stretch>
            <a:fillRect/>
          </a:stretch>
        </p:blipFill>
        <p:spPr bwMode="auto">
          <a:xfrm>
            <a:off x="3536479" y="4494981"/>
            <a:ext cx="4923953" cy="2174379"/>
          </a:xfrm>
          <a:prstGeom prst="rect">
            <a:avLst/>
          </a:prstGeom>
          <a:noFill/>
          <a:ln w="9525">
            <a:noFill/>
            <a:miter lim="800000"/>
            <a:headEnd/>
            <a:tailEnd/>
          </a:ln>
        </p:spPr>
      </p:pic>
      <p:sp>
        <p:nvSpPr>
          <p:cNvPr id="16" name="15 - Ορθογώνιο"/>
          <p:cNvSpPr/>
          <p:nvPr/>
        </p:nvSpPr>
        <p:spPr>
          <a:xfrm>
            <a:off x="251520" y="3429000"/>
            <a:ext cx="8568952" cy="1015663"/>
          </a:xfrm>
          <a:prstGeom prst="rect">
            <a:avLst/>
          </a:prstGeom>
        </p:spPr>
        <p:txBody>
          <a:bodyPr wrap="square">
            <a:spAutoFit/>
          </a:bodyPr>
          <a:lstStyle/>
          <a:p>
            <a:r>
              <a:rPr lang="el-GR" altLang="el-GR" sz="2000" dirty="0" smtClean="0">
                <a:cs typeface="Times New Roman" pitchFamily="18" charset="0"/>
              </a:rPr>
              <a:t>Για την μελέτη του ατυχήματος του </a:t>
            </a:r>
            <a:r>
              <a:rPr lang="en-US" altLang="el-GR" sz="2000" dirty="0" smtClean="0">
                <a:cs typeface="Times New Roman" pitchFamily="18" charset="0"/>
              </a:rPr>
              <a:t>Columbia </a:t>
            </a:r>
            <a:r>
              <a:rPr lang="el-GR" altLang="el-GR" sz="2000" dirty="0" smtClean="0">
                <a:cs typeface="Times New Roman" pitchFamily="18" charset="0"/>
              </a:rPr>
              <a:t>έγιναν προσομοιώσεις της ροής γύρω από το όχημα με βάση την Οϊλεριανή προσέγγιση ενώ η ανάλυση της τροχιάς των θραυσμάτων έγινε με βάση την Λαγκραντζιανή προσέγγιση </a:t>
            </a:r>
            <a:endParaRPr lang="el-GR" sz="2000" dirty="0"/>
          </a:p>
        </p:txBody>
      </p:sp>
      <p:sp>
        <p:nvSpPr>
          <p:cNvPr id="17"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7</a:t>
            </a:fld>
            <a:endParaRPr lang="el-GR" dirty="0"/>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
        <p:nvSpPr>
          <p:cNvPr id="20" name="19 - TextBox"/>
          <p:cNvSpPr txBox="1"/>
          <p:nvPr/>
        </p:nvSpPr>
        <p:spPr>
          <a:xfrm>
            <a:off x="251520" y="4653136"/>
            <a:ext cx="3096344" cy="1015663"/>
          </a:xfrm>
          <a:prstGeom prst="rect">
            <a:avLst/>
          </a:prstGeom>
          <a:noFill/>
        </p:spPr>
        <p:txBody>
          <a:bodyPr wrap="square" rtlCol="0">
            <a:spAutoFit/>
          </a:bodyPr>
          <a:lstStyle/>
          <a:p>
            <a:pPr algn="ctr"/>
            <a:r>
              <a:rPr lang="el-GR" sz="2000" i="1" dirty="0" smtClean="0"/>
              <a:t>Σχήμα 3: Προσομοίωση </a:t>
            </a:r>
            <a:r>
              <a:rPr lang="el-GR" sz="2000" dirty="0">
                <a:cs typeface="Times New Roman" pitchFamily="18" charset="0"/>
              </a:rPr>
              <a:t>γ</a:t>
            </a:r>
            <a:r>
              <a:rPr lang="el-GR" altLang="el-GR" sz="2000" dirty="0" smtClean="0">
                <a:cs typeface="Times New Roman" pitchFamily="18" charset="0"/>
              </a:rPr>
              <a:t>ια την μελέτη του ατυχήματος του </a:t>
            </a:r>
            <a:r>
              <a:rPr lang="en-US" altLang="el-GR" sz="2000" dirty="0" smtClean="0">
                <a:cs typeface="Times New Roman" pitchFamily="18" charset="0"/>
              </a:rPr>
              <a:t>Columbia</a:t>
            </a:r>
            <a:r>
              <a:rPr lang="el-GR" sz="2000" i="1" dirty="0" smtClean="0"/>
              <a:t> </a:t>
            </a:r>
            <a:endParaRPr lang="el-GR"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832648"/>
          </a:xfrm>
        </p:spPr>
        <p:txBody>
          <a:bodyPr>
            <a:normAutofit/>
          </a:bodyPr>
          <a:lstStyle/>
          <a:p>
            <a:pPr algn="just">
              <a:spcBef>
                <a:spcPct val="0"/>
              </a:spcBef>
              <a:buFontTx/>
              <a:buChar char="•"/>
              <a:tabLst>
                <a:tab pos="361950" algn="l"/>
              </a:tabLst>
            </a:pPr>
            <a:r>
              <a:rPr lang="el-GR" altLang="el-GR" sz="2000" dirty="0" smtClean="0">
                <a:cs typeface="Times New Roman" pitchFamily="18" charset="0"/>
              </a:rPr>
              <a:t>Παρατηρητής ακίνητος - Οϊλεριανή περιγραφή - </a:t>
            </a:r>
            <a:r>
              <a:rPr lang="el-GR" altLang="el-GR" sz="2000" b="1" dirty="0" smtClean="0">
                <a:cs typeface="Times New Roman" pitchFamily="18" charset="0"/>
              </a:rPr>
              <a:t>Τοπική</a:t>
            </a:r>
            <a:r>
              <a:rPr lang="el-GR" altLang="el-GR" sz="2000" dirty="0" smtClean="0">
                <a:cs typeface="Times New Roman" pitchFamily="18" charset="0"/>
              </a:rPr>
              <a:t> παράγωγος</a:t>
            </a:r>
          </a:p>
          <a:p>
            <a:pPr algn="just">
              <a:spcBef>
                <a:spcPct val="0"/>
              </a:spcBef>
              <a:buFontTx/>
              <a:buChar char="•"/>
            </a:pPr>
            <a:r>
              <a:rPr lang="el-GR" altLang="el-GR" sz="2000" dirty="0" smtClean="0">
                <a:cs typeface="Times New Roman" pitchFamily="18" charset="0"/>
              </a:rPr>
              <a:t>Παρατηρητής κινείται με ταχύτητα ρευστού- Λαγκραντζιανή </a:t>
            </a:r>
            <a:r>
              <a:rPr lang="el-GR" altLang="el-GR" sz="2000" b="1" dirty="0" smtClean="0">
                <a:cs typeface="Times New Roman" pitchFamily="18" charset="0"/>
              </a:rPr>
              <a:t>περιγραφή </a:t>
            </a:r>
            <a:r>
              <a:rPr lang="el-GR" altLang="el-GR" sz="2000" dirty="0" smtClean="0">
                <a:cs typeface="Times New Roman" pitchFamily="18" charset="0"/>
              </a:rPr>
              <a:t>-</a:t>
            </a:r>
            <a:r>
              <a:rPr lang="el-GR" altLang="el-GR" sz="2000" b="1" dirty="0" smtClean="0">
                <a:cs typeface="Times New Roman" pitchFamily="18" charset="0"/>
              </a:rPr>
              <a:t>Υλική</a:t>
            </a:r>
            <a:r>
              <a:rPr lang="el-GR" altLang="el-GR" sz="2000" dirty="0" smtClean="0">
                <a:cs typeface="Times New Roman" pitchFamily="18" charset="0"/>
              </a:rPr>
              <a:t> παράγωγος</a:t>
            </a:r>
          </a:p>
          <a:p>
            <a:pPr algn="just">
              <a:spcBef>
                <a:spcPct val="0"/>
              </a:spcBef>
              <a:buFontTx/>
              <a:buChar char="•"/>
              <a:tabLst>
                <a:tab pos="266700" algn="l"/>
              </a:tabLst>
            </a:pPr>
            <a:r>
              <a:rPr lang="el-GR" altLang="el-GR" sz="2000" dirty="0" smtClean="0">
                <a:cs typeface="Times New Roman" pitchFamily="18" charset="0"/>
              </a:rPr>
              <a:t>Παρατηρητής κινείται με δική του ταχύτητα – </a:t>
            </a:r>
            <a:r>
              <a:rPr lang="el-GR" altLang="el-GR" sz="2000" b="1" dirty="0" smtClean="0">
                <a:cs typeface="Times New Roman" pitchFamily="18" charset="0"/>
              </a:rPr>
              <a:t>Ολική</a:t>
            </a:r>
            <a:r>
              <a:rPr lang="el-GR" altLang="el-GR" sz="2000" dirty="0" smtClean="0">
                <a:cs typeface="Times New Roman" pitchFamily="18" charset="0"/>
              </a:rPr>
              <a:t> παράγωγος</a:t>
            </a:r>
          </a:p>
          <a:p>
            <a:pPr algn="just">
              <a:spcBef>
                <a:spcPct val="0"/>
              </a:spcBef>
              <a:buFontTx/>
              <a:buChar char="•"/>
            </a:pPr>
            <a:endParaRPr lang="el-GR" sz="2000" dirty="0" smtClean="0">
              <a:cs typeface="Times New Roman" pitchFamily="18" charset="0"/>
            </a:endParaRPr>
          </a:p>
          <a:p>
            <a:pPr algn="just">
              <a:spcBef>
                <a:spcPct val="0"/>
              </a:spcBef>
              <a:buFontTx/>
              <a:buChar char="•"/>
            </a:pPr>
            <a:r>
              <a:rPr lang="el-GR" altLang="el-GR" sz="2000" b="1" dirty="0" smtClean="0">
                <a:cs typeface="Times New Roman" pitchFamily="18" charset="0"/>
              </a:rPr>
              <a:t>Τοπική παράγωγος</a:t>
            </a:r>
            <a:r>
              <a:rPr lang="el-GR" altLang="el-GR" sz="2000" dirty="0" smtClean="0">
                <a:cs typeface="Times New Roman" pitchFamily="18" charset="0"/>
              </a:rPr>
              <a:t>:</a:t>
            </a:r>
          </a:p>
          <a:p>
            <a:pPr algn="just">
              <a:spcBef>
                <a:spcPct val="0"/>
              </a:spcBef>
              <a:buFontTx/>
              <a:buChar char="•"/>
            </a:pPr>
            <a:endParaRPr lang="el-GR" sz="2000" dirty="0" smtClean="0">
              <a:cs typeface="Times New Roman" pitchFamily="18" charset="0"/>
            </a:endParaRPr>
          </a:p>
          <a:p>
            <a:pPr algn="just">
              <a:spcBef>
                <a:spcPct val="0"/>
              </a:spcBef>
              <a:buFontTx/>
              <a:buChar char="•"/>
            </a:pPr>
            <a:r>
              <a:rPr lang="el-GR" altLang="el-GR" sz="2000" b="1" dirty="0" smtClean="0">
                <a:cs typeface="Times New Roman" pitchFamily="18" charset="0"/>
              </a:rPr>
              <a:t>Υλική παράγωγος</a:t>
            </a:r>
            <a:r>
              <a:rPr lang="el-GR" altLang="el-GR" sz="2000" dirty="0" smtClean="0">
                <a:cs typeface="Times New Roman" pitchFamily="18" charset="0"/>
              </a:rPr>
              <a:t>:</a:t>
            </a:r>
          </a:p>
          <a:p>
            <a:pPr algn="just">
              <a:spcBef>
                <a:spcPct val="0"/>
              </a:spcBef>
              <a:buFontTx/>
              <a:buChar char="•"/>
            </a:pPr>
            <a:endParaRPr lang="el-GR" sz="2000" b="1" dirty="0" smtClean="0">
              <a:cs typeface="Times New Roman" pitchFamily="18" charset="0"/>
            </a:endParaRPr>
          </a:p>
          <a:p>
            <a:pPr algn="just">
              <a:spcBef>
                <a:spcPct val="0"/>
              </a:spcBef>
              <a:buFontTx/>
              <a:buChar char="•"/>
            </a:pPr>
            <a:endParaRPr lang="el-GR" sz="2000" b="1" dirty="0" smtClean="0">
              <a:cs typeface="Times New Roman" pitchFamily="18" charset="0"/>
            </a:endParaRPr>
          </a:p>
          <a:p>
            <a:pPr algn="just">
              <a:spcBef>
                <a:spcPct val="0"/>
              </a:spcBef>
              <a:buFontTx/>
              <a:buChar char="•"/>
            </a:pPr>
            <a:endParaRPr lang="el-GR" sz="2000" b="1" dirty="0" smtClean="0">
              <a:cs typeface="Times New Roman" pitchFamily="18" charset="0"/>
            </a:endParaRPr>
          </a:p>
          <a:p>
            <a:pPr algn="ctr">
              <a:spcBef>
                <a:spcPct val="0"/>
              </a:spcBef>
              <a:buNone/>
            </a:pPr>
            <a:r>
              <a:rPr lang="el-GR" altLang="el-GR" sz="2000" b="1" dirty="0" smtClean="0">
                <a:cs typeface="Times New Roman" pitchFamily="18" charset="0"/>
              </a:rPr>
              <a:t>Μετασχηματισμός μεταξύ Οϊλεριανής και Λαγκραντζιανής θεώρησης</a:t>
            </a:r>
          </a:p>
          <a:p>
            <a:pPr algn="just">
              <a:spcBef>
                <a:spcPct val="0"/>
              </a:spcBef>
              <a:buFontTx/>
              <a:buChar char="•"/>
            </a:pPr>
            <a:endParaRPr lang="el-GR" sz="2000" b="1" dirty="0"/>
          </a:p>
        </p:txBody>
      </p:sp>
      <p:sp>
        <p:nvSpPr>
          <p:cNvPr id="4" name="TextBox 1"/>
          <p:cNvSpPr txBox="1">
            <a:spLocks noGrp="1" noChangeArrowheads="1"/>
          </p:cNvSpPr>
          <p:nvPr>
            <p:ph type="title"/>
          </p:nvPr>
        </p:nvSpPr>
        <p:spPr bwMode="auto">
          <a:xfrm>
            <a:off x="0" y="-27384"/>
            <a:ext cx="9144000" cy="769441"/>
          </a:xfrm>
          <a:prstGeom prst="rect">
            <a:avLst/>
          </a:prstGeom>
          <a:noFill/>
          <a:ln w="9525">
            <a:noFill/>
            <a:miter lim="800000"/>
            <a:headEnd/>
            <a:tailEnd/>
          </a:ln>
        </p:spPr>
        <p:txBody>
          <a:bodyPr wrap="square">
            <a:spAutoFit/>
          </a:bodyPr>
          <a:lstStyle/>
          <a:p>
            <a:pPr algn="ctr">
              <a:spcBef>
                <a:spcPct val="0"/>
              </a:spcBef>
            </a:pPr>
            <a:r>
              <a:rPr lang="el-GR" altLang="el-GR" b="1" dirty="0">
                <a:cs typeface="Times New Roman" pitchFamily="18" charset="0"/>
              </a:rPr>
              <a:t>Χρονικές Παράγωγοι</a:t>
            </a:r>
          </a:p>
        </p:txBody>
      </p:sp>
      <p:graphicFrame>
        <p:nvGraphicFramePr>
          <p:cNvPr id="5122" name="Object 2"/>
          <p:cNvGraphicFramePr>
            <a:graphicFrameLocks noChangeAspect="1"/>
          </p:cNvGraphicFramePr>
          <p:nvPr/>
        </p:nvGraphicFramePr>
        <p:xfrm>
          <a:off x="3131840" y="1988840"/>
          <a:ext cx="3606800" cy="660400"/>
        </p:xfrm>
        <a:graphic>
          <a:graphicData uri="http://schemas.openxmlformats.org/presentationml/2006/ole">
            <mc:AlternateContent xmlns:mc="http://schemas.openxmlformats.org/markup-compatibility/2006">
              <mc:Choice xmlns:v="urn:schemas-microsoft-com:vml" Requires="v">
                <p:oleObj spid="_x0000_s5468" name="Equation" r:id="rId3" imgW="3606480" imgH="660240" progId="Equation.DSMT4">
                  <p:embed/>
                </p:oleObj>
              </mc:Choice>
              <mc:Fallback>
                <p:oleObj name="Equation" r:id="rId3" imgW="3606480" imgH="660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988840"/>
                        <a:ext cx="3606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3"/>
          <p:cNvGraphicFramePr>
            <a:graphicFrameLocks noChangeAspect="1"/>
          </p:cNvGraphicFramePr>
          <p:nvPr/>
        </p:nvGraphicFramePr>
        <p:xfrm>
          <a:off x="2957388" y="2654548"/>
          <a:ext cx="6007100" cy="1206500"/>
        </p:xfrm>
        <a:graphic>
          <a:graphicData uri="http://schemas.openxmlformats.org/presentationml/2006/ole">
            <mc:AlternateContent xmlns:mc="http://schemas.openxmlformats.org/markup-compatibility/2006">
              <mc:Choice xmlns:v="urn:schemas-microsoft-com:vml" Requires="v">
                <p:oleObj spid="_x0000_s5469" name="Equation" r:id="rId5" imgW="6006960" imgH="1206360" progId="Equation.DSMT4">
                  <p:embed/>
                </p:oleObj>
              </mc:Choice>
              <mc:Fallback>
                <p:oleObj name="Equation" r:id="rId5" imgW="6006960" imgH="12063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388" y="2654548"/>
                        <a:ext cx="60071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473075" y="4302795"/>
          <a:ext cx="6540500" cy="711200"/>
        </p:xfrm>
        <a:graphic>
          <a:graphicData uri="http://schemas.openxmlformats.org/presentationml/2006/ole">
            <mc:AlternateContent xmlns:mc="http://schemas.openxmlformats.org/markup-compatibility/2006">
              <mc:Choice xmlns:v="urn:schemas-microsoft-com:vml" Requires="v">
                <p:oleObj spid="_x0000_s5470" name="Equation" r:id="rId7" imgW="6540500" imgH="711200" progId="Equation.DSMT4">
                  <p:embed/>
                </p:oleObj>
              </mc:Choice>
              <mc:Fallback>
                <p:oleObj name="Equation" r:id="rId7" imgW="6540500" imgH="711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075" y="4302795"/>
                        <a:ext cx="65405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12"/>
          <p:cNvCxnSpPr/>
          <p:nvPr/>
        </p:nvCxnSpPr>
        <p:spPr>
          <a:xfrm flipV="1">
            <a:off x="5292080" y="4906045"/>
            <a:ext cx="19695" cy="3231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4"/>
          <p:cNvCxnSpPr/>
          <p:nvPr/>
        </p:nvCxnSpPr>
        <p:spPr>
          <a:xfrm flipH="1" flipV="1">
            <a:off x="6084169" y="4825083"/>
            <a:ext cx="126986" cy="1284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5"/>
          <p:cNvSpPr txBox="1">
            <a:spLocks noChangeArrowheads="1"/>
          </p:cNvSpPr>
          <p:nvPr/>
        </p:nvSpPr>
        <p:spPr bwMode="auto">
          <a:xfrm>
            <a:off x="4499992" y="5085184"/>
            <a:ext cx="2107753" cy="400110"/>
          </a:xfrm>
          <a:prstGeom prst="rect">
            <a:avLst/>
          </a:prstGeom>
          <a:noFill/>
          <a:ln w="9525">
            <a:noFill/>
            <a:miter lim="800000"/>
            <a:headEnd/>
            <a:tailEnd/>
          </a:ln>
        </p:spPr>
        <p:txBody>
          <a:bodyPr wrap="square">
            <a:spAutoFit/>
          </a:bodyPr>
          <a:lstStyle/>
          <a:p>
            <a:pPr algn="just">
              <a:spcBef>
                <a:spcPct val="0"/>
              </a:spcBef>
            </a:pPr>
            <a:r>
              <a:rPr lang="el-GR" altLang="el-GR" sz="2000" b="1" dirty="0">
                <a:cs typeface="Times New Roman" pitchFamily="18" charset="0"/>
              </a:rPr>
              <a:t>Τοπική μεταβολή</a:t>
            </a:r>
          </a:p>
        </p:txBody>
      </p:sp>
      <p:sp>
        <p:nvSpPr>
          <p:cNvPr id="13" name="TextBox 17"/>
          <p:cNvSpPr txBox="1">
            <a:spLocks noChangeArrowheads="1"/>
          </p:cNvSpPr>
          <p:nvPr/>
        </p:nvSpPr>
        <p:spPr bwMode="auto">
          <a:xfrm>
            <a:off x="6156176" y="4869160"/>
            <a:ext cx="2880320" cy="400110"/>
          </a:xfrm>
          <a:prstGeom prst="rect">
            <a:avLst/>
          </a:prstGeom>
          <a:noFill/>
          <a:ln w="9525">
            <a:noFill/>
            <a:miter lim="800000"/>
            <a:headEnd/>
            <a:tailEnd/>
          </a:ln>
        </p:spPr>
        <p:txBody>
          <a:bodyPr wrap="square">
            <a:spAutoFit/>
          </a:bodyPr>
          <a:lstStyle/>
          <a:p>
            <a:pPr algn="just">
              <a:spcBef>
                <a:spcPct val="0"/>
              </a:spcBef>
            </a:pPr>
            <a:r>
              <a:rPr lang="el-GR" altLang="el-GR" sz="2000" b="1" dirty="0">
                <a:cs typeface="Times New Roman" pitchFamily="18" charset="0"/>
              </a:rPr>
              <a:t>Μεταβολή λόγω κίνησης</a:t>
            </a:r>
          </a:p>
        </p:txBody>
      </p:sp>
      <p:sp>
        <p:nvSpPr>
          <p:cNvPr id="14" name="Freeform 10"/>
          <p:cNvSpPr/>
          <p:nvPr/>
        </p:nvSpPr>
        <p:spPr>
          <a:xfrm>
            <a:off x="5796136" y="4419079"/>
            <a:ext cx="579636" cy="403225"/>
          </a:xfrm>
          <a:custGeom>
            <a:avLst/>
            <a:gdLst>
              <a:gd name="connsiteX0" fmla="*/ 134471 w 658906"/>
              <a:gd name="connsiteY0" fmla="*/ 13447 h 403412"/>
              <a:gd name="connsiteX1" fmla="*/ 510989 w 658906"/>
              <a:gd name="connsiteY1" fmla="*/ 0 h 403412"/>
              <a:gd name="connsiteX2" fmla="*/ 658906 w 658906"/>
              <a:gd name="connsiteY2" fmla="*/ 67236 h 403412"/>
              <a:gd name="connsiteX3" fmla="*/ 658906 w 658906"/>
              <a:gd name="connsiteY3" fmla="*/ 282389 h 403412"/>
              <a:gd name="connsiteX4" fmla="*/ 564777 w 658906"/>
              <a:gd name="connsiteY4" fmla="*/ 376518 h 403412"/>
              <a:gd name="connsiteX5" fmla="*/ 322730 w 658906"/>
              <a:gd name="connsiteY5" fmla="*/ 403412 h 403412"/>
              <a:gd name="connsiteX6" fmla="*/ 94130 w 658906"/>
              <a:gd name="connsiteY6" fmla="*/ 389965 h 403412"/>
              <a:gd name="connsiteX7" fmla="*/ 94130 w 658906"/>
              <a:gd name="connsiteY7" fmla="*/ 389965 h 403412"/>
              <a:gd name="connsiteX8" fmla="*/ 0 w 658906"/>
              <a:gd name="connsiteY8" fmla="*/ 174812 h 403412"/>
              <a:gd name="connsiteX9" fmla="*/ 40341 w 658906"/>
              <a:gd name="connsiteY9" fmla="*/ 67236 h 403412"/>
              <a:gd name="connsiteX10" fmla="*/ 134471 w 658906"/>
              <a:gd name="connsiteY10" fmla="*/ 13447 h 4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06" h="403412">
                <a:moveTo>
                  <a:pt x="134471" y="13447"/>
                </a:moveTo>
                <a:lnTo>
                  <a:pt x="510989" y="0"/>
                </a:lnTo>
                <a:lnTo>
                  <a:pt x="658906" y="67236"/>
                </a:lnTo>
                <a:lnTo>
                  <a:pt x="658906" y="282389"/>
                </a:lnTo>
                <a:lnTo>
                  <a:pt x="564777" y="376518"/>
                </a:lnTo>
                <a:lnTo>
                  <a:pt x="322730" y="403412"/>
                </a:lnTo>
                <a:lnTo>
                  <a:pt x="94130" y="389965"/>
                </a:lnTo>
                <a:lnTo>
                  <a:pt x="94130" y="389965"/>
                </a:lnTo>
                <a:lnTo>
                  <a:pt x="0" y="174812"/>
                </a:lnTo>
                <a:lnTo>
                  <a:pt x="40341" y="67236"/>
                </a:lnTo>
                <a:lnTo>
                  <a:pt x="134471" y="13447"/>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l-GR" sz="1800" dirty="0"/>
          </a:p>
        </p:txBody>
      </p:sp>
      <p:sp>
        <p:nvSpPr>
          <p:cNvPr id="15" name="Freeform 9"/>
          <p:cNvSpPr/>
          <p:nvPr/>
        </p:nvSpPr>
        <p:spPr>
          <a:xfrm>
            <a:off x="5261595" y="4293096"/>
            <a:ext cx="390525" cy="660400"/>
          </a:xfrm>
          <a:custGeom>
            <a:avLst/>
            <a:gdLst>
              <a:gd name="connsiteX0" fmla="*/ 67235 w 389965"/>
              <a:gd name="connsiteY0" fmla="*/ 0 h 658906"/>
              <a:gd name="connsiteX1" fmla="*/ 322730 w 389965"/>
              <a:gd name="connsiteY1" fmla="*/ 13447 h 658906"/>
              <a:gd name="connsiteX2" fmla="*/ 376518 w 389965"/>
              <a:gd name="connsiteY2" fmla="*/ 255494 h 658906"/>
              <a:gd name="connsiteX3" fmla="*/ 389965 w 389965"/>
              <a:gd name="connsiteY3" fmla="*/ 470647 h 658906"/>
              <a:gd name="connsiteX4" fmla="*/ 336177 w 389965"/>
              <a:gd name="connsiteY4" fmla="*/ 645459 h 658906"/>
              <a:gd name="connsiteX5" fmla="*/ 107577 w 389965"/>
              <a:gd name="connsiteY5" fmla="*/ 658906 h 658906"/>
              <a:gd name="connsiteX6" fmla="*/ 67235 w 389965"/>
              <a:gd name="connsiteY6" fmla="*/ 457200 h 658906"/>
              <a:gd name="connsiteX7" fmla="*/ 0 w 389965"/>
              <a:gd name="connsiteY7" fmla="*/ 242047 h 658906"/>
              <a:gd name="connsiteX8" fmla="*/ 67235 w 389965"/>
              <a:gd name="connsiteY8" fmla="*/ 0 h 6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65" h="658906">
                <a:moveTo>
                  <a:pt x="67235" y="0"/>
                </a:moveTo>
                <a:lnTo>
                  <a:pt x="322730" y="13447"/>
                </a:lnTo>
                <a:lnTo>
                  <a:pt x="376518" y="255494"/>
                </a:lnTo>
                <a:lnTo>
                  <a:pt x="389965" y="470647"/>
                </a:lnTo>
                <a:lnTo>
                  <a:pt x="336177" y="645459"/>
                </a:lnTo>
                <a:lnTo>
                  <a:pt x="107577" y="658906"/>
                </a:lnTo>
                <a:lnTo>
                  <a:pt x="67235" y="457200"/>
                </a:lnTo>
                <a:lnTo>
                  <a:pt x="0" y="242047"/>
                </a:lnTo>
                <a:lnTo>
                  <a:pt x="67235"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l-GR" sz="1800" dirty="0"/>
          </a:p>
        </p:txBody>
      </p:sp>
      <p:sp>
        <p:nvSpPr>
          <p:cNvPr id="16"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8</a:t>
            </a:fld>
            <a:endParaRPr lang="el-GR" dirty="0"/>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
        <p:nvSpPr>
          <p:cNvPr id="21" name="TextBox 8"/>
          <p:cNvSpPr txBox="1">
            <a:spLocks noChangeArrowheads="1"/>
          </p:cNvSpPr>
          <p:nvPr/>
        </p:nvSpPr>
        <p:spPr bwMode="auto">
          <a:xfrm>
            <a:off x="395536" y="5373216"/>
            <a:ext cx="8496944" cy="1015663"/>
          </a:xfrm>
          <a:prstGeom prst="rect">
            <a:avLst/>
          </a:prstGeom>
          <a:noFill/>
          <a:ln w="9525">
            <a:noFill/>
            <a:miter lim="800000"/>
            <a:headEnd/>
            <a:tailEnd/>
          </a:ln>
        </p:spPr>
        <p:txBody>
          <a:bodyPr wrap="square">
            <a:spAutoFit/>
          </a:bodyPr>
          <a:lstStyle/>
          <a:p>
            <a:pPr algn="just">
              <a:spcBef>
                <a:spcPct val="0"/>
              </a:spcBef>
            </a:pPr>
            <a:r>
              <a:rPr lang="el-GR" altLang="el-GR" sz="2000" dirty="0">
                <a:cs typeface="Times New Roman" pitchFamily="18" charset="0"/>
              </a:rPr>
              <a:t>Η υλική παράγωγος υπολογίζει μεταβολές στο σημείο (</a:t>
            </a:r>
            <a:r>
              <a:rPr lang="en-US" altLang="el-GR" sz="2000" dirty="0" err="1">
                <a:cs typeface="Times New Roman" pitchFamily="18" charset="0"/>
              </a:rPr>
              <a:t>x,y,z</a:t>
            </a:r>
            <a:r>
              <a:rPr lang="en-US" altLang="el-GR" sz="2000" dirty="0">
                <a:cs typeface="Times New Roman" pitchFamily="18" charset="0"/>
              </a:rPr>
              <a:t>) </a:t>
            </a:r>
            <a:r>
              <a:rPr lang="el-GR" altLang="el-GR" sz="2000" dirty="0">
                <a:cs typeface="Times New Roman" pitchFamily="18" charset="0"/>
              </a:rPr>
              <a:t>που βρίσκεται ο παρατηρητής την χρονική στιγμή </a:t>
            </a:r>
            <a:r>
              <a:rPr lang="en-US" altLang="el-GR" sz="2000" dirty="0">
                <a:cs typeface="Times New Roman" pitchFamily="18" charset="0"/>
              </a:rPr>
              <a:t>t </a:t>
            </a:r>
            <a:r>
              <a:rPr lang="el-GR" altLang="el-GR" sz="2000" dirty="0">
                <a:cs typeface="Times New Roman" pitchFamily="18" charset="0"/>
              </a:rPr>
              <a:t> λαμβάνοντας υπόψη και μεταβολές λόγω κίνησης του ρευστού</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323528" y="116632"/>
            <a:ext cx="6264696" cy="400110"/>
          </a:xfrm>
          <a:prstGeom prst="rect">
            <a:avLst/>
          </a:prstGeom>
          <a:noFill/>
        </p:spPr>
        <p:txBody>
          <a:bodyPr wrap="square" rtlCol="0">
            <a:spAutoFit/>
          </a:bodyPr>
          <a:lstStyle/>
          <a:p>
            <a:r>
              <a:rPr lang="el-GR" sz="2000" b="1" dirty="0" smtClean="0"/>
              <a:t>Υλική παράγωγος σε κυλινδρικές συντεταγμένες</a:t>
            </a:r>
            <a:endParaRPr lang="el-GR" sz="2000" b="1" dirty="0"/>
          </a:p>
        </p:txBody>
      </p:sp>
      <p:graphicFrame>
        <p:nvGraphicFramePr>
          <p:cNvPr id="6147" name="Object 3"/>
          <p:cNvGraphicFramePr>
            <a:graphicFrameLocks noChangeAspect="1"/>
          </p:cNvGraphicFramePr>
          <p:nvPr/>
        </p:nvGraphicFramePr>
        <p:xfrm>
          <a:off x="5641156" y="44624"/>
          <a:ext cx="3035300" cy="571500"/>
        </p:xfrm>
        <a:graphic>
          <a:graphicData uri="http://schemas.openxmlformats.org/presentationml/2006/ole">
            <mc:AlternateContent xmlns:mc="http://schemas.openxmlformats.org/markup-compatibility/2006">
              <mc:Choice xmlns:v="urn:schemas-microsoft-com:vml" Requires="v">
                <p:oleObj spid="_x0000_s6953" name="Equation" r:id="rId3" imgW="3035160" imgH="571320" progId="Equation.DSMT4">
                  <p:embed/>
                </p:oleObj>
              </mc:Choice>
              <mc:Fallback>
                <p:oleObj name="Equation" r:id="rId3" imgW="303516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156" y="44624"/>
                        <a:ext cx="303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67544" y="620688"/>
          <a:ext cx="4457700" cy="571500"/>
        </p:xfrm>
        <a:graphic>
          <a:graphicData uri="http://schemas.openxmlformats.org/presentationml/2006/ole">
            <mc:AlternateContent xmlns:mc="http://schemas.openxmlformats.org/markup-compatibility/2006">
              <mc:Choice xmlns:v="urn:schemas-microsoft-com:vml" Requires="v">
                <p:oleObj spid="_x0000_s6954" name="Equation" r:id="rId5" imgW="4457520" imgH="571320" progId="Equation.DSMT4">
                  <p:embed/>
                </p:oleObj>
              </mc:Choice>
              <mc:Fallback>
                <p:oleObj name="Equation" r:id="rId5" imgW="4457520" imgH="5713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620688"/>
                        <a:ext cx="4457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TextBox"/>
          <p:cNvSpPr txBox="1"/>
          <p:nvPr/>
        </p:nvSpPr>
        <p:spPr>
          <a:xfrm>
            <a:off x="323528" y="1228690"/>
            <a:ext cx="2448272" cy="400110"/>
          </a:xfrm>
          <a:prstGeom prst="rect">
            <a:avLst/>
          </a:prstGeom>
          <a:noFill/>
        </p:spPr>
        <p:txBody>
          <a:bodyPr wrap="square" rtlCol="0">
            <a:spAutoFit/>
          </a:bodyPr>
          <a:lstStyle/>
          <a:p>
            <a:r>
              <a:rPr lang="el-GR" sz="2000" b="1" dirty="0" smtClean="0"/>
              <a:t>Ολική παράγωγος</a:t>
            </a:r>
            <a:r>
              <a:rPr lang="el-GR" sz="2000" dirty="0" smtClean="0"/>
              <a:t>:</a:t>
            </a:r>
            <a:endParaRPr lang="el-GR" sz="2000" b="1" dirty="0"/>
          </a:p>
        </p:txBody>
      </p:sp>
      <p:graphicFrame>
        <p:nvGraphicFramePr>
          <p:cNvPr id="6149" name="Object 5"/>
          <p:cNvGraphicFramePr>
            <a:graphicFrameLocks noChangeAspect="1"/>
          </p:cNvGraphicFramePr>
          <p:nvPr/>
        </p:nvGraphicFramePr>
        <p:xfrm>
          <a:off x="2555776" y="1133624"/>
          <a:ext cx="5499100" cy="711200"/>
        </p:xfrm>
        <a:graphic>
          <a:graphicData uri="http://schemas.openxmlformats.org/presentationml/2006/ole">
            <mc:AlternateContent xmlns:mc="http://schemas.openxmlformats.org/markup-compatibility/2006">
              <mc:Choice xmlns:v="urn:schemas-microsoft-com:vml" Requires="v">
                <p:oleObj spid="_x0000_s6955" name="Equation" r:id="rId7" imgW="5499000" imgH="711000" progId="Equation.DSMT4">
                  <p:embed/>
                </p:oleObj>
              </mc:Choice>
              <mc:Fallback>
                <p:oleObj name="Equation" r:id="rId7" imgW="5499000" imgH="711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1133624"/>
                        <a:ext cx="54991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10 - TextBox"/>
          <p:cNvSpPr txBox="1"/>
          <p:nvPr/>
        </p:nvSpPr>
        <p:spPr>
          <a:xfrm>
            <a:off x="323528" y="1857018"/>
            <a:ext cx="8568952" cy="707886"/>
          </a:xfrm>
          <a:prstGeom prst="rect">
            <a:avLst/>
          </a:prstGeom>
          <a:noFill/>
        </p:spPr>
        <p:txBody>
          <a:bodyPr wrap="square" rtlCol="0">
            <a:spAutoFit/>
          </a:bodyPr>
          <a:lstStyle/>
          <a:p>
            <a:r>
              <a:rPr lang="el-GR" sz="2000" dirty="0" smtClean="0"/>
              <a:t>Όπου     η εγγενής ταχύτητα παρατηρητή που είναι ανεξάρτητη από αυτήν του ρευστού </a:t>
            </a:r>
            <a:endParaRPr lang="el-GR" sz="2000" dirty="0"/>
          </a:p>
        </p:txBody>
      </p:sp>
      <p:graphicFrame>
        <p:nvGraphicFramePr>
          <p:cNvPr id="6151" name="Object 7"/>
          <p:cNvGraphicFramePr>
            <a:graphicFrameLocks noChangeAspect="1"/>
          </p:cNvGraphicFramePr>
          <p:nvPr/>
        </p:nvGraphicFramePr>
        <p:xfrm>
          <a:off x="997124" y="1929026"/>
          <a:ext cx="190500" cy="228600"/>
        </p:xfrm>
        <a:graphic>
          <a:graphicData uri="http://schemas.openxmlformats.org/presentationml/2006/ole">
            <mc:AlternateContent xmlns:mc="http://schemas.openxmlformats.org/markup-compatibility/2006">
              <mc:Choice xmlns:v="urn:schemas-microsoft-com:vml" Requires="v">
                <p:oleObj spid="_x0000_s6956" name="Equation" r:id="rId9" imgW="190440" imgH="228600" progId="Equation.DSMT4">
                  <p:embed/>
                </p:oleObj>
              </mc:Choice>
              <mc:Fallback>
                <p:oleObj name="Equation" r:id="rId9" imgW="190440" imgH="228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124" y="1929026"/>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4"/>
          <p:cNvSpPr txBox="1">
            <a:spLocks noChangeArrowheads="1"/>
          </p:cNvSpPr>
          <p:nvPr/>
        </p:nvSpPr>
        <p:spPr bwMode="auto">
          <a:xfrm>
            <a:off x="323528" y="2426112"/>
            <a:ext cx="8640960" cy="1938992"/>
          </a:xfrm>
          <a:prstGeom prst="rect">
            <a:avLst/>
          </a:prstGeom>
          <a:noFill/>
          <a:ln w="9525">
            <a:noFill/>
            <a:miter lim="800000"/>
            <a:headEnd/>
            <a:tailEnd/>
          </a:ln>
        </p:spPr>
        <p:txBody>
          <a:bodyPr wrap="square">
            <a:spAutoFit/>
          </a:bodyPr>
          <a:lstStyle/>
          <a:p>
            <a:pPr>
              <a:spcBef>
                <a:spcPct val="0"/>
              </a:spcBef>
            </a:pPr>
            <a:r>
              <a:rPr lang="el-GR" altLang="el-GR" sz="2000" b="1" dirty="0" smtClean="0">
                <a:cs typeface="Times New Roman" pitchFamily="18" charset="0"/>
              </a:rPr>
              <a:t>Παράδειγμα</a:t>
            </a:r>
            <a:r>
              <a:rPr lang="el-GR" altLang="el-GR" sz="2000" dirty="0" smtClean="0">
                <a:cs typeface="Times New Roman" pitchFamily="18" charset="0"/>
              </a:rPr>
              <a:t>: Στα </a:t>
            </a:r>
            <a:r>
              <a:rPr lang="el-GR" altLang="el-GR" sz="2000" dirty="0">
                <a:cs typeface="Times New Roman" pitchFamily="18" charset="0"/>
              </a:rPr>
              <a:t>κατώτερα στρώματα της ατμόσφαιρας η θερμοκρασία μειώνεται με την απόσταση από την επιφάνεια της γης, </a:t>
            </a:r>
            <a:r>
              <a:rPr lang="en-US" altLang="el-GR" sz="2000" dirty="0">
                <a:cs typeface="Times New Roman" pitchFamily="18" charset="0"/>
              </a:rPr>
              <a:t>z, </a:t>
            </a:r>
            <a:r>
              <a:rPr lang="el-GR" altLang="el-GR" sz="2000" dirty="0">
                <a:cs typeface="Times New Roman" pitchFamily="18" charset="0"/>
              </a:rPr>
              <a:t>ως εξής:  </a:t>
            </a:r>
            <a:r>
              <a:rPr lang="en-US" altLang="el-GR" sz="2000" dirty="0">
                <a:cs typeface="Times New Roman" pitchFamily="18" charset="0"/>
              </a:rPr>
              <a:t>T=T</a:t>
            </a:r>
            <a:r>
              <a:rPr lang="en-US" altLang="el-GR" sz="2000" baseline="-25000" dirty="0">
                <a:cs typeface="Times New Roman" pitchFamily="18" charset="0"/>
              </a:rPr>
              <a:t>0</a:t>
            </a:r>
            <a:r>
              <a:rPr lang="en-US" altLang="el-GR" sz="2000" dirty="0">
                <a:cs typeface="Times New Roman" pitchFamily="18" charset="0"/>
              </a:rPr>
              <a:t>-az; </a:t>
            </a:r>
            <a:r>
              <a:rPr lang="el-GR" altLang="el-GR" sz="2000" dirty="0">
                <a:cs typeface="Times New Roman" pitchFamily="18" charset="0"/>
              </a:rPr>
              <a:t>Τ</a:t>
            </a:r>
            <a:r>
              <a:rPr lang="el-GR" altLang="el-GR" sz="2000" baseline="-25000" dirty="0">
                <a:cs typeface="Times New Roman" pitchFamily="18" charset="0"/>
              </a:rPr>
              <a:t>0 </a:t>
            </a:r>
            <a:r>
              <a:rPr lang="en-US" altLang="el-GR" sz="2000" baseline="-25000" dirty="0">
                <a:cs typeface="Times New Roman" pitchFamily="18" charset="0"/>
              </a:rPr>
              <a:t> </a:t>
            </a:r>
            <a:r>
              <a:rPr lang="el-GR" altLang="el-GR" sz="2000" dirty="0">
                <a:cs typeface="Times New Roman" pitchFamily="18" charset="0"/>
              </a:rPr>
              <a:t>η θερμοκρασία εδάφους και </a:t>
            </a:r>
            <a:r>
              <a:rPr lang="en-US" altLang="el-GR" sz="2000" dirty="0">
                <a:cs typeface="Times New Roman" pitchFamily="18" charset="0"/>
              </a:rPr>
              <a:t>a=9x10</a:t>
            </a:r>
            <a:r>
              <a:rPr lang="en-US" altLang="el-GR" sz="2000" baseline="30000" dirty="0">
                <a:cs typeface="Times New Roman" pitchFamily="18" charset="0"/>
              </a:rPr>
              <a:t>-3  </a:t>
            </a:r>
            <a:r>
              <a:rPr lang="en-US" altLang="el-GR" sz="2000" baseline="30000" dirty="0" err="1">
                <a:cs typeface="Times New Roman" pitchFamily="18" charset="0"/>
              </a:rPr>
              <a:t>o</a:t>
            </a:r>
            <a:r>
              <a:rPr lang="en-US" altLang="el-GR" sz="2000" dirty="0" err="1">
                <a:cs typeface="Times New Roman" pitchFamily="18" charset="0"/>
              </a:rPr>
              <a:t>C</a:t>
            </a:r>
            <a:r>
              <a:rPr lang="en-US" altLang="el-GR" sz="2000" dirty="0">
                <a:cs typeface="Times New Roman" pitchFamily="18" charset="0"/>
              </a:rPr>
              <a:t>/m. </a:t>
            </a:r>
            <a:r>
              <a:rPr lang="el-GR" altLang="el-GR" sz="2000" dirty="0">
                <a:cs typeface="Times New Roman" pitchFamily="18" charset="0"/>
              </a:rPr>
              <a:t>Να υπολογιστεί ο ρυθμός μεταβολής της θερμοκρασίας του αέρα που αντιλαμβάνεται ένας αλεξιπτωτιστής κατά την πτώση του (α) με κλειστό αλεξίπτωτο (ταχύτητα πτώσης 300 </a:t>
            </a:r>
            <a:r>
              <a:rPr lang="en-US" altLang="el-GR" sz="2000" dirty="0">
                <a:cs typeface="Times New Roman" pitchFamily="18" charset="0"/>
              </a:rPr>
              <a:t>km/h) </a:t>
            </a:r>
            <a:r>
              <a:rPr lang="el-GR" altLang="el-GR" sz="2000" dirty="0">
                <a:cs typeface="Times New Roman" pitchFamily="18" charset="0"/>
              </a:rPr>
              <a:t>και (β) με ανοικτό αλεξίπτωτο (ταχύτητα πτώσης </a:t>
            </a:r>
            <a:r>
              <a:rPr lang="en-US" altLang="el-GR" sz="2000" dirty="0">
                <a:cs typeface="Times New Roman" pitchFamily="18" charset="0"/>
              </a:rPr>
              <a:t>2</a:t>
            </a:r>
            <a:r>
              <a:rPr lang="el-GR" altLang="el-GR" sz="2000" dirty="0">
                <a:cs typeface="Times New Roman" pitchFamily="18" charset="0"/>
              </a:rPr>
              <a:t>0 </a:t>
            </a:r>
            <a:r>
              <a:rPr lang="en-US" altLang="el-GR" sz="2000" dirty="0">
                <a:cs typeface="Times New Roman" pitchFamily="18" charset="0"/>
              </a:rPr>
              <a:t>km/h)</a:t>
            </a:r>
            <a:endParaRPr lang="el-GR" altLang="el-GR" sz="2000" dirty="0">
              <a:solidFill>
                <a:srgbClr val="FF0000"/>
              </a:solidFill>
              <a:cs typeface="Times New Roman" pitchFamily="18" charset="0"/>
            </a:endParaRPr>
          </a:p>
        </p:txBody>
      </p:sp>
      <p:graphicFrame>
        <p:nvGraphicFramePr>
          <p:cNvPr id="14" name="Object 4"/>
          <p:cNvGraphicFramePr>
            <a:graphicFrameLocks noChangeAspect="1"/>
          </p:cNvGraphicFramePr>
          <p:nvPr/>
        </p:nvGraphicFramePr>
        <p:xfrm>
          <a:off x="439762" y="4835996"/>
          <a:ext cx="6940550" cy="1257300"/>
        </p:xfrm>
        <a:graphic>
          <a:graphicData uri="http://schemas.openxmlformats.org/presentationml/2006/ole">
            <mc:AlternateContent xmlns:mc="http://schemas.openxmlformats.org/markup-compatibility/2006">
              <mc:Choice xmlns:v="urn:schemas-microsoft-com:vml" Requires="v">
                <p:oleObj spid="_x0000_s6957" name="Equation" r:id="rId11" imgW="6476760" imgH="1257120" progId="Equation.DSMT4">
                  <p:embed/>
                </p:oleObj>
              </mc:Choice>
              <mc:Fallback>
                <p:oleObj name="Equation" r:id="rId11" imgW="6476760" imgH="125712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762" y="4835996"/>
                        <a:ext cx="6940550" cy="1257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 TextBox"/>
          <p:cNvSpPr txBox="1"/>
          <p:nvPr/>
        </p:nvSpPr>
        <p:spPr>
          <a:xfrm>
            <a:off x="323528" y="4437112"/>
            <a:ext cx="3399713" cy="400110"/>
          </a:xfrm>
          <a:prstGeom prst="rect">
            <a:avLst/>
          </a:prstGeom>
          <a:noFill/>
        </p:spPr>
        <p:txBody>
          <a:bodyPr wrap="none" rtlCol="0">
            <a:spAutoFit/>
          </a:bodyPr>
          <a:lstStyle/>
          <a:p>
            <a:r>
              <a:rPr lang="el-GR" sz="2000" b="1" dirty="0" smtClean="0"/>
              <a:t>Συνολικός ρυθμός μεταβολής</a:t>
            </a:r>
            <a:r>
              <a:rPr lang="el-GR" sz="2000" dirty="0" smtClean="0"/>
              <a:t>:</a:t>
            </a:r>
            <a:endParaRPr lang="el-GR" sz="2000" dirty="0"/>
          </a:p>
        </p:txBody>
      </p:sp>
      <p:graphicFrame>
        <p:nvGraphicFramePr>
          <p:cNvPr id="6153" name="Object 9"/>
          <p:cNvGraphicFramePr>
            <a:graphicFrameLocks noChangeAspect="1"/>
          </p:cNvGraphicFramePr>
          <p:nvPr/>
        </p:nvGraphicFramePr>
        <p:xfrm>
          <a:off x="3779912" y="4365104"/>
          <a:ext cx="3175000" cy="609600"/>
        </p:xfrm>
        <a:graphic>
          <a:graphicData uri="http://schemas.openxmlformats.org/presentationml/2006/ole">
            <mc:AlternateContent xmlns:mc="http://schemas.openxmlformats.org/markup-compatibility/2006">
              <mc:Choice xmlns:v="urn:schemas-microsoft-com:vml" Requires="v">
                <p:oleObj spid="_x0000_s6958" name="Equation" r:id="rId13" imgW="3174840" imgH="609480" progId="Equation.DSMT4">
                  <p:embed/>
                </p:oleObj>
              </mc:Choice>
              <mc:Fallback>
                <p:oleObj name="Equation" r:id="rId13" imgW="3174840" imgH="6094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9912" y="4365104"/>
                        <a:ext cx="3175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2"/>
          <p:cNvGraphicFramePr>
            <a:graphicFrameLocks noChangeAspect="1"/>
          </p:cNvGraphicFramePr>
          <p:nvPr/>
        </p:nvGraphicFramePr>
        <p:xfrm>
          <a:off x="2290763" y="6069013"/>
          <a:ext cx="6057900" cy="673100"/>
        </p:xfrm>
        <a:graphic>
          <a:graphicData uri="http://schemas.openxmlformats.org/presentationml/2006/ole">
            <mc:AlternateContent xmlns:mc="http://schemas.openxmlformats.org/markup-compatibility/2006">
              <mc:Choice xmlns:v="urn:schemas-microsoft-com:vml" Requires="v">
                <p:oleObj spid="_x0000_s6959" name="Equation" r:id="rId15" imgW="6057720" imgH="672840" progId="Equation.DSMT4">
                  <p:embed/>
                </p:oleObj>
              </mc:Choice>
              <mc:Fallback>
                <p:oleObj name="Equation" r:id="rId15" imgW="6057720" imgH="672840"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90763" y="6069013"/>
                        <a:ext cx="60579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Θέση αριθμού διαφάνειας 4"/>
          <p:cNvSpPr>
            <a:spLocks noGrp="1"/>
          </p:cNvSpPr>
          <p:nvPr>
            <p:ph type="sldNum" sz="quarter" idx="12"/>
          </p:nvPr>
        </p:nvSpPr>
        <p:spPr>
          <a:xfrm>
            <a:off x="6553200" y="6356350"/>
            <a:ext cx="2133600" cy="365125"/>
          </a:xfrm>
        </p:spPr>
        <p:txBody>
          <a:bodyPr/>
          <a:lstStyle/>
          <a:p>
            <a:fld id="{3DF53439-851E-44AD-84B1-B6BFC3D0C743}" type="slidenum">
              <a:rPr lang="el-GR" smtClean="0"/>
              <a:pPr/>
              <a:t>9</a:t>
            </a:fld>
            <a:endParaRPr lang="el-GR"/>
          </a:p>
        </p:txBody>
      </p:sp>
      <p:pic>
        <p:nvPicPr>
          <p:cNvPr id="2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082" y="6309320"/>
            <a:ext cx="402567" cy="4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Θέση υποσέλιδου 5"/>
          <p:cNvSpPr txBox="1">
            <a:spLocks/>
          </p:cNvSpPr>
          <p:nvPr/>
        </p:nvSpPr>
        <p:spPr>
          <a:xfrm>
            <a:off x="539552" y="6323825"/>
            <a:ext cx="2895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dirty="0"/>
              <a:t>Κινηματική</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3194</Words>
  <Application>Microsoft Office PowerPoint</Application>
  <PresentationFormat>On-screen Show (4:3)</PresentationFormat>
  <Paragraphs>395</Paragraphs>
  <Slides>43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Θέμα του Office</vt:lpstr>
      <vt:lpstr>Equation</vt:lpstr>
      <vt:lpstr>Μηχανική Ρευστών Ι</vt:lpstr>
      <vt:lpstr>Σκοποί  ενότητας</vt:lpstr>
      <vt:lpstr>Περιεχόμενα ενότητας</vt:lpstr>
      <vt:lpstr>PowerPoint Presentation</vt:lpstr>
      <vt:lpstr>PowerPoint Presentation</vt:lpstr>
      <vt:lpstr>Μέθοδοι Περιγραφής Πεδίου Ροής</vt:lpstr>
      <vt:lpstr>PowerPoint Presentation</vt:lpstr>
      <vt:lpstr>Χρονικές Παράγωγοι</vt:lpstr>
      <vt:lpstr>PowerPoint Presentation</vt:lpstr>
      <vt:lpstr>PowerPoint Presentation</vt:lpstr>
      <vt:lpstr>PowerPoint Presentation</vt:lpstr>
      <vt:lpstr>PowerPoint Presentation</vt:lpstr>
      <vt:lpstr>Επιτάχυνση Ροής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Υπολογισμός Ροϊκών Γραμμών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Μηχανική Ρευστών Ι</dc:title>
  <dc:creator>ASUS</dc:creator>
  <cp:lastModifiedBy>pel</cp:lastModifiedBy>
  <cp:revision>214</cp:revision>
  <dcterms:created xsi:type="dcterms:W3CDTF">2015-08-05T09:06:54Z</dcterms:created>
  <dcterms:modified xsi:type="dcterms:W3CDTF">2015-09-11T15:08:31Z</dcterms:modified>
</cp:coreProperties>
</file>