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gif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2" r:id="rId7"/>
    <p:sldId id="28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F948-A130-4DFB-8219-52F26CB4656A}" type="datetimeFigureOut">
              <a:rPr lang="el-GR" smtClean="0"/>
              <a:t>11/9/2015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1D86-A514-41B6-82B3-ED601B3921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4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1D86-A514-41B6-82B3-ED601B3921D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1D86-A514-41B6-82B3-ED601B3921D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19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F5C4-6918-449D-97A5-9408578A58B0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9FA4-6BAD-4440-B761-E02CEA9A5311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6A39-BF0B-4698-926E-1BEF99CC3D1E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747C-66C0-410E-8AA9-6E729B63D70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7705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5742B-7A09-4A94-8A99-E4275F5C2BA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4749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B11B-92C7-4F82-A811-FACE7D8E809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053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F98D-F6CB-4438-A026-B02ECF74B798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D99-4C69-42D9-A56B-D531AB5B8DF0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FA37-8F58-430F-9EBD-449A524421B4}" type="datetime1">
              <a:rPr lang="el-GR" smtClean="0"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0A2-5AAE-4597-BD6A-132BFEC32F3F}" type="datetime1">
              <a:rPr lang="el-GR" smtClean="0"/>
              <a:t>11/9/2015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E145-2628-446F-B0F2-B9B99FA029E8}" type="datetime1">
              <a:rPr lang="el-GR" smtClean="0"/>
              <a:t>11/9/2015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949-17B2-4CF7-B983-119BA3C3CA5A}" type="datetime1">
              <a:rPr lang="el-GR" smtClean="0"/>
              <a:t>11/9/2015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C3E-1EC6-42A3-947E-0281B34123E7}" type="datetime1">
              <a:rPr lang="el-GR" smtClean="0"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95FB-A6CC-4376-8A3C-5999F2EA5C9D}" type="datetime1">
              <a:rPr lang="el-GR" smtClean="0"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156D-DC92-4E2A-A2FB-7D2F913D51FC}" type="datetime1">
              <a:rPr lang="el-GR" smtClean="0"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Εισαγωγή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2347" y="1401200"/>
            <a:ext cx="7772400" cy="1470025"/>
          </a:xfrm>
        </p:spPr>
        <p:txBody>
          <a:bodyPr/>
          <a:lstStyle/>
          <a:p>
            <a:r>
              <a:rPr lang="el-GR" b="1" dirty="0" smtClean="0"/>
              <a:t>Μηχανική Ρευστών 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13368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Εισαγωγή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Νίκος Πελεκάσης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Μηχανολόγων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179512" y="177064"/>
            <a:ext cx="3522931" cy="947680"/>
            <a:chOff x="395536" y="520290"/>
            <a:chExt cx="3960440" cy="1224136"/>
          </a:xfrm>
        </p:grpSpPr>
        <p:sp>
          <p:nvSpPr>
            <p:cNvPr id="9" name="TextBox 8"/>
            <p:cNvSpPr txBox="1"/>
            <p:nvPr/>
          </p:nvSpPr>
          <p:spPr>
            <a:xfrm>
              <a:off x="1619672" y="836712"/>
              <a:ext cx="2736304" cy="5760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ΠΑΝΕΠΙΣΤΗΜΙΟ ΘΕΣΣΑΛΙΑΣ</a:t>
              </a:r>
            </a:p>
          </p:txBody>
        </p:sp>
        <p:pic>
          <p:nvPicPr>
            <p:cNvPr id="10" name="Picture 8" descr="Λογότυπο Πανεπιστημίου Θεσσαλία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0290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589929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65288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6" y="63130"/>
            <a:ext cx="1762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Παραποτάμια Υδραυλική</a:t>
            </a:r>
            <a:endParaRPr lang="en-US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408712" cy="4560866"/>
          </a:xfrm>
        </p:spPr>
      </p:pic>
      <p:sp>
        <p:nvSpPr>
          <p:cNvPr id="6" name="TextBox 5"/>
          <p:cNvSpPr txBox="1"/>
          <p:nvPr/>
        </p:nvSpPr>
        <p:spPr>
          <a:xfrm>
            <a:off x="1331640" y="58772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5: Το δέλτα του Νέστου ποταμού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1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Υδραυλικές Κατασκευές - Φράγματα</a:t>
            </a:r>
            <a:endParaRPr lang="en-US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85463"/>
            <a:ext cx="6408712" cy="4419801"/>
          </a:xfrm>
        </p:spPr>
      </p:pic>
      <p:sp>
        <p:nvSpPr>
          <p:cNvPr id="6" name="TextBox 5"/>
          <p:cNvSpPr txBox="1"/>
          <p:nvPr/>
        </p:nvSpPr>
        <p:spPr>
          <a:xfrm>
            <a:off x="1331640" y="58772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6: Το φράγμα και η τεχνητή λίμνη του Μαραθώνα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5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Υδροδυναμική</a:t>
            </a:r>
            <a:endParaRPr lang="en-US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0448"/>
            <a:ext cx="6480720" cy="4252973"/>
          </a:xfrm>
        </p:spPr>
      </p:pic>
      <p:sp>
        <p:nvSpPr>
          <p:cNvPr id="6" name="TextBox 5"/>
          <p:cNvSpPr txBox="1"/>
          <p:nvPr/>
        </p:nvSpPr>
        <p:spPr>
          <a:xfrm>
            <a:off x="1403648" y="585056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7: Αμερικανικό πυρηνοκίνητο υποβρύχιο αναδύεται στην επιφάνεια της θάλασσας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4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Μετεωρολογία</a:t>
            </a:r>
            <a:endParaRPr lang="en-US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336704" cy="4662004"/>
          </a:xfrm>
        </p:spPr>
      </p:pic>
      <p:sp>
        <p:nvSpPr>
          <p:cNvPr id="6" name="TextBox 5"/>
          <p:cNvSpPr txBox="1"/>
          <p:nvPr/>
        </p:nvSpPr>
        <p:spPr>
          <a:xfrm>
            <a:off x="1371927" y="5867547"/>
            <a:ext cx="636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8: Ο τυφώνας </a:t>
            </a:r>
            <a:r>
              <a:rPr lang="en-US" sz="2000" i="1" dirty="0" smtClean="0"/>
              <a:t>Irene </a:t>
            </a:r>
            <a:r>
              <a:rPr lang="el-GR" sz="2000" i="1" dirty="0" smtClean="0"/>
              <a:t>όπως </a:t>
            </a:r>
            <a:r>
              <a:rPr lang="el-GR" sz="2000" i="1" dirty="0"/>
              <a:t>τ</a:t>
            </a:r>
            <a:r>
              <a:rPr lang="el-GR" sz="2000" i="1" dirty="0" smtClean="0"/>
              <a:t>ραβήχτηκε από δορυφόρο της </a:t>
            </a:r>
            <a:r>
              <a:rPr lang="en-US" sz="2000" i="1" dirty="0" smtClean="0"/>
              <a:t>NASA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Υδάτινοι Πόροι</a:t>
            </a:r>
            <a:endParaRPr lang="en-US" altLang="el-GR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6263" y="5929700"/>
            <a:ext cx="6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9: Σύστημα υδροδότησης της Νέας Υόρκης</a:t>
            </a:r>
            <a:endParaRPr lang="el-GR" sz="20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76" y="1412776"/>
            <a:ext cx="3312126" cy="4525963"/>
          </a:xfrm>
        </p:spPr>
      </p:pic>
      <p:sp>
        <p:nvSpPr>
          <p:cNvPr id="1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5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Η ρευστομηχανική έχει καλλιτεχνικές προεκτάσεις</a:t>
            </a:r>
            <a:endParaRPr lang="en-US" altLang="el-GR" sz="4000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408040" cy="2646448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54758"/>
            <a:ext cx="3826768" cy="2630426"/>
          </a:xfrm>
        </p:spPr>
      </p:pic>
      <p:sp>
        <p:nvSpPr>
          <p:cNvPr id="9" name="TextBox 8"/>
          <p:cNvSpPr txBox="1"/>
          <p:nvPr/>
        </p:nvSpPr>
        <p:spPr>
          <a:xfrm>
            <a:off x="539552" y="508518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10: Πτώση σταγόνας σε επιφάνεια νερού</a:t>
            </a:r>
            <a:endParaRPr lang="el-GR" sz="2000" i="1" dirty="0"/>
          </a:p>
        </p:txBody>
      </p:sp>
      <p:sp>
        <p:nvSpPr>
          <p:cNvPr id="1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15</a:t>
            </a:fld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Μελέτη </a:t>
            </a:r>
            <a:r>
              <a:rPr lang="en-US" altLang="el-GR" b="1" dirty="0" smtClean="0"/>
              <a:t>Tsunamis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2000"/>
            <a:ext cx="8382000" cy="2362200"/>
          </a:xfrm>
        </p:spPr>
        <p:txBody>
          <a:bodyPr/>
          <a:lstStyle/>
          <a:p>
            <a:pPr eaLnBrk="1" hangingPunct="1"/>
            <a:r>
              <a:rPr lang="en-US" altLang="el-GR" sz="2400" dirty="0" smtClean="0"/>
              <a:t>Tsunami:  </a:t>
            </a:r>
            <a:r>
              <a:rPr lang="el-GR" altLang="el-GR" sz="2400" dirty="0" smtClean="0"/>
              <a:t>Ιαπωνική λέξη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για</a:t>
            </a:r>
            <a:r>
              <a:rPr lang="en-US" altLang="el-GR" sz="2400" dirty="0" smtClean="0"/>
              <a:t> “</a:t>
            </a:r>
            <a:r>
              <a:rPr lang="el-GR" altLang="el-GR" sz="2400" dirty="0" smtClean="0"/>
              <a:t>Κύμα του λιμανιού</a:t>
            </a:r>
            <a:r>
              <a:rPr lang="en-US" altLang="el-GR" sz="2400" dirty="0" smtClean="0"/>
              <a:t>”</a:t>
            </a:r>
          </a:p>
          <a:p>
            <a:pPr eaLnBrk="1" hangingPunct="1"/>
            <a:r>
              <a:rPr lang="el-GR" altLang="el-GR" sz="2400" dirty="0" smtClean="0"/>
              <a:t>Δημιουργούνται κατόπιν σεισμικών δονήσεων, ηφαιστειακών εκρήξεων, πρόσπτωση αστεροειδών κλπ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Εμφανίζονται σπανίως αλλά αποτελούν σημαντικό κίνδυνο για παράκτιες περιοχές </a:t>
            </a:r>
            <a:endParaRPr lang="en-US" altLang="el-GR" sz="24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608512" cy="3056171"/>
          </a:xfrm>
        </p:spPr>
      </p:pic>
      <p:sp>
        <p:nvSpPr>
          <p:cNvPr id="5" name="TextBox 4"/>
          <p:cNvSpPr txBox="1"/>
          <p:nvPr/>
        </p:nvSpPr>
        <p:spPr>
          <a:xfrm>
            <a:off x="2401742" y="6102370"/>
            <a:ext cx="461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11: Το Τσουνάμι του 2011 στην Ιαπωνία</a:t>
            </a:r>
            <a:endParaRPr lang="el-GR" sz="2000" i="1" dirty="0"/>
          </a:p>
        </p:txBody>
      </p:sp>
      <p:sp>
        <p:nvSpPr>
          <p:cNvPr id="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16</a:t>
            </a:fld>
            <a:endParaRPr lang="el-G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3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Μέθοδοι μελέτης προβλημάτων ρευστομηχανικής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b="1" dirty="0"/>
              <a:t>Αναλυτική Ρευστοδυναμική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dirty="0"/>
              <a:t>	Μαθηματική ανάλυση των διεπουσών εξισώσεων με εξαγωγή αναλυτικών και προσεγγιστικών λύσεων</a:t>
            </a:r>
            <a:r>
              <a:rPr lang="en-US" altLang="el-GR" dirty="0"/>
              <a:t>  </a:t>
            </a:r>
          </a:p>
          <a:p>
            <a:pPr>
              <a:lnSpc>
                <a:spcPct val="90000"/>
              </a:lnSpc>
            </a:pPr>
            <a:r>
              <a:rPr lang="el-GR" altLang="el-GR" b="1" dirty="0"/>
              <a:t>Υπολογιστική Ρευστοδυναμική</a:t>
            </a:r>
            <a:r>
              <a:rPr lang="en-US" altLang="el-GR" b="1" dirty="0"/>
              <a:t> </a:t>
            </a:r>
            <a:r>
              <a:rPr lang="el-GR" altLang="el-GR" b="1" dirty="0"/>
              <a:t>         </a:t>
            </a:r>
            <a:r>
              <a:rPr lang="el-GR" altLang="el-GR" dirty="0"/>
              <a:t>Υπολογιστική επίλυση διεπουσών εξισώσεων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b="1" dirty="0"/>
              <a:t>Πειραματική Ρευστοδυναμική</a:t>
            </a:r>
            <a:r>
              <a:rPr lang="en-US" altLang="el-GR" b="1" dirty="0"/>
              <a:t> </a:t>
            </a:r>
            <a:r>
              <a:rPr lang="el-GR" altLang="el-GR" dirty="0"/>
              <a:t>	                       Παρατήρηση και διεξαγωγή μετρήσεων</a:t>
            </a:r>
            <a:r>
              <a:rPr lang="en-US" altLang="el-GR" dirty="0"/>
              <a:t>.</a:t>
            </a:r>
          </a:p>
          <a:p>
            <a:endParaRPr lang="el-GR" dirty="0"/>
          </a:p>
        </p:txBody>
      </p:sp>
      <p:sp>
        <p:nvSpPr>
          <p:cNvPr id="1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17</a:t>
            </a:fld>
            <a:endParaRPr lang="el-G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2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Αναλυτική Ρευστοδυναμική</a:t>
            </a:r>
            <a:endParaRPr lang="en-US" altLang="el-GR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8077200" cy="50405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dirty="0" smtClean="0"/>
              <a:t>Εκτίμηση ταχύτητας μεταφοράς </a:t>
            </a:r>
            <a:r>
              <a:rPr lang="en-US" altLang="el-GR" sz="2000" dirty="0" smtClean="0"/>
              <a:t>tsunamis </a:t>
            </a:r>
            <a:r>
              <a:rPr lang="el-GR" altLang="el-GR" sz="2000" dirty="0" smtClean="0"/>
              <a:t>στον ανοικτό ωκεανό</a:t>
            </a:r>
            <a:endParaRPr lang="en-US" altLang="el-GR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 smtClean="0"/>
              <a:t>Ασυμπίεστη ροή –</a:t>
            </a:r>
            <a:r>
              <a:rPr lang="en-US" altLang="el-GR" sz="2000" b="1" dirty="0" smtClean="0"/>
              <a:t> </a:t>
            </a:r>
            <a:r>
              <a:rPr lang="el-GR" altLang="el-GR" sz="2000" b="1" dirty="0" smtClean="0"/>
              <a:t>εξισώσεις </a:t>
            </a:r>
            <a:r>
              <a:rPr lang="en-US" altLang="el-GR" sz="2000" b="1" dirty="0" err="1" smtClean="0"/>
              <a:t>Navier</a:t>
            </a:r>
            <a:r>
              <a:rPr lang="en-US" altLang="el-GR" sz="2000" b="1" dirty="0" smtClean="0"/>
              <a:t>-Stokes</a:t>
            </a:r>
            <a:endParaRPr lang="el-GR" altLang="el-GR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 err="1" smtClean="0"/>
              <a:t>Γραμμικοποιημένες</a:t>
            </a:r>
            <a:r>
              <a:rPr lang="el-GR" altLang="el-GR" sz="2000" b="1" dirty="0" smtClean="0"/>
              <a:t> εξισώσεις για </a:t>
            </a:r>
            <a:r>
              <a:rPr lang="el-GR" altLang="el-GR" sz="2000" b="1" dirty="0" err="1" smtClean="0"/>
              <a:t>ανιξώδη</a:t>
            </a:r>
            <a:r>
              <a:rPr lang="el-GR" altLang="el-GR" sz="2000" b="1" dirty="0" smtClean="0"/>
              <a:t> </a:t>
            </a:r>
            <a:r>
              <a:rPr lang="el-GR" altLang="el-GR" sz="2000" b="1" dirty="0" err="1" smtClean="0"/>
              <a:t>αστρόβιλη</a:t>
            </a:r>
            <a:r>
              <a:rPr lang="el-GR" altLang="el-GR" sz="2000" b="1" dirty="0" smtClean="0"/>
              <a:t> ροή</a:t>
            </a:r>
            <a:endParaRPr lang="en-US" altLang="el-GR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b="1" dirty="0" smtClean="0"/>
              <a:t>Προσέγγιση για κύματα μεγάλου μήκους</a:t>
            </a:r>
            <a:r>
              <a:rPr lang="en-US" altLang="el-GR" sz="2000" b="1" dirty="0" smtClean="0"/>
              <a:t>, </a:t>
            </a:r>
            <a:r>
              <a:rPr lang="el-GR" altLang="el-GR" sz="2000" b="1" dirty="0" smtClean="0"/>
              <a:t>λ, </a:t>
            </a:r>
            <a:r>
              <a:rPr lang="en-US" altLang="el-GR" sz="2000" b="1" dirty="0" smtClean="0"/>
              <a:t>l/h &gt;&gt; 1</a:t>
            </a:r>
            <a:r>
              <a:rPr lang="el-GR" altLang="el-GR" sz="2000" b="1" dirty="0" smtClean="0"/>
              <a:t>, </a:t>
            </a:r>
            <a:r>
              <a:rPr lang="en-US" altLang="el-GR" sz="2000" b="1" dirty="0" smtClean="0"/>
              <a:t>k=2</a:t>
            </a:r>
            <a:r>
              <a:rPr lang="el-GR" altLang="el-GR" sz="2000" b="1" dirty="0" smtClean="0"/>
              <a:t>π/λ</a:t>
            </a:r>
            <a:endParaRPr lang="en-US" altLang="el-GR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l-GR" sz="1600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000" dirty="0" smtClean="0"/>
              <a:t>Για</a:t>
            </a:r>
            <a:r>
              <a:rPr lang="en-US" altLang="el-GR" sz="2000" dirty="0" smtClean="0"/>
              <a:t> g = 32.2 </a:t>
            </a:r>
            <a:r>
              <a:rPr lang="en-US" altLang="el-GR" sz="2000" dirty="0" err="1" smtClean="0"/>
              <a:t>ft</a:t>
            </a:r>
            <a:r>
              <a:rPr lang="en-US" altLang="el-GR" sz="2000" dirty="0" smtClean="0"/>
              <a:t>/s</a:t>
            </a:r>
            <a:r>
              <a:rPr lang="en-US" altLang="el-GR" sz="2000" baseline="30000" dirty="0" smtClean="0"/>
              <a:t>2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και</a:t>
            </a:r>
            <a:r>
              <a:rPr lang="en-US" altLang="el-GR" sz="2000" dirty="0" smtClean="0"/>
              <a:t> h=10000 </a:t>
            </a:r>
            <a:r>
              <a:rPr lang="en-US" altLang="el-GR" sz="2000" dirty="0" err="1" smtClean="0"/>
              <a:t>ft</a:t>
            </a:r>
            <a:r>
              <a:rPr lang="en-US" altLang="el-GR" sz="2000" dirty="0" smtClean="0"/>
              <a:t>, c=567 </a:t>
            </a:r>
            <a:r>
              <a:rPr lang="en-US" altLang="el-GR" sz="2000" dirty="0" err="1" smtClean="0"/>
              <a:t>ft</a:t>
            </a:r>
            <a:r>
              <a:rPr lang="en-US" altLang="el-GR" sz="2000" dirty="0" smtClean="0"/>
              <a:t>/s = 387 miles/</a:t>
            </a:r>
            <a:r>
              <a:rPr lang="en-US" altLang="el-GR" sz="2000" dirty="0" err="1" smtClean="0"/>
              <a:t>hr</a:t>
            </a:r>
            <a:endParaRPr lang="en-US" altLang="el-GR" sz="2000" dirty="0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237" y="2132856"/>
            <a:ext cx="5110163" cy="598488"/>
          </a:xfrm>
          <a:noFill/>
        </p:spPr>
      </p:pic>
      <p:pic>
        <p:nvPicPr>
          <p:cNvPr id="1843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759" y="3212976"/>
            <a:ext cx="3505200" cy="1309688"/>
          </a:xfrm>
          <a:noFill/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4" y="5213320"/>
            <a:ext cx="3975091" cy="51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791200" y="3620494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πυθμένας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5867400" y="4056385"/>
            <a:ext cx="1368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επιφάνεια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304800" y="5273233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ω/</a:t>
            </a:r>
            <a:r>
              <a:rPr lang="en-US" altLang="el-GR" sz="2000" dirty="0">
                <a:latin typeface="+mn-lt"/>
              </a:rPr>
              <a:t>k=C: </a:t>
            </a:r>
            <a:r>
              <a:rPr lang="el-GR" altLang="el-GR" sz="2000" dirty="0">
                <a:latin typeface="+mn-lt"/>
              </a:rPr>
              <a:t>ταχύτητα μεταφοράς</a:t>
            </a:r>
          </a:p>
        </p:txBody>
      </p:sp>
      <p:sp>
        <p:nvSpPr>
          <p:cNvPr id="1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18</a:t>
            </a:fld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82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49" y="188640"/>
            <a:ext cx="8229600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Υπολογιστική Ρευστοδυναμική</a:t>
            </a:r>
            <a:endParaRPr lang="en-US" altLang="el-GR" b="1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343400" cy="4830763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Οι αναλυτικές τεχνικές παρέχουν πληροφορίες για την συμπεριφορά των ρευστών σε σχετικά απλές γεωμετρίες και για απλουστευμένες συνθήκες (π.χ. γραμμική ανάλυση της ανάπτυξης κυμάτων στην θάλασσα)</a:t>
            </a:r>
          </a:p>
          <a:p>
            <a:pPr eaLnBrk="1" hangingPunct="1"/>
            <a:r>
              <a:rPr lang="el-GR" altLang="el-GR" sz="2000" dirty="0" smtClean="0"/>
              <a:t>Οι υπολογιστικές μέθοδοι παρέχουν την δυνατότητα μελέτης μη γραμμικής συμπεριφοράς σε πιο ρεαλιστικές γεωμετρίες</a:t>
            </a:r>
            <a:endParaRPr lang="en-US" altLang="el-GR" sz="2000" dirty="0" smtClean="0"/>
          </a:p>
        </p:txBody>
      </p:sp>
      <p:pic>
        <p:nvPicPr>
          <p:cNvPr id="19460" name="Picture 6" descr="animation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727" y="955267"/>
            <a:ext cx="3898900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774399" y="5485198"/>
            <a:ext cx="365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i="1" dirty="0" smtClean="0">
                <a:latin typeface="+mn-lt"/>
              </a:rPr>
              <a:t>Animation</a:t>
            </a:r>
            <a:r>
              <a:rPr lang="el-GR" altLang="el-GR" sz="2000" i="1" dirty="0" smtClean="0">
                <a:latin typeface="+mn-lt"/>
              </a:rPr>
              <a:t> για την χαρτογράφηση της πλημμύρας λόγω </a:t>
            </a:r>
            <a:r>
              <a:rPr lang="el-GR" altLang="el-GR" sz="2000" i="1" dirty="0" err="1" smtClean="0">
                <a:latin typeface="+mn-lt"/>
              </a:rPr>
              <a:t>τσουνάμι</a:t>
            </a:r>
            <a:r>
              <a:rPr lang="en-US" altLang="el-GR" sz="2000" i="1" dirty="0" smtClean="0">
                <a:latin typeface="+mn-lt"/>
              </a:rPr>
              <a:t> </a:t>
            </a:r>
            <a:r>
              <a:rPr lang="el-GR" altLang="el-GR" sz="2000" i="1" dirty="0" smtClean="0">
                <a:latin typeface="+mn-lt"/>
              </a:rPr>
              <a:t>(</a:t>
            </a:r>
            <a:r>
              <a:rPr lang="en-US" altLang="el-GR" sz="2000" i="1" dirty="0" smtClean="0">
                <a:latin typeface="+mn-lt"/>
              </a:rPr>
              <a:t>by </a:t>
            </a:r>
            <a:r>
              <a:rPr lang="en-US" altLang="el-GR" sz="2000" i="1" dirty="0" err="1">
                <a:latin typeface="+mn-lt"/>
              </a:rPr>
              <a:t>Vasily</a:t>
            </a:r>
            <a:r>
              <a:rPr lang="en-US" altLang="el-GR" sz="2000" i="1" dirty="0">
                <a:latin typeface="+mn-lt"/>
              </a:rPr>
              <a:t> V. </a:t>
            </a:r>
            <a:r>
              <a:rPr lang="en-US" altLang="el-GR" sz="2000" i="1" dirty="0" err="1" smtClean="0">
                <a:latin typeface="+mn-lt"/>
              </a:rPr>
              <a:t>Titov</a:t>
            </a:r>
            <a:r>
              <a:rPr lang="en-US" altLang="el-GR" sz="2000" i="1" dirty="0">
                <a:latin typeface="+mn-lt"/>
              </a:rPr>
              <a:t>, </a:t>
            </a:r>
            <a:r>
              <a:rPr lang="en-US" altLang="el-GR" sz="2000" i="1" dirty="0" smtClean="0">
                <a:latin typeface="+mn-lt"/>
              </a:rPr>
              <a:t>NOAA/PMEL</a:t>
            </a:r>
            <a:r>
              <a:rPr lang="el-GR" altLang="el-GR" sz="2000" i="1" dirty="0" smtClean="0">
                <a:latin typeface="+mn-lt"/>
              </a:rPr>
              <a:t>)</a:t>
            </a:r>
            <a:endParaRPr lang="en-US" altLang="el-GR" sz="2000" i="1" dirty="0">
              <a:latin typeface="+mn-lt"/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73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Σκοποί  ενότητας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Κατανόηση του αντικειμένου μελέτης της </a:t>
            </a:r>
            <a:r>
              <a:rPr lang="el-GR" dirty="0" smtClean="0"/>
              <a:t>Μηχανικής </a:t>
            </a:r>
            <a:r>
              <a:rPr lang="el-GR" dirty="0"/>
              <a:t>Ρ</a:t>
            </a:r>
            <a:r>
              <a:rPr lang="el-GR" dirty="0" smtClean="0"/>
              <a:t>ευστών </a:t>
            </a:r>
            <a:r>
              <a:rPr lang="el-GR" dirty="0"/>
              <a:t>και των εφαρμογών της σε </a:t>
            </a:r>
            <a:r>
              <a:rPr lang="el-GR" dirty="0" smtClean="0"/>
              <a:t>βασικούς </a:t>
            </a:r>
            <a:r>
              <a:rPr lang="el-GR" dirty="0"/>
              <a:t>τομείς των εφαρμοσμένων </a:t>
            </a:r>
            <a:r>
              <a:rPr lang="el-GR" dirty="0" smtClean="0"/>
              <a:t>επιστημών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39552" y="6323825"/>
            <a:ext cx="2895600" cy="365125"/>
          </a:xfrm>
        </p:spPr>
        <p:txBody>
          <a:bodyPr/>
          <a:lstStyle/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9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Πειραματική Ρευστοδυναμική</a:t>
            </a:r>
            <a:endParaRPr lang="en-US" altLang="el-GR" b="1" dirty="0" smtClean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8" y="2276871"/>
            <a:ext cx="4343375" cy="2895583"/>
          </a:xfr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537068" cy="3556991"/>
          </a:xfrm>
        </p:spPr>
      </p:pic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20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444649" y="5301208"/>
            <a:ext cx="794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i="1" dirty="0" smtClean="0"/>
              <a:t>Εικόνα 12: </a:t>
            </a:r>
            <a:r>
              <a:rPr lang="en-US" sz="2000" i="1" dirty="0"/>
              <a:t>O.H. Hinsdale Wave Research </a:t>
            </a:r>
            <a:r>
              <a:rPr lang="en-US" sz="2000" i="1" dirty="0" smtClean="0"/>
              <a:t>Laboratory</a:t>
            </a:r>
            <a:r>
              <a:rPr lang="el-GR" sz="2000" i="1" dirty="0" smtClean="0"/>
              <a:t>: </a:t>
            </a:r>
            <a:r>
              <a:rPr lang="en-US" altLang="el-GR" sz="2000" i="1" dirty="0" err="1" smtClean="0"/>
              <a:t>Δεξ</a:t>
            </a:r>
            <a:r>
              <a:rPr lang="en-US" altLang="el-GR" sz="2000" i="1" dirty="0" smtClean="0"/>
              <a:t>αμενή </a:t>
            </a:r>
            <a:r>
              <a:rPr lang="en-US" altLang="el-GR" sz="2000" i="1" dirty="0"/>
              <a:t>για τεχνητή ανάπτυξη </a:t>
            </a:r>
            <a:r>
              <a:rPr lang="en-US" altLang="el-GR" sz="2000" i="1" dirty="0" smtClean="0"/>
              <a:t>κυματώσεων</a:t>
            </a:r>
            <a:r>
              <a:rPr lang="el-GR" altLang="el-GR" sz="2000" i="1" dirty="0" smtClean="0"/>
              <a:t>: </a:t>
            </a:r>
            <a:r>
              <a:rPr lang="en-US" altLang="el-GR" sz="2000" i="1" dirty="0" err="1" smtClean="0"/>
              <a:t>Πιλοτική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/>
              <a:t>μονάδ</a:t>
            </a:r>
            <a:r>
              <a:rPr lang="en-US" altLang="el-GR" sz="2000" i="1" dirty="0"/>
              <a:t>α με διαστάσεις που προσδιορίζονται με </a:t>
            </a:r>
            <a:r>
              <a:rPr lang="en-US" altLang="el-GR" sz="2000" i="1" dirty="0" smtClean="0"/>
              <a:t>βάση</a:t>
            </a:r>
            <a:r>
              <a:rPr lang="el-GR" altLang="el-GR" sz="2000" i="1" dirty="0" smtClean="0"/>
              <a:t> </a:t>
            </a:r>
            <a:r>
              <a:rPr lang="en-US" altLang="el-GR" sz="2000" i="1" dirty="0" smtClean="0"/>
              <a:t>α</a:t>
            </a:r>
            <a:r>
              <a:rPr lang="en-US" altLang="el-GR" sz="2000" i="1" dirty="0" err="1" smtClean="0"/>
              <a:t>διάστ</a:t>
            </a:r>
            <a:r>
              <a:rPr lang="en-US" altLang="el-GR" sz="2000" i="1" dirty="0" smtClean="0"/>
              <a:t>ατους </a:t>
            </a:r>
            <a:r>
              <a:rPr lang="en-US" altLang="el-GR" sz="2000" i="1" dirty="0"/>
              <a:t>αριθμούς </a:t>
            </a:r>
            <a:r>
              <a:rPr lang="en-US" altLang="el-GR" sz="2000" i="1" dirty="0" smtClean="0"/>
              <a:t>που</a:t>
            </a:r>
            <a:r>
              <a:rPr lang="el-GR" altLang="el-GR" sz="2000" i="1" dirty="0" smtClean="0"/>
              <a:t> </a:t>
            </a:r>
            <a:r>
              <a:rPr lang="en-US" altLang="el-GR" sz="2000" i="1" dirty="0" smtClean="0"/>
              <a:t>κα</a:t>
            </a:r>
            <a:r>
              <a:rPr lang="en-US" altLang="el-GR" sz="2000" i="1" dirty="0" err="1" smtClean="0"/>
              <a:t>θορίζουν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/>
              <a:t>την</a:t>
            </a:r>
            <a:r>
              <a:rPr lang="en-US" altLang="el-GR" sz="2000" i="1" dirty="0"/>
              <a:t> </a:t>
            </a:r>
            <a:r>
              <a:rPr lang="en-US" altLang="el-GR" sz="2000" i="1" dirty="0" err="1" smtClean="0"/>
              <a:t>δυν</a:t>
            </a:r>
            <a:r>
              <a:rPr lang="en-US" altLang="el-GR" sz="2000" i="1" dirty="0" smtClean="0"/>
              <a:t>αμική</a:t>
            </a:r>
            <a:r>
              <a:rPr lang="el-GR" altLang="el-GR" sz="2000" i="1" dirty="0" smtClean="0"/>
              <a:t> </a:t>
            </a:r>
            <a:r>
              <a:rPr lang="en-US" altLang="el-GR" sz="2000" i="1" dirty="0" err="1" smtClean="0"/>
              <a:t>συμ</a:t>
            </a:r>
            <a:r>
              <a:rPr lang="en-US" altLang="el-GR" sz="2000" i="1" dirty="0" smtClean="0"/>
              <a:t>περιφορά </a:t>
            </a:r>
            <a:r>
              <a:rPr lang="en-US" altLang="el-GR" sz="2000" i="1" dirty="0"/>
              <a:t>(</a:t>
            </a:r>
            <a:r>
              <a:rPr lang="en-US" altLang="el-GR" sz="2000" i="1" dirty="0" smtClean="0"/>
              <a:t>χρήση</a:t>
            </a:r>
            <a:r>
              <a:rPr lang="el-GR" altLang="el-GR" sz="2000" i="1" dirty="0" smtClean="0"/>
              <a:t> </a:t>
            </a:r>
            <a:r>
              <a:rPr lang="en-US" altLang="el-GR" sz="2000" i="1" dirty="0" err="1" smtClean="0"/>
              <a:t>δι</a:t>
            </a:r>
            <a:r>
              <a:rPr lang="en-US" altLang="el-GR" sz="2000" i="1" dirty="0" smtClean="0"/>
              <a:t>αστατικής </a:t>
            </a:r>
            <a:r>
              <a:rPr lang="en-US" altLang="el-GR" sz="2000" i="1" dirty="0"/>
              <a:t>ανάλυσης</a:t>
            </a:r>
            <a:r>
              <a:rPr lang="en-US" altLang="el-GR" sz="2000" i="1" dirty="0" smtClean="0"/>
              <a:t>)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3640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p9910_2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448058"/>
            <a:ext cx="2664296" cy="1774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10" descr="dart_moorin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"/>
          <a:stretch/>
        </p:blipFill>
        <p:spPr>
          <a:xfrm>
            <a:off x="2708459" y="1313892"/>
            <a:ext cx="2531450" cy="29085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4400" b="1" dirty="0">
                <a:latin typeface="Times New Roman" pitchFamily="18" charset="0"/>
              </a:rPr>
              <a:t>Πειραματική Ρευστοδυναμική</a:t>
            </a:r>
            <a:endParaRPr lang="en-US" altLang="el-GR" sz="4400" b="1" dirty="0">
              <a:latin typeface="Times New Roman" pitchFamily="18" charset="0"/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107504" y="4293096"/>
            <a:ext cx="9036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 i="1" dirty="0" smtClean="0">
                <a:latin typeface="+mn-lt"/>
              </a:rPr>
              <a:t>Εικόνα 13: (α) Πειραματικές</a:t>
            </a:r>
            <a:r>
              <a:rPr lang="en-US" altLang="el-GR" sz="2000" i="1" dirty="0" smtClean="0">
                <a:latin typeface="+mn-lt"/>
              </a:rPr>
              <a:t> μετρήσεις πεδίου για την πρόβλεψη εμφάνισης</a:t>
            </a:r>
            <a:r>
              <a:rPr lang="el-GR" altLang="el-GR" sz="2000" i="1" dirty="0" smtClean="0">
                <a:latin typeface="+mn-lt"/>
              </a:rPr>
              <a:t> </a:t>
            </a:r>
            <a:r>
              <a:rPr lang="en-US" altLang="el-GR" sz="2000" i="1" dirty="0" err="1" smtClean="0">
                <a:latin typeface="+mn-lt"/>
              </a:rPr>
              <a:t>μεγάλων</a:t>
            </a:r>
            <a:r>
              <a:rPr lang="en-US" altLang="el-GR" sz="2000" i="1" dirty="0" smtClean="0">
                <a:latin typeface="+mn-lt"/>
              </a:rPr>
              <a:t> κυμάτων, tsunamis, σαν αποτέλεσμα υποθαλάσσιων σεισμικών </a:t>
            </a:r>
            <a:r>
              <a:rPr lang="el-GR" altLang="el-GR" sz="2000" i="1" dirty="0" smtClean="0">
                <a:latin typeface="+mn-lt"/>
              </a:rPr>
              <a:t>δ</a:t>
            </a:r>
            <a:r>
              <a:rPr lang="en-US" altLang="el-GR" sz="2000" i="1" dirty="0" err="1" smtClean="0">
                <a:latin typeface="+mn-lt"/>
              </a:rPr>
              <a:t>ονήσεων</a:t>
            </a:r>
            <a:r>
              <a:rPr lang="el-GR" altLang="el-GR" sz="2000" i="1" dirty="0" smtClean="0">
                <a:latin typeface="+mn-lt"/>
              </a:rPr>
              <a:t>, (β) Σχηματικό διάγραμμα του </a:t>
            </a:r>
            <a:r>
              <a:rPr lang="en-US" altLang="el-GR" sz="2000" i="1" dirty="0" smtClean="0">
                <a:latin typeface="+mn-lt"/>
              </a:rPr>
              <a:t>DART (</a:t>
            </a:r>
            <a:r>
              <a:rPr lang="en-US" altLang="el-GR" sz="2000" i="1" dirty="0">
                <a:latin typeface="+mn-lt"/>
              </a:rPr>
              <a:t>Deep-ocean Assessment and Reporting of </a:t>
            </a:r>
            <a:r>
              <a:rPr lang="en-US" altLang="el-GR" sz="2000" i="1" dirty="0" smtClean="0">
                <a:latin typeface="+mn-lt"/>
              </a:rPr>
              <a:t>Tsunamis), (</a:t>
            </a:r>
            <a:r>
              <a:rPr lang="el-GR" altLang="el-GR" sz="2000" i="1" dirty="0" smtClean="0">
                <a:latin typeface="+mn-lt"/>
              </a:rPr>
              <a:t>γ</a:t>
            </a:r>
            <a:r>
              <a:rPr lang="en-US" altLang="el-GR" sz="2000" i="1" dirty="0" smtClean="0">
                <a:latin typeface="+mn-lt"/>
              </a:rPr>
              <a:t>)</a:t>
            </a:r>
            <a:r>
              <a:rPr lang="el-GR" altLang="el-GR" sz="2000" i="1" dirty="0" smtClean="0">
                <a:latin typeface="+mn-lt"/>
              </a:rPr>
              <a:t> Κυρίως αισθητήρας</a:t>
            </a:r>
            <a:r>
              <a:rPr lang="en-US" altLang="el-GR" sz="2000" i="1" dirty="0" smtClean="0">
                <a:latin typeface="+mn-lt"/>
              </a:rPr>
              <a:t>:</a:t>
            </a:r>
            <a:r>
              <a:rPr lang="el-GR" altLang="el-GR" sz="2000" i="1" dirty="0" smtClean="0">
                <a:latin typeface="+mn-lt"/>
              </a:rPr>
              <a:t> Σωλήνας </a:t>
            </a:r>
            <a:r>
              <a:rPr lang="en-US" altLang="el-GR" sz="2000" i="1" dirty="0" smtClean="0">
                <a:latin typeface="+mn-lt"/>
              </a:rPr>
              <a:t>Bourdon </a:t>
            </a:r>
            <a:r>
              <a:rPr lang="el-GR" altLang="el-GR" sz="2000" i="1" dirty="0" smtClean="0">
                <a:latin typeface="+mn-lt"/>
              </a:rPr>
              <a:t>για την μέτρηση υδροστατικής πίεσης</a:t>
            </a:r>
            <a:endParaRPr lang="el-GR" altLang="el-GR" sz="2000" i="1" dirty="0">
              <a:latin typeface="+mn-lt"/>
            </a:endParaRPr>
          </a:p>
        </p:txBody>
      </p:sp>
      <p:pic>
        <p:nvPicPr>
          <p:cNvPr id="21510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519" r="9897" b="12008"/>
          <a:stretch/>
        </p:blipFill>
        <p:spPr bwMode="auto">
          <a:xfrm>
            <a:off x="5264009" y="1873881"/>
            <a:ext cx="3879992" cy="23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21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237550" y="213285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(α)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141277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(β)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987465" y="15395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(γ)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69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Αντικείμενο </a:t>
            </a:r>
            <a:r>
              <a:rPr lang="el-GR" dirty="0"/>
              <a:t>μελέτης της Μηχανικής </a:t>
            </a:r>
            <a:r>
              <a:rPr lang="el-GR" dirty="0" smtClean="0"/>
              <a:t>Ρευστών</a:t>
            </a:r>
            <a:endParaRPr lang="el-GR" dirty="0"/>
          </a:p>
          <a:p>
            <a:r>
              <a:rPr lang="el-GR" dirty="0"/>
              <a:t>Εφαρμογές της Μηχανικής </a:t>
            </a:r>
            <a:r>
              <a:rPr lang="el-GR" dirty="0" smtClean="0"/>
              <a:t>Ρευστών </a:t>
            </a:r>
            <a:r>
              <a:rPr lang="el-GR" dirty="0"/>
              <a:t>σε </a:t>
            </a:r>
            <a:r>
              <a:rPr lang="el-GR" dirty="0" smtClean="0"/>
              <a:t>βασικούς </a:t>
            </a:r>
            <a:r>
              <a:rPr lang="el-GR" dirty="0"/>
              <a:t>τομείς των εφαρμοσμένων </a:t>
            </a:r>
            <a:r>
              <a:rPr lang="el-GR" dirty="0" smtClean="0"/>
              <a:t>επιστημών</a:t>
            </a:r>
          </a:p>
          <a:p>
            <a:r>
              <a:rPr lang="el-GR" altLang="el-GR" dirty="0"/>
              <a:t>Μέθοδοι μελέτης </a:t>
            </a:r>
            <a:r>
              <a:rPr lang="el-GR" altLang="el-GR" dirty="0" smtClean="0"/>
              <a:t>προβλημάτων ρευστομηχανικής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6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13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Αντικείμενα </a:t>
            </a:r>
            <a:r>
              <a:rPr lang="el-GR" b="1" dirty="0"/>
              <a:t>μελέτης της Μηχανικής ρευστών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Στατική των ρευστών</a:t>
            </a:r>
            <a:r>
              <a:rPr lang="el-GR" sz="2400" dirty="0" smtClean="0"/>
              <a:t>: Μελέτη της υδροστατικής πίεσης και υπολογισμός των δυνάμεων που ασκούν τα ακίνητα ρευστά πάνω σε επιφάνειες πεπερασμένων διαστάσεων</a:t>
            </a:r>
          </a:p>
          <a:p>
            <a:r>
              <a:rPr lang="el-GR" sz="2400" b="1" dirty="0" smtClean="0"/>
              <a:t>Κινηματική των ρευστών</a:t>
            </a:r>
            <a:r>
              <a:rPr lang="el-GR" sz="2400" dirty="0" smtClean="0"/>
              <a:t>: Περιγραφή της κίνησης των ρευστών και μεγεθών που έχουν άμεση σχέση με αυτή όπως η ταχύτητα, η επιτάχυνση και η παροχή του ρευστού</a:t>
            </a:r>
          </a:p>
          <a:p>
            <a:r>
              <a:rPr lang="el-GR" sz="2400" b="1" dirty="0" smtClean="0"/>
              <a:t>Δυναμική των ρευστών</a:t>
            </a:r>
            <a:r>
              <a:rPr lang="el-GR" sz="2400" dirty="0" smtClean="0"/>
              <a:t>: Μελέτη των μεταβολών ενέργειας και των δυνάμεων που αναπτύσσονται κατά την ροή των ρευστών</a:t>
            </a:r>
            <a:endParaRPr lang="el-GR" sz="24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4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Εφαρμογές της Ρευστομηχανικής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dirty="0"/>
              <a:t>Η ρευστομηχανική έχει τεράστιο εύρος εφαρμογών </a:t>
            </a:r>
            <a:endParaRPr lang="en-US" altLang="el-GR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Αεροδυναμική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Εμβιομηχανική – Εφαρμογές της </a:t>
            </a:r>
            <a:r>
              <a:rPr lang="el-GR" altLang="el-GR" sz="2000" dirty="0" err="1"/>
              <a:t>βιοιατρικής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Καύση (σχεδιασμός μηχανών εσωτερικής καύσης)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Παραγωγή και μετατροπή ενέργειας (π.χ. </a:t>
            </a:r>
            <a:r>
              <a:rPr lang="el-GR" altLang="el-GR" sz="2000" dirty="0" err="1"/>
              <a:t>στροβιλομηχανές</a:t>
            </a:r>
            <a:r>
              <a:rPr lang="el-GR" altLang="el-GR" sz="2000" dirty="0"/>
              <a:t>)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Γεωλογία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Υδραυλική και δίκτυα σωληνώσεων (μεταφορά νερού, φυσικού αερίου, πετρελαίου …) Διαχείριση υδάτινων πόρων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Υδροδυναμική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Μετεωρολογία</a:t>
            </a:r>
            <a:endParaRPr lang="en-US" altLang="el-GR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Θαλάσσια και παράκτια μηχανική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000" dirty="0"/>
              <a:t>Πληθώρα άλλων εφαρμογών</a:t>
            </a:r>
            <a:r>
              <a:rPr lang="en-US" altLang="el-GR" sz="2000" dirty="0"/>
              <a:t>…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4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Αεροδυναμική</a:t>
            </a:r>
            <a:endParaRPr lang="en-US" altLang="el-GR" b="1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5002"/>
            <a:ext cx="6624736" cy="441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91043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1: Αεροπλάνο τύπου </a:t>
            </a:r>
            <a:r>
              <a:rPr lang="en-US" sz="2000" i="1" dirty="0" smtClean="0"/>
              <a:t>F-16 </a:t>
            </a:r>
            <a:r>
              <a:rPr lang="el-GR" sz="2000" i="1" dirty="0" smtClean="0"/>
              <a:t>την ελληνικής πολεμικής αεροπορίας 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6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37" y="-24340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Εμβιομηχανική</a:t>
            </a:r>
            <a:endParaRPr lang="en-US" altLang="el-GR" b="1" dirty="0" smtClean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7300" r="1119" b="7807"/>
          <a:stretch/>
        </p:blipFill>
        <p:spPr>
          <a:xfrm>
            <a:off x="323529" y="732766"/>
            <a:ext cx="3888432" cy="4856474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3"/>
          <a:stretch/>
        </p:blipFill>
        <p:spPr>
          <a:xfrm>
            <a:off x="4608312" y="764705"/>
            <a:ext cx="3781286" cy="4712734"/>
          </a:xfrm>
        </p:spPr>
      </p:pic>
      <p:sp>
        <p:nvSpPr>
          <p:cNvPr id="10" name="TextBox 9"/>
          <p:cNvSpPr txBox="1"/>
          <p:nvPr/>
        </p:nvSpPr>
        <p:spPr>
          <a:xfrm>
            <a:off x="3511" y="5437673"/>
            <a:ext cx="9145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2: (α) Το κυκλοφορικό σύστημα του ανθρώπινου σώματος και (β) η τεχνητή καρδιά </a:t>
            </a:r>
            <a:r>
              <a:rPr lang="en-US" sz="2000" i="1" dirty="0" err="1" smtClean="0"/>
              <a:t>Carmat</a:t>
            </a:r>
            <a:r>
              <a:rPr lang="en-US" sz="2000" i="1" dirty="0" smtClean="0"/>
              <a:t> </a:t>
            </a:r>
            <a:r>
              <a:rPr lang="el-GR" sz="2000" i="1" dirty="0" smtClean="0"/>
              <a:t>που εμφυτεύτηκε στον πρώτο ασθενή στον κόσμο με μόνιμη τεχνητή καρδιά</a:t>
            </a:r>
            <a:endParaRPr lang="el-GR" sz="2000" i="1" dirty="0"/>
          </a:p>
        </p:txBody>
      </p:sp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7</a:t>
            </a:fld>
            <a:endParaRPr lang="el-G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84514" y="501317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(α) 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4065961" y="5040284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(β)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4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Παραγωγή Ενέργειας</a:t>
            </a:r>
            <a:endParaRPr lang="en-US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7933"/>
            <a:ext cx="5976664" cy="4482498"/>
          </a:xfrm>
        </p:spPr>
      </p:pic>
      <p:sp>
        <p:nvSpPr>
          <p:cNvPr id="6" name="TextBox 5"/>
          <p:cNvSpPr txBox="1"/>
          <p:nvPr/>
        </p:nvSpPr>
        <p:spPr>
          <a:xfrm>
            <a:off x="1475656" y="5910431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3: </a:t>
            </a:r>
            <a:r>
              <a:rPr lang="el-GR" sz="2000" i="1" dirty="0"/>
              <a:t>Εργοστάσιο πυρηνικής ενέργειας </a:t>
            </a:r>
            <a:r>
              <a:rPr lang="el-GR" sz="2000" i="1" dirty="0" smtClean="0"/>
              <a:t>κοντά στο </a:t>
            </a:r>
            <a:r>
              <a:rPr lang="el-GR" sz="2000" i="1" dirty="0" err="1" smtClean="0"/>
              <a:t>Άντβερπ</a:t>
            </a:r>
            <a:r>
              <a:rPr lang="el-GR" sz="2000" i="1" dirty="0" smtClean="0"/>
              <a:t>, στο Βέλγιο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Γεωλογία</a:t>
            </a:r>
            <a:endParaRPr lang="en-US" altLang="el-GR" b="1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>
          <a:xfrm>
            <a:off x="1259632" y="1340768"/>
            <a:ext cx="6849338" cy="4378569"/>
          </a:xfrm>
        </p:spPr>
      </p:pic>
      <p:sp>
        <p:nvSpPr>
          <p:cNvPr id="7" name="TextBox 6"/>
          <p:cNvSpPr txBox="1"/>
          <p:nvPr/>
        </p:nvSpPr>
        <p:spPr>
          <a:xfrm>
            <a:off x="1259632" y="57332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Εικόνα 4: Λάβα από τον κρατήρα του Ηφαιστείου </a:t>
            </a:r>
            <a:r>
              <a:rPr lang="en-US" sz="2000" i="1" dirty="0" smtClean="0"/>
              <a:t>Kilauea, </a:t>
            </a:r>
            <a:r>
              <a:rPr lang="el-GR" sz="2000" i="1" dirty="0" smtClean="0"/>
              <a:t>του πιο ενεργού της Χαβάης</a:t>
            </a:r>
            <a:endParaRPr lang="el-GR" sz="2000" i="1" dirty="0"/>
          </a:p>
        </p:txBody>
      </p:sp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652</Words>
  <Application>Microsoft Office PowerPoint</Application>
  <PresentationFormat>Προβολή στην οθόνη (4:3)</PresentationFormat>
  <Paragraphs>139</Paragraphs>
  <Slides>22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Μηχανική Ρευστών Ι</vt:lpstr>
      <vt:lpstr>Σκοποί  ενότητας</vt:lpstr>
      <vt:lpstr>Περιεχόμενα ενότητας</vt:lpstr>
      <vt:lpstr>Αντικείμενα μελέτης της Μηχανικής ρευστών </vt:lpstr>
      <vt:lpstr>Εφαρμογές της Ρευστομηχανικής</vt:lpstr>
      <vt:lpstr>Αεροδυναμική</vt:lpstr>
      <vt:lpstr>Εμβιομηχανική</vt:lpstr>
      <vt:lpstr>Παραγωγή Ενέργειας</vt:lpstr>
      <vt:lpstr>Γεωλογία</vt:lpstr>
      <vt:lpstr>Παραποτάμια Υδραυλική</vt:lpstr>
      <vt:lpstr>Υδραυλικές Κατασκευές - Φράγματα</vt:lpstr>
      <vt:lpstr>Υδροδυναμική</vt:lpstr>
      <vt:lpstr>Μετεωρολογία</vt:lpstr>
      <vt:lpstr>Υδάτινοι Πόροι</vt:lpstr>
      <vt:lpstr>Η ρευστομηχανική έχει καλλιτεχνικές προεκτάσεις</vt:lpstr>
      <vt:lpstr>Μελέτη Tsunamis</vt:lpstr>
      <vt:lpstr>Μέθοδοι μελέτης προβλημάτων ρευστομηχανικής</vt:lpstr>
      <vt:lpstr>Αναλυτική Ρευστοδυναμική</vt:lpstr>
      <vt:lpstr>Υπολογιστική Ρευστοδυναμική</vt:lpstr>
      <vt:lpstr>Πειραματική Ρευστοδυναμική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Ρευστών Ι</dc:title>
  <dc:creator>Reynolds</dc:creator>
  <cp:lastModifiedBy>Reynolds</cp:lastModifiedBy>
  <cp:revision>60</cp:revision>
  <dcterms:created xsi:type="dcterms:W3CDTF">2015-07-30T10:47:15Z</dcterms:created>
  <dcterms:modified xsi:type="dcterms:W3CDTF">2015-09-11T14:09:57Z</dcterms:modified>
</cp:coreProperties>
</file>