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56" r:id="rId5"/>
    <p:sldId id="268" r:id="rId6"/>
    <p:sldId id="270" r:id="rId7"/>
    <p:sldId id="271" r:id="rId8"/>
    <p:sldId id="273" r:id="rId9"/>
    <p:sldId id="272" r:id="rId10"/>
    <p:sldId id="274" r:id="rId11"/>
    <p:sldId id="275" r:id="rId12"/>
    <p:sldId id="276" r:id="rId13"/>
    <p:sldId id="277" r:id="rId14"/>
    <p:sldId id="269" r:id="rId15"/>
    <p:sldId id="278" r:id="rId16"/>
    <p:sldId id="279" r:id="rId17"/>
    <p:sldId id="280" r:id="rId18"/>
    <p:sldId id="282" r:id="rId19"/>
    <p:sldId id="281" r:id="rId20"/>
    <p:sldId id="283" r:id="rId21"/>
    <p:sldId id="284" r:id="rId22"/>
    <p:sldId id="285" r:id="rId23"/>
    <p:sldId id="286" r:id="rId24"/>
    <p:sldId id="287" r:id="rId25"/>
    <p:sldId id="288" r:id="rId26"/>
    <p:sldId id="290" r:id="rId27"/>
    <p:sldId id="291" r:id="rId28"/>
    <p:sldId id="292" r:id="rId29"/>
    <p:sldId id="293" r:id="rId30"/>
    <p:sldId id="289" r:id="rId31"/>
    <p:sldId id="294" r:id="rId32"/>
    <p:sldId id="295" r:id="rId33"/>
    <p:sldId id="296" r:id="rId34"/>
    <p:sldId id="297" r:id="rId35"/>
    <p:sldId id="260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802" autoAdjust="0"/>
  </p:normalViewPr>
  <p:slideViewPr>
    <p:cSldViewPr>
      <p:cViewPr>
        <p:scale>
          <a:sx n="110" d="100"/>
          <a:sy n="110" d="100"/>
        </p:scale>
        <p:origin x="-165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4" Type="http://schemas.openxmlformats.org/officeDocument/2006/relationships/image" Target="../media/image10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4" Type="http://schemas.openxmlformats.org/officeDocument/2006/relationships/image" Target="../media/image1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4" Type="http://schemas.openxmlformats.org/officeDocument/2006/relationships/image" Target="../media/image1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DB144-404C-49E1-BD24-AB531CD2FA9E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E725F-A244-4268-B35F-73E0A17B245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149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1D86-A514-41B6-82B3-ED601B3921D1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846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4D3D8-762D-42C0-A0DE-193445796A51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E725F-A244-4268-B35F-73E0A17B2451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E725F-A244-4268-B35F-73E0A17B2451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A7A16-7381-4A95-B81B-651342E27F1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6.png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34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6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1.wmf"/><Relationship Id="rId5" Type="http://schemas.openxmlformats.org/officeDocument/2006/relationships/image" Target="../media/image39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45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7.png"/><Relationship Id="rId14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5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5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png"/><Relationship Id="rId5" Type="http://schemas.openxmlformats.org/officeDocument/2006/relationships/image" Target="../media/image5.png"/><Relationship Id="rId4" Type="http://schemas.openxmlformats.org/officeDocument/2006/relationships/image" Target="../media/image5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image" Target="../media/image5.png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6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6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6.wmf"/><Relationship Id="rId11" Type="http://schemas.openxmlformats.org/officeDocument/2006/relationships/image" Target="../media/image5.png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5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75.wmf"/><Relationship Id="rId3" Type="http://schemas.openxmlformats.org/officeDocument/2006/relationships/oleObject" Target="../embeddings/oleObject56.bin"/><Relationship Id="rId7" Type="http://schemas.openxmlformats.org/officeDocument/2006/relationships/image" Target="../media/image76.jpeg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2.wmf"/><Relationship Id="rId11" Type="http://schemas.openxmlformats.org/officeDocument/2006/relationships/image" Target="../media/image74.wmf"/><Relationship Id="rId5" Type="http://schemas.openxmlformats.org/officeDocument/2006/relationships/oleObject" Target="../embeddings/oleObject57.bin"/><Relationship Id="rId10" Type="http://schemas.openxmlformats.org/officeDocument/2006/relationships/oleObject" Target="../embeddings/oleObject59.bin"/><Relationship Id="rId4" Type="http://schemas.openxmlformats.org/officeDocument/2006/relationships/image" Target="../media/image71.wmf"/><Relationship Id="rId9" Type="http://schemas.openxmlformats.org/officeDocument/2006/relationships/image" Target="../media/image73.wmf"/><Relationship Id="rId1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8.wmf"/><Relationship Id="rId11" Type="http://schemas.openxmlformats.org/officeDocument/2006/relationships/image" Target="../media/image5.png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6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png"/><Relationship Id="rId5" Type="http://schemas.openxmlformats.org/officeDocument/2006/relationships/image" Target="../media/image81.wmf"/><Relationship Id="rId4" Type="http://schemas.openxmlformats.org/officeDocument/2006/relationships/oleObject" Target="../embeddings/oleObject6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image" Target="../media/image5.png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86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6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0.jpeg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7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9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9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95.wmf"/><Relationship Id="rId9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9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100.wmf"/><Relationship Id="rId9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4.wmf"/><Relationship Id="rId11" Type="http://schemas.openxmlformats.org/officeDocument/2006/relationships/image" Target="../media/image5.png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106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8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8.wmf"/><Relationship Id="rId11" Type="http://schemas.openxmlformats.org/officeDocument/2006/relationships/image" Target="../media/image5.png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110.wmf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9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98.bin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1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5" Type="http://schemas.openxmlformats.org/officeDocument/2006/relationships/image" Target="../media/image5.png"/><Relationship Id="rId10" Type="http://schemas.openxmlformats.org/officeDocument/2006/relationships/image" Target="../media/image114.wmf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11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18.wmf"/><Relationship Id="rId11" Type="http://schemas.openxmlformats.org/officeDocument/2006/relationships/image" Target="../media/image5.png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120.wmf"/><Relationship Id="rId4" Type="http://schemas.openxmlformats.org/officeDocument/2006/relationships/image" Target="../media/image117.wmf"/><Relationship Id="rId9" Type="http://schemas.openxmlformats.org/officeDocument/2006/relationships/oleObject" Target="../embeddings/oleObject102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image" Target="../media/image5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image" Target="../media/image5.png"/><Relationship Id="rId5" Type="http://schemas.openxmlformats.org/officeDocument/2006/relationships/image" Target="../media/image14.wmf"/><Relationship Id="rId10" Type="http://schemas.openxmlformats.org/officeDocument/2006/relationships/image" Target="../media/image16.w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2.wmf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9.wmf"/><Relationship Id="rId10" Type="http://schemas.openxmlformats.org/officeDocument/2006/relationships/image" Target="../media/image5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6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2347" y="1401200"/>
            <a:ext cx="7772400" cy="1470025"/>
          </a:xfrm>
        </p:spPr>
        <p:txBody>
          <a:bodyPr/>
          <a:lstStyle/>
          <a:p>
            <a:r>
              <a:rPr lang="el-GR" b="1" dirty="0" smtClean="0"/>
              <a:t>Μηχανική Ρευστών Ι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913368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</a:t>
            </a:r>
            <a:r>
              <a:rPr lang="el-GR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Δυναμική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  <a:p>
            <a:r>
              <a:rPr lang="el-GR" sz="2800" dirty="0" smtClean="0">
                <a:solidFill>
                  <a:schemeClr val="tx1"/>
                </a:solidFill>
              </a:rPr>
              <a:t>Νίκος Πελεκάσης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Πολυτεχνική Σχολή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Μηχανολόγων Μηχανικών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l-GR" sz="2800" dirty="0" smtClean="0">
              <a:solidFill>
                <a:schemeClr val="tx1"/>
              </a:solidFill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79512" y="177064"/>
            <a:ext cx="3522931" cy="947680"/>
            <a:chOff x="395536" y="520290"/>
            <a:chExt cx="3960440" cy="1224136"/>
          </a:xfrm>
        </p:grpSpPr>
        <p:sp>
          <p:nvSpPr>
            <p:cNvPr id="9" name="TextBox 8"/>
            <p:cNvSpPr txBox="1"/>
            <p:nvPr/>
          </p:nvSpPr>
          <p:spPr>
            <a:xfrm>
              <a:off x="1619672" y="836712"/>
              <a:ext cx="2736304" cy="57606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r>
                <a:rPr lang="el-G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ΠΑΝΕΠΙΣΤΗΜΙΟ ΘΕΣΣΑΛΙΑΣ</a:t>
              </a:r>
            </a:p>
          </p:txBody>
        </p:sp>
        <p:pic>
          <p:nvPicPr>
            <p:cNvPr id="10" name="Picture 8" descr="Λογότυπο Πανεπιστημίου Θεσσαλίας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20290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9" y="5899299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5652882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156" y="63130"/>
            <a:ext cx="17621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1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8001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2000" dirty="0"/>
              <a:t>Εφαρμογή στην διατήρηση ορμής σε στοιχείο ρευστού</a:t>
            </a:r>
            <a:endParaRPr lang="en-US" altLang="el-GR" sz="2000" dirty="0"/>
          </a:p>
        </p:txBody>
      </p:sp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360363" y="622300"/>
          <a:ext cx="75184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Equation" r:id="rId3" imgW="7518240" imgH="1485720" progId="Equation.DSMT4">
                  <p:embed/>
                </p:oleObj>
              </mc:Choice>
              <mc:Fallback>
                <p:oleObj name="Equation" r:id="rId3" imgW="7518240" imgH="1485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622300"/>
                        <a:ext cx="751840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220663" y="2133600"/>
          <a:ext cx="8547100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Equation" r:id="rId5" imgW="8547100" imgH="2501900" progId="Equation.DSMT4">
                  <p:embed/>
                </p:oleObj>
              </mc:Choice>
              <mc:Fallback>
                <p:oleObj name="Equation" r:id="rId5" imgW="8547100" imgH="2501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2133600"/>
                        <a:ext cx="8547100" cy="250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304800" y="5740400"/>
            <a:ext cx="8305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2000" b="1" dirty="0"/>
              <a:t>Τοπικά υπάρχει ισορροπία τάσεων σε κάθε απειροστό στοιχείο ρευστού</a:t>
            </a:r>
            <a:endParaRPr lang="en-US" altLang="el-GR" sz="2000" b="1" dirty="0"/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 flipV="1">
            <a:off x="1336675" y="4486275"/>
            <a:ext cx="301625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 sz="2000"/>
          </a:p>
        </p:txBody>
      </p:sp>
      <p:sp>
        <p:nvSpPr>
          <p:cNvPr id="7175" name="Line 10"/>
          <p:cNvSpPr>
            <a:spLocks noChangeShapeType="1"/>
          </p:cNvSpPr>
          <p:nvPr/>
        </p:nvSpPr>
        <p:spPr bwMode="auto">
          <a:xfrm flipV="1">
            <a:off x="8244408" y="4371974"/>
            <a:ext cx="18530" cy="4251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l-GR" sz="2000"/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304800" y="4683125"/>
            <a:ext cx="19272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Μέση τιμή σε απειροστό όγκο</a:t>
            </a:r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2670174" y="4724400"/>
            <a:ext cx="19018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Μέση τιμή σε απειροστό όγκο</a:t>
            </a:r>
          </a:p>
        </p:txBody>
      </p:sp>
      <p:sp>
        <p:nvSpPr>
          <p:cNvPr id="7178" name="Line 13"/>
          <p:cNvSpPr>
            <a:spLocks noChangeShapeType="1"/>
          </p:cNvSpPr>
          <p:nvPr/>
        </p:nvSpPr>
        <p:spPr bwMode="auto">
          <a:xfrm flipV="1">
            <a:off x="3563889" y="4391024"/>
            <a:ext cx="25450" cy="3341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l-GR" sz="2000"/>
          </a:p>
        </p:txBody>
      </p:sp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6876256" y="4711700"/>
            <a:ext cx="2126457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Χαρακτηριστικό μήκος απειροστού στοιχείου ρευστού</a:t>
            </a:r>
          </a:p>
        </p:txBody>
      </p:sp>
      <p:sp>
        <p:nvSpPr>
          <p:cNvPr id="12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10</a:t>
            </a:fld>
            <a:endParaRPr lang="el-G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28" name="Object 39"/>
          <p:cNvGraphicFramePr>
            <a:graphicFrameLocks noChangeAspect="1"/>
          </p:cNvGraphicFramePr>
          <p:nvPr/>
        </p:nvGraphicFramePr>
        <p:xfrm>
          <a:off x="4446588" y="239713"/>
          <a:ext cx="43180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6" name="Equation" r:id="rId3" imgW="4318000" imgH="1943100" progId="Equation.DSMT4">
                  <p:embed/>
                </p:oleObj>
              </mc:Choice>
              <mc:Fallback>
                <p:oleObj name="Equation" r:id="rId3" imgW="4318000" imgH="19431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239713"/>
                        <a:ext cx="4318000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9" name="Text Box 74"/>
          <p:cNvSpPr txBox="1">
            <a:spLocks noChangeArrowheads="1"/>
          </p:cNvSpPr>
          <p:nvPr/>
        </p:nvSpPr>
        <p:spPr bwMode="auto">
          <a:xfrm>
            <a:off x="72008" y="3356992"/>
            <a:ext cx="233975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b="1" dirty="0"/>
              <a:t>Ισοζύγιο δυνάμεων </a:t>
            </a:r>
            <a:endParaRPr lang="el-GR" altLang="el-GR" sz="2000" b="1" dirty="0" smtClean="0"/>
          </a:p>
          <a:p>
            <a:pPr algn="l"/>
            <a:r>
              <a:rPr lang="el-GR" altLang="el-GR" sz="2000" b="1" dirty="0" smtClean="0"/>
              <a:t>στο </a:t>
            </a:r>
            <a:r>
              <a:rPr lang="el-GR" altLang="el-GR" sz="2000" b="1" dirty="0"/>
              <a:t>τετράεδρο ΟΑΒΓ</a:t>
            </a:r>
            <a:endParaRPr lang="en-US" altLang="el-GR" sz="2000" b="1" dirty="0"/>
          </a:p>
        </p:txBody>
      </p:sp>
      <p:graphicFrame>
        <p:nvGraphicFramePr>
          <p:cNvPr id="8230" name="Object 75"/>
          <p:cNvGraphicFramePr>
            <a:graphicFrameLocks noChangeAspect="1"/>
          </p:cNvGraphicFramePr>
          <p:nvPr/>
        </p:nvGraphicFramePr>
        <p:xfrm>
          <a:off x="2476946" y="3429000"/>
          <a:ext cx="5626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7" name="Equation" r:id="rId5" imgW="5626100" imgH="419100" progId="Equation.DSMT4">
                  <p:embed/>
                </p:oleObj>
              </mc:Choice>
              <mc:Fallback>
                <p:oleObj name="Equation" r:id="rId5" imgW="5626100" imgH="419100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946" y="3429000"/>
                        <a:ext cx="56261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1" name="Object 76"/>
          <p:cNvGraphicFramePr>
            <a:graphicFrameLocks noChangeAspect="1"/>
          </p:cNvGraphicFramePr>
          <p:nvPr/>
        </p:nvGraphicFramePr>
        <p:xfrm>
          <a:off x="2495996" y="3998912"/>
          <a:ext cx="65405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8" name="Equation" r:id="rId7" imgW="6540500" imgH="1384300" progId="Equation.DSMT4">
                  <p:embed/>
                </p:oleObj>
              </mc:Choice>
              <mc:Fallback>
                <p:oleObj name="Equation" r:id="rId7" imgW="6540500" imgH="138430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996" y="3998912"/>
                        <a:ext cx="6540500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2" name="Text Box 77"/>
          <p:cNvSpPr txBox="1">
            <a:spLocks noChangeArrowheads="1"/>
          </p:cNvSpPr>
          <p:nvPr/>
        </p:nvSpPr>
        <p:spPr bwMode="auto">
          <a:xfrm>
            <a:off x="179513" y="5365665"/>
            <a:ext cx="8856984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Οι συνιστώσες του τανυστή των τάσεων σε ένα σημείο μπορούν να βρεθούν από τα ανύσματα τάσεων σε κάθε μία από τις 3 κάθετες επιφάνειες  στην θέση Ο</a:t>
            </a:r>
            <a:r>
              <a:rPr lang="en-US" altLang="el-GR" sz="2000" dirty="0"/>
              <a:t> </a:t>
            </a:r>
            <a:r>
              <a:rPr lang="el-GR" altLang="el-GR" sz="2000" dirty="0"/>
              <a:t>με μοναδιαία διανύσματα τα  </a:t>
            </a:r>
            <a:endParaRPr lang="en-US" altLang="el-GR" sz="2000" dirty="0"/>
          </a:p>
        </p:txBody>
      </p:sp>
      <p:graphicFrame>
        <p:nvGraphicFramePr>
          <p:cNvPr id="8233" name="Object 78"/>
          <p:cNvGraphicFramePr>
            <a:graphicFrameLocks noChangeAspect="1"/>
          </p:cNvGraphicFramePr>
          <p:nvPr/>
        </p:nvGraphicFramePr>
        <p:xfrm>
          <a:off x="3131840" y="6051128"/>
          <a:ext cx="812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9" name="Equation" r:id="rId9" imgW="812520" imgH="330120" progId="Equation.DSMT4">
                  <p:embed/>
                </p:oleObj>
              </mc:Choice>
              <mc:Fallback>
                <p:oleObj name="Equation" r:id="rId9" imgW="812520" imgH="33012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6051128"/>
                        <a:ext cx="812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7" name="Object 82"/>
          <p:cNvGraphicFramePr>
            <a:graphicFrameLocks noChangeAspect="1"/>
          </p:cNvGraphicFramePr>
          <p:nvPr/>
        </p:nvGraphicFramePr>
        <p:xfrm>
          <a:off x="4860032" y="2492896"/>
          <a:ext cx="3271438" cy="360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0" name="Equation" r:id="rId11" imgW="2768600" imgH="304800" progId="Equation.DSMT4">
                  <p:embed/>
                </p:oleObj>
              </mc:Choice>
              <mc:Fallback>
                <p:oleObj name="Equation" r:id="rId11" imgW="2768600" imgH="30480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492896"/>
                        <a:ext cx="3271438" cy="3601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0"/>
            <a:ext cx="3528392" cy="282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46 - TextBox"/>
          <p:cNvSpPr txBox="1"/>
          <p:nvPr/>
        </p:nvSpPr>
        <p:spPr>
          <a:xfrm>
            <a:off x="107504" y="2708920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Σχήμα </a:t>
            </a:r>
            <a:r>
              <a:rPr lang="en-US" sz="2000" i="1" dirty="0" smtClean="0"/>
              <a:t>7</a:t>
            </a:r>
            <a:r>
              <a:rPr lang="el-GR" sz="2000" i="1" dirty="0" smtClean="0"/>
              <a:t>: Ακίνητο σωματίδιο ρευστού σε σχήμα τετραέδρου ΟΑΒΓ</a:t>
            </a:r>
            <a:endParaRPr lang="el-GR" sz="2000" i="1" dirty="0"/>
          </a:p>
        </p:txBody>
      </p:sp>
      <p:sp>
        <p:nvSpPr>
          <p:cNvPr id="48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11</a:t>
            </a:fld>
            <a:endParaRPr lang="el-GR" dirty="0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93675" y="203200"/>
            <a:ext cx="8626797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b="1" dirty="0"/>
              <a:t>Τρόποι αναπαράστασης και σημασία του τανυστή τάσεων</a:t>
            </a:r>
          </a:p>
          <a:p>
            <a:pPr algn="l"/>
            <a:r>
              <a:rPr lang="el-GR" altLang="el-GR" sz="2000" dirty="0"/>
              <a:t>Ο </a:t>
            </a:r>
            <a:r>
              <a:rPr lang="el-GR" altLang="el-GR" sz="2000" b="1" dirty="0"/>
              <a:t>τανυστής</a:t>
            </a:r>
            <a:r>
              <a:rPr lang="el-GR" altLang="el-GR" sz="2000" dirty="0"/>
              <a:t> είναι ένας μηχανισμός που μας δίνει το </a:t>
            </a:r>
            <a:r>
              <a:rPr lang="el-GR" altLang="el-GR" sz="2000" b="1" dirty="0"/>
              <a:t>άνυσμα τάσης</a:t>
            </a:r>
            <a:r>
              <a:rPr lang="el-GR" altLang="el-GR" sz="2000" dirty="0"/>
              <a:t> σε μία επιφάνεια αν ξέρουμε τον </a:t>
            </a:r>
            <a:r>
              <a:rPr lang="el-GR" altLang="el-GR" sz="2000" b="1" dirty="0"/>
              <a:t>προσανατολισμό της (δηλαδή το κάθετο διάνυσμα)</a:t>
            </a:r>
          </a:p>
        </p:txBody>
      </p:sp>
      <p:graphicFrame>
        <p:nvGraphicFramePr>
          <p:cNvPr id="923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821239"/>
              </p:ext>
            </p:extLst>
          </p:nvPr>
        </p:nvGraphicFramePr>
        <p:xfrm>
          <a:off x="251520" y="3801342"/>
          <a:ext cx="872490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3" imgW="8724600" imgH="2145960" progId="Equation.DSMT4">
                  <p:embed/>
                </p:oleObj>
              </mc:Choice>
              <mc:Fallback>
                <p:oleObj name="Equation" r:id="rId3" imgW="8724600" imgH="21459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801342"/>
                        <a:ext cx="8724900" cy="214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6" name="Text Box 36"/>
          <p:cNvSpPr txBox="1">
            <a:spLocks noChangeArrowheads="1"/>
          </p:cNvSpPr>
          <p:nvPr/>
        </p:nvSpPr>
        <p:spPr bwMode="auto">
          <a:xfrm>
            <a:off x="179512" y="2924944"/>
            <a:ext cx="871296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Η δύναμη λόγω των επιφανειακών δυνάμεων εξαρτάται από τον προσανατολισμό της επιφάνειας όπως αυτός εκφράζεται μέσω του κάθετου διανύσματος</a:t>
            </a:r>
          </a:p>
        </p:txBody>
      </p:sp>
      <p:sp>
        <p:nvSpPr>
          <p:cNvPr id="9247" name="Line 76"/>
          <p:cNvSpPr>
            <a:spLocks noChangeShapeType="1"/>
          </p:cNvSpPr>
          <p:nvPr/>
        </p:nvSpPr>
        <p:spPr bwMode="auto">
          <a:xfrm flipH="1" flipV="1">
            <a:off x="5191051" y="5566642"/>
            <a:ext cx="130175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248" name="Text Box 77"/>
          <p:cNvSpPr txBox="1">
            <a:spLocks noChangeArrowheads="1"/>
          </p:cNvSpPr>
          <p:nvPr/>
        </p:nvSpPr>
        <p:spPr bwMode="auto">
          <a:xfrm>
            <a:off x="5287889" y="5679355"/>
            <a:ext cx="239690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altLang="el-GR" sz="2000" b="1" dirty="0"/>
              <a:t>Συμβολισμός </a:t>
            </a:r>
            <a:r>
              <a:rPr lang="en-US" altLang="el-GR" sz="2000" b="1" dirty="0"/>
              <a:t>Gibbs</a:t>
            </a:r>
            <a:endParaRPr lang="el-GR" altLang="el-GR" sz="2000" b="1" dirty="0"/>
          </a:p>
        </p:txBody>
      </p:sp>
      <p:sp>
        <p:nvSpPr>
          <p:cNvPr id="9249" name="Text Box 78"/>
          <p:cNvSpPr txBox="1">
            <a:spLocks noChangeArrowheads="1"/>
          </p:cNvSpPr>
          <p:nvPr/>
        </p:nvSpPr>
        <p:spPr bwMode="auto">
          <a:xfrm>
            <a:off x="483990" y="5820048"/>
            <a:ext cx="417646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altLang="el-GR" sz="2000" b="1" dirty="0"/>
              <a:t>Διωνυμικός Συμβολισμός</a:t>
            </a:r>
          </a:p>
        </p:txBody>
      </p:sp>
      <p:sp>
        <p:nvSpPr>
          <p:cNvPr id="9250" name="Line 79"/>
          <p:cNvSpPr>
            <a:spLocks noChangeShapeType="1"/>
          </p:cNvSpPr>
          <p:nvPr/>
        </p:nvSpPr>
        <p:spPr bwMode="auto">
          <a:xfrm flipV="1">
            <a:off x="924620" y="5593630"/>
            <a:ext cx="325438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84784"/>
            <a:ext cx="595790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61 - TextBox"/>
          <p:cNvSpPr txBox="1"/>
          <p:nvPr/>
        </p:nvSpPr>
        <p:spPr>
          <a:xfrm>
            <a:off x="6180738" y="1778913"/>
            <a:ext cx="291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Σχήμα </a:t>
            </a:r>
            <a:r>
              <a:rPr lang="en-US" sz="2000" i="1" dirty="0" smtClean="0"/>
              <a:t>8</a:t>
            </a:r>
            <a:r>
              <a:rPr lang="el-GR" sz="2000" i="1" dirty="0" smtClean="0"/>
              <a:t>: Διάνυσμα τάσης σε μία επιφάνεια</a:t>
            </a:r>
            <a:endParaRPr lang="el-GR" sz="2000" i="1" dirty="0"/>
          </a:p>
        </p:txBody>
      </p:sp>
      <p:sp>
        <p:nvSpPr>
          <p:cNvPr id="63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12</a:t>
            </a:fld>
            <a:endParaRPr lang="el-GR" dirty="0"/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" name="Text Box 22"/>
          <p:cNvSpPr txBox="1">
            <a:spLocks noChangeArrowheads="1"/>
          </p:cNvSpPr>
          <p:nvPr/>
        </p:nvSpPr>
        <p:spPr bwMode="auto">
          <a:xfrm>
            <a:off x="3131840" y="613137"/>
            <a:ext cx="601216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altLang="el-GR" sz="2000" i="1" dirty="0" smtClean="0"/>
              <a:t>Σχήμα </a:t>
            </a:r>
            <a:r>
              <a:rPr lang="en-US" altLang="el-GR" sz="2000" i="1" dirty="0" smtClean="0"/>
              <a:t>9</a:t>
            </a:r>
            <a:r>
              <a:rPr lang="el-GR" altLang="el-GR" sz="2000" i="1" dirty="0" smtClean="0"/>
              <a:t>: Γραφική </a:t>
            </a:r>
            <a:r>
              <a:rPr lang="el-GR" altLang="el-GR" sz="2000" i="1" dirty="0"/>
              <a:t>παράσταση των ανυσμάτων </a:t>
            </a:r>
            <a:r>
              <a:rPr lang="el-GR" altLang="el-GR" sz="2000" i="1" dirty="0" smtClean="0"/>
              <a:t>τάσης</a:t>
            </a:r>
          </a:p>
          <a:p>
            <a:pPr algn="ctr"/>
            <a:r>
              <a:rPr lang="el-GR" altLang="el-GR" sz="2000" i="1" dirty="0" smtClean="0"/>
              <a:t>                      στις </a:t>
            </a:r>
            <a:r>
              <a:rPr lang="el-GR" altLang="el-GR" sz="2000" i="1" dirty="0"/>
              <a:t>θετικές επιφάνειες με κάθετο διάνυσμα στην κατεύθυνση των μοναδιαίων</a:t>
            </a:r>
          </a:p>
        </p:txBody>
      </p:sp>
      <p:graphicFrame>
        <p:nvGraphicFramePr>
          <p:cNvPr id="10261" name="Object 23"/>
          <p:cNvGraphicFramePr>
            <a:graphicFrameLocks noChangeAspect="1"/>
          </p:cNvGraphicFramePr>
          <p:nvPr/>
        </p:nvGraphicFramePr>
        <p:xfrm>
          <a:off x="3920232" y="980728"/>
          <a:ext cx="939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" name="Equation" r:id="rId4" imgW="939600" imgH="330120" progId="Equation.DSMT4">
                  <p:embed/>
                </p:oleObj>
              </mc:Choice>
              <mc:Fallback>
                <p:oleObj name="Equation" r:id="rId4" imgW="939600" imgH="33012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0232" y="980728"/>
                        <a:ext cx="939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2" name="Object 24"/>
          <p:cNvGraphicFramePr>
            <a:graphicFrameLocks noChangeAspect="1"/>
          </p:cNvGraphicFramePr>
          <p:nvPr/>
        </p:nvGraphicFramePr>
        <p:xfrm>
          <a:off x="5724128" y="1556792"/>
          <a:ext cx="762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6" name="Equation" r:id="rId6" imgW="761760" imgH="330120" progId="Equation.DSMT4">
                  <p:embed/>
                </p:oleObj>
              </mc:Choice>
              <mc:Fallback>
                <p:oleObj name="Equation" r:id="rId6" imgW="761760" imgH="33012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556792"/>
                        <a:ext cx="762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13</a:t>
            </a:fld>
            <a:endParaRPr lang="el-GR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251520" y="2204864"/>
            <a:ext cx="889248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buFontTx/>
              <a:buChar char="•"/>
              <a:tabLst>
                <a:tab pos="180975" algn="l"/>
              </a:tabLst>
            </a:pPr>
            <a:r>
              <a:rPr lang="el-GR" altLang="el-GR" sz="2000" dirty="0" smtClean="0"/>
              <a:t>Προκειμένου </a:t>
            </a:r>
            <a:r>
              <a:rPr lang="el-GR" altLang="el-GR" sz="2000" dirty="0"/>
              <a:t>να ικανοποιείται η τοπική </a:t>
            </a:r>
            <a:r>
              <a:rPr lang="el-GR" altLang="el-GR" sz="2000" dirty="0" smtClean="0"/>
              <a:t>ισορροπία </a:t>
            </a:r>
            <a:r>
              <a:rPr lang="el-GR" altLang="el-GR" sz="2000" dirty="0"/>
              <a:t>των επιφανειακών δυνάμεων 	στην αναπαράσταση των τάσεων σε </a:t>
            </a:r>
            <a:r>
              <a:rPr lang="el-GR" altLang="el-GR" sz="2000" dirty="0" smtClean="0"/>
              <a:t>διαφορικό </a:t>
            </a:r>
            <a:r>
              <a:rPr lang="el-GR" altLang="el-GR" sz="2000" dirty="0"/>
              <a:t>όγκο, οι απέναντι έδρες </a:t>
            </a:r>
            <a:r>
              <a:rPr lang="el-GR" altLang="el-GR" sz="2000" dirty="0" smtClean="0"/>
              <a:t>    χαρακτηρίζονται </a:t>
            </a:r>
            <a:r>
              <a:rPr lang="el-GR" altLang="el-GR" sz="2000" dirty="0"/>
              <a:t>από συνιστώσες ιδίου </a:t>
            </a:r>
            <a:r>
              <a:rPr lang="el-GR" altLang="el-GR" sz="2000" dirty="0" smtClean="0"/>
              <a:t>μέτρου </a:t>
            </a:r>
            <a:r>
              <a:rPr lang="el-GR" altLang="el-GR" sz="2000" dirty="0"/>
              <a:t>και αντίθετης φοράς </a:t>
            </a:r>
            <a:endParaRPr lang="el-GR" altLang="el-GR" sz="2000" dirty="0" smtClean="0"/>
          </a:p>
          <a:p>
            <a:pPr>
              <a:tabLst>
                <a:tab pos="182563" algn="l"/>
              </a:tabLst>
            </a:pPr>
            <a:endParaRPr lang="el-GR" altLang="el-GR" sz="2000" dirty="0"/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12225" y="3212976"/>
            <a:ext cx="435226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952302" y="589261"/>
            <a:ext cx="1527175" cy="1371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1295202" y="1597323"/>
            <a:ext cx="1336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 flipH="1">
            <a:off x="822127" y="1606848"/>
            <a:ext cx="466725" cy="509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 flipV="1">
            <a:off x="1298377" y="476548"/>
            <a:ext cx="0" cy="1122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539552" y="1924348"/>
            <a:ext cx="336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l-GR"/>
              <a:t>x</a:t>
            </a:r>
            <a:endParaRPr lang="el-GR" altLang="el-GR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2555677" y="1524298"/>
            <a:ext cx="336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l-GR"/>
              <a:t>y</a:t>
            </a:r>
            <a:endParaRPr lang="el-GR" altLang="el-GR"/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>
            <a:off x="2314377" y="1202036"/>
            <a:ext cx="354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36" name="Object 11"/>
          <p:cNvGraphicFramePr>
            <a:graphicFrameLocks noChangeAspect="1"/>
          </p:cNvGraphicFramePr>
          <p:nvPr/>
        </p:nvGraphicFramePr>
        <p:xfrm>
          <a:off x="2728714" y="1000423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7" name="Equation" r:id="rId10" imgW="203024" imgH="304536" progId="Equation.DSMT4">
                  <p:embed/>
                </p:oleObj>
              </mc:Choice>
              <mc:Fallback>
                <p:oleObj name="Equation" r:id="rId10" imgW="203024" imgH="304536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714" y="1000423"/>
                        <a:ext cx="203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Line 12"/>
          <p:cNvSpPr>
            <a:spLocks noChangeShapeType="1"/>
          </p:cNvSpPr>
          <p:nvPr/>
        </p:nvSpPr>
        <p:spPr bwMode="auto">
          <a:xfrm>
            <a:off x="2284214" y="1202036"/>
            <a:ext cx="439738" cy="35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38" name="Object 13"/>
          <p:cNvGraphicFramePr>
            <a:graphicFrameLocks noChangeAspect="1"/>
          </p:cNvGraphicFramePr>
          <p:nvPr/>
        </p:nvGraphicFramePr>
        <p:xfrm>
          <a:off x="2714427" y="1367136"/>
          <a:ext cx="241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8" name="Equation" r:id="rId12" imgW="241195" imgH="304668" progId="Equation.DSMT4">
                  <p:embed/>
                </p:oleObj>
              </mc:Choice>
              <mc:Fallback>
                <p:oleObj name="Equation" r:id="rId12" imgW="241195" imgH="304668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427" y="1367136"/>
                        <a:ext cx="2413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Line 14"/>
          <p:cNvSpPr>
            <a:spLocks noChangeShapeType="1"/>
          </p:cNvSpPr>
          <p:nvPr/>
        </p:nvSpPr>
        <p:spPr bwMode="auto">
          <a:xfrm flipH="1">
            <a:off x="1412677" y="1367136"/>
            <a:ext cx="188912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 flipH="1">
            <a:off x="774502" y="1357611"/>
            <a:ext cx="809625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41" name="Object 16"/>
          <p:cNvGraphicFramePr>
            <a:graphicFrameLocks noChangeAspect="1"/>
          </p:cNvGraphicFramePr>
          <p:nvPr/>
        </p:nvGraphicFramePr>
        <p:xfrm>
          <a:off x="607814" y="1221086"/>
          <a:ext cx="241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9" name="Equation" r:id="rId14" imgW="241195" imgH="279279" progId="Equation.DSMT4">
                  <p:embed/>
                </p:oleObj>
              </mc:Choice>
              <mc:Fallback>
                <p:oleObj name="Equation" r:id="rId14" imgW="241195" imgH="27927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814" y="1221086"/>
                        <a:ext cx="241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Line 17"/>
          <p:cNvSpPr>
            <a:spLocks noChangeShapeType="1"/>
          </p:cNvSpPr>
          <p:nvPr/>
        </p:nvSpPr>
        <p:spPr bwMode="auto">
          <a:xfrm flipV="1">
            <a:off x="1722239" y="425748"/>
            <a:ext cx="0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3" name="Line 18"/>
          <p:cNvSpPr>
            <a:spLocks noChangeShapeType="1"/>
          </p:cNvSpPr>
          <p:nvPr/>
        </p:nvSpPr>
        <p:spPr bwMode="auto">
          <a:xfrm flipV="1">
            <a:off x="1714302" y="349548"/>
            <a:ext cx="466725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44" name="Object 19"/>
          <p:cNvGraphicFramePr>
            <a:graphicFrameLocks noChangeAspect="1"/>
          </p:cNvGraphicFramePr>
          <p:nvPr/>
        </p:nvGraphicFramePr>
        <p:xfrm>
          <a:off x="1499989" y="260648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0" name="Equation" r:id="rId16" imgW="190500" imgH="279400" progId="Equation.DSMT4">
                  <p:embed/>
                </p:oleObj>
              </mc:Choice>
              <mc:Fallback>
                <p:oleObj name="Equation" r:id="rId16" imgW="190500" imgH="279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9989" y="260648"/>
                        <a:ext cx="190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20"/>
          <p:cNvGraphicFramePr>
            <a:graphicFrameLocks noChangeAspect="1"/>
          </p:cNvGraphicFramePr>
          <p:nvPr/>
        </p:nvGraphicFramePr>
        <p:xfrm>
          <a:off x="1430139" y="1536998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1" name="Equation" r:id="rId18" imgW="190500" imgH="279400" progId="Equation.DSMT4">
                  <p:embed/>
                </p:oleObj>
              </mc:Choice>
              <mc:Fallback>
                <p:oleObj name="Equation" r:id="rId18" imgW="190500" imgH="279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139" y="1536998"/>
                        <a:ext cx="190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1"/>
          <p:cNvGraphicFramePr>
            <a:graphicFrameLocks noChangeAspect="1"/>
          </p:cNvGraphicFramePr>
          <p:nvPr/>
        </p:nvGraphicFramePr>
        <p:xfrm>
          <a:off x="2157214" y="281286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2" name="Equation" r:id="rId20" imgW="228600" imgH="279400" progId="Equation.DSMT4">
                  <p:embed/>
                </p:oleObj>
              </mc:Choice>
              <mc:Fallback>
                <p:oleObj name="Equation" r:id="rId20" imgW="228600" imgH="2794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214" y="281286"/>
                        <a:ext cx="2286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4139952" y="5221649"/>
            <a:ext cx="493204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altLang="el-GR" sz="2000" i="1" dirty="0" smtClean="0"/>
              <a:t>Σχήμα 1</a:t>
            </a:r>
            <a:r>
              <a:rPr lang="en-US" altLang="el-GR" sz="2000" i="1" dirty="0" smtClean="0"/>
              <a:t>0</a:t>
            </a:r>
            <a:r>
              <a:rPr lang="el-GR" altLang="el-GR" sz="2000" i="1" dirty="0" smtClean="0"/>
              <a:t>: Γραφική </a:t>
            </a:r>
            <a:r>
              <a:rPr lang="el-GR" altLang="el-GR" sz="2000" i="1" dirty="0"/>
              <a:t>παράσταση των </a:t>
            </a:r>
            <a:r>
              <a:rPr lang="el-GR" altLang="el-GR" sz="2000" i="1" dirty="0" smtClean="0"/>
              <a:t>τάσεων που ασκούνται στις δύο </a:t>
            </a:r>
            <a:r>
              <a:rPr lang="en-US" altLang="el-GR" sz="2000" i="1" dirty="0" smtClean="0"/>
              <a:t>y- </a:t>
            </a:r>
            <a:r>
              <a:rPr lang="el-GR" altLang="el-GR" sz="2000" i="1" dirty="0" smtClean="0"/>
              <a:t>επιφάνειες  ενός κυβικού όγκου ελέγχου</a:t>
            </a:r>
            <a:endParaRPr lang="el-GR" altLang="el-GR" sz="2000" i="1" dirty="0"/>
          </a:p>
        </p:txBody>
      </p:sp>
      <p:sp>
        <p:nvSpPr>
          <p:cNvPr id="48" name="Text Box 28"/>
          <p:cNvSpPr txBox="1">
            <a:spLocks noChangeArrowheads="1"/>
          </p:cNvSpPr>
          <p:nvPr/>
        </p:nvSpPr>
        <p:spPr bwMode="auto">
          <a:xfrm>
            <a:off x="251520" y="3284984"/>
            <a:ext cx="4104456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buFontTx/>
              <a:buChar char="•"/>
              <a:tabLst>
                <a:tab pos="182563" algn="l"/>
              </a:tabLst>
            </a:pPr>
            <a:r>
              <a:rPr lang="el-GR" altLang="el-GR" sz="2000" dirty="0" smtClean="0"/>
              <a:t>Ως </a:t>
            </a:r>
            <a:r>
              <a:rPr lang="el-GR" altLang="el-GR" sz="2000" dirty="0"/>
              <a:t>θετική τάση εννοείται είτε αυτή που έχει θετική κατεύθυνση πάνω σε μία θετική </a:t>
            </a:r>
            <a:r>
              <a:rPr lang="el-GR" altLang="el-GR" sz="2000" dirty="0" smtClean="0"/>
              <a:t>επιφάνεια </a:t>
            </a:r>
            <a:r>
              <a:rPr lang="el-GR" altLang="el-GR" sz="2000" dirty="0"/>
              <a:t>είτε αυτή που έχει αρνητική κατεύθυνση σε μία αρνητική επιφάνεια</a:t>
            </a:r>
            <a:r>
              <a:rPr lang="en-US" altLang="el-GR" sz="2000" dirty="0"/>
              <a:t> </a:t>
            </a:r>
            <a:r>
              <a:rPr lang="el-GR" altLang="el-GR" sz="2000" dirty="0" smtClean="0"/>
              <a:t> - Συνεπώς </a:t>
            </a:r>
            <a:r>
              <a:rPr lang="el-GR" altLang="el-GR" sz="2000" dirty="0"/>
              <a:t>οι </a:t>
            </a:r>
            <a:r>
              <a:rPr lang="el-GR" altLang="el-GR" sz="2000" dirty="0" err="1"/>
              <a:t>εφελκυστικές</a:t>
            </a:r>
            <a:r>
              <a:rPr lang="el-GR" altLang="el-GR" sz="2000" dirty="0"/>
              <a:t> τάσεις θεωρούνται θετικές ενώ οι θλιπτικές </a:t>
            </a:r>
            <a:r>
              <a:rPr lang="el-GR" altLang="el-GR" sz="2000" dirty="0" smtClean="0"/>
              <a:t>αρνητικές </a:t>
            </a:r>
            <a:endParaRPr lang="en-US" altLang="el-GR" sz="2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9"/>
          <p:cNvSpPr txBox="1">
            <a:spLocks noChangeArrowheads="1"/>
          </p:cNvSpPr>
          <p:nvPr/>
        </p:nvSpPr>
        <p:spPr bwMode="auto">
          <a:xfrm>
            <a:off x="323528" y="260648"/>
            <a:ext cx="8568952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buFontTx/>
              <a:buChar char="•"/>
              <a:tabLst>
                <a:tab pos="180975" algn="l"/>
              </a:tabLst>
            </a:pPr>
            <a:r>
              <a:rPr lang="el-GR" altLang="el-GR" sz="2000" dirty="0" smtClean="0"/>
              <a:t>Οι συνιστώσες των τάσεων πάνω σε μία επιφάνεια χωρίζονται σε κάθετες, 	</a:t>
            </a:r>
            <a:r>
              <a:rPr lang="el-GR" altLang="el-GR" sz="2000" dirty="0" err="1" smtClean="0"/>
              <a:t>εφελκυστικές</a:t>
            </a:r>
            <a:r>
              <a:rPr lang="el-GR" altLang="el-GR" sz="2000" dirty="0" smtClean="0"/>
              <a:t> ή θλιπτικές,  όταν </a:t>
            </a:r>
            <a:r>
              <a:rPr lang="en-US" altLang="el-GR" sz="2000" dirty="0" err="1" smtClean="0"/>
              <a:t>i</a:t>
            </a:r>
            <a:r>
              <a:rPr lang="en-US" altLang="el-GR" sz="2000" dirty="0" smtClean="0"/>
              <a:t>=j, </a:t>
            </a:r>
            <a:r>
              <a:rPr lang="el-GR" altLang="el-GR" sz="2000" dirty="0" err="1" smtClean="0"/>
              <a:t>σ</a:t>
            </a:r>
            <a:r>
              <a:rPr lang="el-GR" altLang="el-GR" sz="2000" baseline="-25000" dirty="0" err="1" smtClean="0"/>
              <a:t>ιι</a:t>
            </a:r>
            <a:r>
              <a:rPr lang="el-GR" altLang="el-GR" sz="2000" dirty="0" smtClean="0"/>
              <a:t>, και σε διατμητικές όταν </a:t>
            </a:r>
            <a:r>
              <a:rPr lang="en-US" altLang="el-GR" sz="2000" dirty="0" err="1" smtClean="0"/>
              <a:t>i</a:t>
            </a:r>
            <a:r>
              <a:rPr lang="en-US" altLang="el-GR" sz="2000" dirty="0" err="1" smtClean="0">
                <a:cs typeface="Times New Roman" pitchFamily="18" charset="0"/>
              </a:rPr>
              <a:t>≠j</a:t>
            </a:r>
            <a:endParaRPr lang="en-US" altLang="el-GR" sz="2000" dirty="0" smtClean="0">
              <a:cs typeface="Times New Roman" pitchFamily="18" charset="0"/>
            </a:endParaRPr>
          </a:p>
          <a:p>
            <a:pPr marL="179388" indent="-179388" algn="l">
              <a:buFontTx/>
              <a:buChar char="•"/>
              <a:tabLst>
                <a:tab pos="180975" algn="l"/>
              </a:tabLst>
            </a:pPr>
            <a:r>
              <a:rPr lang="el-GR" altLang="el-GR" sz="2000" dirty="0" smtClean="0"/>
              <a:t>Η </a:t>
            </a:r>
            <a:r>
              <a:rPr lang="el-GR" altLang="el-GR" sz="2000" dirty="0"/>
              <a:t>δύναμη σ</a:t>
            </a:r>
            <a:r>
              <a:rPr lang="en-US" altLang="el-GR" sz="2000" baseline="-25000" dirty="0"/>
              <a:t>n</a:t>
            </a:r>
            <a:r>
              <a:rPr lang="en-US" altLang="el-GR" sz="2000" dirty="0"/>
              <a:t> </a:t>
            </a:r>
            <a:r>
              <a:rPr lang="el-GR" altLang="el-GR" sz="2000" dirty="0"/>
              <a:t>πάνω σε μία επιφάνεια ασκείται </a:t>
            </a:r>
            <a:r>
              <a:rPr lang="el-GR" altLang="el-GR" sz="2000" dirty="0" smtClean="0"/>
              <a:t>από </a:t>
            </a:r>
            <a:r>
              <a:rPr lang="el-GR" altLang="el-GR" sz="2000" dirty="0"/>
              <a:t>την πλευρά του ρευστού που βλέπει </a:t>
            </a:r>
            <a:r>
              <a:rPr lang="el-GR" altLang="el-GR" sz="2000" dirty="0" smtClean="0"/>
              <a:t>την </a:t>
            </a:r>
            <a:r>
              <a:rPr lang="el-GR" altLang="el-GR" sz="2000" dirty="0"/>
              <a:t>θετική επιφάνεια στην πλευρά του 	ρευστού που βλέπει στην αρνητική επιφάνεια </a:t>
            </a:r>
            <a:r>
              <a:rPr lang="el-GR" altLang="el-GR" sz="2000" dirty="0" smtClean="0"/>
              <a:t>. Αφού </a:t>
            </a:r>
            <a:r>
              <a:rPr lang="el-GR" altLang="el-GR" sz="2000" dirty="0"/>
              <a:t>το κάθετο διάνυσμα δείχνει προς τα </a:t>
            </a:r>
            <a:r>
              <a:rPr lang="el-GR" altLang="el-GR" sz="2000" dirty="0" smtClean="0"/>
              <a:t>έξω</a:t>
            </a:r>
            <a:r>
              <a:rPr lang="el-GR" altLang="el-GR" sz="2000" dirty="0"/>
              <a:t>, η δύναμη ασκείται από το περιβάλλον </a:t>
            </a:r>
            <a:r>
              <a:rPr lang="el-GR" altLang="el-GR" sz="2000" dirty="0" smtClean="0"/>
              <a:t>ρευστό </a:t>
            </a:r>
            <a:r>
              <a:rPr lang="el-GR" altLang="el-GR" sz="2000" dirty="0"/>
              <a:t>στο ρευστό που βρίσκεται μέσα στον 	Όγκο Ελέγχου</a:t>
            </a:r>
          </a:p>
        </p:txBody>
      </p:sp>
      <p:sp>
        <p:nvSpPr>
          <p:cNvPr id="14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14</a:t>
            </a:fld>
            <a:endParaRPr lang="el-G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539552" y="4181018"/>
            <a:ext cx="842493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Παραδείγματα 3-3 και 3-4 από σελίδες 170 και 171 του Παπαϊωάννου</a:t>
            </a:r>
          </a:p>
        </p:txBody>
      </p:sp>
      <p:sp>
        <p:nvSpPr>
          <p:cNvPr id="18" name="Freeform 29"/>
          <p:cNvSpPr>
            <a:spLocks/>
          </p:cNvSpPr>
          <p:nvPr/>
        </p:nvSpPr>
        <p:spPr bwMode="auto">
          <a:xfrm>
            <a:off x="2771800" y="2420888"/>
            <a:ext cx="1587500" cy="1698625"/>
          </a:xfrm>
          <a:custGeom>
            <a:avLst/>
            <a:gdLst>
              <a:gd name="T0" fmla="*/ 0 w 1000"/>
              <a:gd name="T1" fmla="*/ 2147483647 h 1070"/>
              <a:gd name="T2" fmla="*/ 2147483647 w 1000"/>
              <a:gd name="T3" fmla="*/ 2147483647 h 1070"/>
              <a:gd name="T4" fmla="*/ 2147483647 w 1000"/>
              <a:gd name="T5" fmla="*/ 2147483647 h 1070"/>
              <a:gd name="T6" fmla="*/ 2147483647 w 1000"/>
              <a:gd name="T7" fmla="*/ 2147483647 h 1070"/>
              <a:gd name="T8" fmla="*/ 2147483647 w 1000"/>
              <a:gd name="T9" fmla="*/ 2147483647 h 1070"/>
              <a:gd name="T10" fmla="*/ 2147483647 w 1000"/>
              <a:gd name="T11" fmla="*/ 2147483647 h 1070"/>
              <a:gd name="T12" fmla="*/ 2147483647 w 1000"/>
              <a:gd name="T13" fmla="*/ 2147483647 h 1070"/>
              <a:gd name="T14" fmla="*/ 2147483647 w 1000"/>
              <a:gd name="T15" fmla="*/ 2147483647 h 1070"/>
              <a:gd name="T16" fmla="*/ 2147483647 w 1000"/>
              <a:gd name="T17" fmla="*/ 2147483647 h 1070"/>
              <a:gd name="T18" fmla="*/ 2147483647 w 1000"/>
              <a:gd name="T19" fmla="*/ 2147483647 h 1070"/>
              <a:gd name="T20" fmla="*/ 2147483647 w 1000"/>
              <a:gd name="T21" fmla="*/ 2147483647 h 1070"/>
              <a:gd name="T22" fmla="*/ 2147483647 w 1000"/>
              <a:gd name="T23" fmla="*/ 0 h 1070"/>
              <a:gd name="T24" fmla="*/ 2147483647 w 1000"/>
              <a:gd name="T25" fmla="*/ 2147483647 h 1070"/>
              <a:gd name="T26" fmla="*/ 2147483647 w 1000"/>
              <a:gd name="T27" fmla="*/ 2147483647 h 1070"/>
              <a:gd name="T28" fmla="*/ 2147483647 w 1000"/>
              <a:gd name="T29" fmla="*/ 2147483647 h 1070"/>
              <a:gd name="T30" fmla="*/ 2147483647 w 1000"/>
              <a:gd name="T31" fmla="*/ 2147483647 h 1070"/>
              <a:gd name="T32" fmla="*/ 0 w 1000"/>
              <a:gd name="T33" fmla="*/ 2147483647 h 10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0" h="1070">
                <a:moveTo>
                  <a:pt x="0" y="907"/>
                </a:moveTo>
                <a:lnTo>
                  <a:pt x="223" y="864"/>
                </a:lnTo>
                <a:lnTo>
                  <a:pt x="380" y="929"/>
                </a:lnTo>
                <a:lnTo>
                  <a:pt x="429" y="1070"/>
                </a:lnTo>
                <a:lnTo>
                  <a:pt x="494" y="912"/>
                </a:lnTo>
                <a:lnTo>
                  <a:pt x="554" y="657"/>
                </a:lnTo>
                <a:lnTo>
                  <a:pt x="663" y="445"/>
                </a:lnTo>
                <a:lnTo>
                  <a:pt x="853" y="250"/>
                </a:lnTo>
                <a:lnTo>
                  <a:pt x="1000" y="130"/>
                </a:lnTo>
                <a:lnTo>
                  <a:pt x="897" y="48"/>
                </a:lnTo>
                <a:lnTo>
                  <a:pt x="804" y="5"/>
                </a:lnTo>
                <a:lnTo>
                  <a:pt x="630" y="0"/>
                </a:lnTo>
                <a:lnTo>
                  <a:pt x="462" y="48"/>
                </a:lnTo>
                <a:lnTo>
                  <a:pt x="375" y="141"/>
                </a:lnTo>
                <a:lnTo>
                  <a:pt x="201" y="375"/>
                </a:lnTo>
                <a:lnTo>
                  <a:pt x="49" y="695"/>
                </a:lnTo>
                <a:lnTo>
                  <a:pt x="0" y="907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9" name="Freeform 30"/>
          <p:cNvSpPr>
            <a:spLocks/>
          </p:cNvSpPr>
          <p:nvPr/>
        </p:nvSpPr>
        <p:spPr bwMode="auto">
          <a:xfrm>
            <a:off x="3194075" y="3092401"/>
            <a:ext cx="215900" cy="276225"/>
          </a:xfrm>
          <a:custGeom>
            <a:avLst/>
            <a:gdLst>
              <a:gd name="T0" fmla="*/ 0 w 136"/>
              <a:gd name="T1" fmla="*/ 2147483647 h 174"/>
              <a:gd name="T2" fmla="*/ 2147483647 w 136"/>
              <a:gd name="T3" fmla="*/ 2147483647 h 174"/>
              <a:gd name="T4" fmla="*/ 2147483647 w 136"/>
              <a:gd name="T5" fmla="*/ 2147483647 h 174"/>
              <a:gd name="T6" fmla="*/ 2147483647 w 136"/>
              <a:gd name="T7" fmla="*/ 2147483647 h 174"/>
              <a:gd name="T8" fmla="*/ 2147483647 w 136"/>
              <a:gd name="T9" fmla="*/ 2147483647 h 174"/>
              <a:gd name="T10" fmla="*/ 2147483647 w 136"/>
              <a:gd name="T11" fmla="*/ 2147483647 h 174"/>
              <a:gd name="T12" fmla="*/ 2147483647 w 136"/>
              <a:gd name="T13" fmla="*/ 0 h 174"/>
              <a:gd name="T14" fmla="*/ 2147483647 w 136"/>
              <a:gd name="T15" fmla="*/ 0 h 174"/>
              <a:gd name="T16" fmla="*/ 2147483647 w 136"/>
              <a:gd name="T17" fmla="*/ 2147483647 h 174"/>
              <a:gd name="T18" fmla="*/ 2147483647 w 136"/>
              <a:gd name="T19" fmla="*/ 2147483647 h 174"/>
              <a:gd name="T20" fmla="*/ 2147483647 w 136"/>
              <a:gd name="T21" fmla="*/ 2147483647 h 174"/>
              <a:gd name="T22" fmla="*/ 0 w 136"/>
              <a:gd name="T23" fmla="*/ 2147483647 h 17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6" h="174">
                <a:moveTo>
                  <a:pt x="0" y="174"/>
                </a:moveTo>
                <a:lnTo>
                  <a:pt x="44" y="153"/>
                </a:lnTo>
                <a:lnTo>
                  <a:pt x="87" y="174"/>
                </a:lnTo>
                <a:lnTo>
                  <a:pt x="109" y="109"/>
                </a:lnTo>
                <a:lnTo>
                  <a:pt x="120" y="49"/>
                </a:lnTo>
                <a:lnTo>
                  <a:pt x="136" y="17"/>
                </a:lnTo>
                <a:lnTo>
                  <a:pt x="109" y="0"/>
                </a:lnTo>
                <a:lnTo>
                  <a:pt x="76" y="0"/>
                </a:lnTo>
                <a:lnTo>
                  <a:pt x="38" y="17"/>
                </a:lnTo>
                <a:lnTo>
                  <a:pt x="27" y="60"/>
                </a:lnTo>
                <a:lnTo>
                  <a:pt x="6" y="115"/>
                </a:lnTo>
                <a:lnTo>
                  <a:pt x="0" y="174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 flipH="1" flipV="1">
            <a:off x="2876575" y="2903488"/>
            <a:ext cx="420687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>
            <a:off x="3297262" y="3205113"/>
            <a:ext cx="466725" cy="276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 flipH="1" flipV="1">
            <a:off x="3108350" y="2489151"/>
            <a:ext cx="207962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3314725" y="3222576"/>
            <a:ext cx="250825" cy="844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24" name="Object 35"/>
          <p:cNvGraphicFramePr>
            <a:graphicFrameLocks noChangeAspect="1"/>
          </p:cNvGraphicFramePr>
          <p:nvPr/>
        </p:nvGraphicFramePr>
        <p:xfrm>
          <a:off x="2697187" y="2881263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2" name="Equation" r:id="rId4" imgW="165028" imgH="228501" progId="Equation.DSMT4">
                  <p:embed/>
                </p:oleObj>
              </mc:Choice>
              <mc:Fallback>
                <p:oleObj name="Equation" r:id="rId4" imgW="165028" imgH="228501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87" y="2881263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6"/>
          <p:cNvGraphicFramePr>
            <a:graphicFrameLocks noChangeAspect="1"/>
          </p:cNvGraphicFramePr>
          <p:nvPr/>
        </p:nvGraphicFramePr>
        <p:xfrm>
          <a:off x="3694137" y="3457526"/>
          <a:ext cx="304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" name="Equation" r:id="rId6" imgW="304668" imgH="228501" progId="Equation.DSMT4">
                  <p:embed/>
                </p:oleObj>
              </mc:Choice>
              <mc:Fallback>
                <p:oleObj name="Equation" r:id="rId6" imgW="304668" imgH="228501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137" y="3457526"/>
                        <a:ext cx="3048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7"/>
          <p:cNvGraphicFramePr>
            <a:graphicFrameLocks noChangeAspect="1"/>
          </p:cNvGraphicFramePr>
          <p:nvPr/>
        </p:nvGraphicFramePr>
        <p:xfrm>
          <a:off x="3133750" y="2346276"/>
          <a:ext cx="266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" name="Equation" r:id="rId8" imgW="266469" imgH="291847" progId="Equation.DSMT4">
                  <p:embed/>
                </p:oleObj>
              </mc:Choice>
              <mc:Fallback>
                <p:oleObj name="Equation" r:id="rId8" imgW="266469" imgH="291847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750" y="2346276"/>
                        <a:ext cx="266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8"/>
          <p:cNvGraphicFramePr>
            <a:graphicFrameLocks noChangeAspect="1"/>
          </p:cNvGraphicFramePr>
          <p:nvPr/>
        </p:nvGraphicFramePr>
        <p:xfrm>
          <a:off x="3575075" y="3852813"/>
          <a:ext cx="342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" name="Equation" r:id="rId10" imgW="342751" imgH="291973" progId="Equation.DSMT4">
                  <p:embed/>
                </p:oleObj>
              </mc:Choice>
              <mc:Fallback>
                <p:oleObj name="Equation" r:id="rId10" imgW="342751" imgH="291973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75" y="3852813"/>
                        <a:ext cx="342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4716016" y="2636912"/>
            <a:ext cx="2627784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altLang="el-GR" sz="2000" i="1" dirty="0" smtClean="0"/>
              <a:t>Σχήμα 1</a:t>
            </a:r>
            <a:r>
              <a:rPr lang="en-US" altLang="el-GR" sz="2000" i="1" dirty="0" smtClean="0"/>
              <a:t>1</a:t>
            </a:r>
            <a:r>
              <a:rPr lang="el-GR" altLang="el-GR" sz="2000" i="1" dirty="0" smtClean="0"/>
              <a:t>: Γραφική </a:t>
            </a:r>
            <a:r>
              <a:rPr lang="el-GR" altLang="el-GR" sz="2000" i="1" dirty="0"/>
              <a:t>παράσταση </a:t>
            </a:r>
            <a:r>
              <a:rPr lang="el-GR" altLang="el-GR" sz="2000" i="1" dirty="0" smtClean="0"/>
              <a:t>της δύναμης σ</a:t>
            </a:r>
            <a:r>
              <a:rPr lang="en-US" altLang="el-GR" sz="2000" i="1" baseline="-25000" dirty="0" smtClean="0"/>
              <a:t>n</a:t>
            </a:r>
            <a:r>
              <a:rPr lang="el-GR" altLang="el-GR" sz="2000" i="1" dirty="0" smtClean="0"/>
              <a:t> </a:t>
            </a:r>
            <a:endParaRPr lang="el-GR" altLang="el-GR" sz="2000" i="1" dirty="0"/>
          </a:p>
        </p:txBody>
      </p:sp>
      <p:sp>
        <p:nvSpPr>
          <p:cNvPr id="29" name="20 - Ορθογώνιο"/>
          <p:cNvSpPr/>
          <p:nvPr/>
        </p:nvSpPr>
        <p:spPr>
          <a:xfrm>
            <a:off x="567850" y="4181018"/>
            <a:ext cx="7316517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763" y="44624"/>
            <a:ext cx="3932237" cy="3240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7507288" y="2397299"/>
          <a:ext cx="116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4" imgW="1167893" imgH="482391" progId="Equation.DSMT4">
                  <p:embed/>
                </p:oleObj>
              </mc:Choice>
              <mc:Fallback>
                <p:oleObj name="Equation" r:id="rId4" imgW="1167893" imgH="482391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7288" y="2397299"/>
                        <a:ext cx="1168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3568" y="3140968"/>
            <a:ext cx="8064896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altLang="el-GR" sz="2000" dirty="0" smtClean="0"/>
              <a:t>Σχήμα 1</a:t>
            </a:r>
            <a:r>
              <a:rPr lang="en-US" altLang="el-GR" sz="2000" dirty="0" smtClean="0"/>
              <a:t>2</a:t>
            </a:r>
            <a:r>
              <a:rPr lang="el-GR" altLang="el-GR" sz="2000" dirty="0" smtClean="0"/>
              <a:t>: (α) Θετικές </a:t>
            </a:r>
            <a:r>
              <a:rPr lang="el-GR" altLang="el-GR" sz="2000" dirty="0"/>
              <a:t>τάσεις σε επιλεγμένες έδρες κυβικού στοιχείου επικεντρωμένου γύρω από ένα </a:t>
            </a:r>
            <a:r>
              <a:rPr lang="el-GR" altLang="el-GR" sz="2000" dirty="0" smtClean="0"/>
              <a:t>σημείο και (β) Ισορροπία ροπών γύρω από τον άξονα </a:t>
            </a:r>
            <a:r>
              <a:rPr lang="en-US" altLang="el-GR" sz="2000" dirty="0" smtClean="0"/>
              <a:t>x</a:t>
            </a:r>
            <a:r>
              <a:rPr lang="en-US" altLang="el-GR" sz="2000" baseline="-25000" dirty="0" smtClean="0"/>
              <a:t>3</a:t>
            </a:r>
            <a:r>
              <a:rPr lang="en-US" altLang="el-GR" sz="2000" dirty="0" smtClean="0"/>
              <a:t> </a:t>
            </a:r>
            <a:endParaRPr lang="en-US" altLang="el-GR" sz="20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4365104"/>
            <a:ext cx="8324850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indent="-179388" algn="l"/>
            <a:r>
              <a:rPr lang="el-GR" altLang="el-GR" sz="2000" b="1" dirty="0"/>
              <a:t>Σε κάθε στοιχείο ρευστού επικρατεί ισορροπία ροπών και δυνάμεων          </a:t>
            </a:r>
            <a:r>
              <a:rPr lang="en-US" altLang="el-GR" sz="2000" b="1" dirty="0"/>
              <a:t>    </a:t>
            </a:r>
            <a:endParaRPr lang="el-GR" altLang="el-GR" sz="2000" b="1" dirty="0" smtClean="0"/>
          </a:p>
          <a:p>
            <a:pPr marL="179388" indent="-179388" algn="l">
              <a:buFont typeface="Arial" pitchFamily="34" charset="0"/>
              <a:buChar char="•"/>
            </a:pPr>
            <a:r>
              <a:rPr lang="el-GR" altLang="el-GR" sz="2000" dirty="0" smtClean="0"/>
              <a:t>Ισορροπία </a:t>
            </a:r>
            <a:r>
              <a:rPr lang="el-GR" altLang="el-GR" sz="2000" dirty="0"/>
              <a:t>ροπών γύρω από τον άξονα </a:t>
            </a:r>
            <a:r>
              <a:rPr lang="en-US" altLang="el-GR" sz="2000" dirty="0"/>
              <a:t>x</a:t>
            </a:r>
            <a:r>
              <a:rPr lang="en-US" altLang="el-GR" sz="2000" baseline="-25000" dirty="0"/>
              <a:t>3</a:t>
            </a:r>
            <a:r>
              <a:rPr lang="en-US" altLang="el-GR" sz="2000" dirty="0"/>
              <a:t> - </a:t>
            </a:r>
            <a:r>
              <a:rPr lang="el-GR" altLang="el-GR" sz="2000" dirty="0"/>
              <a:t>Μόνο διατμητικές τάσεις παράγουν ροπή </a:t>
            </a:r>
            <a:endParaRPr lang="el-GR" altLang="el-GR" sz="20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l-GR" altLang="el-GR" sz="2000" dirty="0" smtClean="0"/>
              <a:t>Οι ορθές τάσεις, τ</a:t>
            </a:r>
            <a:r>
              <a:rPr lang="el-GR" altLang="el-GR" sz="2000" baseline="-25000" dirty="0" smtClean="0"/>
              <a:t>22</a:t>
            </a:r>
            <a:r>
              <a:rPr lang="el-GR" altLang="el-GR" sz="2000" dirty="0" smtClean="0"/>
              <a:t>, τ</a:t>
            </a:r>
            <a:r>
              <a:rPr lang="el-GR" altLang="el-GR" sz="2000" baseline="-25000" dirty="0" smtClean="0"/>
              <a:t>11</a:t>
            </a:r>
            <a:r>
              <a:rPr lang="el-GR" altLang="el-GR" sz="2000" dirty="0" smtClean="0"/>
              <a:t>, περνούν μέσα από το κεντροειδές της έδρας ενώ οι </a:t>
            </a:r>
            <a:r>
              <a:rPr lang="en-US" altLang="el-GR" sz="2000" dirty="0" smtClean="0"/>
              <a:t>  </a:t>
            </a:r>
            <a:r>
              <a:rPr lang="el-GR" altLang="el-GR" sz="2000" dirty="0" smtClean="0"/>
              <a:t>διατμητικές τ</a:t>
            </a:r>
            <a:r>
              <a:rPr lang="el-GR" altLang="el-GR" sz="2000" baseline="-25000" dirty="0" smtClean="0"/>
              <a:t>13</a:t>
            </a:r>
            <a:r>
              <a:rPr lang="el-GR" altLang="el-GR" sz="2000" dirty="0" smtClean="0"/>
              <a:t>, τ</a:t>
            </a:r>
            <a:r>
              <a:rPr lang="el-GR" altLang="el-GR" sz="2000" baseline="-25000" dirty="0" smtClean="0"/>
              <a:t>23</a:t>
            </a:r>
            <a:r>
              <a:rPr lang="el-GR" altLang="el-GR" sz="2000" dirty="0" smtClean="0"/>
              <a:t> είναι παράλληλες με τον άξονα </a:t>
            </a:r>
            <a:r>
              <a:rPr lang="en-US" altLang="el-GR" sz="2000" dirty="0" smtClean="0"/>
              <a:t>x</a:t>
            </a:r>
            <a:r>
              <a:rPr lang="en-US" altLang="el-GR" sz="2000" baseline="-25000" dirty="0" smtClean="0"/>
              <a:t>3</a:t>
            </a:r>
            <a:endParaRPr lang="el-GR" altLang="el-GR" sz="2000" baseline="-250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l-GR" altLang="el-GR" sz="2000" dirty="0" smtClean="0"/>
              <a:t>Το διαφορικό μήκος </a:t>
            </a:r>
            <a:r>
              <a:rPr lang="en-US" altLang="el-GR" sz="2000" dirty="0" smtClean="0"/>
              <a:t>dx</a:t>
            </a:r>
            <a:r>
              <a:rPr lang="en-US" altLang="el-GR" sz="2000" baseline="-25000" dirty="0" smtClean="0"/>
              <a:t>3</a:t>
            </a:r>
            <a:r>
              <a:rPr lang="el-GR" altLang="el-GR" sz="2000" dirty="0" smtClean="0"/>
              <a:t> στην τρίτη κατεύθυνση βγαίνει κοινός παράγοντας</a:t>
            </a:r>
            <a:endParaRPr lang="en-US" altLang="el-GR" sz="2000" baseline="-25000" dirty="0" smtClean="0"/>
          </a:p>
          <a:p>
            <a:pPr algn="l">
              <a:tabLst>
                <a:tab pos="180975" algn="l"/>
              </a:tabLst>
            </a:pPr>
            <a:r>
              <a:rPr lang="en-US" altLang="el-GR" sz="2000" dirty="0" smtClean="0"/>
              <a:t>  		        </a:t>
            </a:r>
            <a:endParaRPr lang="en-US" altLang="el-GR" sz="2000" dirty="0"/>
          </a:p>
        </p:txBody>
      </p:sp>
      <p:sp>
        <p:nvSpPr>
          <p:cNvPr id="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15</a:t>
            </a:fld>
            <a:endParaRPr lang="el-G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8790"/>
            <a:ext cx="4060765" cy="299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147638" y="175954"/>
          <a:ext cx="86868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3" imgW="8686800" imgH="1168400" progId="Equation.DSMT4">
                  <p:embed/>
                </p:oleObj>
              </mc:Choice>
              <mc:Fallback>
                <p:oleObj name="Equation" r:id="rId3" imgW="8686800" imgH="1168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175954"/>
                        <a:ext cx="86868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0" y="1444714"/>
            <a:ext cx="565212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b="1" dirty="0"/>
              <a:t>Ο τανυστής των τάσεων είναι συμμετρικός</a:t>
            </a:r>
          </a:p>
        </p:txBody>
      </p:sp>
      <p:sp>
        <p:nvSpPr>
          <p:cNvPr id="4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16</a:t>
            </a:fld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0" y="2132856"/>
            <a:ext cx="91440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 smtClean="0"/>
              <a:t>Για </a:t>
            </a:r>
            <a:r>
              <a:rPr lang="el-GR" altLang="el-GR" sz="2000" dirty="0"/>
              <a:t>δεδομένο τανυστή τάσης οπουδήποτε μέσα στο πεδίο ροής ζητείται ο υπολογισμός του ανύσματος τάσης στο σημείο </a:t>
            </a:r>
            <a:r>
              <a:rPr lang="en-US" altLang="el-GR" sz="2000" dirty="0"/>
              <a:t>P</a:t>
            </a:r>
            <a:r>
              <a:rPr lang="el-GR" altLang="el-GR" sz="2000" dirty="0"/>
              <a:t>(</a:t>
            </a:r>
            <a:r>
              <a:rPr lang="en-US" altLang="el-GR" sz="2000" dirty="0"/>
              <a:t>x=3,y=4,z=10) </a:t>
            </a:r>
            <a:r>
              <a:rPr lang="el-GR" altLang="el-GR" sz="2000" dirty="0"/>
              <a:t>και κάθετα στο εφαπτομενικό επίπεδο που εγγράφεται στην παράπλευρη επιφάνεια του κυλίνδρου η οποία ορίζεται με βάση την εξίσωση: </a:t>
            </a:r>
            <a:r>
              <a:rPr lang="en-US" altLang="el-GR" sz="2000" dirty="0"/>
              <a:t>x</a:t>
            </a:r>
            <a:r>
              <a:rPr lang="en-US" altLang="el-GR" sz="2000" baseline="30000" dirty="0"/>
              <a:t>2</a:t>
            </a:r>
            <a:r>
              <a:rPr lang="en-US" altLang="el-GR" sz="2000" dirty="0"/>
              <a:t>+y</a:t>
            </a:r>
            <a:r>
              <a:rPr lang="en-US" altLang="el-GR" sz="2000" baseline="30000" dirty="0"/>
              <a:t>2</a:t>
            </a:r>
            <a:r>
              <a:rPr lang="en-US" altLang="el-GR" sz="2000" dirty="0"/>
              <a:t>=25</a:t>
            </a:r>
            <a:endParaRPr lang="el-GR" altLang="el-GR" sz="2000" dirty="0"/>
          </a:p>
        </p:txBody>
      </p:sp>
      <p:sp>
        <p:nvSpPr>
          <p:cNvPr id="8" name="7 - Ορθογώνιο"/>
          <p:cNvSpPr/>
          <p:nvPr/>
        </p:nvSpPr>
        <p:spPr>
          <a:xfrm>
            <a:off x="0" y="184482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000" b="1" dirty="0" smtClean="0"/>
              <a:t>Παράδειγμα: </a:t>
            </a:r>
            <a:endParaRPr lang="el-GR" sz="2000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717032"/>
            <a:ext cx="3528392" cy="216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788024" y="4293096"/>
            <a:ext cx="2627784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altLang="el-GR" sz="2000" i="1" dirty="0" smtClean="0"/>
              <a:t>Σχήμα 1</a:t>
            </a:r>
            <a:r>
              <a:rPr lang="en-US" altLang="el-GR" sz="2000" i="1" dirty="0" smtClean="0"/>
              <a:t>3</a:t>
            </a:r>
            <a:r>
              <a:rPr lang="el-GR" altLang="el-GR" sz="2000" i="1" dirty="0" smtClean="0"/>
              <a:t>: Σχηματική αναπαράσταση του προβλήματος</a:t>
            </a:r>
            <a:r>
              <a:rPr lang="en-US" altLang="el-GR" sz="2000" i="1" dirty="0" smtClean="0"/>
              <a:t>  </a:t>
            </a:r>
            <a:endParaRPr lang="el-GR" altLang="el-G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803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ΛΥΣΗ:</a:t>
            </a:r>
            <a:endParaRPr lang="el-GR" sz="2000" b="1" dirty="0"/>
          </a:p>
        </p:txBody>
      </p:sp>
      <p:graphicFrame>
        <p:nvGraphicFramePr>
          <p:cNvPr id="3" name="Object 24"/>
          <p:cNvGraphicFramePr>
            <a:graphicFrameLocks noChangeAspect="1"/>
          </p:cNvGraphicFramePr>
          <p:nvPr/>
        </p:nvGraphicFramePr>
        <p:xfrm>
          <a:off x="647129" y="116632"/>
          <a:ext cx="41529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6" name="Equation" r:id="rId3" imgW="4152900" imgH="914400" progId="Equation.DSMT4">
                  <p:embed/>
                </p:oleObj>
              </mc:Choice>
              <mc:Fallback>
                <p:oleObj name="Equation" r:id="rId3" imgW="4152900" imgH="9144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129" y="116632"/>
                        <a:ext cx="41529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2"/>
          <p:cNvGraphicFramePr>
            <a:graphicFrameLocks noChangeAspect="1"/>
          </p:cNvGraphicFramePr>
          <p:nvPr/>
        </p:nvGraphicFramePr>
        <p:xfrm>
          <a:off x="1259632" y="1099716"/>
          <a:ext cx="7213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7" name="Equation" r:id="rId5" imgW="7213320" imgH="672840" progId="Equation.DSMT4">
                  <p:embed/>
                </p:oleObj>
              </mc:Choice>
              <mc:Fallback>
                <p:oleObj name="Equation" r:id="rId5" imgW="7213320" imgH="67284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099716"/>
                        <a:ext cx="72136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323528" y="1765265"/>
            <a:ext cx="8529637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2000" dirty="0"/>
              <a:t>Χρειάζεται να βρούμε το κάθετο διάνυσμα στην επιφάνεια του κυλίνδρου στο σημείο </a:t>
            </a:r>
            <a:r>
              <a:rPr lang="en-US" altLang="el-GR" sz="2000" dirty="0" smtClean="0"/>
              <a:t>P</a:t>
            </a:r>
            <a:r>
              <a:rPr lang="el-GR" altLang="el-GR" sz="2000" dirty="0" smtClean="0"/>
              <a:t>. Αρχικά, </a:t>
            </a:r>
            <a:r>
              <a:rPr lang="el-GR" altLang="el-GR" sz="2000" dirty="0"/>
              <a:t>ορίζουμε δύο εφαπτομενικά διανύσματα πάνω στην παράπλευρη επιφάνεια του κυλίνδρου</a:t>
            </a:r>
            <a:endParaRPr lang="en-US" altLang="el-GR" sz="2000" dirty="0"/>
          </a:p>
        </p:txBody>
      </p:sp>
      <p:graphicFrame>
        <p:nvGraphicFramePr>
          <p:cNvPr id="37892" name="Object 34"/>
          <p:cNvGraphicFramePr>
            <a:graphicFrameLocks noChangeAspect="1"/>
          </p:cNvGraphicFramePr>
          <p:nvPr/>
        </p:nvGraphicFramePr>
        <p:xfrm>
          <a:off x="683568" y="2811388"/>
          <a:ext cx="59182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8" name="Equation" r:id="rId7" imgW="5918040" imgH="1409400" progId="Equation.DSMT4">
                  <p:embed/>
                </p:oleObj>
              </mc:Choice>
              <mc:Fallback>
                <p:oleObj name="Equation" r:id="rId7" imgW="5918040" imgH="14094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811388"/>
                        <a:ext cx="5918200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35"/>
          <p:cNvGraphicFramePr>
            <a:graphicFrameLocks noChangeAspect="1"/>
          </p:cNvGraphicFramePr>
          <p:nvPr/>
        </p:nvGraphicFramePr>
        <p:xfrm>
          <a:off x="484634" y="4215383"/>
          <a:ext cx="6527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9" name="Equation" r:id="rId9" imgW="6527800" imgH="698500" progId="Equation.DSMT4">
                  <p:embed/>
                </p:oleObj>
              </mc:Choice>
              <mc:Fallback>
                <p:oleObj name="Equation" r:id="rId9" imgW="6527800" imgH="6985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34" y="4215383"/>
                        <a:ext cx="65278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36"/>
          <p:cNvGraphicFramePr>
            <a:graphicFrameLocks noChangeAspect="1"/>
          </p:cNvGraphicFramePr>
          <p:nvPr/>
        </p:nvGraphicFramePr>
        <p:xfrm>
          <a:off x="7341046" y="4363021"/>
          <a:ext cx="1384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0" name="Equation" r:id="rId11" imgW="1383699" imgH="317362" progId="Equation.DSMT4">
                  <p:embed/>
                </p:oleObj>
              </mc:Choice>
              <mc:Fallback>
                <p:oleObj name="Equation" r:id="rId11" imgW="1383699" imgH="317362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1046" y="4363021"/>
                        <a:ext cx="1384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37"/>
          <p:cNvGraphicFramePr>
            <a:graphicFrameLocks noChangeAspect="1"/>
          </p:cNvGraphicFramePr>
          <p:nvPr/>
        </p:nvGraphicFramePr>
        <p:xfrm>
          <a:off x="248096" y="4961508"/>
          <a:ext cx="8788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1" name="Equation" r:id="rId13" imgW="8788400" imgH="1028700" progId="Equation.DSMT4">
                  <p:embed/>
                </p:oleObj>
              </mc:Choice>
              <mc:Fallback>
                <p:oleObj name="Equation" r:id="rId13" imgW="8788400" imgH="10287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96" y="4961508"/>
                        <a:ext cx="87884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17</a:t>
            </a:fld>
            <a:endParaRPr lang="el-G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6"/>
          <p:cNvSpPr txBox="1">
            <a:spLocks noChangeArrowheads="1"/>
          </p:cNvSpPr>
          <p:nvPr/>
        </p:nvSpPr>
        <p:spPr bwMode="auto">
          <a:xfrm>
            <a:off x="107504" y="-27384"/>
            <a:ext cx="8856984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Για την συνολική δύναμη έχουμε, θέτοντας </a:t>
            </a:r>
            <a:r>
              <a:rPr lang="en-US" altLang="el-GR" sz="2000" dirty="0" err="1"/>
              <a:t>dA</a:t>
            </a:r>
            <a:r>
              <a:rPr lang="en-US" altLang="el-GR" sz="2000" dirty="0"/>
              <a:t>=</a:t>
            </a:r>
            <a:r>
              <a:rPr lang="en-US" altLang="el-GR" sz="2000" dirty="0" err="1"/>
              <a:t>Rdzd</a:t>
            </a:r>
            <a:r>
              <a:rPr lang="el-GR" altLang="el-GR" sz="2000" dirty="0"/>
              <a:t>θ</a:t>
            </a:r>
            <a:r>
              <a:rPr lang="en-US" altLang="el-GR" sz="2000" dirty="0"/>
              <a:t> </a:t>
            </a:r>
            <a:r>
              <a:rPr lang="el-GR" altLang="el-GR" sz="2000" dirty="0"/>
              <a:t>και μετασχηματίζοντας τα </a:t>
            </a:r>
            <a:r>
              <a:rPr lang="en-US" altLang="el-GR" sz="2000" dirty="0"/>
              <a:t>x </a:t>
            </a:r>
            <a:r>
              <a:rPr lang="el-GR" altLang="el-GR" sz="2000" dirty="0"/>
              <a:t>και </a:t>
            </a:r>
            <a:r>
              <a:rPr lang="en-US" altLang="el-GR" sz="2000" dirty="0"/>
              <a:t>y</a:t>
            </a:r>
            <a:r>
              <a:rPr lang="el-GR" altLang="el-GR" sz="2000" dirty="0"/>
              <a:t> ως </a:t>
            </a:r>
            <a:r>
              <a:rPr lang="en-US" altLang="el-GR" sz="2000" dirty="0"/>
              <a:t>x=</a:t>
            </a:r>
            <a:r>
              <a:rPr lang="en-US" altLang="el-GR" sz="2000" dirty="0" err="1"/>
              <a:t>rcos</a:t>
            </a:r>
            <a:r>
              <a:rPr lang="el-GR" altLang="el-GR" sz="2000" dirty="0"/>
              <a:t>θ και </a:t>
            </a:r>
            <a:r>
              <a:rPr lang="en-US" altLang="el-GR" sz="2000" dirty="0"/>
              <a:t>y=</a:t>
            </a:r>
            <a:r>
              <a:rPr lang="en-US" altLang="el-GR" sz="2000" dirty="0" err="1"/>
              <a:t>rsin</a:t>
            </a:r>
            <a:r>
              <a:rPr lang="el-GR" altLang="el-GR" sz="2000" dirty="0"/>
              <a:t>θ, την συνολική δύναμη στο καρτεσιανό σύστημα συντεταγμένων</a:t>
            </a:r>
            <a:endParaRPr lang="en-US" altLang="el-GR" sz="2000" dirty="0"/>
          </a:p>
        </p:txBody>
      </p:sp>
      <p:graphicFrame>
        <p:nvGraphicFramePr>
          <p:cNvPr id="14339" name="Object 17"/>
          <p:cNvGraphicFramePr>
            <a:graphicFrameLocks noChangeAspect="1"/>
          </p:cNvGraphicFramePr>
          <p:nvPr/>
        </p:nvGraphicFramePr>
        <p:xfrm>
          <a:off x="386854" y="950654"/>
          <a:ext cx="7569522" cy="2910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8" name="Equation" r:id="rId3" imgW="7696080" imgH="2958840" progId="Equation.DSMT4">
                  <p:embed/>
                </p:oleObj>
              </mc:Choice>
              <mc:Fallback>
                <p:oleObj name="Equation" r:id="rId3" imgW="7696080" imgH="29588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54" y="950654"/>
                        <a:ext cx="7569522" cy="29103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19"/>
          <p:cNvSpPr txBox="1">
            <a:spLocks noChangeArrowheads="1"/>
          </p:cNvSpPr>
          <p:nvPr/>
        </p:nvSpPr>
        <p:spPr bwMode="auto">
          <a:xfrm>
            <a:off x="149225" y="3768725"/>
            <a:ext cx="8743255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Εναλλακτικά είναι δυνατόν να υπολογιστούν οι συνιστώσες του τανυστή των τάσεων σε κυλινδρικές συντεταγμένες χρησιμοποιώντας τις σχέσεις μετασχηματισμού των μοναδιαίων διανυσμάτων μεταξύ καρτεσιανών και κυλινδρικών συντεταγμένων</a:t>
            </a:r>
          </a:p>
        </p:txBody>
      </p:sp>
      <p:graphicFrame>
        <p:nvGraphicFramePr>
          <p:cNvPr id="38917" name="Object 20"/>
          <p:cNvGraphicFramePr>
            <a:graphicFrameLocks noChangeAspect="1"/>
          </p:cNvGraphicFramePr>
          <p:nvPr/>
        </p:nvGraphicFramePr>
        <p:xfrm>
          <a:off x="179512" y="5171492"/>
          <a:ext cx="9001000" cy="921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9" name="Equation" r:id="rId5" imgW="9144000" imgH="914400" progId="Equation.DSMT4">
                  <p:embed/>
                </p:oleObj>
              </mc:Choice>
              <mc:Fallback>
                <p:oleObj name="Equation" r:id="rId5" imgW="9144000" imgH="914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171492"/>
                        <a:ext cx="9001000" cy="9218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18</a:t>
            </a:fld>
            <a:endParaRPr lang="el-G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  <p:sp>
        <p:nvSpPr>
          <p:cNvPr id="13" name="20 - Ορθογώνιο"/>
          <p:cNvSpPr/>
          <p:nvPr/>
        </p:nvSpPr>
        <p:spPr>
          <a:xfrm>
            <a:off x="6804248" y="3284984"/>
            <a:ext cx="1008112" cy="3667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9" name="Object 21"/>
          <p:cNvGraphicFramePr>
            <a:graphicFrameLocks noChangeAspect="1"/>
          </p:cNvGraphicFramePr>
          <p:nvPr/>
        </p:nvGraphicFramePr>
        <p:xfrm>
          <a:off x="251520" y="260648"/>
          <a:ext cx="69850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3" name="Equation" r:id="rId3" imgW="6985000" imgH="977900" progId="Equation.DSMT4">
                  <p:embed/>
                </p:oleObj>
              </mc:Choice>
              <mc:Fallback>
                <p:oleObj name="Equation" r:id="rId3" imgW="6985000" imgH="9779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60648"/>
                        <a:ext cx="69850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512" y="2070943"/>
            <a:ext cx="871296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Προκειμένου να βρούμε τις συνιστώσες του τανυστή στις κυλινδρικές συντεταγμένες, σ’ </a:t>
            </a:r>
            <a:r>
              <a:rPr lang="en-US" altLang="el-GR" sz="2000" dirty="0"/>
              <a:t> </a:t>
            </a:r>
            <a:r>
              <a:rPr lang="el-GR" altLang="el-GR" sz="2000" dirty="0"/>
              <a:t>χρησιμοποιούμε την </a:t>
            </a:r>
            <a:r>
              <a:rPr lang="el-GR" altLang="el-GR" sz="2000" dirty="0" err="1"/>
              <a:t>πινακοειδή</a:t>
            </a:r>
            <a:r>
              <a:rPr lang="el-GR" altLang="el-GR" sz="2000" dirty="0"/>
              <a:t> αναπαράστασή του σε καρτεσιανές, σ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856370"/>
              </p:ext>
            </p:extLst>
          </p:nvPr>
        </p:nvGraphicFramePr>
        <p:xfrm>
          <a:off x="1715393" y="2737693"/>
          <a:ext cx="56261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4" name="Equation" r:id="rId5" imgW="5626080" imgH="1917360" progId="Equation.DSMT4">
                  <p:embed/>
                </p:oleObj>
              </mc:Choice>
              <mc:Fallback>
                <p:oleObj name="Equation" r:id="rId5" imgW="5626080" imgH="1917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5393" y="2737693"/>
                        <a:ext cx="5626100" cy="191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763688" y="1268760"/>
          <a:ext cx="4140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5" name="Equation" r:id="rId7" imgW="4140200" imgH="914400" progId="Equation.DSMT4">
                  <p:embed/>
                </p:oleObj>
              </mc:Choice>
              <mc:Fallback>
                <p:oleObj name="Equation" r:id="rId7" imgW="4140200" imgH="914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268760"/>
                        <a:ext cx="41402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595832"/>
              </p:ext>
            </p:extLst>
          </p:nvPr>
        </p:nvGraphicFramePr>
        <p:xfrm>
          <a:off x="281880" y="5109418"/>
          <a:ext cx="8610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" name="Equation" r:id="rId9" imgW="8610480" imgH="927000" progId="Equation.DSMT4">
                  <p:embed/>
                </p:oleObj>
              </mc:Choice>
              <mc:Fallback>
                <p:oleObj name="Equation" r:id="rId9" imgW="8610480" imgH="927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80" y="5109418"/>
                        <a:ext cx="86106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2" y="4613066"/>
            <a:ext cx="864096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Όταν δεν κινείται το ρευστό επιβιώνουν μόνο κάθετες τάσεις, δηλαδή η πίεση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2269430" y="5852368"/>
            <a:ext cx="1588" cy="32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4610993" y="5936506"/>
            <a:ext cx="7937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550293" y="6160343"/>
            <a:ext cx="603567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altLang="el-GR" sz="2000" dirty="0"/>
              <a:t>Ιξώδεις τάσεις που εξαρτώνται, γραμμικά για Νευτωνικό ρευστό, από τον ρυθμό παραμόρφωσης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7330380" y="5892056"/>
            <a:ext cx="6350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3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19</a:t>
            </a:fld>
            <a:endParaRPr lang="el-GR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000" dirty="0" smtClean="0"/>
              <a:t>Εξετάζονται η φύση και η μορφή των δυνάμεων που ασκούνται στα ρευστά και περιγράφεται ο τανυστής τάσης καθώς και ο ρυθμός παραμόρφωσης των ρευστών</a:t>
            </a:r>
            <a:endParaRPr lang="el-GR" sz="3000" dirty="0"/>
          </a:p>
        </p:txBody>
      </p:sp>
      <p:sp>
        <p:nvSpPr>
          <p:cNvPr id="9" name="Τίτλος 3"/>
          <p:cNvSpPr txBox="1">
            <a:spLocks/>
          </p:cNvSpPr>
          <p:nvPr/>
        </p:nvSpPr>
        <p:spPr>
          <a:xfrm>
            <a:off x="0" y="4270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Σκοποί  ενότητας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06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108200" y="985838"/>
            <a:ext cx="532288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altLang="el-GR" sz="2000" b="1" dirty="0"/>
              <a:t>Μετασχηματισμός Τανυστή Τάσεων</a:t>
            </a:r>
          </a:p>
        </p:txBody>
      </p:sp>
      <p:graphicFrame>
        <p:nvGraphicFramePr>
          <p:cNvPr id="16387" name="Object 5"/>
          <p:cNvGraphicFramePr>
            <a:graphicFrameLocks noChangeAspect="1"/>
          </p:cNvGraphicFramePr>
          <p:nvPr/>
        </p:nvGraphicFramePr>
        <p:xfrm>
          <a:off x="752475" y="1389063"/>
          <a:ext cx="5537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4" name="Equation" r:id="rId3" imgW="5537200" imgH="965200" progId="Equation.DSMT4">
                  <p:embed/>
                </p:oleObj>
              </mc:Choice>
              <mc:Fallback>
                <p:oleObj name="Equation" r:id="rId3" imgW="5537200" imgH="965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1389063"/>
                        <a:ext cx="5537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90563" y="2495550"/>
            <a:ext cx="67119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dirty="0"/>
              <a:t>Κατόπιν </a:t>
            </a:r>
            <a:r>
              <a:rPr lang="el-GR" altLang="el-GR" sz="2000" dirty="0"/>
              <a:t>μετασχηματισμού</a:t>
            </a:r>
            <a:r>
              <a:rPr lang="el-GR" altLang="el-GR" dirty="0"/>
              <a:t> των μοναδιαίων διανυσμάτων </a:t>
            </a:r>
            <a:r>
              <a:rPr lang="el-GR" altLang="el-GR" dirty="0" smtClean="0"/>
              <a:t>έχουμε:</a:t>
            </a:r>
            <a:endParaRPr lang="el-GR" altLang="el-GR" dirty="0"/>
          </a:p>
        </p:txBody>
      </p:sp>
      <p:graphicFrame>
        <p:nvGraphicFramePr>
          <p:cNvPr id="16389" name="Object 7"/>
          <p:cNvGraphicFramePr>
            <a:graphicFrameLocks noChangeAspect="1"/>
          </p:cNvGraphicFramePr>
          <p:nvPr/>
        </p:nvGraphicFramePr>
        <p:xfrm>
          <a:off x="586432" y="3121496"/>
          <a:ext cx="78740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5" name="Equation" r:id="rId5" imgW="7873920" imgH="2971800" progId="Equation.DSMT4">
                  <p:embed/>
                </p:oleObj>
              </mc:Choice>
              <mc:Fallback>
                <p:oleObj name="Equation" r:id="rId5" imgW="7873920" imgH="2971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32" y="3121496"/>
                        <a:ext cx="7874000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altLang="el-GR" sz="4400" b="1" dirty="0" smtClean="0"/>
              <a:t>ΜΕΤΑΠΤΥΧΙΑΚΟΥ </a:t>
            </a:r>
            <a:r>
              <a:rPr lang="el-GR" altLang="el-GR" sz="4400" b="1" dirty="0"/>
              <a:t>ΕΠΙΠΕΔΟΥ</a:t>
            </a:r>
          </a:p>
        </p:txBody>
      </p:sp>
      <p:sp>
        <p:nvSpPr>
          <p:cNvPr id="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20</a:t>
            </a:fld>
            <a:endParaRPr lang="el-G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334963" y="1455688"/>
          <a:ext cx="5943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6" name="Equation" r:id="rId3" imgW="5943600" imgH="965200" progId="Equation.DSMT4">
                  <p:embed/>
                </p:oleObj>
              </mc:Choice>
              <mc:Fallback>
                <p:oleObj name="Equation" r:id="rId3" imgW="5943600" imgH="965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1455688"/>
                        <a:ext cx="59436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90512" y="44624"/>
            <a:ext cx="831393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Ανάλογα για ένα άνυσμα, π.χ. την ταχύτητα ή το άνυσμα θέσης έχουμε</a:t>
            </a:r>
          </a:p>
        </p:txBody>
      </p:sp>
      <p:graphicFrame>
        <p:nvGraphicFramePr>
          <p:cNvPr id="17412" name="Object 6"/>
          <p:cNvGraphicFramePr>
            <a:graphicFrameLocks noChangeAspect="1"/>
          </p:cNvGraphicFramePr>
          <p:nvPr/>
        </p:nvGraphicFramePr>
        <p:xfrm>
          <a:off x="346075" y="400001"/>
          <a:ext cx="82677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7" name="Equation" r:id="rId5" imgW="8267700" imgH="965200" progId="Equation.DSMT4">
                  <p:embed/>
                </p:oleObj>
              </mc:Choice>
              <mc:Fallback>
                <p:oleObj name="Equation" r:id="rId5" imgW="8267700" imgH="965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400001"/>
                        <a:ext cx="82677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231775" y="2276872"/>
            <a:ext cx="4412233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tabLst>
                <a:tab pos="180975" algn="l"/>
              </a:tabLst>
            </a:pPr>
            <a:r>
              <a:rPr lang="el-GR" altLang="el-GR" sz="2000" dirty="0"/>
              <a:t>Γεωμετρική προσέγγιση του μετασχηματισμού των συνιστωσών του </a:t>
            </a:r>
            <a:r>
              <a:rPr lang="el-GR" altLang="el-GR" sz="2000" dirty="0" smtClean="0"/>
              <a:t>τανυστή </a:t>
            </a:r>
            <a:r>
              <a:rPr lang="el-GR" altLang="el-GR" sz="2000" dirty="0"/>
              <a:t>των τάσεων σε δύο </a:t>
            </a:r>
            <a:r>
              <a:rPr lang="el-GR" altLang="el-GR" sz="2000" dirty="0" smtClean="0"/>
              <a:t>διαστάσεις.</a:t>
            </a:r>
            <a:endParaRPr lang="el-GR" altLang="el-GR" sz="2000" dirty="0"/>
          </a:p>
          <a:p>
            <a:pPr algn="l">
              <a:tabLst>
                <a:tab pos="180975" algn="l"/>
              </a:tabLst>
            </a:pPr>
            <a:r>
              <a:rPr lang="el-GR" altLang="el-GR" sz="2000" dirty="0"/>
              <a:t>Έστω δύο ομάδες ορθογώνιων αξόνων, </a:t>
            </a:r>
            <a:r>
              <a:rPr lang="en-US" altLang="el-GR" sz="2000" dirty="0" err="1"/>
              <a:t>x,y</a:t>
            </a:r>
            <a:r>
              <a:rPr lang="en-US" altLang="el-GR" sz="2000" dirty="0"/>
              <a:t>, </a:t>
            </a:r>
            <a:r>
              <a:rPr lang="el-GR" altLang="el-GR" sz="2000" dirty="0"/>
              <a:t>και </a:t>
            </a:r>
            <a:r>
              <a:rPr lang="en-US" altLang="el-GR" sz="2000" dirty="0"/>
              <a:t>x’, y’, </a:t>
            </a:r>
            <a:r>
              <a:rPr lang="el-GR" altLang="el-GR" sz="2000" dirty="0"/>
              <a:t>που προκύπτουν μετά από περιστροφή με τα εξής συνημίτονα κατεύθυνσης</a:t>
            </a:r>
          </a:p>
        </p:txBody>
      </p:sp>
      <p:pic>
        <p:nvPicPr>
          <p:cNvPr id="17414" name="Picture 8" descr="1st Picture"/>
          <p:cNvPicPr>
            <a:picLocks noChangeAspect="1" noChangeArrowheads="1"/>
          </p:cNvPicPr>
          <p:nvPr/>
        </p:nvPicPr>
        <p:blipFill rotWithShape="1">
          <a:blip r:embed="rId7" cstate="print"/>
          <a:srcRect t="14511" b="8849"/>
          <a:stretch/>
        </p:blipFill>
        <p:spPr bwMode="auto">
          <a:xfrm>
            <a:off x="4664075" y="2276872"/>
            <a:ext cx="4479925" cy="177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5" name="Object 9"/>
          <p:cNvGraphicFramePr>
            <a:graphicFrameLocks noChangeAspect="1"/>
          </p:cNvGraphicFramePr>
          <p:nvPr/>
        </p:nvGraphicFramePr>
        <p:xfrm>
          <a:off x="303213" y="4545013"/>
          <a:ext cx="5054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8" name="Equation" r:id="rId8" imgW="5054600" imgH="635000" progId="Equation.DSMT4">
                  <p:embed/>
                </p:oleObj>
              </mc:Choice>
              <mc:Fallback>
                <p:oleObj name="Equation" r:id="rId8" imgW="5054600" imgH="635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4545013"/>
                        <a:ext cx="50546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10"/>
          <p:cNvGraphicFramePr>
            <a:graphicFrameLocks noChangeAspect="1"/>
          </p:cNvGraphicFramePr>
          <p:nvPr/>
        </p:nvGraphicFramePr>
        <p:xfrm>
          <a:off x="6446838" y="4468813"/>
          <a:ext cx="2032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9" name="Equation" r:id="rId10" imgW="2032000" imgH="1295400" progId="Equation.DSMT4">
                  <p:embed/>
                </p:oleObj>
              </mc:Choice>
              <mc:Fallback>
                <p:oleObj name="Equation" r:id="rId10" imgW="2032000" imgH="1295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838" y="4468813"/>
                        <a:ext cx="20320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206375" y="5254625"/>
            <a:ext cx="61658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Ισοζύγιο δυνάμεων στα στοιχεία ρευστού </a:t>
            </a:r>
            <a:r>
              <a:rPr lang="en-US" altLang="el-GR" sz="2000" dirty="0"/>
              <a:t>OBC</a:t>
            </a:r>
            <a:r>
              <a:rPr lang="el-GR" altLang="el-GR" sz="2000" dirty="0"/>
              <a:t> και </a:t>
            </a:r>
            <a:r>
              <a:rPr lang="en-US" altLang="el-GR" sz="2000" dirty="0"/>
              <a:t>ODE</a:t>
            </a:r>
            <a:endParaRPr lang="el-GR" altLang="el-GR" sz="2000" dirty="0"/>
          </a:p>
        </p:txBody>
      </p:sp>
      <p:graphicFrame>
        <p:nvGraphicFramePr>
          <p:cNvPr id="17418" name="Object 12"/>
          <p:cNvGraphicFramePr>
            <a:graphicFrameLocks noChangeAspect="1"/>
          </p:cNvGraphicFramePr>
          <p:nvPr/>
        </p:nvGraphicFramePr>
        <p:xfrm>
          <a:off x="417016" y="5704160"/>
          <a:ext cx="7899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0" name="Equation" r:id="rId12" imgW="7899120" imgH="965160" progId="Equation.DSMT4">
                  <p:embed/>
                </p:oleObj>
              </mc:Choice>
              <mc:Fallback>
                <p:oleObj name="Equation" r:id="rId12" imgW="7899120" imgH="9651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16" y="5704160"/>
                        <a:ext cx="78994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21</a:t>
            </a:fld>
            <a:endParaRPr lang="el-G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4"/>
          <p:cNvGraphicFramePr>
            <a:graphicFrameLocks noGrp="1" noChangeAspect="1"/>
          </p:cNvGraphicFramePr>
          <p:nvPr>
            <p:ph/>
          </p:nvPr>
        </p:nvGraphicFramePr>
        <p:xfrm>
          <a:off x="346075" y="165100"/>
          <a:ext cx="729456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4" name="Equation" r:id="rId3" imgW="7772400" imgH="965160" progId="Equation.DSMT4">
                  <p:embed/>
                </p:oleObj>
              </mc:Choice>
              <mc:Fallback>
                <p:oleObj name="Equation" r:id="rId3" imgW="7772400" imgH="965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165100"/>
                        <a:ext cx="7294563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241300" y="1147763"/>
            <a:ext cx="849788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2000" dirty="0"/>
              <a:t>Αναλύοντας τις δυνάμεις στις επιφάνειες </a:t>
            </a:r>
            <a:r>
              <a:rPr lang="en-US" altLang="el-GR" sz="2000" dirty="0"/>
              <a:t>BC </a:t>
            </a:r>
            <a:r>
              <a:rPr lang="el-GR" altLang="el-GR" sz="2000" dirty="0"/>
              <a:t>και </a:t>
            </a:r>
            <a:r>
              <a:rPr lang="en-US" altLang="el-GR" sz="2000" dirty="0"/>
              <a:t>DE </a:t>
            </a:r>
            <a:r>
              <a:rPr lang="el-GR" altLang="el-GR" sz="2000" dirty="0"/>
              <a:t>ως προς τις συνιστώσες της </a:t>
            </a:r>
            <a:r>
              <a:rPr lang="el-GR" altLang="el-GR" sz="2000" dirty="0" smtClean="0"/>
              <a:t>τάσης στο </a:t>
            </a:r>
            <a:r>
              <a:rPr lang="el-GR" altLang="el-GR" sz="2000" dirty="0"/>
              <a:t>αρχικό σύστημα συντεταγμένων έχουμε:</a:t>
            </a:r>
          </a:p>
        </p:txBody>
      </p:sp>
      <p:graphicFrame>
        <p:nvGraphicFramePr>
          <p:cNvPr id="18436" name="Object 7"/>
          <p:cNvGraphicFramePr>
            <a:graphicFrameLocks noChangeAspect="1"/>
          </p:cNvGraphicFramePr>
          <p:nvPr/>
        </p:nvGraphicFramePr>
        <p:xfrm>
          <a:off x="198438" y="1928813"/>
          <a:ext cx="8458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5" name="Equation" r:id="rId5" imgW="8458200" imgH="990360" progId="Equation.DSMT4">
                  <p:embed/>
                </p:oleObj>
              </mc:Choice>
              <mc:Fallback>
                <p:oleObj name="Equation" r:id="rId5" imgW="8458200" imgH="9903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1928813"/>
                        <a:ext cx="8458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251519" y="3044825"/>
            <a:ext cx="864324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Αθροίζοντας κατά μέρη και πολλαπλασιάζοντας προκύπτουν οι 2 αναλλοίωτες του τανυστή</a:t>
            </a:r>
          </a:p>
        </p:txBody>
      </p:sp>
      <p:graphicFrame>
        <p:nvGraphicFramePr>
          <p:cNvPr id="18438" name="Object 9"/>
          <p:cNvGraphicFramePr>
            <a:graphicFrameLocks noChangeAspect="1"/>
          </p:cNvGraphicFramePr>
          <p:nvPr/>
        </p:nvGraphicFramePr>
        <p:xfrm>
          <a:off x="558824" y="3872904"/>
          <a:ext cx="4102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6" name="Equation" r:id="rId7" imgW="4102100" imgH="355600" progId="Equation.DSMT4">
                  <p:embed/>
                </p:oleObj>
              </mc:Choice>
              <mc:Fallback>
                <p:oleObj name="Equation" r:id="rId7" imgW="4102100" imgH="355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24" y="3872904"/>
                        <a:ext cx="41021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10"/>
          <p:cNvGraphicFramePr>
            <a:graphicFrameLocks noChangeAspect="1"/>
          </p:cNvGraphicFramePr>
          <p:nvPr/>
        </p:nvGraphicFramePr>
        <p:xfrm>
          <a:off x="560412" y="4344392"/>
          <a:ext cx="6819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7" name="Equation" r:id="rId9" imgW="6819900" imgH="812800" progId="Equation.DSMT4">
                  <p:embed/>
                </p:oleObj>
              </mc:Choice>
              <mc:Fallback>
                <p:oleObj name="Equation" r:id="rId9" imgW="6819900" imgH="812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412" y="4344392"/>
                        <a:ext cx="68199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22</a:t>
            </a:fld>
            <a:endParaRPr lang="el-G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2nd Picture"/>
          <p:cNvPicPr>
            <a:picLocks noChangeAspect="1" noChangeArrowheads="1"/>
          </p:cNvPicPr>
          <p:nvPr/>
        </p:nvPicPr>
        <p:blipFill>
          <a:blip r:embed="rId3" cstate="print"/>
          <a:srcRect b="4466"/>
          <a:stretch>
            <a:fillRect/>
          </a:stretch>
        </p:blipFill>
        <p:spPr bwMode="auto">
          <a:xfrm>
            <a:off x="755575" y="3645024"/>
            <a:ext cx="3935897" cy="321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51520" y="147638"/>
            <a:ext cx="889248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Ανάλογα για τρεις διαστάσεις μπορούμε να εισάγουμε τις μετασχηματισμένες συντεταγμένες, </a:t>
            </a:r>
            <a:r>
              <a:rPr lang="en-US" altLang="el-GR" sz="2000" dirty="0"/>
              <a:t>x’, y’, z’</a:t>
            </a:r>
            <a:endParaRPr lang="el-GR" altLang="el-GR" sz="2000" dirty="0"/>
          </a:p>
        </p:txBody>
      </p:sp>
      <p:graphicFrame>
        <p:nvGraphicFramePr>
          <p:cNvPr id="19460" name="Object 6"/>
          <p:cNvGraphicFramePr>
            <a:graphicFrameLocks noChangeAspect="1"/>
          </p:cNvGraphicFramePr>
          <p:nvPr/>
        </p:nvGraphicFramePr>
        <p:xfrm>
          <a:off x="3238500" y="620688"/>
          <a:ext cx="4876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0" name="Equation" r:id="rId4" imgW="4876800" imgH="889000" progId="Equation.DSMT4">
                  <p:embed/>
                </p:oleObj>
              </mc:Choice>
              <mc:Fallback>
                <p:oleObj name="Equation" r:id="rId4" imgW="4876800" imgH="889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620688"/>
                        <a:ext cx="48768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251520" y="1522527"/>
            <a:ext cx="8892480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Όπου </a:t>
            </a:r>
            <a:r>
              <a:rPr lang="en-US" altLang="el-GR" sz="2000" dirty="0"/>
              <a:t>l</a:t>
            </a:r>
            <a:r>
              <a:rPr lang="el-GR" altLang="el-GR" sz="2000" baseline="-25000" dirty="0"/>
              <a:t>1</a:t>
            </a:r>
            <a:r>
              <a:rPr lang="el-GR" altLang="el-GR" sz="2000" dirty="0"/>
              <a:t>, </a:t>
            </a:r>
            <a:r>
              <a:rPr lang="en-US" altLang="el-GR" sz="2000" dirty="0"/>
              <a:t>m</a:t>
            </a:r>
            <a:r>
              <a:rPr lang="en-US" altLang="el-GR" sz="2000" baseline="-25000" dirty="0"/>
              <a:t>1</a:t>
            </a:r>
            <a:r>
              <a:rPr lang="en-US" altLang="el-GR" sz="2000" dirty="0"/>
              <a:t>, n</a:t>
            </a:r>
            <a:r>
              <a:rPr lang="en-US" altLang="el-GR" sz="2000" baseline="-25000" dirty="0"/>
              <a:t>1</a:t>
            </a:r>
            <a:r>
              <a:rPr lang="en-US" altLang="el-GR" sz="2000" dirty="0"/>
              <a:t>, </a:t>
            </a:r>
            <a:r>
              <a:rPr lang="el-GR" altLang="el-GR" sz="2000" dirty="0"/>
              <a:t>τα συνημίτονα κατεύθυνσης του άξονα </a:t>
            </a:r>
            <a:r>
              <a:rPr lang="en-US" altLang="el-GR" sz="2000" dirty="0"/>
              <a:t>x’ </a:t>
            </a:r>
            <a:r>
              <a:rPr lang="el-GR" altLang="el-GR" sz="2000" dirty="0"/>
              <a:t>ως προς τις αρχικές συντεταγμένες, </a:t>
            </a:r>
            <a:r>
              <a:rPr lang="en-US" altLang="el-GR" sz="2000" dirty="0"/>
              <a:t>l</a:t>
            </a:r>
            <a:r>
              <a:rPr lang="el-GR" altLang="el-GR" sz="2000" baseline="-25000" dirty="0"/>
              <a:t>2</a:t>
            </a:r>
            <a:r>
              <a:rPr lang="el-GR" altLang="el-GR" sz="2000" dirty="0"/>
              <a:t>, </a:t>
            </a:r>
            <a:r>
              <a:rPr lang="en-US" altLang="el-GR" sz="2000" dirty="0"/>
              <a:t>m</a:t>
            </a:r>
            <a:r>
              <a:rPr lang="el-GR" altLang="el-GR" sz="2000" baseline="-25000" dirty="0"/>
              <a:t>2</a:t>
            </a:r>
            <a:r>
              <a:rPr lang="en-US" altLang="el-GR" sz="2000" dirty="0"/>
              <a:t>, n</a:t>
            </a:r>
            <a:r>
              <a:rPr lang="el-GR" altLang="el-GR" sz="2000" baseline="-25000" dirty="0"/>
              <a:t>2</a:t>
            </a:r>
            <a:r>
              <a:rPr lang="en-US" altLang="el-GR" sz="2000" dirty="0"/>
              <a:t>, </a:t>
            </a:r>
            <a:r>
              <a:rPr lang="el-GR" altLang="el-GR" sz="2000" dirty="0"/>
              <a:t>τα συνημίτονα κατεύθυνσης του άξονα </a:t>
            </a:r>
            <a:r>
              <a:rPr lang="en-US" altLang="el-GR" sz="2000" dirty="0"/>
              <a:t>y’</a:t>
            </a:r>
            <a:r>
              <a:rPr lang="el-GR" altLang="el-GR" sz="2000" dirty="0"/>
              <a:t>, και τέλος </a:t>
            </a:r>
            <a:r>
              <a:rPr lang="en-US" altLang="el-GR" sz="2000" dirty="0"/>
              <a:t>l</a:t>
            </a:r>
            <a:r>
              <a:rPr lang="el-GR" altLang="el-GR" sz="2000" baseline="-25000" dirty="0"/>
              <a:t>3</a:t>
            </a:r>
            <a:r>
              <a:rPr lang="el-GR" altLang="el-GR" sz="2000" dirty="0"/>
              <a:t>, </a:t>
            </a:r>
            <a:r>
              <a:rPr lang="en-US" altLang="el-GR" sz="2000" dirty="0"/>
              <a:t>m</a:t>
            </a:r>
            <a:r>
              <a:rPr lang="el-GR" altLang="el-GR" sz="2000" baseline="-25000" dirty="0"/>
              <a:t>3</a:t>
            </a:r>
            <a:r>
              <a:rPr lang="en-US" altLang="el-GR" sz="2000" dirty="0"/>
              <a:t>, n</a:t>
            </a:r>
            <a:r>
              <a:rPr lang="el-GR" altLang="el-GR" sz="2000" baseline="-25000" dirty="0"/>
              <a:t>3</a:t>
            </a:r>
            <a:r>
              <a:rPr lang="en-US" altLang="el-GR" sz="2000" dirty="0"/>
              <a:t>,</a:t>
            </a:r>
            <a:r>
              <a:rPr lang="el-GR" altLang="el-GR" sz="2000" dirty="0"/>
              <a:t> τα συνημίτονα κατεύθυνσης του </a:t>
            </a:r>
            <a:r>
              <a:rPr lang="en-US" altLang="el-GR" sz="2000" dirty="0"/>
              <a:t>z</a:t>
            </a:r>
            <a:r>
              <a:rPr lang="en-US" altLang="el-GR" sz="2000" dirty="0" smtClean="0"/>
              <a:t>’</a:t>
            </a:r>
            <a:endParaRPr lang="el-GR" altLang="el-GR" sz="2000" dirty="0" smtClean="0"/>
          </a:p>
          <a:p>
            <a:pPr algn="l"/>
            <a:endParaRPr lang="en-US" altLang="el-GR" sz="2000" dirty="0"/>
          </a:p>
          <a:p>
            <a:pPr algn="l"/>
            <a:r>
              <a:rPr lang="el-GR" altLang="el-GR" sz="2000" dirty="0"/>
              <a:t>Κατασκευάζοντας τρεις επιφάνειες κάθετες στους νέους άξονες μπορούμε να καταστρώσουμε το ισοζύγιο δυνάμεων σε στοιχείο ρευστού που περιλαμβάνει τα 3 αρχικά κάθετα επίπεδα και μία από τις 3 επιφάνειες τις κάθετες στους νέους άξονες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4644008" y="4653136"/>
            <a:ext cx="4211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Σχήμα 1</a:t>
            </a:r>
            <a:r>
              <a:rPr lang="en-US" sz="2000" i="1" dirty="0" smtClean="0"/>
              <a:t>4</a:t>
            </a:r>
            <a:r>
              <a:rPr lang="el-GR" sz="2000" i="1" dirty="0" smtClean="0"/>
              <a:t>: </a:t>
            </a:r>
            <a:r>
              <a:rPr lang="el-GR" altLang="el-GR" sz="2000" i="1" dirty="0" smtClean="0"/>
              <a:t>Γραφική παράσταση των ανυσμάτων τάσης</a:t>
            </a:r>
            <a:endParaRPr lang="el-GR" sz="2000" i="1" dirty="0"/>
          </a:p>
        </p:txBody>
      </p:sp>
      <p:sp>
        <p:nvSpPr>
          <p:cNvPr id="12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23</a:t>
            </a:fld>
            <a:endParaRPr lang="el-G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251520" y="197644"/>
          <a:ext cx="7048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8" name="Equation" r:id="rId3" imgW="7048500" imgH="927100" progId="Equation.DSMT4">
                  <p:embed/>
                </p:oleObj>
              </mc:Choice>
              <mc:Fallback>
                <p:oleObj name="Equation" r:id="rId3" imgW="7048500" imgH="927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97644"/>
                        <a:ext cx="70485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23528" y="1412776"/>
            <a:ext cx="856895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Αναλύοντας το άνυσμα τάσης στην επιφάνεια την κάθετη στον άξονα </a:t>
            </a:r>
            <a:r>
              <a:rPr lang="en-US" altLang="el-GR" sz="2000" dirty="0"/>
              <a:t>x’ </a:t>
            </a:r>
            <a:r>
              <a:rPr lang="el-GR" altLang="el-GR" sz="2000" dirty="0"/>
              <a:t>παίρνουμε</a:t>
            </a:r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1619672" y="1772816"/>
          <a:ext cx="6337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9" name="Equation" r:id="rId5" imgW="6337300" imgH="330200" progId="Equation.DSMT4">
                  <p:embed/>
                </p:oleObj>
              </mc:Choice>
              <mc:Fallback>
                <p:oleObj name="Equation" r:id="rId5" imgW="6337300" imgH="330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772816"/>
                        <a:ext cx="63373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23528" y="2145050"/>
            <a:ext cx="398812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Και ανάλογα για τις άλλες πέντε συνιστώσες</a:t>
            </a:r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1824112" y="2480804"/>
          <a:ext cx="2387848" cy="372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0" name="Equation" r:id="rId7" imgW="1954951" imgH="304668" progId="Equation.DSMT4">
                  <p:embed/>
                </p:oleObj>
              </mc:Choice>
              <mc:Fallback>
                <p:oleObj name="Equation" r:id="rId7" imgW="1954951" imgH="304668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112" y="2480804"/>
                        <a:ext cx="2387848" cy="372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4938340" y="3099172"/>
          <a:ext cx="35941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1" name="Equation" r:id="rId9" imgW="3594100" imgH="977900" progId="Equation.DSMT4">
                  <p:embed/>
                </p:oleObj>
              </mc:Choice>
              <mc:Fallback>
                <p:oleObj name="Equation" r:id="rId9" imgW="3594100" imgH="977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340" y="3099172"/>
                        <a:ext cx="35941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8762" y="2895178"/>
            <a:ext cx="4457253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 smtClean="0"/>
              <a:t>Τέλος, </a:t>
            </a:r>
            <a:r>
              <a:rPr lang="el-GR" altLang="el-GR" sz="2000" dirty="0"/>
              <a:t>κάνοντας χρήση των ιδιοτήτων των </a:t>
            </a:r>
            <a:r>
              <a:rPr lang="el-GR" altLang="el-GR" sz="2000" dirty="0" smtClean="0"/>
              <a:t>συνημίτονων </a:t>
            </a:r>
            <a:r>
              <a:rPr lang="el-GR" altLang="el-GR" sz="2000" dirty="0"/>
              <a:t>κατεύθυνσης και της ορθογωνιότητας του μετασχηματισμού παίρνουμε τις αναλλοίωτες του τανυστή των τάσεων</a:t>
            </a: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971600" y="5043760"/>
          <a:ext cx="80772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2" name="Equation" r:id="rId11" imgW="8077200" imgH="1625600" progId="Equation.DSMT4">
                  <p:embed/>
                </p:oleObj>
              </mc:Choice>
              <mc:Fallback>
                <p:oleObj name="Equation" r:id="rId11" imgW="8077200" imgH="1625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043760"/>
                        <a:ext cx="8077200" cy="162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58763" y="4393332"/>
            <a:ext cx="818673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2000" dirty="0"/>
              <a:t>Πρόκειται για τους συντελεστές του χαρακτηριστικού πολυώνυμου του τανυστή</a:t>
            </a:r>
          </a:p>
        </p:txBody>
      </p:sp>
      <p:sp>
        <p:nvSpPr>
          <p:cNvPr id="1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24</a:t>
            </a:fld>
            <a:endParaRPr lang="el-G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41300" y="188640"/>
            <a:ext cx="795337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altLang="el-GR" sz="2000" b="1" dirty="0"/>
              <a:t>Μετασχηματισμός των συνιστωσών του δυαδικού του ρυθμού παραμόρφωσης</a:t>
            </a:r>
          </a:p>
        </p:txBody>
      </p:sp>
      <p:pic>
        <p:nvPicPr>
          <p:cNvPr id="3" name="Picture 9" descr="3rd Picture"/>
          <p:cNvPicPr>
            <a:picLocks noChangeAspect="1" noChangeArrowheads="1"/>
          </p:cNvPicPr>
          <p:nvPr/>
        </p:nvPicPr>
        <p:blipFill rotWithShape="1">
          <a:blip r:embed="rId3" cstate="print"/>
          <a:srcRect l="12372" t="658" r="15163" b="7892"/>
          <a:stretch/>
        </p:blipFill>
        <p:spPr bwMode="auto">
          <a:xfrm>
            <a:off x="539552" y="2420888"/>
            <a:ext cx="3888432" cy="346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51520" y="920914"/>
            <a:ext cx="36004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Για </a:t>
            </a:r>
            <a:r>
              <a:rPr lang="el-GR" altLang="el-GR" sz="2000" dirty="0" err="1"/>
              <a:t>διδιάστατο</a:t>
            </a:r>
            <a:r>
              <a:rPr lang="el-GR" altLang="el-GR" sz="2000" dirty="0"/>
              <a:t> πρόβλημα μετά από περιστροφή</a:t>
            </a: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407022"/>
              </p:ext>
            </p:extLst>
          </p:nvPr>
        </p:nvGraphicFramePr>
        <p:xfrm>
          <a:off x="3851920" y="1070000"/>
          <a:ext cx="5181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4" name="Equation" r:id="rId4" imgW="5181600" imgH="558800" progId="Equation.DSMT4">
                  <p:embed/>
                </p:oleObj>
              </mc:Choice>
              <mc:Fallback>
                <p:oleObj name="Equation" r:id="rId4" imgW="5181600" imgH="558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070000"/>
                        <a:ext cx="51816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51520" y="1700808"/>
            <a:ext cx="712879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Μόνη αναλλοίωτη ενός διανύσματος είναι το μήκος του</a:t>
            </a:r>
          </a:p>
        </p:txBody>
      </p:sp>
      <p:graphicFrame>
        <p:nvGraphicFramePr>
          <p:cNvPr id="7" name="Object 13"/>
          <p:cNvGraphicFramePr>
            <a:graphicFrameLocks noChangeAspect="1"/>
          </p:cNvGraphicFramePr>
          <p:nvPr/>
        </p:nvGraphicFramePr>
        <p:xfrm>
          <a:off x="6300192" y="1772816"/>
          <a:ext cx="2057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5" name="Equation" r:id="rId6" imgW="2057400" imgH="292100" progId="Equation.DSMT4">
                  <p:embed/>
                </p:oleObj>
              </mc:Choice>
              <mc:Fallback>
                <p:oleObj name="Equation" r:id="rId6" imgW="2057400" imgH="2921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1772816"/>
                        <a:ext cx="2057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25</a:t>
            </a:fld>
            <a:endParaRPr lang="el-G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4572000" y="3205425"/>
            <a:ext cx="4211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Σχήμα 1</a:t>
            </a:r>
            <a:r>
              <a:rPr lang="en-US" sz="2000" i="1" dirty="0" smtClean="0"/>
              <a:t>5</a:t>
            </a:r>
            <a:r>
              <a:rPr lang="el-GR" sz="2000" i="1" dirty="0" smtClean="0"/>
              <a:t>: Μετασχηματισμός των συνιστωσών του δυαδικού του ρυθμού παραμόρφωσης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88032" y="0"/>
            <a:ext cx="723629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Μετασχηματισμός του δυαδικού παραμόρφωσης</a:t>
            </a:r>
          </a:p>
        </p:txBody>
      </p:sp>
      <p:graphicFrame>
        <p:nvGraphicFramePr>
          <p:cNvPr id="21507" name="Object 5"/>
          <p:cNvGraphicFramePr>
            <a:graphicFrameLocks noChangeAspect="1"/>
          </p:cNvGraphicFramePr>
          <p:nvPr/>
        </p:nvGraphicFramePr>
        <p:xfrm>
          <a:off x="293688" y="490538"/>
          <a:ext cx="7467600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8" name="Equation" r:id="rId3" imgW="7467600" imgH="3949700" progId="Equation.DSMT4">
                  <p:embed/>
                </p:oleObj>
              </mc:Choice>
              <mc:Fallback>
                <p:oleObj name="Equation" r:id="rId3" imgW="7467600" imgH="3949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490538"/>
                        <a:ext cx="7467600" cy="394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05196" y="4521314"/>
            <a:ext cx="772318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2000" dirty="0"/>
              <a:t>Ανακτώνται οι σχέσεις μετασχηματισμού για </a:t>
            </a:r>
            <a:r>
              <a:rPr lang="el-GR" altLang="el-GR" sz="2000" dirty="0" err="1"/>
              <a:t>τανυστές</a:t>
            </a:r>
            <a:r>
              <a:rPr lang="el-GR" altLang="el-GR" sz="2000" dirty="0"/>
              <a:t> 2</a:t>
            </a:r>
            <a:r>
              <a:rPr lang="el-GR" altLang="el-GR" sz="2000" baseline="30000" dirty="0"/>
              <a:t>ης</a:t>
            </a:r>
            <a:r>
              <a:rPr lang="el-GR" altLang="el-GR" sz="2000" dirty="0"/>
              <a:t> τάξης καθώς και οι αναλλοίωτες για 2 διαστάσεις</a:t>
            </a:r>
            <a:endParaRPr lang="en-US" altLang="el-GR" sz="2000" dirty="0"/>
          </a:p>
        </p:txBody>
      </p:sp>
      <p:graphicFrame>
        <p:nvGraphicFramePr>
          <p:cNvPr id="21509" name="Object 7"/>
          <p:cNvGraphicFramePr>
            <a:graphicFrameLocks noChangeAspect="1"/>
          </p:cNvGraphicFramePr>
          <p:nvPr/>
        </p:nvGraphicFramePr>
        <p:xfrm>
          <a:off x="530225" y="5110163"/>
          <a:ext cx="4749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9" name="Equation" r:id="rId5" imgW="4749800" imgH="596900" progId="Equation.DSMT4">
                  <p:embed/>
                </p:oleObj>
              </mc:Choice>
              <mc:Fallback>
                <p:oleObj name="Equation" r:id="rId5" imgW="4749800" imgH="596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5110163"/>
                        <a:ext cx="47498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26</a:t>
            </a:fld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36538" y="139700"/>
            <a:ext cx="514191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2000" dirty="0"/>
              <a:t>Σε 3 διαστάσεις </a:t>
            </a:r>
            <a:r>
              <a:rPr lang="el-GR" altLang="el-GR" sz="2000" dirty="0" smtClean="0"/>
              <a:t>έχουμε:</a:t>
            </a:r>
            <a:endParaRPr lang="en-US" altLang="el-GR" sz="2000" dirty="0"/>
          </a:p>
        </p:txBody>
      </p:sp>
      <p:graphicFrame>
        <p:nvGraphicFramePr>
          <p:cNvPr id="22531" name="Object 5"/>
          <p:cNvGraphicFramePr>
            <a:graphicFrameLocks noChangeAspect="1"/>
          </p:cNvGraphicFramePr>
          <p:nvPr/>
        </p:nvGraphicFramePr>
        <p:xfrm>
          <a:off x="330200" y="590550"/>
          <a:ext cx="6845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2" name="Equation" r:id="rId3" imgW="6845300" imgH="889000" progId="Equation.DSMT4">
                  <p:embed/>
                </p:oleObj>
              </mc:Choice>
              <mc:Fallback>
                <p:oleObj name="Equation" r:id="rId3" imgW="6845300" imgH="889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590550"/>
                        <a:ext cx="68453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6"/>
          <p:cNvGraphicFramePr>
            <a:graphicFrameLocks noChangeAspect="1"/>
          </p:cNvGraphicFramePr>
          <p:nvPr/>
        </p:nvGraphicFramePr>
        <p:xfrm>
          <a:off x="307975" y="1670050"/>
          <a:ext cx="86741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3" name="Equation" r:id="rId5" imgW="8674100" imgH="2184400" progId="Equation.DSMT4">
                  <p:embed/>
                </p:oleObj>
              </mc:Choice>
              <mc:Fallback>
                <p:oleObj name="Equation" r:id="rId5" imgW="8674100" imgH="2184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1670050"/>
                        <a:ext cx="8674100" cy="218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255588" y="4221088"/>
            <a:ext cx="811053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2000" dirty="0"/>
              <a:t>Ανάλογα για τις υπόλοιπες 5 ανεξάρτητες συνιστώσες του τανυστή καθώς και για τις τρεις αναλλοίωτες ποσότητες του τανυστή</a:t>
            </a:r>
            <a:endParaRPr lang="en-US" altLang="el-GR" sz="2000" dirty="0"/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5475288" y="3061409"/>
            <a:ext cx="314166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2000" dirty="0"/>
              <a:t>Συμφωνία με την γενική σχέση μετασχηματισμού </a:t>
            </a:r>
            <a:r>
              <a:rPr lang="el-GR" altLang="el-GR" sz="2000" dirty="0" smtClean="0"/>
              <a:t>τρισδιάστατου </a:t>
            </a:r>
            <a:r>
              <a:rPr lang="el-GR" altLang="el-GR" sz="2000" dirty="0"/>
              <a:t>τανυστή</a:t>
            </a:r>
            <a:endParaRPr lang="en-US" altLang="el-GR" sz="2000" dirty="0"/>
          </a:p>
        </p:txBody>
      </p:sp>
      <p:sp>
        <p:nvSpPr>
          <p:cNvPr id="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27</a:t>
            </a:fld>
            <a:endParaRPr lang="el-G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71450" y="161925"/>
            <a:ext cx="841216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2000" b="1" dirty="0"/>
              <a:t>Ανάκτηση των σχέσεων τάσης – ρυθμού παραμόρφωσης για Νευτωνικό Ρευστό</a:t>
            </a:r>
            <a:endParaRPr lang="en-US" altLang="el-GR" sz="2000" b="1" dirty="0"/>
          </a:p>
        </p:txBody>
      </p:sp>
      <p:graphicFrame>
        <p:nvGraphicFramePr>
          <p:cNvPr id="23555" name="Object 5"/>
          <p:cNvGraphicFramePr>
            <a:graphicFrameLocks noChangeAspect="1"/>
          </p:cNvGraphicFramePr>
          <p:nvPr/>
        </p:nvGraphicFramePr>
        <p:xfrm>
          <a:off x="596900" y="3429000"/>
          <a:ext cx="75184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2" name="Equation" r:id="rId3" imgW="7518400" imgH="749300" progId="Equation.DSMT4">
                  <p:embed/>
                </p:oleObj>
              </mc:Choice>
              <mc:Fallback>
                <p:oleObj name="Equation" r:id="rId3" imgW="7518400" imgH="749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3429000"/>
                        <a:ext cx="75184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251520" y="802447"/>
            <a:ext cx="8568951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tabLst>
                <a:tab pos="266700" algn="l"/>
              </a:tabLst>
            </a:pPr>
            <a:r>
              <a:rPr lang="el-GR" altLang="el-GR" sz="2000" dirty="0"/>
              <a:t>Η απαίτηση </a:t>
            </a:r>
            <a:r>
              <a:rPr lang="el-GR" altLang="el-GR" sz="2000" dirty="0" smtClean="0"/>
              <a:t>ώστε: </a:t>
            </a:r>
            <a:endParaRPr lang="el-GR" altLang="el-GR" sz="2000" dirty="0"/>
          </a:p>
          <a:p>
            <a:pPr algn="l">
              <a:tabLst>
                <a:tab pos="266700" algn="l"/>
              </a:tabLst>
            </a:pPr>
            <a:r>
              <a:rPr lang="el-GR" altLang="el-GR" sz="2000" dirty="0"/>
              <a:t>(α) να υπάρχει γραμμική σχέση μεταξύ τάσεων και ρυθμών παραμόρφωσης, </a:t>
            </a:r>
          </a:p>
          <a:p>
            <a:pPr marL="361950" indent="-361950" algn="l">
              <a:tabLst>
                <a:tab pos="266700" algn="l"/>
              </a:tabLst>
            </a:pPr>
            <a:r>
              <a:rPr lang="el-GR" altLang="el-GR" sz="2000" dirty="0"/>
              <a:t>(β) να είναι αμετάβλητη η μορφή των τάσεων κατόπιν μετασχηματισμού του </a:t>
            </a:r>
            <a:r>
              <a:rPr lang="el-GR" altLang="el-GR" sz="2000" dirty="0" smtClean="0"/>
              <a:t>συστήματος </a:t>
            </a:r>
            <a:r>
              <a:rPr lang="el-GR" altLang="el-GR" sz="2000" dirty="0"/>
              <a:t>συντεταγμένων που αντιστοιχεί σε περιστροφή ή αντανάκλαση </a:t>
            </a:r>
            <a:r>
              <a:rPr lang="el-GR" altLang="el-GR" sz="2000" dirty="0" smtClean="0"/>
              <a:t>των αξόνων </a:t>
            </a:r>
            <a:r>
              <a:rPr lang="el-GR" altLang="el-GR" sz="2000" dirty="0"/>
              <a:t>και </a:t>
            </a:r>
          </a:p>
          <a:p>
            <a:pPr marL="361950" indent="-361950" algn="l">
              <a:tabLst>
                <a:tab pos="361950" algn="l"/>
              </a:tabLst>
            </a:pPr>
            <a:r>
              <a:rPr lang="el-GR" altLang="el-GR" sz="2000" dirty="0"/>
              <a:t>(γ) με απουσία κίνησης τα ρευστά να υφίστανται μόνο κάθετες και ισοτροπικές </a:t>
            </a:r>
            <a:r>
              <a:rPr lang="el-GR" altLang="el-GR" sz="2000" dirty="0" smtClean="0"/>
              <a:t>τάσεις</a:t>
            </a:r>
            <a:r>
              <a:rPr lang="el-GR" altLang="el-GR" sz="2000" dirty="0"/>
              <a:t>, δηλαδή την πίεση </a:t>
            </a:r>
          </a:p>
          <a:p>
            <a:pPr algn="l">
              <a:tabLst>
                <a:tab pos="266700" algn="l"/>
              </a:tabLst>
            </a:pPr>
            <a:r>
              <a:rPr lang="el-GR" altLang="el-GR" sz="2000" dirty="0"/>
              <a:t>Οδηγεί στην παρακάτω μορφή του τανυστή των τάσεων για </a:t>
            </a:r>
            <a:r>
              <a:rPr lang="el-GR" altLang="el-GR" sz="2000" dirty="0" err="1"/>
              <a:t>Νευτωνικά</a:t>
            </a:r>
            <a:r>
              <a:rPr lang="el-GR" altLang="el-GR" sz="2000" dirty="0"/>
              <a:t> </a:t>
            </a:r>
            <a:r>
              <a:rPr lang="el-GR" altLang="el-GR" sz="2000" dirty="0" smtClean="0"/>
              <a:t>ρευστά:</a:t>
            </a:r>
            <a:endParaRPr lang="el-GR" altLang="el-GR" sz="2000" dirty="0"/>
          </a:p>
        </p:txBody>
      </p:sp>
      <p:graphicFrame>
        <p:nvGraphicFramePr>
          <p:cNvPr id="23557" name="Object 7"/>
          <p:cNvGraphicFramePr>
            <a:graphicFrameLocks noChangeAspect="1"/>
          </p:cNvGraphicFramePr>
          <p:nvPr/>
        </p:nvGraphicFramePr>
        <p:xfrm>
          <a:off x="149225" y="4410075"/>
          <a:ext cx="6997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3" name="Equation" r:id="rId5" imgW="6997680" imgH="660240" progId="Equation.DSMT4">
                  <p:embed/>
                </p:oleObj>
              </mc:Choice>
              <mc:Fallback>
                <p:oleObj name="Equation" r:id="rId5" imgW="6997680" imgH="660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4410075"/>
                        <a:ext cx="6997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9"/>
          <p:cNvGraphicFramePr>
            <a:graphicFrameLocks noChangeAspect="1"/>
          </p:cNvGraphicFramePr>
          <p:nvPr/>
        </p:nvGraphicFramePr>
        <p:xfrm>
          <a:off x="350838" y="5267325"/>
          <a:ext cx="5626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4" name="Equation" r:id="rId7" imgW="5626080" imgH="914400" progId="Equation.DSMT4">
                  <p:embed/>
                </p:oleObj>
              </mc:Choice>
              <mc:Fallback>
                <p:oleObj name="Equation" r:id="rId7" imgW="5626080" imgH="914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5267325"/>
                        <a:ext cx="56261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6192838" y="5241925"/>
            <a:ext cx="26574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2000" dirty="0"/>
              <a:t>Ισχύει η </a:t>
            </a:r>
            <a:r>
              <a:rPr lang="el-GR" altLang="el-GR" sz="2000" b="1" dirty="0" err="1"/>
              <a:t>ισοτροπία</a:t>
            </a:r>
            <a:r>
              <a:rPr lang="el-GR" altLang="el-GR" sz="2000" dirty="0"/>
              <a:t> για στατική ισορροπία, </a:t>
            </a:r>
            <a:r>
              <a:rPr lang="el-GR" altLang="el-GR" sz="2000" dirty="0" smtClean="0"/>
              <a:t>δηλ. </a:t>
            </a:r>
            <a:r>
              <a:rPr lang="en-US" altLang="el-GR" sz="2000" dirty="0" smtClean="0"/>
              <a:t> </a:t>
            </a:r>
            <a:r>
              <a:rPr lang="en-US" altLang="el-GR" sz="2000" dirty="0" err="1"/>
              <a:t>p</a:t>
            </a:r>
            <a:r>
              <a:rPr lang="en-US" altLang="el-GR" sz="2000" baseline="-25000" dirty="0" err="1"/>
              <a:t>x</a:t>
            </a:r>
            <a:r>
              <a:rPr lang="en-US" altLang="el-GR" sz="2000" dirty="0"/>
              <a:t>=</a:t>
            </a:r>
            <a:r>
              <a:rPr lang="en-US" altLang="el-GR" sz="2000" dirty="0" err="1"/>
              <a:t>p</a:t>
            </a:r>
            <a:r>
              <a:rPr lang="en-US" altLang="el-GR" sz="2000" baseline="-25000" dirty="0" err="1"/>
              <a:t>y</a:t>
            </a:r>
            <a:r>
              <a:rPr lang="en-US" altLang="el-GR" sz="2000" dirty="0"/>
              <a:t>=</a:t>
            </a:r>
            <a:r>
              <a:rPr lang="en-US" altLang="el-GR" sz="2000" dirty="0" err="1"/>
              <a:t>p</a:t>
            </a:r>
            <a:r>
              <a:rPr lang="en-US" altLang="el-GR" sz="2000" baseline="-25000" dirty="0" err="1"/>
              <a:t>z</a:t>
            </a:r>
            <a:r>
              <a:rPr lang="en-US" altLang="el-GR" sz="2000" dirty="0"/>
              <a:t>=p</a:t>
            </a:r>
            <a:endParaRPr lang="el-GR" altLang="el-GR" sz="2000" dirty="0"/>
          </a:p>
        </p:txBody>
      </p:sp>
      <p:sp>
        <p:nvSpPr>
          <p:cNvPr id="8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28</a:t>
            </a:fld>
            <a:endParaRPr lang="el-G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23850" y="161925"/>
            <a:ext cx="849788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2000"/>
              <a:t>Υπόθεση γραμμικότητας τάσεων-ρυθμού παραμόρφωσης σε δύο διαστάσεις και σταθερότητα στην γραμμική σχέση για μετασχηματισμό του συστήματος συντεταγμένων</a:t>
            </a:r>
            <a:endParaRPr lang="en-US" altLang="el-GR" sz="2000"/>
          </a:p>
        </p:txBody>
      </p:sp>
      <p:graphicFrame>
        <p:nvGraphicFramePr>
          <p:cNvPr id="24579" name="Object 5"/>
          <p:cNvGraphicFramePr>
            <a:graphicFrameLocks noChangeAspect="1"/>
          </p:cNvGraphicFramePr>
          <p:nvPr/>
        </p:nvGraphicFramePr>
        <p:xfrm>
          <a:off x="827584" y="1197372"/>
          <a:ext cx="7493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0" name="Equation" r:id="rId3" imgW="7493000" imgH="1079500" progId="Equation.DSMT4">
                  <p:embed/>
                </p:oleObj>
              </mc:Choice>
              <mc:Fallback>
                <p:oleObj name="Equation" r:id="rId3" imgW="7493000" imgH="1079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197372"/>
                        <a:ext cx="74930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323528" y="2636912"/>
            <a:ext cx="810101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2000" dirty="0"/>
              <a:t>Θέλουμε να υπολογίσουμε τις σταθερές Α</a:t>
            </a:r>
            <a:r>
              <a:rPr lang="en-US" altLang="el-GR" sz="2000" baseline="-25000" dirty="0" err="1"/>
              <a:t>i</a:t>
            </a:r>
            <a:r>
              <a:rPr lang="en-US" altLang="el-GR" sz="2000" dirty="0"/>
              <a:t>, B</a:t>
            </a:r>
            <a:r>
              <a:rPr lang="en-US" altLang="el-GR" sz="2000" baseline="-25000" dirty="0"/>
              <a:t>i</a:t>
            </a:r>
            <a:r>
              <a:rPr lang="en-US" altLang="el-GR" sz="2000" dirty="0"/>
              <a:t>, </a:t>
            </a:r>
            <a:r>
              <a:rPr lang="en-US" altLang="el-GR" sz="2000" dirty="0" err="1"/>
              <a:t>C</a:t>
            </a:r>
            <a:r>
              <a:rPr lang="en-US" altLang="el-GR" sz="2000" baseline="-25000" dirty="0" err="1"/>
              <a:t>i</a:t>
            </a:r>
            <a:r>
              <a:rPr lang="en-US" altLang="el-GR" sz="2000" dirty="0"/>
              <a:t>, D</a:t>
            </a:r>
            <a:r>
              <a:rPr lang="en-US" altLang="el-GR" sz="2000" baseline="-25000" dirty="0"/>
              <a:t>i</a:t>
            </a:r>
            <a:r>
              <a:rPr lang="en-US" altLang="el-GR" sz="2000" dirty="0"/>
              <a:t> </a:t>
            </a:r>
            <a:r>
              <a:rPr lang="el-GR" altLang="el-GR" sz="2000" dirty="0"/>
              <a:t>ώστε να ισχύουν τα παραπάνω Ισχύουν οι παρακάτω σχέσεις μετασχηματισμού για τις τάσεις</a:t>
            </a:r>
            <a:endParaRPr lang="en-US" altLang="el-GR" sz="2000" dirty="0"/>
          </a:p>
        </p:txBody>
      </p:sp>
      <p:graphicFrame>
        <p:nvGraphicFramePr>
          <p:cNvPr id="24581" name="Object 7"/>
          <p:cNvGraphicFramePr>
            <a:graphicFrameLocks noChangeAspect="1"/>
          </p:cNvGraphicFramePr>
          <p:nvPr/>
        </p:nvGraphicFramePr>
        <p:xfrm>
          <a:off x="157163" y="3624932"/>
          <a:ext cx="87503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1" name="Equation" r:id="rId5" imgW="8750300" imgH="1892300" progId="Equation.DSMT4">
                  <p:embed/>
                </p:oleObj>
              </mc:Choice>
              <mc:Fallback>
                <p:oleObj name="Equation" r:id="rId5" imgW="8750300" imgH="1892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3624932"/>
                        <a:ext cx="8750300" cy="189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29</a:t>
            </a:fld>
            <a:endParaRPr lang="el-G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pPr>
              <a:tabLst>
                <a:tab pos="2689225" algn="l"/>
              </a:tabLst>
            </a:pPr>
            <a:r>
              <a:rPr lang="el-GR" b="1" dirty="0"/>
              <a:t>Περιεχόμενα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endParaRPr lang="el-GR" altLang="el-GR" sz="2000" dirty="0" smtClean="0"/>
          </a:p>
          <a:p>
            <a:r>
              <a:rPr lang="el-GR" altLang="el-GR" sz="2600" dirty="0" smtClean="0"/>
              <a:t>Φύση και μορφή των δυνάμεων των ρευστών</a:t>
            </a:r>
          </a:p>
          <a:p>
            <a:r>
              <a:rPr lang="el-GR" altLang="el-GR" sz="2600" dirty="0" smtClean="0"/>
              <a:t>Τρόποι αναπαράστασης και σημασία του τανυστή τάσεων</a:t>
            </a:r>
          </a:p>
          <a:p>
            <a:r>
              <a:rPr lang="el-GR" altLang="el-GR" sz="2600" dirty="0" smtClean="0"/>
              <a:t>Μετασχηματισμός των συνιστωσών του δυαδικού του ρυθμού παραμόρφωσης (μεταπτυχιακού επιπέδου)</a:t>
            </a:r>
          </a:p>
          <a:p>
            <a:r>
              <a:rPr lang="el-GR" altLang="el-GR" sz="2600" dirty="0" smtClean="0"/>
              <a:t>Ανάκτηση των σχέσεων τάσης – ρυθμού παραμόρφωσης για Νευτωνικό ρευστό (μεταπτυχιακού επιπέδου)</a:t>
            </a:r>
          </a:p>
          <a:p>
            <a:endParaRPr lang="el-GR" altLang="el-GR" sz="2000" dirty="0" smtClean="0"/>
          </a:p>
          <a:p>
            <a:endParaRPr lang="el-GR" altLang="el-GR" sz="2000" dirty="0" smtClean="0"/>
          </a:p>
          <a:p>
            <a:endParaRPr lang="el-GR" altLang="el-GR" sz="2000" dirty="0" smtClean="0"/>
          </a:p>
          <a:p>
            <a:endParaRPr lang="el-GR" altLang="el-GR" dirty="0" smtClean="0"/>
          </a:p>
          <a:p>
            <a:endParaRPr lang="el-GR" altLang="el-GR" dirty="0" smtClean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3</a:t>
            </a:fld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082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68275" y="116632"/>
            <a:ext cx="697071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2000" dirty="0"/>
              <a:t>Εισάγοντας τις (1α, 1β, 1γ) στην (3) </a:t>
            </a:r>
            <a:r>
              <a:rPr lang="el-GR" altLang="el-GR" sz="2000" dirty="0" smtClean="0"/>
              <a:t>παίρνουμε:</a:t>
            </a:r>
            <a:endParaRPr lang="en-US" altLang="el-GR" sz="2000" dirty="0"/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203200" y="480170"/>
          <a:ext cx="86868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0" name="Equation" r:id="rId3" imgW="8686800" imgH="1168400" progId="Equation.DSMT4">
                  <p:embed/>
                </p:oleObj>
              </mc:Choice>
              <mc:Fallback>
                <p:oleObj name="Equation" r:id="rId3" imgW="8686800" imgH="1168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480170"/>
                        <a:ext cx="86868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512" y="1640994"/>
            <a:ext cx="881843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Εναλλακτικά και εισάγοντας στην (2α) τους μετασχηματισμούς των γραμμικών και γωνιακών ρυθμών παραμόρφωσης παίρνουμε: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01488" y="2276872"/>
          <a:ext cx="87630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1" name="Equation" r:id="rId5" imgW="8763000" imgH="3225800" progId="Equation.DSMT4">
                  <p:embed/>
                </p:oleObj>
              </mc:Choice>
              <mc:Fallback>
                <p:oleObj name="Equation" r:id="rId5" imgW="8763000" imgH="3225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88" y="2276872"/>
                        <a:ext cx="8763000" cy="322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512" y="5529426"/>
            <a:ext cx="436403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2000" dirty="0"/>
              <a:t>Αντιπαραβάλλοντας τις (6) και (7) προκύπτει ότι :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4467225" y="5712544"/>
          <a:ext cx="4279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2" name="Equation" r:id="rId7" imgW="4279900" imgH="812800" progId="Equation.DSMT4">
                  <p:embed/>
                </p:oleObj>
              </mc:Choice>
              <mc:Fallback>
                <p:oleObj name="Equation" r:id="rId7" imgW="4279900" imgH="812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5712544"/>
                        <a:ext cx="42799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30</a:t>
            </a:fld>
            <a:endParaRPr lang="el-G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38113" y="109081"/>
            <a:ext cx="875436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Ο μετασχηματισμός των άλλων δύο συνιστωσών του τανυστή των τάσεων δεν δίνει κάποια παραπάνω πληροφορία – Αντικαθιστώντας στις (1α)-(1γ) έχουμε:</a:t>
            </a: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83840" y="836712"/>
          <a:ext cx="3048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0" name="Equation" r:id="rId3" imgW="3048000" imgH="1219200" progId="Equation.DSMT4">
                  <p:embed/>
                </p:oleObj>
              </mc:Choice>
              <mc:Fallback>
                <p:oleObj name="Equation" r:id="rId3" imgW="3048000" imgH="1219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40" y="836712"/>
                        <a:ext cx="30480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131840" y="789672"/>
            <a:ext cx="5072063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2000" dirty="0"/>
              <a:t>Ακολούθως εισάγουμε μετασχηματισμό που αντιστοιχεί σε απλή αναστροφή του αρχικού συστήματος </a:t>
            </a:r>
            <a:r>
              <a:rPr lang="el-GR" altLang="el-GR" sz="2000" dirty="0" smtClean="0"/>
              <a:t>συντεταγμένων και </a:t>
            </a:r>
            <a:r>
              <a:rPr lang="el-GR" altLang="el-GR" sz="2000" dirty="0"/>
              <a:t>επίσης απαιτούμε να μην υπάρξει αλλαγή στην μορφή του  καταστατικού νόμου</a:t>
            </a: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8270180" y="1011064"/>
          <a:ext cx="6223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1" name="Equation" r:id="rId5" imgW="622300" imgH="1193800" progId="Equation.DSMT4">
                  <p:embed/>
                </p:oleObj>
              </mc:Choice>
              <mc:Fallback>
                <p:oleObj name="Equation" r:id="rId5" imgW="622300" imgH="119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180" y="1011064"/>
                        <a:ext cx="622300" cy="119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8244408" y="980728"/>
            <a:ext cx="720080" cy="12241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84038" y="3026867"/>
          <a:ext cx="33401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2" name="Equation" r:id="rId7" imgW="3340100" imgH="1193800" progId="Equation.DSMT4">
                  <p:embed/>
                </p:oleObj>
              </mc:Choice>
              <mc:Fallback>
                <p:oleObj name="Equation" r:id="rId7" imgW="3340100" imgH="119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38" y="3026867"/>
                        <a:ext cx="3340100" cy="119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7513" y="2289066"/>
            <a:ext cx="881697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2000" dirty="0"/>
              <a:t>Θέλουμε οι καταστατικές σχέσεις να ισχύουν με την ίδια μορφή και στο σύστημα συντεταγμένων </a:t>
            </a:r>
            <a:r>
              <a:rPr lang="en-US" altLang="el-GR" sz="2000" dirty="0"/>
              <a:t>x</a:t>
            </a:r>
            <a:r>
              <a:rPr lang="en-US" altLang="el-GR" sz="2000" baseline="-25000" dirty="0"/>
              <a:t>1</a:t>
            </a:r>
            <a:r>
              <a:rPr lang="en-US" altLang="el-GR" sz="2000" dirty="0"/>
              <a:t>, y</a:t>
            </a:r>
            <a:r>
              <a:rPr lang="en-US" altLang="el-GR" sz="2000" baseline="-25000" dirty="0"/>
              <a:t>1</a:t>
            </a:r>
            <a:endParaRPr lang="el-GR" altLang="el-GR" sz="2000" dirty="0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3979738" y="2942729"/>
          <a:ext cx="47371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3" name="Equation" r:id="rId9" imgW="4737100" imgH="1193800" progId="Equation.DSMT4">
                  <p:embed/>
                </p:oleObj>
              </mc:Choice>
              <mc:Fallback>
                <p:oleObj name="Equation" r:id="rId9" imgW="4737100" imgH="119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738" y="2942729"/>
                        <a:ext cx="4737100" cy="119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784600" y="4293096"/>
            <a:ext cx="439102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2000" dirty="0"/>
              <a:t>Μετασχηματισμός των συνιστωσών του ρυθμού παραμόρφωσης στο νέο σύστημα συντεταγμένων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5365750" y="4077072"/>
            <a:ext cx="33338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 sz="200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53417" y="5293657"/>
            <a:ext cx="8955087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Ο μετασχηματισμός των τάσεων, όπως και του ρυθμού παραμόρφωσης, δεν υπακούει στις σχέσεις (1-3) διότι δεν αποτελεί περιστροφή του αρχικού </a:t>
            </a:r>
            <a:r>
              <a:rPr lang="el-GR" altLang="el-GR" sz="2000" dirty="0" smtClean="0"/>
              <a:t>-Υπακούει </a:t>
            </a:r>
            <a:r>
              <a:rPr lang="el-GR" altLang="el-GR" sz="2000" dirty="0"/>
              <a:t>στην γενικότερη σχέση γραμμικού μετασχηματισμού συστήματος συντεταγμένων :</a:t>
            </a:r>
          </a:p>
        </p:txBody>
      </p:sp>
      <p:sp>
        <p:nvSpPr>
          <p:cNvPr id="13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31</a:t>
            </a:fld>
            <a:endParaRPr lang="el-GR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303213" y="404664"/>
          <a:ext cx="688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5" name="Equation" r:id="rId3" imgW="6883400" imgH="685800" progId="Equation.DSMT4">
                  <p:embed/>
                </p:oleObj>
              </mc:Choice>
              <mc:Fallback>
                <p:oleObj name="Equation" r:id="rId3" imgW="6883400" imgH="685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404664"/>
                        <a:ext cx="6883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60350" y="1124744"/>
            <a:ext cx="678021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2000" dirty="0"/>
              <a:t>Εισάγοντας τις (10α, β, γ) και (11) στις (9α, β, γ) </a:t>
            </a:r>
            <a:r>
              <a:rPr lang="el-GR" altLang="el-GR" sz="2000" dirty="0" smtClean="0"/>
              <a:t>παίρνουμε:</a:t>
            </a:r>
            <a:endParaRPr lang="el-GR" altLang="el-GR" sz="2000" dirty="0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288925" y="1604814"/>
          <a:ext cx="30099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6" name="Equation" r:id="rId5" imgW="3009900" imgH="1181100" progId="Equation.DSMT4">
                  <p:embed/>
                </p:oleObj>
              </mc:Choice>
              <mc:Fallback>
                <p:oleObj name="Equation" r:id="rId5" imgW="3009900" imgH="1181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1604814"/>
                        <a:ext cx="3009900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614738" y="1484784"/>
            <a:ext cx="48482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2000" dirty="0"/>
              <a:t>Αντιπαραβάλλοντας τις (12) με τις (8) και απαιτώντας να είναι ίδιες προκύπτει ότι: </a:t>
            </a:r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/>
        </p:nvGraphicFramePr>
        <p:xfrm>
          <a:off x="3703638" y="2174727"/>
          <a:ext cx="1511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7" name="Equation" r:id="rId7" imgW="1511300" imgH="508000" progId="Equation.DSMT4">
                  <p:embed/>
                </p:oleObj>
              </mc:Choice>
              <mc:Fallback>
                <p:oleObj name="Equation" r:id="rId7" imgW="1511300" imgH="5080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638" y="2174727"/>
                        <a:ext cx="15113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408613" y="2198539"/>
            <a:ext cx="308927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2000" dirty="0"/>
              <a:t>συντελεστής δυναμικού ιξώδους</a:t>
            </a: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 flipH="1">
            <a:off x="5235575" y="2414439"/>
            <a:ext cx="207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659188" y="2805896"/>
            <a:ext cx="4986337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2000" dirty="0"/>
              <a:t>Τέλος προκειμένου οι συνιστώσες του τανυστή να ανακτούν την ισοτροπική στατική πίεση όταν δεν υπάρχει βαθμίδα ταχύτητας, προκύπτει ότι, </a:t>
            </a:r>
            <a:r>
              <a:rPr lang="en-US" altLang="el-GR" sz="2000" dirty="0"/>
              <a:t>D=-p, </a:t>
            </a:r>
            <a:r>
              <a:rPr lang="el-GR" altLang="el-GR" sz="2000" dirty="0"/>
              <a:t>και ο καταστατικός νόμος παίρνει την μορφή</a:t>
            </a: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H="1">
            <a:off x="2501900" y="3371702"/>
            <a:ext cx="1052513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53254" name="Object 14"/>
          <p:cNvGraphicFramePr>
            <a:graphicFrameLocks noChangeAspect="1"/>
          </p:cNvGraphicFramePr>
          <p:nvPr/>
        </p:nvGraphicFramePr>
        <p:xfrm>
          <a:off x="323528" y="3068960"/>
          <a:ext cx="1981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8" name="Equation" r:id="rId9" imgW="1981080" imgH="1015920" progId="Equation.DSMT4">
                  <p:embed/>
                </p:oleObj>
              </mc:Choice>
              <mc:Fallback>
                <p:oleObj name="Equation" r:id="rId9" imgW="1981080" imgH="1015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068960"/>
                        <a:ext cx="19812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- Ορθογώνιο"/>
          <p:cNvSpPr/>
          <p:nvPr/>
        </p:nvSpPr>
        <p:spPr>
          <a:xfrm>
            <a:off x="251520" y="2924944"/>
            <a:ext cx="2088232" cy="12241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32</a:t>
            </a:fld>
            <a:endParaRPr lang="el-G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44016" y="44624"/>
            <a:ext cx="493204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Γενικεύοντας για τρεις διαστάσεις έχουμε </a:t>
            </a:r>
            <a:r>
              <a:rPr lang="el-GR" altLang="el-GR" sz="2000" dirty="0" smtClean="0"/>
              <a:t>ότι: </a:t>
            </a:r>
            <a:endParaRPr lang="el-GR" altLang="el-GR" sz="2000" dirty="0"/>
          </a:p>
        </p:txBody>
      </p:sp>
      <p:graphicFrame>
        <p:nvGraphicFramePr>
          <p:cNvPr id="276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769722"/>
              </p:ext>
            </p:extLst>
          </p:nvPr>
        </p:nvGraphicFramePr>
        <p:xfrm>
          <a:off x="5508104" y="984831"/>
          <a:ext cx="3022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3" name="Equation" r:id="rId3" imgW="3022600" imgH="889000" progId="Equation.DSMT4">
                  <p:embed/>
                </p:oleObj>
              </mc:Choice>
              <mc:Fallback>
                <p:oleObj name="Equation" r:id="rId3" imgW="3022600" imgH="889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984831"/>
                        <a:ext cx="30226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5148065" y="0"/>
            <a:ext cx="3995936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Για το άθροισμα του μη ισοτροπικού σκέλους των ορθών τάσεων ισχύει </a:t>
            </a:r>
            <a:r>
              <a:rPr lang="el-GR" altLang="el-GR" sz="2000" dirty="0" smtClean="0"/>
              <a:t>ότι:</a:t>
            </a:r>
            <a:endParaRPr lang="el-GR" altLang="el-GR" sz="2000" dirty="0"/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323528" y="2204864"/>
            <a:ext cx="6840760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0488" indent="-90488" algn="l">
              <a:buFont typeface="Arial" pitchFamily="34" charset="0"/>
              <a:buChar char="•"/>
            </a:pPr>
            <a:r>
              <a:rPr lang="el-GR" altLang="el-GR" sz="2000" dirty="0"/>
              <a:t>Για </a:t>
            </a:r>
            <a:r>
              <a:rPr lang="el-GR" altLang="el-GR" sz="2000" b="1" dirty="0"/>
              <a:t>ασυμπίεστο ρευστό </a:t>
            </a:r>
            <a:r>
              <a:rPr lang="el-GR" altLang="el-GR" sz="2000" dirty="0"/>
              <a:t>η απόκλιση της ταχύτητας είναι μηδέν οπότε </a:t>
            </a:r>
            <a:r>
              <a:rPr lang="el-GR" altLang="el-GR" sz="2000" dirty="0" smtClean="0"/>
              <a:t>ισχύει:</a:t>
            </a:r>
            <a:endParaRPr lang="el-GR" altLang="el-GR" sz="2000" dirty="0"/>
          </a:p>
          <a:p>
            <a:pPr algn="l">
              <a:buFont typeface="Arial" pitchFamily="34" charset="0"/>
              <a:buChar char="•"/>
            </a:pPr>
            <a:endParaRPr lang="el-GR" altLang="el-GR" sz="2000" dirty="0" smtClean="0"/>
          </a:p>
          <a:p>
            <a:pPr marL="90488" indent="-90488" algn="l">
              <a:buFont typeface="Arial" pitchFamily="34" charset="0"/>
              <a:buChar char="•"/>
            </a:pPr>
            <a:r>
              <a:rPr lang="el-GR" altLang="el-GR" sz="2000" dirty="0" smtClean="0"/>
              <a:t>Για </a:t>
            </a:r>
            <a:r>
              <a:rPr lang="el-GR" altLang="el-GR" sz="2000" b="1" dirty="0"/>
              <a:t>συμπιεστό ρευστό </a:t>
            </a:r>
            <a:r>
              <a:rPr lang="el-GR" altLang="el-GR" sz="2000" dirty="0"/>
              <a:t>εισάγεται ο δεύτερος συντελεστής ιξώδους μ</a:t>
            </a:r>
            <a:r>
              <a:rPr lang="el-GR" altLang="el-GR" sz="2000" baseline="-25000" dirty="0"/>
              <a:t>1</a:t>
            </a:r>
            <a:r>
              <a:rPr lang="el-GR" altLang="el-GR" sz="2000" dirty="0"/>
              <a:t> ώστε το μη ισοτροπικό σκέλος των τάσεων να έχει την </a:t>
            </a:r>
            <a:r>
              <a:rPr lang="el-GR" altLang="el-GR" sz="2000" dirty="0" smtClean="0"/>
              <a:t>μορφή:</a:t>
            </a:r>
          </a:p>
          <a:p>
            <a:pPr algn="l">
              <a:buFont typeface="Arial" pitchFamily="34" charset="0"/>
              <a:buChar char="•"/>
            </a:pPr>
            <a:endParaRPr lang="el-GR" altLang="el-GR" sz="2000" dirty="0" smtClean="0"/>
          </a:p>
          <a:p>
            <a:pPr marL="90488" indent="-90488" algn="l">
              <a:buFont typeface="Arial" pitchFamily="34" charset="0"/>
              <a:buChar char="•"/>
            </a:pPr>
            <a:r>
              <a:rPr lang="el-GR" altLang="el-GR" sz="2000" dirty="0" smtClean="0"/>
              <a:t>Για </a:t>
            </a:r>
            <a:r>
              <a:rPr lang="el-GR" altLang="el-GR" sz="2000" b="1" dirty="0"/>
              <a:t>ιδανικά αέρια </a:t>
            </a:r>
            <a:r>
              <a:rPr lang="el-GR" altLang="el-GR" sz="2000" dirty="0"/>
              <a:t>έχει βρεθεί ότι ο συντελεστής μ</a:t>
            </a:r>
            <a:r>
              <a:rPr lang="el-GR" altLang="el-GR" sz="2000" baseline="-25000" dirty="0"/>
              <a:t>1</a:t>
            </a:r>
            <a:r>
              <a:rPr lang="el-GR" altLang="el-GR" sz="2000" dirty="0"/>
              <a:t> είναι πολύ κοντά στο μηδέν και συνεπώς Β=-2μ/3 οπότε παρ’ όλο που είναι </a:t>
            </a:r>
            <a:r>
              <a:rPr lang="el-GR" altLang="el-GR" sz="2000" b="1" dirty="0"/>
              <a:t>συμπιεστά</a:t>
            </a:r>
            <a:r>
              <a:rPr lang="el-GR" altLang="el-GR" sz="2000" dirty="0"/>
              <a:t> πάλι ισχύει </a:t>
            </a:r>
            <a:r>
              <a:rPr lang="el-GR" altLang="el-GR" sz="2000" dirty="0" smtClean="0"/>
              <a:t>ότι:</a:t>
            </a:r>
            <a:endParaRPr lang="el-GR" altLang="el-GR" sz="2000" dirty="0"/>
          </a:p>
        </p:txBody>
      </p:sp>
      <p:sp>
        <p:nvSpPr>
          <p:cNvPr id="27667" name="Text Box 26"/>
          <p:cNvSpPr txBox="1">
            <a:spLocks noChangeArrowheads="1"/>
          </p:cNvSpPr>
          <p:nvPr/>
        </p:nvSpPr>
        <p:spPr bwMode="auto">
          <a:xfrm>
            <a:off x="7624121" y="2060848"/>
            <a:ext cx="151216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b="1" dirty="0"/>
              <a:t>Διαστολικό ιξώδες</a:t>
            </a:r>
          </a:p>
        </p:txBody>
      </p:sp>
      <p:sp>
        <p:nvSpPr>
          <p:cNvPr id="27668" name="Line 27"/>
          <p:cNvSpPr>
            <a:spLocks noChangeShapeType="1"/>
          </p:cNvSpPr>
          <p:nvPr/>
        </p:nvSpPr>
        <p:spPr bwMode="auto">
          <a:xfrm flipH="1" flipV="1">
            <a:off x="8100392" y="1484784"/>
            <a:ext cx="144016" cy="648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l-GR"/>
          </a:p>
        </p:txBody>
      </p:sp>
      <p:graphicFrame>
        <p:nvGraphicFramePr>
          <p:cNvPr id="54287" name="Object 6"/>
          <p:cNvGraphicFramePr>
            <a:graphicFrameLocks noChangeAspect="1"/>
          </p:cNvGraphicFramePr>
          <p:nvPr/>
        </p:nvGraphicFramePr>
        <p:xfrm>
          <a:off x="2195736" y="2564904"/>
          <a:ext cx="1689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4" name="Equation" r:id="rId5" imgW="1688760" imgH="533160" progId="Equation.DSMT4">
                  <p:embed/>
                </p:oleObj>
              </mc:Choice>
              <mc:Fallback>
                <p:oleObj name="Equation" r:id="rId5" imgW="1688760" imgH="5331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564904"/>
                        <a:ext cx="16891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9" name="Object 17"/>
          <p:cNvGraphicFramePr>
            <a:graphicFrameLocks noChangeAspect="1"/>
          </p:cNvGraphicFramePr>
          <p:nvPr/>
        </p:nvGraphicFramePr>
        <p:xfrm>
          <a:off x="1907704" y="3818880"/>
          <a:ext cx="2463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5" name="Equation" r:id="rId7" imgW="2463480" imgH="330120" progId="Equation.DSMT4">
                  <p:embed/>
                </p:oleObj>
              </mc:Choice>
              <mc:Fallback>
                <p:oleObj name="Equation" r:id="rId7" imgW="2463480" imgH="33012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818880"/>
                        <a:ext cx="24638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755316"/>
              </p:ext>
            </p:extLst>
          </p:nvPr>
        </p:nvGraphicFramePr>
        <p:xfrm>
          <a:off x="3923928" y="4983832"/>
          <a:ext cx="1689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6" name="Equation" r:id="rId9" imgW="1688760" imgH="533160" progId="Equation.DSMT4">
                  <p:embed/>
                </p:oleObj>
              </mc:Choice>
              <mc:Fallback>
                <p:oleObj name="Equation" r:id="rId9" imgW="1688760" imgH="53316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983832"/>
                        <a:ext cx="16891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1" name="Object 19"/>
          <p:cNvGraphicFramePr>
            <a:graphicFrameLocks noChangeAspect="1"/>
          </p:cNvGraphicFramePr>
          <p:nvPr/>
        </p:nvGraphicFramePr>
        <p:xfrm>
          <a:off x="251520" y="764704"/>
          <a:ext cx="19812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7" name="Equation" r:id="rId11" imgW="1981080" imgH="1028520" progId="Equation.DSMT4">
                  <p:embed/>
                </p:oleObj>
              </mc:Choice>
              <mc:Fallback>
                <p:oleObj name="Equation" r:id="rId11" imgW="1981080" imgH="102852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764704"/>
                        <a:ext cx="19812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2" name="Object 20"/>
          <p:cNvGraphicFramePr>
            <a:graphicFrameLocks noChangeAspect="1"/>
          </p:cNvGraphicFramePr>
          <p:nvPr/>
        </p:nvGraphicFramePr>
        <p:xfrm>
          <a:off x="2555776" y="807616"/>
          <a:ext cx="15367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8" name="Equation" r:id="rId13" imgW="1536480" imgH="965160" progId="Equation.DSMT4">
                  <p:embed/>
                </p:oleObj>
              </mc:Choice>
              <mc:Fallback>
                <p:oleObj name="Equation" r:id="rId13" imgW="1536480" imgH="9651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807616"/>
                        <a:ext cx="15367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33</a:t>
            </a:fld>
            <a:endParaRPr lang="el-GR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251520" y="757153"/>
            <a:ext cx="856895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Ο παραπάνω συντελεστής διαστολικού ιξώδους Β έχει παρόμοια χρησιμότητα με τον λόγο </a:t>
            </a:r>
            <a:r>
              <a:rPr lang="en-US" altLang="el-GR" sz="2000" dirty="0"/>
              <a:t>Poisson</a:t>
            </a:r>
            <a:r>
              <a:rPr lang="el-GR" altLang="el-GR" sz="2000" dirty="0"/>
              <a:t> στα στερεά όπου για ισοτροπικό συμπιεστό υλικό ισχύει </a:t>
            </a:r>
            <a:r>
              <a:rPr lang="el-GR" altLang="el-GR" sz="2000" dirty="0" smtClean="0"/>
              <a:t>ότι:</a:t>
            </a:r>
            <a:endParaRPr lang="el-GR" altLang="el-GR" sz="2000" dirty="0"/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251520" y="2937138"/>
            <a:ext cx="72728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Ο γενικευμένος καταστατικός νόμος του </a:t>
            </a:r>
            <a:r>
              <a:rPr lang="en-US" altLang="el-GR" sz="2000" dirty="0"/>
              <a:t>Hook </a:t>
            </a:r>
            <a:r>
              <a:rPr lang="el-GR" altLang="el-GR" sz="2000" dirty="0"/>
              <a:t>παίρνει την μορφή</a:t>
            </a:r>
          </a:p>
        </p:txBody>
      </p:sp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395536" y="3573016"/>
          <a:ext cx="4254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4" name="Equation" r:id="rId3" imgW="4254480" imgH="914400" progId="Equation.DSMT4">
                  <p:embed/>
                </p:oleObj>
              </mc:Choice>
              <mc:Fallback>
                <p:oleObj name="Equation" r:id="rId3" imgW="4254480" imgH="914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573016"/>
                        <a:ext cx="42545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1"/>
          <p:cNvGraphicFramePr>
            <a:graphicFrameLocks noChangeAspect="1"/>
          </p:cNvGraphicFramePr>
          <p:nvPr/>
        </p:nvGraphicFramePr>
        <p:xfrm>
          <a:off x="5508104" y="3501008"/>
          <a:ext cx="28956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5" name="Equation" r:id="rId5" imgW="2895480" imgH="1460160" progId="Equation.DSMT4">
                  <p:embed/>
                </p:oleObj>
              </mc:Choice>
              <mc:Fallback>
                <p:oleObj name="Equation" r:id="rId5" imgW="2895480" imgH="14601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501008"/>
                        <a:ext cx="28956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3813175" y="5301208"/>
            <a:ext cx="53308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2000" dirty="0"/>
              <a:t>Εισάγοντας τα </a:t>
            </a:r>
            <a:r>
              <a:rPr lang="en-US" altLang="el-GR" sz="2000" dirty="0"/>
              <a:t>G </a:t>
            </a:r>
            <a:r>
              <a:rPr lang="el-GR" altLang="el-GR" sz="2000" dirty="0"/>
              <a:t>και λ έχουμε κατ’ αναλογία  με τα ρευστά</a:t>
            </a:r>
          </a:p>
        </p:txBody>
      </p:sp>
      <p:sp>
        <p:nvSpPr>
          <p:cNvPr id="8" name="Line 23"/>
          <p:cNvSpPr>
            <a:spLocks noChangeShapeType="1"/>
          </p:cNvSpPr>
          <p:nvPr/>
        </p:nvSpPr>
        <p:spPr bwMode="auto">
          <a:xfrm flipH="1" flipV="1">
            <a:off x="1907703" y="4581128"/>
            <a:ext cx="1914525" cy="100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l-GR"/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251495" y="288653"/>
            <a:ext cx="216026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Γενικά ισχύει ότι:</a:t>
            </a:r>
          </a:p>
        </p:txBody>
      </p:sp>
      <p:graphicFrame>
        <p:nvGraphicFramePr>
          <p:cNvPr id="553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096605"/>
              </p:ext>
            </p:extLst>
          </p:nvPr>
        </p:nvGraphicFramePr>
        <p:xfrm>
          <a:off x="2478224" y="209308"/>
          <a:ext cx="2819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6" name="Equation" r:id="rId7" imgW="2819160" imgH="558720" progId="Equation.DSMT4">
                  <p:embed/>
                </p:oleObj>
              </mc:Choice>
              <mc:Fallback>
                <p:oleObj name="Equation" r:id="rId7" imgW="2819160" imgH="5587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224" y="209308"/>
                        <a:ext cx="2819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395536" y="1628800"/>
          <a:ext cx="5537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7" name="Equation" r:id="rId9" imgW="5537160" imgH="1143000" progId="Equation.DSMT4">
                  <p:embed/>
                </p:oleObj>
              </mc:Choice>
              <mc:Fallback>
                <p:oleObj name="Equation" r:id="rId9" imgW="5537160" imgH="1143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628800"/>
                        <a:ext cx="55372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34</a:t>
            </a:fld>
            <a:endParaRPr lang="el-GR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  <p:sp>
        <p:nvSpPr>
          <p:cNvPr id="16" name="12 - Ορθογώνιο"/>
          <p:cNvSpPr/>
          <p:nvPr/>
        </p:nvSpPr>
        <p:spPr>
          <a:xfrm>
            <a:off x="2465316" y="188641"/>
            <a:ext cx="2916324" cy="59837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2468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288032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el-GR" altLang="el-GR" b="1" dirty="0" smtClean="0"/>
              <a:t>Φύση και Μορφή των Δυνάμεων των Ρευστών</a:t>
            </a:r>
            <a:br>
              <a:rPr lang="el-GR" altLang="el-GR" b="1" dirty="0" smtClean="0"/>
            </a:br>
            <a:endParaRPr lang="el-GR" b="1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9512" y="1084674"/>
            <a:ext cx="871296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Τα ρευστά υφίστανται τριών ειδών </a:t>
            </a:r>
            <a:r>
              <a:rPr lang="el-GR" altLang="el-GR" sz="2000" dirty="0" smtClean="0"/>
              <a:t>δυνάμεις:</a:t>
            </a:r>
          </a:p>
          <a:p>
            <a:pPr marL="269875" indent="-179388">
              <a:buFont typeface="Arial" pitchFamily="34" charset="0"/>
              <a:buChar char="•"/>
            </a:pPr>
            <a:r>
              <a:rPr lang="el-GR" altLang="el-GR" sz="2000" b="1" dirty="0" smtClean="0"/>
              <a:t>Σωματικές δυνάμεις</a:t>
            </a:r>
            <a:r>
              <a:rPr lang="el-GR" altLang="el-GR" sz="2000" dirty="0" smtClean="0"/>
              <a:t>:</a:t>
            </a:r>
            <a:r>
              <a:rPr lang="el-GR" altLang="el-GR" sz="2000" b="1" dirty="0" smtClean="0"/>
              <a:t> </a:t>
            </a:r>
            <a:r>
              <a:rPr lang="el-GR" altLang="el-GR" sz="2000" dirty="0" smtClean="0"/>
              <a:t>Προκύπτουν μετά από αλληλεπίδραση της μάζας που καταλαμβάνουν με τα εξωτερικά πεδία. Π.χ. η δύναμη λόγω βαρύτητας:</a:t>
            </a:r>
          </a:p>
          <a:p>
            <a:pPr marL="269875" indent="-179388">
              <a:buFont typeface="Arial" pitchFamily="34" charset="0"/>
              <a:buChar char="•"/>
            </a:pPr>
            <a:endParaRPr lang="el-GR" altLang="el-GR" sz="2000" b="1" dirty="0" smtClean="0"/>
          </a:p>
          <a:p>
            <a:pPr marL="269875" indent="-179388">
              <a:buFont typeface="Arial" pitchFamily="34" charset="0"/>
              <a:buChar char="•"/>
            </a:pPr>
            <a:endParaRPr lang="el-GR" altLang="el-GR" sz="2000" b="1" dirty="0" smtClean="0"/>
          </a:p>
          <a:p>
            <a:pPr marL="269875" indent="-179388">
              <a:buFont typeface="Arial" pitchFamily="34" charset="0"/>
              <a:buChar char="•"/>
            </a:pPr>
            <a:endParaRPr lang="el-GR" altLang="el-GR" sz="2000" b="1" dirty="0" smtClean="0"/>
          </a:p>
          <a:p>
            <a:pPr marL="269875" indent="-179388">
              <a:buFont typeface="Arial" pitchFamily="34" charset="0"/>
              <a:buChar char="•"/>
            </a:pPr>
            <a:endParaRPr lang="el-GR" altLang="el-GR" sz="2000" b="1" dirty="0" smtClean="0"/>
          </a:p>
          <a:p>
            <a:pPr marL="269875" indent="-179388"/>
            <a:endParaRPr lang="el-GR" altLang="el-GR" sz="2000" b="1" dirty="0" smtClean="0"/>
          </a:p>
          <a:p>
            <a:pPr marL="179388" indent="-179388"/>
            <a:r>
              <a:rPr lang="el-GR" altLang="el-GR" sz="2000" b="1" dirty="0" smtClean="0"/>
              <a:t>-  Συντηρητική</a:t>
            </a:r>
            <a:r>
              <a:rPr lang="el-GR" altLang="el-GR" sz="2000" dirty="0" smtClean="0"/>
              <a:t> είναι η δύναμη η οποία εξαρτάται μόνο από την θέση του σωματιδίου. Για τις δυνάμεις τέτοιου είδους ισχύει ότι:</a:t>
            </a:r>
          </a:p>
          <a:p>
            <a:pPr marL="269875" indent="-179388">
              <a:buFont typeface="Arial" pitchFamily="34" charset="0"/>
              <a:buChar char="•"/>
            </a:pPr>
            <a:endParaRPr lang="el-GR" altLang="el-GR" sz="2000" dirty="0" smtClean="0"/>
          </a:p>
          <a:p>
            <a:pPr marL="269875" indent="-179388">
              <a:buFont typeface="Arial" pitchFamily="34" charset="0"/>
              <a:buChar char="•"/>
            </a:pPr>
            <a:endParaRPr lang="el-GR" altLang="el-GR" sz="2000" dirty="0" smtClean="0"/>
          </a:p>
          <a:p>
            <a:pPr marL="269875" indent="-179388"/>
            <a:r>
              <a:rPr lang="el-GR" altLang="el-GR" sz="2000" dirty="0" smtClean="0"/>
              <a:t>Για την βαρύτητα ισχύει ότι:</a:t>
            </a:r>
          </a:p>
          <a:p>
            <a:pPr marL="269875" indent="-269875">
              <a:tabLst>
                <a:tab pos="179388" algn="l"/>
              </a:tabLst>
            </a:pPr>
            <a:r>
              <a:rPr lang="el-GR" altLang="el-GR" sz="2000" b="1" dirty="0" smtClean="0"/>
              <a:t>-  Μη Συντηρητική</a:t>
            </a:r>
            <a:r>
              <a:rPr lang="el-GR" altLang="el-GR" sz="2000" dirty="0" smtClean="0"/>
              <a:t> είναι η δύναμη η οποία δεν εξαρτάται μόνο από την θέση του</a:t>
            </a:r>
          </a:p>
          <a:p>
            <a:pPr marL="269875" indent="-269875">
              <a:tabLst>
                <a:tab pos="179388" algn="l"/>
              </a:tabLst>
            </a:pPr>
            <a:r>
              <a:rPr lang="el-GR" altLang="el-GR" sz="2000" dirty="0" smtClean="0"/>
              <a:t>    σωματιδίου στο πεδίο δυνάμεων. Π.χ. δύναμη λόγω κίνησης αγώγιμου /φορτισμένου ρευστού σε μαγνητικό πεδίο:                          , όπου: </a:t>
            </a:r>
            <a:r>
              <a:rPr lang="en-US" altLang="el-GR" sz="2000" dirty="0" smtClean="0"/>
              <a:t>q</a:t>
            </a:r>
            <a:r>
              <a:rPr lang="el-GR" altLang="el-GR" sz="2000" dirty="0" smtClean="0"/>
              <a:t>: Ηλεκτρικό φορτίο, </a:t>
            </a:r>
            <a:r>
              <a:rPr lang="en-US" altLang="el-GR" sz="2000" dirty="0" smtClean="0"/>
              <a:t>u </a:t>
            </a:r>
            <a:r>
              <a:rPr lang="el-GR" altLang="el-GR" sz="2000" dirty="0" smtClean="0"/>
              <a:t>η ταχύτητα ρευστού και</a:t>
            </a:r>
            <a:r>
              <a:rPr lang="en-US" altLang="el-GR" sz="2000" dirty="0" smtClean="0"/>
              <a:t> B </a:t>
            </a:r>
            <a:r>
              <a:rPr lang="el-GR" altLang="el-GR" sz="2000" dirty="0" smtClean="0"/>
              <a:t>η ένταση μαγνητικού πεδίου</a:t>
            </a: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539552" y="2060848"/>
          <a:ext cx="49371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Equation" r:id="rId3" imgW="4063680" imgH="888840" progId="Equation.DSMT4">
                  <p:embed/>
                </p:oleObj>
              </mc:Choice>
              <mc:Fallback>
                <p:oleObj name="Equation" r:id="rId3" imgW="4063680" imgH="8888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060848"/>
                        <a:ext cx="49371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72408" y="2485345"/>
            <a:ext cx="48006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2000" dirty="0"/>
              <a:t>Συνισταμένη </a:t>
            </a:r>
            <a:r>
              <a:rPr lang="el-GR" altLang="el-GR" sz="2000" dirty="0" smtClean="0"/>
              <a:t>βαρυτική </a:t>
            </a:r>
            <a:r>
              <a:rPr lang="el-GR" altLang="el-GR" sz="2000" dirty="0"/>
              <a:t>δύναμη που ασκείται πάνω στον Όγκο Ελέγχου λόγω του πεδίου βαρύτητας της γης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 flipV="1">
            <a:off x="4067944" y="2924944"/>
            <a:ext cx="232792" cy="1440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4320480" y="2537237"/>
            <a:ext cx="4644008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3076" name="Object 12"/>
          <p:cNvGraphicFramePr>
            <a:graphicFrameLocks noChangeAspect="1"/>
          </p:cNvGraphicFramePr>
          <p:nvPr/>
        </p:nvGraphicFramePr>
        <p:xfrm>
          <a:off x="508000" y="4244975"/>
          <a:ext cx="4038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Equation" r:id="rId5" imgW="4038480" imgH="368280" progId="Equation.DSMT4">
                  <p:embed/>
                </p:oleObj>
              </mc:Choice>
              <mc:Fallback>
                <p:oleObj name="Equation" r:id="rId5" imgW="4038480" imgH="368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4244975"/>
                        <a:ext cx="40386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13"/>
          <p:cNvGraphicFramePr>
            <a:graphicFrameLocks noChangeAspect="1"/>
          </p:cNvGraphicFramePr>
          <p:nvPr/>
        </p:nvGraphicFramePr>
        <p:xfrm>
          <a:off x="3419872" y="4789971"/>
          <a:ext cx="3744416" cy="362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Equation" r:id="rId7" imgW="3670200" imgH="355320" progId="Equation.DSMT4">
                  <p:embed/>
                </p:oleObj>
              </mc:Choice>
              <mc:Fallback>
                <p:oleObj name="Equation" r:id="rId7" imgW="3670200" imgH="3553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789971"/>
                        <a:ext cx="3744416" cy="3627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15"/>
          <p:cNvGraphicFramePr>
            <a:graphicFrameLocks noChangeAspect="1"/>
          </p:cNvGraphicFramePr>
          <p:nvPr/>
        </p:nvGraphicFramePr>
        <p:xfrm>
          <a:off x="5200174" y="5661248"/>
          <a:ext cx="1316042" cy="478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Equation" r:id="rId9" imgW="1257120" imgH="457200" progId="Equation.DSMT4">
                  <p:embed/>
                </p:oleObj>
              </mc:Choice>
              <mc:Fallback>
                <p:oleObj name="Equation" r:id="rId9" imgW="1257120" imgH="457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174" y="5661248"/>
                        <a:ext cx="1316042" cy="4783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4</a:t>
            </a:fld>
            <a:endParaRPr lang="el-GR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1"/>
          <p:cNvSpPr txBox="1">
            <a:spLocks noChangeArrowheads="1"/>
          </p:cNvSpPr>
          <p:nvPr/>
        </p:nvSpPr>
        <p:spPr bwMode="auto">
          <a:xfrm>
            <a:off x="228600" y="152400"/>
            <a:ext cx="8382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2000" b="1" dirty="0"/>
              <a:t>Παράδειγμα</a:t>
            </a:r>
            <a:r>
              <a:rPr lang="el-GR" altLang="el-GR" sz="2000" dirty="0"/>
              <a:t>: Να βρεθεί η δύναμη βαρύτητας σε κυλινδρική στήλη ρευστού ύψους </a:t>
            </a:r>
            <a:r>
              <a:rPr lang="en-US" altLang="el-GR" sz="2000" dirty="0"/>
              <a:t>h=3m, </a:t>
            </a:r>
            <a:r>
              <a:rPr lang="el-GR" altLang="el-GR" sz="2000" dirty="0"/>
              <a:t>εμβαδού Α=1 </a:t>
            </a:r>
            <a:r>
              <a:rPr lang="en-US" altLang="el-GR" sz="2000" dirty="0"/>
              <a:t>m</a:t>
            </a:r>
            <a:r>
              <a:rPr lang="en-US" altLang="el-GR" sz="2000" baseline="30000" dirty="0"/>
              <a:t>2</a:t>
            </a:r>
            <a:r>
              <a:rPr lang="el-GR" altLang="el-GR" sz="2000" dirty="0"/>
              <a:t> και πυκνότητας ρ=ρ</a:t>
            </a:r>
            <a:r>
              <a:rPr lang="el-GR" altLang="el-GR" sz="2000" baseline="-25000" dirty="0"/>
              <a:t>0</a:t>
            </a:r>
            <a:r>
              <a:rPr lang="el-GR" altLang="el-GR" sz="2000" dirty="0"/>
              <a:t>(1+α</a:t>
            </a:r>
            <a:r>
              <a:rPr lang="en-US" altLang="el-GR" sz="2000" dirty="0"/>
              <a:t>z), </a:t>
            </a:r>
            <a:r>
              <a:rPr lang="el-GR" altLang="el-GR" sz="2000" dirty="0"/>
              <a:t>ρ</a:t>
            </a:r>
            <a:r>
              <a:rPr lang="el-GR" altLang="el-GR" sz="2000" baseline="-25000" dirty="0"/>
              <a:t>0</a:t>
            </a:r>
            <a:r>
              <a:rPr lang="el-GR" altLang="el-GR" sz="2000" dirty="0"/>
              <a:t>=1.25</a:t>
            </a:r>
            <a:r>
              <a:rPr lang="en-US" altLang="el-GR" sz="2000" dirty="0"/>
              <a:t>kg/m</a:t>
            </a:r>
            <a:r>
              <a:rPr lang="en-US" altLang="el-GR" sz="2000" baseline="30000" dirty="0"/>
              <a:t>3</a:t>
            </a:r>
            <a:endParaRPr lang="el-GR" altLang="el-GR" sz="2000" baseline="30000" dirty="0"/>
          </a:p>
        </p:txBody>
      </p:sp>
      <p:sp>
        <p:nvSpPr>
          <p:cNvPr id="3075" name="AutoShape 12"/>
          <p:cNvSpPr>
            <a:spLocks noChangeArrowheads="1"/>
          </p:cNvSpPr>
          <p:nvPr/>
        </p:nvSpPr>
        <p:spPr bwMode="auto">
          <a:xfrm>
            <a:off x="1027584" y="2857128"/>
            <a:ext cx="1066800" cy="1828800"/>
          </a:xfrm>
          <a:prstGeom prst="can">
            <a:avLst>
              <a:gd name="adj" fmla="val 20238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 altLang="el-GR"/>
          </a:p>
        </p:txBody>
      </p:sp>
      <p:sp>
        <p:nvSpPr>
          <p:cNvPr id="3076" name="AutoShape 14"/>
          <p:cNvSpPr>
            <a:spLocks noChangeArrowheads="1"/>
          </p:cNvSpPr>
          <p:nvPr/>
        </p:nvSpPr>
        <p:spPr bwMode="auto">
          <a:xfrm>
            <a:off x="1027584" y="3695328"/>
            <a:ext cx="1066800" cy="304800"/>
          </a:xfrm>
          <a:prstGeom prst="ca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 altLang="el-GR"/>
          </a:p>
        </p:txBody>
      </p:sp>
      <p:sp>
        <p:nvSpPr>
          <p:cNvPr id="3077" name="Rectangle 15" descr="Ανοιχτόχρωμη διαγώνιος προς τα επάνω"/>
          <p:cNvSpPr>
            <a:spLocks noChangeArrowheads="1"/>
          </p:cNvSpPr>
          <p:nvPr/>
        </p:nvSpPr>
        <p:spPr bwMode="auto">
          <a:xfrm>
            <a:off x="341784" y="2780928"/>
            <a:ext cx="609600" cy="152400"/>
          </a:xfrm>
          <a:prstGeom prst="rect">
            <a:avLst/>
          </a:prstGeom>
          <a:pattFill prst="ltUpDiag">
            <a:fgClr>
              <a:srgbClr val="000000"/>
            </a:fgClr>
            <a:bgClr>
              <a:srgbClr val="FFFFFF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3078" name="Line 16"/>
          <p:cNvSpPr>
            <a:spLocks noChangeShapeType="1"/>
          </p:cNvSpPr>
          <p:nvPr/>
        </p:nvSpPr>
        <p:spPr bwMode="auto">
          <a:xfrm>
            <a:off x="570384" y="293332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079" name="Line 17"/>
          <p:cNvSpPr>
            <a:spLocks noChangeShapeType="1"/>
          </p:cNvSpPr>
          <p:nvPr/>
        </p:nvSpPr>
        <p:spPr bwMode="auto">
          <a:xfrm>
            <a:off x="570384" y="354292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080" name="Line 18"/>
          <p:cNvSpPr>
            <a:spLocks noChangeShapeType="1"/>
          </p:cNvSpPr>
          <p:nvPr/>
        </p:nvSpPr>
        <p:spPr bwMode="auto">
          <a:xfrm flipV="1">
            <a:off x="2399184" y="293332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081" name="Line 19"/>
          <p:cNvSpPr>
            <a:spLocks noChangeShapeType="1"/>
          </p:cNvSpPr>
          <p:nvPr/>
        </p:nvSpPr>
        <p:spPr bwMode="auto">
          <a:xfrm>
            <a:off x="2399184" y="400012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082" name="Line 20"/>
          <p:cNvSpPr>
            <a:spLocks noChangeShapeType="1"/>
          </p:cNvSpPr>
          <p:nvPr/>
        </p:nvSpPr>
        <p:spPr bwMode="auto">
          <a:xfrm>
            <a:off x="875184" y="377152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083" name="Line 21"/>
          <p:cNvSpPr>
            <a:spLocks noChangeShapeType="1"/>
          </p:cNvSpPr>
          <p:nvPr/>
        </p:nvSpPr>
        <p:spPr bwMode="auto">
          <a:xfrm>
            <a:off x="875184" y="392392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084" name="Line 22"/>
          <p:cNvSpPr>
            <a:spLocks noChangeShapeType="1"/>
          </p:cNvSpPr>
          <p:nvPr/>
        </p:nvSpPr>
        <p:spPr bwMode="auto">
          <a:xfrm flipV="1">
            <a:off x="875184" y="392392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085" name="Line 23"/>
          <p:cNvSpPr>
            <a:spLocks noChangeShapeType="1"/>
          </p:cNvSpPr>
          <p:nvPr/>
        </p:nvSpPr>
        <p:spPr bwMode="auto">
          <a:xfrm>
            <a:off x="875184" y="361912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3086" name="Object 24"/>
          <p:cNvGraphicFramePr>
            <a:graphicFrameLocks noChangeAspect="1"/>
          </p:cNvGraphicFramePr>
          <p:nvPr/>
        </p:nvGraphicFramePr>
        <p:xfrm>
          <a:off x="646584" y="3695328"/>
          <a:ext cx="228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Equation" r:id="rId3" imgW="228501" imgH="215806" progId="Equation.DSMT4">
                  <p:embed/>
                </p:oleObj>
              </mc:Choice>
              <mc:Fallback>
                <p:oleObj name="Equation" r:id="rId3" imgW="228501" imgH="215806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4" y="3695328"/>
                        <a:ext cx="2286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Text Box 25"/>
          <p:cNvSpPr txBox="1">
            <a:spLocks noChangeArrowheads="1"/>
          </p:cNvSpPr>
          <p:nvPr/>
        </p:nvSpPr>
        <p:spPr bwMode="auto">
          <a:xfrm>
            <a:off x="2170584" y="3619128"/>
            <a:ext cx="457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l-GR" sz="1600"/>
              <a:t>h</a:t>
            </a:r>
            <a:endParaRPr lang="el-GR" altLang="el-GR" sz="1600"/>
          </a:p>
        </p:txBody>
      </p:sp>
      <p:sp>
        <p:nvSpPr>
          <p:cNvPr id="3088" name="Text Box 26"/>
          <p:cNvSpPr txBox="1">
            <a:spLocks noChangeArrowheads="1"/>
          </p:cNvSpPr>
          <p:nvPr/>
        </p:nvSpPr>
        <p:spPr bwMode="auto">
          <a:xfrm>
            <a:off x="494184" y="3009528"/>
            <a:ext cx="457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l-GR" sz="1600"/>
              <a:t>z</a:t>
            </a:r>
            <a:endParaRPr lang="el-GR" altLang="el-GR" sz="1600"/>
          </a:p>
        </p:txBody>
      </p:sp>
      <p:graphicFrame>
        <p:nvGraphicFramePr>
          <p:cNvPr id="3089" name="Object 27"/>
          <p:cNvGraphicFramePr>
            <a:graphicFrameLocks noChangeAspect="1"/>
          </p:cNvGraphicFramePr>
          <p:nvPr/>
        </p:nvGraphicFramePr>
        <p:xfrm>
          <a:off x="417984" y="3695328"/>
          <a:ext cx="165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Equation" r:id="rId5" imgW="164957" imgH="253780" progId="Equation.DSMT4">
                  <p:embed/>
                </p:oleObj>
              </mc:Choice>
              <mc:Fallback>
                <p:oleObj name="Equation" r:id="rId5" imgW="164957" imgH="2537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4" y="3695328"/>
                        <a:ext cx="1651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Line 28"/>
          <p:cNvSpPr>
            <a:spLocks noChangeShapeType="1"/>
          </p:cNvSpPr>
          <p:nvPr/>
        </p:nvSpPr>
        <p:spPr bwMode="auto">
          <a:xfrm>
            <a:off x="341784" y="331432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3091" name="Object 29"/>
          <p:cNvGraphicFramePr>
            <a:graphicFrameLocks noChangeAspect="1"/>
          </p:cNvGraphicFramePr>
          <p:nvPr/>
        </p:nvGraphicFramePr>
        <p:xfrm>
          <a:off x="341784" y="3314328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Equation" r:id="rId7" imgW="190500" imgH="279400" progId="Equation.DSMT4">
                  <p:embed/>
                </p:oleObj>
              </mc:Choice>
              <mc:Fallback>
                <p:oleObj name="Equation" r:id="rId7" imgW="190500" imgH="2794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84" y="3314328"/>
                        <a:ext cx="190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" name="Object 30"/>
          <p:cNvGraphicFramePr>
            <a:graphicFrameLocks noChangeAspect="1"/>
          </p:cNvGraphicFramePr>
          <p:nvPr/>
        </p:nvGraphicFramePr>
        <p:xfrm>
          <a:off x="3037583" y="2348880"/>
          <a:ext cx="5422850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" name="Equation" r:id="rId9" imgW="4864100" imgH="2260600" progId="Equation.DSMT4">
                  <p:embed/>
                </p:oleObj>
              </mc:Choice>
              <mc:Fallback>
                <p:oleObj name="Equation" r:id="rId9" imgW="4864100" imgH="22606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7583" y="2348880"/>
                        <a:ext cx="5422850" cy="2520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5</a:t>
            </a:fld>
            <a:endParaRPr lang="el-GR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  <p:sp>
        <p:nvSpPr>
          <p:cNvPr id="24" name="23 - TextBox"/>
          <p:cNvSpPr txBox="1"/>
          <p:nvPr/>
        </p:nvSpPr>
        <p:spPr>
          <a:xfrm>
            <a:off x="251520" y="4941168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Σχήμα 1: </a:t>
            </a:r>
            <a:r>
              <a:rPr lang="el-GR" altLang="el-GR" sz="2000" i="1" dirty="0" smtClean="0"/>
              <a:t>Κυλινδρική στήλη ρευστού</a:t>
            </a:r>
            <a:r>
              <a:rPr lang="el-GR" sz="2000" i="1" dirty="0" smtClean="0"/>
              <a:t> </a:t>
            </a:r>
            <a:endParaRPr lang="el-G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39713" y="160338"/>
            <a:ext cx="83058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2563" indent="-182563" algn="l">
              <a:buFontTx/>
              <a:buChar char="•"/>
            </a:pPr>
            <a:r>
              <a:rPr lang="el-GR" altLang="el-GR" sz="2000" b="1" dirty="0" smtClean="0"/>
              <a:t>Γραμμικές δυνάμεις</a:t>
            </a:r>
            <a:r>
              <a:rPr lang="el-GR" altLang="el-GR" sz="2000" dirty="0" smtClean="0"/>
              <a:t>: Δυνάμεις </a:t>
            </a:r>
            <a:r>
              <a:rPr lang="el-GR" altLang="el-GR" sz="2000" dirty="0"/>
              <a:t>λόγω επιφανειακής τάσης ασκούνται επάνω σε μία γραμμή που περικλείει την διεπιφάνεια μεταξύ δύο ρευστών </a:t>
            </a:r>
            <a:endParaRPr lang="el-GR" altLang="el-GR" sz="2000" b="1" dirty="0"/>
          </a:p>
        </p:txBody>
      </p:sp>
      <p:graphicFrame>
        <p:nvGraphicFramePr>
          <p:cNvPr id="4103" name="Object 9"/>
          <p:cNvGraphicFramePr>
            <a:graphicFrameLocks noChangeAspect="1"/>
          </p:cNvGraphicFramePr>
          <p:nvPr/>
        </p:nvGraphicFramePr>
        <p:xfrm>
          <a:off x="4139952" y="2832224"/>
          <a:ext cx="35941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Equation" r:id="rId4" imgW="3593880" imgH="812520" progId="Equation.DSMT4">
                  <p:embed/>
                </p:oleObj>
              </mc:Choice>
              <mc:Fallback>
                <p:oleObj name="Equation" r:id="rId4" imgW="3593880" imgH="8125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2832224"/>
                        <a:ext cx="35941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3875856" y="913944"/>
            <a:ext cx="5016624" cy="62478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buFont typeface="Arial" pitchFamily="34" charset="0"/>
              <a:buChar char="•"/>
            </a:pPr>
            <a:r>
              <a:rPr lang="el-GR" altLang="el-GR" sz="2000" dirty="0" smtClean="0"/>
              <a:t>Έχουν </a:t>
            </a:r>
            <a:r>
              <a:rPr lang="el-GR" altLang="el-GR" sz="2000" dirty="0"/>
              <a:t>μέτρο περίπου ανάλογο της γραμμής </a:t>
            </a:r>
            <a:r>
              <a:rPr lang="el-GR" altLang="el-GR" sz="2000" dirty="0" smtClean="0"/>
              <a:t>αυτής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l-GR" altLang="el-GR" sz="2000" dirty="0" smtClean="0"/>
              <a:t>Εμφανίζονται με την μορφή συνοριακών συνθηκών στο ισοζύγιο δυνάμεων που καταστρώνεται σε </a:t>
            </a:r>
            <a:r>
              <a:rPr lang="el-GR" altLang="el-GR" sz="2000" dirty="0" err="1" smtClean="0"/>
              <a:t>διεπιφάνειες</a:t>
            </a:r>
            <a:r>
              <a:rPr lang="el-GR" altLang="el-GR" sz="2000" dirty="0" smtClean="0"/>
              <a:t> μη αναμίξιμων ρευστών</a:t>
            </a:r>
          </a:p>
          <a:p>
            <a:pPr marL="179388" indent="-179388">
              <a:buFont typeface="Arial" pitchFamily="34" charset="0"/>
              <a:buChar char="•"/>
            </a:pPr>
            <a:endParaRPr lang="el-GR" altLang="el-GR" sz="2000" dirty="0" smtClean="0"/>
          </a:p>
          <a:p>
            <a:pPr marL="179388" indent="-179388">
              <a:buFont typeface="Arial" pitchFamily="34" charset="0"/>
              <a:buChar char="•"/>
            </a:pPr>
            <a:endParaRPr lang="el-GR" altLang="el-GR" sz="2000" dirty="0" smtClean="0"/>
          </a:p>
          <a:p>
            <a:pPr marL="179388" indent="-179388">
              <a:buFont typeface="Arial" pitchFamily="34" charset="0"/>
              <a:buChar char="•"/>
            </a:pPr>
            <a:endParaRPr lang="el-GR" altLang="el-GR" sz="20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l-GR" altLang="el-GR" sz="2000" dirty="0" smtClean="0"/>
              <a:t>Η εμφάνιση μηνίσκου και ή άνοδος του ρευστού σε λεπτό τριχοειδή σωλήνα εξηγείται με βάση την διαβροχή του τοιχώματος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l-GR" altLang="el-GR" sz="2000" dirty="0" smtClean="0"/>
              <a:t>Ισοζύγιο δυνάμεων στην κατακόρυφη διεύθυνση όπου η βαρύτητα εξισορροπείται από την επιφανειακή τάση στην γραμμή επαφής στην κορυφή της στήλης υγρού</a:t>
            </a:r>
          </a:p>
          <a:p>
            <a:pPr marL="179388" indent="-179388">
              <a:buFont typeface="Arial" pitchFamily="34" charset="0"/>
              <a:buChar char="•"/>
            </a:pPr>
            <a:endParaRPr lang="el-GR" altLang="el-GR" sz="2000" dirty="0" smtClean="0"/>
          </a:p>
          <a:p>
            <a:pPr marL="179388" indent="-179388">
              <a:buFont typeface="Arial" pitchFamily="34" charset="0"/>
              <a:buChar char="•"/>
            </a:pPr>
            <a:endParaRPr lang="el-GR" altLang="el-GR" sz="2000" dirty="0" smtClean="0"/>
          </a:p>
          <a:p>
            <a:pPr marL="179388" indent="-179388">
              <a:buFont typeface="Arial" pitchFamily="34" charset="0"/>
              <a:buChar char="•"/>
            </a:pPr>
            <a:endParaRPr lang="el-GR" altLang="el-GR" sz="2000" dirty="0"/>
          </a:p>
        </p:txBody>
      </p:sp>
      <p:pic>
        <p:nvPicPr>
          <p:cNvPr id="410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271936"/>
            <a:ext cx="2351088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6" name="Line 12"/>
          <p:cNvSpPr>
            <a:spLocks noChangeShapeType="1"/>
          </p:cNvSpPr>
          <p:nvPr/>
        </p:nvSpPr>
        <p:spPr bwMode="auto">
          <a:xfrm flipH="1" flipV="1">
            <a:off x="1350194" y="3730153"/>
            <a:ext cx="136525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 flipV="1">
            <a:off x="1897882" y="3711103"/>
            <a:ext cx="128587" cy="128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graphicFrame>
        <p:nvGraphicFramePr>
          <p:cNvPr id="4109" name="Object 15"/>
          <p:cNvGraphicFramePr>
            <a:graphicFrameLocks noChangeAspect="1"/>
          </p:cNvGraphicFramePr>
          <p:nvPr/>
        </p:nvGraphicFramePr>
        <p:xfrm>
          <a:off x="5220072" y="6141300"/>
          <a:ext cx="2016224" cy="6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Equation" r:id="rId7" imgW="1904174" imgH="634725" progId="Equation.DSMT4">
                  <p:embed/>
                </p:oleObj>
              </mc:Choice>
              <mc:Fallback>
                <p:oleObj name="Equation" r:id="rId7" imgW="1904174" imgH="634725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6141300"/>
                        <a:ext cx="2016224" cy="67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Line 16"/>
          <p:cNvSpPr>
            <a:spLocks noChangeShapeType="1"/>
          </p:cNvSpPr>
          <p:nvPr/>
        </p:nvSpPr>
        <p:spPr bwMode="auto">
          <a:xfrm flipV="1">
            <a:off x="846957" y="3666653"/>
            <a:ext cx="0" cy="1077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graphicFrame>
        <p:nvGraphicFramePr>
          <p:cNvPr id="4111" name="Object 17"/>
          <p:cNvGraphicFramePr>
            <a:graphicFrameLocks noChangeAspect="1"/>
          </p:cNvGraphicFramePr>
          <p:nvPr/>
        </p:nvGraphicFramePr>
        <p:xfrm>
          <a:off x="642169" y="4176241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69" y="4176241"/>
                        <a:ext cx="1397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Line 18"/>
          <p:cNvSpPr>
            <a:spLocks noChangeShapeType="1"/>
          </p:cNvSpPr>
          <p:nvPr/>
        </p:nvSpPr>
        <p:spPr bwMode="auto">
          <a:xfrm>
            <a:off x="1680394" y="4279428"/>
            <a:ext cx="0" cy="236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4113" name="Text Box 19"/>
          <p:cNvSpPr txBox="1">
            <a:spLocks noChangeArrowheads="1"/>
          </p:cNvSpPr>
          <p:nvPr/>
        </p:nvSpPr>
        <p:spPr bwMode="auto">
          <a:xfrm>
            <a:off x="1477194" y="3987328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1600"/>
              <a:t>Β</a:t>
            </a:r>
            <a:r>
              <a:rPr lang="en-US" altLang="el-GR" sz="1600" baseline="-25000"/>
              <a:t>w</a:t>
            </a:r>
            <a:endParaRPr lang="el-GR" altLang="el-GR" sz="1600"/>
          </a:p>
        </p:txBody>
      </p:sp>
      <p:sp>
        <p:nvSpPr>
          <p:cNvPr id="4114" name="Freeform 20"/>
          <p:cNvSpPr>
            <a:spLocks/>
          </p:cNvSpPr>
          <p:nvPr/>
        </p:nvSpPr>
        <p:spPr bwMode="auto">
          <a:xfrm>
            <a:off x="1515294" y="3830166"/>
            <a:ext cx="366713" cy="76200"/>
          </a:xfrm>
          <a:custGeom>
            <a:avLst/>
            <a:gdLst>
              <a:gd name="T0" fmla="*/ 0 w 231"/>
              <a:gd name="T1" fmla="*/ 2147483647 h 48"/>
              <a:gd name="T2" fmla="*/ 2147483647 w 231"/>
              <a:gd name="T3" fmla="*/ 2147483647 h 48"/>
              <a:gd name="T4" fmla="*/ 2147483647 w 231"/>
              <a:gd name="T5" fmla="*/ 2147483647 h 48"/>
              <a:gd name="T6" fmla="*/ 2147483647 w 231"/>
              <a:gd name="T7" fmla="*/ 2147483647 h 48"/>
              <a:gd name="T8" fmla="*/ 2147483647 w 231"/>
              <a:gd name="T9" fmla="*/ 2147483647 h 48"/>
              <a:gd name="T10" fmla="*/ 2147483647 w 231"/>
              <a:gd name="T11" fmla="*/ 0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1" h="48">
                <a:moveTo>
                  <a:pt x="0" y="12"/>
                </a:moveTo>
                <a:cubicBezTo>
                  <a:pt x="5" y="16"/>
                  <a:pt x="16" y="29"/>
                  <a:pt x="29" y="35"/>
                </a:cubicBezTo>
                <a:cubicBezTo>
                  <a:pt x="42" y="41"/>
                  <a:pt x="61" y="44"/>
                  <a:pt x="81" y="46"/>
                </a:cubicBezTo>
                <a:cubicBezTo>
                  <a:pt x="101" y="48"/>
                  <a:pt x="132" y="48"/>
                  <a:pt x="150" y="46"/>
                </a:cubicBezTo>
                <a:cubicBezTo>
                  <a:pt x="168" y="44"/>
                  <a:pt x="177" y="43"/>
                  <a:pt x="190" y="35"/>
                </a:cubicBezTo>
                <a:cubicBezTo>
                  <a:pt x="203" y="27"/>
                  <a:pt x="222" y="7"/>
                  <a:pt x="231" y="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4115" name="Freeform 21"/>
          <p:cNvSpPr>
            <a:spLocks/>
          </p:cNvSpPr>
          <p:nvPr/>
        </p:nvSpPr>
        <p:spPr bwMode="auto">
          <a:xfrm flipV="1">
            <a:off x="1512119" y="3753966"/>
            <a:ext cx="366713" cy="76200"/>
          </a:xfrm>
          <a:custGeom>
            <a:avLst/>
            <a:gdLst>
              <a:gd name="T0" fmla="*/ 0 w 231"/>
              <a:gd name="T1" fmla="*/ 2147483647 h 48"/>
              <a:gd name="T2" fmla="*/ 2147483647 w 231"/>
              <a:gd name="T3" fmla="*/ 2147483647 h 48"/>
              <a:gd name="T4" fmla="*/ 2147483647 w 231"/>
              <a:gd name="T5" fmla="*/ 2147483647 h 48"/>
              <a:gd name="T6" fmla="*/ 2147483647 w 231"/>
              <a:gd name="T7" fmla="*/ 2147483647 h 48"/>
              <a:gd name="T8" fmla="*/ 2147483647 w 231"/>
              <a:gd name="T9" fmla="*/ 2147483647 h 48"/>
              <a:gd name="T10" fmla="*/ 2147483647 w 231"/>
              <a:gd name="T11" fmla="*/ 0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1" h="48">
                <a:moveTo>
                  <a:pt x="0" y="12"/>
                </a:moveTo>
                <a:cubicBezTo>
                  <a:pt x="5" y="16"/>
                  <a:pt x="16" y="29"/>
                  <a:pt x="29" y="35"/>
                </a:cubicBezTo>
                <a:cubicBezTo>
                  <a:pt x="42" y="41"/>
                  <a:pt x="61" y="44"/>
                  <a:pt x="81" y="46"/>
                </a:cubicBezTo>
                <a:cubicBezTo>
                  <a:pt x="101" y="48"/>
                  <a:pt x="132" y="48"/>
                  <a:pt x="150" y="46"/>
                </a:cubicBezTo>
                <a:cubicBezTo>
                  <a:pt x="168" y="44"/>
                  <a:pt x="177" y="43"/>
                  <a:pt x="190" y="35"/>
                </a:cubicBezTo>
                <a:cubicBezTo>
                  <a:pt x="203" y="27"/>
                  <a:pt x="222" y="7"/>
                  <a:pt x="231" y="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6</a:t>
            </a:fld>
            <a:endParaRPr lang="el-GR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  <p:sp>
        <p:nvSpPr>
          <p:cNvPr id="24" name="23 - TextBox"/>
          <p:cNvSpPr txBox="1"/>
          <p:nvPr/>
        </p:nvSpPr>
        <p:spPr>
          <a:xfrm>
            <a:off x="42082" y="2452826"/>
            <a:ext cx="4025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Σχήμα 2: Δύναμη λόγω επιφανειακής </a:t>
            </a:r>
          </a:p>
          <a:p>
            <a:pPr algn="ctr"/>
            <a:r>
              <a:rPr lang="el-GR" sz="2000" i="1" dirty="0" smtClean="0"/>
              <a:t>τάσης</a:t>
            </a:r>
            <a:endParaRPr lang="el-GR" sz="2000" i="1" dirty="0"/>
          </a:p>
        </p:txBody>
      </p:sp>
      <p:sp>
        <p:nvSpPr>
          <p:cNvPr id="25" name="24 - TextBox"/>
          <p:cNvSpPr txBox="1"/>
          <p:nvPr/>
        </p:nvSpPr>
        <p:spPr>
          <a:xfrm>
            <a:off x="-36512" y="5373216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Σχήμα 3: </a:t>
            </a:r>
            <a:r>
              <a:rPr lang="el-GR" altLang="el-GR" sz="2000" i="1" dirty="0" smtClean="0"/>
              <a:t>Άνοδος του ρευστού σε λεπτό τριχοειδή σωλήνα </a:t>
            </a:r>
            <a:r>
              <a:rPr lang="el-GR" sz="2000" i="1" dirty="0" smtClean="0"/>
              <a:t>λόγω επιφανειακής τάσης</a:t>
            </a:r>
            <a:endParaRPr lang="el-GR" sz="2000" i="1" dirty="0"/>
          </a:p>
        </p:txBody>
      </p:sp>
      <p:sp>
        <p:nvSpPr>
          <p:cNvPr id="26" name="8 - Ορθογώνιο"/>
          <p:cNvSpPr/>
          <p:nvPr/>
        </p:nvSpPr>
        <p:spPr>
          <a:xfrm>
            <a:off x="4139952" y="2855962"/>
            <a:ext cx="3600400" cy="8106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7" name="Picture 5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66" y="864726"/>
            <a:ext cx="3199686" cy="168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 cstate="print"/>
          <a:srcRect l="11563" t="2310" r="16489" b="674"/>
          <a:stretch>
            <a:fillRect/>
          </a:stretch>
        </p:blipFill>
        <p:spPr bwMode="auto">
          <a:xfrm>
            <a:off x="1303189" y="4077072"/>
            <a:ext cx="3670176" cy="2752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52400" y="0"/>
            <a:ext cx="348349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altLang="el-GR" sz="2000" dirty="0"/>
              <a:t> </a:t>
            </a:r>
            <a:r>
              <a:rPr lang="el-GR" altLang="el-GR" sz="2000" b="1" dirty="0"/>
              <a:t>Επιφανειακές Δυνάμεις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23528" y="402917"/>
            <a:ext cx="864096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buFontTx/>
              <a:buChar char="•"/>
              <a:tabLst>
                <a:tab pos="180975" algn="l"/>
              </a:tabLst>
            </a:pPr>
            <a:r>
              <a:rPr lang="el-GR" altLang="el-GR" sz="2000" dirty="0" smtClean="0"/>
              <a:t>Πεδίο </a:t>
            </a:r>
            <a:r>
              <a:rPr lang="el-GR" altLang="el-GR" sz="2000" dirty="0"/>
              <a:t>τάσεων σε σημείο </a:t>
            </a:r>
            <a:r>
              <a:rPr lang="el-GR" altLang="el-GR" sz="2000" dirty="0" smtClean="0"/>
              <a:t>- </a:t>
            </a:r>
            <a:r>
              <a:rPr lang="el-GR" altLang="el-GR" sz="2000" dirty="0"/>
              <a:t>Φαίνονται οι </a:t>
            </a:r>
            <a:r>
              <a:rPr lang="el-GR" altLang="el-GR" sz="2000" dirty="0" smtClean="0"/>
              <a:t>θετικές </a:t>
            </a:r>
            <a:r>
              <a:rPr lang="el-GR" altLang="el-GR" sz="2000" dirty="0"/>
              <a:t>κάθετες και </a:t>
            </a:r>
            <a:r>
              <a:rPr lang="el-GR" altLang="el-GR" sz="2000" dirty="0" smtClean="0"/>
              <a:t>διατμητικές </a:t>
            </a:r>
            <a:r>
              <a:rPr lang="el-GR" altLang="el-GR" sz="2000" dirty="0"/>
              <a:t>τάσεις σε </a:t>
            </a:r>
            <a:r>
              <a:rPr lang="el-GR" altLang="el-GR" sz="2000" dirty="0" smtClean="0"/>
              <a:t>κάθε </a:t>
            </a:r>
            <a:r>
              <a:rPr lang="el-GR" altLang="el-GR" sz="2000" dirty="0"/>
              <a:t>μία από τις 6 έδρες κύβου </a:t>
            </a:r>
            <a:r>
              <a:rPr lang="el-GR" altLang="el-GR" sz="2000" dirty="0" smtClean="0"/>
              <a:t>απειροστών διαστάσεων </a:t>
            </a:r>
          </a:p>
          <a:p>
            <a:pPr marL="179388" indent="-179388">
              <a:buFontTx/>
              <a:buChar char="•"/>
              <a:tabLst>
                <a:tab pos="180975" algn="l"/>
              </a:tabLst>
            </a:pPr>
            <a:r>
              <a:rPr lang="el-GR" altLang="el-GR" sz="2000" dirty="0" smtClean="0"/>
              <a:t>Δεν αναγράφονται οι τάσεις πάνω στις έδρες </a:t>
            </a:r>
            <a:r>
              <a:rPr lang="en-US" altLang="el-GR" sz="2000" dirty="0" smtClean="0"/>
              <a:t>HGCD </a:t>
            </a:r>
            <a:r>
              <a:rPr lang="el-GR" altLang="el-GR" sz="2000" dirty="0" smtClean="0"/>
              <a:t>και </a:t>
            </a:r>
            <a:r>
              <a:rPr lang="en-US" altLang="el-GR" sz="2000" dirty="0" smtClean="0"/>
              <a:t>FBCG </a:t>
            </a:r>
            <a:r>
              <a:rPr lang="el-GR" altLang="el-GR" sz="2000" dirty="0" smtClean="0"/>
              <a:t>για λόγους 	ευκρίνειας</a:t>
            </a:r>
            <a:endParaRPr lang="el-GR" altLang="el-GR" sz="2000" dirty="0"/>
          </a:p>
          <a:p>
            <a:pPr algn="l">
              <a:buFontTx/>
              <a:buChar char="•"/>
              <a:tabLst>
                <a:tab pos="180975" algn="l"/>
              </a:tabLst>
            </a:pPr>
            <a:r>
              <a:rPr lang="el-GR" altLang="el-GR" sz="2000" dirty="0"/>
              <a:t> Ο πρώτος δείκτης δείχνει την διεύθυνση 	της κάθετης στην επιφάνεια όπου 	ασκείται η τάση και ο δεύτερος την </a:t>
            </a:r>
            <a:r>
              <a:rPr lang="el-GR" altLang="el-GR" sz="2000" dirty="0" smtClean="0"/>
              <a:t>διεύθυνση </a:t>
            </a:r>
            <a:r>
              <a:rPr lang="el-GR" altLang="el-GR" sz="2000" dirty="0"/>
              <a:t>της τάσης πάνω στην επιφάνεια </a:t>
            </a:r>
          </a:p>
        </p:txBody>
      </p:sp>
      <p:graphicFrame>
        <p:nvGraphicFramePr>
          <p:cNvPr id="5125" name="Object 7"/>
          <p:cNvGraphicFramePr>
            <a:graphicFrameLocks noChangeAspect="1"/>
          </p:cNvGraphicFramePr>
          <p:nvPr/>
        </p:nvGraphicFramePr>
        <p:xfrm>
          <a:off x="3975100" y="2420888"/>
          <a:ext cx="51689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Equation" r:id="rId4" imgW="5168880" imgH="1054080" progId="Equation.DSMT4">
                  <p:embed/>
                </p:oleObj>
              </mc:Choice>
              <mc:Fallback>
                <p:oleObj name="Equation" r:id="rId4" imgW="5168880" imgH="1054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2420888"/>
                        <a:ext cx="51689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8"/>
          <p:cNvGraphicFramePr>
            <a:graphicFrameLocks noChangeAspect="1"/>
          </p:cNvGraphicFramePr>
          <p:nvPr/>
        </p:nvGraphicFramePr>
        <p:xfrm>
          <a:off x="539552" y="3717032"/>
          <a:ext cx="5549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Equation" r:id="rId6" imgW="5549900" imgH="355600" progId="Equation.DSMT4">
                  <p:embed/>
                </p:oleObj>
              </mc:Choice>
              <mc:Fallback>
                <p:oleObj name="Equation" r:id="rId6" imgW="5549900" imgH="355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717032"/>
                        <a:ext cx="55499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9"/>
          <p:cNvGraphicFramePr>
            <a:graphicFrameLocks noChangeAspect="1"/>
          </p:cNvGraphicFramePr>
          <p:nvPr/>
        </p:nvGraphicFramePr>
        <p:xfrm>
          <a:off x="596776" y="2630488"/>
          <a:ext cx="3759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Equation" r:id="rId8" imgW="3759120" imgH="660240" progId="Equation.DSMT4">
                  <p:embed/>
                </p:oleObj>
              </mc:Choice>
              <mc:Fallback>
                <p:oleObj name="Equation" r:id="rId8" imgW="3759120" imgH="660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76" y="2630488"/>
                        <a:ext cx="37592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7</a:t>
            </a:fld>
            <a:endParaRPr lang="el-GR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- TextBox"/>
          <p:cNvSpPr txBox="1"/>
          <p:nvPr/>
        </p:nvSpPr>
        <p:spPr>
          <a:xfrm>
            <a:off x="5132475" y="4501569"/>
            <a:ext cx="36879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i="1" dirty="0" smtClean="0"/>
              <a:t>Σχήμα </a:t>
            </a:r>
            <a:r>
              <a:rPr lang="en-US" sz="2000" i="1" dirty="0" smtClean="0"/>
              <a:t>4</a:t>
            </a:r>
            <a:r>
              <a:rPr lang="el-GR" sz="2000" i="1" dirty="0" smtClean="0"/>
              <a:t>: Γραφική απεικόνιση των</a:t>
            </a:r>
          </a:p>
          <a:p>
            <a:pPr algn="ctr"/>
            <a:r>
              <a:rPr lang="el-GR" sz="2000" i="1" dirty="0" smtClean="0"/>
              <a:t> καρτεσιανών συνιστωσών του </a:t>
            </a:r>
          </a:p>
          <a:p>
            <a:pPr algn="ctr"/>
            <a:r>
              <a:rPr lang="el-GR" sz="2000" i="1" dirty="0" smtClean="0"/>
              <a:t>δυαδικού τάσης</a:t>
            </a:r>
            <a:endParaRPr lang="el-GR" sz="2000" i="1" dirty="0"/>
          </a:p>
        </p:txBody>
      </p:sp>
      <p:sp>
        <p:nvSpPr>
          <p:cNvPr id="21" name="20 - Ορθογώνιο"/>
          <p:cNvSpPr/>
          <p:nvPr/>
        </p:nvSpPr>
        <p:spPr>
          <a:xfrm>
            <a:off x="539552" y="2420888"/>
            <a:ext cx="3384376" cy="10801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/>
          <p:cNvSpPr>
            <a:spLocks noChangeArrowheads="1"/>
          </p:cNvSpPr>
          <p:nvPr/>
        </p:nvSpPr>
        <p:spPr bwMode="auto">
          <a:xfrm>
            <a:off x="533400" y="843608"/>
            <a:ext cx="2362200" cy="1371600"/>
          </a:xfrm>
          <a:prstGeom prst="parallelogram">
            <a:avLst>
              <a:gd name="adj" fmla="val 564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l-GR" altLang="el-GR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 flipV="1">
            <a:off x="1752600" y="197024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1752600" y="1035224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5" name="Freeform 13"/>
          <p:cNvSpPr>
            <a:spLocks/>
          </p:cNvSpPr>
          <p:nvPr/>
        </p:nvSpPr>
        <p:spPr bwMode="auto">
          <a:xfrm>
            <a:off x="304800" y="1860724"/>
            <a:ext cx="533400" cy="165100"/>
          </a:xfrm>
          <a:custGeom>
            <a:avLst/>
            <a:gdLst>
              <a:gd name="T0" fmla="*/ 0 w 336"/>
              <a:gd name="T1" fmla="*/ 2147483647 h 104"/>
              <a:gd name="T2" fmla="*/ 2147483647 w 336"/>
              <a:gd name="T3" fmla="*/ 2147483647 h 104"/>
              <a:gd name="T4" fmla="*/ 2147483647 w 336"/>
              <a:gd name="T5" fmla="*/ 2147483647 h 1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" h="104">
                <a:moveTo>
                  <a:pt x="0" y="56"/>
                </a:moveTo>
                <a:cubicBezTo>
                  <a:pt x="44" y="28"/>
                  <a:pt x="88" y="0"/>
                  <a:pt x="144" y="8"/>
                </a:cubicBezTo>
                <a:cubicBezTo>
                  <a:pt x="200" y="16"/>
                  <a:pt x="268" y="60"/>
                  <a:pt x="336" y="10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52400" y="1492424"/>
            <a:ext cx="533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altLang="el-GR" sz="2000" dirty="0" err="1"/>
              <a:t>δΑ</a:t>
            </a:r>
            <a:r>
              <a:rPr lang="en-US" altLang="el-GR" sz="2000" baseline="-25000" dirty="0" err="1"/>
              <a:t>i</a:t>
            </a:r>
            <a:endParaRPr lang="en-US" altLang="el-GR" sz="2000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676400" y="44624"/>
            <a:ext cx="1447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l-GR" sz="2000"/>
              <a:t>i </a:t>
            </a:r>
            <a:r>
              <a:rPr lang="el-GR" altLang="el-GR" sz="2000"/>
              <a:t>διεύθυνση</a:t>
            </a:r>
            <a:endParaRPr lang="en-US" altLang="el-GR" sz="2000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905000" y="1187624"/>
            <a:ext cx="1447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l-GR" sz="2000" dirty="0"/>
              <a:t>j </a:t>
            </a:r>
            <a:r>
              <a:rPr lang="el-GR" altLang="el-GR" sz="2000" dirty="0"/>
              <a:t>διεύθυνση</a:t>
            </a:r>
            <a:endParaRPr lang="en-US" altLang="el-GR" sz="2000" dirty="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51520" y="2690664"/>
            <a:ext cx="851148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l">
              <a:buFontTx/>
              <a:buChar char="•"/>
              <a:tabLst>
                <a:tab pos="182563" algn="l"/>
              </a:tabLst>
            </a:pPr>
            <a:r>
              <a:rPr lang="el-GR" altLang="el-GR" sz="2000" dirty="0" smtClean="0"/>
              <a:t>Μία </a:t>
            </a:r>
            <a:r>
              <a:rPr lang="el-GR" altLang="el-GR" sz="2000" dirty="0"/>
              <a:t>επιφάνεια είναι θετική όταν το μοναδιαίο </a:t>
            </a:r>
            <a:r>
              <a:rPr lang="el-GR" altLang="el-GR" sz="2000" dirty="0" smtClean="0"/>
              <a:t>διάνυσμα, </a:t>
            </a:r>
            <a:r>
              <a:rPr lang="el-GR" altLang="el-GR" sz="2000" dirty="0"/>
              <a:t>το κάθετο προς αυτήν με </a:t>
            </a:r>
            <a:r>
              <a:rPr lang="el-GR" altLang="el-GR" sz="2000" dirty="0" smtClean="0"/>
              <a:t>κατεύθυνση </a:t>
            </a:r>
            <a:r>
              <a:rPr lang="el-GR" altLang="el-GR" sz="2000" dirty="0"/>
              <a:t>προς το εξωτερικό του Όγκου </a:t>
            </a:r>
            <a:r>
              <a:rPr lang="el-GR" altLang="el-GR" sz="2000" dirty="0" smtClean="0"/>
              <a:t>Ελέγχου, </a:t>
            </a:r>
            <a:r>
              <a:rPr lang="el-GR" altLang="el-GR" sz="2000" dirty="0"/>
              <a:t>έχει θετική φορά ως προς </a:t>
            </a:r>
            <a:r>
              <a:rPr lang="el-GR" altLang="el-GR" sz="2000" dirty="0" smtClean="0"/>
              <a:t>το χρησιμοποιούμενο </a:t>
            </a:r>
            <a:r>
              <a:rPr lang="el-GR" altLang="el-GR" sz="2000" dirty="0"/>
              <a:t>σύστημα αναφοράς </a:t>
            </a:r>
            <a:r>
              <a:rPr lang="el-GR" altLang="el-GR" sz="2000" dirty="0" smtClean="0"/>
              <a:t>- Για </a:t>
            </a:r>
            <a:r>
              <a:rPr lang="el-GR" altLang="el-GR" sz="2000" dirty="0"/>
              <a:t>αντίθετη κατεύθυνση είναι αρνητική</a:t>
            </a:r>
            <a:endParaRPr lang="en-US" altLang="el-GR" sz="2000" dirty="0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1754188" y="1405112"/>
            <a:ext cx="279400" cy="592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3995936" y="488866"/>
            <a:ext cx="4774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i="1" dirty="0" smtClean="0"/>
              <a:t>Σχήμα </a:t>
            </a:r>
            <a:r>
              <a:rPr lang="en-US" sz="2000" i="1" dirty="0" smtClean="0"/>
              <a:t>5</a:t>
            </a:r>
            <a:r>
              <a:rPr lang="el-GR" sz="2000" i="1" dirty="0" smtClean="0"/>
              <a:t>: Σύστημα αναφοράς πάνω σε έδρα </a:t>
            </a:r>
          </a:p>
          <a:p>
            <a:pPr algn="ctr"/>
            <a:r>
              <a:rPr lang="el-GR" altLang="el-GR" sz="2000" dirty="0" smtClean="0"/>
              <a:t>κύβου απειροστών διαστάσεων </a:t>
            </a:r>
            <a:endParaRPr lang="el-GR" sz="2000" i="1" dirty="0"/>
          </a:p>
        </p:txBody>
      </p:sp>
      <p:sp>
        <p:nvSpPr>
          <p:cNvPr id="12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8</a:t>
            </a:fld>
            <a:endParaRPr lang="el-G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51520" y="4042172"/>
            <a:ext cx="845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  <a:tabLst>
                <a:tab pos="182563" algn="l"/>
              </a:tabLst>
            </a:pPr>
            <a:r>
              <a:rPr lang="el-GR" altLang="el-GR" sz="2000" dirty="0"/>
              <a:t> Οι επιφανειακές τάσεις βρίσκονται σε ισορροπία σε κάθε απειροστό στοιχείο 	</a:t>
            </a:r>
            <a:r>
              <a:rPr lang="el-GR" altLang="el-GR" sz="2000" dirty="0" smtClean="0"/>
              <a:t>ρευστού. </a:t>
            </a:r>
          </a:p>
          <a:p>
            <a:pPr algn="l">
              <a:tabLst>
                <a:tab pos="182563" algn="l"/>
              </a:tabLst>
            </a:pPr>
            <a:r>
              <a:rPr lang="el-GR" altLang="el-GR" sz="2000" dirty="0" smtClean="0"/>
              <a:t>   Θεώρημα </a:t>
            </a:r>
            <a:r>
              <a:rPr lang="en-US" altLang="el-GR" sz="2000" dirty="0"/>
              <a:t>Leibniz </a:t>
            </a:r>
            <a:r>
              <a:rPr lang="el-GR" altLang="el-GR" sz="2000" dirty="0"/>
              <a:t>για παραγώγιση </a:t>
            </a:r>
            <a:r>
              <a:rPr lang="el-GR" altLang="el-GR" sz="2000" dirty="0" smtClean="0"/>
              <a:t>ολοκληρώματος:</a:t>
            </a:r>
            <a:endParaRPr lang="en-US" altLang="el-GR" sz="2000" dirty="0"/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5112"/>
              </p:ext>
            </p:extLst>
          </p:nvPr>
        </p:nvGraphicFramePr>
        <p:xfrm>
          <a:off x="1738519" y="5157192"/>
          <a:ext cx="4762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4" imgW="4762500" imgH="749300" progId="Equation.DSMT4">
                  <p:embed/>
                </p:oleObj>
              </mc:Choice>
              <mc:Fallback>
                <p:oleObj name="Equation" r:id="rId4" imgW="4762500" imgH="749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519" y="5157192"/>
                        <a:ext cx="47625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4" cstate="print"/>
          <a:srcRect l="1688" r="3798"/>
          <a:stretch>
            <a:fillRect/>
          </a:stretch>
        </p:blipFill>
        <p:spPr bwMode="auto">
          <a:xfrm>
            <a:off x="5173535" y="0"/>
            <a:ext cx="3970465" cy="31610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0" y="0"/>
            <a:ext cx="4191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2000" dirty="0"/>
              <a:t>Επέκταση για τρισδιάστατα </a:t>
            </a:r>
            <a:r>
              <a:rPr lang="el-GR" altLang="el-GR" sz="2000" dirty="0" smtClean="0"/>
              <a:t>χωρία: </a:t>
            </a:r>
            <a:endParaRPr lang="en-US" altLang="el-GR" sz="2000" dirty="0"/>
          </a:p>
        </p:txBody>
      </p:sp>
      <p:graphicFrame>
        <p:nvGraphicFramePr>
          <p:cNvPr id="6150" name="Object 9"/>
          <p:cNvGraphicFramePr>
            <a:graphicFrameLocks noChangeAspect="1"/>
          </p:cNvGraphicFramePr>
          <p:nvPr/>
        </p:nvGraphicFramePr>
        <p:xfrm>
          <a:off x="179512" y="476672"/>
          <a:ext cx="5012624" cy="1274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" name="Equation" r:id="rId5" imgW="5295600" imgH="1346040" progId="Equation.DSMT4">
                  <p:embed/>
                </p:oleObj>
              </mc:Choice>
              <mc:Fallback>
                <p:oleObj name="Equation" r:id="rId5" imgW="5295600" imgH="1346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76672"/>
                        <a:ext cx="5012624" cy="12741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0" y="1916832"/>
            <a:ext cx="543609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/>
              <a:t>Όταν ο Όγκος Ελέγχου (ΟΕ) ταυτίζεται με ένα στοιχείο ρευστού μιλάμε για υλικό όγκο </a:t>
            </a:r>
            <a:r>
              <a:rPr lang="en-US" altLang="el-GR" sz="2000" dirty="0" err="1"/>
              <a:t>V</a:t>
            </a:r>
            <a:r>
              <a:rPr lang="en-US" altLang="el-GR" sz="2000" baseline="-25000" dirty="0" err="1"/>
              <a:t>m</a:t>
            </a:r>
            <a:r>
              <a:rPr lang="en-US" altLang="el-GR" sz="2000" dirty="0"/>
              <a:t>(t)</a:t>
            </a:r>
          </a:p>
        </p:txBody>
      </p:sp>
      <p:graphicFrame>
        <p:nvGraphicFramePr>
          <p:cNvPr id="6152" name="Object 11"/>
          <p:cNvGraphicFramePr>
            <a:graphicFrameLocks noChangeAspect="1"/>
          </p:cNvGraphicFramePr>
          <p:nvPr/>
        </p:nvGraphicFramePr>
        <p:xfrm>
          <a:off x="107504" y="3789040"/>
          <a:ext cx="5041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" name="Equation" r:id="rId7" imgW="5041900" imgH="673100" progId="Equation.DSMT4">
                  <p:embed/>
                </p:oleObj>
              </mc:Choice>
              <mc:Fallback>
                <p:oleObj name="Equation" r:id="rId7" imgW="5041900" imgH="6731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789040"/>
                        <a:ext cx="50419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12"/>
          <p:cNvGraphicFramePr>
            <a:graphicFrameLocks noChangeAspect="1"/>
          </p:cNvGraphicFramePr>
          <p:nvPr/>
        </p:nvGraphicFramePr>
        <p:xfrm>
          <a:off x="85948" y="4509120"/>
          <a:ext cx="6718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Equation" r:id="rId9" imgW="6718300" imgH="685800" progId="Equation.DSMT4">
                  <p:embed/>
                </p:oleObj>
              </mc:Choice>
              <mc:Fallback>
                <p:oleObj name="Equation" r:id="rId9" imgW="6718300" imgH="685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8" y="4509120"/>
                        <a:ext cx="67183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Line 13"/>
          <p:cNvSpPr>
            <a:spLocks noChangeShapeType="1"/>
          </p:cNvSpPr>
          <p:nvPr/>
        </p:nvSpPr>
        <p:spPr bwMode="auto">
          <a:xfrm flipH="1" flipV="1">
            <a:off x="4211960" y="5085184"/>
            <a:ext cx="2285802" cy="37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l-GR"/>
          </a:p>
        </p:txBody>
      </p:sp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6228185" y="5085184"/>
            <a:ext cx="291581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altLang="el-GR" sz="2000" dirty="0" smtClean="0"/>
              <a:t>Θεώρημα </a:t>
            </a:r>
            <a:r>
              <a:rPr lang="en-US" altLang="el-GR" sz="2000" dirty="0" smtClean="0"/>
              <a:t>M</a:t>
            </a:r>
            <a:r>
              <a:rPr lang="el-GR" altLang="el-GR" sz="2000" dirty="0" err="1" smtClean="0"/>
              <a:t>εταφοράς</a:t>
            </a:r>
            <a:r>
              <a:rPr lang="el-GR" altLang="el-GR" sz="2000" dirty="0" smtClean="0"/>
              <a:t> </a:t>
            </a:r>
            <a:r>
              <a:rPr lang="en-US" altLang="el-GR" sz="2000" dirty="0" smtClean="0"/>
              <a:t>Reynolds</a:t>
            </a:r>
            <a:endParaRPr lang="en-US" altLang="el-GR" sz="2000" dirty="0"/>
          </a:p>
        </p:txBody>
      </p:sp>
      <p:graphicFrame>
        <p:nvGraphicFramePr>
          <p:cNvPr id="6156" name="Object 15"/>
          <p:cNvGraphicFramePr>
            <a:graphicFrameLocks noChangeAspect="1"/>
          </p:cNvGraphicFramePr>
          <p:nvPr/>
        </p:nvGraphicFramePr>
        <p:xfrm>
          <a:off x="179512" y="5301208"/>
          <a:ext cx="1905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" name="Equation" r:id="rId11" imgW="1905000" imgH="609600" progId="Equation.DSMT4">
                  <p:embed/>
                </p:oleObj>
              </mc:Choice>
              <mc:Fallback>
                <p:oleObj name="Equation" r:id="rId11" imgW="1905000" imgH="609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301208"/>
                        <a:ext cx="1905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2483768" y="5745450"/>
            <a:ext cx="58293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l-GR" altLang="el-GR" sz="2000" dirty="0"/>
              <a:t>Αναλογία με ορισμό υλικής παραγώγου σε διαφορική μορφή</a:t>
            </a:r>
          </a:p>
        </p:txBody>
      </p:sp>
      <p:sp>
        <p:nvSpPr>
          <p:cNvPr id="6158" name="Line 17"/>
          <p:cNvSpPr>
            <a:spLocks noChangeShapeType="1"/>
          </p:cNvSpPr>
          <p:nvPr/>
        </p:nvSpPr>
        <p:spPr bwMode="auto">
          <a:xfrm flipH="1" flipV="1">
            <a:off x="1763688" y="5805264"/>
            <a:ext cx="653728" cy="1440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5436096" y="3068960"/>
            <a:ext cx="370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i="1" dirty="0" smtClean="0"/>
              <a:t>Σχήμα </a:t>
            </a:r>
            <a:r>
              <a:rPr lang="en-US" sz="2000" i="1" dirty="0" smtClean="0"/>
              <a:t>6</a:t>
            </a:r>
            <a:r>
              <a:rPr lang="el-GR" sz="2000" i="1" dirty="0" smtClean="0"/>
              <a:t>: Ολοκλήρωση σε χρονικά </a:t>
            </a:r>
            <a:r>
              <a:rPr lang="el-GR" sz="2000" i="1" dirty="0" smtClean="0"/>
              <a:t>μεταβαλλόμενο </a:t>
            </a:r>
            <a:r>
              <a:rPr lang="el-GR" sz="2000" i="1" dirty="0" smtClean="0"/>
              <a:t>διάστημα</a:t>
            </a:r>
            <a:endParaRPr lang="el-GR" sz="2000" i="1" dirty="0"/>
          </a:p>
        </p:txBody>
      </p:sp>
      <p:sp>
        <p:nvSpPr>
          <p:cNvPr id="16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9</a:t>
            </a:fld>
            <a:endParaRPr lang="el-GR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" y="6309320"/>
            <a:ext cx="402567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Θέση υποσέλιδου 5"/>
          <p:cNvSpPr txBox="1">
            <a:spLocks/>
          </p:cNvSpPr>
          <p:nvPr/>
        </p:nvSpPr>
        <p:spPr>
          <a:xfrm>
            <a:off x="539552" y="63238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 smtClean="0">
                <a:solidFill>
                  <a:schemeClr val="tx1"/>
                </a:solidFill>
              </a:rPr>
              <a:t>Δυναμική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1968</Words>
  <Application>Microsoft Office PowerPoint</Application>
  <PresentationFormat>Προβολή στην οθόνη (4:3)</PresentationFormat>
  <Paragraphs>245</Paragraphs>
  <Slides>35</Slides>
  <Notes>6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7" baseType="lpstr">
      <vt:lpstr>Θέμα του Office</vt:lpstr>
      <vt:lpstr>Equation</vt:lpstr>
      <vt:lpstr>Μηχανική Ρευστών Ι</vt:lpstr>
      <vt:lpstr>Παρουσίαση του PowerPoint</vt:lpstr>
      <vt:lpstr>Περιεχόμενα ενότητας</vt:lpstr>
      <vt:lpstr>Φύση και Μορφή των Δυνάμεων των Ρευστών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Μηχανική Ρευστών Ι</dc:title>
  <dc:creator>ASUS</dc:creator>
  <cp:lastModifiedBy>Reynolds</cp:lastModifiedBy>
  <cp:revision>100</cp:revision>
  <dcterms:created xsi:type="dcterms:W3CDTF">2015-08-19T08:23:57Z</dcterms:created>
  <dcterms:modified xsi:type="dcterms:W3CDTF">2015-09-11T15:25:09Z</dcterms:modified>
</cp:coreProperties>
</file>