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83" r:id="rId20"/>
    <p:sldId id="284" r:id="rId21"/>
    <p:sldId id="275" r:id="rId22"/>
    <p:sldId id="276" r:id="rId23"/>
    <p:sldId id="277" r:id="rId24"/>
    <p:sldId id="278" r:id="rId25"/>
    <p:sldId id="279" r:id="rId26"/>
    <p:sldId id="280" r:id="rId27"/>
    <p:sldId id="281" r:id="rId28"/>
    <p:sldId id="282" r:id="rId29"/>
    <p:sldId id="285" r:id="rId30"/>
    <p:sldId id="286" r:id="rId31"/>
    <p:sldId id="287" r:id="rId32"/>
    <p:sldId id="292" r:id="rId33"/>
    <p:sldId id="291" r:id="rId34"/>
    <p:sldId id="288" r:id="rId35"/>
    <p:sldId id="289" r:id="rId36"/>
    <p:sldId id="290" r:id="rId37"/>
    <p:sldId id="293" r:id="rId38"/>
    <p:sldId id="295" r:id="rId39"/>
    <p:sldId id="294" r:id="rId40"/>
    <p:sldId id="296" r:id="rId41"/>
    <p:sldId id="297" r:id="rId42"/>
    <p:sldId id="299" r:id="rId43"/>
    <p:sldId id="300" r:id="rId44"/>
    <p:sldId id="298" r:id="rId45"/>
    <p:sldId id="301" r:id="rId46"/>
    <p:sldId id="303" r:id="rId47"/>
    <p:sldId id="304" r:id="rId48"/>
    <p:sldId id="302" r:id="rId49"/>
    <p:sldId id="305"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4C778-B019-476C-B921-B577B41A75A6}" type="datetimeFigureOut">
              <a:rPr lang="el-GR" smtClean="0"/>
              <a:t>20/5/2019</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01502-FA7F-43CB-A369-806C1650BE37}" type="slidenum">
              <a:rPr lang="el-GR" smtClean="0"/>
              <a:t>‹#›</a:t>
            </a:fld>
            <a:endParaRPr lang="el-GR"/>
          </a:p>
        </p:txBody>
      </p:sp>
    </p:spTree>
    <p:extLst>
      <p:ext uri="{BB962C8B-B14F-4D97-AF65-F5344CB8AC3E}">
        <p14:creationId xmlns:p14="http://schemas.microsoft.com/office/powerpoint/2010/main" val="382534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D901502-FA7F-43CB-A369-806C1650BE37}" type="slidenum">
              <a:rPr lang="el-GR" smtClean="0"/>
              <a:t>45</a:t>
            </a:fld>
            <a:endParaRPr lang="el-GR"/>
          </a:p>
        </p:txBody>
      </p:sp>
    </p:spTree>
    <p:extLst>
      <p:ext uri="{BB962C8B-B14F-4D97-AF65-F5344CB8AC3E}">
        <p14:creationId xmlns:p14="http://schemas.microsoft.com/office/powerpoint/2010/main" val="428097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457200" y="1600200"/>
            <a:ext cx="8229600" cy="4525963"/>
          </a:xfrm>
        </p:spPr>
        <p:txBody>
          <a:bodyPr/>
          <a:lstStyle/>
          <a:p>
            <a:endParaRPr lang="el-GR"/>
          </a:p>
        </p:txBody>
      </p:sp>
      <p:sp>
        <p:nvSpPr>
          <p:cNvPr id="4" name="Θέση ημερομηνίας 3"/>
          <p:cNvSpPr>
            <a:spLocks noGrp="1"/>
          </p:cNvSpPr>
          <p:nvPr>
            <p:ph type="dt" sz="half" idx="10"/>
          </p:nvPr>
        </p:nvSpPr>
        <p:spPr>
          <a:xfrm>
            <a:off x="457200" y="6245225"/>
            <a:ext cx="2133600" cy="476250"/>
          </a:xfrm>
        </p:spPr>
        <p:txBody>
          <a:bodyPr/>
          <a:lstStyle>
            <a:lvl1pPr>
              <a:defRPr/>
            </a:lvl1pPr>
          </a:lstStyle>
          <a:p>
            <a:endParaRPr lang="en-US" altLang="el-GR"/>
          </a:p>
        </p:txBody>
      </p:sp>
      <p:sp>
        <p:nvSpPr>
          <p:cNvPr id="5" name="Θέση υποσέλιδου 4"/>
          <p:cNvSpPr>
            <a:spLocks noGrp="1"/>
          </p:cNvSpPr>
          <p:nvPr>
            <p:ph type="ftr" sz="quarter" idx="11"/>
          </p:nvPr>
        </p:nvSpPr>
        <p:spPr>
          <a:xfrm>
            <a:off x="3124200" y="6245225"/>
            <a:ext cx="2895600" cy="476250"/>
          </a:xfrm>
        </p:spPr>
        <p:txBody>
          <a:bodyPr/>
          <a:lstStyle>
            <a:lvl1pPr>
              <a:defRPr/>
            </a:lvl1pPr>
          </a:lstStyle>
          <a:p>
            <a:endParaRPr lang="en-US" altLang="el-GR"/>
          </a:p>
        </p:txBody>
      </p:sp>
      <p:sp>
        <p:nvSpPr>
          <p:cNvPr id="6" name="Θέση αριθμού διαφάνειας 5"/>
          <p:cNvSpPr>
            <a:spLocks noGrp="1"/>
          </p:cNvSpPr>
          <p:nvPr>
            <p:ph type="sldNum" sz="quarter" idx="12"/>
          </p:nvPr>
        </p:nvSpPr>
        <p:spPr>
          <a:xfrm>
            <a:off x="6553200" y="6245225"/>
            <a:ext cx="2133600" cy="476250"/>
          </a:xfrm>
        </p:spPr>
        <p:txBody>
          <a:bodyPr/>
          <a:lstStyle>
            <a:lvl1pPr>
              <a:defRPr/>
            </a:lvl1pPr>
          </a:lstStyle>
          <a:p>
            <a:fld id="{A6178F64-DF42-4844-9D97-EB1EA58862D6}" type="slidenum">
              <a:rPr lang="en-US" altLang="el-GR"/>
              <a:pPr/>
              <a:t>‹#›</a:t>
            </a:fld>
            <a:endParaRPr lang="en-US" altLang="el-GR"/>
          </a:p>
        </p:txBody>
      </p:sp>
    </p:spTree>
    <p:extLst>
      <p:ext uri="{BB962C8B-B14F-4D97-AF65-F5344CB8AC3E}">
        <p14:creationId xmlns:p14="http://schemas.microsoft.com/office/powerpoint/2010/main" val="135957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20/5/2019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20/5/2019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un.org/sustainabledevelopment/development-agend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worldbank.org/en/news/feature/2018/01/30/moving-beyond-gdp-to-look-at-the-world-through-the-lens-of-wealth"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C00000"/>
                </a:solidFill>
              </a:rPr>
              <a:t>ΑΕΙΦΟΡΙΑ-ΑΡΧΕΣ ΤΗΣ ΑΕΙΦΟΡΙΑΣ/ΑΕΙΦΟΡΙΚΗΣ ΑΝΑΠΤΥΞΗΣ</a:t>
            </a:r>
            <a:endParaRPr lang="el-GR" b="1" dirty="0">
              <a:solidFill>
                <a:srgbClr val="C00000"/>
              </a:solidFill>
            </a:endParaRPr>
          </a:p>
        </p:txBody>
      </p:sp>
    </p:spTree>
    <p:extLst>
      <p:ext uri="{BB962C8B-B14F-4D97-AF65-F5344CB8AC3E}">
        <p14:creationId xmlns:p14="http://schemas.microsoft.com/office/powerpoint/2010/main" val="38024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2" cy="5632311"/>
          </a:xfrm>
          <a:prstGeom prst="rect">
            <a:avLst/>
          </a:prstGeom>
          <a:noFill/>
        </p:spPr>
        <p:txBody>
          <a:bodyPr wrap="square" rtlCol="0">
            <a:spAutoFit/>
          </a:bodyPr>
          <a:lstStyle/>
          <a:p>
            <a:pPr algn="just"/>
            <a:r>
              <a:rPr lang="el-GR" sz="2400" dirty="0"/>
              <a:t>Οι Αναπτυξιακοί Στόχοι της Χιλιετίας (</a:t>
            </a:r>
            <a:r>
              <a:rPr lang="el-GR" sz="2400" dirty="0" err="1"/>
              <a:t>Millennium</a:t>
            </a:r>
            <a:r>
              <a:rPr lang="el-GR" sz="2400" dirty="0"/>
              <a:t> </a:t>
            </a:r>
            <a:r>
              <a:rPr lang="el-GR" sz="2400" dirty="0" err="1"/>
              <a:t>Development</a:t>
            </a:r>
            <a:r>
              <a:rPr lang="el-GR" sz="2400" dirty="0"/>
              <a:t> </a:t>
            </a:r>
            <a:r>
              <a:rPr lang="el-GR" sz="2400" dirty="0" err="1"/>
              <a:t>Goals</a:t>
            </a:r>
            <a:r>
              <a:rPr lang="el-GR" sz="2400" dirty="0"/>
              <a:t>) των ΗΕ αποτελούνται από ένα σύνολο 48 δεικτών που συνδέονται με τους οκτώ ακόλουθους στόχους που έχουν τεθεί στη Διακήρυξη της Χιλιετίας των ΗΕ: </a:t>
            </a:r>
            <a:endParaRPr lang="el-GR" sz="2400" dirty="0" smtClean="0"/>
          </a:p>
          <a:p>
            <a:pPr algn="just"/>
            <a:endParaRPr lang="el-GR" sz="2400" dirty="0" smtClean="0"/>
          </a:p>
          <a:p>
            <a:pPr algn="just"/>
            <a:r>
              <a:rPr lang="el-GR" sz="2400" dirty="0" smtClean="0">
                <a:sym typeface="Wingdings 3"/>
              </a:rPr>
              <a:t> </a:t>
            </a:r>
            <a:r>
              <a:rPr lang="el-GR" sz="2400" dirty="0" smtClean="0"/>
              <a:t>εξάλειψη </a:t>
            </a:r>
            <a:r>
              <a:rPr lang="el-GR" sz="2400" dirty="0"/>
              <a:t>της ακραίας φτώχειας και πείνας, </a:t>
            </a:r>
          </a:p>
          <a:p>
            <a:pPr marL="342900" indent="-342900" algn="just">
              <a:buFont typeface="Wingdings 3"/>
              <a:buChar char=""/>
            </a:pPr>
            <a:r>
              <a:rPr lang="el-GR" sz="2400" dirty="0" smtClean="0"/>
              <a:t>επίτευξη </a:t>
            </a:r>
            <a:r>
              <a:rPr lang="el-GR" sz="2400" dirty="0"/>
              <a:t>καθολικής πρωτοβάθμιας εκπαίδευσης, </a:t>
            </a:r>
            <a:endParaRPr lang="el-GR" sz="2400" dirty="0" smtClean="0"/>
          </a:p>
          <a:p>
            <a:pPr marL="342900" indent="-342900" algn="just">
              <a:buFont typeface="Wingdings 3"/>
              <a:buChar char=""/>
            </a:pPr>
            <a:r>
              <a:rPr lang="el-GR" sz="2400" dirty="0" smtClean="0"/>
              <a:t>προώθηση </a:t>
            </a:r>
            <a:r>
              <a:rPr lang="el-GR" sz="2400" dirty="0"/>
              <a:t>της ισότητας των φύλων και τη χειραφέτηση των γυναικών,  </a:t>
            </a:r>
            <a:endParaRPr lang="el-GR" sz="2400" dirty="0" smtClean="0"/>
          </a:p>
          <a:p>
            <a:pPr marL="342900" indent="-342900" algn="just">
              <a:buFont typeface="Wingdings 3"/>
              <a:buChar char=""/>
            </a:pPr>
            <a:r>
              <a:rPr lang="el-GR" sz="2400" dirty="0" smtClean="0"/>
              <a:t>μείωση </a:t>
            </a:r>
            <a:r>
              <a:rPr lang="el-GR" sz="2400" dirty="0"/>
              <a:t>των ποσοστών παιδικής θνησιμότητας, </a:t>
            </a:r>
            <a:endParaRPr lang="el-GR" sz="2400" dirty="0" smtClean="0"/>
          </a:p>
          <a:p>
            <a:pPr marL="342900" indent="-342900" algn="just">
              <a:buFont typeface="Wingdings 3"/>
              <a:buChar char=""/>
            </a:pPr>
            <a:r>
              <a:rPr lang="el-GR" sz="2400" dirty="0" smtClean="0"/>
              <a:t>βελτίωση </a:t>
            </a:r>
            <a:r>
              <a:rPr lang="el-GR" sz="2400" dirty="0"/>
              <a:t>της μητρικής υγείας, </a:t>
            </a:r>
            <a:endParaRPr lang="el-GR" sz="2400" dirty="0" smtClean="0"/>
          </a:p>
          <a:p>
            <a:pPr marL="342900" indent="-342900" algn="just">
              <a:buFont typeface="Wingdings 3"/>
              <a:buChar char=""/>
            </a:pPr>
            <a:r>
              <a:rPr lang="el-GR" sz="2400" dirty="0" smtClean="0"/>
              <a:t>καταπολέμηση </a:t>
            </a:r>
            <a:r>
              <a:rPr lang="el-GR" sz="2400" dirty="0"/>
              <a:t>του HIV / AIDS, της ελονοσίας και άλλων ασθενειών, </a:t>
            </a:r>
            <a:endParaRPr lang="el-GR" sz="2400" dirty="0" smtClean="0"/>
          </a:p>
          <a:p>
            <a:pPr marL="342900" indent="-342900" algn="just">
              <a:buFont typeface="Wingdings 3"/>
              <a:buChar char=""/>
            </a:pPr>
            <a:r>
              <a:rPr lang="el-GR" sz="2400" dirty="0" smtClean="0"/>
              <a:t>διασφάλιση </a:t>
            </a:r>
            <a:r>
              <a:rPr lang="el-GR" sz="2400" dirty="0"/>
              <a:t>της περιβαλλοντικής αειφορίας, </a:t>
            </a:r>
            <a:endParaRPr lang="el-GR" sz="2400" dirty="0" smtClean="0"/>
          </a:p>
          <a:p>
            <a:pPr marL="342900" indent="-342900" algn="just">
              <a:buFont typeface="Wingdings 3"/>
              <a:buChar char=""/>
            </a:pPr>
            <a:r>
              <a:rPr lang="el-GR" sz="2400" dirty="0" smtClean="0"/>
              <a:t>ανάπτυξη </a:t>
            </a:r>
            <a:r>
              <a:rPr lang="el-GR" sz="2400" dirty="0"/>
              <a:t>μιας παγκόσμιας σύμπραξης για την ανάπτυξη. </a:t>
            </a:r>
          </a:p>
        </p:txBody>
      </p:sp>
    </p:spTree>
    <p:extLst>
      <p:ext uri="{BB962C8B-B14F-4D97-AF65-F5344CB8AC3E}">
        <p14:creationId xmlns:p14="http://schemas.microsoft.com/office/powerpoint/2010/main" val="113665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6709529"/>
          </a:xfrm>
          <a:prstGeom prst="rect">
            <a:avLst/>
          </a:prstGeom>
          <a:noFill/>
        </p:spPr>
        <p:txBody>
          <a:bodyPr wrap="square" rtlCol="0">
            <a:spAutoFit/>
          </a:bodyPr>
          <a:lstStyle/>
          <a:p>
            <a:r>
              <a:rPr lang="el-GR" sz="2400" dirty="0" smtClean="0"/>
              <a:t>Προϋποθέσεις </a:t>
            </a:r>
            <a:r>
              <a:rPr lang="el-GR" sz="2400" dirty="0"/>
              <a:t>οι οποίες πρέπει να πληρούνται για να χαρακτηριστεί μια προσέγγιση ως </a:t>
            </a:r>
            <a:r>
              <a:rPr lang="el-GR" sz="2400" dirty="0" smtClean="0"/>
              <a:t>αειφόρος</a:t>
            </a:r>
            <a:r>
              <a:rPr lang="el-GR" sz="2400" dirty="0"/>
              <a:t> </a:t>
            </a:r>
            <a:r>
              <a:rPr lang="el-GR" sz="2400" dirty="0" smtClean="0"/>
              <a:t>(</a:t>
            </a:r>
            <a:r>
              <a:rPr lang="el-GR" sz="2400" dirty="0" err="1" smtClean="0"/>
              <a:t>Χατζημπίρος</a:t>
            </a:r>
            <a:r>
              <a:rPr lang="el-GR" sz="2400" dirty="0"/>
              <a:t>, </a:t>
            </a:r>
            <a:r>
              <a:rPr lang="el-GR" sz="2400" dirty="0" smtClean="0"/>
              <a:t>2009, </a:t>
            </a:r>
            <a:r>
              <a:rPr lang="el-GR" sz="2400" dirty="0" err="1" smtClean="0"/>
              <a:t>Μουσιόπουλος</a:t>
            </a:r>
            <a:r>
              <a:rPr lang="el-GR" sz="2400" dirty="0" smtClean="0"/>
              <a:t> κ.ά., 2014) .</a:t>
            </a:r>
          </a:p>
          <a:p>
            <a:r>
              <a:rPr lang="el-GR" sz="2400" dirty="0" smtClean="0"/>
              <a:t> </a:t>
            </a:r>
          </a:p>
          <a:p>
            <a:pPr marL="285750" indent="-285750">
              <a:buFont typeface="Arial" panose="020B0604020202020204" pitchFamily="34" charset="0"/>
              <a:buChar char="•"/>
            </a:pPr>
            <a:r>
              <a:rPr lang="el-GR" sz="2400" dirty="0" smtClean="0"/>
              <a:t>αποσύνδεση</a:t>
            </a:r>
            <a:r>
              <a:rPr lang="el-GR" sz="2400" dirty="0"/>
              <a:t>, </a:t>
            </a:r>
            <a:endParaRPr lang="el-GR" sz="2400" dirty="0" smtClean="0"/>
          </a:p>
          <a:p>
            <a:pPr marL="285750" indent="-285750">
              <a:buFont typeface="Arial" panose="020B0604020202020204" pitchFamily="34" charset="0"/>
              <a:buChar char="•"/>
            </a:pPr>
            <a:r>
              <a:rPr lang="el-GR" sz="2400" dirty="0" smtClean="0"/>
              <a:t>εξοικονόμηση</a:t>
            </a:r>
            <a:r>
              <a:rPr lang="el-GR" sz="2400" dirty="0"/>
              <a:t>, </a:t>
            </a:r>
            <a:endParaRPr lang="el-GR" sz="2400" dirty="0" smtClean="0"/>
          </a:p>
          <a:p>
            <a:pPr marL="285750" indent="-285750">
              <a:buFont typeface="Arial" panose="020B0604020202020204" pitchFamily="34" charset="0"/>
              <a:buChar char="•"/>
            </a:pPr>
            <a:r>
              <a:rPr lang="el-GR" sz="2400" dirty="0" smtClean="0"/>
              <a:t>αξιοποίηση </a:t>
            </a:r>
            <a:r>
              <a:rPr lang="el-GR" sz="2400" dirty="0"/>
              <a:t>της τεχνολογίας, </a:t>
            </a:r>
            <a:endParaRPr lang="el-GR" sz="2400" dirty="0" smtClean="0"/>
          </a:p>
          <a:p>
            <a:pPr marL="285750" indent="-285750">
              <a:buFont typeface="Arial" panose="020B0604020202020204" pitchFamily="34" charset="0"/>
              <a:buChar char="•"/>
            </a:pPr>
            <a:r>
              <a:rPr lang="el-GR" sz="2400" dirty="0" smtClean="0"/>
              <a:t>δημιουργία </a:t>
            </a:r>
            <a:r>
              <a:rPr lang="el-GR" sz="2400" dirty="0"/>
              <a:t>απασχόλησης και </a:t>
            </a:r>
            <a:endParaRPr lang="el-GR" sz="2400" dirty="0" smtClean="0"/>
          </a:p>
          <a:p>
            <a:pPr marL="285750" indent="-285750">
              <a:buFont typeface="Arial" panose="020B0604020202020204" pitchFamily="34" charset="0"/>
              <a:buChar char="•"/>
            </a:pPr>
            <a:r>
              <a:rPr lang="el-GR" sz="2400" dirty="0" smtClean="0"/>
              <a:t>Παρεμβατισμός</a:t>
            </a:r>
          </a:p>
          <a:p>
            <a:pPr marL="285750" indent="-285750">
              <a:buFont typeface="Arial" panose="020B0604020202020204" pitchFamily="34" charset="0"/>
              <a:buChar char="•"/>
            </a:pPr>
            <a:endParaRPr lang="el-GR" sz="2400" dirty="0"/>
          </a:p>
          <a:p>
            <a:pPr marL="285750" indent="-285750">
              <a:buFont typeface="Arial" panose="020B0604020202020204" pitchFamily="34" charset="0"/>
              <a:buChar char="•"/>
            </a:pPr>
            <a:endParaRPr lang="el-GR" sz="2400" dirty="0" smtClean="0"/>
          </a:p>
          <a:p>
            <a:pPr marL="285750" indent="-285750">
              <a:buFont typeface="Arial" panose="020B0604020202020204" pitchFamily="34" charset="0"/>
              <a:buChar char="•"/>
            </a:pPr>
            <a:endParaRPr lang="el-GR" sz="2400" dirty="0"/>
          </a:p>
          <a:p>
            <a:pPr marL="285750" indent="-285750">
              <a:buFont typeface="Arial" panose="020B0604020202020204" pitchFamily="34" charset="0"/>
              <a:buChar char="•"/>
            </a:pPr>
            <a:endParaRPr lang="el-GR" sz="2400" dirty="0" smtClean="0"/>
          </a:p>
          <a:p>
            <a:pPr marL="285750" indent="-285750">
              <a:buFont typeface="Arial" panose="020B0604020202020204" pitchFamily="34" charset="0"/>
              <a:buChar char="•"/>
            </a:pPr>
            <a:endParaRPr lang="el-GR" sz="2400" dirty="0"/>
          </a:p>
          <a:p>
            <a:pPr marL="285750" indent="-285750">
              <a:buFont typeface="Arial" panose="020B0604020202020204" pitchFamily="34" charset="0"/>
              <a:buChar char="•"/>
            </a:pPr>
            <a:endParaRPr lang="el-GR" sz="2400" dirty="0" smtClean="0"/>
          </a:p>
          <a:p>
            <a:r>
              <a:rPr lang="el-GR" sz="2400" dirty="0" smtClean="0"/>
              <a:t>------------------------------------------------------------------------------------</a:t>
            </a:r>
          </a:p>
          <a:p>
            <a:r>
              <a:rPr lang="el-GR" sz="1100" dirty="0" err="1"/>
              <a:t>Χατζημπίρος</a:t>
            </a:r>
            <a:r>
              <a:rPr lang="el-GR" sz="1100" dirty="0"/>
              <a:t> Κ. (2009). Πράσινη Ανάπτυξη. </a:t>
            </a:r>
            <a:r>
              <a:rPr lang="el-GR" sz="1100" i="1" dirty="0"/>
              <a:t>Κατευθύνσεις Προοδευτικής Διακυβέρνησης</a:t>
            </a:r>
            <a:r>
              <a:rPr lang="el-GR" sz="1100" dirty="0"/>
              <a:t>, Δ. </a:t>
            </a:r>
            <a:r>
              <a:rPr lang="el-GR" sz="1100" dirty="0" smtClean="0"/>
              <a:t>Ξενάκης (</a:t>
            </a:r>
            <a:r>
              <a:rPr lang="el-GR" sz="1100" dirty="0" err="1"/>
              <a:t>επιμ</a:t>
            </a:r>
            <a:r>
              <a:rPr lang="el-GR" sz="1100" dirty="0"/>
              <a:t>.). Εκδόσεις </a:t>
            </a:r>
            <a:r>
              <a:rPr lang="el-GR" sz="1100" dirty="0" err="1"/>
              <a:t>Παπαζήση</a:t>
            </a:r>
            <a:r>
              <a:rPr lang="el-GR" sz="1100" dirty="0"/>
              <a:t>, Αθήνα</a:t>
            </a:r>
            <a:r>
              <a:rPr lang="el-GR" sz="1100" dirty="0" smtClean="0"/>
              <a:t>.</a:t>
            </a:r>
          </a:p>
          <a:p>
            <a:r>
              <a:rPr lang="el-GR" sz="1100" dirty="0" err="1" smtClean="0"/>
              <a:t>Μουσιόπουλος</a:t>
            </a:r>
            <a:r>
              <a:rPr lang="el-GR" sz="1100" dirty="0" smtClean="0"/>
              <a:t> Ν., Λ. </a:t>
            </a:r>
            <a:r>
              <a:rPr lang="el-GR" sz="1100" dirty="0" err="1" smtClean="0"/>
              <a:t>Ντζιαχρήστος</a:t>
            </a:r>
            <a:r>
              <a:rPr lang="el-GR" sz="1100" dirty="0" smtClean="0"/>
              <a:t>, Θ. </a:t>
            </a:r>
            <a:r>
              <a:rPr lang="el-GR" sz="1100" dirty="0" err="1" smtClean="0"/>
              <a:t>Σλίνη</a:t>
            </a:r>
            <a:r>
              <a:rPr lang="el-GR" sz="1100" dirty="0" smtClean="0"/>
              <a:t>, 2014. Τεχνική Προστασίας Περιβάλλοντος-Αρχές </a:t>
            </a:r>
            <a:r>
              <a:rPr lang="el-GR" sz="1100" dirty="0" err="1" smtClean="0"/>
              <a:t>Αειφορίας</a:t>
            </a:r>
            <a:r>
              <a:rPr lang="el-GR" sz="1100" dirty="0" smtClean="0"/>
              <a:t> (</a:t>
            </a:r>
            <a:r>
              <a:rPr lang="en-US" sz="1100" dirty="0" smtClean="0"/>
              <a:t>www.kallipos.gr)</a:t>
            </a:r>
            <a:endParaRPr lang="el-GR" sz="1100" dirty="0"/>
          </a:p>
          <a:p>
            <a:pPr marL="285750" indent="-285750">
              <a:buFont typeface="Arial" panose="020B0604020202020204" pitchFamily="34" charset="0"/>
              <a:buChar char="•"/>
            </a:pPr>
            <a:endParaRPr lang="el-GR" sz="2400" dirty="0"/>
          </a:p>
        </p:txBody>
      </p:sp>
    </p:spTree>
    <p:extLst>
      <p:ext uri="{BB962C8B-B14F-4D97-AF65-F5344CB8AC3E}">
        <p14:creationId xmlns:p14="http://schemas.microsoft.com/office/powerpoint/2010/main" val="214884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Αποσύνδεση</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lgn="just">
              <a:buNone/>
            </a:pPr>
            <a:r>
              <a:rPr lang="el-GR" dirty="0" smtClean="0">
                <a:solidFill>
                  <a:schemeClr val="accent3">
                    <a:lumMod val="75000"/>
                  </a:schemeClr>
                </a:solidFill>
              </a:rPr>
              <a:t>Όταν </a:t>
            </a:r>
            <a:r>
              <a:rPr lang="el-GR" dirty="0">
                <a:solidFill>
                  <a:schemeClr val="accent3">
                    <a:lumMod val="75000"/>
                  </a:schemeClr>
                </a:solidFill>
              </a:rPr>
              <a:t>η </a:t>
            </a:r>
            <a:r>
              <a:rPr lang="el-GR" b="1" dirty="0">
                <a:solidFill>
                  <a:schemeClr val="accent3">
                    <a:lumMod val="75000"/>
                  </a:schemeClr>
                </a:solidFill>
              </a:rPr>
              <a:t>οικονομική ανάπτυξη </a:t>
            </a:r>
            <a:r>
              <a:rPr lang="el-GR" dirty="0">
                <a:solidFill>
                  <a:schemeClr val="accent3">
                    <a:lumMod val="75000"/>
                  </a:schemeClr>
                </a:solidFill>
              </a:rPr>
              <a:t>και η </a:t>
            </a:r>
            <a:r>
              <a:rPr lang="el-GR" b="1" dirty="0">
                <a:solidFill>
                  <a:schemeClr val="accent3">
                    <a:lumMod val="75000"/>
                  </a:schemeClr>
                </a:solidFill>
              </a:rPr>
              <a:t>περιβαλλοντική επιβάρυνση</a:t>
            </a:r>
            <a:r>
              <a:rPr lang="el-GR" dirty="0">
                <a:solidFill>
                  <a:schemeClr val="accent3">
                    <a:lumMod val="75000"/>
                  </a:schemeClr>
                </a:solidFill>
              </a:rPr>
              <a:t> ακολουθούν χρονικά διαφορετικές τάσεις, τότε θεωρείται ότι έχει επιτευχθεί «αποσύνδεση» (decoupling). </a:t>
            </a:r>
            <a:endParaRPr lang="el-GR" dirty="0" smtClean="0">
              <a:solidFill>
                <a:schemeClr val="accent3">
                  <a:lumMod val="75000"/>
                </a:schemeClr>
              </a:solidFill>
            </a:endParaRPr>
          </a:p>
          <a:p>
            <a:pPr marL="0" indent="0" algn="just">
              <a:buNone/>
            </a:pPr>
            <a:r>
              <a:rPr lang="el-GR" dirty="0" smtClean="0"/>
              <a:t>Π.χ. </a:t>
            </a:r>
            <a:r>
              <a:rPr lang="el-GR" dirty="0"/>
              <a:t>η εξέλιξη μεταξύ παραγωγής ενέργειας και παραγωγής συμβατικών </a:t>
            </a:r>
            <a:r>
              <a:rPr lang="el-GR" dirty="0" smtClean="0"/>
              <a:t>ρύπων. </a:t>
            </a:r>
          </a:p>
          <a:p>
            <a:pPr marL="0" indent="0" algn="just">
              <a:buNone/>
            </a:pPr>
            <a:r>
              <a:rPr lang="el-GR" dirty="0" smtClean="0"/>
              <a:t>Παραγωγή </a:t>
            </a:r>
            <a:r>
              <a:rPr lang="el-GR" dirty="0"/>
              <a:t>ενέργειας </a:t>
            </a:r>
            <a:r>
              <a:rPr lang="el-GR" dirty="0" smtClean="0">
                <a:sym typeface="Wingdings 3"/>
              </a:rPr>
              <a:t> </a:t>
            </a:r>
            <a:r>
              <a:rPr lang="el-GR" dirty="0" smtClean="0"/>
              <a:t>συνεχώς </a:t>
            </a:r>
            <a:r>
              <a:rPr lang="el-GR" dirty="0"/>
              <a:t>ανοδική τάση από το 1990 και μετά, </a:t>
            </a:r>
          </a:p>
          <a:p>
            <a:pPr marL="0" indent="0" algn="just">
              <a:buNone/>
            </a:pPr>
            <a:r>
              <a:rPr lang="el-GR" dirty="0" smtClean="0"/>
              <a:t>Οι </a:t>
            </a:r>
            <a:r>
              <a:rPr lang="el-GR" dirty="0"/>
              <a:t>εκπομπές των συμβατικών ρύπων </a:t>
            </a:r>
            <a:r>
              <a:rPr lang="el-GR" dirty="0" smtClean="0">
                <a:sym typeface="Wingdings 3"/>
              </a:rPr>
              <a:t> </a:t>
            </a:r>
            <a:r>
              <a:rPr lang="el-GR" dirty="0" smtClean="0"/>
              <a:t>έχουν </a:t>
            </a:r>
            <a:r>
              <a:rPr lang="el-GR" dirty="0"/>
              <a:t>μειωθεί και η παραγωγή ενέργειας είναι «αποσυνδεδεμένη» από την εκπομπή συμβατικών ρύπων</a:t>
            </a:r>
            <a:r>
              <a:rPr lang="el-GR" dirty="0" smtClean="0"/>
              <a:t>.</a:t>
            </a:r>
          </a:p>
          <a:p>
            <a:pPr marL="0" indent="0" algn="just">
              <a:buNone/>
            </a:pPr>
            <a:r>
              <a:rPr lang="el-GR" dirty="0" smtClean="0"/>
              <a:t>Η </a:t>
            </a:r>
            <a:r>
              <a:rPr lang="el-GR" dirty="0"/>
              <a:t>μέση παραγόμενη μονάδα ενέργειας το 2007 είναι περιβαλλοντικά πιο καθαρή από </a:t>
            </a:r>
            <a:r>
              <a:rPr lang="el-GR" dirty="0" err="1"/>
              <a:t>ό,τι</a:t>
            </a:r>
            <a:r>
              <a:rPr lang="el-GR" dirty="0"/>
              <a:t> το 1990 και, επομένως, συμβάλλει στην </a:t>
            </a:r>
            <a:r>
              <a:rPr lang="el-GR" dirty="0" err="1"/>
              <a:t>αειφορία</a:t>
            </a:r>
            <a:r>
              <a:rPr lang="el-GR" dirty="0"/>
              <a:t> της παραγωγής ενέργειας. </a:t>
            </a:r>
            <a:endParaRPr lang="el-GR" dirty="0" smtClean="0"/>
          </a:p>
          <a:p>
            <a:pPr marL="0" indent="0" algn="just">
              <a:buNone/>
            </a:pPr>
            <a:r>
              <a:rPr lang="el-GR" dirty="0" smtClean="0"/>
              <a:t>Η </a:t>
            </a:r>
            <a:r>
              <a:rPr lang="el-GR" dirty="0"/>
              <a:t>αποσύνδεση </a:t>
            </a:r>
            <a:r>
              <a:rPr lang="el-GR" dirty="0" smtClean="0"/>
              <a:t>μεταξύ </a:t>
            </a:r>
            <a:r>
              <a:rPr lang="el-GR" dirty="0"/>
              <a:t>παραγωγής ενέργειας και αερίων του θερμοκηπίου είναι ο επόμενος μεγάλος στόχος στην Ευρώπη (</a:t>
            </a:r>
            <a:r>
              <a:rPr lang="el-GR" dirty="0" err="1"/>
              <a:t>decarbonisation</a:t>
            </a:r>
            <a:r>
              <a:rPr lang="el-GR" dirty="0"/>
              <a:t>).</a:t>
            </a:r>
          </a:p>
        </p:txBody>
      </p:sp>
    </p:spTree>
    <p:extLst>
      <p:ext uri="{BB962C8B-B14F-4D97-AF65-F5344CB8AC3E}">
        <p14:creationId xmlns:p14="http://schemas.microsoft.com/office/powerpoint/2010/main" val="119784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568952" cy="5016758"/>
          </a:xfrm>
          <a:prstGeom prst="rect">
            <a:avLst/>
          </a:prstGeom>
          <a:noFill/>
        </p:spPr>
        <p:txBody>
          <a:bodyPr wrap="square" rtlCol="0">
            <a:spAutoFit/>
          </a:bodyPr>
          <a:lstStyle/>
          <a:p>
            <a:pPr algn="just"/>
            <a:r>
              <a:rPr lang="el-GR" sz="2000" dirty="0" smtClean="0"/>
              <a:t>Αποσύνδεση = </a:t>
            </a:r>
            <a:r>
              <a:rPr lang="el-GR" sz="2000" dirty="0"/>
              <a:t>διαδικασία </a:t>
            </a:r>
            <a:r>
              <a:rPr lang="el-GR" sz="2000" dirty="0" smtClean="0"/>
              <a:t>που </a:t>
            </a:r>
            <a:r>
              <a:rPr lang="el-GR" sz="2000" dirty="0"/>
              <a:t>επιβάλλει συντονισμένες προσπάθειες από πολλούς χώρους για να επιτευχθεί. </a:t>
            </a:r>
            <a:endParaRPr lang="el-GR" sz="2000" dirty="0" smtClean="0"/>
          </a:p>
          <a:p>
            <a:pPr algn="just"/>
            <a:endParaRPr lang="el-GR" sz="2000" dirty="0"/>
          </a:p>
          <a:p>
            <a:pPr marL="285750" indent="-285750" algn="just">
              <a:buFont typeface="Arial" panose="020B0604020202020204" pitchFamily="34" charset="0"/>
              <a:buChar char="•"/>
            </a:pPr>
            <a:r>
              <a:rPr lang="el-GR" sz="2000" dirty="0" smtClean="0"/>
              <a:t>κατάλληλη </a:t>
            </a:r>
            <a:r>
              <a:rPr lang="el-GR" sz="2000" dirty="0"/>
              <a:t>τεχνολογία που θα επιφέρει τις μειώσεις </a:t>
            </a:r>
            <a:r>
              <a:rPr lang="el-GR" sz="2000" dirty="0" smtClean="0"/>
              <a:t>ρύπων (π.χ. χρήση </a:t>
            </a:r>
            <a:r>
              <a:rPr lang="el-GR" sz="2000" dirty="0"/>
              <a:t>καταλυτικών μετατροπέων στα </a:t>
            </a:r>
            <a:r>
              <a:rPr lang="el-GR" sz="2000" dirty="0" smtClean="0"/>
              <a:t>οχήματα) </a:t>
            </a:r>
          </a:p>
          <a:p>
            <a:pPr marL="285750" indent="-285750" algn="just">
              <a:buFont typeface="Arial" panose="020B0604020202020204" pitchFamily="34" charset="0"/>
              <a:buChar char="•"/>
            </a:pPr>
            <a:r>
              <a:rPr lang="el-GR" sz="2000" dirty="0" smtClean="0"/>
              <a:t>κατάλληλο </a:t>
            </a:r>
            <a:r>
              <a:rPr lang="el-GR" sz="2000" dirty="0"/>
              <a:t>νομοθετικό πλαίσιο που </a:t>
            </a:r>
            <a:r>
              <a:rPr lang="el-GR" sz="2000" dirty="0" smtClean="0"/>
              <a:t>επιβάλλει </a:t>
            </a:r>
            <a:r>
              <a:rPr lang="el-GR" sz="2000" dirty="0"/>
              <a:t>τη χρήση αυτής της </a:t>
            </a:r>
            <a:r>
              <a:rPr lang="el-GR" sz="2000" dirty="0" smtClean="0"/>
              <a:t>τεχνολογίας.</a:t>
            </a:r>
          </a:p>
          <a:p>
            <a:pPr marL="285750" indent="-285750" algn="just">
              <a:buFont typeface="Arial" panose="020B0604020202020204" pitchFamily="34" charset="0"/>
              <a:buChar char="•"/>
            </a:pPr>
            <a:r>
              <a:rPr lang="el-GR" sz="2000" dirty="0" smtClean="0"/>
              <a:t>άνοδος </a:t>
            </a:r>
            <a:r>
              <a:rPr lang="el-GR" sz="2000" dirty="0"/>
              <a:t>της οικονομικής στάθμης που θα κάνει δυνατή την κάλυψη του επιπλέον κόστους της τεχνολογίας. </a:t>
            </a:r>
            <a:endParaRPr lang="el-GR" sz="2000" dirty="0" smtClean="0"/>
          </a:p>
          <a:p>
            <a:pPr marL="285750" indent="-285750" algn="just">
              <a:buFont typeface="Arial" panose="020B0604020202020204" pitchFamily="34" charset="0"/>
              <a:buChar char="•"/>
            </a:pPr>
            <a:r>
              <a:rPr lang="el-GR" sz="2000" dirty="0" smtClean="0"/>
              <a:t>συντονισμός </a:t>
            </a:r>
            <a:r>
              <a:rPr lang="el-GR" sz="2000" dirty="0"/>
              <a:t>όλων των εμπλεκομένων μερών για την εισαγωγή της νέας τεχνολογίας – η οποία δεν είναι πάντα αυτονόητη. </a:t>
            </a:r>
            <a:r>
              <a:rPr lang="el-GR" sz="2000" dirty="0" smtClean="0"/>
              <a:t>(π.χ. </a:t>
            </a:r>
            <a:r>
              <a:rPr lang="el-GR" sz="2000" dirty="0"/>
              <a:t>η εισαγωγή </a:t>
            </a:r>
            <a:r>
              <a:rPr lang="el-GR" sz="2000" dirty="0" err="1"/>
              <a:t>βιοκαυσίμων</a:t>
            </a:r>
            <a:r>
              <a:rPr lang="el-GR" sz="2000" dirty="0"/>
              <a:t> στο ενεργειακό ισοζύγιο απαιτεί συμβολή από </a:t>
            </a:r>
            <a:r>
              <a:rPr lang="el-GR" sz="2000" dirty="0" smtClean="0"/>
              <a:t>το </a:t>
            </a:r>
            <a:r>
              <a:rPr lang="el-GR" sz="2000" dirty="0"/>
              <a:t>γεωργικό κλάδο, εγκατάσταση βιομηχανίας παραγωγής και διακίνησης των </a:t>
            </a:r>
            <a:r>
              <a:rPr lang="el-GR" sz="2000" dirty="0" err="1"/>
              <a:t>βιοκαυσίμων</a:t>
            </a:r>
            <a:r>
              <a:rPr lang="el-GR" sz="2000" dirty="0"/>
              <a:t>, εγκαταστάσεις ανάμιξης στα διυλιστήρια, αλλά και τους μηχανισμούς φορολόγησης, και ελέγχου της ποιότητας του τελικού </a:t>
            </a:r>
            <a:r>
              <a:rPr lang="el-GR" sz="2000" dirty="0" smtClean="0"/>
              <a:t>προϊόντος).</a:t>
            </a:r>
            <a:endParaRPr lang="el-GR" sz="2000" dirty="0"/>
          </a:p>
        </p:txBody>
      </p:sp>
    </p:spTree>
    <p:extLst>
      <p:ext uri="{BB962C8B-B14F-4D97-AF65-F5344CB8AC3E}">
        <p14:creationId xmlns:p14="http://schemas.microsoft.com/office/powerpoint/2010/main" val="354365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Εξοικονόμηση</a:t>
            </a:r>
            <a:endParaRPr lang="el-GR" dirty="0"/>
          </a:p>
        </p:txBody>
      </p:sp>
      <p:sp>
        <p:nvSpPr>
          <p:cNvPr id="3" name="Θέση περιεχομένου 2"/>
          <p:cNvSpPr>
            <a:spLocks noGrp="1"/>
          </p:cNvSpPr>
          <p:nvPr>
            <p:ph idx="1"/>
          </p:nvPr>
        </p:nvSpPr>
        <p:spPr>
          <a:xfrm>
            <a:off x="457200" y="1196752"/>
            <a:ext cx="8229600" cy="4929411"/>
          </a:xfrm>
        </p:spPr>
        <p:txBody>
          <a:bodyPr>
            <a:noAutofit/>
          </a:bodyPr>
          <a:lstStyle/>
          <a:p>
            <a:pPr marL="0" indent="0" algn="just">
              <a:buNone/>
            </a:pPr>
            <a:r>
              <a:rPr lang="el-GR" sz="2000" b="1" dirty="0" smtClean="0">
                <a:solidFill>
                  <a:schemeClr val="accent3">
                    <a:lumMod val="50000"/>
                  </a:schemeClr>
                </a:solidFill>
              </a:rPr>
              <a:t>Εξοικονόμηση</a:t>
            </a:r>
            <a:r>
              <a:rPr lang="el-GR" sz="2000" dirty="0" smtClean="0">
                <a:solidFill>
                  <a:schemeClr val="accent3">
                    <a:lumMod val="50000"/>
                  </a:schemeClr>
                </a:solidFill>
              </a:rPr>
              <a:t> = </a:t>
            </a:r>
            <a:r>
              <a:rPr lang="el-GR" sz="2000" dirty="0">
                <a:solidFill>
                  <a:schemeClr val="accent3">
                    <a:lumMod val="50000"/>
                  </a:schemeClr>
                </a:solidFill>
              </a:rPr>
              <a:t>μείωση της κατανάλωσης των διαθέσιμων </a:t>
            </a:r>
            <a:r>
              <a:rPr lang="el-GR" sz="2000" dirty="0" smtClean="0">
                <a:solidFill>
                  <a:schemeClr val="accent3">
                    <a:lumMod val="50000"/>
                  </a:schemeClr>
                </a:solidFill>
              </a:rPr>
              <a:t>πόρων, ενεργειακών και μη ενεργειακών (νερό</a:t>
            </a:r>
            <a:r>
              <a:rPr lang="el-GR" sz="2000" dirty="0">
                <a:solidFill>
                  <a:schemeClr val="accent3">
                    <a:lumMod val="50000"/>
                  </a:schemeClr>
                </a:solidFill>
              </a:rPr>
              <a:t>, ορυκτά, </a:t>
            </a:r>
            <a:r>
              <a:rPr lang="el-GR" sz="2000" dirty="0" smtClean="0">
                <a:solidFill>
                  <a:schemeClr val="accent3">
                    <a:lumMod val="50000"/>
                  </a:schemeClr>
                </a:solidFill>
              </a:rPr>
              <a:t>εκτάσεις, κλπ.). </a:t>
            </a:r>
            <a:r>
              <a:rPr lang="el-GR" sz="2000" b="1" dirty="0" smtClean="0">
                <a:solidFill>
                  <a:schemeClr val="accent3">
                    <a:lumMod val="50000"/>
                  </a:schemeClr>
                </a:solidFill>
                <a:sym typeface="Wingdings 3"/>
              </a:rPr>
              <a:t></a:t>
            </a:r>
            <a:r>
              <a:rPr lang="el-GR" sz="2000" dirty="0" smtClean="0">
                <a:solidFill>
                  <a:schemeClr val="accent3">
                    <a:lumMod val="50000"/>
                  </a:schemeClr>
                </a:solidFill>
                <a:sym typeface="Wingdings 3"/>
              </a:rPr>
              <a:t> </a:t>
            </a:r>
            <a:r>
              <a:rPr lang="el-GR" sz="2000" dirty="0" smtClean="0">
                <a:solidFill>
                  <a:schemeClr val="accent3">
                    <a:lumMod val="50000"/>
                  </a:schemeClr>
                </a:solidFill>
              </a:rPr>
              <a:t>αύξηση </a:t>
            </a:r>
            <a:r>
              <a:rPr lang="el-GR" sz="2000" dirty="0">
                <a:solidFill>
                  <a:schemeClr val="accent3">
                    <a:lumMod val="50000"/>
                  </a:schemeClr>
                </a:solidFill>
              </a:rPr>
              <a:t>των διαθέσιμων αποθεμάτων για τις μελλοντικές </a:t>
            </a:r>
            <a:r>
              <a:rPr lang="el-GR" sz="2000" dirty="0" smtClean="0">
                <a:solidFill>
                  <a:schemeClr val="accent3">
                    <a:lumMod val="50000"/>
                  </a:schemeClr>
                </a:solidFill>
              </a:rPr>
              <a:t>γενιές </a:t>
            </a:r>
            <a:r>
              <a:rPr lang="el-GR" sz="2000" b="1" dirty="0" smtClean="0">
                <a:solidFill>
                  <a:schemeClr val="accent3">
                    <a:lumMod val="50000"/>
                  </a:schemeClr>
                </a:solidFill>
                <a:sym typeface="Wingdings 3"/>
              </a:rPr>
              <a:t></a:t>
            </a:r>
            <a:r>
              <a:rPr lang="el-GR" sz="2000" dirty="0" smtClean="0">
                <a:solidFill>
                  <a:schemeClr val="accent3">
                    <a:lumMod val="50000"/>
                  </a:schemeClr>
                </a:solidFill>
              </a:rPr>
              <a:t> αύξηση </a:t>
            </a:r>
            <a:r>
              <a:rPr lang="el-GR" sz="2000" dirty="0">
                <a:solidFill>
                  <a:schemeClr val="accent3">
                    <a:lumMod val="50000"/>
                  </a:schemeClr>
                </a:solidFill>
              </a:rPr>
              <a:t>της αειφορίας. </a:t>
            </a:r>
            <a:endParaRPr lang="el-GR" sz="2000" dirty="0" smtClean="0">
              <a:solidFill>
                <a:schemeClr val="accent3">
                  <a:lumMod val="50000"/>
                </a:schemeClr>
              </a:solidFill>
            </a:endParaRPr>
          </a:p>
          <a:p>
            <a:pPr marL="0" indent="0" algn="just">
              <a:buNone/>
            </a:pPr>
            <a:r>
              <a:rPr lang="el-GR" sz="2000" dirty="0" smtClean="0"/>
              <a:t>Μπορεί </a:t>
            </a:r>
            <a:r>
              <a:rPr lang="el-GR" sz="2000" dirty="0"/>
              <a:t>να επιτευχθεί </a:t>
            </a:r>
            <a:r>
              <a:rPr lang="el-GR" sz="2000" dirty="0" smtClean="0"/>
              <a:t>με:  </a:t>
            </a:r>
          </a:p>
          <a:p>
            <a:pPr algn="just"/>
            <a:r>
              <a:rPr lang="el-GR" sz="2000" u="sng" dirty="0" smtClean="0"/>
              <a:t>μείωση </a:t>
            </a:r>
            <a:r>
              <a:rPr lang="el-GR" sz="2000" u="sng" dirty="0"/>
              <a:t>της κατανάλωσης </a:t>
            </a:r>
            <a:r>
              <a:rPr lang="el-GR" sz="2000" dirty="0"/>
              <a:t>αγαθών και προώθηση ενός πιο ορθολογικού τρόπου </a:t>
            </a:r>
            <a:r>
              <a:rPr lang="el-GR" sz="2000" dirty="0" smtClean="0"/>
              <a:t>ζωής (π.χ. </a:t>
            </a:r>
            <a:r>
              <a:rPr lang="el-GR" sz="2000" dirty="0"/>
              <a:t>χρήση αστικού λεωφορείου </a:t>
            </a:r>
            <a:r>
              <a:rPr lang="el-GR" sz="2000" dirty="0" smtClean="0"/>
              <a:t>αντί αυτοκινήτου) </a:t>
            </a:r>
          </a:p>
          <a:p>
            <a:pPr marL="0" indent="0" algn="just">
              <a:buNone/>
            </a:pPr>
            <a:r>
              <a:rPr lang="el-GR" sz="2000" dirty="0" smtClean="0"/>
              <a:t>Η </a:t>
            </a:r>
            <a:r>
              <a:rPr lang="el-GR" sz="2000" dirty="0"/>
              <a:t>προώθηση των φθηνότερων επιλογών απαιτεί είτε υπερβολική αύξηση του κόστους των ακριβών επιλογών (π.χ. αύξηση κόστους χρήσης επιβατηγού οχήματος) είτε/και καμπάνιες και κινήματα πολιτών που θα προωθούν τη χρήση των φθηνών επιλογών μέσω ενημέρωσης και διαφήμισης. </a:t>
            </a:r>
            <a:endParaRPr lang="el-GR" sz="2000" dirty="0" smtClean="0"/>
          </a:p>
          <a:p>
            <a:pPr algn="just"/>
            <a:r>
              <a:rPr lang="el-GR" sz="2000" dirty="0" smtClean="0"/>
              <a:t>Χρήση </a:t>
            </a:r>
            <a:r>
              <a:rPr lang="el-GR" sz="2000" u="sng" dirty="0" smtClean="0"/>
              <a:t>τεχνολογικών λύσεων </a:t>
            </a:r>
            <a:r>
              <a:rPr lang="el-GR" sz="2000" dirty="0" smtClean="0"/>
              <a:t>(βελτίωση απόδοσης κινητήρων αυτοκινήτων, χρήση </a:t>
            </a:r>
            <a:r>
              <a:rPr lang="el-GR" sz="2000" dirty="0"/>
              <a:t>μονώσεων σε οικοδομικούς τοίχους, κουφώματα με διπλούς ή τριπλούς υαλοπίνακες, συστήματα σκίασης </a:t>
            </a:r>
            <a:r>
              <a:rPr lang="el-GR" sz="2000" dirty="0" smtClean="0"/>
              <a:t>κ.λπ.)</a:t>
            </a:r>
            <a:endParaRPr lang="el-GR" sz="2000" dirty="0"/>
          </a:p>
        </p:txBody>
      </p:sp>
    </p:spTree>
    <p:extLst>
      <p:ext uri="{BB962C8B-B14F-4D97-AF65-F5344CB8AC3E}">
        <p14:creationId xmlns:p14="http://schemas.microsoft.com/office/powerpoint/2010/main" val="130865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Αξιοποίηση της τεχνολογίας</a:t>
            </a:r>
            <a:endParaRPr lang="el-GR" dirty="0"/>
          </a:p>
        </p:txBody>
      </p:sp>
      <p:sp>
        <p:nvSpPr>
          <p:cNvPr id="3" name="Θέση περιεχομένου 2"/>
          <p:cNvSpPr>
            <a:spLocks noGrp="1"/>
          </p:cNvSpPr>
          <p:nvPr>
            <p:ph idx="1"/>
          </p:nvPr>
        </p:nvSpPr>
        <p:spPr/>
        <p:txBody>
          <a:bodyPr>
            <a:normAutofit fontScale="92500"/>
          </a:bodyPr>
          <a:lstStyle/>
          <a:p>
            <a:pPr marL="0" indent="0" algn="just">
              <a:buNone/>
            </a:pPr>
            <a:r>
              <a:rPr lang="el-GR" sz="2400" dirty="0" smtClean="0"/>
              <a:t>Ιστορικά </a:t>
            </a:r>
            <a:r>
              <a:rPr lang="el-GR" sz="2400" dirty="0"/>
              <a:t>η βελτίωση της τεχνολογίας πάντα υπήρξε το μέσο με το οποίο ο άνθρωπος αντιμετώπισε τις ανάγκες και τα προβλήματά του. </a:t>
            </a:r>
            <a:endParaRPr lang="el-GR" sz="2400" dirty="0" smtClean="0"/>
          </a:p>
          <a:p>
            <a:pPr marL="0" indent="0" algn="just">
              <a:buNone/>
            </a:pPr>
            <a:r>
              <a:rPr lang="el-GR" sz="2400" dirty="0" smtClean="0"/>
              <a:t>Παράδειγμα </a:t>
            </a:r>
            <a:r>
              <a:rPr lang="el-GR" sz="2400" dirty="0"/>
              <a:t>στο οποίο η τεχνολογία μπορεί να οδηγήσει σε </a:t>
            </a:r>
            <a:r>
              <a:rPr lang="el-GR" sz="2400" dirty="0" err="1"/>
              <a:t>αειφορία</a:t>
            </a:r>
            <a:r>
              <a:rPr lang="el-GR" sz="2400" dirty="0"/>
              <a:t> είναι η </a:t>
            </a:r>
            <a:r>
              <a:rPr lang="el-GR" sz="2400" dirty="0">
                <a:solidFill>
                  <a:schemeClr val="accent6">
                    <a:lumMod val="75000"/>
                  </a:schemeClr>
                </a:solidFill>
              </a:rPr>
              <a:t>διαχείριση απορριμμάτων</a:t>
            </a:r>
            <a:r>
              <a:rPr lang="el-GR" sz="2400" dirty="0"/>
              <a:t>. </a:t>
            </a:r>
            <a:endParaRPr lang="el-GR" sz="2400" dirty="0" smtClean="0"/>
          </a:p>
          <a:p>
            <a:pPr marL="0" indent="0" algn="just">
              <a:buNone/>
            </a:pPr>
            <a:r>
              <a:rPr lang="el-GR" sz="2400" dirty="0" smtClean="0"/>
              <a:t>Π.χ. </a:t>
            </a:r>
            <a:r>
              <a:rPr lang="el-GR" sz="2400" u="sng" dirty="0" smtClean="0"/>
              <a:t>Ασιατικές </a:t>
            </a:r>
            <a:r>
              <a:rPr lang="el-GR" sz="2400" u="sng" dirty="0"/>
              <a:t>και Αφρικανικές </a:t>
            </a:r>
            <a:r>
              <a:rPr lang="el-GR" sz="2400" u="sng" dirty="0" smtClean="0"/>
              <a:t>περιοχές </a:t>
            </a:r>
            <a:r>
              <a:rPr lang="el-GR" sz="2400" dirty="0" smtClean="0"/>
              <a:t>(μικρή </a:t>
            </a:r>
            <a:r>
              <a:rPr lang="el-GR" sz="2400" dirty="0"/>
              <a:t>διείσδυση της </a:t>
            </a:r>
            <a:r>
              <a:rPr lang="el-GR" sz="2400" dirty="0" smtClean="0"/>
              <a:t>τεχνολογίας), </a:t>
            </a:r>
            <a:r>
              <a:rPr lang="el-GR" sz="2400" dirty="0"/>
              <a:t>η κακή διαχείριση των απορριμμάτων </a:t>
            </a:r>
            <a:r>
              <a:rPr lang="el-GR" sz="2400" dirty="0" smtClean="0"/>
              <a:t>= </a:t>
            </a:r>
            <a:r>
              <a:rPr lang="el-GR" sz="2400" dirty="0"/>
              <a:t>κυρίαρχο πρόβλημα μόλυνσης των νερών, ρύπανσης του εδάφους και πηγή ασθενειών για τους τοπικούς πληθυσμούς</a:t>
            </a:r>
            <a:r>
              <a:rPr lang="el-GR" sz="2400" dirty="0" smtClean="0"/>
              <a:t>.</a:t>
            </a:r>
          </a:p>
          <a:p>
            <a:pPr marL="0" indent="0" algn="just">
              <a:buNone/>
            </a:pPr>
            <a:r>
              <a:rPr lang="el-GR" sz="2400" u="sng" dirty="0" smtClean="0"/>
              <a:t>Τεχνολογικά </a:t>
            </a:r>
            <a:r>
              <a:rPr lang="el-GR" sz="2400" u="sng" dirty="0"/>
              <a:t>προοδευμένες </a:t>
            </a:r>
            <a:r>
              <a:rPr lang="el-GR" sz="2400" u="sng" dirty="0" smtClean="0"/>
              <a:t>χώρες </a:t>
            </a:r>
            <a:r>
              <a:rPr lang="el-GR" sz="2400" dirty="0" smtClean="0"/>
              <a:t>(ανακύκλωση </a:t>
            </a:r>
            <a:r>
              <a:rPr lang="el-GR" sz="2400" dirty="0"/>
              <a:t>και </a:t>
            </a:r>
            <a:r>
              <a:rPr lang="el-GR" sz="2400" dirty="0" smtClean="0"/>
              <a:t>ενεργειακή αξιοποίηση </a:t>
            </a:r>
            <a:r>
              <a:rPr lang="el-GR" sz="2400" dirty="0"/>
              <a:t>των </a:t>
            </a:r>
            <a:r>
              <a:rPr lang="el-GR" sz="2400" dirty="0" smtClean="0"/>
              <a:t>απορριμμάτων) </a:t>
            </a:r>
            <a:r>
              <a:rPr lang="el-GR" sz="2400" dirty="0" smtClean="0">
                <a:sym typeface="Wingdings 3"/>
              </a:rPr>
              <a:t> </a:t>
            </a:r>
            <a:r>
              <a:rPr lang="el-GR" sz="2400" dirty="0" smtClean="0"/>
              <a:t>τα </a:t>
            </a:r>
            <a:r>
              <a:rPr lang="el-GR" sz="2400" dirty="0"/>
              <a:t>απορρίμματα όχι μόνο δεν αποτελούν πρόβλημα αλλά φορέα ενέργειας και πρώτη ύλη κατασκευών, συμβάλλοντας έτσι αποφασιστικά στην </a:t>
            </a:r>
            <a:r>
              <a:rPr lang="el-GR" sz="2400" dirty="0" err="1"/>
              <a:t>αειφορία</a:t>
            </a:r>
            <a:r>
              <a:rPr lang="el-GR" sz="2400" dirty="0"/>
              <a:t>.</a:t>
            </a:r>
          </a:p>
        </p:txBody>
      </p:sp>
    </p:spTree>
    <p:extLst>
      <p:ext uri="{BB962C8B-B14F-4D97-AF65-F5344CB8AC3E}">
        <p14:creationId xmlns:p14="http://schemas.microsoft.com/office/powerpoint/2010/main" val="343165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Δημιουργία απασχόλησης-Επιχειρηματικότητα</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800" dirty="0" err="1" smtClean="0"/>
              <a:t>Αειφορική</a:t>
            </a:r>
            <a:r>
              <a:rPr lang="el-GR" sz="1800" dirty="0" smtClean="0"/>
              <a:t> ανάπτυξη </a:t>
            </a:r>
            <a:r>
              <a:rPr lang="el-GR" sz="1800" dirty="0" smtClean="0">
                <a:sym typeface="Wingdings 3"/>
              </a:rPr>
              <a:t> Περιβάλλον, Κοινωνία, </a:t>
            </a:r>
            <a:r>
              <a:rPr lang="el-GR" sz="1800" b="1" u="sng" dirty="0" smtClean="0">
                <a:sym typeface="Wingdings 3"/>
              </a:rPr>
              <a:t>Οικονομία</a:t>
            </a:r>
            <a:endParaRPr lang="el-GR" sz="1800" b="1" u="sng" dirty="0" smtClean="0"/>
          </a:p>
          <a:p>
            <a:pPr marL="0" indent="0" algn="just">
              <a:buNone/>
            </a:pPr>
            <a:endParaRPr lang="el-GR" sz="1800" dirty="0"/>
          </a:p>
          <a:p>
            <a:pPr marL="0" indent="0" algn="just">
              <a:buNone/>
            </a:pPr>
            <a:r>
              <a:rPr lang="el-GR" sz="1800" dirty="0" smtClean="0"/>
              <a:t>Σε </a:t>
            </a:r>
            <a:r>
              <a:rPr lang="el-GR" sz="1800" dirty="0"/>
              <a:t>μια </a:t>
            </a:r>
            <a:r>
              <a:rPr lang="el-GR" sz="1800" dirty="0" err="1"/>
              <a:t>παγκοσμιοποιημένη</a:t>
            </a:r>
            <a:r>
              <a:rPr lang="el-GR" sz="1800" dirty="0"/>
              <a:t> οικονομία θα πρέπει να δοθεί προσοχή, ώστε το αυξημένο κόστος που συχνά συνεπάγεται η υιοθέτηση περιβαλλοντικά φιλικών λύσεων να μην αποτελέσει αφορμή για τη μείωση της ανταγωνιστικότητας της χώρας. Αυτό θα είχε αντίθετο αποτέλεσμα, δηλαδή συρρίκνωση της οικονομίας και απώλεια θέσεων εργασίας.  </a:t>
            </a:r>
            <a:endParaRPr lang="el-GR" sz="1800" dirty="0" smtClean="0"/>
          </a:p>
          <a:p>
            <a:pPr marL="0" indent="0" algn="just">
              <a:buNone/>
            </a:pPr>
            <a:r>
              <a:rPr lang="el-GR" sz="1800" dirty="0" smtClean="0"/>
              <a:t>Δύο </a:t>
            </a:r>
            <a:r>
              <a:rPr lang="el-GR" sz="1800" dirty="0"/>
              <a:t>τάσεις είναι οι επικρατέστερες για την προώθηση της </a:t>
            </a:r>
            <a:r>
              <a:rPr lang="el-GR" sz="1800" dirty="0" smtClean="0"/>
              <a:t>απασχόλησης:</a:t>
            </a:r>
          </a:p>
          <a:p>
            <a:pPr algn="just"/>
            <a:r>
              <a:rPr lang="el-GR" sz="1800" dirty="0" smtClean="0">
                <a:solidFill>
                  <a:schemeClr val="accent3">
                    <a:lumMod val="50000"/>
                  </a:schemeClr>
                </a:solidFill>
              </a:rPr>
              <a:t>μέσω </a:t>
            </a:r>
            <a:r>
              <a:rPr lang="el-GR" sz="1800" dirty="0" err="1">
                <a:solidFill>
                  <a:schemeClr val="accent3">
                    <a:lumMod val="50000"/>
                  </a:schemeClr>
                </a:solidFill>
              </a:rPr>
              <a:t>στοχευμένων</a:t>
            </a:r>
            <a:r>
              <a:rPr lang="el-GR" sz="1800" dirty="0">
                <a:solidFill>
                  <a:schemeClr val="accent3">
                    <a:lumMod val="50000"/>
                  </a:schemeClr>
                </a:solidFill>
              </a:rPr>
              <a:t> πολιτικών παρεμβάσεων </a:t>
            </a:r>
            <a:r>
              <a:rPr lang="el-GR" sz="1800" dirty="0"/>
              <a:t>(π.χ. «πράσινη» φορολόγηση) οι οποίες εφαρμόζονται για τη χρηματοδότηση δράσεων που συμβάλλουν στην </a:t>
            </a:r>
            <a:r>
              <a:rPr lang="el-GR" sz="1800" dirty="0" err="1"/>
              <a:t>αειφορία</a:t>
            </a:r>
            <a:r>
              <a:rPr lang="el-GR" sz="1800" dirty="0"/>
              <a:t> και απασχολούν νέο εργατικό δυναμικό. </a:t>
            </a:r>
            <a:endParaRPr lang="el-GR" sz="1800" dirty="0" smtClean="0"/>
          </a:p>
          <a:p>
            <a:r>
              <a:rPr lang="el-GR" sz="1800" dirty="0" smtClean="0"/>
              <a:t>μέσω </a:t>
            </a:r>
            <a:r>
              <a:rPr lang="el-GR" sz="1800" dirty="0"/>
              <a:t>ενίσχυσης της επιχειρηματικότητας και των ιδιωτικών πρωτοβουλιών για </a:t>
            </a:r>
            <a:r>
              <a:rPr lang="el-GR" sz="1800" dirty="0">
                <a:solidFill>
                  <a:schemeClr val="accent3">
                    <a:lumMod val="50000"/>
                  </a:schemeClr>
                </a:solidFill>
              </a:rPr>
              <a:t>προώθηση «πράσινων» </a:t>
            </a:r>
            <a:r>
              <a:rPr lang="el-GR" sz="1800" dirty="0" smtClean="0">
                <a:solidFill>
                  <a:schemeClr val="accent3">
                    <a:lumMod val="50000"/>
                  </a:schemeClr>
                </a:solidFill>
              </a:rPr>
              <a:t>προϊόντων </a:t>
            </a:r>
            <a:r>
              <a:rPr lang="el-GR" sz="1800" dirty="0"/>
              <a:t>και επένδυση σε </a:t>
            </a:r>
            <a:r>
              <a:rPr lang="el-GR" sz="1800" dirty="0">
                <a:solidFill>
                  <a:schemeClr val="accent3">
                    <a:lumMod val="50000"/>
                  </a:schemeClr>
                </a:solidFill>
              </a:rPr>
              <a:t>πράσινες τεχνολογίες </a:t>
            </a:r>
            <a:r>
              <a:rPr lang="el-GR" sz="1800" dirty="0"/>
              <a:t>και παράλληλη </a:t>
            </a:r>
            <a:r>
              <a:rPr lang="el-GR" sz="1800" dirty="0">
                <a:solidFill>
                  <a:schemeClr val="accent3">
                    <a:lumMod val="50000"/>
                  </a:schemeClr>
                </a:solidFill>
              </a:rPr>
              <a:t>ενημέρωση των καταναλωτών </a:t>
            </a:r>
            <a:r>
              <a:rPr lang="el-GR" sz="1800" dirty="0"/>
              <a:t>για επιλογή τέτοιων προϊόντων / πρακτικών. </a:t>
            </a:r>
            <a:endParaRPr lang="el-GR" sz="1800" dirty="0" smtClean="0"/>
          </a:p>
          <a:p>
            <a:pPr marL="0" indent="0" algn="just">
              <a:buNone/>
            </a:pPr>
            <a:r>
              <a:rPr lang="el-GR" sz="1800" dirty="0" smtClean="0"/>
              <a:t>ΠΡΟΣΟΧΗ! Η εισαγόμενη τεχνολογία προωθεί την </a:t>
            </a:r>
            <a:r>
              <a:rPr lang="el-GR" sz="1800" dirty="0" err="1" smtClean="0"/>
              <a:t>αειφορία</a:t>
            </a:r>
            <a:r>
              <a:rPr lang="el-GR" sz="1800" dirty="0" smtClean="0"/>
              <a:t>;</a:t>
            </a:r>
            <a:endParaRPr lang="el-GR" sz="1800" dirty="0"/>
          </a:p>
        </p:txBody>
      </p:sp>
    </p:spTree>
    <p:extLst>
      <p:ext uri="{BB962C8B-B14F-4D97-AF65-F5344CB8AC3E}">
        <p14:creationId xmlns:p14="http://schemas.microsoft.com/office/powerpoint/2010/main" val="50076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Παρεμβατισμός</a:t>
            </a:r>
            <a:endParaRPr lang="el-GR" dirty="0"/>
          </a:p>
        </p:txBody>
      </p:sp>
      <p:sp>
        <p:nvSpPr>
          <p:cNvPr id="3" name="Θέση περιεχομένου 2"/>
          <p:cNvSpPr>
            <a:spLocks noGrp="1"/>
          </p:cNvSpPr>
          <p:nvPr>
            <p:ph idx="1"/>
          </p:nvPr>
        </p:nvSpPr>
        <p:spPr>
          <a:xfrm>
            <a:off x="457200" y="1196752"/>
            <a:ext cx="8229600" cy="4929411"/>
          </a:xfrm>
        </p:spPr>
        <p:txBody>
          <a:bodyPr>
            <a:noAutofit/>
          </a:bodyPr>
          <a:lstStyle/>
          <a:p>
            <a:pPr marL="0" indent="0" algn="just">
              <a:buNone/>
            </a:pPr>
            <a:r>
              <a:rPr lang="el-GR" sz="2000" dirty="0"/>
              <a:t>Ο ρόλος του κράτους </a:t>
            </a:r>
            <a:r>
              <a:rPr lang="el-GR" sz="2000" dirty="0" smtClean="0"/>
              <a:t>= </a:t>
            </a:r>
            <a:r>
              <a:rPr lang="el-GR" sz="2000" dirty="0"/>
              <a:t>σημαντικός για να θέσει τους όρους του παιχνιδιού σε επενδύσεις που αφορούν στην πράσινη ανάπτυξη. </a:t>
            </a:r>
            <a:endParaRPr lang="el-GR" sz="2000" dirty="0" smtClean="0"/>
          </a:p>
          <a:p>
            <a:pPr marL="0" indent="0" algn="just">
              <a:buNone/>
            </a:pPr>
            <a:r>
              <a:rPr lang="el-GR" sz="2000" dirty="0" smtClean="0">
                <a:solidFill>
                  <a:schemeClr val="accent3">
                    <a:lumMod val="50000"/>
                  </a:schemeClr>
                </a:solidFill>
              </a:rPr>
              <a:t>Η ρύθμιση του πεδίου από το κράτος = κρατικός παρεμβατισμός</a:t>
            </a:r>
            <a:r>
              <a:rPr lang="el-GR" sz="2000" dirty="0" smtClean="0"/>
              <a:t>.</a:t>
            </a:r>
          </a:p>
          <a:p>
            <a:pPr marL="0" indent="0" algn="just">
              <a:buNone/>
            </a:pPr>
            <a:r>
              <a:rPr lang="el-GR" sz="2000" dirty="0" smtClean="0"/>
              <a:t>Εργαλεία </a:t>
            </a:r>
            <a:r>
              <a:rPr lang="el-GR" sz="2000" dirty="0"/>
              <a:t>που μπορούν να χρησιμοποιηθούν σε αυτή την κατεύθυνση </a:t>
            </a:r>
            <a:r>
              <a:rPr lang="el-GR" sz="2000" dirty="0" smtClean="0"/>
              <a:t>είναι:</a:t>
            </a:r>
          </a:p>
          <a:p>
            <a:pPr algn="just"/>
            <a:r>
              <a:rPr lang="el-GR" sz="2000" b="1" dirty="0" smtClean="0"/>
              <a:t>φορολογική </a:t>
            </a:r>
            <a:r>
              <a:rPr lang="el-GR" sz="2000" b="1" dirty="0"/>
              <a:t>και </a:t>
            </a:r>
            <a:r>
              <a:rPr lang="el-GR" sz="2000" b="1" dirty="0" smtClean="0"/>
              <a:t>επιδοματική </a:t>
            </a:r>
            <a:r>
              <a:rPr lang="el-GR" sz="2000" b="1" dirty="0"/>
              <a:t>πολιτική</a:t>
            </a:r>
            <a:r>
              <a:rPr lang="el-GR" sz="2000" dirty="0"/>
              <a:t>, </a:t>
            </a:r>
            <a:endParaRPr lang="el-GR" sz="2000" dirty="0" smtClean="0"/>
          </a:p>
          <a:p>
            <a:pPr algn="just"/>
            <a:r>
              <a:rPr lang="el-GR" sz="2000" b="1" dirty="0" smtClean="0"/>
              <a:t>επιβολή </a:t>
            </a:r>
            <a:r>
              <a:rPr lang="el-GR" sz="2000" b="1" dirty="0"/>
              <a:t>προστίμων </a:t>
            </a:r>
            <a:r>
              <a:rPr lang="el-GR" sz="2000" dirty="0"/>
              <a:t>και άλλες </a:t>
            </a:r>
            <a:r>
              <a:rPr lang="el-GR" sz="2000" b="1" dirty="0"/>
              <a:t>νομοθετικές πρωτοβουλίες</a:t>
            </a:r>
            <a:r>
              <a:rPr lang="el-GR" sz="2000" dirty="0"/>
              <a:t>. </a:t>
            </a:r>
            <a:endParaRPr lang="el-GR" sz="2000" dirty="0" smtClean="0"/>
          </a:p>
          <a:p>
            <a:pPr marL="0" indent="0" algn="just">
              <a:buNone/>
            </a:pPr>
            <a:r>
              <a:rPr lang="el-GR" sz="2000" dirty="0" smtClean="0">
                <a:sym typeface="Wingdings 3"/>
              </a:rPr>
              <a:t> </a:t>
            </a:r>
            <a:r>
              <a:rPr lang="el-GR" sz="2000" dirty="0" smtClean="0"/>
              <a:t>Ο </a:t>
            </a:r>
            <a:r>
              <a:rPr lang="el-GR" sz="2000" dirty="0"/>
              <a:t>παρεμβατισμός είναι </a:t>
            </a:r>
            <a:r>
              <a:rPr lang="el-GR" sz="2000" dirty="0" smtClean="0"/>
              <a:t>απαραίτητος </a:t>
            </a:r>
            <a:r>
              <a:rPr lang="el-GR" sz="2000" dirty="0"/>
              <a:t>για τη ρύθμιση της λειτουργίας της αγοράς πράσινων τεχνολογιών και </a:t>
            </a:r>
            <a:r>
              <a:rPr lang="el-GR" sz="2000" dirty="0" smtClean="0"/>
              <a:t>επενδύσεων;;;;;;;;;;;;;;  δυναμικές </a:t>
            </a:r>
            <a:r>
              <a:rPr lang="el-GR" sz="2000" dirty="0"/>
              <a:t>και άγραφοι κανόνες που οδηγούν σε άνιση κατανομή των πόρων, αθέμιτο ανταγωνισμό και τελικά σε εντάσεις μεταξύ των παικτών. </a:t>
            </a:r>
            <a:endParaRPr lang="el-GR" sz="2000" dirty="0" smtClean="0"/>
          </a:p>
          <a:p>
            <a:pPr marL="0" indent="0" algn="just">
              <a:buNone/>
            </a:pPr>
            <a:r>
              <a:rPr lang="el-GR" sz="2000" dirty="0" smtClean="0"/>
              <a:t>Π.χ. διείσδυση </a:t>
            </a:r>
            <a:r>
              <a:rPr lang="el-GR" sz="2000" dirty="0"/>
              <a:t>τεχνολογιών ΑΠΕ στο ενεργειακό δυναμικό της </a:t>
            </a:r>
            <a:r>
              <a:rPr lang="el-GR" sz="2000" dirty="0" smtClean="0"/>
              <a:t>χώρας: χρειάζεται αυστηρός </a:t>
            </a:r>
            <a:r>
              <a:rPr lang="el-GR" sz="2000" dirty="0"/>
              <a:t>και </a:t>
            </a:r>
            <a:r>
              <a:rPr lang="el-GR" sz="2000" dirty="0" smtClean="0"/>
              <a:t>λεπτομερής καθορισμός </a:t>
            </a:r>
            <a:r>
              <a:rPr lang="el-GR" sz="2000" dirty="0"/>
              <a:t>της κατανομής αδειών και κατανομής φορτίου ανά γεωγραφική περιοχή. </a:t>
            </a:r>
            <a:endParaRPr lang="el-GR" sz="2000" dirty="0" smtClean="0"/>
          </a:p>
          <a:p>
            <a:pPr marL="0" indent="0" algn="just">
              <a:buNone/>
            </a:pPr>
            <a:r>
              <a:rPr lang="el-GR" sz="2000" dirty="0" smtClean="0"/>
              <a:t>Διαφορετικά</a:t>
            </a:r>
            <a:r>
              <a:rPr lang="el-GR" sz="2000" dirty="0"/>
              <a:t>, δεν μπορεί να λειτουργήσει ο ανταγωνισμός και ο πρώτος μεγάλος επενδυτής θα μπορούσε να καθορίσει τη λειτουργία του συστήματος. </a:t>
            </a:r>
            <a:endParaRPr lang="el-GR" sz="2000" dirty="0" smtClean="0"/>
          </a:p>
        </p:txBody>
      </p:sp>
    </p:spTree>
    <p:extLst>
      <p:ext uri="{BB962C8B-B14F-4D97-AF65-F5344CB8AC3E}">
        <p14:creationId xmlns:p14="http://schemas.microsoft.com/office/powerpoint/2010/main" val="5745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2308324"/>
          </a:xfrm>
          <a:prstGeom prst="rect">
            <a:avLst/>
          </a:prstGeom>
          <a:noFill/>
        </p:spPr>
        <p:txBody>
          <a:bodyPr wrap="square" rtlCol="0">
            <a:spAutoFit/>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p:txBody>
      </p:sp>
      <p:sp>
        <p:nvSpPr>
          <p:cNvPr id="3" name="TextBox 2"/>
          <p:cNvSpPr txBox="1"/>
          <p:nvPr/>
        </p:nvSpPr>
        <p:spPr>
          <a:xfrm>
            <a:off x="323528" y="404664"/>
            <a:ext cx="8568952" cy="5539978"/>
          </a:xfrm>
          <a:prstGeom prst="rect">
            <a:avLst/>
          </a:prstGeom>
          <a:noFill/>
        </p:spPr>
        <p:txBody>
          <a:bodyPr wrap="square" rtlCol="0">
            <a:spAutoFit/>
          </a:bodyPr>
          <a:lstStyle/>
          <a:p>
            <a:pPr marL="342900" indent="-342900" algn="just">
              <a:buFont typeface="Wingdings 3"/>
              <a:buChar char="A"/>
            </a:pPr>
            <a:r>
              <a:rPr lang="el-GR" sz="2400" dirty="0" smtClean="0"/>
              <a:t>Από </a:t>
            </a:r>
            <a:r>
              <a:rPr lang="el-GR" sz="2400" dirty="0"/>
              <a:t>την άλλη μεριά, ο κρατικός παρεμβατισμός δεν θα πρέπει να στραγγαλίζει την επιχειρηματική δραστηριότητα. Ένα πολύ αυστηρό πλαίσιο </a:t>
            </a:r>
            <a:r>
              <a:rPr lang="el-GR" sz="2400" dirty="0" err="1"/>
              <a:t>αδειοδότησης</a:t>
            </a:r>
            <a:r>
              <a:rPr lang="el-GR" sz="2400" dirty="0"/>
              <a:t> ΑΠΕ, για παράδειγμα όπως το ισχύον στην </a:t>
            </a:r>
            <a:r>
              <a:rPr lang="el-GR" sz="2400" dirty="0" smtClean="0"/>
              <a:t>Ελλάδα:</a:t>
            </a:r>
          </a:p>
          <a:p>
            <a:pPr marL="342900" indent="-342900" algn="just">
              <a:buFont typeface="Arial" panose="020B0604020202020204" pitchFamily="34" charset="0"/>
              <a:buChar char="•"/>
            </a:pPr>
            <a:r>
              <a:rPr lang="el-GR" sz="2400" dirty="0" smtClean="0"/>
              <a:t> </a:t>
            </a:r>
            <a:r>
              <a:rPr lang="el-GR" sz="2400" dirty="0"/>
              <a:t>κρατά επιχειρηματικές δραστηριότητες σε ομηρία, </a:t>
            </a:r>
            <a:endParaRPr lang="el-GR" sz="2400" dirty="0" smtClean="0"/>
          </a:p>
          <a:p>
            <a:pPr marL="342900" indent="-342900" algn="just">
              <a:buFont typeface="Arial" panose="020B0604020202020204" pitchFamily="34" charset="0"/>
              <a:buChar char="•"/>
            </a:pPr>
            <a:r>
              <a:rPr lang="el-GR" sz="2400" dirty="0" smtClean="0"/>
              <a:t>αυξάνει </a:t>
            </a:r>
            <a:r>
              <a:rPr lang="el-GR" sz="2400" dirty="0"/>
              <a:t>το κόστος εγκατάστασης και </a:t>
            </a:r>
            <a:endParaRPr lang="el-GR" sz="2400" dirty="0" smtClean="0"/>
          </a:p>
          <a:p>
            <a:pPr marL="342900" indent="-342900" algn="just">
              <a:buFont typeface="Arial" panose="020B0604020202020204" pitchFamily="34" charset="0"/>
              <a:buChar char="•"/>
            </a:pPr>
            <a:r>
              <a:rPr lang="el-GR" sz="2400" dirty="0" smtClean="0"/>
              <a:t>δημιουργεί </a:t>
            </a:r>
            <a:r>
              <a:rPr lang="el-GR" sz="2400" dirty="0"/>
              <a:t>δευτερογενή αγορά εμπορίας αδειών η οποία καταστρέφει την έννοια της αειφορίας. </a:t>
            </a:r>
          </a:p>
          <a:p>
            <a:pPr algn="just"/>
            <a:r>
              <a:rPr lang="el-GR" sz="2400" dirty="0"/>
              <a:t>Η διαδικασία </a:t>
            </a:r>
            <a:r>
              <a:rPr lang="el-GR" sz="2400" dirty="0" err="1"/>
              <a:t>αδειοδότησης</a:t>
            </a:r>
            <a:r>
              <a:rPr lang="el-GR" sz="2400" dirty="0"/>
              <a:t> μπορεί να απλοποιηθεί σημαντικά με οργανωμένη διαχείριση του χώρου από την πολιτεία.</a:t>
            </a:r>
          </a:p>
          <a:p>
            <a:pPr algn="just"/>
            <a:r>
              <a:rPr lang="el-GR" sz="2400" dirty="0"/>
              <a:t>Εργαλεία όπως το </a:t>
            </a:r>
            <a:r>
              <a:rPr lang="el-GR" sz="2400" b="1" dirty="0"/>
              <a:t>κτηματολόγιο</a:t>
            </a:r>
            <a:r>
              <a:rPr lang="el-GR" sz="2400" dirty="0"/>
              <a:t> και ο </a:t>
            </a:r>
            <a:r>
              <a:rPr lang="el-GR" sz="2400" b="1" dirty="0"/>
              <a:t>καθορισμός χρήσεων γης</a:t>
            </a:r>
            <a:r>
              <a:rPr lang="el-GR" sz="2400" dirty="0"/>
              <a:t>, και </a:t>
            </a:r>
            <a:r>
              <a:rPr lang="el-GR" sz="2400" b="1" dirty="0"/>
              <a:t>σχέδια πόλης με καθορισμένες τις μελλοντικές επεκτάσεις </a:t>
            </a:r>
            <a:r>
              <a:rPr lang="el-GR" sz="2400" dirty="0"/>
              <a:t>μπορούν να συμβάλουν στη δημιουργία ενός συστήματος διαφανών κανόνων και υγιών δομών επιχειρηματικότητας.</a:t>
            </a:r>
          </a:p>
          <a:p>
            <a:endParaRPr lang="el-GR" dirty="0"/>
          </a:p>
        </p:txBody>
      </p:sp>
    </p:spTree>
    <p:extLst>
      <p:ext uri="{BB962C8B-B14F-4D97-AF65-F5344CB8AC3E}">
        <p14:creationId xmlns:p14="http://schemas.microsoft.com/office/powerpoint/2010/main" val="288802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640960" cy="6740307"/>
          </a:xfrm>
          <a:prstGeom prst="rect">
            <a:avLst/>
          </a:prstGeom>
          <a:noFill/>
        </p:spPr>
        <p:txBody>
          <a:bodyPr wrap="square" rtlCol="0">
            <a:spAutoFit/>
          </a:bodyPr>
          <a:lstStyle/>
          <a:p>
            <a:pPr algn="just"/>
            <a:r>
              <a:rPr lang="el-GR" dirty="0"/>
              <a:t>Το Σεπτέμβριο του 2015 στο πλαίσιο της 70ής Γενικής Συνέλευσης των Ηνωμένων Εθνών υιοθετήθηκε η </a:t>
            </a:r>
            <a:r>
              <a:rPr lang="el-GR" dirty="0">
                <a:hlinkClick r:id="rId2"/>
              </a:rPr>
              <a:t>«Ατζέντα 2030 για τη Βιώσιμη Ανάπτυξη</a:t>
            </a:r>
            <a:r>
              <a:rPr lang="el-GR" dirty="0" smtClean="0">
                <a:hlinkClick r:id="rId2"/>
              </a:rPr>
              <a:t>»</a:t>
            </a:r>
            <a:r>
              <a:rPr lang="el-GR" dirty="0" smtClean="0"/>
              <a:t>.</a:t>
            </a:r>
          </a:p>
          <a:p>
            <a:pPr algn="just"/>
            <a:endParaRPr lang="el-GR" dirty="0" smtClean="0"/>
          </a:p>
          <a:p>
            <a:pPr algn="just"/>
            <a:r>
              <a:rPr lang="el-GR" dirty="0" smtClean="0"/>
              <a:t>Περιλαμβάνει </a:t>
            </a:r>
            <a:r>
              <a:rPr lang="el-GR" dirty="0"/>
              <a:t>17 Στόχους Βιώσιμης Ανάπτυξης (ΣΒΑ) και 169 συνδεόμενους με αυτούς </a:t>
            </a:r>
            <a:r>
              <a:rPr lang="el-GR" dirty="0" err="1"/>
              <a:t>υπο</a:t>
            </a:r>
            <a:r>
              <a:rPr lang="el-GR" dirty="0"/>
              <a:t>-στόχους, δίνοντας μία νέα διάσταση στις προσπάθειες σε παγκόσμιο επίπεδο προς την επίτευξη βιώσιμης ανάπτυξης. </a:t>
            </a:r>
            <a:endParaRPr lang="el-GR" dirty="0" smtClean="0"/>
          </a:p>
          <a:p>
            <a:pPr algn="just"/>
            <a:r>
              <a:rPr lang="el-GR" dirty="0" smtClean="0"/>
              <a:t>Όλες </a:t>
            </a:r>
            <a:r>
              <a:rPr lang="el-GR" dirty="0"/>
              <a:t>οι </a:t>
            </a:r>
            <a:r>
              <a:rPr lang="el-GR" dirty="0" smtClean="0"/>
              <a:t>χώρες (αναπτυγμένες </a:t>
            </a:r>
            <a:r>
              <a:rPr lang="el-GR" dirty="0"/>
              <a:t>και </a:t>
            </a:r>
            <a:r>
              <a:rPr lang="el-GR" dirty="0" smtClean="0"/>
              <a:t>αναπτυσσόμενες), </a:t>
            </a:r>
            <a:r>
              <a:rPr lang="el-GR" dirty="0"/>
              <a:t>έχουν από κοινού την ευθύνη για την επίτευξη των ΣΒΑ. Η Ατζέντα 2030 ενσωματώνει με ισορροπημένο τρόπο τις τρεις διαστάσεις της βιώσιμης ανάπτυξης - οικονομική, κοινωνική και περιβαλλοντική - και αποτυπώνει για πρώτη φορά </a:t>
            </a:r>
            <a:r>
              <a:rPr lang="el-GR" u="sng" dirty="0"/>
              <a:t>την ύπαρξη διεθνούς συναίνεσης </a:t>
            </a:r>
            <a:r>
              <a:rPr lang="el-GR" dirty="0"/>
              <a:t>και κοινής επιδίωξης ως προς τους στόχους της ειρήνης, της ασφάλειας, της δικαιοσύνης για όλους και της κοινωνικής </a:t>
            </a:r>
            <a:r>
              <a:rPr lang="el-GR" dirty="0" smtClean="0"/>
              <a:t>ένταξης. Στο </a:t>
            </a:r>
            <a:r>
              <a:rPr lang="el-GR" dirty="0"/>
              <a:t>πλαίσιο </a:t>
            </a:r>
            <a:r>
              <a:rPr lang="el-GR" dirty="0" smtClean="0"/>
              <a:t>του </a:t>
            </a:r>
            <a:r>
              <a:rPr lang="el-GR" dirty="0"/>
              <a:t>μηχανισμού παρακολούθησης της </a:t>
            </a:r>
            <a:r>
              <a:rPr lang="el-GR" dirty="0" smtClean="0"/>
              <a:t>Ατζέντα </a:t>
            </a:r>
            <a:r>
              <a:rPr lang="el-GR" dirty="0"/>
              <a:t>2030, τα κράτη μέλη ενθαρρύνονται να «διεξάγουν τακτικές και περιεκτικές ανασκοπήσεις της προόδου σε εθνικό και </a:t>
            </a:r>
            <a:r>
              <a:rPr lang="el-GR" dirty="0" err="1"/>
              <a:t>υπο</a:t>
            </a:r>
            <a:r>
              <a:rPr lang="el-GR" dirty="0"/>
              <a:t>-εθνικό επίπεδο</a:t>
            </a:r>
            <a:r>
              <a:rPr lang="el-GR" dirty="0" smtClean="0"/>
              <a:t>».</a:t>
            </a:r>
          </a:p>
          <a:p>
            <a:pPr marL="285750" indent="-285750" algn="just">
              <a:buFont typeface="Arial" panose="020B0604020202020204" pitchFamily="34" charset="0"/>
              <a:buChar char="•"/>
            </a:pPr>
            <a:r>
              <a:rPr lang="el-GR" dirty="0"/>
              <a:t>Τον Ιούλιο του 2019 θα πραγματοποιηθεί το ετήσιο πολιτικό φόρουμ υψηλού επιπέδου των </a:t>
            </a:r>
            <a:r>
              <a:rPr lang="el-GR" dirty="0" smtClean="0"/>
              <a:t>Η.Ε. </a:t>
            </a:r>
            <a:r>
              <a:rPr lang="el-GR" dirty="0"/>
              <a:t>για την αειφόρο ανάπτυξη (HLPF 2019) υπό την αιγίδα του Οικονομικού και Κοινωνικού Συμβουλίου των ΟΗΕ (ECOSOC). </a:t>
            </a:r>
            <a:endParaRPr lang="el-GR" dirty="0" smtClean="0"/>
          </a:p>
          <a:p>
            <a:pPr marL="285750" indent="-285750" algn="just">
              <a:buFont typeface="Arial" panose="020B0604020202020204" pitchFamily="34" charset="0"/>
              <a:buChar char="•"/>
            </a:pPr>
            <a:r>
              <a:rPr lang="el-GR" dirty="0" smtClean="0"/>
              <a:t>Το </a:t>
            </a:r>
            <a:r>
              <a:rPr lang="el-GR" dirty="0"/>
              <a:t>Σεπτέμβριο του 2019 θα πραγματοποιηθεί διήμερη συνάντηση των Αρχηγών Κρατών και Κυβερνήσεων, υπό την αιγίδα της </a:t>
            </a:r>
            <a:r>
              <a:rPr lang="el-GR" dirty="0" smtClean="0"/>
              <a:t>Γ.Σ. </a:t>
            </a:r>
            <a:r>
              <a:rPr lang="el-GR" dirty="0"/>
              <a:t>των </a:t>
            </a:r>
            <a:r>
              <a:rPr lang="el-GR" dirty="0" smtClean="0"/>
              <a:t>Η.Ε. </a:t>
            </a:r>
            <a:r>
              <a:rPr lang="el-GR" dirty="0"/>
              <a:t>στην οποία θα παρουσιαστεί η πρώτη Παγκόσμια Έκθεση για Αειφόρο Ανάπτυξη (</a:t>
            </a:r>
            <a:r>
              <a:rPr lang="el-GR" dirty="0" err="1"/>
              <a:t>Global</a:t>
            </a:r>
            <a:r>
              <a:rPr lang="el-GR" dirty="0"/>
              <a:t> </a:t>
            </a:r>
            <a:r>
              <a:rPr lang="el-GR" dirty="0" err="1"/>
              <a:t>Sustainable</a:t>
            </a:r>
            <a:r>
              <a:rPr lang="el-GR" dirty="0"/>
              <a:t> Development </a:t>
            </a:r>
            <a:r>
              <a:rPr lang="el-GR" dirty="0" err="1"/>
              <a:t>Report</a:t>
            </a:r>
            <a:r>
              <a:rPr lang="el-GR" dirty="0"/>
              <a:t> – GSDR) η οποία θα εκδίδεται κάθε </a:t>
            </a:r>
            <a:r>
              <a:rPr lang="el-GR" dirty="0" smtClean="0"/>
              <a:t>4 </a:t>
            </a:r>
            <a:r>
              <a:rPr lang="el-GR" dirty="0"/>
              <a:t>χρόνια και θα περιέχει τις κατευθυντήριες οδηγίες για επίτευξη των 17 ΣΒΑ με σκοπό την επιτάχυνση της εφαρμογής της </a:t>
            </a:r>
            <a:r>
              <a:rPr lang="el-GR" dirty="0" smtClean="0"/>
              <a:t>Ατζέντα </a:t>
            </a:r>
            <a:r>
              <a:rPr lang="el-GR" dirty="0"/>
              <a:t>2030. </a:t>
            </a:r>
          </a:p>
          <a:p>
            <a:pPr algn="just"/>
            <a:r>
              <a:rPr lang="el-GR" dirty="0" smtClean="0"/>
              <a:t> </a:t>
            </a:r>
            <a:endParaRPr lang="el-GR" dirty="0"/>
          </a:p>
        </p:txBody>
      </p:sp>
    </p:spTree>
    <p:extLst>
      <p:ext uri="{BB962C8B-B14F-4D97-AF65-F5344CB8AC3E}">
        <p14:creationId xmlns:p14="http://schemas.microsoft.com/office/powerpoint/2010/main" val="189546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4154984"/>
          </a:xfrm>
          <a:prstGeom prst="rect">
            <a:avLst/>
          </a:prstGeom>
          <a:noFill/>
        </p:spPr>
        <p:txBody>
          <a:bodyPr wrap="square" rtlCol="0">
            <a:spAutoFit/>
          </a:bodyPr>
          <a:lstStyle/>
          <a:p>
            <a:pPr algn="just"/>
            <a:r>
              <a:rPr lang="el-GR" sz="2400" u="sng" dirty="0" smtClean="0"/>
              <a:t>Βιώσιμη ή Αειφόρος Ανάπτυξη </a:t>
            </a:r>
            <a:r>
              <a:rPr lang="el-GR" sz="2400" dirty="0" smtClean="0"/>
              <a:t>[Επιτροπή </a:t>
            </a:r>
            <a:r>
              <a:rPr lang="el-GR" sz="2400" dirty="0"/>
              <a:t>των Ηνωμένων Εθνών για το Περιβάλλον και την Ανάπτυξη (Έκθεση </a:t>
            </a:r>
            <a:r>
              <a:rPr lang="el-GR" sz="2400" dirty="0" err="1"/>
              <a:t>Brundtland</a:t>
            </a:r>
            <a:r>
              <a:rPr lang="el-GR" sz="2400" dirty="0"/>
              <a:t>) (UN, 1987</a:t>
            </a:r>
            <a:r>
              <a:rPr lang="el-GR" sz="2400" dirty="0" smtClean="0"/>
              <a:t>)]: «…….η </a:t>
            </a:r>
            <a:r>
              <a:rPr lang="el-GR" sz="2400" dirty="0"/>
              <a:t>δυνατότητα να γίνει η ανάπτυξη βιώσιμη – να εξασφαλιστεί ότι απαντά στις ανάγκες του σήμερα χωρίς να περιορίσει τη δυνατότητα των ερχόμενων γενεών να αντιμετωπίσουν τις δικές τους ανάγκες». </a:t>
            </a:r>
            <a:endParaRPr lang="el-GR" sz="2400" dirty="0" smtClean="0"/>
          </a:p>
          <a:p>
            <a:pPr algn="just"/>
            <a:r>
              <a:rPr lang="el-GR" sz="2400" dirty="0" smtClean="0"/>
              <a:t>-Ποιοτική </a:t>
            </a:r>
            <a:r>
              <a:rPr lang="el-GR" sz="2400" dirty="0"/>
              <a:t>περιγραφή της έννοιας της βιώσιμης ανάπτυξης. </a:t>
            </a:r>
            <a:endParaRPr lang="el-GR" sz="2400" dirty="0" smtClean="0"/>
          </a:p>
          <a:p>
            <a:pPr algn="just"/>
            <a:r>
              <a:rPr lang="el-GR" sz="2400" dirty="0" smtClean="0"/>
              <a:t>-Δεν </a:t>
            </a:r>
            <a:r>
              <a:rPr lang="el-GR" sz="2400" dirty="0"/>
              <a:t>εξειδικεύει </a:t>
            </a:r>
            <a:r>
              <a:rPr lang="el-GR" sz="2400" dirty="0" smtClean="0"/>
              <a:t>τα </a:t>
            </a:r>
            <a:r>
              <a:rPr lang="el-GR" sz="2400" dirty="0"/>
              <a:t>χαρακτηριστικά που απαιτούνται, για να αξιολογηθεί το αν μια πρακτική ή μια τεχνολογική δυνατότητα ακολουθούν τις αρχές της αειφορίας («</a:t>
            </a:r>
            <a:r>
              <a:rPr lang="el-GR" sz="2400" dirty="0" err="1"/>
              <a:t>sustainability</a:t>
            </a:r>
            <a:r>
              <a:rPr lang="el-GR" sz="2400" dirty="0" smtClean="0"/>
              <a:t>»)</a:t>
            </a:r>
          </a:p>
          <a:p>
            <a:pPr algn="just"/>
            <a:r>
              <a:rPr lang="el-GR" sz="2400" dirty="0" smtClean="0"/>
              <a:t>-Δεν ορίζεται χρονικός ορίζοντας </a:t>
            </a:r>
            <a:endParaRPr lang="el-GR" sz="2400" dirty="0"/>
          </a:p>
        </p:txBody>
      </p:sp>
    </p:spTree>
    <p:extLst>
      <p:ext uri="{BB962C8B-B14F-4D97-AF65-F5344CB8AC3E}">
        <p14:creationId xmlns:p14="http://schemas.microsoft.com/office/powerpoint/2010/main" val="142056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56" y="188640"/>
            <a:ext cx="8640960" cy="6552728"/>
          </a:xfrm>
          <a:prstGeom prst="rect">
            <a:avLst/>
          </a:prstGeom>
          <a:noFill/>
        </p:spPr>
        <p:txBody>
          <a:bodyPr wrap="square" rtlCol="0">
            <a:spAutoFit/>
          </a:bodyPr>
          <a:lstStyle/>
          <a:p>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38260"/>
            <a:ext cx="1420368" cy="1420368"/>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746" y="438260"/>
            <a:ext cx="1420368" cy="1420368"/>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972" y="438260"/>
            <a:ext cx="1420368" cy="1420368"/>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730" y="438260"/>
            <a:ext cx="1420368" cy="1420368"/>
          </a:xfrm>
          <a:prstGeom prst="rect">
            <a:avLst/>
          </a:prstGeom>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6098" y="438260"/>
            <a:ext cx="1342206" cy="1420368"/>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9880" y="438260"/>
            <a:ext cx="1420368" cy="1420368"/>
          </a:xfrm>
          <a:prstGeom prst="rect">
            <a:avLst/>
          </a:prstGeom>
        </p:spPr>
      </p:pic>
      <p:pic>
        <p:nvPicPr>
          <p:cNvPr id="10" name="Εικόνα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858628"/>
            <a:ext cx="1420368" cy="1420368"/>
          </a:xfrm>
          <a:prstGeom prst="rect">
            <a:avLst/>
          </a:prstGeom>
        </p:spPr>
      </p:pic>
      <p:pic>
        <p:nvPicPr>
          <p:cNvPr id="11" name="Εικόνα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2677" y="1858628"/>
            <a:ext cx="1420368" cy="1420368"/>
          </a:xfrm>
          <a:prstGeom prst="rect">
            <a:avLst/>
          </a:prstGeom>
        </p:spPr>
      </p:pic>
      <p:pic>
        <p:nvPicPr>
          <p:cNvPr id="12" name="Εικόνα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3272" y="1858628"/>
            <a:ext cx="1420368" cy="1420368"/>
          </a:xfrm>
          <a:prstGeom prst="rect">
            <a:avLst/>
          </a:prstGeom>
        </p:spPr>
      </p:pic>
      <p:pic>
        <p:nvPicPr>
          <p:cNvPr id="14" name="Εικόνα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3867" y="1858629"/>
            <a:ext cx="1435621" cy="1420368"/>
          </a:xfrm>
          <a:prstGeom prst="rect">
            <a:avLst/>
          </a:prstGeom>
        </p:spPr>
      </p:pic>
      <p:pic>
        <p:nvPicPr>
          <p:cNvPr id="15" name="Εικόνα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5454" y="1864152"/>
            <a:ext cx="1342850" cy="1414844"/>
          </a:xfrm>
          <a:prstGeom prst="rect">
            <a:avLst/>
          </a:prstGeom>
        </p:spPr>
      </p:pic>
      <p:pic>
        <p:nvPicPr>
          <p:cNvPr id="16" name="Εικόνα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06660" y="1858628"/>
            <a:ext cx="1420368" cy="1420368"/>
          </a:xfrm>
          <a:prstGeom prst="rect">
            <a:avLst/>
          </a:prstGeom>
        </p:spPr>
      </p:pic>
      <p:pic>
        <p:nvPicPr>
          <p:cNvPr id="17" name="Εικόνα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7243" y="3278996"/>
            <a:ext cx="1420368" cy="1420368"/>
          </a:xfrm>
          <a:prstGeom prst="rect">
            <a:avLst/>
          </a:prstGeom>
        </p:spPr>
      </p:pic>
      <p:pic>
        <p:nvPicPr>
          <p:cNvPr id="18" name="Εικόνα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6789" y="3279552"/>
            <a:ext cx="1420368" cy="1420368"/>
          </a:xfrm>
          <a:prstGeom prst="rect">
            <a:avLst/>
          </a:prstGeom>
        </p:spPr>
      </p:pic>
      <p:pic>
        <p:nvPicPr>
          <p:cNvPr id="19" name="Εικόνα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05331" y="3278996"/>
            <a:ext cx="1420368" cy="1420368"/>
          </a:xfrm>
          <a:prstGeom prst="rect">
            <a:avLst/>
          </a:prstGeom>
        </p:spPr>
      </p:pic>
      <p:pic>
        <p:nvPicPr>
          <p:cNvPr id="20" name="Εικόνα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40000" y="3278996"/>
            <a:ext cx="1420368" cy="1420368"/>
          </a:xfrm>
          <a:prstGeom prst="rect">
            <a:avLst/>
          </a:prstGeom>
        </p:spPr>
      </p:pic>
      <p:pic>
        <p:nvPicPr>
          <p:cNvPr id="21" name="Εικόνα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58344" y="3278996"/>
            <a:ext cx="1420368" cy="1420368"/>
          </a:xfrm>
          <a:prstGeom prst="rect">
            <a:avLst/>
          </a:prstGeom>
        </p:spPr>
      </p:pic>
    </p:spTree>
    <p:extLst>
      <p:ext uri="{BB962C8B-B14F-4D97-AF65-F5344CB8AC3E}">
        <p14:creationId xmlns:p14="http://schemas.microsoft.com/office/powerpoint/2010/main" val="368765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712968" cy="8863965"/>
          </a:xfrm>
          <a:prstGeom prst="rect">
            <a:avLst/>
          </a:prstGeom>
          <a:noFill/>
        </p:spPr>
        <p:txBody>
          <a:bodyPr wrap="square" rtlCol="0">
            <a:spAutoFit/>
          </a:bodyPr>
          <a:lstStyle/>
          <a:p>
            <a:pPr algn="ctr"/>
            <a:r>
              <a:rPr lang="el-GR" b="1" dirty="0" smtClean="0">
                <a:solidFill>
                  <a:srgbClr val="C00000"/>
                </a:solidFill>
              </a:rPr>
              <a:t>ΣΤΟΧΟΙ ΤΗΣ ΑΕΙΦΟΡΙΚΗΣ ΑΝΑΠΤΥΞΗΣ</a:t>
            </a:r>
            <a:r>
              <a:rPr lang="el-GR" b="1" dirty="0" smtClean="0"/>
              <a:t> [αναφορά </a:t>
            </a:r>
            <a:r>
              <a:rPr lang="el-GR" b="1" dirty="0" smtClean="0"/>
              <a:t>2018</a:t>
            </a:r>
            <a:r>
              <a:rPr lang="el-GR" b="1" dirty="0" smtClean="0"/>
              <a:t>]*</a:t>
            </a:r>
            <a:endParaRPr lang="el-GR" b="1" dirty="0" smtClean="0"/>
          </a:p>
          <a:p>
            <a:pPr algn="ctr"/>
            <a:endParaRPr lang="el-GR" b="1" dirty="0" smtClean="0"/>
          </a:p>
          <a:p>
            <a:r>
              <a:rPr lang="el-GR" b="1" u="sng" dirty="0" smtClean="0">
                <a:solidFill>
                  <a:srgbClr val="C00000"/>
                </a:solidFill>
              </a:rPr>
              <a:t>Στόχος 1</a:t>
            </a:r>
            <a:r>
              <a:rPr lang="el-GR" b="1" dirty="0" smtClean="0">
                <a:solidFill>
                  <a:srgbClr val="C00000"/>
                </a:solidFill>
              </a:rPr>
              <a:t>: Τέλος της φτώχειας σε όλες της μορφές της παντού</a:t>
            </a:r>
          </a:p>
          <a:p>
            <a:endParaRPr lang="el-GR" b="1" dirty="0" smtClean="0">
              <a:solidFill>
                <a:srgbClr val="C00000"/>
              </a:solidFill>
            </a:endParaRPr>
          </a:p>
          <a:p>
            <a:r>
              <a:rPr lang="en-US" b="1" dirty="0" smtClean="0">
                <a:solidFill>
                  <a:srgbClr val="C00000"/>
                </a:solidFill>
              </a:rPr>
              <a:t>          </a:t>
            </a:r>
            <a:endParaRPr lang="en-US" b="1" dirty="0">
              <a:solidFill>
                <a:srgbClr val="C00000"/>
              </a:solidFill>
            </a:endParaRPr>
          </a:p>
          <a:p>
            <a:endParaRPr lang="en-US" b="1" dirty="0" smtClean="0">
              <a:solidFill>
                <a:srgbClr val="C00000"/>
              </a:solidFill>
            </a:endParaRP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l-GR" b="1" dirty="0" smtClean="0"/>
          </a:p>
          <a:p>
            <a:endParaRPr lang="el-GR" b="1" dirty="0"/>
          </a:p>
          <a:p>
            <a:r>
              <a:rPr lang="el-GR" b="1" u="sng" dirty="0" smtClean="0">
                <a:solidFill>
                  <a:srgbClr val="C00000"/>
                </a:solidFill>
              </a:rPr>
              <a:t>Στόχος 2</a:t>
            </a:r>
            <a:r>
              <a:rPr lang="el-GR" b="1" dirty="0" smtClean="0">
                <a:solidFill>
                  <a:srgbClr val="C00000"/>
                </a:solidFill>
              </a:rPr>
              <a:t>: Παύση της πείνας, διατροφική ασφάλεια, βελτιωμένη διατροφή και προώθηση της αειφορικής γεωργίας </a:t>
            </a:r>
            <a:r>
              <a:rPr lang="el-GR" b="1" dirty="0" smtClean="0"/>
              <a:t>[</a:t>
            </a:r>
            <a:r>
              <a:rPr lang="en-US" dirty="0" smtClean="0"/>
              <a:t>proportion </a:t>
            </a:r>
            <a:r>
              <a:rPr lang="en-US" dirty="0"/>
              <a:t>of undernourished people </a:t>
            </a:r>
            <a:r>
              <a:rPr lang="en-US" dirty="0" smtClean="0"/>
              <a:t>worldwide</a:t>
            </a:r>
            <a:r>
              <a:rPr lang="el-GR" dirty="0" smtClean="0"/>
              <a:t> = </a:t>
            </a:r>
            <a:r>
              <a:rPr lang="en-US" dirty="0" smtClean="0"/>
              <a:t>10.6 </a:t>
            </a:r>
            <a:r>
              <a:rPr lang="el-GR" dirty="0" smtClean="0"/>
              <a:t>% </a:t>
            </a:r>
            <a:r>
              <a:rPr lang="en-US" dirty="0" smtClean="0"/>
              <a:t>in</a:t>
            </a:r>
            <a:r>
              <a:rPr lang="el-GR" dirty="0" smtClean="0"/>
              <a:t> </a:t>
            </a:r>
            <a:r>
              <a:rPr lang="en-US" dirty="0" smtClean="0"/>
              <a:t>2015  </a:t>
            </a:r>
            <a:r>
              <a:rPr lang="en-US" dirty="0"/>
              <a:t>11.0 </a:t>
            </a:r>
            <a:r>
              <a:rPr lang="el-GR" dirty="0" smtClean="0"/>
              <a:t>% </a:t>
            </a:r>
            <a:r>
              <a:rPr lang="en-US" dirty="0" smtClean="0"/>
              <a:t>in 2016 </a:t>
            </a:r>
            <a:r>
              <a:rPr lang="en-US" dirty="0" smtClean="0">
                <a:sym typeface="Wingdings 3" panose="05040102010807070707" pitchFamily="18" charset="2"/>
              </a:rPr>
              <a:t>777 million people in 2015, </a:t>
            </a:r>
            <a:r>
              <a:rPr lang="el-GR" dirty="0" smtClean="0"/>
              <a:t> </a:t>
            </a:r>
            <a:r>
              <a:rPr lang="en-US" dirty="0" smtClean="0"/>
              <a:t>815 </a:t>
            </a:r>
            <a:r>
              <a:rPr lang="en-US" dirty="0"/>
              <a:t>million people worldwide in </a:t>
            </a:r>
            <a:r>
              <a:rPr lang="en-US" dirty="0" smtClean="0"/>
              <a:t>2016</a:t>
            </a:r>
            <a:r>
              <a:rPr lang="en-US" dirty="0" smtClean="0"/>
              <a:t>]</a:t>
            </a:r>
            <a:endParaRPr lang="el-GR" dirty="0" smtClean="0"/>
          </a:p>
          <a:p>
            <a:endParaRPr lang="el-GR" dirty="0"/>
          </a:p>
          <a:p>
            <a:r>
              <a:rPr lang="el-GR" dirty="0" smtClean="0"/>
              <a:t>------------------------------------------------------------------------------------------------------------------------</a:t>
            </a:r>
          </a:p>
          <a:p>
            <a:r>
              <a:rPr lang="en-US" sz="1200" dirty="0" smtClean="0"/>
              <a:t>*United Nations. </a:t>
            </a:r>
            <a:r>
              <a:rPr lang="en-US" sz="1200" dirty="0"/>
              <a:t>The Sustainable Development Goals </a:t>
            </a:r>
            <a:r>
              <a:rPr lang="en-US" sz="1200" dirty="0" smtClean="0"/>
              <a:t>Report </a:t>
            </a:r>
            <a:r>
              <a:rPr lang="el-GR" sz="1200" dirty="0" smtClean="0"/>
              <a:t>2018</a:t>
            </a:r>
            <a:r>
              <a:rPr lang="en-US" sz="1200" dirty="0" smtClean="0"/>
              <a:t>.</a:t>
            </a:r>
            <a:endParaRPr lang="en-US" sz="1200" dirty="0"/>
          </a:p>
          <a:p>
            <a:endParaRPr lang="en-US" b="1" dirty="0">
              <a:solidFill>
                <a:srgbClr val="C00000"/>
              </a:solidFill>
            </a:endParaRP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p:txBody>
      </p:sp>
      <p:pic>
        <p:nvPicPr>
          <p:cNvPr id="3" name="Εικόνα 2"/>
          <p:cNvPicPr>
            <a:picLocks noChangeAspect="1"/>
          </p:cNvPicPr>
          <p:nvPr/>
        </p:nvPicPr>
        <p:blipFill>
          <a:blip r:embed="rId2"/>
          <a:stretch>
            <a:fillRect/>
          </a:stretch>
        </p:blipFill>
        <p:spPr>
          <a:xfrm>
            <a:off x="539552" y="1124744"/>
            <a:ext cx="3672408" cy="2952328"/>
          </a:xfrm>
          <a:prstGeom prst="rect">
            <a:avLst/>
          </a:prstGeom>
        </p:spPr>
      </p:pic>
    </p:spTree>
    <p:extLst>
      <p:ext uri="{BB962C8B-B14F-4D97-AF65-F5344CB8AC3E}">
        <p14:creationId xmlns:p14="http://schemas.microsoft.com/office/powerpoint/2010/main" val="391228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6186309"/>
          </a:xfrm>
          <a:prstGeom prst="rect">
            <a:avLst/>
          </a:prstGeom>
          <a:noFill/>
        </p:spPr>
        <p:txBody>
          <a:bodyPr wrap="square" rtlCol="0">
            <a:spAutoFit/>
          </a:bodyPr>
          <a:lstStyle/>
          <a:p>
            <a:r>
              <a:rPr lang="el-GR" b="1" u="sng" dirty="0" smtClean="0">
                <a:solidFill>
                  <a:srgbClr val="C00000"/>
                </a:solidFill>
              </a:rPr>
              <a:t>Στόχος 3: </a:t>
            </a:r>
            <a:r>
              <a:rPr lang="el-GR" b="1" dirty="0" smtClean="0">
                <a:solidFill>
                  <a:srgbClr val="C00000"/>
                </a:solidFill>
              </a:rPr>
              <a:t>Εξασφάλιση υγιεινής ζωής και προώθηση της ευημερίας για όλους όλων των ηλικιών </a:t>
            </a:r>
            <a:r>
              <a:rPr lang="el-GR" dirty="0" smtClean="0"/>
              <a:t>[μητρική θνησιμότητα, υγεία παιδιών, </a:t>
            </a:r>
            <a:r>
              <a:rPr lang="en-US" dirty="0" smtClean="0"/>
              <a:t>AIDS</a:t>
            </a:r>
            <a:r>
              <a:rPr lang="el-GR" dirty="0" smtClean="0"/>
              <a:t>, χρηματοδότηση συστημάτων υγείας]</a:t>
            </a:r>
          </a:p>
          <a:p>
            <a:endParaRPr lang="el-GR" dirty="0"/>
          </a:p>
          <a:p>
            <a:r>
              <a:rPr lang="el-GR" b="1" u="sng" dirty="0" smtClean="0">
                <a:solidFill>
                  <a:srgbClr val="C00000"/>
                </a:solidFill>
              </a:rPr>
              <a:t>Στόχος 4</a:t>
            </a:r>
            <a:r>
              <a:rPr lang="el-GR" b="1" dirty="0" smtClean="0">
                <a:solidFill>
                  <a:srgbClr val="C00000"/>
                </a:solidFill>
              </a:rPr>
              <a:t>: Εξασφάλιση εκπαίδευσης χωρίς αποκλεισμούς και προώθηση της διά βίου μάθησης και των ευκαιριών μάθησης για όλους </a:t>
            </a:r>
            <a:r>
              <a:rPr lang="el-GR" dirty="0" smtClean="0"/>
              <a:t>[</a:t>
            </a:r>
            <a:r>
              <a:rPr lang="en-US" dirty="0" smtClean="0"/>
              <a:t>At </a:t>
            </a:r>
            <a:r>
              <a:rPr lang="en-US" dirty="0"/>
              <a:t>the global level, the participation rate in early childhood and primary </a:t>
            </a:r>
            <a:r>
              <a:rPr lang="en-US" dirty="0" smtClean="0"/>
              <a:t>education</a:t>
            </a:r>
            <a:r>
              <a:rPr lang="el-GR" dirty="0" smtClean="0"/>
              <a:t> = </a:t>
            </a:r>
            <a:r>
              <a:rPr lang="en-US" dirty="0" smtClean="0"/>
              <a:t>70</a:t>
            </a:r>
            <a:r>
              <a:rPr lang="el-GR" dirty="0" smtClean="0"/>
              <a:t> %</a:t>
            </a:r>
            <a:r>
              <a:rPr lang="en-US" dirty="0" smtClean="0"/>
              <a:t> in </a:t>
            </a:r>
            <a:r>
              <a:rPr lang="en-US" dirty="0"/>
              <a:t>2016, up from 63 </a:t>
            </a:r>
            <a:r>
              <a:rPr lang="el-GR" dirty="0" smtClean="0"/>
              <a:t>%</a:t>
            </a:r>
            <a:r>
              <a:rPr lang="en-US" dirty="0" smtClean="0"/>
              <a:t> </a:t>
            </a:r>
            <a:r>
              <a:rPr lang="en-US" dirty="0"/>
              <a:t>in 2010. The lowest rates are found </a:t>
            </a:r>
            <a:r>
              <a:rPr lang="en-US" dirty="0" smtClean="0"/>
              <a:t>in</a:t>
            </a:r>
            <a:r>
              <a:rPr lang="el-GR" dirty="0" smtClean="0"/>
              <a:t> </a:t>
            </a:r>
            <a:r>
              <a:rPr lang="en-US" dirty="0" smtClean="0"/>
              <a:t>sub‑Saharan </a:t>
            </a:r>
            <a:r>
              <a:rPr lang="en-US" dirty="0"/>
              <a:t>Africa (</a:t>
            </a:r>
            <a:r>
              <a:rPr lang="en-US" dirty="0" smtClean="0"/>
              <a:t>41</a:t>
            </a:r>
            <a:r>
              <a:rPr lang="el-GR" dirty="0" smtClean="0"/>
              <a:t>%</a:t>
            </a:r>
            <a:r>
              <a:rPr lang="en-US" dirty="0" smtClean="0"/>
              <a:t>) </a:t>
            </a:r>
            <a:r>
              <a:rPr lang="en-US" dirty="0"/>
              <a:t>and Northern Africa and Western Asia (52 </a:t>
            </a:r>
            <a:r>
              <a:rPr lang="el-GR" dirty="0" smtClean="0"/>
              <a:t>%</a:t>
            </a:r>
            <a:r>
              <a:rPr lang="en-US" dirty="0" smtClean="0"/>
              <a:t>).</a:t>
            </a:r>
            <a:endParaRPr lang="en-US" dirty="0"/>
          </a:p>
          <a:p>
            <a:r>
              <a:rPr lang="en-US" dirty="0" smtClean="0"/>
              <a:t>617 </a:t>
            </a:r>
            <a:r>
              <a:rPr lang="en-US" dirty="0"/>
              <a:t>million children and adolescents of primary and lower </a:t>
            </a:r>
            <a:r>
              <a:rPr lang="en-US" dirty="0" smtClean="0"/>
              <a:t>secondary</a:t>
            </a:r>
            <a:r>
              <a:rPr lang="el-GR" dirty="0" smtClean="0"/>
              <a:t> </a:t>
            </a:r>
            <a:r>
              <a:rPr lang="en-US" dirty="0" smtClean="0"/>
              <a:t>school age</a:t>
            </a:r>
            <a:r>
              <a:rPr lang="el-GR" dirty="0" smtClean="0"/>
              <a:t> </a:t>
            </a:r>
            <a:r>
              <a:rPr lang="en-US" dirty="0" smtClean="0"/>
              <a:t>worldwide—58 </a:t>
            </a:r>
            <a:r>
              <a:rPr lang="el-GR" dirty="0" smtClean="0"/>
              <a:t>% </a:t>
            </a:r>
            <a:r>
              <a:rPr lang="en-US" dirty="0" smtClean="0"/>
              <a:t>of </a:t>
            </a:r>
            <a:r>
              <a:rPr lang="en-US" dirty="0"/>
              <a:t>that age group—are not achieving </a:t>
            </a:r>
            <a:r>
              <a:rPr lang="en-US" dirty="0" smtClean="0"/>
              <a:t>minimum</a:t>
            </a:r>
            <a:r>
              <a:rPr lang="el-GR" dirty="0" smtClean="0"/>
              <a:t> </a:t>
            </a:r>
            <a:r>
              <a:rPr lang="en-US" dirty="0" smtClean="0"/>
              <a:t>proficiency </a:t>
            </a:r>
            <a:r>
              <a:rPr lang="en-US" dirty="0"/>
              <a:t>in reading and </a:t>
            </a:r>
            <a:r>
              <a:rPr lang="en-US" dirty="0" smtClean="0"/>
              <a:t>mathematics</a:t>
            </a:r>
            <a:r>
              <a:rPr lang="el-GR" dirty="0" smtClean="0"/>
              <a:t>]</a:t>
            </a:r>
            <a:r>
              <a:rPr lang="en-US" dirty="0" smtClean="0"/>
              <a:t>.</a:t>
            </a:r>
            <a:endParaRPr lang="el-GR" dirty="0" smtClean="0"/>
          </a:p>
          <a:p>
            <a:endParaRPr lang="el-GR" dirty="0">
              <a:solidFill>
                <a:srgbClr val="C00000"/>
              </a:solidFill>
            </a:endParaRPr>
          </a:p>
          <a:p>
            <a:r>
              <a:rPr lang="el-GR" b="1" u="sng" dirty="0" smtClean="0">
                <a:solidFill>
                  <a:srgbClr val="C00000"/>
                </a:solidFill>
              </a:rPr>
              <a:t>Στόχος </a:t>
            </a:r>
            <a:r>
              <a:rPr lang="en-US" b="1" u="sng" dirty="0" smtClean="0">
                <a:solidFill>
                  <a:srgbClr val="C00000"/>
                </a:solidFill>
              </a:rPr>
              <a:t>5</a:t>
            </a:r>
            <a:r>
              <a:rPr lang="en-US" b="1" dirty="0">
                <a:solidFill>
                  <a:srgbClr val="C00000"/>
                </a:solidFill>
              </a:rPr>
              <a:t>: </a:t>
            </a:r>
            <a:r>
              <a:rPr lang="el-GR" b="1" dirty="0" smtClean="0">
                <a:solidFill>
                  <a:srgbClr val="C00000"/>
                </a:solidFill>
              </a:rPr>
              <a:t>Επίτευξη της ισότητας των φύλων και ενδυνάμωση όλων των γυναικών και κοριτσιών </a:t>
            </a:r>
            <a:r>
              <a:rPr lang="el-GR" dirty="0" smtClean="0"/>
              <a:t>[Περί </a:t>
            </a:r>
            <a:r>
              <a:rPr lang="el-GR" dirty="0"/>
              <a:t>το 2017, ένα στα τρία κορίτσια ηλικίας 15 έως 19 ετών είχε υποβληθεί </a:t>
            </a:r>
            <a:r>
              <a:rPr lang="el-GR" dirty="0" smtClean="0"/>
              <a:t>σε</a:t>
            </a:r>
            <a:r>
              <a:rPr lang="el-GR" dirty="0"/>
              <a:t/>
            </a:r>
            <a:br>
              <a:rPr lang="el-GR" dirty="0"/>
            </a:br>
            <a:r>
              <a:rPr lang="el-GR" dirty="0"/>
              <a:t>ακρωτηριασμό </a:t>
            </a:r>
            <a:r>
              <a:rPr lang="el-GR" dirty="0" smtClean="0"/>
              <a:t>των γεννητικών οργάνων σε </a:t>
            </a:r>
            <a:r>
              <a:rPr lang="el-GR" dirty="0"/>
              <a:t>30 </a:t>
            </a:r>
            <a:r>
              <a:rPr lang="el-GR" dirty="0" smtClean="0"/>
              <a:t>χώρες, </a:t>
            </a:r>
            <a:r>
              <a:rPr lang="el-GR" dirty="0"/>
              <a:t>σε σύγκριση με </a:t>
            </a:r>
            <a:r>
              <a:rPr lang="el-GR" dirty="0" smtClean="0"/>
              <a:t>σχεδόν ένα στα </a:t>
            </a:r>
            <a:r>
              <a:rPr lang="el-GR" dirty="0"/>
              <a:t>δύο περίπου το 2000</a:t>
            </a:r>
            <a:r>
              <a:rPr lang="el-GR" dirty="0" smtClean="0"/>
              <a:t>. Ο γάμος παιδιών στη Νότια Ασία μειώθηκε πάνω από 40% μεταξύ 2000 και 2007]</a:t>
            </a:r>
          </a:p>
          <a:p>
            <a:endParaRPr lang="el-GR" dirty="0"/>
          </a:p>
          <a:p>
            <a:r>
              <a:rPr lang="el-GR" b="1" u="sng" dirty="0" smtClean="0">
                <a:solidFill>
                  <a:srgbClr val="C00000"/>
                </a:solidFill>
              </a:rPr>
              <a:t>Στόχος </a:t>
            </a:r>
            <a:r>
              <a:rPr lang="en-US" b="1" u="sng" dirty="0" smtClean="0">
                <a:solidFill>
                  <a:srgbClr val="C00000"/>
                </a:solidFill>
              </a:rPr>
              <a:t>6</a:t>
            </a:r>
            <a:r>
              <a:rPr lang="en-US" b="1" u="sng" dirty="0">
                <a:solidFill>
                  <a:srgbClr val="C00000"/>
                </a:solidFill>
              </a:rPr>
              <a:t>:</a:t>
            </a:r>
            <a:r>
              <a:rPr lang="en-US" b="1" dirty="0">
                <a:solidFill>
                  <a:srgbClr val="C00000"/>
                </a:solidFill>
              </a:rPr>
              <a:t> </a:t>
            </a:r>
            <a:r>
              <a:rPr lang="el-GR" b="1" dirty="0" smtClean="0">
                <a:solidFill>
                  <a:srgbClr val="C00000"/>
                </a:solidFill>
              </a:rPr>
              <a:t>Εξασφάλιση της διαθεσιμότητας και της αειφόρου διαχείρισης του νερού και της αποχέτευσης για όλους </a:t>
            </a:r>
            <a:r>
              <a:rPr lang="el-GR" dirty="0" smtClean="0"/>
              <a:t>[</a:t>
            </a:r>
            <a:r>
              <a:rPr lang="en-US" dirty="0" smtClean="0"/>
              <a:t>In </a:t>
            </a:r>
            <a:r>
              <a:rPr lang="en-US" dirty="0"/>
              <a:t>2015, 29 </a:t>
            </a:r>
            <a:r>
              <a:rPr lang="el-GR" dirty="0" smtClean="0"/>
              <a:t>% </a:t>
            </a:r>
            <a:r>
              <a:rPr lang="en-US" dirty="0" smtClean="0"/>
              <a:t>of </a:t>
            </a:r>
            <a:r>
              <a:rPr lang="en-US" dirty="0"/>
              <a:t>the global population lacked safely managed drinking </a:t>
            </a:r>
            <a:r>
              <a:rPr lang="en-US" dirty="0" smtClean="0"/>
              <a:t>water</a:t>
            </a:r>
            <a:r>
              <a:rPr lang="el-GR" dirty="0" smtClean="0"/>
              <a:t> </a:t>
            </a:r>
            <a:r>
              <a:rPr lang="en-US" dirty="0" smtClean="0"/>
              <a:t>supplies</a:t>
            </a:r>
            <a:r>
              <a:rPr lang="en-US" dirty="0"/>
              <a:t>, and 61 </a:t>
            </a:r>
            <a:r>
              <a:rPr lang="el-GR" dirty="0" smtClean="0"/>
              <a:t>% </a:t>
            </a:r>
            <a:r>
              <a:rPr lang="en-US" dirty="0" smtClean="0"/>
              <a:t>were </a:t>
            </a:r>
            <a:r>
              <a:rPr lang="en-US" dirty="0"/>
              <a:t>without safely managed sanitation services. In 2015</a:t>
            </a:r>
            <a:r>
              <a:rPr lang="en-US" dirty="0" smtClean="0"/>
              <a:t>,</a:t>
            </a:r>
            <a:r>
              <a:rPr lang="el-GR" dirty="0" smtClean="0"/>
              <a:t> </a:t>
            </a:r>
            <a:r>
              <a:rPr lang="en-US" dirty="0" smtClean="0"/>
              <a:t>892 </a:t>
            </a:r>
            <a:r>
              <a:rPr lang="en-US" dirty="0"/>
              <a:t>million people continued to </a:t>
            </a:r>
            <a:r>
              <a:rPr lang="en-US" dirty="0" err="1"/>
              <a:t>practise</a:t>
            </a:r>
            <a:r>
              <a:rPr lang="en-US" dirty="0"/>
              <a:t> open defecation.</a:t>
            </a:r>
          </a:p>
          <a:p>
            <a:r>
              <a:rPr lang="en-US" dirty="0" smtClean="0"/>
              <a:t>In 2015</a:t>
            </a:r>
            <a:r>
              <a:rPr lang="en-US" dirty="0"/>
              <a:t>, only 27 </a:t>
            </a:r>
            <a:r>
              <a:rPr lang="el-GR" dirty="0" smtClean="0"/>
              <a:t>% </a:t>
            </a:r>
            <a:r>
              <a:rPr lang="en-US" dirty="0" smtClean="0"/>
              <a:t>of </a:t>
            </a:r>
            <a:r>
              <a:rPr lang="en-US" dirty="0"/>
              <a:t>the population in LDCs had basic handwashing </a:t>
            </a:r>
            <a:r>
              <a:rPr lang="en-US" dirty="0" smtClean="0"/>
              <a:t>facilities</a:t>
            </a:r>
            <a:r>
              <a:rPr lang="el-GR" dirty="0" smtClean="0"/>
              <a:t>]</a:t>
            </a:r>
            <a:r>
              <a:rPr lang="en-US" dirty="0" smtClean="0"/>
              <a:t>.</a:t>
            </a:r>
            <a:endParaRPr lang="en-US" dirty="0"/>
          </a:p>
        </p:txBody>
      </p:sp>
    </p:spTree>
    <p:extLst>
      <p:ext uri="{BB962C8B-B14F-4D97-AF65-F5344CB8AC3E}">
        <p14:creationId xmlns:p14="http://schemas.microsoft.com/office/powerpoint/2010/main" val="193314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5355312"/>
          </a:xfrm>
          <a:prstGeom prst="rect">
            <a:avLst/>
          </a:prstGeom>
          <a:noFill/>
        </p:spPr>
        <p:txBody>
          <a:bodyPr wrap="square" rtlCol="0">
            <a:spAutoFit/>
          </a:bodyPr>
          <a:lstStyle/>
          <a:p>
            <a:r>
              <a:rPr lang="el-GR" b="1" u="sng" dirty="0">
                <a:solidFill>
                  <a:srgbClr val="C00000"/>
                </a:solidFill>
              </a:rPr>
              <a:t>Στόχος 7</a:t>
            </a:r>
            <a:r>
              <a:rPr lang="el-GR" b="1" dirty="0">
                <a:solidFill>
                  <a:srgbClr val="C00000"/>
                </a:solidFill>
              </a:rPr>
              <a:t>: Εξασφάλιση πρόσβασης σε προσιτή, αξιόπιστη, βιώσιμη και σύγχρονη ενέργεια για </a:t>
            </a:r>
            <a:r>
              <a:rPr lang="el-GR" b="1" dirty="0" smtClean="0">
                <a:solidFill>
                  <a:srgbClr val="C00000"/>
                </a:solidFill>
              </a:rPr>
              <a:t>όλους </a:t>
            </a:r>
            <a:r>
              <a:rPr lang="el-GR" dirty="0" smtClean="0"/>
              <a:t>[Το </a:t>
            </a:r>
            <a:r>
              <a:rPr lang="el-GR" dirty="0"/>
              <a:t>2016, 3 </a:t>
            </a:r>
            <a:r>
              <a:rPr lang="el-GR" dirty="0" smtClean="0"/>
              <a:t>δις </a:t>
            </a:r>
            <a:r>
              <a:rPr lang="el-GR" dirty="0"/>
              <a:t>άνθρωποι (41% του παγκόσμιου πληθυσμού) εξακολουθούσαν να </a:t>
            </a:r>
            <a:r>
              <a:rPr lang="el-GR" dirty="0" smtClean="0"/>
              <a:t>μαγειρεύουν με </a:t>
            </a:r>
            <a:r>
              <a:rPr lang="el-GR" dirty="0" err="1" smtClean="0"/>
              <a:t>ρυπαίνοντες</a:t>
            </a:r>
            <a:r>
              <a:rPr lang="el-GR" dirty="0" smtClean="0"/>
              <a:t> </a:t>
            </a:r>
            <a:r>
              <a:rPr lang="el-GR" dirty="0"/>
              <a:t>συνδυασμούς καυσίμων. Το μερίδιο των ανανεώσιμων πηγών ενέργειας στην τελική κατανάλωση ενέργειας αυξήθηκε μέτρια, από 17,3% το 2014 σε 17,5% το 2015</a:t>
            </a:r>
            <a:r>
              <a:rPr lang="el-GR" dirty="0" smtClean="0"/>
              <a:t>.]</a:t>
            </a:r>
          </a:p>
          <a:p>
            <a:endParaRPr lang="el-GR" b="1" dirty="0">
              <a:solidFill>
                <a:srgbClr val="C00000"/>
              </a:solidFill>
            </a:endParaRPr>
          </a:p>
          <a:p>
            <a:r>
              <a:rPr lang="el-GR" b="1" u="sng" dirty="0">
                <a:solidFill>
                  <a:srgbClr val="C00000"/>
                </a:solidFill>
              </a:rPr>
              <a:t>Στόχος 8:</a:t>
            </a:r>
            <a:r>
              <a:rPr lang="el-GR" b="1" dirty="0">
                <a:solidFill>
                  <a:srgbClr val="C00000"/>
                </a:solidFill>
              </a:rPr>
              <a:t> Προώθηση της βιώσιμης, χωρίς αποκλεισμούς και βιώσιμης οικονομικής ανάπτυξης, </a:t>
            </a:r>
            <a:r>
              <a:rPr lang="el-GR" b="1" dirty="0" smtClean="0">
                <a:solidFill>
                  <a:srgbClr val="C00000"/>
                </a:solidFill>
              </a:rPr>
              <a:t>πλήρης και </a:t>
            </a:r>
            <a:r>
              <a:rPr lang="el-GR" b="1" dirty="0">
                <a:solidFill>
                  <a:srgbClr val="C00000"/>
                </a:solidFill>
              </a:rPr>
              <a:t>παραγωγική απασχόληση και </a:t>
            </a:r>
            <a:r>
              <a:rPr lang="el-GR" b="1" dirty="0" smtClean="0">
                <a:solidFill>
                  <a:srgbClr val="C00000"/>
                </a:solidFill>
              </a:rPr>
              <a:t>αξιοπρεπής </a:t>
            </a:r>
            <a:r>
              <a:rPr lang="el-GR" b="1" dirty="0">
                <a:solidFill>
                  <a:srgbClr val="C00000"/>
                </a:solidFill>
              </a:rPr>
              <a:t>εργασία για </a:t>
            </a:r>
            <a:r>
              <a:rPr lang="el-GR" b="1" dirty="0" smtClean="0">
                <a:solidFill>
                  <a:srgbClr val="C00000"/>
                </a:solidFill>
              </a:rPr>
              <a:t>όλους </a:t>
            </a:r>
            <a:r>
              <a:rPr lang="el-GR" dirty="0"/>
              <a:t>οι </a:t>
            </a:r>
            <a:r>
              <a:rPr lang="el-GR" dirty="0" smtClean="0"/>
              <a:t>[άνδρες </a:t>
            </a:r>
            <a:r>
              <a:rPr lang="el-GR" dirty="0"/>
              <a:t>κέρδισαν 12,5% περισσότερο </a:t>
            </a:r>
            <a:r>
              <a:rPr lang="el-GR" dirty="0" smtClean="0"/>
              <a:t>από γυναίκες </a:t>
            </a:r>
            <a:r>
              <a:rPr lang="el-GR" dirty="0"/>
              <a:t>σε 40 από τις 45 χώρες, </a:t>
            </a:r>
            <a:r>
              <a:rPr lang="el-GR" dirty="0" smtClean="0"/>
              <a:t>οι νέοι είχαν τριπλάσια πιθανότητα ανεργίας από </a:t>
            </a:r>
            <a:r>
              <a:rPr lang="el-GR" dirty="0"/>
              <a:t>τους ενήλικες το </a:t>
            </a:r>
            <a:r>
              <a:rPr lang="el-GR" dirty="0" smtClean="0"/>
              <a:t>2017]</a:t>
            </a:r>
          </a:p>
          <a:p>
            <a:endParaRPr lang="el-GR" b="1" dirty="0">
              <a:solidFill>
                <a:srgbClr val="C00000"/>
              </a:solidFill>
            </a:endParaRPr>
          </a:p>
          <a:p>
            <a:r>
              <a:rPr lang="el-GR" b="1" u="sng" dirty="0" smtClean="0">
                <a:solidFill>
                  <a:srgbClr val="C00000"/>
                </a:solidFill>
              </a:rPr>
              <a:t>Στόχος 9</a:t>
            </a:r>
            <a:r>
              <a:rPr lang="el-GR" b="1" dirty="0" smtClean="0">
                <a:solidFill>
                  <a:srgbClr val="C00000"/>
                </a:solidFill>
              </a:rPr>
              <a:t>: Δημιουργία ευέλικτων υποδομών, προώθηση της βιώσιμης εκβιομηχάνισης που ωφελεί όλους και ενθαρρύνει την καινοτομία</a:t>
            </a:r>
          </a:p>
          <a:p>
            <a:endParaRPr lang="el-GR" b="1" dirty="0">
              <a:solidFill>
                <a:srgbClr val="C00000"/>
              </a:solidFill>
            </a:endParaRPr>
          </a:p>
          <a:p>
            <a:r>
              <a:rPr lang="el-GR" b="1" u="sng" dirty="0" smtClean="0">
                <a:solidFill>
                  <a:srgbClr val="C00000"/>
                </a:solidFill>
              </a:rPr>
              <a:t>Στόχος 10</a:t>
            </a:r>
            <a:r>
              <a:rPr lang="el-GR" b="1" dirty="0" smtClean="0">
                <a:solidFill>
                  <a:srgbClr val="C00000"/>
                </a:solidFill>
              </a:rPr>
              <a:t>: Μείωση των ανισοτήτων, τόσο εντός της ίδιας χώρας, όσο και μεταξύ των χωρών. </a:t>
            </a:r>
            <a:r>
              <a:rPr lang="el-GR" dirty="0" smtClean="0"/>
              <a:t>Το </a:t>
            </a:r>
            <a:r>
              <a:rPr lang="el-GR" dirty="0"/>
              <a:t>2016, </a:t>
            </a:r>
            <a:r>
              <a:rPr lang="el-GR" dirty="0" smtClean="0"/>
              <a:t>τα ποσά </a:t>
            </a:r>
            <a:r>
              <a:rPr lang="el-GR" dirty="0"/>
              <a:t>που </a:t>
            </a:r>
            <a:r>
              <a:rPr lang="el-GR" dirty="0" smtClean="0"/>
              <a:t>εισπράχθηκαν </a:t>
            </a:r>
            <a:r>
              <a:rPr lang="el-GR" dirty="0"/>
              <a:t>από αναπτυσσόμενες χώρες </a:t>
            </a:r>
            <a:r>
              <a:rPr lang="el-GR" dirty="0" smtClean="0"/>
              <a:t>και προήλθαν από </a:t>
            </a:r>
            <a:r>
              <a:rPr lang="el-GR" dirty="0"/>
              <a:t>χώρες μέλη της Επιτροπής Αναπτυξιακής Βοήθειας του Οργανισμού Οικονομικής Συνεργασίας και </a:t>
            </a:r>
            <a:r>
              <a:rPr lang="el-GR" dirty="0" smtClean="0"/>
              <a:t>Ανάπτυξης (ΟΟΣΑ), πολυμερείς </a:t>
            </a:r>
            <a:r>
              <a:rPr lang="el-GR" dirty="0"/>
              <a:t>οργανώσεις και άλλους σημαντικούς χορηγούς </a:t>
            </a:r>
            <a:r>
              <a:rPr lang="el-GR" dirty="0" smtClean="0"/>
              <a:t>βοήθειας, ανήλθαν </a:t>
            </a:r>
            <a:r>
              <a:rPr lang="el-GR" dirty="0"/>
              <a:t>σε 315 δισεκατομμύρια </a:t>
            </a:r>
            <a:r>
              <a:rPr lang="el-GR" dirty="0" smtClean="0"/>
              <a:t>δολάρια.</a:t>
            </a:r>
            <a:endParaRPr lang="el-GR" b="1" dirty="0">
              <a:solidFill>
                <a:srgbClr val="C00000"/>
              </a:solidFill>
            </a:endParaRPr>
          </a:p>
        </p:txBody>
      </p:sp>
    </p:spTree>
    <p:extLst>
      <p:ext uri="{BB962C8B-B14F-4D97-AF65-F5344CB8AC3E}">
        <p14:creationId xmlns:p14="http://schemas.microsoft.com/office/powerpoint/2010/main" val="963324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496944" cy="6463308"/>
          </a:xfrm>
          <a:prstGeom prst="rect">
            <a:avLst/>
          </a:prstGeom>
          <a:noFill/>
        </p:spPr>
        <p:txBody>
          <a:bodyPr wrap="square" rtlCol="0">
            <a:spAutoFit/>
          </a:bodyPr>
          <a:lstStyle/>
          <a:p>
            <a:pPr algn="just"/>
            <a:r>
              <a:rPr lang="el-GR" b="1" u="sng" dirty="0" smtClean="0">
                <a:solidFill>
                  <a:srgbClr val="C00000"/>
                </a:solidFill>
              </a:rPr>
              <a:t>Στόχος 11</a:t>
            </a:r>
            <a:r>
              <a:rPr lang="el-GR" b="1" dirty="0" smtClean="0">
                <a:solidFill>
                  <a:srgbClr val="C00000"/>
                </a:solidFill>
              </a:rPr>
              <a:t>: Να γίνουν οι πόλεις και οι ανθρώπινοι οικισμοί ασφαλείς, ανθεκτικοί και βιώσιμοι</a:t>
            </a:r>
            <a:r>
              <a:rPr lang="el-GR" b="1" dirty="0">
                <a:solidFill>
                  <a:srgbClr val="C00000"/>
                </a:solidFill>
              </a:rPr>
              <a:t>. </a:t>
            </a:r>
            <a:r>
              <a:rPr lang="el-GR" b="1" dirty="0" smtClean="0">
                <a:solidFill>
                  <a:srgbClr val="C00000"/>
                </a:solidFill>
              </a:rPr>
              <a:t> </a:t>
            </a:r>
            <a:r>
              <a:rPr lang="el-GR" dirty="0" smtClean="0"/>
              <a:t>Πολλές χώρες αντιμετωπίζουν αυξανόμενους αριθμούς </a:t>
            </a:r>
            <a:r>
              <a:rPr lang="el-GR" dirty="0"/>
              <a:t>κατοίκων </a:t>
            </a:r>
            <a:r>
              <a:rPr lang="el-GR" dirty="0" smtClean="0"/>
              <a:t>στις </a:t>
            </a:r>
            <a:r>
              <a:rPr lang="el-GR" dirty="0" err="1" smtClean="0"/>
              <a:t>παραγκουπόλεις</a:t>
            </a:r>
            <a:r>
              <a:rPr lang="el-GR" dirty="0" smtClean="0"/>
              <a:t>, επιδεινούμενη </a:t>
            </a:r>
            <a:r>
              <a:rPr lang="el-GR" dirty="0"/>
              <a:t>την ποιότητα του </a:t>
            </a:r>
            <a:r>
              <a:rPr lang="el-GR" dirty="0" smtClean="0"/>
              <a:t>αέρα και </a:t>
            </a:r>
            <a:r>
              <a:rPr lang="el-GR" dirty="0"/>
              <a:t>ανεπαρκείς βασικές αστικές υπηρεσίες και υποδομές. </a:t>
            </a:r>
            <a:r>
              <a:rPr lang="el-GR" dirty="0" smtClean="0"/>
              <a:t>Η αστική επέκταση αυξάνεται συνεχώς, καθιστώντας αναγκαίο τον </a:t>
            </a:r>
            <a:r>
              <a:rPr lang="el-GR" dirty="0"/>
              <a:t>πολεοδομικό σχεδιασμό και </a:t>
            </a:r>
            <a:r>
              <a:rPr lang="el-GR" dirty="0" smtClean="0"/>
              <a:t>αποτελεσματικότερα συστήματα μεταφορών. Για </a:t>
            </a:r>
            <a:r>
              <a:rPr lang="el-GR" dirty="0"/>
              <a:t>να αντιμετωπιστούν </a:t>
            </a:r>
            <a:r>
              <a:rPr lang="el-GR" dirty="0" smtClean="0"/>
              <a:t>πολλά </a:t>
            </a:r>
            <a:r>
              <a:rPr lang="el-GR" dirty="0"/>
              <a:t>από </a:t>
            </a:r>
            <a:r>
              <a:rPr lang="el-GR" dirty="0" smtClean="0"/>
              <a:t>αυτά τα προβλήματα </a:t>
            </a:r>
            <a:r>
              <a:rPr lang="el-GR" dirty="0"/>
              <a:t>152 </a:t>
            </a:r>
            <a:r>
              <a:rPr lang="el-GR" dirty="0" smtClean="0"/>
              <a:t>χώρες έχουν </a:t>
            </a:r>
            <a:r>
              <a:rPr lang="el-GR" dirty="0"/>
              <a:t>αναπτύξει εθνικές </a:t>
            </a:r>
            <a:r>
              <a:rPr lang="el-GR" dirty="0" smtClean="0"/>
              <a:t>πολεοδομικές πολιτικές </a:t>
            </a:r>
            <a:r>
              <a:rPr lang="el-GR" dirty="0"/>
              <a:t>που υποστηρίζουν βιώσιμη </a:t>
            </a:r>
            <a:r>
              <a:rPr lang="el-GR" dirty="0" smtClean="0"/>
              <a:t>ανάπτυξη στις πόλεις.</a:t>
            </a:r>
            <a:endParaRPr lang="el-GR" dirty="0"/>
          </a:p>
          <a:p>
            <a:pPr algn="just"/>
            <a:r>
              <a:rPr lang="el-GR" dirty="0" smtClean="0"/>
              <a:t>Παρόλο </a:t>
            </a:r>
            <a:r>
              <a:rPr lang="el-GR" dirty="0"/>
              <a:t>που σημειώνεται πρόοδος, πρέπει να καταβληθούν </a:t>
            </a:r>
            <a:r>
              <a:rPr lang="el-GR" dirty="0" smtClean="0"/>
              <a:t>προσπάθειες ώστε </a:t>
            </a:r>
            <a:r>
              <a:rPr lang="el-GR" dirty="0"/>
              <a:t>να διασφαλιστεί ότι όλοι οι </a:t>
            </a:r>
            <a:r>
              <a:rPr lang="el-GR" dirty="0" smtClean="0"/>
              <a:t>κάτοικοι των πόλεων έχουν </a:t>
            </a:r>
            <a:r>
              <a:rPr lang="el-GR" dirty="0"/>
              <a:t>πρόσβαση σε </a:t>
            </a:r>
            <a:r>
              <a:rPr lang="el-GR" dirty="0" smtClean="0"/>
              <a:t>ασφαλή και </a:t>
            </a:r>
            <a:r>
              <a:rPr lang="el-GR" dirty="0"/>
              <a:t>επαρκή στέγαση, καθαρό αέρα και βασικές υπηρεσίες, και να </a:t>
            </a:r>
            <a:r>
              <a:rPr lang="el-GR" dirty="0" smtClean="0"/>
              <a:t>ζήσουν σε ανθεκτικές </a:t>
            </a:r>
            <a:r>
              <a:rPr lang="el-GR" dirty="0"/>
              <a:t>και βιώσιμες κοινότητες</a:t>
            </a:r>
            <a:r>
              <a:rPr lang="el-GR" dirty="0" smtClean="0"/>
              <a:t>.</a:t>
            </a:r>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l-GR" dirty="0"/>
          </a:p>
        </p:txBody>
      </p:sp>
      <p:pic>
        <p:nvPicPr>
          <p:cNvPr id="5" name="Εικόνα 4"/>
          <p:cNvPicPr>
            <a:picLocks noChangeAspect="1"/>
          </p:cNvPicPr>
          <p:nvPr/>
        </p:nvPicPr>
        <p:blipFill>
          <a:blip r:embed="rId2"/>
          <a:stretch>
            <a:fillRect/>
          </a:stretch>
        </p:blipFill>
        <p:spPr>
          <a:xfrm>
            <a:off x="0" y="3356992"/>
            <a:ext cx="3563888" cy="2898335"/>
          </a:xfrm>
          <a:prstGeom prst="rect">
            <a:avLst/>
          </a:prstGeom>
        </p:spPr>
      </p:pic>
      <p:pic>
        <p:nvPicPr>
          <p:cNvPr id="6" name="Εικόνα 5"/>
          <p:cNvPicPr>
            <a:picLocks noChangeAspect="1"/>
          </p:cNvPicPr>
          <p:nvPr/>
        </p:nvPicPr>
        <p:blipFill>
          <a:blip r:embed="rId3"/>
          <a:stretch>
            <a:fillRect/>
          </a:stretch>
        </p:blipFill>
        <p:spPr>
          <a:xfrm>
            <a:off x="3563888" y="3356992"/>
            <a:ext cx="5472608" cy="2898335"/>
          </a:xfrm>
          <a:prstGeom prst="rect">
            <a:avLst/>
          </a:prstGeom>
        </p:spPr>
      </p:pic>
    </p:spTree>
    <p:extLst>
      <p:ext uri="{BB962C8B-B14F-4D97-AF65-F5344CB8AC3E}">
        <p14:creationId xmlns:p14="http://schemas.microsoft.com/office/powerpoint/2010/main" val="739320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712968" cy="5078313"/>
          </a:xfrm>
          <a:prstGeom prst="rect">
            <a:avLst/>
          </a:prstGeom>
          <a:noFill/>
        </p:spPr>
        <p:txBody>
          <a:bodyPr wrap="square" rtlCol="0">
            <a:spAutoFit/>
          </a:bodyPr>
          <a:lstStyle/>
          <a:p>
            <a:r>
              <a:rPr lang="el-GR" b="1" u="sng" dirty="0" smtClean="0">
                <a:solidFill>
                  <a:srgbClr val="C00000"/>
                </a:solidFill>
              </a:rPr>
              <a:t>Στόχος 12</a:t>
            </a:r>
            <a:r>
              <a:rPr lang="el-GR" b="1" dirty="0" smtClean="0">
                <a:solidFill>
                  <a:srgbClr val="C00000"/>
                </a:solidFill>
              </a:rPr>
              <a:t>: Διασφάλιση αειφόρων μοντέλων παραγωγής και κατανάλωσης</a:t>
            </a:r>
          </a:p>
          <a:p>
            <a:pPr algn="just"/>
            <a:r>
              <a:rPr lang="el-GR" dirty="0" smtClean="0"/>
              <a:t>Το πώς </a:t>
            </a:r>
            <a:r>
              <a:rPr lang="el-GR" dirty="0"/>
              <a:t>οι κοινωνίες χρησιμοποιούν και διαχειρίζονται τους φυσικούς τους πόρους</a:t>
            </a:r>
            <a:br>
              <a:rPr lang="el-GR" dirty="0"/>
            </a:br>
            <a:r>
              <a:rPr lang="el-GR" dirty="0"/>
              <a:t>διαμορφώνει θεμελιωδώς την ποιότητα ζωής τους. Ένας από τους πυρήνες</a:t>
            </a:r>
            <a:br>
              <a:rPr lang="el-GR" dirty="0"/>
            </a:br>
            <a:r>
              <a:rPr lang="el-GR" dirty="0" smtClean="0"/>
              <a:t>στόχους </a:t>
            </a:r>
            <a:r>
              <a:rPr lang="el-GR" dirty="0"/>
              <a:t>της Ατζέντας του 2030 είναι η αποσύνδεση </a:t>
            </a:r>
            <a:r>
              <a:rPr lang="el-GR" dirty="0" smtClean="0"/>
              <a:t>της οικονομικής</a:t>
            </a:r>
            <a:r>
              <a:rPr lang="el-GR" dirty="0"/>
              <a:t/>
            </a:r>
            <a:br>
              <a:rPr lang="el-GR" dirty="0"/>
            </a:br>
            <a:r>
              <a:rPr lang="el-GR" dirty="0" smtClean="0"/>
              <a:t>ανάπτυξης </a:t>
            </a:r>
            <a:r>
              <a:rPr lang="el-GR" dirty="0"/>
              <a:t>από τη χρήση των πόρων και την υποβάθμιση του περιβάλλοντος,</a:t>
            </a:r>
            <a:br>
              <a:rPr lang="el-GR" dirty="0"/>
            </a:br>
            <a:r>
              <a:rPr lang="el-GR" dirty="0"/>
              <a:t>κυρίως με τη βελτίωση της αποτελεσματικότητας των πόρων, βελτιώνοντας συγχρόνως</a:t>
            </a:r>
            <a:br>
              <a:rPr lang="el-GR" dirty="0"/>
            </a:br>
            <a:r>
              <a:rPr lang="el-GR" dirty="0"/>
              <a:t>την </a:t>
            </a:r>
            <a:r>
              <a:rPr lang="el-GR" dirty="0" smtClean="0"/>
              <a:t>ανθρώπινη ευημερία. </a:t>
            </a:r>
            <a:r>
              <a:rPr lang="el-GR" dirty="0"/>
              <a:t>Αυτό μπορεί να συμβεί με μια στροφή προς την κατεύθυνση</a:t>
            </a:r>
            <a:br>
              <a:rPr lang="el-GR" dirty="0"/>
            </a:br>
            <a:r>
              <a:rPr lang="el-GR" dirty="0"/>
              <a:t>πιο βιώσιμα μοντέλα κατανάλωσης και παραγωγής. </a:t>
            </a:r>
            <a:r>
              <a:rPr lang="el-GR" dirty="0" smtClean="0"/>
              <a:t>Τέτοια</a:t>
            </a:r>
            <a:r>
              <a:rPr lang="el-GR" dirty="0"/>
              <a:t/>
            </a:r>
            <a:br>
              <a:rPr lang="el-GR" dirty="0"/>
            </a:br>
            <a:r>
              <a:rPr lang="el-GR" dirty="0" smtClean="0"/>
              <a:t>στροφή απαιτεί </a:t>
            </a:r>
            <a:r>
              <a:rPr lang="el-GR" dirty="0"/>
              <a:t>εθνικές δημόσιες πολιτικές που δημιουργούν </a:t>
            </a:r>
            <a:r>
              <a:rPr lang="el-GR" dirty="0" smtClean="0"/>
              <a:t>ευνοϊκό περιβάλλον</a:t>
            </a:r>
            <a:r>
              <a:rPr lang="el-GR" dirty="0"/>
              <a:t>, </a:t>
            </a:r>
            <a:r>
              <a:rPr lang="el-GR" dirty="0" smtClean="0"/>
              <a:t>κοινωνικές και υλικές υποδομές </a:t>
            </a:r>
            <a:r>
              <a:rPr lang="el-GR" dirty="0"/>
              <a:t>και αγορές, και</a:t>
            </a:r>
            <a:br>
              <a:rPr lang="el-GR" dirty="0"/>
            </a:br>
            <a:r>
              <a:rPr lang="el-GR" dirty="0"/>
              <a:t>μετασχηματισμό των επιχειρηματικών πρακτικών </a:t>
            </a:r>
            <a:r>
              <a:rPr lang="el-GR" dirty="0" smtClean="0"/>
              <a:t>προς την κατεύθυνση των παγκόσμιων αλυσίδων </a:t>
            </a:r>
            <a:r>
              <a:rPr lang="el-GR" dirty="0"/>
              <a:t>αξίας</a:t>
            </a:r>
            <a:r>
              <a:rPr lang="el-GR" dirty="0" smtClean="0"/>
              <a:t>.</a:t>
            </a:r>
          </a:p>
          <a:p>
            <a:pPr algn="just"/>
            <a:endParaRPr lang="en-US" b="1" dirty="0" smtClean="0">
              <a:solidFill>
                <a:srgbClr val="C00000"/>
              </a:solidFill>
            </a:endParaRPr>
          </a:p>
          <a:p>
            <a:pPr algn="just"/>
            <a:r>
              <a:rPr lang="el-GR" b="1" u="sng" dirty="0" smtClean="0">
                <a:solidFill>
                  <a:srgbClr val="C00000"/>
                </a:solidFill>
              </a:rPr>
              <a:t>Στόχος </a:t>
            </a:r>
            <a:r>
              <a:rPr lang="el-GR" b="1" u="sng" dirty="0">
                <a:solidFill>
                  <a:srgbClr val="C00000"/>
                </a:solidFill>
              </a:rPr>
              <a:t>13</a:t>
            </a:r>
            <a:r>
              <a:rPr lang="el-GR" b="1" dirty="0">
                <a:solidFill>
                  <a:srgbClr val="C00000"/>
                </a:solidFill>
              </a:rPr>
              <a:t>: </a:t>
            </a:r>
            <a:r>
              <a:rPr lang="el-GR" b="1" dirty="0" smtClean="0">
                <a:solidFill>
                  <a:srgbClr val="C00000"/>
                </a:solidFill>
              </a:rPr>
              <a:t>Λήψη επειγόντων μέτρων </a:t>
            </a:r>
            <a:r>
              <a:rPr lang="el-GR" b="1" dirty="0">
                <a:solidFill>
                  <a:srgbClr val="C00000"/>
                </a:solidFill>
              </a:rPr>
              <a:t>για την καταπολέμηση της κλιματικής αλλαγής και των επιπτώσεών </a:t>
            </a:r>
            <a:r>
              <a:rPr lang="el-GR" b="1" dirty="0" smtClean="0">
                <a:solidFill>
                  <a:srgbClr val="C00000"/>
                </a:solidFill>
              </a:rPr>
              <a:t>της</a:t>
            </a:r>
          </a:p>
          <a:p>
            <a:pPr algn="just"/>
            <a:r>
              <a:rPr lang="el-GR" dirty="0" smtClean="0"/>
              <a:t>Μέχρι τις 9/4/2018, είχαν επικυρώσει τη Συμφωνία του Παρισιού 168 χώρες.</a:t>
            </a:r>
          </a:p>
          <a:p>
            <a:pPr algn="just"/>
            <a:endParaRPr lang="el-GR" dirty="0"/>
          </a:p>
          <a:p>
            <a:pPr algn="just"/>
            <a:endParaRPr lang="el-GR" b="1" dirty="0">
              <a:solidFill>
                <a:srgbClr val="C00000"/>
              </a:solidFill>
            </a:endParaRPr>
          </a:p>
        </p:txBody>
      </p:sp>
    </p:spTree>
    <p:extLst>
      <p:ext uri="{BB962C8B-B14F-4D97-AF65-F5344CB8AC3E}">
        <p14:creationId xmlns:p14="http://schemas.microsoft.com/office/powerpoint/2010/main" val="3741845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784976" cy="5909310"/>
          </a:xfrm>
          <a:prstGeom prst="rect">
            <a:avLst/>
          </a:prstGeom>
          <a:noFill/>
        </p:spPr>
        <p:txBody>
          <a:bodyPr wrap="square" rtlCol="0">
            <a:spAutoFit/>
          </a:bodyPr>
          <a:lstStyle/>
          <a:p>
            <a:pPr algn="just"/>
            <a:r>
              <a:rPr lang="el-GR" b="1" u="sng" dirty="0" smtClean="0">
                <a:solidFill>
                  <a:srgbClr val="C00000"/>
                </a:solidFill>
              </a:rPr>
              <a:t>Στόχος </a:t>
            </a:r>
            <a:r>
              <a:rPr lang="el-GR" b="1" u="sng" dirty="0">
                <a:solidFill>
                  <a:srgbClr val="C00000"/>
                </a:solidFill>
              </a:rPr>
              <a:t>14</a:t>
            </a:r>
            <a:r>
              <a:rPr lang="el-GR" b="1" dirty="0">
                <a:solidFill>
                  <a:srgbClr val="C00000"/>
                </a:solidFill>
              </a:rPr>
              <a:t>: Διατήρηση και βιώσιμη χρήση των ωκεανών, των θαλασσών και των θαλάσσιων πόρων για βιώσιμη ανάπτυξη </a:t>
            </a:r>
            <a:endParaRPr lang="en-US" b="1" dirty="0">
              <a:solidFill>
                <a:srgbClr val="C00000"/>
              </a:solidFill>
            </a:endParaRPr>
          </a:p>
          <a:p>
            <a:r>
              <a:rPr lang="el-GR" dirty="0"/>
              <a:t>Τα επίπεδα οξύτητας των ανοιχτών ωκεανών έχουν αυξηθεί κατά 26% από την έναρξη της Βιομηχανικής </a:t>
            </a:r>
            <a:r>
              <a:rPr lang="el-GR" dirty="0" smtClean="0"/>
              <a:t>Επανάστασης.</a:t>
            </a:r>
            <a:endParaRPr lang="en-US" dirty="0"/>
          </a:p>
          <a:p>
            <a:r>
              <a:rPr lang="el-GR" dirty="0" smtClean="0"/>
              <a:t>Οι </a:t>
            </a:r>
            <a:r>
              <a:rPr lang="el-GR" dirty="0"/>
              <a:t>γενικές τάσεις δείχνουν τη συνεχή επιδείνωση των παράκτιων υδάτων λόγω της ρύπανσης και της </a:t>
            </a:r>
            <a:r>
              <a:rPr lang="el-GR" dirty="0" smtClean="0"/>
              <a:t>ρύπανσης ευτροφισμού</a:t>
            </a:r>
            <a:r>
              <a:rPr lang="el-GR" dirty="0"/>
              <a:t>. Χωρίς συντονισμένες προσπάθειες, ο παράκτιος ευτροφισμός </a:t>
            </a:r>
            <a:r>
              <a:rPr lang="el-GR" dirty="0" smtClean="0"/>
              <a:t>αναμένεται να αυξηθεί κατά 20</a:t>
            </a:r>
            <a:r>
              <a:rPr lang="el-GR" dirty="0"/>
              <a:t>% </a:t>
            </a:r>
            <a:r>
              <a:rPr lang="el-GR" dirty="0" smtClean="0"/>
              <a:t>στα μεγάλα θαλάσσια οικοσυστήματα </a:t>
            </a:r>
            <a:r>
              <a:rPr lang="el-GR" dirty="0"/>
              <a:t>μέχρι το 2050</a:t>
            </a:r>
            <a:r>
              <a:rPr lang="el-GR" dirty="0" smtClean="0"/>
              <a:t>.</a:t>
            </a:r>
          </a:p>
          <a:p>
            <a:endParaRPr lang="el-GR" dirty="0"/>
          </a:p>
          <a:p>
            <a:r>
              <a:rPr lang="el-GR" b="1" u="sng" dirty="0" smtClean="0">
                <a:solidFill>
                  <a:srgbClr val="C00000"/>
                </a:solidFill>
              </a:rPr>
              <a:t>Στόχος </a:t>
            </a:r>
            <a:r>
              <a:rPr lang="en-US" b="1" u="sng" dirty="0" smtClean="0">
                <a:solidFill>
                  <a:srgbClr val="C00000"/>
                </a:solidFill>
              </a:rPr>
              <a:t>15</a:t>
            </a:r>
            <a:r>
              <a:rPr lang="en-US" b="1" dirty="0">
                <a:solidFill>
                  <a:srgbClr val="C00000"/>
                </a:solidFill>
              </a:rPr>
              <a:t>: </a:t>
            </a:r>
            <a:r>
              <a:rPr lang="el-GR" b="1" dirty="0" smtClean="0">
                <a:solidFill>
                  <a:srgbClr val="C00000"/>
                </a:solidFill>
              </a:rPr>
              <a:t>Προστασία, αποκατάσταση και προώθηση της αειφόρου χρήσης των χερσαίων οικοσυστημάτων</a:t>
            </a:r>
            <a:r>
              <a:rPr lang="en-US" b="1" dirty="0" smtClean="0">
                <a:solidFill>
                  <a:srgbClr val="C00000"/>
                </a:solidFill>
              </a:rPr>
              <a:t>,</a:t>
            </a:r>
            <a:r>
              <a:rPr lang="el-GR" b="1" dirty="0" smtClean="0">
                <a:solidFill>
                  <a:srgbClr val="C00000"/>
                </a:solidFill>
              </a:rPr>
              <a:t> της αειφόρου διαχείρισης των δασών, της καταπολέμησης της ερημοποίησης και παύση και αντιστροφή της υποβάθμισης της γης και της απώλειας της βιοποικιλότητας.</a:t>
            </a:r>
          </a:p>
          <a:p>
            <a:r>
              <a:rPr lang="el-GR" dirty="0"/>
              <a:t>Οι δασικές περιοχές της Γης εξακολουθούν να συρρικνώνονται από </a:t>
            </a:r>
            <a:r>
              <a:rPr lang="el-GR" dirty="0" smtClean="0"/>
              <a:t>31,2</a:t>
            </a:r>
            <a:r>
              <a:rPr lang="el-GR" dirty="0"/>
              <a:t>% της συνολικής </a:t>
            </a:r>
            <a:r>
              <a:rPr lang="el-GR" dirty="0" smtClean="0"/>
              <a:t>έκτασης της γης σε 30,7</a:t>
            </a:r>
            <a:r>
              <a:rPr lang="el-GR" dirty="0"/>
              <a:t>% </a:t>
            </a:r>
            <a:r>
              <a:rPr lang="el-GR" dirty="0" smtClean="0"/>
              <a:t>το </a:t>
            </a:r>
            <a:r>
              <a:rPr lang="el-GR" dirty="0"/>
              <a:t>2015. </a:t>
            </a:r>
            <a:br>
              <a:rPr lang="el-GR" dirty="0"/>
            </a:br>
            <a:r>
              <a:rPr lang="el-GR" dirty="0"/>
              <a:t>Περίπου το </a:t>
            </a:r>
            <a:r>
              <a:rPr lang="el-GR" dirty="0" smtClean="0"/>
              <a:t>1/5 </a:t>
            </a:r>
            <a:r>
              <a:rPr lang="el-GR" dirty="0"/>
              <a:t>της επιφάνειας της γης που καλύπτεται από τη βλάστηση έδειξε επίμονη</a:t>
            </a:r>
            <a:br>
              <a:rPr lang="el-GR" dirty="0"/>
            </a:br>
            <a:r>
              <a:rPr lang="el-GR" dirty="0"/>
              <a:t>και την πτωτική τάση της παραγωγικότητας </a:t>
            </a:r>
            <a:r>
              <a:rPr lang="el-GR" dirty="0" smtClean="0"/>
              <a:t>μεταξύ </a:t>
            </a:r>
            <a:r>
              <a:rPr lang="el-GR" dirty="0"/>
              <a:t>1999 </a:t>
            </a:r>
            <a:r>
              <a:rPr lang="el-GR" dirty="0" smtClean="0"/>
              <a:t>και </a:t>
            </a:r>
            <a:r>
              <a:rPr lang="el-GR" dirty="0"/>
              <a:t>2013, απειλώντας </a:t>
            </a:r>
            <a:r>
              <a:rPr lang="el-GR" dirty="0" smtClean="0"/>
              <a:t>τη διαβίωση</a:t>
            </a:r>
            <a:r>
              <a:rPr lang="el-GR" dirty="0"/>
              <a:t/>
            </a:r>
            <a:br>
              <a:rPr lang="el-GR" dirty="0"/>
            </a:br>
            <a:r>
              <a:rPr lang="el-GR" dirty="0"/>
              <a:t>πάνω από ένα </a:t>
            </a:r>
            <a:r>
              <a:rPr lang="el-GR" dirty="0" smtClean="0"/>
              <a:t>δις νοικοκυριών. </a:t>
            </a:r>
            <a:r>
              <a:rPr lang="el-GR" dirty="0"/>
              <a:t>Έχουν επηρεαστεί έως και 24 </a:t>
            </a:r>
            <a:r>
              <a:rPr lang="el-GR" dirty="0" err="1" smtClean="0"/>
              <a:t>εκατομ</a:t>
            </a:r>
            <a:r>
              <a:rPr lang="el-GR" dirty="0" smtClean="0"/>
              <a:t>. </a:t>
            </a:r>
            <a:r>
              <a:rPr lang="en-US" dirty="0" smtClean="0"/>
              <a:t>km2</a:t>
            </a:r>
            <a:r>
              <a:rPr lang="el-GR" dirty="0" smtClean="0"/>
              <a:t> </a:t>
            </a:r>
            <a:r>
              <a:rPr lang="el-GR" dirty="0"/>
              <a:t>γης,</a:t>
            </a:r>
            <a:br>
              <a:rPr lang="el-GR" dirty="0"/>
            </a:br>
            <a:r>
              <a:rPr lang="el-GR" dirty="0" smtClean="0"/>
              <a:t>συμπεριλαμβανομένων 19% καλλιεργήσιμης </a:t>
            </a:r>
            <a:r>
              <a:rPr lang="el-GR" dirty="0"/>
              <a:t>γης, </a:t>
            </a:r>
            <a:r>
              <a:rPr lang="el-GR" dirty="0" smtClean="0"/>
              <a:t>16% δασικής </a:t>
            </a:r>
            <a:r>
              <a:rPr lang="el-GR" dirty="0"/>
              <a:t>γης, 19 </a:t>
            </a:r>
            <a:r>
              <a:rPr lang="el-GR" dirty="0" smtClean="0"/>
              <a:t>% </a:t>
            </a:r>
            <a:r>
              <a:rPr lang="el-GR" dirty="0"/>
              <a:t>των λειμώνων και</a:t>
            </a:r>
            <a:br>
              <a:rPr lang="el-GR" dirty="0"/>
            </a:br>
            <a:r>
              <a:rPr lang="el-GR" dirty="0"/>
              <a:t>28 </a:t>
            </a:r>
            <a:r>
              <a:rPr lang="el-GR" dirty="0" smtClean="0"/>
              <a:t>% </a:t>
            </a:r>
            <a:r>
              <a:rPr lang="el-GR" dirty="0"/>
              <a:t>των δασών.</a:t>
            </a:r>
            <a:endParaRPr lang="en-US" b="1" dirty="0">
              <a:solidFill>
                <a:srgbClr val="C00000"/>
              </a:solidFill>
            </a:endParaRPr>
          </a:p>
          <a:p>
            <a:endParaRPr lang="el-GR" dirty="0"/>
          </a:p>
        </p:txBody>
      </p:sp>
    </p:spTree>
    <p:extLst>
      <p:ext uri="{BB962C8B-B14F-4D97-AF65-F5344CB8AC3E}">
        <p14:creationId xmlns:p14="http://schemas.microsoft.com/office/powerpoint/2010/main" val="195455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840"/>
            <a:ext cx="8496944" cy="4801314"/>
          </a:xfrm>
          <a:prstGeom prst="rect">
            <a:avLst/>
          </a:prstGeom>
          <a:noFill/>
        </p:spPr>
        <p:txBody>
          <a:bodyPr wrap="square" rtlCol="0">
            <a:spAutoFit/>
          </a:bodyPr>
          <a:lstStyle/>
          <a:p>
            <a:pPr algn="just"/>
            <a:r>
              <a:rPr lang="el-GR" b="1" u="sng" dirty="0">
                <a:solidFill>
                  <a:srgbClr val="C00000"/>
                </a:solidFill>
              </a:rPr>
              <a:t>Στόχος 16</a:t>
            </a:r>
            <a:r>
              <a:rPr lang="el-GR" b="1" dirty="0">
                <a:solidFill>
                  <a:srgbClr val="C00000"/>
                </a:solidFill>
              </a:rPr>
              <a:t>: Προώθηση ειρηνικών και χωρίς αποκλεισμούς κοινωνιών για βιώσιμη ανάπτυξη</a:t>
            </a:r>
            <a:r>
              <a:rPr lang="el-GR" b="1" dirty="0" smtClean="0">
                <a:solidFill>
                  <a:srgbClr val="C00000"/>
                </a:solidFill>
              </a:rPr>
              <a:t>, παροχή πρόσβασης </a:t>
            </a:r>
            <a:r>
              <a:rPr lang="el-GR" b="1" dirty="0">
                <a:solidFill>
                  <a:srgbClr val="C00000"/>
                </a:solidFill>
              </a:rPr>
              <a:t>στη δικαιοσύνη για όλους και </a:t>
            </a:r>
            <a:r>
              <a:rPr lang="el-GR" b="1" dirty="0" smtClean="0">
                <a:solidFill>
                  <a:srgbClr val="C00000"/>
                </a:solidFill>
              </a:rPr>
              <a:t>οικοδόμηση αποτελεσματικών, υπεύθυνων </a:t>
            </a:r>
            <a:r>
              <a:rPr lang="el-GR" b="1" dirty="0">
                <a:solidFill>
                  <a:srgbClr val="C00000"/>
                </a:solidFill>
              </a:rPr>
              <a:t>και χωρίς </a:t>
            </a:r>
            <a:r>
              <a:rPr lang="el-GR" b="1" dirty="0" smtClean="0">
                <a:solidFill>
                  <a:srgbClr val="C00000"/>
                </a:solidFill>
              </a:rPr>
              <a:t>αποκλεισμούς ιδρυμάτων </a:t>
            </a:r>
            <a:r>
              <a:rPr lang="el-GR" b="1" dirty="0">
                <a:solidFill>
                  <a:srgbClr val="C00000"/>
                </a:solidFill>
              </a:rPr>
              <a:t>σε όλα τα </a:t>
            </a:r>
            <a:r>
              <a:rPr lang="el-GR" b="1" dirty="0" smtClean="0">
                <a:solidFill>
                  <a:srgbClr val="C00000"/>
                </a:solidFill>
              </a:rPr>
              <a:t>επίπεδα.</a:t>
            </a:r>
          </a:p>
          <a:p>
            <a:pPr marL="285750" indent="-285750">
              <a:buFont typeface="Arial" panose="020B0604020202020204" pitchFamily="34" charset="0"/>
              <a:buChar char="•"/>
            </a:pPr>
            <a:r>
              <a:rPr lang="el-GR" dirty="0"/>
              <a:t>Πολλές περιοχές του κόσμου εξακολουθούν να υφίστανται </a:t>
            </a:r>
            <a:r>
              <a:rPr lang="el-GR" dirty="0" smtClean="0"/>
              <a:t>φρίκες </a:t>
            </a:r>
            <a:r>
              <a:rPr lang="el-GR" dirty="0"/>
              <a:t>ως αποτέλεσμα </a:t>
            </a:r>
            <a:r>
              <a:rPr lang="el-GR" dirty="0" smtClean="0"/>
              <a:t>ένοπλων συγκρούσεων ή άλλων μορφών </a:t>
            </a:r>
            <a:r>
              <a:rPr lang="el-GR" dirty="0"/>
              <a:t>βίας που συμβαίνουν σε κοινωνίες και σε </a:t>
            </a:r>
            <a:r>
              <a:rPr lang="el-GR" dirty="0" smtClean="0"/>
              <a:t>τοπικό επίπεδο</a:t>
            </a:r>
            <a:r>
              <a:rPr lang="el-GR" dirty="0"/>
              <a:t>. </a:t>
            </a:r>
            <a:r>
              <a:rPr lang="en-US" dirty="0" smtClean="0"/>
              <a:t>H </a:t>
            </a:r>
            <a:r>
              <a:rPr lang="el-GR" dirty="0" smtClean="0"/>
              <a:t>πρόοδος στην προώθηση </a:t>
            </a:r>
            <a:r>
              <a:rPr lang="el-GR" dirty="0"/>
              <a:t>του κράτους δικαίου και </a:t>
            </a:r>
            <a:r>
              <a:rPr lang="el-GR" dirty="0" smtClean="0"/>
              <a:t>στην πρόσβαση </a:t>
            </a:r>
            <a:r>
              <a:rPr lang="el-GR" dirty="0"/>
              <a:t>στη δικαιοσύνη είναι άνιση. Ωστόσο, </a:t>
            </a:r>
            <a:r>
              <a:rPr lang="el-GR" dirty="0" smtClean="0"/>
              <a:t>υπάρχει εξέλιξη μέσα από κανονισμούς </a:t>
            </a:r>
            <a:r>
              <a:rPr lang="el-GR" dirty="0"/>
              <a:t>που προωθούν την πρόσβαση του κοινού </a:t>
            </a:r>
            <a:r>
              <a:rPr lang="el-GR" dirty="0" smtClean="0"/>
              <a:t>στην πληροφορία, </a:t>
            </a:r>
            <a:r>
              <a:rPr lang="el-GR" dirty="0"/>
              <a:t>αν και αργά, και μέσα</a:t>
            </a:r>
            <a:br>
              <a:rPr lang="el-GR" dirty="0"/>
            </a:br>
            <a:r>
              <a:rPr lang="el-GR" dirty="0" smtClean="0"/>
              <a:t>από την ενίσχυση </a:t>
            </a:r>
            <a:r>
              <a:rPr lang="el-GR" dirty="0"/>
              <a:t>των θεσμών που υποστηρίζουν τα ανθρώπινα δικαιώματα σε εθνικό </a:t>
            </a:r>
            <a:r>
              <a:rPr lang="el-GR" dirty="0" smtClean="0"/>
              <a:t>επίπεδο.</a:t>
            </a:r>
          </a:p>
          <a:p>
            <a:pPr marL="285750" indent="-285750">
              <a:buFont typeface="Arial" panose="020B0604020202020204" pitchFamily="34" charset="0"/>
              <a:buChar char="•"/>
            </a:pPr>
            <a:r>
              <a:rPr lang="el-GR" dirty="0" smtClean="0"/>
              <a:t>8 </a:t>
            </a:r>
            <a:r>
              <a:rPr lang="el-GR" dirty="0"/>
              <a:t>στα 10 παιδιά ηλικίας 1 έως 14 ετών υποβλήθηκαν σε </a:t>
            </a:r>
            <a:r>
              <a:rPr lang="el-GR" dirty="0" smtClean="0"/>
              <a:t>κάποιας μορφής ψυχολογική</a:t>
            </a:r>
            <a:r>
              <a:rPr lang="en-US" dirty="0" smtClean="0"/>
              <a:t> </a:t>
            </a:r>
            <a:r>
              <a:rPr lang="el-GR" dirty="0" smtClean="0"/>
              <a:t>επίθεση ή </a:t>
            </a:r>
            <a:r>
              <a:rPr lang="el-GR" dirty="0"/>
              <a:t>/ και σωματική τιμωρία σε τακτική βάση στο σπίτι σε 81 </a:t>
            </a:r>
            <a:r>
              <a:rPr lang="el-GR" dirty="0" smtClean="0"/>
              <a:t>χώρες (κυρίως αναπτυσσόμενες), σύμφωνα </a:t>
            </a:r>
            <a:r>
              <a:rPr lang="el-GR" dirty="0"/>
              <a:t>με τα διαθέσιμα στοιχεία από το 2005 έως το 2017. </a:t>
            </a:r>
            <a:endParaRPr lang="el-GR" dirty="0" smtClean="0"/>
          </a:p>
          <a:p>
            <a:r>
              <a:rPr lang="el-GR" dirty="0"/>
              <a:t> </a:t>
            </a:r>
            <a:r>
              <a:rPr lang="el-GR" dirty="0" smtClean="0"/>
              <a:t>     Σε όλες, </a:t>
            </a:r>
            <a:r>
              <a:rPr lang="el-GR" dirty="0"/>
              <a:t>εκτός από </a:t>
            </a:r>
            <a:r>
              <a:rPr lang="el-GR" dirty="0" smtClean="0"/>
              <a:t>επτά από τις </a:t>
            </a:r>
            <a:r>
              <a:rPr lang="el-GR" dirty="0"/>
              <a:t>χώρες αυτές, περισσότερα από τα μισά παιδιά </a:t>
            </a:r>
            <a:r>
              <a:rPr lang="el-GR" dirty="0" smtClean="0"/>
              <a:t> </a:t>
            </a:r>
          </a:p>
          <a:p>
            <a:r>
              <a:rPr lang="el-GR" dirty="0"/>
              <a:t> </a:t>
            </a:r>
            <a:r>
              <a:rPr lang="el-GR" dirty="0" smtClean="0"/>
              <a:t>     γνώρισαν </a:t>
            </a:r>
            <a:r>
              <a:rPr lang="el-GR" dirty="0"/>
              <a:t>βίαιες μορφές πειθαρχίας</a:t>
            </a:r>
            <a:r>
              <a:rPr lang="el-GR" dirty="0" smtClean="0"/>
              <a:t>. </a:t>
            </a:r>
          </a:p>
          <a:p>
            <a:pPr marL="285750" indent="-285750">
              <a:buFont typeface="Arial" panose="020B0604020202020204" pitchFamily="34" charset="0"/>
              <a:buChar char="•"/>
            </a:pPr>
            <a:r>
              <a:rPr lang="el-GR" dirty="0" smtClean="0"/>
              <a:t>Περισσότερες </a:t>
            </a:r>
            <a:r>
              <a:rPr lang="el-GR" dirty="0"/>
              <a:t>από 570 διαφορετικές ροές που αφορούν την εμπορία ανθρώπων εντοπίστηκαν </a:t>
            </a:r>
            <a:r>
              <a:rPr lang="el-GR" dirty="0" smtClean="0"/>
              <a:t>μεταξύ 2012 </a:t>
            </a:r>
            <a:r>
              <a:rPr lang="el-GR" dirty="0"/>
              <a:t>και 2014, που επηρεάζουν όλες τις </a:t>
            </a:r>
            <a:r>
              <a:rPr lang="el-GR" dirty="0" smtClean="0"/>
              <a:t>περιφέρειες.</a:t>
            </a:r>
            <a:endParaRPr lang="el-GR" b="1" dirty="0">
              <a:solidFill>
                <a:srgbClr val="C00000"/>
              </a:solidFill>
            </a:endParaRPr>
          </a:p>
        </p:txBody>
      </p:sp>
    </p:spTree>
    <p:extLst>
      <p:ext uri="{BB962C8B-B14F-4D97-AF65-F5344CB8AC3E}">
        <p14:creationId xmlns:p14="http://schemas.microsoft.com/office/powerpoint/2010/main" val="2849137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2585323"/>
          </a:xfrm>
          <a:prstGeom prst="rect">
            <a:avLst/>
          </a:prstGeom>
          <a:noFill/>
        </p:spPr>
        <p:txBody>
          <a:bodyPr wrap="square" rtlCol="0">
            <a:spAutoFit/>
          </a:bodyPr>
          <a:lstStyle/>
          <a:p>
            <a:r>
              <a:rPr lang="el-GR" b="1" u="sng" dirty="0">
                <a:solidFill>
                  <a:srgbClr val="C00000"/>
                </a:solidFill>
              </a:rPr>
              <a:t>Στόχος 17</a:t>
            </a:r>
            <a:r>
              <a:rPr lang="el-GR" b="1" dirty="0">
                <a:solidFill>
                  <a:srgbClr val="C00000"/>
                </a:solidFill>
              </a:rPr>
              <a:t>: Ενίσχυση των μέσων υλοποίησης και αναζωογόνηση της Παγκόσμιας Εταιρικής </a:t>
            </a:r>
            <a:r>
              <a:rPr lang="el-GR" b="1" dirty="0" smtClean="0">
                <a:solidFill>
                  <a:srgbClr val="C00000"/>
                </a:solidFill>
              </a:rPr>
              <a:t>Σχέσης για </a:t>
            </a:r>
            <a:r>
              <a:rPr lang="el-GR" b="1" dirty="0">
                <a:solidFill>
                  <a:srgbClr val="C00000"/>
                </a:solidFill>
              </a:rPr>
              <a:t>βιώσιμη </a:t>
            </a:r>
            <a:r>
              <a:rPr lang="el-GR" b="1" dirty="0" smtClean="0">
                <a:solidFill>
                  <a:srgbClr val="C00000"/>
                </a:solidFill>
              </a:rPr>
              <a:t>ανάπτυξη</a:t>
            </a:r>
          </a:p>
          <a:p>
            <a:pPr algn="just"/>
            <a:r>
              <a:rPr lang="el-GR" dirty="0" smtClean="0"/>
              <a:t>Αυτός ο </a:t>
            </a:r>
            <a:r>
              <a:rPr lang="el-GR" dirty="0"/>
              <a:t>στόχος </a:t>
            </a:r>
            <a:r>
              <a:rPr lang="el-GR" dirty="0" smtClean="0"/>
              <a:t>επιδιώκει </a:t>
            </a:r>
            <a:r>
              <a:rPr lang="el-GR" dirty="0"/>
              <a:t>να ενισχύσει τις παγκόσμιες εταιρικές σχέσεις για να υποστηρίξει και να επιτύχει </a:t>
            </a:r>
            <a:r>
              <a:rPr lang="el-GR" dirty="0" smtClean="0"/>
              <a:t>τους φιλόδοξους στόχους </a:t>
            </a:r>
            <a:r>
              <a:rPr lang="el-GR" dirty="0"/>
              <a:t>της </a:t>
            </a:r>
            <a:r>
              <a:rPr lang="el-GR" dirty="0" smtClean="0"/>
              <a:t>Ατζέντα </a:t>
            </a:r>
            <a:r>
              <a:rPr lang="el-GR" dirty="0"/>
              <a:t>του 2030, που συγκεντρώνει τις εθνικές κυβερνήσεις, τις </a:t>
            </a:r>
            <a:r>
              <a:rPr lang="el-GR" dirty="0" smtClean="0"/>
              <a:t>διεθνείς κοινότητες, την </a:t>
            </a:r>
            <a:r>
              <a:rPr lang="el-GR" dirty="0"/>
              <a:t>κοινωνία των πολιτών, τον ιδιωτικό τομέα και </a:t>
            </a:r>
            <a:r>
              <a:rPr lang="el-GR" dirty="0" smtClean="0"/>
              <a:t>άλλους φορείς. </a:t>
            </a:r>
            <a:r>
              <a:rPr lang="el-GR" dirty="0"/>
              <a:t>Παρά τις </a:t>
            </a:r>
            <a:r>
              <a:rPr lang="el-GR" dirty="0" smtClean="0"/>
              <a:t>προόδους σε ορισμένους</a:t>
            </a:r>
            <a:r>
              <a:rPr lang="el-GR" dirty="0"/>
              <a:t/>
            </a:r>
            <a:br>
              <a:rPr lang="el-GR" dirty="0"/>
            </a:br>
            <a:r>
              <a:rPr lang="el-GR" dirty="0"/>
              <a:t>τομείς, πρέπει να γίνουν περισσότερα για να επιταχυνθεί η πρόοδος. Όλοι οι ενδιαφερόμενοι θα πρέπει να επικεντρωθούν εκ </a:t>
            </a:r>
            <a:r>
              <a:rPr lang="el-GR" dirty="0" smtClean="0"/>
              <a:t>νέου και </a:t>
            </a:r>
            <a:r>
              <a:rPr lang="el-GR" dirty="0"/>
              <a:t>να εντείνουν τις προσπάθειές τους σε τομείς όπου η πρόοδος ήταν αργή.</a:t>
            </a:r>
            <a:endParaRPr lang="el-GR" b="1" dirty="0">
              <a:solidFill>
                <a:srgbClr val="C00000"/>
              </a:solidFill>
            </a:endParaRPr>
          </a:p>
        </p:txBody>
      </p:sp>
    </p:spTree>
    <p:extLst>
      <p:ext uri="{BB962C8B-B14F-4D97-AF65-F5344CB8AC3E}">
        <p14:creationId xmlns:p14="http://schemas.microsoft.com/office/powerpoint/2010/main" val="298269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96944" cy="1969770"/>
          </a:xfrm>
          <a:prstGeom prst="rect">
            <a:avLst/>
          </a:prstGeom>
          <a:noFill/>
        </p:spPr>
        <p:txBody>
          <a:bodyPr wrap="square" rtlCol="0">
            <a:spAutoFit/>
          </a:bodyPr>
          <a:lstStyle/>
          <a:p>
            <a:pPr algn="ctr"/>
            <a:r>
              <a:rPr lang="el-GR" b="1" dirty="0" smtClean="0">
                <a:solidFill>
                  <a:srgbClr val="C00000"/>
                </a:solidFill>
              </a:rPr>
              <a:t>Μετρώντας την </a:t>
            </a:r>
            <a:r>
              <a:rPr lang="el-GR" b="1" dirty="0" err="1" smtClean="0">
                <a:solidFill>
                  <a:srgbClr val="C00000"/>
                </a:solidFill>
              </a:rPr>
              <a:t>Αειφορία</a:t>
            </a:r>
            <a:r>
              <a:rPr lang="el-GR" b="1" dirty="0" smtClean="0">
                <a:solidFill>
                  <a:srgbClr val="C00000"/>
                </a:solidFill>
              </a:rPr>
              <a:t> </a:t>
            </a:r>
            <a:r>
              <a:rPr lang="el-GR" sz="1400" dirty="0" smtClean="0"/>
              <a:t>[</a:t>
            </a:r>
            <a:r>
              <a:rPr lang="el-GR" sz="1400" dirty="0" err="1" smtClean="0"/>
              <a:t>Μουσιόπουλος</a:t>
            </a:r>
            <a:r>
              <a:rPr lang="el-GR" sz="1400" dirty="0" smtClean="0"/>
              <a:t> Ν., Λ. </a:t>
            </a:r>
            <a:r>
              <a:rPr lang="el-GR" sz="1400" dirty="0" err="1" smtClean="0"/>
              <a:t>Τζιαχρήστος</a:t>
            </a:r>
            <a:r>
              <a:rPr lang="el-GR" sz="1400" dirty="0" smtClean="0"/>
              <a:t>, Θ. </a:t>
            </a:r>
            <a:r>
              <a:rPr lang="el-GR" sz="1400" dirty="0" err="1" smtClean="0"/>
              <a:t>Σλίνη</a:t>
            </a:r>
            <a:r>
              <a:rPr lang="el-GR" sz="1400" dirty="0"/>
              <a:t>, 2015. Τεχνική Προστασίας Περιβάλλοντος – Αρχές </a:t>
            </a:r>
            <a:r>
              <a:rPr lang="el-GR" sz="1400" dirty="0" smtClean="0"/>
              <a:t>Αειφορίας. Σύνδεσμος Ελληνικών Ακαδημαϊκών Βιβλιοθηκών </a:t>
            </a:r>
            <a:r>
              <a:rPr lang="el-GR" sz="1400" dirty="0" err="1" smtClean="0"/>
              <a:t>Κάλλιπος</a:t>
            </a:r>
            <a:r>
              <a:rPr lang="el-GR" sz="1400" dirty="0" smtClean="0"/>
              <a:t>., σελ. 160]</a:t>
            </a:r>
          </a:p>
          <a:p>
            <a:pPr algn="ctr"/>
            <a:endParaRPr lang="el-GR" b="1" dirty="0">
              <a:solidFill>
                <a:srgbClr val="C00000"/>
              </a:solidFill>
            </a:endParaRPr>
          </a:p>
          <a:p>
            <a:r>
              <a:rPr lang="el-GR" b="1" dirty="0" smtClean="0"/>
              <a:t>1. </a:t>
            </a:r>
            <a:r>
              <a:rPr lang="el-GR" b="1" dirty="0"/>
              <a:t>Το πλαίσιο </a:t>
            </a:r>
            <a:r>
              <a:rPr lang="en-US" b="1" dirty="0"/>
              <a:t>DPSIR</a:t>
            </a:r>
          </a:p>
          <a:p>
            <a:r>
              <a:rPr lang="el-GR" dirty="0"/>
              <a:t>Το πλαίσιο ανάλυσης </a:t>
            </a:r>
            <a:r>
              <a:rPr lang="en-US" dirty="0"/>
              <a:t>Driver-Pressure-State-Impact-Response (DPSIR) </a:t>
            </a:r>
            <a:r>
              <a:rPr lang="el-GR" dirty="0"/>
              <a:t>απαρτίζεται (ΕΕΑ, 2007) από </a:t>
            </a:r>
            <a:r>
              <a:rPr lang="el-GR" dirty="0" smtClean="0"/>
              <a:t>πέντε στοιχεία.</a:t>
            </a:r>
          </a:p>
          <a:p>
            <a:endParaRPr lang="el-GR" b="1" dirty="0">
              <a:solidFill>
                <a:srgbClr val="C0000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84" y="2494992"/>
            <a:ext cx="3143250" cy="238125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420888"/>
            <a:ext cx="3888432" cy="3312368"/>
          </a:xfrm>
          <a:prstGeom prst="rect">
            <a:avLst/>
          </a:prstGeom>
        </p:spPr>
      </p:pic>
    </p:spTree>
    <p:extLst>
      <p:ext uri="{BB962C8B-B14F-4D97-AF65-F5344CB8AC3E}">
        <p14:creationId xmlns:p14="http://schemas.microsoft.com/office/powerpoint/2010/main" val="137408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640960"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t>«</a:t>
            </a:r>
            <a:r>
              <a:rPr lang="en-US" sz="2400" u="sng" dirty="0"/>
              <a:t>The </a:t>
            </a:r>
            <a:r>
              <a:rPr lang="en-US" sz="2400" u="sng" dirty="0" smtClean="0"/>
              <a:t>Limits </a:t>
            </a:r>
            <a:r>
              <a:rPr lang="en-US" sz="2400" u="sng" dirty="0"/>
              <a:t>to Growth</a:t>
            </a:r>
            <a:r>
              <a:rPr lang="en-US" sz="2400" dirty="0" smtClean="0"/>
              <a:t>»</a:t>
            </a:r>
            <a:r>
              <a:rPr lang="el-GR" sz="2400" dirty="0"/>
              <a:t> (</a:t>
            </a:r>
            <a:r>
              <a:rPr lang="el-GR" sz="2400" dirty="0" err="1"/>
              <a:t>Meadows</a:t>
            </a:r>
            <a:r>
              <a:rPr lang="el-GR" sz="2400" dirty="0"/>
              <a:t> </a:t>
            </a:r>
            <a:r>
              <a:rPr lang="el-GR" sz="2400" dirty="0" err="1"/>
              <a:t>et</a:t>
            </a:r>
            <a:r>
              <a:rPr lang="el-GR" sz="2400" dirty="0"/>
              <a:t> </a:t>
            </a:r>
            <a:r>
              <a:rPr lang="el-GR" sz="2400" dirty="0" err="1"/>
              <a:t>al</a:t>
            </a:r>
            <a:r>
              <a:rPr lang="el-GR" sz="2400" dirty="0"/>
              <a:t>., </a:t>
            </a:r>
            <a:r>
              <a:rPr lang="el-GR" sz="2400" dirty="0" smtClean="0"/>
              <a:t>1972). </a:t>
            </a:r>
          </a:p>
          <a:p>
            <a:pPr algn="just"/>
            <a:r>
              <a:rPr lang="el-GR" sz="2400" dirty="0" smtClean="0"/>
              <a:t>Με βάση μοντέλο προσομοίωσης κατανάλωσης</a:t>
            </a:r>
            <a:r>
              <a:rPr lang="el-GR" sz="2400" dirty="0"/>
              <a:t>, οι </a:t>
            </a:r>
            <a:r>
              <a:rPr lang="el-GR" sz="2400" dirty="0" err="1"/>
              <a:t>Meadows</a:t>
            </a:r>
            <a:r>
              <a:rPr lang="el-GR" sz="2400" dirty="0"/>
              <a:t> κ.ά. προέβλεψαν ότι η εξάντληση των φυσικών πόρων και η υποβάθμιση του περιβάλλοντος θα οδηγήσει σε ανεπανόρθωτη κατάρρευση της παγκόσμιας οικονομίας από τις αρχές του </a:t>
            </a:r>
            <a:r>
              <a:rPr lang="el-GR" sz="2400" dirty="0" smtClean="0"/>
              <a:t>21ου </a:t>
            </a:r>
            <a:r>
              <a:rPr lang="el-GR" sz="2400" dirty="0"/>
              <a:t>αιώνα. Στην ανάλυση αυτή, η αποτροπή μιας καταστροφής θα ήταν δυνατή αν και μόνο αν:  </a:t>
            </a:r>
          </a:p>
          <a:p>
            <a:pPr marL="342900" indent="-342900">
              <a:buFont typeface="Wingdings 3" panose="05040102010807070707" pitchFamily="18" charset="2"/>
              <a:buChar char=""/>
            </a:pPr>
            <a:r>
              <a:rPr lang="el-GR" sz="2400" dirty="0" smtClean="0"/>
              <a:t>Η </a:t>
            </a:r>
            <a:r>
              <a:rPr lang="el-GR" sz="2400" dirty="0"/>
              <a:t>ανθρώπινη γονιμότητα περιοριζόταν στο ποσοστό </a:t>
            </a:r>
            <a:r>
              <a:rPr lang="el-GR" sz="2400" dirty="0" smtClean="0"/>
              <a:t> </a:t>
            </a:r>
          </a:p>
          <a:p>
            <a:r>
              <a:rPr lang="el-GR" sz="2400" dirty="0" smtClean="0"/>
              <a:t>     αναπλήρωσης </a:t>
            </a:r>
            <a:r>
              <a:rPr lang="el-GR" sz="2400" dirty="0"/>
              <a:t>για τη σταθεροποίηση του πληθυσμού</a:t>
            </a:r>
            <a:r>
              <a:rPr lang="el-GR" sz="2400" dirty="0" smtClean="0"/>
              <a:t>. </a:t>
            </a:r>
          </a:p>
          <a:p>
            <a:pPr marL="342900" indent="-342900">
              <a:buFont typeface="Wingdings 3"/>
              <a:buChar char=""/>
            </a:pPr>
            <a:r>
              <a:rPr lang="el-GR" sz="2400" dirty="0" smtClean="0"/>
              <a:t>Η </a:t>
            </a:r>
            <a:r>
              <a:rPr lang="el-GR" sz="2400" dirty="0"/>
              <a:t>χρήση των φυσικών πόρων και η ρύπανση ανά μονάδα βιομηχανικής παραγωγής μειώνονταν κατά τουλάχιστον 75 %.  </a:t>
            </a:r>
            <a:endParaRPr lang="el-GR" sz="2400" dirty="0" smtClean="0"/>
          </a:p>
          <a:p>
            <a:pPr marL="342900" indent="-342900">
              <a:buFont typeface="Wingdings 3"/>
              <a:buChar char=""/>
            </a:pPr>
            <a:r>
              <a:rPr lang="el-GR" sz="2400" dirty="0" smtClean="0"/>
              <a:t>Η </a:t>
            </a:r>
            <a:r>
              <a:rPr lang="el-GR" sz="2400" dirty="0"/>
              <a:t>βιομηχανική παραγωγή σταθεροποιούνταν στο επίπεδο που επικρατούσε στα τέλη του εικοστού αιώνα. </a:t>
            </a:r>
            <a:endParaRPr lang="el-GR" sz="2400" dirty="0" smtClean="0"/>
          </a:p>
          <a:p>
            <a:pPr marL="342900" indent="-342900">
              <a:buFont typeface="Wingdings 3"/>
              <a:buChar char=""/>
            </a:pPr>
            <a:r>
              <a:rPr lang="el-GR" sz="2400" dirty="0" smtClean="0"/>
              <a:t>Αγαθά </a:t>
            </a:r>
            <a:r>
              <a:rPr lang="el-GR" sz="2400" dirty="0"/>
              <a:t>και υπηρεσίες ανακατανέμονταν από τους πλούσιους στους φτωχούς παρέχοντας υψηλής ποιότητας ζωή για όλα τα μέλη της παγκόσμιας κοινότητας. </a:t>
            </a:r>
            <a:r>
              <a:rPr lang="en-US" sz="2400" dirty="0" smtClean="0"/>
              <a:t> </a:t>
            </a:r>
            <a:endParaRPr lang="el-GR" sz="2400" dirty="0"/>
          </a:p>
        </p:txBody>
      </p:sp>
    </p:spTree>
    <p:extLst>
      <p:ext uri="{BB962C8B-B14F-4D97-AF65-F5344CB8AC3E}">
        <p14:creationId xmlns:p14="http://schemas.microsoft.com/office/powerpoint/2010/main" val="422374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6186309"/>
          </a:xfrm>
          <a:prstGeom prst="rect">
            <a:avLst/>
          </a:prstGeom>
          <a:noFill/>
        </p:spPr>
        <p:txBody>
          <a:bodyPr wrap="square" rtlCol="0">
            <a:spAutoFit/>
          </a:bodyPr>
          <a:lstStyle/>
          <a:p>
            <a:r>
              <a:rPr lang="el-GR" dirty="0" smtClean="0"/>
              <a:t>1. Την </a:t>
            </a:r>
            <a:r>
              <a:rPr lang="el-GR" b="1" dirty="0"/>
              <a:t>κοινωνική και οικονομική ανάπτυξη </a:t>
            </a:r>
            <a:r>
              <a:rPr lang="el-GR" dirty="0" smtClean="0"/>
              <a:t>(</a:t>
            </a:r>
            <a:r>
              <a:rPr lang="el-GR" b="1" dirty="0" err="1" smtClean="0"/>
              <a:t>Driver</a:t>
            </a:r>
            <a:r>
              <a:rPr lang="el-GR" b="1" dirty="0" smtClean="0"/>
              <a:t>,</a:t>
            </a:r>
            <a:r>
              <a:rPr lang="el-GR" dirty="0" smtClean="0"/>
              <a:t> </a:t>
            </a:r>
            <a:r>
              <a:rPr lang="el-GR" b="1" dirty="0" smtClean="0"/>
              <a:t>Κινητήριες </a:t>
            </a:r>
            <a:r>
              <a:rPr lang="el-GR" b="1" dirty="0"/>
              <a:t>Δυνάμεις</a:t>
            </a:r>
            <a:r>
              <a:rPr lang="el-GR" dirty="0"/>
              <a:t> του προβλήματος) </a:t>
            </a:r>
            <a:r>
              <a:rPr lang="el-GR" dirty="0" smtClean="0"/>
              <a:t>= οι </a:t>
            </a:r>
            <a:r>
              <a:rPr lang="el-GR" dirty="0"/>
              <a:t>πρωταρχικές αιτίες που ασκούν πίεση στο </a:t>
            </a:r>
            <a:r>
              <a:rPr lang="el-GR" dirty="0" smtClean="0"/>
              <a:t>περιβάλλον (π.χ. </a:t>
            </a:r>
            <a:r>
              <a:rPr lang="el-GR" dirty="0"/>
              <a:t>ζήτηση</a:t>
            </a:r>
          </a:p>
          <a:p>
            <a:r>
              <a:rPr lang="el-GR" dirty="0"/>
              <a:t>για ενέργεια, βιομηχανία, μεταφορές, γεωργία, και </a:t>
            </a:r>
            <a:r>
              <a:rPr lang="el-GR" dirty="0" smtClean="0"/>
              <a:t>στέγαση).</a:t>
            </a:r>
          </a:p>
          <a:p>
            <a:endParaRPr lang="el-GR" dirty="0"/>
          </a:p>
          <a:p>
            <a:r>
              <a:rPr lang="el-GR" dirty="0" smtClean="0"/>
              <a:t>2. Οι </a:t>
            </a:r>
            <a:r>
              <a:rPr lang="el-GR" dirty="0"/>
              <a:t>κινητήριες δυνάμεις οδηγούν σε </a:t>
            </a:r>
            <a:r>
              <a:rPr lang="el-GR" b="1" dirty="0"/>
              <a:t>Πιέσεις (</a:t>
            </a:r>
            <a:r>
              <a:rPr lang="el-GR" b="1" dirty="0" err="1" smtClean="0"/>
              <a:t>Pressure</a:t>
            </a:r>
            <a:r>
              <a:rPr lang="en-US" b="1" dirty="0" smtClean="0"/>
              <a:t>s</a:t>
            </a:r>
            <a:r>
              <a:rPr lang="el-GR" b="1" dirty="0" smtClean="0"/>
              <a:t>) </a:t>
            </a:r>
            <a:r>
              <a:rPr lang="el-GR" dirty="0"/>
              <a:t>στο </a:t>
            </a:r>
            <a:r>
              <a:rPr lang="el-GR" dirty="0" smtClean="0"/>
              <a:t>περιβάλλον</a:t>
            </a:r>
            <a:r>
              <a:rPr lang="en-US" dirty="0" smtClean="0"/>
              <a:t> (</a:t>
            </a:r>
            <a:r>
              <a:rPr lang="el-GR" dirty="0" smtClean="0"/>
              <a:t>π.χ. εκμετάλλευση </a:t>
            </a:r>
            <a:r>
              <a:rPr lang="el-GR" dirty="0"/>
              <a:t>των πόρων </a:t>
            </a:r>
            <a:r>
              <a:rPr lang="el-GR" dirty="0" smtClean="0"/>
              <a:t>έδαφος</a:t>
            </a:r>
            <a:r>
              <a:rPr lang="el-GR" dirty="0"/>
              <a:t>, νερό, ορυκτά καύσιμα κλπ.) και εκπομπές ρύπων</a:t>
            </a:r>
            <a:r>
              <a:rPr lang="el-GR" dirty="0" smtClean="0"/>
              <a:t>.</a:t>
            </a:r>
          </a:p>
          <a:p>
            <a:endParaRPr lang="el-GR" dirty="0"/>
          </a:p>
          <a:p>
            <a:r>
              <a:rPr lang="el-GR" dirty="0" smtClean="0"/>
              <a:t>3. Κατά </a:t>
            </a:r>
            <a:r>
              <a:rPr lang="el-GR" dirty="0"/>
              <a:t>συνέπεια, αλλάζει η </a:t>
            </a:r>
            <a:r>
              <a:rPr lang="el-GR" b="1" dirty="0"/>
              <a:t>Κατάσταση (</a:t>
            </a:r>
            <a:r>
              <a:rPr lang="el-GR" b="1" dirty="0" err="1"/>
              <a:t>State</a:t>
            </a:r>
            <a:r>
              <a:rPr lang="el-GR" b="1" dirty="0"/>
              <a:t>) </a:t>
            </a:r>
            <a:r>
              <a:rPr lang="el-GR" dirty="0"/>
              <a:t>του περιβάλλοντος, όπως η ποιότητα των</a:t>
            </a:r>
          </a:p>
          <a:p>
            <a:r>
              <a:rPr lang="el-GR" dirty="0"/>
              <a:t>διαφόρων περιβαλλοντικών μέσων (ατμοσφαιρικός αέρας, έδαφος, νερό κλπ.) και </a:t>
            </a:r>
            <a:r>
              <a:rPr lang="el-GR" dirty="0" smtClean="0"/>
              <a:t>συνεπώς μεταβάλλεται </a:t>
            </a:r>
            <a:r>
              <a:rPr lang="el-GR" dirty="0"/>
              <a:t>η ικανότητά τους να υποστηρίζουν τη ζήτηση, όπως την παροχή </a:t>
            </a:r>
            <a:r>
              <a:rPr lang="el-GR" dirty="0" smtClean="0"/>
              <a:t>ικανοποιητικών συνθηκών </a:t>
            </a:r>
            <a:r>
              <a:rPr lang="el-GR" dirty="0"/>
              <a:t>για υγιή διαβίωση, την παροχή επαρκών φυσικών πόρων κλπ</a:t>
            </a:r>
            <a:r>
              <a:rPr lang="el-GR" dirty="0" smtClean="0"/>
              <a:t>.</a:t>
            </a:r>
          </a:p>
          <a:p>
            <a:endParaRPr lang="el-GR" dirty="0"/>
          </a:p>
          <a:p>
            <a:r>
              <a:rPr lang="el-GR" dirty="0" smtClean="0"/>
              <a:t>4. Οι </a:t>
            </a:r>
            <a:r>
              <a:rPr lang="el-GR" dirty="0"/>
              <a:t>αλλαγές στην κατάσταση του περιβάλλοντος μπορεί να έχουν </a:t>
            </a:r>
            <a:r>
              <a:rPr lang="el-GR" b="1" dirty="0"/>
              <a:t>Επιπτώσεις (</a:t>
            </a:r>
            <a:r>
              <a:rPr lang="el-GR" b="1" dirty="0" err="1"/>
              <a:t>Impact</a:t>
            </a:r>
            <a:r>
              <a:rPr lang="el-GR" b="1" dirty="0"/>
              <a:t>) </a:t>
            </a:r>
            <a:r>
              <a:rPr lang="el-GR" dirty="0" smtClean="0"/>
              <a:t>στην ανθρώπινη </a:t>
            </a:r>
            <a:r>
              <a:rPr lang="el-GR" dirty="0"/>
              <a:t>υγεία, στα οικοσυστήματα κλπ. </a:t>
            </a:r>
            <a:endParaRPr lang="el-GR" dirty="0" smtClean="0"/>
          </a:p>
          <a:p>
            <a:endParaRPr lang="el-GR" dirty="0" smtClean="0"/>
          </a:p>
          <a:p>
            <a:r>
              <a:rPr lang="el-GR" dirty="0" smtClean="0"/>
              <a:t>Η </a:t>
            </a:r>
            <a:r>
              <a:rPr lang="el-GR" dirty="0"/>
              <a:t>επίδραση μπορεί να εκφραστεί σε σχέση με </a:t>
            </a:r>
            <a:r>
              <a:rPr lang="el-GR" dirty="0" smtClean="0"/>
              <a:t>το μέγεθος </a:t>
            </a:r>
            <a:r>
              <a:rPr lang="el-GR" dirty="0"/>
              <a:t>της μεταβολής της κατάστασης του περιβάλλοντος</a:t>
            </a:r>
            <a:r>
              <a:rPr lang="el-GR" dirty="0" smtClean="0"/>
              <a:t>.</a:t>
            </a:r>
          </a:p>
          <a:p>
            <a:endParaRPr lang="el-GR" dirty="0"/>
          </a:p>
          <a:p>
            <a:r>
              <a:rPr lang="el-GR" dirty="0" smtClean="0"/>
              <a:t>5. Οι </a:t>
            </a:r>
            <a:r>
              <a:rPr lang="el-GR" dirty="0"/>
              <a:t>επιπτώσεις οδηγούν στην </a:t>
            </a:r>
            <a:r>
              <a:rPr lang="el-GR" b="1" dirty="0"/>
              <a:t>αναγκαιότητα λήψης Μέτρων (</a:t>
            </a:r>
            <a:r>
              <a:rPr lang="el-GR" b="1" dirty="0" err="1"/>
              <a:t>Response</a:t>
            </a:r>
            <a:r>
              <a:rPr lang="el-GR" b="1" dirty="0"/>
              <a:t>) </a:t>
            </a:r>
            <a:r>
              <a:rPr lang="el-GR" dirty="0"/>
              <a:t>για την </a:t>
            </a:r>
            <a:r>
              <a:rPr lang="el-GR" dirty="0" smtClean="0"/>
              <a:t>αντιμετώπισή τους</a:t>
            </a:r>
            <a:r>
              <a:rPr lang="el-GR" dirty="0"/>
              <a:t>, τα οποία ανάλογα με την υφή τους επιδρούν άμεσα στις κινητήριες δυνάμεις, τις </a:t>
            </a:r>
            <a:r>
              <a:rPr lang="el-GR" dirty="0" smtClean="0"/>
              <a:t>πιέσεις προς </a:t>
            </a:r>
            <a:r>
              <a:rPr lang="el-GR" dirty="0"/>
              <a:t>το περιβάλλον, όπως επίσης και στην κατάσταση του περιβάλλοντος.</a:t>
            </a:r>
          </a:p>
        </p:txBody>
      </p:sp>
    </p:spTree>
    <p:extLst>
      <p:ext uri="{BB962C8B-B14F-4D97-AF65-F5344CB8AC3E}">
        <p14:creationId xmlns:p14="http://schemas.microsoft.com/office/powerpoint/2010/main" val="322426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856984" cy="4801314"/>
          </a:xfrm>
          <a:prstGeom prst="rect">
            <a:avLst/>
          </a:prstGeom>
          <a:noFill/>
        </p:spPr>
        <p:txBody>
          <a:bodyPr wrap="square" rtlCol="0">
            <a:spAutoFit/>
          </a:bodyPr>
          <a:lstStyle/>
          <a:p>
            <a:r>
              <a:rPr lang="el-GR" dirty="0" smtClean="0"/>
              <a:t>2. </a:t>
            </a:r>
            <a:r>
              <a:rPr lang="el-GR" b="1" dirty="0" smtClean="0"/>
              <a:t>Δείκτες Αειφορίας</a:t>
            </a:r>
          </a:p>
          <a:p>
            <a:endParaRPr lang="el-GR" b="1" dirty="0"/>
          </a:p>
          <a:p>
            <a:r>
              <a:rPr lang="el-GR" dirty="0"/>
              <a:t>Σύμφωνα με τα </a:t>
            </a:r>
            <a:r>
              <a:rPr lang="el-GR" dirty="0" smtClean="0"/>
              <a:t>Ηνωμένα Έθνη </a:t>
            </a:r>
            <a:r>
              <a:rPr lang="el-GR" dirty="0"/>
              <a:t>(2001), οι δείκτες αειφορίας κατατάσσονται σε τέσσερις κατηγορίες: </a:t>
            </a:r>
            <a:r>
              <a:rPr lang="el-GR" dirty="0">
                <a:solidFill>
                  <a:schemeClr val="accent6">
                    <a:lumMod val="75000"/>
                  </a:schemeClr>
                </a:solidFill>
              </a:rPr>
              <a:t>κοινωνικούς</a:t>
            </a:r>
            <a:r>
              <a:rPr lang="el-GR" dirty="0" smtClean="0"/>
              <a:t>, </a:t>
            </a:r>
            <a:r>
              <a:rPr lang="el-GR" dirty="0" smtClean="0">
                <a:solidFill>
                  <a:schemeClr val="accent6">
                    <a:lumMod val="75000"/>
                  </a:schemeClr>
                </a:solidFill>
              </a:rPr>
              <a:t>περιβαλλοντικούς</a:t>
            </a:r>
            <a:r>
              <a:rPr lang="el-GR" dirty="0"/>
              <a:t>, </a:t>
            </a:r>
            <a:r>
              <a:rPr lang="el-GR" dirty="0">
                <a:solidFill>
                  <a:schemeClr val="accent6">
                    <a:lumMod val="75000"/>
                  </a:schemeClr>
                </a:solidFill>
              </a:rPr>
              <a:t>οικονομικούς</a:t>
            </a:r>
            <a:r>
              <a:rPr lang="el-GR" dirty="0"/>
              <a:t> και </a:t>
            </a:r>
            <a:r>
              <a:rPr lang="el-GR" dirty="0" smtClean="0">
                <a:solidFill>
                  <a:schemeClr val="accent6">
                    <a:lumMod val="75000"/>
                  </a:schemeClr>
                </a:solidFill>
              </a:rPr>
              <a:t>θεσμικούς</a:t>
            </a:r>
            <a:r>
              <a:rPr lang="el-GR" dirty="0" smtClean="0"/>
              <a:t>.</a:t>
            </a:r>
          </a:p>
          <a:p>
            <a:pPr algn="just"/>
            <a:r>
              <a:rPr lang="el-GR" dirty="0"/>
              <a:t>Παρακολούθηση της εξέλιξης των δεικτών αειφορίας επιτρέπει συγκριτικές αξιολογήσεις χωρικά </a:t>
            </a:r>
            <a:r>
              <a:rPr lang="el-GR" dirty="0" smtClean="0"/>
              <a:t>και χρονικά</a:t>
            </a:r>
            <a:r>
              <a:rPr lang="el-GR" dirty="0"/>
              <a:t>. Με τον τρόπο αυτό διευκολύνεται η εξαγωγή συμπερασμάτων και η λήψη πρωτοβουλιών και </a:t>
            </a:r>
            <a:r>
              <a:rPr lang="el-GR" dirty="0" smtClean="0"/>
              <a:t>μέτρων στις </a:t>
            </a:r>
            <a:r>
              <a:rPr lang="el-GR" dirty="0"/>
              <a:t>περιπτώσεις που κάποιοι δείκτες υστερούν σημαντικά σε σχέση π.χ. με τον </a:t>
            </a:r>
            <a:r>
              <a:rPr lang="el-GR" dirty="0" smtClean="0"/>
              <a:t>Μ.Ο.</a:t>
            </a:r>
          </a:p>
          <a:p>
            <a:pPr algn="just"/>
            <a:r>
              <a:rPr lang="el-GR" dirty="0"/>
              <a:t>Η </a:t>
            </a:r>
            <a:r>
              <a:rPr lang="el-GR" dirty="0" smtClean="0"/>
              <a:t>μέθοδος </a:t>
            </a:r>
            <a:r>
              <a:rPr lang="el-GR" dirty="0"/>
              <a:t>αξιολόγησης αειφορίας με τη χρήση δεικτών μπορεί να </a:t>
            </a:r>
            <a:r>
              <a:rPr lang="el-GR" dirty="0" smtClean="0"/>
              <a:t>χρησιμοποιηθεί σε αστικές περιοχές (όπου υπάρχει μεγάλη παραγωγή </a:t>
            </a:r>
            <a:r>
              <a:rPr lang="el-GR" dirty="0"/>
              <a:t>προϊόντων και υπηρεσιών, αλλά </a:t>
            </a:r>
            <a:r>
              <a:rPr lang="el-GR" dirty="0" smtClean="0"/>
              <a:t>ταυτόχρονα και κατανάλωσης φυσικών πόρων).</a:t>
            </a:r>
          </a:p>
          <a:p>
            <a:pPr algn="just"/>
            <a:r>
              <a:rPr lang="el-GR" dirty="0" smtClean="0"/>
              <a:t>Άρα: </a:t>
            </a:r>
            <a:r>
              <a:rPr lang="el-GR" dirty="0" smtClean="0">
                <a:solidFill>
                  <a:schemeClr val="accent6">
                    <a:lumMod val="75000"/>
                  </a:schemeClr>
                </a:solidFill>
              </a:rPr>
              <a:t>αειφόρος </a:t>
            </a:r>
            <a:r>
              <a:rPr lang="el-GR" dirty="0">
                <a:solidFill>
                  <a:schemeClr val="accent6">
                    <a:lumMod val="75000"/>
                  </a:schemeClr>
                </a:solidFill>
              </a:rPr>
              <a:t>αστική ανάπτυξη είναι δυνατό να οριστεί ως η ανάπτυξη </a:t>
            </a:r>
            <a:r>
              <a:rPr lang="el-GR" dirty="0" smtClean="0">
                <a:solidFill>
                  <a:schemeClr val="accent6">
                    <a:lumMod val="75000"/>
                  </a:schemeClr>
                </a:solidFill>
              </a:rPr>
              <a:t>που παρέχει </a:t>
            </a:r>
            <a:r>
              <a:rPr lang="el-GR" dirty="0">
                <a:solidFill>
                  <a:schemeClr val="accent6">
                    <a:lumMod val="75000"/>
                  </a:schemeClr>
                </a:solidFill>
              </a:rPr>
              <a:t>βασικές περιβαλλοντικές, κοινωνικές και οικονομικές υπηρεσίες σε όλους τους κατοίκους </a:t>
            </a:r>
            <a:r>
              <a:rPr lang="el-GR" dirty="0" smtClean="0">
                <a:solidFill>
                  <a:schemeClr val="accent6">
                    <a:lumMod val="75000"/>
                  </a:schemeClr>
                </a:solidFill>
              </a:rPr>
              <a:t>μιας οργανωμένης </a:t>
            </a:r>
            <a:r>
              <a:rPr lang="el-GR" dirty="0">
                <a:solidFill>
                  <a:schemeClr val="accent6">
                    <a:lumMod val="75000"/>
                  </a:schemeClr>
                </a:solidFill>
              </a:rPr>
              <a:t>κοινωνίας, χωρίς να απειλεί τη βιωσιμότητα των φυσικών, δομικών και κοινωνικών </a:t>
            </a:r>
            <a:r>
              <a:rPr lang="el-GR" dirty="0" smtClean="0">
                <a:solidFill>
                  <a:schemeClr val="accent6">
                    <a:lumMod val="75000"/>
                  </a:schemeClr>
                </a:solidFill>
              </a:rPr>
              <a:t>συστημάτων από </a:t>
            </a:r>
            <a:r>
              <a:rPr lang="el-GR" dirty="0">
                <a:solidFill>
                  <a:schemeClr val="accent6">
                    <a:lumMod val="75000"/>
                  </a:schemeClr>
                </a:solidFill>
              </a:rPr>
              <a:t>τα οποία εξαρτάται η παροχή αυτών των υπηρεσιών</a:t>
            </a:r>
            <a:r>
              <a:rPr lang="el-GR" dirty="0" smtClean="0">
                <a:solidFill>
                  <a:schemeClr val="accent6">
                    <a:lumMod val="75000"/>
                  </a:schemeClr>
                </a:solidFill>
              </a:rPr>
              <a:t>.</a:t>
            </a:r>
          </a:p>
          <a:p>
            <a:r>
              <a:rPr lang="el-GR" dirty="0" smtClean="0"/>
              <a:t>Βλ. Παράδειγμα «</a:t>
            </a:r>
            <a:r>
              <a:rPr lang="el-GR" i="1" dirty="0" smtClean="0"/>
              <a:t>Σύστημα </a:t>
            </a:r>
            <a:r>
              <a:rPr lang="el-GR" i="1" dirty="0"/>
              <a:t>Δεικτών για την </a:t>
            </a:r>
            <a:r>
              <a:rPr lang="el-GR" i="1" dirty="0" smtClean="0"/>
              <a:t>Προστασία Περιβάλλοντος </a:t>
            </a:r>
            <a:r>
              <a:rPr lang="el-GR" i="1" dirty="0"/>
              <a:t>και Αειφορίας για τη </a:t>
            </a:r>
            <a:r>
              <a:rPr lang="el-GR" i="1" dirty="0" smtClean="0"/>
              <a:t>Θεσσαλονίκη»</a:t>
            </a:r>
            <a:endParaRPr lang="el-GR" i="1" dirty="0"/>
          </a:p>
        </p:txBody>
      </p:sp>
    </p:spTree>
    <p:extLst>
      <p:ext uri="{BB962C8B-B14F-4D97-AF65-F5344CB8AC3E}">
        <p14:creationId xmlns:p14="http://schemas.microsoft.com/office/powerpoint/2010/main" val="368943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l-GR" dirty="0" smtClean="0"/>
              <a:t>Οι δείκτες και πιο συγκεκριμένα οι δείκτες αειφόρου ανάπτυξης</a:t>
            </a:r>
          </a:p>
          <a:p>
            <a:pPr algn="ctr"/>
            <a:endParaRPr lang="el-GR" dirty="0" smtClean="0"/>
          </a:p>
          <a:p>
            <a:pPr algn="ctr"/>
            <a:endParaRPr lang="el-GR" dirty="0"/>
          </a:p>
          <a:p>
            <a:pPr algn="ctr"/>
            <a:endParaRPr lang="el-GR" dirty="0" smtClean="0"/>
          </a:p>
          <a:p>
            <a:pPr algn="just"/>
            <a:r>
              <a:rPr lang="el-GR" dirty="0" smtClean="0"/>
              <a:t>                                    Παρέχουν πληροφορίες σχετικά με:</a:t>
            </a:r>
          </a:p>
          <a:p>
            <a:pPr marL="285750" indent="-285750" algn="just">
              <a:buFont typeface="Arial" panose="020B0604020202020204" pitchFamily="34" charset="0"/>
              <a:buChar char="•"/>
            </a:pPr>
            <a:r>
              <a:rPr lang="el-GR" dirty="0" smtClean="0"/>
              <a:t> τεθέντες στόχους</a:t>
            </a:r>
          </a:p>
          <a:p>
            <a:pPr marL="285750" indent="-285750" algn="just">
              <a:buFont typeface="Arial" panose="020B0604020202020204" pitchFamily="34" charset="0"/>
              <a:buChar char="•"/>
            </a:pPr>
            <a:r>
              <a:rPr lang="el-GR" dirty="0" smtClean="0"/>
              <a:t> την </a:t>
            </a:r>
            <a:r>
              <a:rPr lang="el-GR" dirty="0"/>
              <a:t>κατάσταση του περιβάλλοντος, της οικονομίας και της </a:t>
            </a:r>
            <a:r>
              <a:rPr lang="el-GR" dirty="0" smtClean="0"/>
              <a:t>κοινωνίας</a:t>
            </a:r>
            <a:endParaRPr lang="el-GR" dirty="0"/>
          </a:p>
          <a:p>
            <a:pPr marL="285750" indent="-285750" algn="just">
              <a:buFont typeface="Arial" panose="020B0604020202020204" pitchFamily="34" charset="0"/>
              <a:buChar char="•"/>
            </a:pPr>
            <a:r>
              <a:rPr lang="el-GR" dirty="0"/>
              <a:t> </a:t>
            </a:r>
            <a:r>
              <a:rPr lang="el-GR" dirty="0" smtClean="0"/>
              <a:t>τις </a:t>
            </a:r>
            <a:r>
              <a:rPr lang="el-GR" dirty="0"/>
              <a:t>ελλείψεις, τις αδυναμίες και τα πιθανά προβλήματα, </a:t>
            </a:r>
            <a:endParaRPr lang="el-GR" dirty="0" smtClean="0"/>
          </a:p>
          <a:p>
            <a:pPr marL="285750" indent="-285750" algn="just">
              <a:buFont typeface="Arial" panose="020B0604020202020204" pitchFamily="34" charset="0"/>
              <a:buChar char="•"/>
            </a:pPr>
            <a:r>
              <a:rPr lang="el-GR" dirty="0" smtClean="0"/>
              <a:t> </a:t>
            </a:r>
            <a:r>
              <a:rPr lang="el-GR" dirty="0"/>
              <a:t>την αποτελεσματικότητα δράσεων και μέτρων, </a:t>
            </a:r>
            <a:endParaRPr lang="el-GR" dirty="0" smtClean="0"/>
          </a:p>
          <a:p>
            <a:pPr marL="285750" indent="-285750" algn="just">
              <a:buFont typeface="Arial" panose="020B0604020202020204" pitchFamily="34" charset="0"/>
              <a:buChar char="•"/>
            </a:pPr>
            <a:r>
              <a:rPr lang="el-GR" dirty="0"/>
              <a:t> </a:t>
            </a:r>
            <a:r>
              <a:rPr lang="el-GR" dirty="0" smtClean="0"/>
              <a:t>την επιτυχία των αναπτυξιακών πολιτικών</a:t>
            </a:r>
          </a:p>
          <a:p>
            <a:pPr algn="just"/>
            <a:r>
              <a:rPr lang="el-GR" dirty="0" smtClean="0"/>
              <a:t>                                                                                  </a:t>
            </a:r>
          </a:p>
          <a:p>
            <a:pPr algn="just"/>
            <a:endParaRPr lang="el-GR" dirty="0"/>
          </a:p>
          <a:p>
            <a:pPr algn="just"/>
            <a:r>
              <a:rPr lang="el-GR" dirty="0" smtClean="0"/>
              <a:t>προσφέρουν </a:t>
            </a:r>
            <a:r>
              <a:rPr lang="el-GR" dirty="0"/>
              <a:t>υποστήριξη στη </a:t>
            </a:r>
            <a:r>
              <a:rPr lang="el-GR" dirty="0" smtClean="0"/>
              <a:t>χάραξη στρατηγικών </a:t>
            </a:r>
            <a:r>
              <a:rPr lang="el-GR" dirty="0"/>
              <a:t>και </a:t>
            </a:r>
            <a:r>
              <a:rPr lang="el-GR" dirty="0" smtClean="0"/>
              <a:t>πολιτικών = </a:t>
            </a:r>
            <a:r>
              <a:rPr lang="el-GR" u="sng" dirty="0" smtClean="0"/>
              <a:t>εργαλείο </a:t>
            </a:r>
            <a:r>
              <a:rPr lang="el-GR" u="sng" dirty="0"/>
              <a:t>σχεδιασμού </a:t>
            </a:r>
            <a:r>
              <a:rPr lang="el-GR" dirty="0"/>
              <a:t>(</a:t>
            </a:r>
            <a:r>
              <a:rPr lang="el-GR" dirty="0" err="1"/>
              <a:t>planning</a:t>
            </a:r>
            <a:r>
              <a:rPr lang="el-GR" dirty="0"/>
              <a:t> </a:t>
            </a:r>
            <a:r>
              <a:rPr lang="el-GR" dirty="0" err="1" smtClean="0"/>
              <a:t>tool</a:t>
            </a:r>
            <a:r>
              <a:rPr lang="el-GR" dirty="0" smtClean="0"/>
              <a:t>), βοηθώντας </a:t>
            </a:r>
            <a:r>
              <a:rPr lang="el-GR" dirty="0"/>
              <a:t>στη λήψη </a:t>
            </a:r>
            <a:r>
              <a:rPr lang="el-GR" dirty="0" smtClean="0"/>
              <a:t>αποφάσεων.</a:t>
            </a:r>
            <a:endParaRPr lang="el-GR" dirty="0"/>
          </a:p>
        </p:txBody>
      </p:sp>
      <p:sp>
        <p:nvSpPr>
          <p:cNvPr id="3" name="Βέλος προς τα κάτω 2"/>
          <p:cNvSpPr/>
          <p:nvPr/>
        </p:nvSpPr>
        <p:spPr>
          <a:xfrm>
            <a:off x="4427984" y="764704"/>
            <a:ext cx="504056" cy="57606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4" name="Βέλος προς τα κάτω 3"/>
          <p:cNvSpPr/>
          <p:nvPr/>
        </p:nvSpPr>
        <p:spPr>
          <a:xfrm>
            <a:off x="4427984" y="3068960"/>
            <a:ext cx="504056" cy="57606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45542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dirty="0"/>
              <a:t>π</a:t>
            </a:r>
            <a:r>
              <a:rPr lang="el-GR" sz="2000" dirty="0" smtClean="0"/>
              <a:t>.χ. Δείκτες κοινωνικής Διάστασης Αειφορίας</a:t>
            </a:r>
            <a:endParaRPr lang="el-GR" sz="20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539038405"/>
              </p:ext>
            </p:extLst>
          </p:nvPr>
        </p:nvGraphicFramePr>
        <p:xfrm>
          <a:off x="457200" y="1124743"/>
          <a:ext cx="8229600" cy="5616625"/>
        </p:xfrm>
        <a:graphic>
          <a:graphicData uri="http://schemas.openxmlformats.org/drawingml/2006/table">
            <a:tbl>
              <a:tblPr firstRow="1" bandRow="1">
                <a:tableStyleId>{5C22544A-7EE6-4342-B048-85BDC9FD1C3A}</a:tableStyleId>
              </a:tblPr>
              <a:tblGrid>
                <a:gridCol w="1954560"/>
                <a:gridCol w="6275040"/>
              </a:tblGrid>
              <a:tr h="368487">
                <a:tc>
                  <a:txBody>
                    <a:bodyPr/>
                    <a:lstStyle/>
                    <a:p>
                      <a:r>
                        <a:rPr lang="el-GR" dirty="0" smtClean="0"/>
                        <a:t>Θεματική ενότητα</a:t>
                      </a:r>
                      <a:endParaRPr lang="el-GR" dirty="0"/>
                    </a:p>
                  </a:txBody>
                  <a:tcPr/>
                </a:tc>
                <a:tc>
                  <a:txBody>
                    <a:bodyPr/>
                    <a:lstStyle/>
                    <a:p>
                      <a:pPr algn="l"/>
                      <a:r>
                        <a:rPr lang="el-GR" sz="1800" dirty="0" smtClean="0">
                          <a:solidFill>
                            <a:schemeClr val="tx1"/>
                          </a:solidFill>
                          <a:latin typeface="Calibri" panose="020F0502020204030204" pitchFamily="34" charset="0"/>
                        </a:rPr>
                        <a:t>                                              Δείκτης</a:t>
                      </a:r>
                      <a:endParaRPr lang="el-GR" sz="1800" dirty="0">
                        <a:solidFill>
                          <a:schemeClr val="tx1"/>
                        </a:solidFill>
                        <a:latin typeface="Calibri" panose="020F0502020204030204" pitchFamily="34" charset="0"/>
                      </a:endParaRPr>
                    </a:p>
                  </a:txBody>
                  <a:tcPr/>
                </a:tc>
              </a:tr>
              <a:tr h="1290526">
                <a:tc>
                  <a:txBody>
                    <a:bodyPr/>
                    <a:lstStyle/>
                    <a:p>
                      <a:r>
                        <a:rPr lang="el-GR" dirty="0" smtClean="0"/>
                        <a:t>Φτώχεια</a:t>
                      </a:r>
                      <a:endParaRPr lang="el-GR" dirty="0"/>
                    </a:p>
                  </a:txBody>
                  <a:tcPr/>
                </a:tc>
                <a:tc>
                  <a:txBody>
                    <a:bodyPr/>
                    <a:lstStyle/>
                    <a:p>
                      <a:r>
                        <a:rPr lang="el-GR" sz="1200" dirty="0" smtClean="0"/>
                        <a:t>- Το ποσοστό του πληθυσμού που ζει κάτω από τα εθνικά όρια της φτώχειας</a:t>
                      </a:r>
                    </a:p>
                    <a:p>
                      <a:r>
                        <a:rPr lang="el-GR" sz="1200" dirty="0" smtClean="0"/>
                        <a:t>-  Η αναλογία μεταξύ του υψηλότερου και χαμηλότερου εισοδήματος στο εθνικό     </a:t>
                      </a:r>
                    </a:p>
                    <a:p>
                      <a:r>
                        <a:rPr lang="el-GR" sz="1200" dirty="0" smtClean="0"/>
                        <a:t>   εισόδημα</a:t>
                      </a:r>
                    </a:p>
                    <a:p>
                      <a:r>
                        <a:rPr lang="el-GR" sz="1200" dirty="0" smtClean="0"/>
                        <a:t>-  Η πρόσβαση σε πόσιμο νερό</a:t>
                      </a:r>
                    </a:p>
                    <a:p>
                      <a:r>
                        <a:rPr lang="el-GR" sz="1200" dirty="0" smtClean="0"/>
                        <a:t>-  Η πρόσβαση στον ηλεκτρισμό και τις σύγχρονες μορφές ενέργειας</a:t>
                      </a:r>
                    </a:p>
                    <a:p>
                      <a:endParaRPr lang="el-GR" sz="1200" dirty="0"/>
                    </a:p>
                  </a:txBody>
                  <a:tcPr/>
                </a:tc>
              </a:tr>
              <a:tr h="1089777">
                <a:tc>
                  <a:txBody>
                    <a:bodyPr/>
                    <a:lstStyle/>
                    <a:p>
                      <a:r>
                        <a:rPr lang="el-GR" dirty="0" smtClean="0"/>
                        <a:t>Υγεία</a:t>
                      </a:r>
                      <a:endParaRPr lang="el-GR" dirty="0"/>
                    </a:p>
                  </a:txBody>
                  <a:tcPr/>
                </a:tc>
                <a:tc>
                  <a:txBody>
                    <a:bodyPr/>
                    <a:lstStyle/>
                    <a:p>
                      <a:r>
                        <a:rPr lang="el-GR" sz="1200" dirty="0" smtClean="0"/>
                        <a:t>- Η θνησιμότητα</a:t>
                      </a:r>
                    </a:p>
                    <a:p>
                      <a:r>
                        <a:rPr lang="el-GR" sz="1200" dirty="0" smtClean="0"/>
                        <a:t>- Η πρόσβαση στο σύστημα υγείας</a:t>
                      </a:r>
                    </a:p>
                    <a:p>
                      <a:r>
                        <a:rPr lang="el-GR" sz="1200" dirty="0" smtClean="0"/>
                        <a:t>- Ο εμβολιασμός κατά των παιδικών ασθενειών</a:t>
                      </a:r>
                    </a:p>
                    <a:p>
                      <a:r>
                        <a:rPr lang="el-GR" sz="1200" dirty="0" smtClean="0"/>
                        <a:t>- Η διατροφική κατάσταση των παιδιών</a:t>
                      </a:r>
                    </a:p>
                    <a:p>
                      <a:endParaRPr lang="el-GR" sz="1200" dirty="0"/>
                    </a:p>
                  </a:txBody>
                  <a:tcPr/>
                </a:tc>
              </a:tr>
              <a:tr h="889029">
                <a:tc>
                  <a:txBody>
                    <a:bodyPr/>
                    <a:lstStyle/>
                    <a:p>
                      <a:r>
                        <a:rPr lang="el-GR" dirty="0" smtClean="0"/>
                        <a:t>Εκπαίδευση</a:t>
                      </a:r>
                      <a:endParaRPr lang="el-GR" dirty="0"/>
                    </a:p>
                  </a:txBody>
                  <a:tcPr/>
                </a:tc>
                <a:tc>
                  <a:txBody>
                    <a:bodyPr/>
                    <a:lstStyle/>
                    <a:p>
                      <a:r>
                        <a:rPr lang="el-GR" sz="1200" dirty="0" smtClean="0"/>
                        <a:t>- Πρωτοβάθμια εκπαίδευση</a:t>
                      </a:r>
                    </a:p>
                    <a:p>
                      <a:r>
                        <a:rPr lang="el-GR" sz="1200" dirty="0" smtClean="0"/>
                        <a:t>- Επίπεδο εκπαίδευσης ενηλίκων</a:t>
                      </a:r>
                    </a:p>
                    <a:p>
                      <a:r>
                        <a:rPr lang="el-GR" sz="1200" dirty="0" smtClean="0"/>
                        <a:t>- Αλφαβητισμός</a:t>
                      </a:r>
                    </a:p>
                    <a:p>
                      <a:endParaRPr lang="el-GR" sz="1200" dirty="0"/>
                    </a:p>
                  </a:txBody>
                  <a:tcPr/>
                </a:tc>
              </a:tr>
              <a:tr h="1290526">
                <a:tc>
                  <a:txBody>
                    <a:bodyPr/>
                    <a:lstStyle/>
                    <a:p>
                      <a:r>
                        <a:rPr lang="el-GR" dirty="0" smtClean="0"/>
                        <a:t>Οικονομική</a:t>
                      </a:r>
                    </a:p>
                    <a:p>
                      <a:r>
                        <a:rPr lang="el-GR" dirty="0" smtClean="0"/>
                        <a:t>Ανάπτυξη</a:t>
                      </a:r>
                      <a:endParaRPr lang="el-GR" dirty="0"/>
                    </a:p>
                  </a:txBody>
                  <a:tcPr/>
                </a:tc>
                <a:tc>
                  <a:txBody>
                    <a:bodyPr/>
                    <a:lstStyle/>
                    <a:p>
                      <a:r>
                        <a:rPr lang="el-GR" sz="1200" dirty="0" smtClean="0"/>
                        <a:t>- ΑΕΠ</a:t>
                      </a:r>
                    </a:p>
                    <a:p>
                      <a:r>
                        <a:rPr lang="el-GR" sz="1200" dirty="0" smtClean="0"/>
                        <a:t>- Η απασχόληση</a:t>
                      </a:r>
                    </a:p>
                    <a:p>
                      <a:r>
                        <a:rPr lang="el-GR" sz="1200" dirty="0" smtClean="0"/>
                        <a:t>- Χρήση του διαδικτύου</a:t>
                      </a:r>
                    </a:p>
                    <a:p>
                      <a:r>
                        <a:rPr lang="el-GR" sz="1200" dirty="0" smtClean="0"/>
                        <a:t>- Ο τουρισμός</a:t>
                      </a:r>
                    </a:p>
                    <a:p>
                      <a:r>
                        <a:rPr lang="el-GR" sz="1200" dirty="0" smtClean="0"/>
                        <a:t>- Ο εξωτερικός δανεισμός</a:t>
                      </a:r>
                    </a:p>
                    <a:p>
                      <a:endParaRPr lang="el-GR" sz="1200" dirty="0"/>
                    </a:p>
                  </a:txBody>
                  <a:tcPr/>
                </a:tc>
              </a:tr>
              <a:tr h="688280">
                <a:tc>
                  <a:txBody>
                    <a:bodyPr/>
                    <a:lstStyle/>
                    <a:p>
                      <a:r>
                        <a:rPr lang="el-GR" dirty="0" smtClean="0"/>
                        <a:t>Κατανάλωση και</a:t>
                      </a:r>
                    </a:p>
                    <a:p>
                      <a:r>
                        <a:rPr lang="el-GR" dirty="0" smtClean="0"/>
                        <a:t>Παραγωγή</a:t>
                      </a:r>
                      <a:endParaRPr lang="el-GR" dirty="0"/>
                    </a:p>
                  </a:txBody>
                  <a:tcPr/>
                </a:tc>
                <a:tc>
                  <a:txBody>
                    <a:bodyPr/>
                    <a:lstStyle/>
                    <a:p>
                      <a:r>
                        <a:rPr lang="el-GR" sz="1200" b="0" i="0" u="none" strike="noStrike" kern="1200" baseline="0" dirty="0" smtClean="0">
                          <a:solidFill>
                            <a:schemeClr val="dk1"/>
                          </a:solidFill>
                          <a:latin typeface="+mn-lt"/>
                          <a:ea typeface="+mn-ea"/>
                          <a:cs typeface="+mn-cs"/>
                        </a:rPr>
                        <a:t>- Η εσωτερική κατανάλωση αγαθών</a:t>
                      </a:r>
                    </a:p>
                    <a:p>
                      <a:r>
                        <a:rPr lang="el-GR" sz="1200" b="0" i="0" u="none" strike="noStrike" kern="1200" baseline="0" dirty="0" smtClean="0">
                          <a:solidFill>
                            <a:schemeClr val="dk1"/>
                          </a:solidFill>
                          <a:latin typeface="+mn-lt"/>
                          <a:ea typeface="+mn-ea"/>
                          <a:cs typeface="+mn-cs"/>
                        </a:rPr>
                        <a:t>- Η χρήση της ενέργειας</a:t>
                      </a:r>
                    </a:p>
                    <a:p>
                      <a:r>
                        <a:rPr lang="el-GR" sz="1200" b="0" i="0" u="none" strike="noStrike" kern="1200" baseline="0" dirty="0" smtClean="0">
                          <a:solidFill>
                            <a:schemeClr val="dk1"/>
                          </a:solidFill>
                          <a:latin typeface="+mn-lt"/>
                          <a:ea typeface="+mn-ea"/>
                          <a:cs typeface="+mn-cs"/>
                        </a:rPr>
                        <a:t>- Οι μεταφορές</a:t>
                      </a:r>
                      <a:endParaRPr lang="el-GR" sz="1200" dirty="0"/>
                    </a:p>
                  </a:txBody>
                  <a:tcPr/>
                </a:tc>
              </a:tr>
            </a:tbl>
          </a:graphicData>
        </a:graphic>
      </p:graphicFrame>
    </p:spTree>
    <p:extLst>
      <p:ext uri="{BB962C8B-B14F-4D97-AF65-F5344CB8AC3E}">
        <p14:creationId xmlns:p14="http://schemas.microsoft.com/office/powerpoint/2010/main" val="2356568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772592819"/>
              </p:ext>
            </p:extLst>
          </p:nvPr>
        </p:nvGraphicFramePr>
        <p:xfrm>
          <a:off x="539552" y="761751"/>
          <a:ext cx="8064896" cy="5531557"/>
        </p:xfrm>
        <a:graphic>
          <a:graphicData uri="http://schemas.openxmlformats.org/drawingml/2006/table">
            <a:tbl>
              <a:tblPr firstRow="1" firstCol="1" lastRow="1" lastCol="1" bandRow="1" bandCol="1">
                <a:tableStyleId>{5C22544A-7EE6-4342-B048-85BDC9FD1C3A}</a:tableStyleId>
              </a:tblPr>
              <a:tblGrid>
                <a:gridCol w="1224136"/>
                <a:gridCol w="2016224"/>
                <a:gridCol w="4824536"/>
              </a:tblGrid>
              <a:tr h="616139">
                <a:tc>
                  <a:txBody>
                    <a:bodyPr/>
                    <a:lstStyle/>
                    <a:p>
                      <a:pPr marL="83820" marR="81280" algn="ctr">
                        <a:spcBef>
                          <a:spcPts val="880"/>
                        </a:spcBef>
                        <a:spcAft>
                          <a:spcPts val="0"/>
                        </a:spcAft>
                      </a:pPr>
                      <a:r>
                        <a:rPr lang="el-GR" sz="1000" dirty="0">
                          <a:effectLst/>
                        </a:rPr>
                        <a:t>Α/Α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2240" marR="139700" algn="ctr">
                        <a:spcBef>
                          <a:spcPts val="880"/>
                        </a:spcBef>
                        <a:spcAft>
                          <a:spcPts val="0"/>
                        </a:spcAft>
                      </a:pPr>
                      <a:r>
                        <a:rPr lang="el-GR" sz="1000" dirty="0">
                          <a:solidFill>
                            <a:srgbClr val="FFC000"/>
                          </a:solidFill>
                          <a:effectLst/>
                        </a:rPr>
                        <a:t>Τομείς- Θεματική Περιοχή</a:t>
                      </a:r>
                      <a:endParaRPr lang="el-G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8105" marR="74930" algn="ctr">
                        <a:spcBef>
                          <a:spcPts val="880"/>
                        </a:spcBef>
                        <a:spcAft>
                          <a:spcPts val="0"/>
                        </a:spcAft>
                      </a:pPr>
                      <a:r>
                        <a:rPr lang="el-GR" sz="1000" dirty="0">
                          <a:solidFill>
                            <a:srgbClr val="FFC000"/>
                          </a:solidFill>
                          <a:effectLst/>
                        </a:rPr>
                        <a:t>Δείκτες</a:t>
                      </a:r>
                      <a:endParaRPr lang="el-G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115006">
                <a:tc>
                  <a:txBody>
                    <a:bodyPr/>
                    <a:lstStyle/>
                    <a:p>
                      <a:pPr>
                        <a:spcAft>
                          <a:spcPts val="0"/>
                        </a:spcAft>
                      </a:pPr>
                      <a:r>
                        <a:rPr lang="el-GR" sz="1000">
                          <a:effectLst/>
                        </a:rPr>
                        <a:t> </a:t>
                      </a:r>
                      <a:endParaRPr lang="el-GR" sz="1100">
                        <a:effectLst/>
                      </a:endParaRPr>
                    </a:p>
                    <a:p>
                      <a:pPr marL="83820" marR="80010" algn="ctr">
                        <a:spcBef>
                          <a:spcPts val="685"/>
                        </a:spcBef>
                        <a:spcAft>
                          <a:spcPts val="0"/>
                        </a:spcAft>
                      </a:pPr>
                      <a:r>
                        <a:rPr lang="el-GR" sz="10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a:effectLst/>
                        </a:rPr>
                        <a:t> </a:t>
                      </a:r>
                      <a:endParaRPr lang="el-GR" sz="1100">
                        <a:effectLst/>
                      </a:endParaRPr>
                    </a:p>
                    <a:p>
                      <a:pPr marL="142240" marR="139700" algn="ctr">
                        <a:spcBef>
                          <a:spcPts val="685"/>
                        </a:spcBef>
                        <a:spcAft>
                          <a:spcPts val="0"/>
                        </a:spcAft>
                      </a:pPr>
                      <a:r>
                        <a:rPr lang="el-GR" sz="1000">
                          <a:effectLst/>
                        </a:rPr>
                        <a:t>Οικονομία- Πληθυσμός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6835" marR="75565" algn="ctr">
                        <a:spcBef>
                          <a:spcPts val="680"/>
                        </a:spcBef>
                        <a:spcAft>
                          <a:spcPts val="0"/>
                        </a:spcAft>
                      </a:pPr>
                      <a:r>
                        <a:rPr lang="el-GR" sz="1000" dirty="0">
                          <a:effectLst/>
                        </a:rPr>
                        <a:t>1.Πληθυσμός- Ηλιακή </a:t>
                      </a:r>
                      <a:r>
                        <a:rPr lang="el-GR" sz="1000" dirty="0" smtClean="0">
                          <a:effectLst/>
                        </a:rPr>
                        <a:t>πυραμίδα</a:t>
                      </a:r>
                    </a:p>
                    <a:p>
                      <a:pPr marL="76835" marR="75565" algn="ctr">
                        <a:spcBef>
                          <a:spcPts val="680"/>
                        </a:spcBef>
                        <a:spcAft>
                          <a:spcPts val="0"/>
                        </a:spcAft>
                      </a:pPr>
                      <a:r>
                        <a:rPr lang="el-GR" sz="1000" dirty="0" smtClean="0">
                          <a:effectLst/>
                        </a:rPr>
                        <a:t> </a:t>
                      </a:r>
                      <a:r>
                        <a:rPr lang="el-GR" sz="1000" dirty="0">
                          <a:effectLst/>
                        </a:rPr>
                        <a:t>2.Πυκνότητα πληθυσμού </a:t>
                      </a:r>
                      <a:endParaRPr lang="el-GR" sz="1000" dirty="0" smtClean="0">
                        <a:effectLst/>
                      </a:endParaRPr>
                    </a:p>
                    <a:p>
                      <a:pPr marL="76835" marR="75565" algn="ctr">
                        <a:spcBef>
                          <a:spcPts val="680"/>
                        </a:spcBef>
                        <a:spcAft>
                          <a:spcPts val="0"/>
                        </a:spcAft>
                      </a:pPr>
                      <a:r>
                        <a:rPr lang="el-GR" sz="1000" dirty="0" smtClean="0">
                          <a:effectLst/>
                        </a:rPr>
                        <a:t>3.ΑΕΠ </a:t>
                      </a:r>
                      <a:r>
                        <a:rPr lang="el-GR" sz="1000" dirty="0">
                          <a:effectLst/>
                        </a:rPr>
                        <a:t>ανά κάτοικο- Τομεακή κατανομή ΑΕΠ </a:t>
                      </a:r>
                      <a:endParaRPr lang="el-GR" sz="1000" dirty="0" smtClean="0">
                        <a:effectLst/>
                      </a:endParaRPr>
                    </a:p>
                    <a:p>
                      <a:pPr marL="76835" marR="75565" algn="ctr">
                        <a:spcBef>
                          <a:spcPts val="680"/>
                        </a:spcBef>
                        <a:spcAft>
                          <a:spcPts val="0"/>
                        </a:spcAft>
                      </a:pPr>
                      <a:r>
                        <a:rPr lang="el-GR" sz="1000" dirty="0" smtClean="0">
                          <a:effectLst/>
                        </a:rPr>
                        <a:t>4.Τομεακή </a:t>
                      </a:r>
                      <a:r>
                        <a:rPr lang="el-GR" sz="1000" dirty="0">
                          <a:effectLst/>
                        </a:rPr>
                        <a:t>ανάλυση απασχόλησης </a:t>
                      </a:r>
                      <a:endParaRPr lang="el-GR" sz="1000" dirty="0" smtClean="0">
                        <a:effectLst/>
                      </a:endParaRPr>
                    </a:p>
                    <a:p>
                      <a:pPr marL="76835" marR="75565" algn="ctr">
                        <a:spcBef>
                          <a:spcPts val="680"/>
                        </a:spcBef>
                        <a:spcAft>
                          <a:spcPts val="0"/>
                        </a:spcAft>
                      </a:pPr>
                      <a:r>
                        <a:rPr lang="el-GR" sz="1000" dirty="0" smtClean="0">
                          <a:effectLst/>
                        </a:rPr>
                        <a:t>5.Μετακινήσεις </a:t>
                      </a:r>
                      <a:r>
                        <a:rPr lang="el-GR" sz="1000" dirty="0">
                          <a:effectLst/>
                        </a:rPr>
                        <a:t>για εργασία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021700">
                <a:tc>
                  <a:txBody>
                    <a:bodyPr/>
                    <a:lstStyle/>
                    <a:p>
                      <a:pPr>
                        <a:spcAft>
                          <a:spcPts val="0"/>
                        </a:spcAft>
                      </a:pPr>
                      <a:r>
                        <a:rPr lang="el-GR" sz="1000">
                          <a:effectLst/>
                        </a:rPr>
                        <a:t> </a:t>
                      </a:r>
                      <a:endParaRPr lang="el-GR" sz="1100">
                        <a:effectLst/>
                      </a:endParaRPr>
                    </a:p>
                    <a:p>
                      <a:pPr>
                        <a:spcBef>
                          <a:spcPts val="40"/>
                        </a:spcBef>
                        <a:spcAft>
                          <a:spcPts val="0"/>
                        </a:spcAft>
                      </a:pPr>
                      <a:r>
                        <a:rPr lang="el-GR" sz="1350">
                          <a:effectLst/>
                        </a:rPr>
                        <a:t> </a:t>
                      </a:r>
                      <a:endParaRPr lang="el-GR" sz="1100">
                        <a:effectLst/>
                      </a:endParaRPr>
                    </a:p>
                    <a:p>
                      <a:pPr marL="83820" marR="80010" algn="ctr">
                        <a:spcAft>
                          <a:spcPts val="0"/>
                        </a:spcAft>
                      </a:pPr>
                      <a:r>
                        <a:rPr lang="el-GR" sz="10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a:effectLst/>
                        </a:rPr>
                        <a:t> </a:t>
                      </a:r>
                      <a:endParaRPr lang="el-GR" sz="1100">
                        <a:effectLst/>
                      </a:endParaRPr>
                    </a:p>
                    <a:p>
                      <a:pPr>
                        <a:spcBef>
                          <a:spcPts val="40"/>
                        </a:spcBef>
                        <a:spcAft>
                          <a:spcPts val="0"/>
                        </a:spcAft>
                      </a:pPr>
                      <a:r>
                        <a:rPr lang="el-GR" sz="1350">
                          <a:effectLst/>
                        </a:rPr>
                        <a:t> </a:t>
                      </a:r>
                      <a:endParaRPr lang="el-GR" sz="1100">
                        <a:effectLst/>
                      </a:endParaRPr>
                    </a:p>
                    <a:p>
                      <a:pPr marL="142240" marR="139700" algn="ctr">
                        <a:spcAft>
                          <a:spcPts val="0"/>
                        </a:spcAft>
                      </a:pPr>
                      <a:r>
                        <a:rPr lang="el-GR" sz="1000">
                          <a:effectLst/>
                        </a:rPr>
                        <a:t>Χωροταξία- Πολεοδομία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45"/>
                        </a:spcBef>
                        <a:spcAft>
                          <a:spcPts val="0"/>
                        </a:spcAft>
                      </a:pPr>
                      <a:r>
                        <a:rPr lang="el-GR" sz="850" dirty="0">
                          <a:effectLst/>
                        </a:rPr>
                        <a:t> </a:t>
                      </a:r>
                      <a:endParaRPr lang="el-GR" sz="1100" dirty="0">
                        <a:effectLst/>
                      </a:endParaRPr>
                    </a:p>
                    <a:p>
                      <a:pPr marL="303530" marR="75565" indent="-228600" algn="ctr">
                        <a:spcBef>
                          <a:spcPts val="5"/>
                        </a:spcBef>
                        <a:spcAft>
                          <a:spcPts val="0"/>
                        </a:spcAft>
                        <a:buAutoNum type="arabicPeriod"/>
                      </a:pPr>
                      <a:r>
                        <a:rPr lang="el-GR" sz="1000" dirty="0" smtClean="0">
                          <a:effectLst/>
                        </a:rPr>
                        <a:t>Χρήση </a:t>
                      </a:r>
                      <a:r>
                        <a:rPr lang="el-GR" sz="1000" dirty="0">
                          <a:effectLst/>
                        </a:rPr>
                        <a:t>γης </a:t>
                      </a:r>
                      <a:endParaRPr lang="el-GR" sz="1000" dirty="0" smtClean="0">
                        <a:effectLst/>
                      </a:endParaRPr>
                    </a:p>
                    <a:p>
                      <a:pPr marL="74930" marR="75565" indent="0" algn="ctr">
                        <a:spcBef>
                          <a:spcPts val="5"/>
                        </a:spcBef>
                        <a:spcAft>
                          <a:spcPts val="0"/>
                        </a:spcAft>
                        <a:buNone/>
                      </a:pPr>
                      <a:r>
                        <a:rPr lang="el-GR" sz="1000" dirty="0" smtClean="0">
                          <a:effectLst/>
                        </a:rPr>
                        <a:t> 2.Αστικό </a:t>
                      </a:r>
                      <a:r>
                        <a:rPr lang="el-GR" sz="1000" dirty="0">
                          <a:effectLst/>
                        </a:rPr>
                        <a:t>και </a:t>
                      </a:r>
                      <a:r>
                        <a:rPr lang="el-GR" sz="1000" dirty="0" err="1">
                          <a:effectLst/>
                        </a:rPr>
                        <a:t>περιαστικό</a:t>
                      </a:r>
                      <a:r>
                        <a:rPr lang="el-GR" sz="1000" dirty="0">
                          <a:effectLst/>
                        </a:rPr>
                        <a:t> </a:t>
                      </a:r>
                      <a:r>
                        <a:rPr lang="el-GR" sz="1000" dirty="0" smtClean="0">
                          <a:effectLst/>
                        </a:rPr>
                        <a:t>πράσινο </a:t>
                      </a:r>
                    </a:p>
                    <a:p>
                      <a:pPr marL="74930" marR="75565" indent="0" algn="ctr">
                        <a:spcBef>
                          <a:spcPts val="5"/>
                        </a:spcBef>
                        <a:spcAft>
                          <a:spcPts val="0"/>
                        </a:spcAft>
                        <a:buNone/>
                      </a:pPr>
                      <a:r>
                        <a:rPr lang="el-GR" sz="1000" dirty="0" smtClean="0">
                          <a:effectLst/>
                        </a:rPr>
                        <a:t> </a:t>
                      </a:r>
                      <a:r>
                        <a:rPr lang="el-GR" sz="1000" dirty="0">
                          <a:effectLst/>
                        </a:rPr>
                        <a:t>3.Πυκνότητα οδικού δικτύου </a:t>
                      </a:r>
                      <a:endParaRPr lang="el-GR" sz="1000" dirty="0" smtClean="0">
                        <a:effectLst/>
                      </a:endParaRPr>
                    </a:p>
                    <a:p>
                      <a:pPr marL="74930" marR="75565" indent="0" algn="ctr">
                        <a:spcBef>
                          <a:spcPts val="5"/>
                        </a:spcBef>
                        <a:spcAft>
                          <a:spcPts val="0"/>
                        </a:spcAft>
                        <a:buNone/>
                      </a:pPr>
                      <a:r>
                        <a:rPr lang="el-GR" sz="1000" dirty="0" smtClean="0">
                          <a:effectLst/>
                        </a:rPr>
                        <a:t>4.Εγκαταλελειμμένη- </a:t>
                      </a:r>
                      <a:r>
                        <a:rPr lang="el-GR" sz="1000" dirty="0">
                          <a:effectLst/>
                        </a:rPr>
                        <a:t>Υποβαθμισμένη γη</a:t>
                      </a:r>
                      <a:endParaRPr lang="el-GR" sz="1100" dirty="0">
                        <a:effectLst/>
                      </a:endParaRPr>
                    </a:p>
                    <a:p>
                      <a:pPr marL="227965" marR="224790" algn="ctr">
                        <a:spcAft>
                          <a:spcPts val="0"/>
                        </a:spcAft>
                      </a:pPr>
                      <a:r>
                        <a:rPr lang="el-GR" sz="1000" dirty="0">
                          <a:effectLst/>
                        </a:rPr>
                        <a:t>5.Πρόσβαση σε υποδομές αποχέτευσης </a:t>
                      </a:r>
                      <a:endParaRPr lang="el-GR" sz="1000" dirty="0" smtClean="0">
                        <a:effectLst/>
                      </a:endParaRPr>
                    </a:p>
                    <a:p>
                      <a:pPr marL="227965" marR="224790" algn="ctr">
                        <a:spcAft>
                          <a:spcPts val="0"/>
                        </a:spcAft>
                      </a:pPr>
                      <a:r>
                        <a:rPr lang="el-GR" sz="1000" dirty="0" smtClean="0">
                          <a:effectLst/>
                        </a:rPr>
                        <a:t>6.Κατασκευή </a:t>
                      </a:r>
                      <a:r>
                        <a:rPr lang="el-GR" sz="1000" dirty="0">
                          <a:effectLst/>
                        </a:rPr>
                        <a:t>νέων κατοικιών- Πολεοδομική ανάπτυξη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182563">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20"/>
                        </a:spcBef>
                        <a:spcAft>
                          <a:spcPts val="0"/>
                        </a:spcAft>
                      </a:pPr>
                      <a:r>
                        <a:rPr lang="el-GR" sz="800">
                          <a:effectLst/>
                        </a:rPr>
                        <a:t> </a:t>
                      </a:r>
                      <a:endParaRPr lang="el-GR" sz="1100">
                        <a:effectLst/>
                      </a:endParaRPr>
                    </a:p>
                    <a:p>
                      <a:pPr marL="83820" marR="80010" algn="ctr">
                        <a:spcAft>
                          <a:spcPts val="0"/>
                        </a:spcAft>
                      </a:pPr>
                      <a:r>
                        <a:rPr lang="el-GR" sz="100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a:spcBef>
                          <a:spcPts val="20"/>
                        </a:spcBef>
                        <a:spcAft>
                          <a:spcPts val="0"/>
                        </a:spcAft>
                      </a:pPr>
                      <a:r>
                        <a:rPr lang="el-GR" sz="800" dirty="0">
                          <a:effectLst/>
                        </a:rPr>
                        <a:t> </a:t>
                      </a:r>
                      <a:endParaRPr lang="el-GR" sz="1100" dirty="0">
                        <a:effectLst/>
                      </a:endParaRPr>
                    </a:p>
                    <a:p>
                      <a:pPr marL="141605" marR="139700" algn="ctr">
                        <a:spcAft>
                          <a:spcPts val="0"/>
                        </a:spcAft>
                      </a:pPr>
                      <a:r>
                        <a:rPr lang="el-GR" sz="1000" dirty="0">
                          <a:effectLst/>
                        </a:rPr>
                        <a:t>Ενέργεια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10"/>
                        </a:spcBef>
                        <a:spcAft>
                          <a:spcPts val="0"/>
                        </a:spcAft>
                      </a:pPr>
                      <a:r>
                        <a:rPr lang="el-GR" sz="800" dirty="0">
                          <a:effectLst/>
                        </a:rPr>
                        <a:t> </a:t>
                      </a:r>
                      <a:endParaRPr lang="el-GR" sz="1100" dirty="0">
                        <a:effectLst/>
                      </a:endParaRPr>
                    </a:p>
                    <a:p>
                      <a:pPr marL="282575" marR="245745" indent="-35560" algn="just">
                        <a:spcBef>
                          <a:spcPts val="5"/>
                        </a:spcBef>
                        <a:spcAft>
                          <a:spcPts val="0"/>
                        </a:spcAft>
                      </a:pPr>
                      <a:r>
                        <a:rPr lang="el-GR" sz="1000" dirty="0">
                          <a:effectLst/>
                        </a:rPr>
                        <a:t>1.Κατανάλωση ενέργειας </a:t>
                      </a:r>
                      <a:endParaRPr lang="el-GR" sz="1000" dirty="0" smtClean="0">
                        <a:effectLst/>
                      </a:endParaRPr>
                    </a:p>
                    <a:p>
                      <a:pPr marL="282575" marR="245745" indent="-35560" algn="just">
                        <a:spcBef>
                          <a:spcPts val="5"/>
                        </a:spcBef>
                        <a:spcAft>
                          <a:spcPts val="0"/>
                        </a:spcAft>
                      </a:pPr>
                      <a:r>
                        <a:rPr lang="el-GR" sz="1000" dirty="0" smtClean="0">
                          <a:effectLst/>
                        </a:rPr>
                        <a:t>2.Τομεακή </a:t>
                      </a:r>
                      <a:r>
                        <a:rPr lang="el-GR" sz="1000" dirty="0">
                          <a:effectLst/>
                        </a:rPr>
                        <a:t>ανάλυση</a:t>
                      </a:r>
                      <a:r>
                        <a:rPr lang="el-GR" sz="1000" spc="-120" dirty="0">
                          <a:effectLst/>
                        </a:rPr>
                        <a:t> </a:t>
                      </a:r>
                      <a:r>
                        <a:rPr lang="el-GR" sz="1000" dirty="0">
                          <a:effectLst/>
                        </a:rPr>
                        <a:t>ενεργειακής </a:t>
                      </a:r>
                      <a:r>
                        <a:rPr lang="el-GR" sz="1000" dirty="0" smtClean="0">
                          <a:effectLst/>
                        </a:rPr>
                        <a:t>κατανάλωσης</a:t>
                      </a:r>
                    </a:p>
                    <a:p>
                      <a:pPr marL="282575" marR="245745" indent="-35560" algn="just">
                        <a:spcBef>
                          <a:spcPts val="5"/>
                        </a:spcBef>
                        <a:spcAft>
                          <a:spcPts val="0"/>
                        </a:spcAft>
                      </a:pPr>
                      <a:r>
                        <a:rPr lang="el-GR" sz="1000" dirty="0" smtClean="0">
                          <a:effectLst/>
                        </a:rPr>
                        <a:t>3.Ενεργειακή ένταση</a:t>
                      </a:r>
                    </a:p>
                    <a:p>
                      <a:pPr marL="282575" marR="245745" indent="-35560" algn="just">
                        <a:spcBef>
                          <a:spcPts val="5"/>
                        </a:spcBef>
                        <a:spcAft>
                          <a:spcPts val="0"/>
                        </a:spcAft>
                      </a:pPr>
                      <a:r>
                        <a:rPr lang="el-GR" sz="1000" dirty="0" smtClean="0">
                          <a:effectLst/>
                        </a:rPr>
                        <a:t> </a:t>
                      </a:r>
                      <a:r>
                        <a:rPr lang="el-GR" sz="1000" dirty="0">
                          <a:effectLst/>
                        </a:rPr>
                        <a:t>4.Ανανεώσιμες πηγές ενέργειας </a:t>
                      </a:r>
                      <a:endParaRPr lang="el-GR" sz="1000" dirty="0" smtClean="0">
                        <a:effectLst/>
                      </a:endParaRPr>
                    </a:p>
                    <a:p>
                      <a:pPr marL="282575" marR="245745" indent="-35560" algn="just">
                        <a:spcBef>
                          <a:spcPts val="5"/>
                        </a:spcBef>
                        <a:spcAft>
                          <a:spcPts val="0"/>
                        </a:spcAft>
                      </a:pPr>
                      <a:r>
                        <a:rPr lang="el-GR" sz="1000" dirty="0" smtClean="0">
                          <a:effectLst/>
                        </a:rPr>
                        <a:t>5.Διείσδυση </a:t>
                      </a:r>
                      <a:r>
                        <a:rPr lang="el-GR" sz="1000" dirty="0">
                          <a:effectLst/>
                        </a:rPr>
                        <a:t>φυσικού αερίου και</a:t>
                      </a:r>
                      <a:r>
                        <a:rPr lang="el-GR" sz="1000" spc="-85" dirty="0">
                          <a:effectLst/>
                        </a:rPr>
                        <a:t> </a:t>
                      </a:r>
                      <a:r>
                        <a:rPr lang="el-GR" sz="1000" dirty="0">
                          <a:effectLst/>
                        </a:rPr>
                        <a:t>βιοκαυσίμων</a:t>
                      </a:r>
                      <a:endParaRPr lang="el-GR" sz="1100" dirty="0">
                        <a:effectLst/>
                      </a:endParaRPr>
                    </a:p>
                    <a:p>
                      <a:pPr marL="727710" marR="104140" indent="-608330">
                        <a:spcAft>
                          <a:spcPts val="0"/>
                        </a:spcAft>
                      </a:pPr>
                      <a:r>
                        <a:rPr lang="el-GR" sz="1000" dirty="0" smtClean="0">
                          <a:effectLst/>
                        </a:rPr>
                        <a:t>    6.Βαθμός </a:t>
                      </a:r>
                      <a:r>
                        <a:rPr lang="el-GR" sz="1000" dirty="0">
                          <a:effectLst/>
                        </a:rPr>
                        <a:t>απόδοσης συστημάτων θέρμανσης και </a:t>
                      </a:r>
                      <a:r>
                        <a:rPr lang="el-GR" sz="1000" dirty="0" smtClean="0">
                          <a:effectLst/>
                        </a:rPr>
                        <a:t>ψύξης</a:t>
                      </a:r>
                    </a:p>
                    <a:p>
                      <a:pPr marL="727710" marR="104140" indent="-608330">
                        <a:spcAft>
                          <a:spcPts val="0"/>
                        </a:spcAft>
                      </a:pPr>
                      <a:r>
                        <a:rPr lang="el-GR" sz="1000" baseline="0" dirty="0" smtClean="0">
                          <a:effectLst/>
                        </a:rPr>
                        <a:t>    </a:t>
                      </a:r>
                      <a:r>
                        <a:rPr lang="el-GR" sz="1000" dirty="0" smtClean="0">
                          <a:effectLst/>
                        </a:rPr>
                        <a:t>7.Οικο- </a:t>
                      </a:r>
                      <a:r>
                        <a:rPr lang="el-GR" sz="1000" dirty="0">
                          <a:effectLst/>
                        </a:rPr>
                        <a:t>αποδοτικότητα του τομέα της ενέργειας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565158">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35"/>
                        </a:spcBef>
                        <a:spcAft>
                          <a:spcPts val="0"/>
                        </a:spcAft>
                      </a:pPr>
                      <a:r>
                        <a:rPr lang="el-GR" sz="800">
                          <a:effectLst/>
                        </a:rPr>
                        <a:t> </a:t>
                      </a:r>
                      <a:endParaRPr lang="el-GR" sz="1100">
                        <a:effectLst/>
                      </a:endParaRPr>
                    </a:p>
                    <a:p>
                      <a:pPr marL="83820" marR="80010" algn="ctr">
                        <a:spcAft>
                          <a:spcPts val="0"/>
                        </a:spcAft>
                      </a:pPr>
                      <a:r>
                        <a:rPr lang="el-GR" sz="100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a:spcBef>
                          <a:spcPts val="35"/>
                        </a:spcBef>
                        <a:spcAft>
                          <a:spcPts val="0"/>
                        </a:spcAft>
                      </a:pPr>
                      <a:r>
                        <a:rPr lang="el-GR" sz="800" dirty="0">
                          <a:effectLst/>
                        </a:rPr>
                        <a:t> </a:t>
                      </a:r>
                      <a:endParaRPr lang="el-GR" sz="1100" dirty="0">
                        <a:effectLst/>
                      </a:endParaRPr>
                    </a:p>
                    <a:p>
                      <a:pPr marL="140970" marR="139700" algn="ctr">
                        <a:spcAft>
                          <a:spcPts val="0"/>
                        </a:spcAft>
                      </a:pPr>
                      <a:r>
                        <a:rPr lang="el-GR" sz="1000" b="0" dirty="0">
                          <a:solidFill>
                            <a:schemeClr val="tx1"/>
                          </a:solidFill>
                          <a:effectLst/>
                        </a:rPr>
                        <a:t>Μεταφορές</a:t>
                      </a:r>
                      <a:endParaRPr lang="el-G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5750" marR="269240" indent="78740">
                        <a:spcBef>
                          <a:spcPts val="400"/>
                        </a:spcBef>
                        <a:spcAft>
                          <a:spcPts val="0"/>
                        </a:spcAft>
                      </a:pPr>
                      <a:r>
                        <a:rPr lang="el-GR" sz="1000" dirty="0">
                          <a:effectLst/>
                        </a:rPr>
                        <a:t>1.Ζήτηση μετακινήσεων και μεταφορών </a:t>
                      </a:r>
                      <a:endParaRPr lang="el-GR" sz="1000" dirty="0" smtClean="0">
                        <a:effectLst/>
                      </a:endParaRPr>
                    </a:p>
                    <a:p>
                      <a:pPr marL="285750" marR="269240" indent="78740">
                        <a:spcBef>
                          <a:spcPts val="400"/>
                        </a:spcBef>
                        <a:spcAft>
                          <a:spcPts val="0"/>
                        </a:spcAft>
                      </a:pPr>
                      <a:r>
                        <a:rPr lang="el-GR" sz="1000" dirty="0" smtClean="0">
                          <a:effectLst/>
                        </a:rPr>
                        <a:t>2.Ποσοστιαία </a:t>
                      </a:r>
                      <a:r>
                        <a:rPr lang="el-GR" sz="1000" dirty="0">
                          <a:effectLst/>
                        </a:rPr>
                        <a:t>συμμετοχή μεταφορικών μέσων στις μετακινήσεις και </a:t>
                      </a:r>
                      <a:r>
                        <a:rPr lang="el-GR" sz="1000" dirty="0" smtClean="0">
                          <a:effectLst/>
                        </a:rPr>
                        <a:t>τις μεταφορές </a:t>
                      </a:r>
                    </a:p>
                    <a:p>
                      <a:pPr marL="285750" marR="269240" indent="78740">
                        <a:spcBef>
                          <a:spcPts val="400"/>
                        </a:spcBef>
                        <a:spcAft>
                          <a:spcPts val="0"/>
                        </a:spcAft>
                      </a:pPr>
                      <a:r>
                        <a:rPr lang="el-GR" sz="1000" dirty="0" smtClean="0">
                          <a:effectLst/>
                        </a:rPr>
                        <a:t>3.Αριθμός </a:t>
                      </a:r>
                      <a:r>
                        <a:rPr lang="el-GR" sz="1000" dirty="0">
                          <a:effectLst/>
                        </a:rPr>
                        <a:t>οχημάτων </a:t>
                      </a:r>
                      <a:endParaRPr lang="el-GR" sz="1000" dirty="0" smtClean="0">
                        <a:effectLst/>
                      </a:endParaRPr>
                    </a:p>
                    <a:p>
                      <a:pPr marL="285750" marR="269240" indent="78740">
                        <a:spcBef>
                          <a:spcPts val="400"/>
                        </a:spcBef>
                        <a:spcAft>
                          <a:spcPts val="0"/>
                        </a:spcAft>
                      </a:pPr>
                      <a:r>
                        <a:rPr lang="el-GR" sz="1000" dirty="0" smtClean="0">
                          <a:effectLst/>
                        </a:rPr>
                        <a:t>4.Ηλικία </a:t>
                      </a:r>
                      <a:r>
                        <a:rPr lang="el-GR" sz="1000" dirty="0">
                          <a:effectLst/>
                        </a:rPr>
                        <a:t>οχημάτων- Κατανομή οχημάτων ανά τεχνολογία και καύσιμο 5.Ρυθμός </a:t>
                      </a:r>
                      <a:r>
                        <a:rPr lang="el-GR" sz="1000" dirty="0" smtClean="0">
                          <a:effectLst/>
                        </a:rPr>
                        <a:t>διείσδυσης εναλλακτικών </a:t>
                      </a:r>
                      <a:r>
                        <a:rPr lang="el-GR" sz="1000" dirty="0">
                          <a:effectLst/>
                        </a:rPr>
                        <a:t>τεχνολογιών στην αυτοκίνηση 6.Μέση ταχύτητα κίνησης αστικών συγκοινωνιών 7.Μέση ταχύτητα </a:t>
                      </a:r>
                      <a:r>
                        <a:rPr lang="el-GR" sz="1000" dirty="0" smtClean="0">
                          <a:effectLst/>
                        </a:rPr>
                        <a:t>κίνησης επιβατικών </a:t>
                      </a:r>
                      <a:r>
                        <a:rPr lang="el-GR" sz="1000" dirty="0">
                          <a:effectLst/>
                        </a:rPr>
                        <a:t>οχημάτων 8.Εξέλιξη τροχαίων ατυχημάτων 9.Οικο- αποδοτικότητα του τομέα των μεταφορών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4" name="Rectangle 1"/>
          <p:cNvSpPr>
            <a:spLocks noChangeArrowheads="1"/>
          </p:cNvSpPr>
          <p:nvPr/>
        </p:nvSpPr>
        <p:spPr bwMode="auto">
          <a:xfrm>
            <a:off x="1619672" y="171516"/>
            <a:ext cx="542488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93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l-GR" altLang="el-GR" sz="900" b="1" i="0" u="none" strike="noStrike" cap="none" normalizeH="0" baseline="0" dirty="0" smtClean="0">
                <a:ln>
                  <a:noFill/>
                </a:ln>
                <a:solidFill>
                  <a:srgbClr val="4F81BC"/>
                </a:solidFill>
                <a:effectLst/>
                <a:latin typeface="Arial" panose="020B0604020202020204" pitchFamily="34" charset="0"/>
                <a:ea typeface="Calibri" panose="020F0502020204030204" pitchFamily="34" charset="0"/>
                <a:cs typeface="Times New Roman" panose="02020603050405020304" pitchFamily="18" charset="0"/>
              </a:rPr>
              <a:t>Πίνακας 3.11:Σύστημα Δεικτών Περιβάλλοντος και Αειφορίας για την πόλη της Θεσσαλονίκης </a:t>
            </a:r>
          </a:p>
          <a:p>
            <a:r>
              <a:rPr lang="el-GR" sz="800" b="1" dirty="0" smtClean="0"/>
              <a:t>Πηγή</a:t>
            </a:r>
            <a:r>
              <a:rPr lang="el-GR" sz="800" b="1" dirty="0"/>
              <a:t>: </a:t>
            </a:r>
            <a:r>
              <a:rPr lang="el-GR" sz="800" b="1" dirty="0" err="1"/>
              <a:t>Μουσιόπουλος</a:t>
            </a:r>
            <a:r>
              <a:rPr lang="el-GR" sz="800" b="1" dirty="0"/>
              <a:t> &amp; Νικολάου, 2008; </a:t>
            </a:r>
            <a:r>
              <a:rPr lang="el-GR" sz="800" b="1" dirty="0" err="1"/>
              <a:t>Achillas</a:t>
            </a:r>
            <a:r>
              <a:rPr lang="el-GR" sz="800" b="1" dirty="0"/>
              <a:t> </a:t>
            </a:r>
            <a:r>
              <a:rPr lang="el-GR" sz="800" b="1" dirty="0" err="1"/>
              <a:t>et</a:t>
            </a:r>
            <a:r>
              <a:rPr lang="el-GR" sz="800" b="1" dirty="0"/>
              <a:t> </a:t>
            </a:r>
            <a:r>
              <a:rPr lang="el-GR" sz="800" b="1" dirty="0" err="1"/>
              <a:t>al</a:t>
            </a:r>
            <a:r>
              <a:rPr lang="el-GR" sz="800" b="1" dirty="0"/>
              <a:t>, 2010</a:t>
            </a:r>
            <a:endParaRPr lang="el-GR" sz="800" dirty="0"/>
          </a:p>
          <a:p>
            <a:pPr marL="0" marR="0" lvl="0" indent="79375" algn="l" defTabSz="914400" rtl="0" eaLnBrk="0" fontAlgn="base" latinLnBrk="0" hangingPunct="0">
              <a:lnSpc>
                <a:spcPct val="100000"/>
              </a:lnSpc>
              <a:spcBef>
                <a:spcPct val="0"/>
              </a:spcBef>
              <a:spcAft>
                <a:spcPct val="0"/>
              </a:spcAft>
              <a:buClrTx/>
              <a:buSzTx/>
              <a:buFontTx/>
              <a:buNone/>
              <a:tabLst/>
            </a:pPr>
            <a:endParaRPr kumimoji="0" lang="el-GR" altLang="el-GR" sz="600" b="0" i="0" u="none" strike="noStrike" cap="none" normalizeH="0" baseline="0" dirty="0" smtClean="0">
              <a:ln>
                <a:noFill/>
              </a:ln>
              <a:solidFill>
                <a:schemeClr val="tx1"/>
              </a:solidFill>
              <a:effectLst/>
              <a:latin typeface="Arial" panose="020B0604020202020204" pitchFamily="34" charset="0"/>
            </a:endParaRPr>
          </a:p>
          <a:p>
            <a:pPr marL="0" marR="0" lvl="0" indent="79375"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9698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4141065129"/>
              </p:ext>
            </p:extLst>
          </p:nvPr>
        </p:nvGraphicFramePr>
        <p:xfrm>
          <a:off x="755576" y="260649"/>
          <a:ext cx="7704856" cy="6307543"/>
        </p:xfrm>
        <a:graphic>
          <a:graphicData uri="http://schemas.openxmlformats.org/drawingml/2006/table">
            <a:tbl>
              <a:tblPr firstRow="1" firstCol="1" lastRow="1" lastCol="1" bandRow="1" bandCol="1">
                <a:tableStyleId>{5C22544A-7EE6-4342-B048-85BDC9FD1C3A}</a:tableStyleId>
              </a:tblPr>
              <a:tblGrid>
                <a:gridCol w="537709"/>
                <a:gridCol w="1982571"/>
                <a:gridCol w="5184576"/>
              </a:tblGrid>
              <a:tr h="1800199">
                <a:tc>
                  <a:txBody>
                    <a:bodyPr/>
                    <a:lstStyle/>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a:spcBef>
                          <a:spcPts val="50"/>
                        </a:spcBef>
                        <a:spcAft>
                          <a:spcPts val="0"/>
                        </a:spcAft>
                      </a:pPr>
                      <a:r>
                        <a:rPr lang="el-GR" sz="1200" dirty="0">
                          <a:effectLst/>
                        </a:rPr>
                        <a:t> </a:t>
                      </a:r>
                      <a:endParaRPr lang="el-GR" sz="1100" dirty="0">
                        <a:effectLst/>
                      </a:endParaRPr>
                    </a:p>
                    <a:p>
                      <a:pPr marL="83820" marR="80010" algn="ctr">
                        <a:spcAft>
                          <a:spcPts val="0"/>
                        </a:spcAft>
                      </a:pPr>
                      <a:r>
                        <a:rPr lang="el-GR" sz="1000" dirty="0">
                          <a:effectLst/>
                        </a:rPr>
                        <a:t>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a:spcBef>
                          <a:spcPts val="50"/>
                        </a:spcBef>
                        <a:spcAft>
                          <a:spcPts val="0"/>
                        </a:spcAft>
                      </a:pPr>
                      <a:r>
                        <a:rPr lang="el-GR" sz="700" dirty="0">
                          <a:effectLst/>
                        </a:rPr>
                        <a:t> </a:t>
                      </a:r>
                      <a:endParaRPr lang="el-GR" sz="1100" dirty="0">
                        <a:effectLst/>
                      </a:endParaRPr>
                    </a:p>
                    <a:p>
                      <a:pPr marL="683895" marR="227965" indent="-439420">
                        <a:spcAft>
                          <a:spcPts val="0"/>
                        </a:spcAft>
                      </a:pPr>
                      <a:r>
                        <a:rPr lang="el-GR" sz="1000" b="0" dirty="0">
                          <a:solidFill>
                            <a:schemeClr val="tx1"/>
                          </a:solidFill>
                          <a:effectLst/>
                        </a:rPr>
                        <a:t>Γεωργία- Κτηνοτροφία- Αλιεία</a:t>
                      </a:r>
                      <a:endParaRPr lang="el-G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6540" marR="213995" indent="-27940">
                        <a:spcBef>
                          <a:spcPts val="295"/>
                        </a:spcBef>
                        <a:spcAft>
                          <a:spcPts val="0"/>
                        </a:spcAft>
                      </a:pPr>
                      <a:r>
                        <a:rPr lang="el-GR" sz="1000" dirty="0">
                          <a:effectLst/>
                        </a:rPr>
                        <a:t>1.Χρήση λιπασμάτων </a:t>
                      </a:r>
                      <a:endParaRPr lang="el-GR" sz="1000" dirty="0" smtClean="0">
                        <a:effectLst/>
                      </a:endParaRPr>
                    </a:p>
                    <a:p>
                      <a:pPr marL="256540" marR="213995" indent="-27940">
                        <a:spcBef>
                          <a:spcPts val="295"/>
                        </a:spcBef>
                        <a:spcAft>
                          <a:spcPts val="0"/>
                        </a:spcAft>
                      </a:pPr>
                      <a:r>
                        <a:rPr lang="el-GR" sz="1000" dirty="0" smtClean="0">
                          <a:effectLst/>
                        </a:rPr>
                        <a:t>2.Χρήση </a:t>
                      </a:r>
                      <a:r>
                        <a:rPr lang="el-GR" sz="1000" dirty="0">
                          <a:effectLst/>
                        </a:rPr>
                        <a:t>φυτοφαρμάκων </a:t>
                      </a:r>
                      <a:endParaRPr lang="el-GR" sz="1000" dirty="0" smtClean="0">
                        <a:effectLst/>
                      </a:endParaRPr>
                    </a:p>
                    <a:p>
                      <a:pPr marL="256540" marR="213995" indent="-27940">
                        <a:spcBef>
                          <a:spcPts val="295"/>
                        </a:spcBef>
                        <a:spcAft>
                          <a:spcPts val="0"/>
                        </a:spcAft>
                      </a:pPr>
                      <a:r>
                        <a:rPr lang="el-GR" sz="1000" dirty="0" smtClean="0">
                          <a:effectLst/>
                        </a:rPr>
                        <a:t>3.Διείσδυση </a:t>
                      </a:r>
                      <a:r>
                        <a:rPr lang="el-GR" sz="1000" dirty="0">
                          <a:effectLst/>
                        </a:rPr>
                        <a:t>βιολογικών </a:t>
                      </a:r>
                      <a:r>
                        <a:rPr lang="el-GR" sz="1000" dirty="0" smtClean="0">
                          <a:effectLst/>
                        </a:rPr>
                        <a:t>καλλιεργειών</a:t>
                      </a:r>
                    </a:p>
                    <a:p>
                      <a:pPr marL="256540" marR="213995" indent="-27940">
                        <a:spcBef>
                          <a:spcPts val="295"/>
                        </a:spcBef>
                        <a:spcAft>
                          <a:spcPts val="0"/>
                        </a:spcAft>
                      </a:pPr>
                      <a:r>
                        <a:rPr lang="el-GR" sz="1000" dirty="0" smtClean="0">
                          <a:effectLst/>
                        </a:rPr>
                        <a:t> </a:t>
                      </a:r>
                      <a:r>
                        <a:rPr lang="el-GR" sz="1000" dirty="0">
                          <a:effectLst/>
                        </a:rPr>
                        <a:t>4.Παραγωγή ζωικών </a:t>
                      </a:r>
                      <a:r>
                        <a:rPr lang="el-GR" sz="1000" dirty="0" smtClean="0">
                          <a:effectLst/>
                        </a:rPr>
                        <a:t>προϊόντων</a:t>
                      </a:r>
                    </a:p>
                    <a:p>
                      <a:pPr marL="256540" marR="213995" indent="-27940">
                        <a:spcBef>
                          <a:spcPts val="295"/>
                        </a:spcBef>
                        <a:spcAft>
                          <a:spcPts val="0"/>
                        </a:spcAft>
                      </a:pPr>
                      <a:r>
                        <a:rPr lang="el-GR" sz="1000" dirty="0" smtClean="0">
                          <a:effectLst/>
                        </a:rPr>
                        <a:t> </a:t>
                      </a:r>
                      <a:r>
                        <a:rPr lang="el-GR" sz="1000" dirty="0">
                          <a:effectLst/>
                        </a:rPr>
                        <a:t>5.Βοσκοφόρτωση </a:t>
                      </a:r>
                      <a:endParaRPr lang="el-GR" sz="1000" dirty="0" smtClean="0">
                        <a:effectLst/>
                      </a:endParaRPr>
                    </a:p>
                    <a:p>
                      <a:pPr marL="256540" marR="213995" indent="-27940">
                        <a:spcBef>
                          <a:spcPts val="295"/>
                        </a:spcBef>
                        <a:spcAft>
                          <a:spcPts val="0"/>
                        </a:spcAft>
                      </a:pPr>
                      <a:r>
                        <a:rPr lang="el-GR" sz="1000" dirty="0" smtClean="0">
                          <a:effectLst/>
                        </a:rPr>
                        <a:t>6.Καλλιεργούμενη </a:t>
                      </a:r>
                      <a:r>
                        <a:rPr lang="el-GR" sz="1000" dirty="0">
                          <a:effectLst/>
                        </a:rPr>
                        <a:t>έκταση και </a:t>
                      </a:r>
                      <a:r>
                        <a:rPr lang="el-GR" sz="1000" dirty="0" smtClean="0">
                          <a:effectLst/>
                        </a:rPr>
                        <a:t>ποσότητα ζωοτροφών </a:t>
                      </a:r>
                    </a:p>
                    <a:p>
                      <a:pPr marL="256540" marR="213995" indent="-27940">
                        <a:spcBef>
                          <a:spcPts val="295"/>
                        </a:spcBef>
                        <a:spcAft>
                          <a:spcPts val="0"/>
                        </a:spcAft>
                      </a:pPr>
                      <a:r>
                        <a:rPr lang="el-GR" sz="1000" dirty="0" smtClean="0">
                          <a:effectLst/>
                        </a:rPr>
                        <a:t>7.Διάρθρωση </a:t>
                      </a:r>
                      <a:r>
                        <a:rPr lang="el-GR" sz="1000" dirty="0">
                          <a:effectLst/>
                        </a:rPr>
                        <a:t>κτηνοτροφικών </a:t>
                      </a:r>
                      <a:r>
                        <a:rPr lang="el-GR" sz="1000" dirty="0" smtClean="0">
                          <a:effectLst/>
                        </a:rPr>
                        <a:t>μονάδων</a:t>
                      </a:r>
                    </a:p>
                    <a:p>
                      <a:pPr marL="256540" marR="213995" indent="-27940">
                        <a:spcBef>
                          <a:spcPts val="295"/>
                        </a:spcBef>
                        <a:spcAft>
                          <a:spcPts val="0"/>
                        </a:spcAft>
                      </a:pPr>
                      <a:r>
                        <a:rPr lang="el-GR" sz="1000" dirty="0" smtClean="0">
                          <a:effectLst/>
                        </a:rPr>
                        <a:t> </a:t>
                      </a:r>
                      <a:r>
                        <a:rPr lang="el-GR" sz="1000" dirty="0">
                          <a:effectLst/>
                        </a:rPr>
                        <a:t>8.Διείσδυση βιολογικών εκτροφών </a:t>
                      </a:r>
                      <a:endParaRPr lang="el-GR" sz="1000" dirty="0" smtClean="0">
                        <a:effectLst/>
                      </a:endParaRPr>
                    </a:p>
                    <a:p>
                      <a:pPr marL="256540" marR="213995" indent="-27940">
                        <a:spcBef>
                          <a:spcPts val="295"/>
                        </a:spcBef>
                        <a:spcAft>
                          <a:spcPts val="0"/>
                        </a:spcAft>
                      </a:pPr>
                      <a:r>
                        <a:rPr lang="el-GR" sz="1000" dirty="0" smtClean="0">
                          <a:effectLst/>
                        </a:rPr>
                        <a:t>9.Οικο- </a:t>
                      </a:r>
                      <a:r>
                        <a:rPr lang="el-GR" sz="1000" dirty="0">
                          <a:effectLst/>
                        </a:rPr>
                        <a:t>αποδοτικότητα του </a:t>
                      </a:r>
                      <a:r>
                        <a:rPr lang="el-GR" sz="1000" dirty="0" smtClean="0">
                          <a:effectLst/>
                        </a:rPr>
                        <a:t>τομέα γεωργίας </a:t>
                      </a:r>
                    </a:p>
                    <a:p>
                      <a:pPr marL="256540" marR="213995" indent="-27940">
                        <a:spcBef>
                          <a:spcPts val="295"/>
                        </a:spcBef>
                        <a:spcAft>
                          <a:spcPts val="0"/>
                        </a:spcAft>
                      </a:pPr>
                      <a:r>
                        <a:rPr lang="el-GR" sz="1000" dirty="0" smtClean="0">
                          <a:effectLst/>
                        </a:rPr>
                        <a:t>10.Αλιεύματα </a:t>
                      </a:r>
                    </a:p>
                    <a:p>
                      <a:pPr marL="256540" marR="213995" indent="-27940">
                        <a:spcBef>
                          <a:spcPts val="295"/>
                        </a:spcBef>
                        <a:spcAft>
                          <a:spcPts val="0"/>
                        </a:spcAft>
                      </a:pPr>
                      <a:r>
                        <a:rPr lang="el-GR" sz="1000" dirty="0" smtClean="0">
                          <a:effectLst/>
                        </a:rPr>
                        <a:t>11.Συγκέντρωση </a:t>
                      </a:r>
                      <a:r>
                        <a:rPr lang="el-GR" sz="1000" dirty="0" err="1">
                          <a:effectLst/>
                        </a:rPr>
                        <a:t>βαρέων</a:t>
                      </a:r>
                      <a:r>
                        <a:rPr lang="el-GR" sz="1000" dirty="0">
                          <a:effectLst/>
                        </a:rPr>
                        <a:t> μετάλλων σε ψάρια και οστρακοειδή</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393612">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30"/>
                        </a:spcBef>
                        <a:spcAft>
                          <a:spcPts val="0"/>
                        </a:spcAft>
                      </a:pPr>
                      <a:r>
                        <a:rPr lang="el-GR" sz="850">
                          <a:effectLst/>
                        </a:rPr>
                        <a:t> </a:t>
                      </a:r>
                      <a:endParaRPr lang="el-GR" sz="1100">
                        <a:effectLst/>
                      </a:endParaRPr>
                    </a:p>
                    <a:p>
                      <a:pPr marL="83820" marR="80010" algn="ctr">
                        <a:spcAft>
                          <a:spcPts val="0"/>
                        </a:spcAft>
                      </a:pPr>
                      <a:r>
                        <a:rPr lang="el-GR" sz="10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30"/>
                        </a:spcBef>
                        <a:spcAft>
                          <a:spcPts val="0"/>
                        </a:spcAft>
                      </a:pPr>
                      <a:r>
                        <a:rPr lang="el-GR" sz="850">
                          <a:effectLst/>
                        </a:rPr>
                        <a:t> </a:t>
                      </a:r>
                      <a:endParaRPr lang="el-GR" sz="1100">
                        <a:effectLst/>
                      </a:endParaRPr>
                    </a:p>
                    <a:p>
                      <a:pPr marL="142240" marR="139700" algn="ctr">
                        <a:spcAft>
                          <a:spcPts val="0"/>
                        </a:spcAft>
                      </a:pPr>
                      <a:r>
                        <a:rPr lang="el-GR" sz="1000">
                          <a:effectLst/>
                        </a:rPr>
                        <a:t>Βιομηχανία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8105" marR="75565" algn="ctr">
                        <a:spcBef>
                          <a:spcPts val="460"/>
                        </a:spcBef>
                        <a:spcAft>
                          <a:spcPts val="0"/>
                        </a:spcAft>
                      </a:pPr>
                      <a:r>
                        <a:rPr lang="el-GR" sz="1000" dirty="0">
                          <a:effectLst/>
                        </a:rPr>
                        <a:t>1.Βιομηχανικές και βιοτεχνικές μονάδες </a:t>
                      </a:r>
                      <a:endParaRPr lang="el-GR" sz="1000" dirty="0" smtClean="0">
                        <a:effectLst/>
                      </a:endParaRPr>
                    </a:p>
                    <a:p>
                      <a:pPr marL="78105" marR="75565" algn="ctr">
                        <a:spcBef>
                          <a:spcPts val="460"/>
                        </a:spcBef>
                        <a:spcAft>
                          <a:spcPts val="0"/>
                        </a:spcAft>
                      </a:pPr>
                      <a:r>
                        <a:rPr lang="el-GR" sz="1000" dirty="0" smtClean="0">
                          <a:effectLst/>
                        </a:rPr>
                        <a:t>2.Μονάδες </a:t>
                      </a:r>
                      <a:r>
                        <a:rPr lang="el-GR" sz="1000" dirty="0">
                          <a:effectLst/>
                        </a:rPr>
                        <a:t>με εγκατεστημένο Σύστημα Περιβαλλοντικής Διαχείρισης</a:t>
                      </a:r>
                      <a:endParaRPr lang="el-GR" sz="1100" dirty="0">
                        <a:effectLst/>
                      </a:endParaRPr>
                    </a:p>
                    <a:p>
                      <a:pPr marL="78105" marR="75565" algn="ctr">
                        <a:spcAft>
                          <a:spcPts val="0"/>
                        </a:spcAft>
                      </a:pPr>
                      <a:r>
                        <a:rPr lang="el-GR" sz="1000" dirty="0">
                          <a:effectLst/>
                        </a:rPr>
                        <a:t>3.Εγκαταστάσεις που εμπίπτουν στις Κοινοτικές Οδηγίες SEVESO και IPPC </a:t>
                      </a:r>
                      <a:endParaRPr lang="el-GR" sz="1000" dirty="0" smtClean="0">
                        <a:effectLst/>
                      </a:endParaRPr>
                    </a:p>
                    <a:p>
                      <a:pPr marL="78105" marR="75565" algn="ctr">
                        <a:spcAft>
                          <a:spcPts val="0"/>
                        </a:spcAft>
                      </a:pPr>
                      <a:r>
                        <a:rPr lang="el-GR" sz="1000" dirty="0" smtClean="0">
                          <a:effectLst/>
                        </a:rPr>
                        <a:t>4.Αριθμός </a:t>
                      </a:r>
                      <a:r>
                        <a:rPr lang="el-GR" sz="1000" dirty="0">
                          <a:effectLst/>
                        </a:rPr>
                        <a:t>εγκαταστάσεων μέσης και υψηλής όχλησης </a:t>
                      </a:r>
                      <a:endParaRPr lang="el-GR" sz="1000" dirty="0" smtClean="0">
                        <a:effectLst/>
                      </a:endParaRPr>
                    </a:p>
                    <a:p>
                      <a:pPr marL="78105" marR="75565" algn="ctr">
                        <a:spcAft>
                          <a:spcPts val="0"/>
                        </a:spcAft>
                      </a:pPr>
                      <a:r>
                        <a:rPr lang="el-GR" sz="1000" dirty="0" smtClean="0">
                          <a:effectLst/>
                        </a:rPr>
                        <a:t>5.Παραγωγή </a:t>
                      </a:r>
                      <a:r>
                        <a:rPr lang="el-GR" sz="1000" dirty="0">
                          <a:effectLst/>
                        </a:rPr>
                        <a:t>υγρών αποβλήτων από βιομηχανικές μονάδες</a:t>
                      </a:r>
                      <a:endParaRPr lang="el-GR" sz="1100" dirty="0">
                        <a:effectLst/>
                      </a:endParaRPr>
                    </a:p>
                    <a:p>
                      <a:pPr marL="75565" marR="75565" algn="ctr">
                        <a:spcBef>
                          <a:spcPts val="5"/>
                        </a:spcBef>
                        <a:spcAft>
                          <a:spcPts val="0"/>
                        </a:spcAft>
                      </a:pPr>
                      <a:r>
                        <a:rPr lang="el-GR" sz="1000" dirty="0">
                          <a:effectLst/>
                        </a:rPr>
                        <a:t>6.Οικο-αποδοτικότητα του βιομηχανικού τομέα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944836">
                <a:tc>
                  <a:txBody>
                    <a:bodyPr/>
                    <a:lstStyle/>
                    <a:p>
                      <a:pPr>
                        <a:spcAft>
                          <a:spcPts val="0"/>
                        </a:spcAft>
                      </a:pPr>
                      <a:r>
                        <a:rPr lang="el-GR" sz="1000">
                          <a:effectLst/>
                        </a:rPr>
                        <a:t> </a:t>
                      </a:r>
                      <a:endParaRPr lang="el-GR" sz="1100">
                        <a:effectLst/>
                      </a:endParaRPr>
                    </a:p>
                    <a:p>
                      <a:pPr>
                        <a:spcBef>
                          <a:spcPts val="40"/>
                        </a:spcBef>
                        <a:spcAft>
                          <a:spcPts val="0"/>
                        </a:spcAft>
                      </a:pPr>
                      <a:r>
                        <a:rPr lang="el-GR" sz="800">
                          <a:effectLst/>
                        </a:rPr>
                        <a:t> </a:t>
                      </a:r>
                      <a:endParaRPr lang="el-GR" sz="1100">
                        <a:effectLst/>
                      </a:endParaRPr>
                    </a:p>
                    <a:p>
                      <a:pPr marL="83820" marR="80010" algn="ctr">
                        <a:spcAft>
                          <a:spcPts val="0"/>
                        </a:spcAft>
                      </a:pPr>
                      <a:r>
                        <a:rPr lang="el-GR" sz="1000">
                          <a:effectLst/>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a:effectLst/>
                        </a:rPr>
                        <a:t> </a:t>
                      </a:r>
                      <a:endParaRPr lang="el-GR" sz="1100">
                        <a:effectLst/>
                      </a:endParaRPr>
                    </a:p>
                    <a:p>
                      <a:pPr>
                        <a:spcBef>
                          <a:spcPts val="40"/>
                        </a:spcBef>
                        <a:spcAft>
                          <a:spcPts val="0"/>
                        </a:spcAft>
                      </a:pPr>
                      <a:r>
                        <a:rPr lang="el-GR" sz="800">
                          <a:effectLst/>
                        </a:rPr>
                        <a:t> </a:t>
                      </a:r>
                      <a:endParaRPr lang="el-GR" sz="1100">
                        <a:effectLst/>
                      </a:endParaRPr>
                    </a:p>
                    <a:p>
                      <a:pPr marL="142240" marR="139065" algn="ctr">
                        <a:spcAft>
                          <a:spcPts val="0"/>
                        </a:spcAft>
                      </a:pPr>
                      <a:r>
                        <a:rPr lang="el-GR" sz="1000">
                          <a:effectLst/>
                        </a:rPr>
                        <a:t>Τουρισμός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8105" marR="75565" algn="ctr">
                        <a:spcBef>
                          <a:spcPts val="400"/>
                        </a:spcBef>
                        <a:spcAft>
                          <a:spcPts val="0"/>
                        </a:spcAft>
                      </a:pPr>
                      <a:r>
                        <a:rPr lang="el-GR" sz="1000" dirty="0">
                          <a:effectLst/>
                        </a:rPr>
                        <a:t>1.Αφίξεις </a:t>
                      </a:r>
                      <a:r>
                        <a:rPr lang="el-GR" sz="1000" dirty="0" smtClean="0">
                          <a:effectLst/>
                        </a:rPr>
                        <a:t>τουριστών</a:t>
                      </a:r>
                    </a:p>
                    <a:p>
                      <a:pPr marL="78105" marR="75565" algn="ctr">
                        <a:spcBef>
                          <a:spcPts val="400"/>
                        </a:spcBef>
                        <a:spcAft>
                          <a:spcPts val="0"/>
                        </a:spcAft>
                      </a:pPr>
                      <a:r>
                        <a:rPr lang="el-GR" sz="1000" dirty="0" smtClean="0">
                          <a:effectLst/>
                        </a:rPr>
                        <a:t> </a:t>
                      </a:r>
                      <a:r>
                        <a:rPr lang="el-GR" sz="1000" dirty="0">
                          <a:effectLst/>
                        </a:rPr>
                        <a:t>2.Διανυκτερεύσεις τουριστών </a:t>
                      </a:r>
                      <a:endParaRPr lang="el-GR" sz="1000" dirty="0" smtClean="0">
                        <a:effectLst/>
                      </a:endParaRPr>
                    </a:p>
                    <a:p>
                      <a:pPr marL="78105" marR="75565" algn="ctr">
                        <a:spcBef>
                          <a:spcPts val="400"/>
                        </a:spcBef>
                        <a:spcAft>
                          <a:spcPts val="0"/>
                        </a:spcAft>
                      </a:pPr>
                      <a:r>
                        <a:rPr lang="el-GR" sz="1000" dirty="0" smtClean="0">
                          <a:effectLst/>
                        </a:rPr>
                        <a:t>3.Αριθμός </a:t>
                      </a:r>
                      <a:r>
                        <a:rPr lang="el-GR" sz="1000" dirty="0">
                          <a:effectLst/>
                        </a:rPr>
                        <a:t>και πληρότητα ξενοδοχειακών καταλυμάτων </a:t>
                      </a:r>
                      <a:endParaRPr lang="el-GR" sz="1000" dirty="0" smtClean="0">
                        <a:effectLst/>
                      </a:endParaRPr>
                    </a:p>
                    <a:p>
                      <a:pPr marL="78105" marR="75565" algn="ctr">
                        <a:spcBef>
                          <a:spcPts val="400"/>
                        </a:spcBef>
                        <a:spcAft>
                          <a:spcPts val="0"/>
                        </a:spcAft>
                      </a:pPr>
                      <a:r>
                        <a:rPr lang="el-GR" sz="1000" dirty="0" smtClean="0">
                          <a:effectLst/>
                        </a:rPr>
                        <a:t>4.Τομεακή </a:t>
                      </a:r>
                      <a:r>
                        <a:rPr lang="el-GR" sz="1000" dirty="0">
                          <a:effectLst/>
                        </a:rPr>
                        <a:t>ανάλυση τουριστικής κίνησης </a:t>
                      </a:r>
                      <a:endParaRPr lang="el-GR" sz="1000" dirty="0" smtClean="0">
                        <a:effectLst/>
                      </a:endParaRPr>
                    </a:p>
                    <a:p>
                      <a:pPr marL="78105" marR="75565" algn="ctr">
                        <a:spcBef>
                          <a:spcPts val="400"/>
                        </a:spcBef>
                        <a:spcAft>
                          <a:spcPts val="0"/>
                        </a:spcAft>
                      </a:pPr>
                      <a:r>
                        <a:rPr lang="el-GR" sz="1000" dirty="0" smtClean="0">
                          <a:effectLst/>
                        </a:rPr>
                        <a:t>5.Οικο- </a:t>
                      </a:r>
                      <a:r>
                        <a:rPr lang="el-GR" sz="1000" dirty="0">
                          <a:effectLst/>
                        </a:rPr>
                        <a:t>αποδοτικότητα του τομέα τουρισμού</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91331">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15"/>
                        </a:spcBef>
                        <a:spcAft>
                          <a:spcPts val="0"/>
                        </a:spcAft>
                      </a:pPr>
                      <a:r>
                        <a:rPr lang="el-GR" sz="1150">
                          <a:effectLst/>
                        </a:rPr>
                        <a:t> </a:t>
                      </a:r>
                      <a:endParaRPr lang="el-GR" sz="1100">
                        <a:effectLst/>
                      </a:endParaRPr>
                    </a:p>
                    <a:p>
                      <a:pPr marL="83820" marR="80010" algn="ctr">
                        <a:spcAft>
                          <a:spcPts val="0"/>
                        </a:spcAft>
                      </a:pPr>
                      <a:r>
                        <a:rPr lang="el-GR" sz="1000">
                          <a:effectLst/>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marL="386715" marR="194310" indent="-175260">
                        <a:spcBef>
                          <a:spcPts val="805"/>
                        </a:spcBef>
                        <a:spcAft>
                          <a:spcPts val="0"/>
                        </a:spcAft>
                      </a:pPr>
                      <a:r>
                        <a:rPr lang="el-GR" sz="1000" b="0" dirty="0">
                          <a:solidFill>
                            <a:schemeClr val="tx1"/>
                          </a:solidFill>
                          <a:effectLst/>
                        </a:rPr>
                        <a:t>Ατμοσφαιρική ρύπανση- Κλιματική αλλαγή</a:t>
                      </a:r>
                      <a:endParaRPr lang="el-G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15"/>
                        </a:spcBef>
                        <a:spcAft>
                          <a:spcPts val="0"/>
                        </a:spcAft>
                      </a:pPr>
                      <a:r>
                        <a:rPr lang="el-GR" sz="1150" dirty="0">
                          <a:effectLst/>
                        </a:rPr>
                        <a:t> </a:t>
                      </a:r>
                      <a:r>
                        <a:rPr lang="el-GR" sz="1100" baseline="0" dirty="0" smtClean="0">
                          <a:effectLst/>
                        </a:rPr>
                        <a:t>    </a:t>
                      </a:r>
                      <a:r>
                        <a:rPr lang="el-GR" sz="1000" dirty="0" smtClean="0">
                          <a:effectLst/>
                        </a:rPr>
                        <a:t>1.Εκπομπές </a:t>
                      </a:r>
                      <a:r>
                        <a:rPr lang="el-GR" sz="1000" dirty="0">
                          <a:effectLst/>
                        </a:rPr>
                        <a:t>ατμοσφαιρικών </a:t>
                      </a:r>
                      <a:r>
                        <a:rPr lang="el-GR" sz="1000" dirty="0" smtClean="0">
                          <a:effectLst/>
                        </a:rPr>
                        <a:t>ρύπων</a:t>
                      </a:r>
                    </a:p>
                    <a:p>
                      <a:pPr>
                        <a:spcBef>
                          <a:spcPts val="15"/>
                        </a:spcBef>
                        <a:spcAft>
                          <a:spcPts val="0"/>
                        </a:spcAft>
                      </a:pPr>
                      <a:r>
                        <a:rPr lang="el-GR" sz="1000" baseline="0" dirty="0" smtClean="0">
                          <a:effectLst/>
                        </a:rPr>
                        <a:t>     </a:t>
                      </a:r>
                      <a:r>
                        <a:rPr lang="el-GR" sz="1000" dirty="0" smtClean="0">
                          <a:effectLst/>
                        </a:rPr>
                        <a:t>2.αποσύνδεση </a:t>
                      </a:r>
                      <a:r>
                        <a:rPr lang="el-GR" sz="1000" dirty="0">
                          <a:effectLst/>
                        </a:rPr>
                        <a:t>εκπομπών ατμοσφαιρικών ρύπων από την </a:t>
                      </a:r>
                      <a:r>
                        <a:rPr lang="el-GR" sz="1000" dirty="0" smtClean="0">
                          <a:effectLst/>
                        </a:rPr>
                        <a:t>οικονομία</a:t>
                      </a:r>
                    </a:p>
                    <a:p>
                      <a:pPr>
                        <a:spcBef>
                          <a:spcPts val="15"/>
                        </a:spcBef>
                        <a:spcAft>
                          <a:spcPts val="0"/>
                        </a:spcAft>
                      </a:pPr>
                      <a:r>
                        <a:rPr lang="el-GR" sz="1000" baseline="0" dirty="0" smtClean="0">
                          <a:effectLst/>
                        </a:rPr>
                        <a:t>     </a:t>
                      </a:r>
                      <a:r>
                        <a:rPr lang="el-GR" sz="1000" dirty="0" smtClean="0">
                          <a:effectLst/>
                        </a:rPr>
                        <a:t>3.Μέσες </a:t>
                      </a:r>
                      <a:r>
                        <a:rPr lang="el-GR" sz="1000" dirty="0">
                          <a:effectLst/>
                        </a:rPr>
                        <a:t>τιμές </a:t>
                      </a:r>
                      <a:r>
                        <a:rPr lang="el-GR" sz="1000" dirty="0" smtClean="0">
                          <a:effectLst/>
                        </a:rPr>
                        <a:t>και υπερβάσεις </a:t>
                      </a:r>
                      <a:r>
                        <a:rPr lang="el-GR" sz="1000" dirty="0">
                          <a:effectLst/>
                        </a:rPr>
                        <a:t>ορίων ατμοσφαιρικών ρύπων </a:t>
                      </a:r>
                      <a:endParaRPr lang="el-GR" sz="1000" dirty="0" smtClean="0">
                        <a:effectLst/>
                      </a:endParaRPr>
                    </a:p>
                    <a:p>
                      <a:pPr marL="87630" marR="84455" indent="57785" algn="just">
                        <a:spcBef>
                          <a:spcPts val="5"/>
                        </a:spcBef>
                        <a:spcAft>
                          <a:spcPts val="0"/>
                        </a:spcAft>
                      </a:pPr>
                      <a:r>
                        <a:rPr lang="el-GR" sz="1000" dirty="0" smtClean="0">
                          <a:effectLst/>
                        </a:rPr>
                        <a:t>4.Τομεακή </a:t>
                      </a:r>
                      <a:r>
                        <a:rPr lang="el-GR" sz="1000" dirty="0">
                          <a:effectLst/>
                        </a:rPr>
                        <a:t>ανάλυση εκπομπών ατμοσφαιρικών ρύπων </a:t>
                      </a:r>
                      <a:endParaRPr lang="el-GR" sz="1000" dirty="0" smtClean="0">
                        <a:effectLst/>
                      </a:endParaRPr>
                    </a:p>
                    <a:p>
                      <a:pPr marL="87630" marR="84455" indent="57785" algn="just">
                        <a:spcBef>
                          <a:spcPts val="5"/>
                        </a:spcBef>
                        <a:spcAft>
                          <a:spcPts val="0"/>
                        </a:spcAft>
                      </a:pPr>
                      <a:r>
                        <a:rPr lang="el-GR" sz="1000" dirty="0" smtClean="0">
                          <a:effectLst/>
                        </a:rPr>
                        <a:t>5.Έκθεση </a:t>
                      </a:r>
                      <a:r>
                        <a:rPr lang="el-GR" sz="1000" dirty="0">
                          <a:effectLst/>
                        </a:rPr>
                        <a:t>στην ατμοσφαιρική ρύπανση ανά κατηγορία αποδέκτη </a:t>
                      </a:r>
                      <a:endParaRPr lang="el-GR" sz="1000" dirty="0" smtClean="0">
                        <a:effectLst/>
                      </a:endParaRPr>
                    </a:p>
                    <a:p>
                      <a:pPr marL="87630" marR="84455" indent="57785" algn="just">
                        <a:spcBef>
                          <a:spcPts val="5"/>
                        </a:spcBef>
                        <a:spcAft>
                          <a:spcPts val="0"/>
                        </a:spcAft>
                      </a:pPr>
                      <a:r>
                        <a:rPr lang="el-GR" sz="1000" dirty="0" smtClean="0">
                          <a:effectLst/>
                        </a:rPr>
                        <a:t>6.Ποιότητα </a:t>
                      </a:r>
                      <a:r>
                        <a:rPr lang="el-GR" sz="1000" dirty="0">
                          <a:effectLst/>
                        </a:rPr>
                        <a:t>αέρα </a:t>
                      </a:r>
                      <a:r>
                        <a:rPr lang="el-GR" sz="1000" dirty="0" smtClean="0">
                          <a:effectLst/>
                        </a:rPr>
                        <a:t>  εσωτερικών χώρων </a:t>
                      </a:r>
                    </a:p>
                    <a:p>
                      <a:pPr marL="87630" marR="84455" indent="57785" algn="just">
                        <a:spcBef>
                          <a:spcPts val="5"/>
                        </a:spcBef>
                        <a:spcAft>
                          <a:spcPts val="0"/>
                        </a:spcAft>
                      </a:pPr>
                      <a:r>
                        <a:rPr lang="el-GR" sz="1000" dirty="0" smtClean="0">
                          <a:effectLst/>
                        </a:rPr>
                        <a:t>7.Εκπομπές </a:t>
                      </a:r>
                      <a:r>
                        <a:rPr lang="el-GR" sz="1000" dirty="0">
                          <a:effectLst/>
                        </a:rPr>
                        <a:t>αερίων θερμοκηπίου </a:t>
                      </a:r>
                      <a:endParaRPr lang="el-GR" sz="1000" dirty="0" smtClean="0">
                        <a:effectLst/>
                      </a:endParaRPr>
                    </a:p>
                    <a:p>
                      <a:pPr marL="87630" marR="84455" indent="57785" algn="just">
                        <a:spcBef>
                          <a:spcPts val="5"/>
                        </a:spcBef>
                        <a:spcAft>
                          <a:spcPts val="0"/>
                        </a:spcAft>
                      </a:pPr>
                      <a:r>
                        <a:rPr lang="el-GR" sz="1000" dirty="0" smtClean="0">
                          <a:effectLst/>
                        </a:rPr>
                        <a:t>8.Τομεακή </a:t>
                      </a:r>
                      <a:r>
                        <a:rPr lang="el-GR" sz="1000" dirty="0">
                          <a:effectLst/>
                        </a:rPr>
                        <a:t>ανάλυση αερίων του θερμοκηπίου </a:t>
                      </a:r>
                      <a:endParaRPr lang="el-GR" sz="1000" dirty="0" smtClean="0">
                        <a:effectLst/>
                      </a:endParaRPr>
                    </a:p>
                    <a:p>
                      <a:pPr marL="87630" marR="84455" indent="57785" algn="just">
                        <a:spcBef>
                          <a:spcPts val="5"/>
                        </a:spcBef>
                        <a:spcAft>
                          <a:spcPts val="0"/>
                        </a:spcAft>
                      </a:pPr>
                      <a:r>
                        <a:rPr lang="el-GR" sz="1000" dirty="0" smtClean="0">
                          <a:effectLst/>
                        </a:rPr>
                        <a:t>9.Μη </a:t>
                      </a:r>
                      <a:r>
                        <a:rPr lang="el-GR" sz="1000" dirty="0" err="1">
                          <a:effectLst/>
                        </a:rPr>
                        <a:t>ιοντίζουσες</a:t>
                      </a:r>
                      <a:r>
                        <a:rPr lang="el-GR" sz="1000" dirty="0">
                          <a:effectLst/>
                        </a:rPr>
                        <a:t> ακτινοβολίες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57711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3893101"/>
              </p:ext>
            </p:extLst>
          </p:nvPr>
        </p:nvGraphicFramePr>
        <p:xfrm>
          <a:off x="467545" y="260647"/>
          <a:ext cx="8208910" cy="6360002"/>
        </p:xfrm>
        <a:graphic>
          <a:graphicData uri="http://schemas.openxmlformats.org/drawingml/2006/table">
            <a:tbl>
              <a:tblPr firstRow="1" firstCol="1" lastRow="1" lastCol="1" bandRow="1" bandCol="1">
                <a:tableStyleId>{5C22544A-7EE6-4342-B048-85BDC9FD1C3A}</a:tableStyleId>
              </a:tblPr>
              <a:tblGrid>
                <a:gridCol w="572886"/>
                <a:gridCol w="1875385"/>
                <a:gridCol w="5760639"/>
              </a:tblGrid>
              <a:tr h="1390594">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marL="83820" marR="80010" algn="ctr">
                        <a:spcBef>
                          <a:spcPts val="660"/>
                        </a:spcBef>
                        <a:spcAft>
                          <a:spcPts val="0"/>
                        </a:spcAft>
                      </a:pPr>
                      <a:r>
                        <a:rPr lang="el-GR" sz="1000">
                          <a:effectLst/>
                        </a:rPr>
                        <a:t>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dirty="0">
                          <a:effectLst/>
                        </a:rPr>
                        <a:t> </a:t>
                      </a:r>
                      <a:endParaRPr lang="el-GR" sz="1100" dirty="0">
                        <a:effectLst/>
                      </a:endParaRPr>
                    </a:p>
                    <a:p>
                      <a:pPr>
                        <a:spcBef>
                          <a:spcPts val="45"/>
                        </a:spcBef>
                        <a:spcAft>
                          <a:spcPts val="0"/>
                        </a:spcAft>
                      </a:pPr>
                      <a:r>
                        <a:rPr lang="el-GR" sz="1000" dirty="0">
                          <a:effectLst/>
                        </a:rPr>
                        <a:t> </a:t>
                      </a:r>
                      <a:endParaRPr lang="el-GR" sz="1100" dirty="0">
                        <a:effectLst/>
                      </a:endParaRPr>
                    </a:p>
                    <a:p>
                      <a:pPr marL="546735" marR="163830" indent="-365760">
                        <a:spcBef>
                          <a:spcPts val="5"/>
                        </a:spcBef>
                        <a:spcAft>
                          <a:spcPts val="0"/>
                        </a:spcAft>
                      </a:pPr>
                      <a:r>
                        <a:rPr lang="el-GR" sz="1000" b="0" dirty="0">
                          <a:solidFill>
                            <a:schemeClr val="tx1"/>
                          </a:solidFill>
                          <a:effectLst/>
                        </a:rPr>
                        <a:t>Υδατικοί πόροι-Θαλάσσιο περιβάλλον</a:t>
                      </a:r>
                      <a:endParaRPr lang="el-G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6200" marR="75565" algn="ctr">
                        <a:spcBef>
                          <a:spcPts val="655"/>
                        </a:spcBef>
                        <a:spcAft>
                          <a:spcPts val="0"/>
                        </a:spcAft>
                      </a:pPr>
                      <a:r>
                        <a:rPr lang="el-GR" sz="1000" dirty="0">
                          <a:effectLst/>
                        </a:rPr>
                        <a:t>1.Υδατικό ισοζύγιο </a:t>
                      </a:r>
                      <a:endParaRPr lang="el-GR" sz="1000" dirty="0" smtClean="0">
                        <a:effectLst/>
                      </a:endParaRPr>
                    </a:p>
                    <a:p>
                      <a:pPr marL="76200" marR="75565" algn="ctr">
                        <a:spcBef>
                          <a:spcPts val="655"/>
                        </a:spcBef>
                        <a:spcAft>
                          <a:spcPts val="0"/>
                        </a:spcAft>
                      </a:pPr>
                      <a:r>
                        <a:rPr lang="el-GR" sz="1000" dirty="0" smtClean="0">
                          <a:effectLst/>
                        </a:rPr>
                        <a:t>2.Ποιότητα </a:t>
                      </a:r>
                      <a:r>
                        <a:rPr lang="el-GR" sz="1000" dirty="0">
                          <a:effectLst/>
                        </a:rPr>
                        <a:t>πόσιμου νερού </a:t>
                      </a:r>
                      <a:endParaRPr lang="el-GR" sz="1000" dirty="0" smtClean="0">
                        <a:effectLst/>
                      </a:endParaRPr>
                    </a:p>
                    <a:p>
                      <a:pPr marL="76200" marR="75565" algn="ctr">
                        <a:spcBef>
                          <a:spcPts val="655"/>
                        </a:spcBef>
                        <a:spcAft>
                          <a:spcPts val="0"/>
                        </a:spcAft>
                      </a:pPr>
                      <a:r>
                        <a:rPr lang="el-GR" sz="1000" dirty="0" smtClean="0">
                          <a:effectLst/>
                        </a:rPr>
                        <a:t>3.Τομεακή </a:t>
                      </a:r>
                      <a:r>
                        <a:rPr lang="el-GR" sz="1000" dirty="0">
                          <a:effectLst/>
                        </a:rPr>
                        <a:t>ανάλυση της ζήτησης του νερού </a:t>
                      </a:r>
                      <a:endParaRPr lang="el-GR" sz="1000" dirty="0" smtClean="0">
                        <a:effectLst/>
                      </a:endParaRPr>
                    </a:p>
                    <a:p>
                      <a:pPr marL="76200" marR="75565" algn="ctr">
                        <a:spcBef>
                          <a:spcPts val="655"/>
                        </a:spcBef>
                        <a:spcAft>
                          <a:spcPts val="0"/>
                        </a:spcAft>
                      </a:pPr>
                      <a:r>
                        <a:rPr lang="el-GR" sz="1000" dirty="0" smtClean="0">
                          <a:effectLst/>
                        </a:rPr>
                        <a:t>4.Ευτροφισμός</a:t>
                      </a:r>
                      <a:endParaRPr lang="el-GR" sz="1100" dirty="0">
                        <a:effectLst/>
                      </a:endParaRPr>
                    </a:p>
                    <a:p>
                      <a:pPr marL="71120" marR="69850" algn="ctr">
                        <a:spcBef>
                          <a:spcPts val="5"/>
                        </a:spcBef>
                        <a:spcAft>
                          <a:spcPts val="0"/>
                        </a:spcAft>
                      </a:pPr>
                      <a:r>
                        <a:rPr lang="el-GR" sz="1000" dirty="0">
                          <a:effectLst/>
                        </a:rPr>
                        <a:t>5.Επικινδυνότητα εμφάνισης πλημμυρών </a:t>
                      </a:r>
                      <a:endParaRPr lang="el-GR" sz="1000" dirty="0" smtClean="0">
                        <a:effectLst/>
                      </a:endParaRPr>
                    </a:p>
                    <a:p>
                      <a:pPr marL="71120" marR="69850" algn="ctr">
                        <a:spcBef>
                          <a:spcPts val="5"/>
                        </a:spcBef>
                        <a:spcAft>
                          <a:spcPts val="0"/>
                        </a:spcAft>
                      </a:pPr>
                      <a:r>
                        <a:rPr lang="el-GR" sz="1000" dirty="0" smtClean="0">
                          <a:effectLst/>
                        </a:rPr>
                        <a:t>6.Ποιότητα </a:t>
                      </a:r>
                      <a:r>
                        <a:rPr lang="el-GR" sz="1000" dirty="0">
                          <a:effectLst/>
                        </a:rPr>
                        <a:t>θαλάσσιων υδάτων </a:t>
                      </a:r>
                      <a:endParaRPr lang="el-GR" sz="1000" dirty="0" smtClean="0">
                        <a:effectLst/>
                      </a:endParaRPr>
                    </a:p>
                    <a:p>
                      <a:pPr marL="71120" marR="69850" algn="ctr">
                        <a:spcBef>
                          <a:spcPts val="5"/>
                        </a:spcBef>
                        <a:spcAft>
                          <a:spcPts val="0"/>
                        </a:spcAft>
                      </a:pPr>
                      <a:r>
                        <a:rPr lang="el-GR" sz="1000" dirty="0" smtClean="0">
                          <a:effectLst/>
                        </a:rPr>
                        <a:t>7.Ευτροφισμός </a:t>
                      </a:r>
                      <a:r>
                        <a:rPr lang="el-GR" sz="1000" dirty="0">
                          <a:effectLst/>
                        </a:rPr>
                        <a:t>σε παράκτια ύδατα </a:t>
                      </a:r>
                      <a:endParaRPr lang="el-GR" sz="1000" dirty="0" smtClean="0">
                        <a:effectLst/>
                      </a:endParaRPr>
                    </a:p>
                    <a:p>
                      <a:pPr marL="71120" marR="69850" algn="ctr">
                        <a:spcBef>
                          <a:spcPts val="5"/>
                        </a:spcBef>
                        <a:spcAft>
                          <a:spcPts val="0"/>
                        </a:spcAft>
                      </a:pPr>
                      <a:r>
                        <a:rPr lang="el-GR" sz="1000" dirty="0" smtClean="0">
                          <a:effectLst/>
                        </a:rPr>
                        <a:t>8.Παραγωγή και επεξεργασία </a:t>
                      </a:r>
                      <a:r>
                        <a:rPr lang="el-GR" sz="1000" dirty="0">
                          <a:effectLst/>
                        </a:rPr>
                        <a:t>υγρών αποβλήτων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983248">
                <a:tc>
                  <a:txBody>
                    <a:bodyPr/>
                    <a:lstStyle/>
                    <a:p>
                      <a:pPr>
                        <a:spcAft>
                          <a:spcPts val="0"/>
                        </a:spcAft>
                      </a:pPr>
                      <a:r>
                        <a:rPr lang="el-GR" sz="1000">
                          <a:effectLst/>
                        </a:rPr>
                        <a:t> </a:t>
                      </a:r>
                      <a:endParaRPr lang="el-GR" sz="1100">
                        <a:effectLst/>
                      </a:endParaRPr>
                    </a:p>
                    <a:p>
                      <a:pPr marL="83820" marR="80010" algn="ctr">
                        <a:spcBef>
                          <a:spcPts val="790"/>
                        </a:spcBef>
                        <a:spcAft>
                          <a:spcPts val="0"/>
                        </a:spcAft>
                      </a:pPr>
                      <a:r>
                        <a:rPr lang="el-GR" sz="1000">
                          <a:effectLst/>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dirty="0">
                          <a:effectLst/>
                        </a:rPr>
                        <a:t> </a:t>
                      </a:r>
                      <a:endParaRPr lang="el-GR" sz="1100" dirty="0">
                        <a:effectLst/>
                      </a:endParaRPr>
                    </a:p>
                    <a:p>
                      <a:pPr marL="142240" marR="139065" algn="ctr">
                        <a:spcBef>
                          <a:spcPts val="790"/>
                        </a:spcBef>
                        <a:spcAft>
                          <a:spcPts val="0"/>
                        </a:spcAft>
                      </a:pPr>
                      <a:r>
                        <a:rPr lang="el-GR" sz="1000" dirty="0">
                          <a:effectLst/>
                        </a:rPr>
                        <a:t>Στερεά απόβλητα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345" marR="90805" indent="-1905" algn="ctr">
                        <a:spcBef>
                          <a:spcPts val="785"/>
                        </a:spcBef>
                        <a:spcAft>
                          <a:spcPts val="0"/>
                        </a:spcAft>
                      </a:pPr>
                      <a:r>
                        <a:rPr lang="el-GR" sz="1000" dirty="0">
                          <a:effectLst/>
                        </a:rPr>
                        <a:t>1.Παραγωγή στερεών αστικών αποβλήτων </a:t>
                      </a:r>
                      <a:endParaRPr lang="el-GR" sz="1000" dirty="0" smtClean="0">
                        <a:effectLst/>
                      </a:endParaRPr>
                    </a:p>
                    <a:p>
                      <a:pPr marL="93345" marR="90805" indent="-1905" algn="ctr">
                        <a:spcBef>
                          <a:spcPts val="785"/>
                        </a:spcBef>
                        <a:spcAft>
                          <a:spcPts val="0"/>
                        </a:spcAft>
                      </a:pPr>
                      <a:r>
                        <a:rPr lang="el-GR" sz="1000" dirty="0" smtClean="0">
                          <a:effectLst/>
                        </a:rPr>
                        <a:t>2.Σύσταση </a:t>
                      </a:r>
                      <a:r>
                        <a:rPr lang="el-GR" sz="1000" dirty="0">
                          <a:effectLst/>
                        </a:rPr>
                        <a:t>αστικών απορριμμάτων </a:t>
                      </a:r>
                      <a:endParaRPr lang="el-GR" sz="1000" dirty="0" smtClean="0">
                        <a:effectLst/>
                      </a:endParaRPr>
                    </a:p>
                    <a:p>
                      <a:pPr marL="93345" marR="90805" indent="-1905" algn="ctr">
                        <a:spcBef>
                          <a:spcPts val="785"/>
                        </a:spcBef>
                        <a:spcAft>
                          <a:spcPts val="0"/>
                        </a:spcAft>
                      </a:pPr>
                      <a:r>
                        <a:rPr lang="el-GR" sz="1000" dirty="0" smtClean="0">
                          <a:effectLst/>
                        </a:rPr>
                        <a:t>3.Ανακύκλωση </a:t>
                      </a:r>
                      <a:r>
                        <a:rPr lang="el-GR" sz="1000" dirty="0">
                          <a:effectLst/>
                        </a:rPr>
                        <a:t>στερεών αποβλήτων</a:t>
                      </a:r>
                      <a:r>
                        <a:rPr lang="el-GR" sz="1000" spc="-150" dirty="0">
                          <a:effectLst/>
                        </a:rPr>
                        <a:t> </a:t>
                      </a:r>
                      <a:endParaRPr lang="el-GR" sz="1000" spc="-150" dirty="0" smtClean="0">
                        <a:effectLst/>
                      </a:endParaRPr>
                    </a:p>
                    <a:p>
                      <a:pPr marL="93345" marR="90805" indent="-1905" algn="ctr">
                        <a:spcBef>
                          <a:spcPts val="785"/>
                        </a:spcBef>
                        <a:spcAft>
                          <a:spcPts val="0"/>
                        </a:spcAft>
                      </a:pPr>
                      <a:r>
                        <a:rPr lang="el-GR" sz="1000" dirty="0" smtClean="0">
                          <a:effectLst/>
                        </a:rPr>
                        <a:t>4.Παραγωγή </a:t>
                      </a:r>
                      <a:r>
                        <a:rPr lang="el-GR" sz="1000" dirty="0">
                          <a:effectLst/>
                        </a:rPr>
                        <a:t>και επεξεργασία επικίνδυνων</a:t>
                      </a:r>
                      <a:r>
                        <a:rPr lang="el-GR" sz="1000" spc="-15" dirty="0">
                          <a:effectLst/>
                        </a:rPr>
                        <a:t> </a:t>
                      </a:r>
                      <a:r>
                        <a:rPr lang="el-GR" sz="1000" dirty="0">
                          <a:effectLst/>
                        </a:rPr>
                        <a:t>αποβλήτων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783893">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60"/>
                        </a:spcBef>
                        <a:spcAft>
                          <a:spcPts val="0"/>
                        </a:spcAft>
                      </a:pPr>
                      <a:r>
                        <a:rPr lang="el-GR" sz="1350">
                          <a:effectLst/>
                        </a:rPr>
                        <a:t> </a:t>
                      </a:r>
                      <a:endParaRPr lang="el-GR" sz="1100">
                        <a:effectLst/>
                      </a:endParaRPr>
                    </a:p>
                    <a:p>
                      <a:pPr marL="83820" marR="80010" algn="ctr">
                        <a:spcAft>
                          <a:spcPts val="0"/>
                        </a:spcAft>
                      </a:pPr>
                      <a:r>
                        <a:rPr lang="el-GR" sz="1000">
                          <a:effectLst/>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55"/>
                        </a:spcBef>
                        <a:spcAft>
                          <a:spcPts val="0"/>
                        </a:spcAft>
                      </a:pPr>
                      <a:r>
                        <a:rPr lang="el-GR" sz="850">
                          <a:effectLst/>
                        </a:rPr>
                        <a:t> </a:t>
                      </a:r>
                      <a:endParaRPr lang="el-GR" sz="1100">
                        <a:effectLst/>
                      </a:endParaRPr>
                    </a:p>
                    <a:p>
                      <a:pPr marL="531495" marR="363220" indent="-149860">
                        <a:spcAft>
                          <a:spcPts val="0"/>
                        </a:spcAft>
                      </a:pPr>
                      <a:r>
                        <a:rPr lang="el-GR" sz="1000">
                          <a:effectLst/>
                        </a:rPr>
                        <a:t>Χλωρίδα- Πανίδα- Ποικιλότητα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900" dirty="0">
                          <a:effectLst/>
                        </a:rPr>
                        <a:t> </a:t>
                      </a:r>
                      <a:endParaRPr lang="el-GR" sz="1100" dirty="0">
                        <a:effectLst/>
                      </a:endParaRPr>
                    </a:p>
                    <a:p>
                      <a:pPr marL="78105" marR="74930" algn="ctr">
                        <a:spcAft>
                          <a:spcPts val="0"/>
                        </a:spcAft>
                      </a:pPr>
                      <a:r>
                        <a:rPr lang="el-GR" sz="1000" dirty="0" smtClean="0">
                          <a:effectLst/>
                        </a:rPr>
                        <a:t>                                             1.Αριθμός </a:t>
                      </a:r>
                      <a:r>
                        <a:rPr lang="el-GR" sz="1000" dirty="0">
                          <a:effectLst/>
                        </a:rPr>
                        <a:t>δασικών πυρκαγιών- Καμένη έκταση- Αναδασωθείσες εκτάσεις </a:t>
                      </a:r>
                      <a:endParaRPr lang="el-GR" sz="1000" dirty="0" smtClean="0">
                        <a:effectLst/>
                      </a:endParaRPr>
                    </a:p>
                    <a:p>
                      <a:pPr marL="78105" marR="74930" algn="ctr">
                        <a:spcAft>
                          <a:spcPts val="0"/>
                        </a:spcAft>
                      </a:pPr>
                      <a:r>
                        <a:rPr lang="el-GR" sz="1000" dirty="0" smtClean="0">
                          <a:effectLst/>
                        </a:rPr>
                        <a:t>2.Επικινδυνότητα </a:t>
                      </a:r>
                      <a:r>
                        <a:rPr lang="el-GR" sz="1000" dirty="0">
                          <a:effectLst/>
                        </a:rPr>
                        <a:t>εμφάνισης πυρκαγιών </a:t>
                      </a:r>
                      <a:endParaRPr lang="el-GR" sz="1000" dirty="0" smtClean="0">
                        <a:effectLst/>
                      </a:endParaRPr>
                    </a:p>
                    <a:p>
                      <a:pPr marL="78105" marR="74930" algn="ctr">
                        <a:spcAft>
                          <a:spcPts val="0"/>
                        </a:spcAft>
                      </a:pPr>
                      <a:r>
                        <a:rPr lang="el-GR" sz="1000" dirty="0" smtClean="0">
                          <a:effectLst/>
                        </a:rPr>
                        <a:t>                                     3.Κατάσταση </a:t>
                      </a:r>
                      <a:r>
                        <a:rPr lang="el-GR" sz="1000" dirty="0">
                          <a:effectLst/>
                        </a:rPr>
                        <a:t>διατήρησης και αξιοποίησης χερσαίων οικοσυστημάτων</a:t>
                      </a:r>
                      <a:endParaRPr lang="el-GR" sz="1100" dirty="0">
                        <a:effectLst/>
                      </a:endParaRPr>
                    </a:p>
                    <a:p>
                      <a:pPr marL="276225">
                        <a:lnSpc>
                          <a:spcPts val="1220"/>
                        </a:lnSpc>
                        <a:spcAft>
                          <a:spcPts val="0"/>
                        </a:spcAft>
                      </a:pPr>
                      <a:r>
                        <a:rPr lang="el-GR" sz="1000" dirty="0" smtClean="0">
                          <a:effectLst/>
                        </a:rPr>
                        <a:t>                                            4.Κατάσταση </a:t>
                      </a:r>
                      <a:r>
                        <a:rPr lang="el-GR" sz="1000" dirty="0">
                          <a:effectLst/>
                        </a:rPr>
                        <a:t>διατήρησης υγροτόπων </a:t>
                      </a:r>
                      <a:endParaRPr lang="el-GR" sz="1000" dirty="0" smtClean="0">
                        <a:effectLst/>
                      </a:endParaRPr>
                    </a:p>
                    <a:p>
                      <a:pPr marL="276225">
                        <a:lnSpc>
                          <a:spcPts val="1220"/>
                        </a:lnSpc>
                        <a:spcAft>
                          <a:spcPts val="0"/>
                        </a:spcAft>
                      </a:pPr>
                      <a:r>
                        <a:rPr lang="el-GR" sz="1000" dirty="0" smtClean="0">
                          <a:effectLst/>
                        </a:rPr>
                        <a:t>                                            5.Κίνδυνος </a:t>
                      </a:r>
                      <a:r>
                        <a:rPr lang="el-GR" sz="1000" dirty="0" err="1" smtClean="0">
                          <a:effectLst/>
                        </a:rPr>
                        <a:t>οξίνισης</a:t>
                      </a:r>
                      <a:r>
                        <a:rPr lang="el-GR" sz="1000" dirty="0" smtClean="0">
                          <a:effectLst/>
                        </a:rPr>
                        <a:t> εδαφών- </a:t>
                      </a:r>
                      <a:r>
                        <a:rPr lang="el-GR" sz="1000" dirty="0">
                          <a:effectLst/>
                        </a:rPr>
                        <a:t>Διάβρωση εδαφών </a:t>
                      </a:r>
                      <a:endParaRPr lang="el-GR" sz="1000" dirty="0" smtClean="0">
                        <a:effectLst/>
                      </a:endParaRPr>
                    </a:p>
                    <a:p>
                      <a:pPr marL="276225">
                        <a:lnSpc>
                          <a:spcPts val="1220"/>
                        </a:lnSpc>
                        <a:spcAft>
                          <a:spcPts val="0"/>
                        </a:spcAft>
                      </a:pPr>
                      <a:r>
                        <a:rPr lang="el-GR" sz="1000" dirty="0" smtClean="0">
                          <a:effectLst/>
                        </a:rPr>
                        <a:t>                                            6. Απειλούμενα </a:t>
                      </a:r>
                      <a:r>
                        <a:rPr lang="el-GR" sz="1000" dirty="0">
                          <a:effectLst/>
                        </a:rPr>
                        <a:t>είδη- Ενδημικά είδη </a:t>
                      </a:r>
                      <a:endParaRPr lang="el-GR" sz="1000" dirty="0" smtClean="0">
                        <a:effectLst/>
                      </a:endParaRPr>
                    </a:p>
                    <a:p>
                      <a:pPr marL="276225">
                        <a:lnSpc>
                          <a:spcPts val="1220"/>
                        </a:lnSpc>
                        <a:spcAft>
                          <a:spcPts val="0"/>
                        </a:spcAft>
                      </a:pPr>
                      <a:r>
                        <a:rPr lang="el-GR" sz="1000" dirty="0" smtClean="0">
                          <a:effectLst/>
                        </a:rPr>
                        <a:t>                                            7. Αγραναπαύσεις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75705">
                <a:tc>
                  <a:txBody>
                    <a:bodyPr/>
                    <a:lstStyle/>
                    <a:p>
                      <a:pPr marL="83820" marR="80010" algn="ctr">
                        <a:spcBef>
                          <a:spcPts val="655"/>
                        </a:spcBef>
                        <a:spcAft>
                          <a:spcPts val="0"/>
                        </a:spcAft>
                      </a:pPr>
                      <a:r>
                        <a:rPr lang="el-GR" sz="1000">
                          <a:effectLst/>
                        </a:rPr>
                        <a:t>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0970" marR="139700" algn="ctr">
                        <a:spcBef>
                          <a:spcPts val="655"/>
                        </a:spcBef>
                        <a:spcAft>
                          <a:spcPts val="0"/>
                        </a:spcAft>
                      </a:pPr>
                      <a:r>
                        <a:rPr lang="el-GR" sz="1000">
                          <a:effectLst/>
                        </a:rPr>
                        <a:t>Υγεία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5260" marR="161925" indent="0">
                        <a:lnSpc>
                          <a:spcPts val="1200"/>
                        </a:lnSpc>
                        <a:spcBef>
                          <a:spcPts val="40"/>
                        </a:spcBef>
                        <a:spcAft>
                          <a:spcPts val="0"/>
                        </a:spcAft>
                        <a:buNone/>
                      </a:pPr>
                      <a:r>
                        <a:rPr lang="el-GR" sz="1000" dirty="0" smtClean="0">
                          <a:effectLst/>
                        </a:rPr>
                        <a:t>                                              1. Έκθεση </a:t>
                      </a:r>
                      <a:r>
                        <a:rPr lang="el-GR" sz="1000" dirty="0">
                          <a:effectLst/>
                        </a:rPr>
                        <a:t>πληθυσμού σε θόρυβο </a:t>
                      </a:r>
                      <a:endParaRPr lang="el-GR" sz="1000" dirty="0" smtClean="0">
                        <a:effectLst/>
                      </a:endParaRPr>
                    </a:p>
                    <a:p>
                      <a:pPr marL="175260" marR="161925" indent="0">
                        <a:lnSpc>
                          <a:spcPts val="1200"/>
                        </a:lnSpc>
                        <a:spcBef>
                          <a:spcPts val="40"/>
                        </a:spcBef>
                        <a:spcAft>
                          <a:spcPts val="0"/>
                        </a:spcAft>
                        <a:buNone/>
                      </a:pPr>
                      <a:r>
                        <a:rPr lang="el-GR" sz="1000" dirty="0" smtClean="0">
                          <a:effectLst/>
                        </a:rPr>
                        <a:t>                                              2. Προσδόκιμος </a:t>
                      </a:r>
                      <a:r>
                        <a:rPr lang="el-GR" sz="1000" dirty="0">
                          <a:effectLst/>
                        </a:rPr>
                        <a:t>χρόνος ζωής </a:t>
                      </a:r>
                      <a:endParaRPr lang="el-GR" sz="1000" dirty="0" smtClean="0">
                        <a:effectLst/>
                      </a:endParaRPr>
                    </a:p>
                    <a:p>
                      <a:pPr marL="175260" marR="161925" indent="0">
                        <a:lnSpc>
                          <a:spcPts val="1200"/>
                        </a:lnSpc>
                        <a:spcBef>
                          <a:spcPts val="40"/>
                        </a:spcBef>
                        <a:spcAft>
                          <a:spcPts val="0"/>
                        </a:spcAft>
                        <a:buNone/>
                      </a:pPr>
                      <a:r>
                        <a:rPr lang="el-GR" sz="1000" dirty="0" smtClean="0">
                          <a:effectLst/>
                        </a:rPr>
                        <a:t>                                              3. Νοσήματα </a:t>
                      </a:r>
                      <a:r>
                        <a:rPr lang="el-GR" sz="1000" dirty="0">
                          <a:effectLst/>
                        </a:rPr>
                        <a:t>και αιτίες θανάτου</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1256">
                <a:tc>
                  <a:txBody>
                    <a:bodyPr/>
                    <a:lstStyle/>
                    <a:p>
                      <a:pPr>
                        <a:spcAft>
                          <a:spcPts val="0"/>
                        </a:spcAft>
                      </a:pPr>
                      <a:r>
                        <a:rPr lang="el-GR" sz="1000">
                          <a:effectLst/>
                        </a:rPr>
                        <a:t> </a:t>
                      </a:r>
                      <a:endParaRPr lang="el-GR" sz="1100">
                        <a:effectLst/>
                      </a:endParaRPr>
                    </a:p>
                    <a:p>
                      <a:pPr>
                        <a:spcAft>
                          <a:spcPts val="0"/>
                        </a:spcAft>
                      </a:pPr>
                      <a:r>
                        <a:rPr lang="el-GR" sz="1000">
                          <a:effectLst/>
                        </a:rPr>
                        <a:t> </a:t>
                      </a:r>
                      <a:endParaRPr lang="el-GR" sz="1100">
                        <a:effectLst/>
                      </a:endParaRPr>
                    </a:p>
                    <a:p>
                      <a:pPr>
                        <a:spcBef>
                          <a:spcPts val="15"/>
                        </a:spcBef>
                        <a:spcAft>
                          <a:spcPts val="0"/>
                        </a:spcAft>
                      </a:pPr>
                      <a:r>
                        <a:rPr lang="el-GR" sz="1050">
                          <a:effectLst/>
                        </a:rPr>
                        <a:t> </a:t>
                      </a:r>
                      <a:endParaRPr lang="el-GR" sz="1100">
                        <a:effectLst/>
                      </a:endParaRPr>
                    </a:p>
                    <a:p>
                      <a:pPr marL="83820" marR="80010" algn="ctr">
                        <a:spcAft>
                          <a:spcPts val="0"/>
                        </a:spcAft>
                      </a:pPr>
                      <a:r>
                        <a:rPr lang="el-GR" sz="1000">
                          <a:effectLst/>
                        </a:rPr>
                        <a:t>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l-GR" sz="1000" dirty="0">
                          <a:effectLst/>
                        </a:rPr>
                        <a:t> </a:t>
                      </a:r>
                      <a:endParaRPr lang="el-GR" sz="1100" dirty="0">
                        <a:effectLst/>
                      </a:endParaRPr>
                    </a:p>
                    <a:p>
                      <a:pPr>
                        <a:spcAft>
                          <a:spcPts val="0"/>
                        </a:spcAft>
                      </a:pPr>
                      <a:r>
                        <a:rPr lang="el-GR" sz="1000" dirty="0">
                          <a:effectLst/>
                        </a:rPr>
                        <a:t> </a:t>
                      </a:r>
                      <a:endParaRPr lang="el-GR" sz="1100" dirty="0">
                        <a:effectLst/>
                      </a:endParaRPr>
                    </a:p>
                    <a:p>
                      <a:pPr marL="556895" marR="252730" indent="-288290">
                        <a:spcBef>
                          <a:spcPts val="685"/>
                        </a:spcBef>
                        <a:spcAft>
                          <a:spcPts val="0"/>
                        </a:spcAft>
                      </a:pPr>
                      <a:r>
                        <a:rPr lang="el-GR" sz="1000" b="0" dirty="0">
                          <a:solidFill>
                            <a:schemeClr val="tx1"/>
                          </a:solidFill>
                          <a:effectLst/>
                        </a:rPr>
                        <a:t>Εκπαίδευση-Έρευνα &amp; Τεχνολογία</a:t>
                      </a:r>
                      <a:endParaRPr lang="el-G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7470" marR="75565" algn="ctr">
                        <a:spcBef>
                          <a:spcPts val="690"/>
                        </a:spcBef>
                        <a:spcAft>
                          <a:spcPts val="0"/>
                        </a:spcAft>
                      </a:pPr>
                      <a:r>
                        <a:rPr lang="el-GR" sz="1000" dirty="0">
                          <a:effectLst/>
                        </a:rPr>
                        <a:t>1.Ερευντητικό προσωπικό </a:t>
                      </a:r>
                      <a:endParaRPr lang="el-GR" sz="1000" dirty="0" smtClean="0">
                        <a:effectLst/>
                      </a:endParaRPr>
                    </a:p>
                    <a:p>
                      <a:pPr marL="77470" marR="75565" algn="ctr">
                        <a:spcBef>
                          <a:spcPts val="690"/>
                        </a:spcBef>
                        <a:spcAft>
                          <a:spcPts val="0"/>
                        </a:spcAft>
                      </a:pPr>
                      <a:r>
                        <a:rPr lang="el-GR" sz="1000" dirty="0" smtClean="0">
                          <a:effectLst/>
                        </a:rPr>
                        <a:t>2.Διείσδυση </a:t>
                      </a:r>
                      <a:r>
                        <a:rPr lang="el-GR" sz="1000" dirty="0">
                          <a:effectLst/>
                        </a:rPr>
                        <a:t>διαδικτύου </a:t>
                      </a:r>
                      <a:endParaRPr lang="el-GR" sz="1000" dirty="0" smtClean="0">
                        <a:effectLst/>
                      </a:endParaRPr>
                    </a:p>
                    <a:p>
                      <a:pPr marL="77470" marR="75565" algn="ctr">
                        <a:spcBef>
                          <a:spcPts val="690"/>
                        </a:spcBef>
                        <a:spcAft>
                          <a:spcPts val="0"/>
                        </a:spcAft>
                      </a:pPr>
                      <a:r>
                        <a:rPr lang="el-GR" sz="1000" dirty="0" smtClean="0">
                          <a:effectLst/>
                        </a:rPr>
                        <a:t>3.Υπηρεσίες </a:t>
                      </a:r>
                      <a:r>
                        <a:rPr lang="el-GR" sz="1000" dirty="0">
                          <a:effectLst/>
                        </a:rPr>
                        <a:t>μέσω διαδικτύου </a:t>
                      </a:r>
                      <a:endParaRPr lang="el-GR" sz="1000" dirty="0" smtClean="0">
                        <a:effectLst/>
                      </a:endParaRPr>
                    </a:p>
                    <a:p>
                      <a:pPr marL="77470" marR="75565" algn="ctr">
                        <a:spcBef>
                          <a:spcPts val="690"/>
                        </a:spcBef>
                        <a:spcAft>
                          <a:spcPts val="0"/>
                        </a:spcAft>
                      </a:pPr>
                      <a:r>
                        <a:rPr lang="el-GR" sz="1000" dirty="0" smtClean="0">
                          <a:effectLst/>
                        </a:rPr>
                        <a:t>4.Ποσοστό </a:t>
                      </a:r>
                      <a:r>
                        <a:rPr lang="el-GR" sz="1000" dirty="0" err="1" smtClean="0">
                          <a:effectLst/>
                        </a:rPr>
                        <a:t>τηλεεργασίας</a:t>
                      </a:r>
                      <a:r>
                        <a:rPr lang="el-GR" sz="1000" dirty="0" smtClean="0">
                          <a:effectLst/>
                        </a:rPr>
                        <a:t> </a:t>
                      </a:r>
                    </a:p>
                    <a:p>
                      <a:pPr marL="77470" marR="75565" algn="ctr">
                        <a:spcBef>
                          <a:spcPts val="690"/>
                        </a:spcBef>
                        <a:spcAft>
                          <a:spcPts val="0"/>
                        </a:spcAft>
                      </a:pPr>
                      <a:r>
                        <a:rPr lang="el-GR" sz="1000" dirty="0" smtClean="0">
                          <a:effectLst/>
                        </a:rPr>
                        <a:t>5.Επίπεδο μόρφωσης πληθυσμού</a:t>
                      </a:r>
                    </a:p>
                    <a:p>
                      <a:pPr marL="77470" marR="75565" algn="ctr">
                        <a:spcAft>
                          <a:spcPts val="0"/>
                        </a:spcAft>
                      </a:pPr>
                      <a:r>
                        <a:rPr lang="el-GR" sz="1000" dirty="0" smtClean="0">
                          <a:effectLst/>
                        </a:rPr>
                        <a:t> </a:t>
                      </a:r>
                      <a:r>
                        <a:rPr lang="el-GR" sz="1000" dirty="0">
                          <a:effectLst/>
                        </a:rPr>
                        <a:t>6.Συμμετοχή μαθητών σε προγράμματα περιβαλλοντικής εκπαίδευσης </a:t>
                      </a:r>
                      <a:endParaRPr lang="el-GR" sz="1000" dirty="0" smtClean="0">
                        <a:effectLst/>
                      </a:endParaRPr>
                    </a:p>
                    <a:p>
                      <a:pPr marL="77470" marR="75565" algn="ctr">
                        <a:spcAft>
                          <a:spcPts val="0"/>
                        </a:spcAft>
                      </a:pPr>
                      <a:r>
                        <a:rPr lang="el-GR" sz="1000" dirty="0" smtClean="0">
                          <a:effectLst/>
                        </a:rPr>
                        <a:t>7.Μαθητές </a:t>
                      </a:r>
                      <a:r>
                        <a:rPr lang="el-GR" sz="1000" dirty="0">
                          <a:effectLst/>
                        </a:rPr>
                        <a:t>ανά σχολική </a:t>
                      </a:r>
                      <a:r>
                        <a:rPr lang="el-GR" sz="1000" dirty="0" smtClean="0">
                          <a:effectLst/>
                        </a:rPr>
                        <a:t>τάξη-Σχολικά </a:t>
                      </a:r>
                      <a:r>
                        <a:rPr lang="el-GR" sz="1000" dirty="0">
                          <a:effectLst/>
                        </a:rPr>
                        <a:t>συγκροτήματα διπλής βάρδιας </a:t>
                      </a:r>
                      <a:endParaRPr lang="el-GR" sz="1000" dirty="0" smtClean="0">
                        <a:effectLst/>
                      </a:endParaRPr>
                    </a:p>
                    <a:p>
                      <a:pPr marL="78105" marR="74930" algn="ctr">
                        <a:spcBef>
                          <a:spcPts val="5"/>
                        </a:spcBef>
                        <a:spcAft>
                          <a:spcPts val="0"/>
                        </a:spcAft>
                      </a:pPr>
                      <a:r>
                        <a:rPr lang="el-GR" sz="1000" dirty="0" smtClean="0">
                          <a:effectLst/>
                        </a:rPr>
                        <a:t>8.Διπλώματα </a:t>
                      </a:r>
                      <a:r>
                        <a:rPr lang="el-GR" sz="1000" dirty="0">
                          <a:effectLst/>
                        </a:rPr>
                        <a:t>ευρεσιτεχνίας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340031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4524315"/>
          </a:xfrm>
          <a:prstGeom prst="rect">
            <a:avLst/>
          </a:prstGeom>
          <a:noFill/>
        </p:spPr>
        <p:txBody>
          <a:bodyPr wrap="square" rtlCol="0">
            <a:spAutoFit/>
          </a:bodyPr>
          <a:lstStyle/>
          <a:p>
            <a:r>
              <a:rPr lang="en-US" dirty="0" smtClean="0"/>
              <a:t>3</a:t>
            </a:r>
            <a:r>
              <a:rPr lang="en-US" b="1" dirty="0" smtClean="0"/>
              <a:t>. </a:t>
            </a:r>
            <a:r>
              <a:rPr lang="el-GR" b="1" dirty="0" smtClean="0"/>
              <a:t>Παγκόσμια Τράπεζα: Μετρώντας τον Πλούτο των Εθνών [</a:t>
            </a:r>
            <a:r>
              <a:rPr lang="en-US" b="1" dirty="0"/>
              <a:t>World Bank: Measuring the</a:t>
            </a:r>
          </a:p>
          <a:p>
            <a:r>
              <a:rPr lang="en-US" b="1" dirty="0"/>
              <a:t>wealth of </a:t>
            </a:r>
            <a:r>
              <a:rPr lang="en-US" b="1" dirty="0" smtClean="0"/>
              <a:t>nations</a:t>
            </a:r>
            <a:r>
              <a:rPr lang="el-GR" b="1" dirty="0" smtClean="0"/>
              <a:t>]</a:t>
            </a:r>
          </a:p>
          <a:p>
            <a:pPr algn="just"/>
            <a:r>
              <a:rPr lang="el-GR" dirty="0"/>
              <a:t>Η μέτρηση του εθνικού πλούτου και οι αλλαγές στον πλούτο αποτελούν μέρος μιας </a:t>
            </a:r>
            <a:r>
              <a:rPr lang="el-GR" dirty="0" smtClean="0"/>
              <a:t>συνεχιζόμενης προσπάθειας </a:t>
            </a:r>
            <a:r>
              <a:rPr lang="el-GR" dirty="0"/>
              <a:t>της Παγκόσμιας Τράπεζας για την παρακολούθηση της μακροπρόθεσμης οικονομικής </a:t>
            </a:r>
            <a:r>
              <a:rPr lang="el-GR" dirty="0" smtClean="0"/>
              <a:t>ευημερίας των </a:t>
            </a:r>
            <a:r>
              <a:rPr lang="el-GR" dirty="0"/>
              <a:t>εθνών. </a:t>
            </a:r>
            <a:endParaRPr lang="el-GR" dirty="0" smtClean="0"/>
          </a:p>
          <a:p>
            <a:pPr algn="just"/>
            <a:r>
              <a:rPr lang="el-GR" dirty="0" smtClean="0"/>
              <a:t>Ο Τρίτος τόμος [</a:t>
            </a:r>
            <a:r>
              <a:rPr lang="el-GR" dirty="0" smtClean="0">
                <a:solidFill>
                  <a:schemeClr val="accent2">
                    <a:lumMod val="75000"/>
                  </a:schemeClr>
                </a:solidFill>
              </a:rPr>
              <a:t>Τ</a:t>
            </a:r>
            <a:r>
              <a:rPr lang="en-US" dirty="0" smtClean="0">
                <a:solidFill>
                  <a:schemeClr val="accent2">
                    <a:lumMod val="75000"/>
                  </a:schemeClr>
                </a:solidFill>
              </a:rPr>
              <a:t>he Changing Wealth Nations 2018</a:t>
            </a:r>
            <a:r>
              <a:rPr lang="en-US" dirty="0" smtClean="0"/>
              <a:t>] </a:t>
            </a:r>
            <a:r>
              <a:rPr lang="el-GR" dirty="0" smtClean="0"/>
              <a:t>βασίζεται </a:t>
            </a:r>
            <a:r>
              <a:rPr lang="el-GR" dirty="0"/>
              <a:t>σε δύο </a:t>
            </a:r>
            <a:r>
              <a:rPr lang="el-GR" dirty="0" smtClean="0"/>
              <a:t>προηγούμεν</a:t>
            </a:r>
            <a:r>
              <a:rPr lang="el-GR" dirty="0"/>
              <a:t>α</a:t>
            </a:r>
            <a:br>
              <a:rPr lang="el-GR" dirty="0"/>
            </a:br>
            <a:r>
              <a:rPr lang="el-GR" dirty="0"/>
              <a:t>Βιβλία της Παγκόσμιας </a:t>
            </a:r>
            <a:r>
              <a:rPr lang="el-GR" dirty="0" smtClean="0"/>
              <a:t>Τράπεζας: </a:t>
            </a:r>
          </a:p>
          <a:p>
            <a:pPr marL="342900" indent="-342900" algn="just">
              <a:buAutoNum type="arabicPeriod"/>
            </a:pPr>
            <a:r>
              <a:rPr lang="en-US" i="1" dirty="0" smtClean="0"/>
              <a:t>Where </a:t>
            </a:r>
            <a:r>
              <a:rPr lang="en-US" i="1" dirty="0"/>
              <a:t>Is the Wealth of Nations? Measuring Capital </a:t>
            </a:r>
            <a:r>
              <a:rPr lang="en-US" i="1" dirty="0" smtClean="0"/>
              <a:t>for</a:t>
            </a:r>
            <a:r>
              <a:rPr lang="el-GR" i="1" dirty="0" smtClean="0"/>
              <a:t> </a:t>
            </a:r>
            <a:r>
              <a:rPr lang="en-US" i="1" dirty="0" smtClean="0"/>
              <a:t>the </a:t>
            </a:r>
            <a:r>
              <a:rPr lang="en-US" i="1" dirty="0"/>
              <a:t>21st Century </a:t>
            </a:r>
            <a:r>
              <a:rPr lang="en-US" dirty="0"/>
              <a:t>(World Bank 2006), </a:t>
            </a:r>
            <a:endParaRPr lang="el-GR" dirty="0" smtClean="0"/>
          </a:p>
          <a:p>
            <a:pPr marL="342900" indent="-342900" algn="just">
              <a:buAutoNum type="arabicPeriod"/>
            </a:pPr>
            <a:r>
              <a:rPr lang="en-US" i="1" dirty="0" smtClean="0"/>
              <a:t>The </a:t>
            </a:r>
            <a:r>
              <a:rPr lang="en-US" i="1" dirty="0"/>
              <a:t>Changing Wealth of Nations</a:t>
            </a:r>
            <a:r>
              <a:rPr lang="en-US" i="1" dirty="0" smtClean="0"/>
              <a:t>:</a:t>
            </a:r>
            <a:r>
              <a:rPr lang="el-GR" i="1" dirty="0" smtClean="0"/>
              <a:t> </a:t>
            </a:r>
            <a:r>
              <a:rPr lang="en-US" i="1" dirty="0" smtClean="0"/>
              <a:t>Measuring </a:t>
            </a:r>
            <a:r>
              <a:rPr lang="en-US" i="1" dirty="0"/>
              <a:t>Sustainable Development in the New Millennium </a:t>
            </a:r>
            <a:r>
              <a:rPr lang="en-US" dirty="0"/>
              <a:t>(World </a:t>
            </a:r>
            <a:r>
              <a:rPr lang="en-US" dirty="0" smtClean="0"/>
              <a:t>Bank</a:t>
            </a:r>
            <a:r>
              <a:rPr lang="el-GR" dirty="0" smtClean="0"/>
              <a:t> 2011</a:t>
            </a:r>
            <a:r>
              <a:rPr lang="el-GR" dirty="0"/>
              <a:t>)</a:t>
            </a:r>
          </a:p>
          <a:p>
            <a:pPr algn="just"/>
            <a:r>
              <a:rPr lang="el-GR" dirty="0"/>
              <a:t/>
            </a:r>
            <a:br>
              <a:rPr lang="el-GR" dirty="0"/>
            </a:br>
            <a:r>
              <a:rPr lang="el-GR" dirty="0" smtClean="0"/>
              <a:t>καθώς επίσης και στις </a:t>
            </a:r>
            <a:r>
              <a:rPr lang="el-GR" dirty="0"/>
              <a:t>εργασίες για την </a:t>
            </a:r>
            <a:r>
              <a:rPr lang="el-GR" dirty="0" smtClean="0"/>
              <a:t>προσαρμοσμένη καθαρή εξοικονόμηση </a:t>
            </a:r>
            <a:r>
              <a:rPr lang="el-GR" dirty="0"/>
              <a:t>που ξεκίνησε </a:t>
            </a:r>
            <a:r>
              <a:rPr lang="el-GR" dirty="0" smtClean="0"/>
              <a:t>στα </a:t>
            </a:r>
            <a:r>
              <a:rPr lang="el-GR" dirty="0"/>
              <a:t>τέλη της δεκαετίας του 1990 και δημοσιεύεται </a:t>
            </a:r>
            <a:r>
              <a:rPr lang="el-GR" dirty="0" smtClean="0"/>
              <a:t>ετησίως στους </a:t>
            </a:r>
            <a:r>
              <a:rPr lang="el-GR" i="1" dirty="0" smtClean="0"/>
              <a:t>«Παγκόσμιους </a:t>
            </a:r>
          </a:p>
          <a:p>
            <a:pPr algn="just"/>
            <a:r>
              <a:rPr lang="el-GR" i="1" dirty="0"/>
              <a:t> </a:t>
            </a:r>
            <a:r>
              <a:rPr lang="el-GR" i="1" dirty="0" smtClean="0"/>
              <a:t>     Αναπτυξιακούς Δείκτες» </a:t>
            </a:r>
            <a:r>
              <a:rPr lang="el-GR" dirty="0" smtClean="0"/>
              <a:t>από την Παγκόσμια Τράπεζα.</a:t>
            </a:r>
          </a:p>
          <a:p>
            <a:endParaRPr lang="el-GR" dirty="0"/>
          </a:p>
        </p:txBody>
      </p:sp>
    </p:spTree>
    <p:extLst>
      <p:ext uri="{BB962C8B-B14F-4D97-AF65-F5344CB8AC3E}">
        <p14:creationId xmlns:p14="http://schemas.microsoft.com/office/powerpoint/2010/main" val="39859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6740307"/>
          </a:xfrm>
          <a:prstGeom prst="rect">
            <a:avLst/>
          </a:prstGeom>
          <a:noFill/>
        </p:spPr>
        <p:txBody>
          <a:bodyPr wrap="square" rtlCol="0">
            <a:spAutoFit/>
          </a:bodyPr>
          <a:lstStyle/>
          <a:p>
            <a:r>
              <a:rPr lang="en-US" dirty="0" smtClean="0"/>
              <a:t>O </a:t>
            </a:r>
            <a:r>
              <a:rPr lang="el-GR" dirty="0" smtClean="0"/>
              <a:t>πλούτος εκτιμάται στη βάση τεσσάρων κατηγοριών </a:t>
            </a:r>
            <a:r>
              <a:rPr lang="el-GR" dirty="0"/>
              <a:t>περιουσιακών στοιχείων</a:t>
            </a:r>
            <a:r>
              <a:rPr lang="el-GR" dirty="0" smtClean="0"/>
              <a:t>:</a:t>
            </a:r>
          </a:p>
          <a:p>
            <a:r>
              <a:rPr lang="el-GR" dirty="0"/>
              <a:t/>
            </a:r>
            <a:br>
              <a:rPr lang="el-GR" dirty="0"/>
            </a:br>
            <a:r>
              <a:rPr lang="el-GR" dirty="0"/>
              <a:t>• </a:t>
            </a:r>
            <a:r>
              <a:rPr lang="el-GR" i="1" dirty="0" smtClean="0">
                <a:solidFill>
                  <a:schemeClr val="accent2">
                    <a:lumMod val="75000"/>
                  </a:schemeClr>
                </a:solidFill>
              </a:rPr>
              <a:t>Το παραχθέν κεφάλαιο και η αστική γη</a:t>
            </a:r>
            <a:r>
              <a:rPr lang="el-GR" dirty="0" smtClean="0"/>
              <a:t>: μηχανήματα, </a:t>
            </a:r>
            <a:r>
              <a:rPr lang="el-GR" dirty="0"/>
              <a:t>κτίρια, εξοπλισμός </a:t>
            </a:r>
            <a:r>
              <a:rPr lang="el-GR" dirty="0" smtClean="0"/>
              <a:t>και</a:t>
            </a:r>
            <a:r>
              <a:rPr lang="el-GR" dirty="0"/>
              <a:t/>
            </a:r>
            <a:br>
              <a:rPr lang="el-GR" dirty="0"/>
            </a:br>
            <a:r>
              <a:rPr lang="el-GR" dirty="0"/>
              <a:t>οικιστική και μη κατοικημένη αστική γη, μετρούμενη σε τιμές αγοράς</a:t>
            </a:r>
            <a:r>
              <a:rPr lang="el-GR" dirty="0" smtClean="0"/>
              <a:t>.</a:t>
            </a:r>
            <a:r>
              <a:rPr lang="el-GR" dirty="0"/>
              <a:t/>
            </a:r>
            <a:br>
              <a:rPr lang="el-GR" dirty="0"/>
            </a:br>
            <a:r>
              <a:rPr lang="el-GR" dirty="0" smtClean="0"/>
              <a:t>• </a:t>
            </a:r>
            <a:r>
              <a:rPr lang="el-GR" i="1" dirty="0">
                <a:solidFill>
                  <a:schemeClr val="accent2">
                    <a:lumMod val="75000"/>
                  </a:schemeClr>
                </a:solidFill>
              </a:rPr>
              <a:t>Φυσικό </a:t>
            </a:r>
            <a:r>
              <a:rPr lang="el-GR" i="1" dirty="0" smtClean="0">
                <a:solidFill>
                  <a:schemeClr val="accent2">
                    <a:lumMod val="75000"/>
                  </a:schemeClr>
                </a:solidFill>
              </a:rPr>
              <a:t>κεφάλαιο-ενέργεια:</a:t>
            </a:r>
            <a:r>
              <a:rPr lang="el-GR" dirty="0" smtClean="0"/>
              <a:t> </a:t>
            </a:r>
          </a:p>
          <a:p>
            <a:r>
              <a:rPr lang="el-GR" dirty="0" smtClean="0"/>
              <a:t>πετρέλαιο</a:t>
            </a:r>
            <a:r>
              <a:rPr lang="el-GR" dirty="0"/>
              <a:t>, φυσικό αέριο, </a:t>
            </a:r>
            <a:r>
              <a:rPr lang="el-GR" dirty="0" smtClean="0"/>
              <a:t>άνθρακας </a:t>
            </a:r>
            <a:r>
              <a:rPr lang="el-GR" dirty="0"/>
              <a:t>και </a:t>
            </a:r>
            <a:r>
              <a:rPr lang="el-GR" dirty="0" smtClean="0"/>
              <a:t>μέταλλα (</a:t>
            </a:r>
            <a:r>
              <a:rPr lang="el-GR" dirty="0"/>
              <a:t>10 κατηγορίες), </a:t>
            </a:r>
            <a:endParaRPr lang="el-GR" dirty="0" smtClean="0"/>
          </a:p>
          <a:p>
            <a:r>
              <a:rPr lang="el-GR" dirty="0" smtClean="0"/>
              <a:t>γεωργικές </a:t>
            </a:r>
            <a:r>
              <a:rPr lang="el-GR" dirty="0"/>
              <a:t>εκτάσεις (καλλιεργήσιμες εκτάσεις και βοσκοτόπια), </a:t>
            </a:r>
            <a:endParaRPr lang="el-GR" dirty="0" smtClean="0"/>
          </a:p>
          <a:p>
            <a:r>
              <a:rPr lang="el-GR" dirty="0" smtClean="0"/>
              <a:t>Δάση (</a:t>
            </a:r>
            <a:r>
              <a:rPr lang="el-GR" dirty="0"/>
              <a:t>ξυλεία και ορισμένα ξυλώδη προϊόντα) και </a:t>
            </a:r>
            <a:r>
              <a:rPr lang="el-GR" dirty="0" smtClean="0"/>
              <a:t>προστατευόμενες </a:t>
            </a:r>
            <a:r>
              <a:rPr lang="el-GR" dirty="0"/>
              <a:t>περιοχές.</a:t>
            </a:r>
            <a:br>
              <a:rPr lang="el-GR" dirty="0"/>
            </a:br>
            <a:r>
              <a:rPr lang="el-GR" dirty="0" smtClean="0"/>
              <a:t>• </a:t>
            </a:r>
            <a:r>
              <a:rPr lang="el-GR" i="1" dirty="0">
                <a:solidFill>
                  <a:schemeClr val="accent2">
                    <a:lumMod val="75000"/>
                  </a:schemeClr>
                </a:solidFill>
              </a:rPr>
              <a:t>Ανθρώπινο κεφάλαιο </a:t>
            </a:r>
            <a:r>
              <a:rPr lang="el-GR" i="1" dirty="0" smtClean="0">
                <a:solidFill>
                  <a:schemeClr val="accent2">
                    <a:lumMod val="75000"/>
                  </a:schemeClr>
                </a:solidFill>
              </a:rPr>
              <a:t>: </a:t>
            </a:r>
            <a:r>
              <a:rPr lang="el-GR" dirty="0" smtClean="0"/>
              <a:t> </a:t>
            </a:r>
            <a:r>
              <a:rPr lang="el-GR" dirty="0"/>
              <a:t>αξία των δεξιοτήτων, της εμπειρίας και της προσπάθειας </a:t>
            </a:r>
            <a:r>
              <a:rPr lang="el-GR" dirty="0" smtClean="0"/>
              <a:t>του εργαζόμενου πληθυσμού κατά τη διάρκεια της ζωής τους κατανεμημένες σύμφωνα με το </a:t>
            </a:r>
            <a:r>
              <a:rPr lang="el-GR" dirty="0"/>
              <a:t>φύλο </a:t>
            </a:r>
            <a:r>
              <a:rPr lang="el-GR" dirty="0" smtClean="0"/>
              <a:t>και το καθεστώς απασχόλησης (μισθωτοί, αυτοαπασχολούμενοι). </a:t>
            </a:r>
          </a:p>
          <a:p>
            <a:r>
              <a:rPr lang="el-GR" dirty="0" smtClean="0"/>
              <a:t>Το </a:t>
            </a:r>
            <a:r>
              <a:rPr lang="el-GR" dirty="0"/>
              <a:t>ανθρώπινο κεφάλαιο </a:t>
            </a:r>
            <a:r>
              <a:rPr lang="el-GR" dirty="0" err="1" smtClean="0"/>
              <a:t>μετράται</a:t>
            </a:r>
            <a:r>
              <a:rPr lang="el-GR" dirty="0" smtClean="0"/>
              <a:t> ως </a:t>
            </a:r>
            <a:r>
              <a:rPr lang="el-GR" dirty="0"/>
              <a:t>η </a:t>
            </a:r>
            <a:r>
              <a:rPr lang="el-GR" dirty="0" err="1"/>
              <a:t>προεξοφλημένη</a:t>
            </a:r>
            <a:r>
              <a:rPr lang="el-GR" dirty="0"/>
              <a:t> αξία των κερδών κατά τη διάρκεια της ζωής ενός ατόμου.</a:t>
            </a:r>
            <a:br>
              <a:rPr lang="el-GR" dirty="0"/>
            </a:br>
            <a:r>
              <a:rPr lang="el-GR" dirty="0"/>
              <a:t>• </a:t>
            </a:r>
            <a:r>
              <a:rPr lang="el-GR" i="1" dirty="0">
                <a:solidFill>
                  <a:schemeClr val="accent2">
                    <a:lumMod val="75000"/>
                  </a:schemeClr>
                </a:solidFill>
              </a:rPr>
              <a:t>Καθαρά ξένα περιουσιακά </a:t>
            </a:r>
            <a:r>
              <a:rPr lang="el-GR" i="1" dirty="0" smtClean="0">
                <a:solidFill>
                  <a:schemeClr val="accent2">
                    <a:lumMod val="75000"/>
                  </a:schemeClr>
                </a:solidFill>
              </a:rPr>
              <a:t>στοιχεία</a:t>
            </a:r>
            <a:r>
              <a:rPr lang="el-GR" dirty="0" smtClean="0"/>
              <a:t>: </a:t>
            </a:r>
            <a:r>
              <a:rPr lang="el-GR" dirty="0"/>
              <a:t>το άθροισμα των εξωτερικών περιουσιακών στοιχείων και υποχρεώσεων μιας χώρας</a:t>
            </a:r>
            <a:r>
              <a:rPr lang="el-GR" dirty="0" smtClean="0"/>
              <a:t>. Π.χ. άμεσες </a:t>
            </a:r>
            <a:r>
              <a:rPr lang="el-GR" dirty="0"/>
              <a:t>ξένες επενδύσεις και </a:t>
            </a:r>
            <a:r>
              <a:rPr lang="el-GR" dirty="0" smtClean="0"/>
              <a:t>συναλλαγματικά διαθέσιμα. </a:t>
            </a:r>
          </a:p>
          <a:p>
            <a:endParaRPr lang="el-GR" dirty="0" smtClean="0"/>
          </a:p>
          <a:p>
            <a:r>
              <a:rPr lang="el-GR" dirty="0" smtClean="0"/>
              <a:t> </a:t>
            </a:r>
            <a:r>
              <a:rPr lang="el-GR" dirty="0" smtClean="0">
                <a:solidFill>
                  <a:schemeClr val="accent3">
                    <a:lumMod val="75000"/>
                  </a:schemeClr>
                </a:solidFill>
              </a:rPr>
              <a:t>Το </a:t>
            </a:r>
            <a:r>
              <a:rPr lang="el-GR" dirty="0">
                <a:solidFill>
                  <a:schemeClr val="accent3">
                    <a:lumMod val="75000"/>
                  </a:schemeClr>
                </a:solidFill>
              </a:rPr>
              <a:t>ανθρώπινο κεφάλαιο είναι η μεγαλύτερη συνιστώσα του παγκόσμιου </a:t>
            </a:r>
            <a:r>
              <a:rPr lang="el-GR" dirty="0" smtClean="0">
                <a:solidFill>
                  <a:schemeClr val="accent3">
                    <a:lumMod val="75000"/>
                  </a:schemeClr>
                </a:solidFill>
              </a:rPr>
              <a:t>πλούτου (40</a:t>
            </a:r>
            <a:r>
              <a:rPr lang="el-GR" dirty="0">
                <a:solidFill>
                  <a:schemeClr val="accent3">
                    <a:lumMod val="75000"/>
                  </a:schemeClr>
                </a:solidFill>
              </a:rPr>
              <a:t>% </a:t>
            </a:r>
            <a:r>
              <a:rPr lang="el-GR" dirty="0" smtClean="0">
                <a:solidFill>
                  <a:schemeClr val="accent3">
                    <a:lumMod val="75000"/>
                  </a:schemeClr>
                </a:solidFill>
              </a:rPr>
              <a:t>σε </a:t>
            </a:r>
            <a:r>
              <a:rPr lang="el-GR" dirty="0">
                <a:solidFill>
                  <a:schemeClr val="accent3">
                    <a:lumMod val="75000"/>
                  </a:schemeClr>
                </a:solidFill>
              </a:rPr>
              <a:t>χώρες χαμηλού εισοδήματος </a:t>
            </a:r>
            <a:r>
              <a:rPr lang="el-GR" dirty="0" smtClean="0">
                <a:solidFill>
                  <a:schemeClr val="accent3">
                    <a:lumMod val="75000"/>
                  </a:schemeClr>
                </a:solidFill>
              </a:rPr>
              <a:t>70</a:t>
            </a:r>
            <a:r>
              <a:rPr lang="el-GR" dirty="0">
                <a:solidFill>
                  <a:schemeClr val="accent3">
                    <a:lumMod val="75000"/>
                  </a:schemeClr>
                </a:solidFill>
              </a:rPr>
              <a:t>% στις πλουσιότερες</a:t>
            </a:r>
            <a:r>
              <a:rPr lang="el-GR" dirty="0" smtClean="0">
                <a:solidFill>
                  <a:schemeClr val="accent3">
                    <a:lumMod val="75000"/>
                  </a:schemeClr>
                </a:solidFill>
              </a:rPr>
              <a:t>), υποδεικνύοντας </a:t>
            </a:r>
            <a:r>
              <a:rPr lang="el-GR" dirty="0">
                <a:solidFill>
                  <a:schemeClr val="accent3">
                    <a:lumMod val="75000"/>
                  </a:schemeClr>
                </a:solidFill>
              </a:rPr>
              <a:t>την </a:t>
            </a:r>
            <a:r>
              <a:rPr lang="el-GR" dirty="0" smtClean="0">
                <a:solidFill>
                  <a:schemeClr val="accent3">
                    <a:lumMod val="75000"/>
                  </a:schemeClr>
                </a:solidFill>
              </a:rPr>
              <a:t>ανάγκη για επένδυση σε ανθρώπους.</a:t>
            </a:r>
            <a:r>
              <a:rPr lang="el-GR" dirty="0">
                <a:solidFill>
                  <a:schemeClr val="accent3">
                    <a:lumMod val="75000"/>
                  </a:schemeClr>
                </a:solidFill>
              </a:rPr>
              <a:t/>
            </a:r>
            <a:br>
              <a:rPr lang="el-GR" dirty="0">
                <a:solidFill>
                  <a:schemeClr val="accent3">
                    <a:lumMod val="75000"/>
                  </a:schemeClr>
                </a:solidFill>
              </a:rPr>
            </a:br>
            <a:r>
              <a:rPr lang="el-GR" dirty="0">
                <a:solidFill>
                  <a:schemeClr val="accent3">
                    <a:lumMod val="75000"/>
                  </a:schemeClr>
                </a:solidFill>
              </a:rPr>
              <a:t/>
            </a:r>
            <a:br>
              <a:rPr lang="el-GR" dirty="0">
                <a:solidFill>
                  <a:schemeClr val="accent3">
                    <a:lumMod val="75000"/>
                  </a:schemeClr>
                </a:solidFill>
              </a:rPr>
            </a:br>
            <a:r>
              <a:rPr lang="el-GR" dirty="0">
                <a:solidFill>
                  <a:schemeClr val="accent3">
                    <a:lumMod val="75000"/>
                  </a:schemeClr>
                </a:solidFill>
              </a:rPr>
              <a:t> </a:t>
            </a:r>
            <a:r>
              <a:rPr lang="el-GR" dirty="0" smtClean="0">
                <a:solidFill>
                  <a:schemeClr val="accent3">
                    <a:lumMod val="75000"/>
                  </a:schemeClr>
                </a:solidFill>
              </a:rPr>
              <a:t>Το </a:t>
            </a:r>
            <a:r>
              <a:rPr lang="el-GR" dirty="0">
                <a:solidFill>
                  <a:schemeClr val="accent3">
                    <a:lumMod val="75000"/>
                  </a:schemeClr>
                </a:solidFill>
              </a:rPr>
              <a:t>φυσικό κεφάλαιο αποτελεί </a:t>
            </a:r>
            <a:r>
              <a:rPr lang="el-GR" dirty="0" smtClean="0">
                <a:solidFill>
                  <a:schemeClr val="accent3">
                    <a:lumMod val="75000"/>
                  </a:schemeClr>
                </a:solidFill>
              </a:rPr>
              <a:t>σχεδόν το ½ των χαμηλότερου εισοδήματος χωρών. </a:t>
            </a:r>
            <a:r>
              <a:rPr lang="el-GR" dirty="0">
                <a:solidFill>
                  <a:schemeClr val="accent3">
                    <a:lumMod val="75000"/>
                  </a:schemeClr>
                </a:solidFill>
              </a:rPr>
              <a:t>Η αποτελεσματικότερη, μακροπρόθεσμη διαχείριση των φυσικών πόρων είναι καθοριστική για την αειφόρο ανάπτυξη</a:t>
            </a:r>
            <a:r>
              <a:rPr lang="el-GR" dirty="0"/>
              <a:t>.</a:t>
            </a:r>
          </a:p>
        </p:txBody>
      </p:sp>
    </p:spTree>
    <p:extLst>
      <p:ext uri="{BB962C8B-B14F-4D97-AF65-F5344CB8AC3E}">
        <p14:creationId xmlns:p14="http://schemas.microsoft.com/office/powerpoint/2010/main" val="1225442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5632311"/>
          </a:xfrm>
          <a:prstGeom prst="rect">
            <a:avLst/>
          </a:prstGeom>
          <a:noFill/>
        </p:spPr>
        <p:txBody>
          <a:bodyPr wrap="square" rtlCol="0">
            <a:spAutoFit/>
          </a:bodyPr>
          <a:lstStyle/>
          <a:p>
            <a:endParaRPr lang="en-US" dirty="0" smtClean="0"/>
          </a:p>
          <a:p>
            <a:endParaRPr lang="en-US" dirty="0"/>
          </a:p>
          <a:p>
            <a:endParaRPr lang="en-US" dirty="0" smtClean="0"/>
          </a:p>
          <a:p>
            <a:r>
              <a:rPr lang="el-GR" dirty="0" smtClean="0"/>
              <a:t>Γενικά το ΑΕΠ είναι ανεπαρκής δείκτης</a:t>
            </a:r>
          </a:p>
          <a:p>
            <a:r>
              <a:rPr lang="en-US" dirty="0">
                <a:hlinkClick r:id="rId2"/>
              </a:rPr>
              <a:t>https://</a:t>
            </a:r>
            <a:r>
              <a:rPr lang="en-US" dirty="0" smtClean="0">
                <a:hlinkClick r:id="rId2"/>
              </a:rPr>
              <a:t>www.worldbank.org/en/news/feature/2018/01/30/moving-beyond-gdp-to-look-at-the-world-through-the-lens-of-wealth</a:t>
            </a:r>
            <a:endParaRPr lang="el-GR" dirty="0" smtClean="0"/>
          </a:p>
          <a:p>
            <a:endParaRPr lang="el-GR" dirty="0"/>
          </a:p>
          <a:p>
            <a:r>
              <a:rPr lang="el-GR" dirty="0" smtClean="0"/>
              <a:t>Δεν μετρά την πραγματική ευημερία και την οικονομική υγεία μίας χώρας, δεδομένου ότι δεν λαμβάνει υπόψη ούτε το ανθρώπινο, ούτε το φυσικό κεφάλαιο.</a:t>
            </a:r>
          </a:p>
          <a:p>
            <a:endParaRPr lang="el-GR" dirty="0"/>
          </a:p>
          <a:p>
            <a:pPr algn="ctr"/>
            <a:r>
              <a:rPr lang="el-GR" dirty="0" smtClean="0"/>
              <a:t>Προσπάθειες αποτίμησης (υπολογισμού της ευημερίας χωρών)</a:t>
            </a:r>
          </a:p>
          <a:p>
            <a:pPr algn="ctr"/>
            <a:r>
              <a:rPr lang="el-GR" dirty="0" smtClean="0">
                <a:sym typeface="Wingdings 3" panose="05040102010807070707" pitchFamily="18" charset="2"/>
              </a:rPr>
              <a:t></a:t>
            </a:r>
          </a:p>
          <a:p>
            <a:pPr marL="285750" indent="-285750" algn="just">
              <a:buFont typeface="Arial" panose="020B0604020202020204" pitchFamily="34" charset="0"/>
              <a:buChar char="•"/>
            </a:pPr>
            <a:r>
              <a:rPr lang="en-US" dirty="0" smtClean="0">
                <a:sym typeface="Wingdings 3" panose="05040102010807070707" pitchFamily="18" charset="2"/>
              </a:rPr>
              <a:t>W. </a:t>
            </a:r>
            <a:r>
              <a:rPr lang="en-US" dirty="0" err="1" smtClean="0">
                <a:sym typeface="Wingdings 3" panose="05040102010807070707" pitchFamily="18" charset="2"/>
              </a:rPr>
              <a:t>Nordhans</a:t>
            </a:r>
            <a:r>
              <a:rPr lang="en-US" dirty="0" smtClean="0">
                <a:sym typeface="Wingdings 3" panose="05040102010807070707" pitchFamily="18" charset="2"/>
              </a:rPr>
              <a:t> and J. Tobin (1972)</a:t>
            </a:r>
          </a:p>
          <a:p>
            <a:pPr algn="just"/>
            <a:r>
              <a:rPr lang="en-US" dirty="0">
                <a:sym typeface="Wingdings 3" panose="05040102010807070707" pitchFamily="18" charset="2"/>
              </a:rPr>
              <a:t> </a:t>
            </a:r>
            <a:r>
              <a:rPr lang="en-US" dirty="0" smtClean="0">
                <a:sym typeface="Wingdings 3" panose="05040102010807070707" pitchFamily="18" charset="2"/>
              </a:rPr>
              <a:t>     </a:t>
            </a:r>
            <a:r>
              <a:rPr lang="el-GR" dirty="0" smtClean="0">
                <a:sym typeface="Wingdings 3" panose="05040102010807070707" pitchFamily="18" charset="2"/>
              </a:rPr>
              <a:t>δείκτης: </a:t>
            </a:r>
            <a:r>
              <a:rPr lang="el-GR" u="sng" dirty="0" smtClean="0">
                <a:solidFill>
                  <a:schemeClr val="accent3">
                    <a:lumMod val="75000"/>
                  </a:schemeClr>
                </a:solidFill>
                <a:sym typeface="Wingdings 3" panose="05040102010807070707" pitchFamily="18" charset="2"/>
              </a:rPr>
              <a:t>Καθαρή Οικονομική Ευημερία </a:t>
            </a:r>
            <a:r>
              <a:rPr lang="el-GR" dirty="0" smtClean="0">
                <a:sym typeface="Wingdings 3" panose="05040102010807070707" pitchFamily="18" charset="2"/>
              </a:rPr>
              <a:t> υπολογίζεται η τιμή για τη ρύπανση, «αρνητικά αγαθά» και υπηρεσίες που αφαιρούνται από το ΑΕΠ και το </a:t>
            </a:r>
            <a:r>
              <a:rPr lang="el-GR" dirty="0" err="1" smtClean="0">
                <a:sym typeface="Wingdings 3" panose="05040102010807070707" pitchFamily="18" charset="2"/>
              </a:rPr>
              <a:t>ΑεγχΠ</a:t>
            </a:r>
            <a:endParaRPr lang="el-GR" dirty="0" smtClean="0">
              <a:sym typeface="Wingdings 3" panose="05040102010807070707" pitchFamily="18" charset="2"/>
            </a:endParaRPr>
          </a:p>
          <a:p>
            <a:pPr algn="just"/>
            <a:r>
              <a:rPr lang="el-GR" dirty="0" smtClean="0">
                <a:sym typeface="Wingdings 3" panose="05040102010807070707" pitchFamily="18" charset="2"/>
              </a:rPr>
              <a:t>Ρύπανση, εξάντληση πόρων </a:t>
            </a:r>
            <a:r>
              <a:rPr lang="el-GR" dirty="0" smtClean="0"/>
              <a:t> </a:t>
            </a:r>
            <a:r>
              <a:rPr lang="el-GR" dirty="0" smtClean="0">
                <a:sym typeface="Wingdings 3" panose="05040102010807070707" pitchFamily="18" charset="2"/>
              </a:rPr>
              <a:t> (-1-5% για τις ανεπτυγμένες χώρες, -5-15% για τις αναπτυσσόμενες)</a:t>
            </a:r>
          </a:p>
          <a:p>
            <a:pPr marL="285750" indent="-285750" algn="just">
              <a:buFont typeface="Arial" panose="020B0604020202020204" pitchFamily="34" charset="0"/>
              <a:buChar char="•"/>
            </a:pPr>
            <a:r>
              <a:rPr lang="el-GR" dirty="0">
                <a:sym typeface="Wingdings 3" panose="05040102010807070707" pitchFamily="18" charset="2"/>
              </a:rPr>
              <a:t> </a:t>
            </a:r>
            <a:r>
              <a:rPr lang="en-US" dirty="0" smtClean="0">
                <a:sym typeface="Wingdings 3" panose="05040102010807070707" pitchFamily="18" charset="2"/>
              </a:rPr>
              <a:t>R. Repetto </a:t>
            </a:r>
            <a:r>
              <a:rPr lang="el-GR" dirty="0" smtClean="0">
                <a:sym typeface="Wingdings 3" panose="05040102010807070707" pitchFamily="18" charset="2"/>
              </a:rPr>
              <a:t>κ.ά. Στο Παγκόσμιο Ινστιτούτο Εφευρετικότητας</a:t>
            </a:r>
          </a:p>
          <a:p>
            <a:pPr algn="just"/>
            <a:r>
              <a:rPr lang="el-GR" dirty="0">
                <a:sym typeface="Wingdings 3" panose="05040102010807070707" pitchFamily="18" charset="2"/>
              </a:rPr>
              <a:t> </a:t>
            </a:r>
            <a:r>
              <a:rPr lang="el-GR" dirty="0" smtClean="0">
                <a:sym typeface="Wingdings 3" panose="05040102010807070707" pitchFamily="18" charset="2"/>
              </a:rPr>
              <a:t>      δείκτης: </a:t>
            </a:r>
            <a:r>
              <a:rPr lang="el-GR" u="sng" dirty="0" smtClean="0">
                <a:solidFill>
                  <a:schemeClr val="accent3">
                    <a:lumMod val="75000"/>
                  </a:schemeClr>
                </a:solidFill>
                <a:sym typeface="Wingdings 3" panose="05040102010807070707" pitchFamily="18" charset="2"/>
              </a:rPr>
              <a:t>Καθαρό Εθνικό Προϊόν (ΚΕΠ</a:t>
            </a:r>
            <a:r>
              <a:rPr lang="el-GR" u="sng" dirty="0">
                <a:solidFill>
                  <a:schemeClr val="accent3">
                    <a:lumMod val="75000"/>
                  </a:schemeClr>
                </a:solidFill>
                <a:sym typeface="Wingdings 3" panose="05040102010807070707" pitchFamily="18" charset="2"/>
              </a:rPr>
              <a:t>) </a:t>
            </a:r>
            <a:r>
              <a:rPr lang="el-GR" dirty="0" smtClean="0">
                <a:sym typeface="Wingdings 3" panose="05040102010807070707" pitchFamily="18" charset="2"/>
              </a:rPr>
              <a:t> περιλαμβάνει την εξάντληση και καταστροφή των εθνικών πόρων ως συντελεστή του ΑΕΠ (Ινδονησία, Κόστα-Ρίκα)</a:t>
            </a:r>
            <a:endParaRPr lang="en-US" dirty="0"/>
          </a:p>
        </p:txBody>
      </p:sp>
    </p:spTree>
    <p:extLst>
      <p:ext uri="{BB962C8B-B14F-4D97-AF65-F5344CB8AC3E}">
        <p14:creationId xmlns:p14="http://schemas.microsoft.com/office/powerpoint/2010/main" val="340625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2" cy="5693866"/>
          </a:xfrm>
          <a:prstGeom prst="rect">
            <a:avLst/>
          </a:prstGeom>
          <a:noFill/>
        </p:spPr>
        <p:txBody>
          <a:bodyPr wrap="square" rtlCol="0">
            <a:spAutoFit/>
          </a:bodyPr>
          <a:lstStyle/>
          <a:p>
            <a:pPr algn="just"/>
            <a:r>
              <a:rPr lang="el-GR" sz="2800" b="1" dirty="0" smtClean="0">
                <a:solidFill>
                  <a:schemeClr val="accent3">
                    <a:lumMod val="50000"/>
                  </a:schemeClr>
                </a:solidFill>
              </a:rPr>
              <a:t>Βιώσιμη / αειφόρος </a:t>
            </a:r>
            <a:r>
              <a:rPr lang="el-GR" sz="2800" b="1" dirty="0">
                <a:solidFill>
                  <a:schemeClr val="accent3">
                    <a:lumMod val="50000"/>
                  </a:schemeClr>
                </a:solidFill>
              </a:rPr>
              <a:t>ανάπτυξη </a:t>
            </a:r>
            <a:r>
              <a:rPr lang="el-GR" sz="2800" dirty="0" smtClean="0"/>
              <a:t>= </a:t>
            </a:r>
            <a:r>
              <a:rPr lang="el-GR" sz="2800" dirty="0"/>
              <a:t>συνεχής πορεία αλλαγής και προσαρμογής, </a:t>
            </a:r>
            <a:r>
              <a:rPr lang="el-GR" sz="2800" dirty="0" smtClean="0"/>
              <a:t>όχι στατική </a:t>
            </a:r>
            <a:r>
              <a:rPr lang="el-GR" sz="2800" dirty="0"/>
              <a:t>κατάσταση </a:t>
            </a:r>
            <a:endParaRPr lang="el-GR" sz="2800" dirty="0" smtClean="0"/>
          </a:p>
          <a:p>
            <a:pPr algn="just"/>
            <a:endParaRPr lang="el-GR" sz="2800" dirty="0"/>
          </a:p>
          <a:p>
            <a:pPr algn="just"/>
            <a:r>
              <a:rPr lang="el-GR" sz="2800" dirty="0" smtClean="0"/>
              <a:t>Επιτυγχάνεται </a:t>
            </a:r>
            <a:r>
              <a:rPr lang="el-GR" sz="2800" dirty="0"/>
              <a:t>μέσα από την ισόρροπη και ισότιμη επιδίωξη και των τριών πυλώνων της βιώσιμης ανάπτυξης: </a:t>
            </a:r>
            <a:r>
              <a:rPr lang="el-GR" sz="2800" b="1" dirty="0" smtClean="0"/>
              <a:t>οικονομία – περιβάλλον – κοινωνία</a:t>
            </a:r>
            <a:r>
              <a:rPr lang="el-GR" sz="2800" dirty="0"/>
              <a:t>. </a:t>
            </a:r>
            <a:endParaRPr lang="el-GR" sz="2800" dirty="0" smtClean="0"/>
          </a:p>
          <a:p>
            <a:pPr algn="just"/>
            <a:endParaRPr lang="el-GR" sz="2800" dirty="0" smtClean="0"/>
          </a:p>
          <a:p>
            <a:pPr algn="just"/>
            <a:r>
              <a:rPr lang="el-GR" sz="2800" dirty="0" smtClean="0"/>
              <a:t>Το </a:t>
            </a:r>
            <a:r>
              <a:rPr lang="el-GR" sz="2800" dirty="0"/>
              <a:t>Ευρωπαϊκό Συμβούλιο του Γκέτεμποργκ (2001) θέσπισε την </a:t>
            </a:r>
            <a:r>
              <a:rPr lang="el-GR" sz="2800" dirty="0" smtClean="0"/>
              <a:t>1</a:t>
            </a:r>
            <a:r>
              <a:rPr lang="el-GR" sz="2800" baseline="30000" dirty="0" smtClean="0"/>
              <a:t>η</a:t>
            </a:r>
            <a:r>
              <a:rPr lang="el-GR" sz="2800" dirty="0" smtClean="0"/>
              <a:t>  Στρατηγική </a:t>
            </a:r>
            <a:r>
              <a:rPr lang="el-GR" sz="2800" dirty="0"/>
              <a:t>της Ευρωπαϊκής Ένωσης (ΕΕ) για την αειφόρο ανάπτυξη η οποία στηρίζεται στους ακόλουθους </a:t>
            </a:r>
            <a:r>
              <a:rPr lang="el-GR" sz="2800" u="sng" dirty="0"/>
              <a:t>άξονες</a:t>
            </a:r>
            <a:r>
              <a:rPr lang="el-GR" sz="2800" dirty="0"/>
              <a:t> (Κείμενο αναθεωρημένης Ευρωπαϊκής Στρατηγικής για την Αειφόρο Ανάπτυξη, 2006): </a:t>
            </a:r>
            <a:endParaRPr lang="el-GR" sz="2800" dirty="0" smtClean="0"/>
          </a:p>
        </p:txBody>
      </p:sp>
    </p:spTree>
    <p:extLst>
      <p:ext uri="{BB962C8B-B14F-4D97-AF65-F5344CB8AC3E}">
        <p14:creationId xmlns:p14="http://schemas.microsoft.com/office/powerpoint/2010/main" val="2848228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496944" cy="3693319"/>
          </a:xfrm>
          <a:prstGeom prst="rect">
            <a:avLst/>
          </a:prstGeom>
          <a:noFill/>
        </p:spPr>
        <p:txBody>
          <a:bodyPr wrap="square" rtlCol="0">
            <a:spAutoFit/>
          </a:bodyPr>
          <a:lstStyle/>
          <a:p>
            <a:pPr marL="285750" indent="-285750">
              <a:buFont typeface="Arial" panose="020B0604020202020204" pitchFamily="34" charset="0"/>
              <a:buChar char="•"/>
            </a:pPr>
            <a:r>
              <a:rPr lang="el-GR" dirty="0" smtClean="0"/>
              <a:t> </a:t>
            </a:r>
            <a:r>
              <a:rPr lang="el-GR" u="sng" dirty="0" smtClean="0">
                <a:solidFill>
                  <a:schemeClr val="accent3">
                    <a:lumMod val="75000"/>
                  </a:schemeClr>
                </a:solidFill>
              </a:rPr>
              <a:t>Δείκτης Σταθερής Οικονομικής Ευημερίας (ΗΠΑ) </a:t>
            </a:r>
            <a:r>
              <a:rPr lang="el-GR" dirty="0" smtClean="0">
                <a:sym typeface="Wingdings 3" panose="05040102010807070707" pitchFamily="18" charset="2"/>
              </a:rPr>
              <a:t> λαμβάνει υπόψη εξάντληση πόρων, απώλεια αγροκτημάτων, διάβρωση εδάφους, αστικοποίηση, ρύπανση αέρα, νερού, καταστροφή όζοντος, αύξηση θερμοκρασίας</a:t>
            </a:r>
          </a:p>
          <a:p>
            <a:pPr marL="285750" indent="-285750">
              <a:buFont typeface="Arial" panose="020B0604020202020204" pitchFamily="34" charset="0"/>
              <a:buChar char="•"/>
            </a:pPr>
            <a:r>
              <a:rPr lang="el-GR" dirty="0">
                <a:sym typeface="Wingdings 3" panose="05040102010807070707" pitchFamily="18" charset="2"/>
              </a:rPr>
              <a:t> </a:t>
            </a:r>
            <a:r>
              <a:rPr lang="el-GR" u="sng" dirty="0" smtClean="0">
                <a:solidFill>
                  <a:schemeClr val="accent3">
                    <a:lumMod val="75000"/>
                  </a:schemeClr>
                </a:solidFill>
                <a:sym typeface="Wingdings 3" panose="05040102010807070707" pitchFamily="18" charset="2"/>
              </a:rPr>
              <a:t>Δείκτης Αυθεντικής Εξέλιξης (ΗΠΑ) </a:t>
            </a:r>
            <a:r>
              <a:rPr lang="el-GR" dirty="0" smtClean="0">
                <a:sym typeface="Wingdings 3" panose="05040102010807070707" pitchFamily="18" charset="2"/>
              </a:rPr>
              <a:t></a:t>
            </a:r>
            <a:endParaRPr lang="en-US" dirty="0" smtClean="0">
              <a:sym typeface="Wingdings 3" panose="05040102010807070707" pitchFamily="18" charset="2"/>
            </a:endParaRPr>
          </a:p>
          <a:p>
            <a:pPr marL="285750" indent="-285750">
              <a:buFont typeface="Arial" panose="020B0604020202020204" pitchFamily="34" charset="0"/>
              <a:buChar char="•"/>
            </a:pPr>
            <a:endParaRPr lang="en-US" u="sng" dirty="0">
              <a:solidFill>
                <a:schemeClr val="accent3">
                  <a:lumMod val="75000"/>
                </a:schemeClr>
              </a:solidFill>
              <a:sym typeface="Wingdings 3" panose="05040102010807070707" pitchFamily="18" charset="2"/>
            </a:endParaRPr>
          </a:p>
          <a:p>
            <a:pPr marL="285750" indent="-285750">
              <a:buFont typeface="Arial" panose="020B0604020202020204" pitchFamily="34" charset="0"/>
              <a:buChar char="•"/>
            </a:pPr>
            <a:endParaRPr lang="en-US" dirty="0" smtClean="0">
              <a:sym typeface="Wingdings 3" panose="05040102010807070707" pitchFamily="18" charset="2"/>
            </a:endParaRPr>
          </a:p>
          <a:p>
            <a:pPr marL="285750" indent="-285750">
              <a:buFont typeface="Arial" panose="020B0604020202020204" pitchFamily="34" charset="0"/>
              <a:buChar char="•"/>
            </a:pPr>
            <a:endParaRPr lang="en-US" dirty="0">
              <a:sym typeface="Wingdings 3" panose="05040102010807070707" pitchFamily="18" charset="2"/>
            </a:endParaRPr>
          </a:p>
          <a:p>
            <a:pPr marL="285750" indent="-285750">
              <a:buFont typeface="Arial" panose="020B0604020202020204" pitchFamily="34" charset="0"/>
              <a:buChar char="•"/>
            </a:pPr>
            <a:r>
              <a:rPr lang="en-US" u="sng" dirty="0">
                <a:solidFill>
                  <a:schemeClr val="accent3">
                    <a:lumMod val="75000"/>
                  </a:schemeClr>
                </a:solidFill>
              </a:rPr>
              <a:t>Dashboard of </a:t>
            </a:r>
            <a:r>
              <a:rPr lang="en-US" u="sng" dirty="0" smtClean="0">
                <a:solidFill>
                  <a:schemeClr val="accent3">
                    <a:lumMod val="75000"/>
                  </a:schemeClr>
                </a:solidFill>
              </a:rPr>
              <a:t>Sustainability </a:t>
            </a:r>
            <a:r>
              <a:rPr lang="el-GR" dirty="0" smtClean="0">
                <a:sym typeface="Wingdings 3" panose="05040102010807070707" pitchFamily="18" charset="2"/>
              </a:rPr>
              <a:t></a:t>
            </a:r>
            <a:r>
              <a:rPr lang="en-US" dirty="0" smtClean="0">
                <a:sym typeface="Wingdings 3" panose="05040102010807070707" pitchFamily="18" charset="2"/>
              </a:rPr>
              <a:t> </a:t>
            </a:r>
            <a:r>
              <a:rPr lang="el-GR" dirty="0" smtClean="0"/>
              <a:t>πακέτο </a:t>
            </a:r>
            <a:r>
              <a:rPr lang="el-GR" dirty="0"/>
              <a:t>λογισμικού χωρίς χρέωση, μη εμπορικού χαρακτήρα, διαμορφωμένο για να μεταφέρει τις πολύπλοκες σχέσεις μεταξύ οικονομικών, κοινωνικών και περιβαλλοντικών ζητημάτων. Το λογισμικό έχει σχεδιαστεί για να βοηθήσει τις αναπτυσσόμενες χώρες να επιτύχουν τους Αναπτυξιακούς Στόχους της Χιλιετίας και να εργαστούν για την αειφόρο ανάπτυξη.</a:t>
            </a:r>
            <a:endParaRPr lang="en-US" dirty="0"/>
          </a:p>
          <a:p>
            <a:r>
              <a:rPr lang="el-GR" dirty="0" smtClean="0">
                <a:sym typeface="Wingdings 3" panose="05040102010807070707" pitchFamily="18" charset="2"/>
              </a:rPr>
              <a:t> </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077072"/>
            <a:ext cx="3024336" cy="2383229"/>
          </a:xfrm>
          <a:prstGeom prst="rect">
            <a:avLst/>
          </a:prstGeom>
        </p:spPr>
      </p:pic>
    </p:spTree>
    <p:extLst>
      <p:ext uri="{BB962C8B-B14F-4D97-AF65-F5344CB8AC3E}">
        <p14:creationId xmlns:p14="http://schemas.microsoft.com/office/powerpoint/2010/main" val="4177055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640960" cy="6336704"/>
          </a:xfrm>
          <a:prstGeom prst="rect">
            <a:avLst/>
          </a:prstGeom>
          <a:noFill/>
        </p:spPr>
        <p:txBody>
          <a:bodyPr wrap="square" rtlCol="0">
            <a:spAutoFit/>
          </a:bodyPr>
          <a:lstStyle/>
          <a:p>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053" y="0"/>
            <a:ext cx="5141893" cy="6858000"/>
          </a:xfrm>
          <a:prstGeom prst="rect">
            <a:avLst/>
          </a:prstGeom>
        </p:spPr>
      </p:pic>
    </p:spTree>
    <p:extLst>
      <p:ext uri="{BB962C8B-B14F-4D97-AF65-F5344CB8AC3E}">
        <p14:creationId xmlns:p14="http://schemas.microsoft.com/office/powerpoint/2010/main" val="3863101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5632311"/>
          </a:xfrm>
          <a:prstGeom prst="rect">
            <a:avLst/>
          </a:prstGeom>
          <a:noFill/>
        </p:spPr>
        <p:txBody>
          <a:bodyPr wrap="square" rtlCol="0">
            <a:spAutoFit/>
          </a:bodyPr>
          <a:lstStyle/>
          <a:p>
            <a:r>
              <a:rPr lang="el-GR" dirty="0" smtClean="0"/>
              <a:t>4. </a:t>
            </a:r>
            <a:r>
              <a:rPr lang="el-GR" b="1" dirty="0" smtClean="0"/>
              <a:t>Ηνωμένα Έθνη, Δείκτες της Επιτροπής </a:t>
            </a:r>
            <a:r>
              <a:rPr lang="el-GR" b="1" dirty="0"/>
              <a:t>των </a:t>
            </a:r>
            <a:r>
              <a:rPr lang="el-GR" b="1" dirty="0" smtClean="0"/>
              <a:t>Ηνωμένων εθνών </a:t>
            </a:r>
            <a:r>
              <a:rPr lang="el-GR" b="1" dirty="0"/>
              <a:t>για τη Βιώσιμη Ανάπτυξη (CSD</a:t>
            </a:r>
            <a:r>
              <a:rPr lang="el-GR" b="1" dirty="0" smtClean="0"/>
              <a:t>). </a:t>
            </a:r>
          </a:p>
          <a:p>
            <a:endParaRPr lang="el-GR" dirty="0"/>
          </a:p>
          <a:p>
            <a:r>
              <a:rPr lang="el-GR" dirty="0" smtClean="0"/>
              <a:t>Ανέλαβε </a:t>
            </a:r>
            <a:r>
              <a:rPr lang="el-GR" dirty="0"/>
              <a:t>πρωτοβουλία το 1995 και </a:t>
            </a:r>
            <a:r>
              <a:rPr lang="el-GR" dirty="0" smtClean="0"/>
              <a:t>ξεκίνησε ένα </a:t>
            </a:r>
            <a:r>
              <a:rPr lang="el-GR" dirty="0"/>
              <a:t>πρόγραμμα για τον καθορισμό δεικτών αειφόρου ανάπτυξης. </a:t>
            </a:r>
            <a:endParaRPr lang="el-GR" dirty="0" smtClean="0"/>
          </a:p>
          <a:p>
            <a:endParaRPr lang="el-GR" dirty="0" smtClean="0"/>
          </a:p>
          <a:p>
            <a:pPr marL="285750" indent="-285750" algn="just">
              <a:buFont typeface="Arial" panose="020B0604020202020204" pitchFamily="34" charset="0"/>
              <a:buChar char="•"/>
            </a:pPr>
            <a:r>
              <a:rPr lang="el-GR" dirty="0" smtClean="0"/>
              <a:t>1996: παρουσιάστηκε </a:t>
            </a:r>
            <a:r>
              <a:rPr lang="el-GR" dirty="0"/>
              <a:t>το προκαταρκτικό σχέδιο της έκθεσης με τίτλο “</a:t>
            </a:r>
            <a:r>
              <a:rPr lang="el-GR" dirty="0" err="1"/>
              <a:t>Indicators</a:t>
            </a:r>
            <a:r>
              <a:rPr lang="el-GR" dirty="0"/>
              <a:t> of</a:t>
            </a:r>
          </a:p>
          <a:p>
            <a:pPr algn="just"/>
            <a:r>
              <a:rPr lang="en-US" dirty="0"/>
              <a:t>Sustainable Development: Framework and Methodologies” (</a:t>
            </a:r>
            <a:r>
              <a:rPr lang="el-GR" dirty="0"/>
              <a:t>Δείκτες Αειφόρου</a:t>
            </a:r>
          </a:p>
          <a:p>
            <a:pPr algn="just"/>
            <a:r>
              <a:rPr lang="el-GR" dirty="0"/>
              <a:t>Ανάπτυξης: Θεωρητικό Πλαίσιο και Μεθοδολογία) στο οποίο περιλαμβάνονταν</a:t>
            </a:r>
          </a:p>
          <a:p>
            <a:pPr algn="just"/>
            <a:r>
              <a:rPr lang="el-GR" dirty="0"/>
              <a:t>περίπου 140 δείκτες καθώς και λεπτομερή στοιχεία της μεθοδολογίας που</a:t>
            </a:r>
          </a:p>
          <a:p>
            <a:pPr algn="just"/>
            <a:r>
              <a:rPr lang="el-GR" dirty="0"/>
              <a:t>ακολουθήθηκε</a:t>
            </a:r>
            <a:r>
              <a:rPr lang="el-GR" dirty="0" smtClean="0"/>
              <a:t>.</a:t>
            </a:r>
          </a:p>
          <a:p>
            <a:pPr algn="just"/>
            <a:r>
              <a:rPr lang="el-GR" dirty="0" smtClean="0"/>
              <a:t>Οι </a:t>
            </a:r>
            <a:r>
              <a:rPr lang="el-GR" dirty="0"/>
              <a:t>δείκτες έχουν χωριστεί σε τέσσερις κατηγορίες: κοινωνικοί,</a:t>
            </a:r>
          </a:p>
          <a:p>
            <a:pPr algn="just"/>
            <a:r>
              <a:rPr lang="el-GR" dirty="0"/>
              <a:t>οικονομικοί, περιβαλλοντικοί και θεσμικοί ενώ συνδέονται με τα κεφάλαια της</a:t>
            </a:r>
          </a:p>
          <a:p>
            <a:pPr algn="just"/>
            <a:r>
              <a:rPr lang="el-GR" dirty="0"/>
              <a:t>Ατζέντα 21</a:t>
            </a:r>
            <a:r>
              <a:rPr lang="el-GR" dirty="0" smtClean="0"/>
              <a:t>.</a:t>
            </a:r>
          </a:p>
          <a:p>
            <a:pPr marL="285750" indent="-285750" algn="just">
              <a:buFont typeface="Arial" panose="020B0604020202020204" pitchFamily="34" charset="0"/>
              <a:buChar char="•"/>
            </a:pPr>
            <a:r>
              <a:rPr lang="el-GR" dirty="0" smtClean="0"/>
              <a:t>2016: συνεδρίαση </a:t>
            </a:r>
            <a:r>
              <a:rPr lang="el-GR" dirty="0"/>
              <a:t>της στατιστικής επιτροπής των Ηνωμένων Εθνών που πραγματοποιήθηκε </a:t>
            </a:r>
            <a:r>
              <a:rPr lang="el-GR" dirty="0" smtClean="0"/>
              <a:t>η </a:t>
            </a:r>
            <a:r>
              <a:rPr lang="el-GR" dirty="0"/>
              <a:t>έκθεση της Επιτροπής, η οποία </a:t>
            </a:r>
            <a:r>
              <a:rPr lang="el-GR" dirty="0" err="1"/>
              <a:t>περιελάμβανε</a:t>
            </a:r>
            <a:r>
              <a:rPr lang="el-GR" dirty="0"/>
              <a:t> το παγκόσμιο πλαίσιο δεικτών, </a:t>
            </a:r>
            <a:endParaRPr lang="el-GR" dirty="0" smtClean="0"/>
          </a:p>
          <a:p>
            <a:r>
              <a:rPr lang="el-GR" dirty="0" smtClean="0"/>
              <a:t>Ο </a:t>
            </a:r>
            <a:r>
              <a:rPr lang="el-GR" dirty="0"/>
              <a:t>παγκόσμιος κατάλογος δεικτών περιλαμβάνεται </a:t>
            </a:r>
            <a:r>
              <a:rPr lang="el-GR" dirty="0" smtClean="0"/>
              <a:t>στην </a:t>
            </a:r>
            <a:r>
              <a:rPr lang="en-US" dirty="0"/>
              <a:t>Inter-Agency and </a:t>
            </a:r>
            <a:r>
              <a:rPr lang="en-US" dirty="0" smtClean="0"/>
              <a:t>Expert </a:t>
            </a:r>
            <a:r>
              <a:rPr lang="en-US" dirty="0"/>
              <a:t>Group on Sustainable </a:t>
            </a:r>
            <a:r>
              <a:rPr lang="en-US" dirty="0" smtClean="0"/>
              <a:t>Development </a:t>
            </a:r>
            <a:r>
              <a:rPr lang="en-US" dirty="0"/>
              <a:t>Goal </a:t>
            </a:r>
            <a:r>
              <a:rPr lang="en-US" dirty="0" smtClean="0"/>
              <a:t>Indicators</a:t>
            </a:r>
            <a:r>
              <a:rPr lang="el-GR" dirty="0" smtClean="0"/>
              <a:t> και περιλαμβάνει 230 δείκτες </a:t>
            </a:r>
            <a:r>
              <a:rPr lang="el-GR" dirty="0"/>
              <a:t>επί των οποίων έχει επιτευχθεί γενική συμφωνία.</a:t>
            </a:r>
          </a:p>
        </p:txBody>
      </p:sp>
    </p:spTree>
    <p:extLst>
      <p:ext uri="{BB962C8B-B14F-4D97-AF65-F5344CB8AC3E}">
        <p14:creationId xmlns:p14="http://schemas.microsoft.com/office/powerpoint/2010/main" val="2847136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640960" cy="7349191"/>
          </a:xfrm>
          <a:prstGeom prst="rect">
            <a:avLst/>
          </a:prstGeom>
          <a:noFill/>
        </p:spPr>
        <p:txBody>
          <a:bodyPr wrap="square" rtlCol="0">
            <a:spAutoFit/>
          </a:bodyPr>
          <a:lstStyle/>
          <a:p>
            <a:r>
              <a:rPr lang="el-GR" dirty="0" smtClean="0">
                <a:solidFill>
                  <a:srgbClr val="C00000"/>
                </a:solidFill>
              </a:rPr>
              <a:t>Στόχοι</a:t>
            </a:r>
          </a:p>
          <a:p>
            <a:endParaRPr lang="el-GR" dirty="0"/>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Goal 1. End poverty in all its forms everywhere</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2. End hunger, achieve food security and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Improved </a:t>
            </a:r>
            <a:r>
              <a:rPr lang="en-US" sz="1600" dirty="0">
                <a:latin typeface="Calibri" panose="020F0502020204030204" pitchFamily="34" charset="0"/>
                <a:ea typeface="Times New Roman" panose="02020603050405020304" pitchFamily="18" charset="0"/>
                <a:cs typeface="Times New Roman" panose="02020603050405020304" pitchFamily="18" charset="0"/>
              </a:rPr>
              <a:t>nutrition and promote sustainable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agriculture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3. Ensure healthy lives and promote well-being for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all </a:t>
            </a:r>
            <a:r>
              <a:rPr lang="en-US" sz="1600" dirty="0">
                <a:latin typeface="Calibri" panose="020F0502020204030204" pitchFamily="34" charset="0"/>
                <a:ea typeface="Times New Roman" panose="02020603050405020304" pitchFamily="18" charset="0"/>
                <a:cs typeface="Times New Roman" panose="02020603050405020304" pitchFamily="18" charset="0"/>
              </a:rPr>
              <a:t>at all ages</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4. Ensure inclusive and equitable quality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education</a:t>
            </a:r>
            <a:r>
              <a:rPr lang="el-GR"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1600" dirty="0">
                <a:latin typeface="Calibri" panose="020F0502020204030204" pitchFamily="34" charset="0"/>
                <a:ea typeface="Times New Roman" panose="02020603050405020304" pitchFamily="18" charset="0"/>
                <a:cs typeface="Times New Roman" panose="02020603050405020304" pitchFamily="18" charset="0"/>
              </a:rPr>
              <a:t>promote lifelong learning opportunities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for  all</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Goal </a:t>
            </a:r>
            <a:r>
              <a:rPr lang="en-US" sz="1600" dirty="0">
                <a:latin typeface="Calibri" panose="020F0502020204030204" pitchFamily="34" charset="0"/>
                <a:ea typeface="Times New Roman" panose="02020603050405020304" pitchFamily="18" charset="0"/>
                <a:cs typeface="Times New Roman" panose="02020603050405020304" pitchFamily="18" charset="0"/>
              </a:rPr>
              <a:t>7. Ensure access to affordable, reliable, sustainable and modern energy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for </a:t>
            </a:r>
            <a:r>
              <a:rPr lang="en-US" sz="1600" dirty="0">
                <a:latin typeface="Calibri" panose="020F0502020204030204" pitchFamily="34" charset="0"/>
                <a:ea typeface="Times New Roman" panose="02020603050405020304" pitchFamily="18" charset="0"/>
                <a:cs typeface="Times New Roman" panose="02020603050405020304" pitchFamily="18" charset="0"/>
              </a:rPr>
              <a:t>all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8. Promote sustained, inclusive and sustainable economic growth, full and productive employment and decent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work </a:t>
            </a:r>
            <a:r>
              <a:rPr lang="en-US" sz="1600" dirty="0">
                <a:latin typeface="Calibri" panose="020F0502020204030204" pitchFamily="34" charset="0"/>
                <a:ea typeface="Times New Roman" panose="02020603050405020304" pitchFamily="18" charset="0"/>
                <a:cs typeface="Times New Roman" panose="02020603050405020304" pitchFamily="18" charset="0"/>
              </a:rPr>
              <a:t>for all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9. Build resilient infrastructure, promote inclusive and sustainable industrialization and foster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innovation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10. Reduce inequality within and among countries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11. Make cities and human settlements inclusive, safe, resilient and sustainable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12. Ensure sustainable consumption and production patterns</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14. Conserve and sustainably use the oceans, seas and marine resources for sustainable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development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15. Protect, restore and promote sustainable use of terrestrial ecosystems, sustainably manage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forests</a:t>
            </a:r>
            <a:r>
              <a:rPr lang="en-US" sz="1600" dirty="0">
                <a:latin typeface="Calibri" panose="020F0502020204030204" pitchFamily="34" charset="0"/>
                <a:ea typeface="Times New Roman" panose="02020603050405020304" pitchFamily="18" charset="0"/>
                <a:cs typeface="Times New Roman" panose="02020603050405020304" pitchFamily="18" charset="0"/>
              </a:rPr>
              <a:t>, combat desertification, and halt and reverse land degradation and halt biodiversity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loss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16. Promote peaceful and inclusive societies for sustainable development, provide access to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justice </a:t>
            </a:r>
            <a:r>
              <a:rPr lang="en-US" sz="1600" dirty="0">
                <a:latin typeface="Calibri" panose="020F0502020204030204" pitchFamily="34" charset="0"/>
                <a:ea typeface="Times New Roman" panose="02020603050405020304" pitchFamily="18" charset="0"/>
                <a:cs typeface="Times New Roman" panose="02020603050405020304" pitchFamily="18" charset="0"/>
              </a:rPr>
              <a:t>for all and build effective, accountable and inclusive institutions at all levels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Goal 17. Strengthen the means of implementation and revitalize the Global Partnership for Sustainable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Development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49220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 name="Rectangle 120"/>
          <p:cNvSpPr>
            <a:spLocks noGrp="1" noChangeArrowheads="1"/>
          </p:cNvSpPr>
          <p:nvPr>
            <p:ph type="title"/>
          </p:nvPr>
        </p:nvSpPr>
        <p:spPr>
          <a:xfrm>
            <a:off x="457200" y="274638"/>
            <a:ext cx="8229600" cy="944562"/>
          </a:xfrm>
        </p:spPr>
        <p:txBody>
          <a:bodyPr>
            <a:normAutofit fontScale="90000"/>
          </a:bodyPr>
          <a:lstStyle/>
          <a:p>
            <a:r>
              <a:rPr lang="en-US" altLang="el-GR" sz="3200" b="1" dirty="0" smtClean="0"/>
              <a:t>United Nations, CSD Indicators</a:t>
            </a:r>
            <a:r>
              <a:rPr lang="en-US" altLang="el-GR" sz="3200" b="1" dirty="0"/>
              <a:t/>
            </a:r>
            <a:br>
              <a:rPr lang="en-US" altLang="el-GR" sz="3200" b="1" dirty="0"/>
            </a:br>
            <a:r>
              <a:rPr lang="en-US" altLang="el-GR" sz="3200" b="1" dirty="0"/>
              <a:t>14 Themes, 44 Sub-themes, 96 Indicators </a:t>
            </a:r>
          </a:p>
        </p:txBody>
      </p:sp>
      <p:graphicFrame>
        <p:nvGraphicFramePr>
          <p:cNvPr id="3272" name="Group 200"/>
          <p:cNvGraphicFramePr>
            <a:graphicFrameLocks noGrp="1"/>
          </p:cNvGraphicFramePr>
          <p:nvPr>
            <p:ph idx="1"/>
          </p:nvPr>
        </p:nvGraphicFramePr>
        <p:xfrm>
          <a:off x="457200" y="1447800"/>
          <a:ext cx="8229600" cy="5070475"/>
        </p:xfrm>
        <a:graphic>
          <a:graphicData uri="http://schemas.openxmlformats.org/drawingml/2006/table">
            <a:tbl>
              <a:tblPr/>
              <a:tblGrid>
                <a:gridCol w="2286000"/>
                <a:gridCol w="2590800"/>
                <a:gridCol w="3352800"/>
              </a:tblGrid>
              <a:tr h="9906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Poverty</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Natural hazards</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Economic development</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Governance</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Atmosphere</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Global economic partnership</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Health</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Land </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Consumption and production patterns</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Education</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Oceans, seas and coasts</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Biodiversity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 Demographics</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Book Antiqua" panose="02040602050305030304" pitchFamily="18" charset="0"/>
                          <a:cs typeface="Times New Roman" panose="02020603050405020304" pitchFamily="18" charset="0"/>
                        </a:rPr>
                        <a:t>Freshwater </a:t>
                      </a:r>
                      <a:endParaRPr kumimoji="0" lang="en-US"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32684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6740307"/>
          </a:xfrm>
          <a:prstGeom prst="rect">
            <a:avLst/>
          </a:prstGeom>
          <a:noFill/>
        </p:spPr>
        <p:txBody>
          <a:bodyPr wrap="square" rtlCol="0">
            <a:spAutoFit/>
          </a:bodyPr>
          <a:lstStyle/>
          <a:p>
            <a:r>
              <a:rPr lang="en-US" b="1" dirty="0" smtClean="0"/>
              <a:t>5. Barometer </a:t>
            </a:r>
            <a:r>
              <a:rPr lang="en-US" b="1" dirty="0"/>
              <a:t>of Sustainability</a:t>
            </a:r>
          </a:p>
          <a:p>
            <a:pPr algn="just"/>
            <a:endParaRPr lang="en-US" dirty="0" smtClean="0"/>
          </a:p>
          <a:p>
            <a:pPr algn="just"/>
            <a:r>
              <a:rPr lang="el-GR" dirty="0" smtClean="0"/>
              <a:t>Το </a:t>
            </a:r>
            <a:r>
              <a:rPr lang="el-GR" dirty="0"/>
              <a:t>Βαρόμετρο της Αειφορίας αναπτύχθηκε από τον </a:t>
            </a:r>
            <a:r>
              <a:rPr lang="el-GR" dirty="0" err="1"/>
              <a:t>Robert</a:t>
            </a:r>
            <a:r>
              <a:rPr lang="el-GR" dirty="0"/>
              <a:t> </a:t>
            </a:r>
            <a:r>
              <a:rPr lang="el-GR" dirty="0" err="1"/>
              <a:t>Prescott-Allen</a:t>
            </a:r>
            <a:r>
              <a:rPr lang="el-GR" dirty="0"/>
              <a:t> το 1997</a:t>
            </a:r>
          </a:p>
          <a:p>
            <a:pPr algn="just"/>
            <a:r>
              <a:rPr lang="el-GR" dirty="0" smtClean="0"/>
              <a:t>στο </a:t>
            </a:r>
            <a:r>
              <a:rPr lang="el-GR" dirty="0"/>
              <a:t>βιβλίο του “The </a:t>
            </a:r>
            <a:r>
              <a:rPr lang="el-GR" dirty="0" err="1"/>
              <a:t>Well-being</a:t>
            </a:r>
            <a:r>
              <a:rPr lang="el-GR" dirty="0"/>
              <a:t> of Nations” και καταλήγει σε έναν αθροιστικό δείκτη</a:t>
            </a:r>
          </a:p>
          <a:p>
            <a:pPr algn="just"/>
            <a:r>
              <a:rPr lang="el-GR" dirty="0"/>
              <a:t>της αειφόρου ανάπτυξης με γραφική απεικόνιση. Η απεικόνιση γίνεται σε ένα</a:t>
            </a:r>
          </a:p>
          <a:p>
            <a:pPr algn="just"/>
            <a:r>
              <a:rPr lang="el-GR" dirty="0"/>
              <a:t>διάγραμμα με δύο άξονες: στον </a:t>
            </a:r>
            <a:r>
              <a:rPr lang="el-GR" dirty="0" smtClean="0"/>
              <a:t>άξονα των χ τοποθετείται </a:t>
            </a:r>
            <a:r>
              <a:rPr lang="el-GR" dirty="0"/>
              <a:t>η ευημερία </a:t>
            </a:r>
            <a:r>
              <a:rPr lang="el-GR" dirty="0" smtClean="0"/>
              <a:t>των οικοσυστημάτων και </a:t>
            </a:r>
            <a:r>
              <a:rPr lang="el-GR" dirty="0"/>
              <a:t>στον </a:t>
            </a:r>
            <a:r>
              <a:rPr lang="el-GR" dirty="0" smtClean="0"/>
              <a:t>άξονα των ψ η ανθρώπινη ευημερία.</a:t>
            </a:r>
          </a:p>
          <a:p>
            <a:pPr algn="just"/>
            <a:r>
              <a:rPr lang="el-GR" sz="1200" dirty="0" smtClean="0"/>
              <a:t>(</a:t>
            </a:r>
            <a:r>
              <a:rPr lang="pt-BR" sz="1200" dirty="0" smtClean="0"/>
              <a:t>André </a:t>
            </a:r>
            <a:r>
              <a:rPr lang="pt-BR" sz="1200" dirty="0"/>
              <a:t>Cavalcante da Silva </a:t>
            </a:r>
            <a:r>
              <a:rPr lang="pt-BR" sz="1200" dirty="0" smtClean="0"/>
              <a:t>Batalhão, Denílson Teixeira </a:t>
            </a:r>
            <a:r>
              <a:rPr lang="pt-BR" sz="1200" dirty="0"/>
              <a:t>and Emiliano Lôbo de </a:t>
            </a:r>
            <a:r>
              <a:rPr lang="pt-BR" sz="1200" dirty="0" smtClean="0"/>
              <a:t>Godoi</a:t>
            </a:r>
            <a:r>
              <a:rPr lang="el-GR" sz="1200" dirty="0" smtClean="0"/>
              <a:t>, 2017. </a:t>
            </a:r>
            <a:r>
              <a:rPr lang="en-US" sz="1200" dirty="0" smtClean="0"/>
              <a:t>Journal </a:t>
            </a:r>
            <a:r>
              <a:rPr lang="en-US" sz="1200" dirty="0"/>
              <a:t>of Environmental Science and Engineering A 6 </a:t>
            </a:r>
            <a:r>
              <a:rPr lang="en-US" sz="1200" dirty="0" smtClean="0"/>
              <a:t>120-126</a:t>
            </a:r>
            <a:r>
              <a:rPr lang="el-GR" sz="1200" dirty="0" smtClean="0"/>
              <a:t>)</a:t>
            </a:r>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smtClean="0"/>
          </a:p>
        </p:txBody>
      </p:sp>
      <p:pic>
        <p:nvPicPr>
          <p:cNvPr id="5" name="Εικόνα 4"/>
          <p:cNvPicPr>
            <a:picLocks noChangeAspect="1"/>
          </p:cNvPicPr>
          <p:nvPr/>
        </p:nvPicPr>
        <p:blipFill>
          <a:blip r:embed="rId3"/>
          <a:stretch>
            <a:fillRect/>
          </a:stretch>
        </p:blipFill>
        <p:spPr>
          <a:xfrm>
            <a:off x="2051720" y="2492896"/>
            <a:ext cx="5995368" cy="4231060"/>
          </a:xfrm>
          <a:prstGeom prst="rect">
            <a:avLst/>
          </a:prstGeom>
        </p:spPr>
      </p:pic>
    </p:spTree>
    <p:extLst>
      <p:ext uri="{BB962C8B-B14F-4D97-AF65-F5344CB8AC3E}">
        <p14:creationId xmlns:p14="http://schemas.microsoft.com/office/powerpoint/2010/main" val="1152376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8712968" cy="369332"/>
          </a:xfrm>
          <a:prstGeom prst="rect">
            <a:avLst/>
          </a:prstGeom>
          <a:noFill/>
        </p:spPr>
        <p:txBody>
          <a:bodyPr wrap="square" rtlCol="0">
            <a:spAutoFit/>
          </a:bodyPr>
          <a:lstStyle/>
          <a:p>
            <a:endParaRPr lang="el-GR" dirty="0"/>
          </a:p>
        </p:txBody>
      </p:sp>
      <p:sp>
        <p:nvSpPr>
          <p:cNvPr id="4" name="TextBox 3"/>
          <p:cNvSpPr txBox="1"/>
          <p:nvPr/>
        </p:nvSpPr>
        <p:spPr>
          <a:xfrm>
            <a:off x="251520" y="260648"/>
            <a:ext cx="8784976" cy="6740307"/>
          </a:xfrm>
          <a:prstGeom prst="rect">
            <a:avLst/>
          </a:prstGeom>
          <a:noFill/>
        </p:spPr>
        <p:txBody>
          <a:bodyPr wrap="square" rtlCol="0">
            <a:spAutoFit/>
          </a:bodyPr>
          <a:lstStyle/>
          <a:p>
            <a:r>
              <a:rPr lang="el-GR" dirty="0" smtClean="0"/>
              <a:t>Ο σύνθετος δείκτης της ανθρώπινης ευημερίας και της </a:t>
            </a:r>
            <a:r>
              <a:rPr lang="el-GR" dirty="0" err="1" smtClean="0"/>
              <a:t>οικοσυστημικής</a:t>
            </a:r>
            <a:r>
              <a:rPr lang="el-GR" dirty="0" smtClean="0"/>
              <a:t> ευημερίας, εκφράζεται σε μία κλίμακα από 0 έως 100. </a:t>
            </a:r>
          </a:p>
          <a:p>
            <a:r>
              <a:rPr lang="el-GR" dirty="0" smtClean="0"/>
              <a:t>100-81 </a:t>
            </a:r>
            <a:r>
              <a:rPr lang="en-US" dirty="0" smtClean="0"/>
              <a:t>good</a:t>
            </a:r>
          </a:p>
          <a:p>
            <a:r>
              <a:rPr lang="en-US" dirty="0" smtClean="0"/>
              <a:t>80-61   OK</a:t>
            </a:r>
          </a:p>
          <a:p>
            <a:r>
              <a:rPr lang="en-US" dirty="0" smtClean="0"/>
              <a:t>60-41   Intermediate</a:t>
            </a:r>
          </a:p>
          <a:p>
            <a:r>
              <a:rPr lang="en-US" dirty="0" smtClean="0"/>
              <a:t>40-21   poor</a:t>
            </a:r>
          </a:p>
          <a:p>
            <a:r>
              <a:rPr lang="en-US" dirty="0" smtClean="0"/>
              <a:t>20-0     bad</a:t>
            </a:r>
            <a:endParaRPr lang="el-GR" dirty="0" smtClean="0"/>
          </a:p>
          <a:p>
            <a:endParaRPr lang="el-GR" dirty="0"/>
          </a:p>
          <a:p>
            <a:r>
              <a:rPr lang="el-GR" b="1" dirty="0" smtClean="0"/>
              <a:t>ΔΙΑΔΙΚΑΣΙΑ</a:t>
            </a:r>
            <a:endParaRPr lang="en-US" b="1" dirty="0" smtClean="0"/>
          </a:p>
          <a:p>
            <a:endParaRPr lang="el-GR" dirty="0" smtClean="0"/>
          </a:p>
          <a:p>
            <a:pPr marL="285750" indent="-285750">
              <a:buFont typeface="Arial" panose="020B0604020202020204" pitchFamily="34" charset="0"/>
              <a:buChar char="•"/>
            </a:pPr>
            <a:r>
              <a:rPr lang="el-GR" dirty="0" smtClean="0"/>
              <a:t> </a:t>
            </a:r>
            <a:r>
              <a:rPr lang="el-GR" b="1" dirty="0" smtClean="0"/>
              <a:t>Καθορισμός των διαστάσεων της ανθρώπινης και </a:t>
            </a:r>
            <a:r>
              <a:rPr lang="el-GR" b="1" dirty="0" err="1" smtClean="0"/>
              <a:t>οικοσυστημικής</a:t>
            </a:r>
            <a:r>
              <a:rPr lang="el-GR" b="1" dirty="0" smtClean="0"/>
              <a:t> ευημερίας</a:t>
            </a:r>
          </a:p>
          <a:p>
            <a:r>
              <a:rPr lang="el-GR" dirty="0"/>
              <a:t> </a:t>
            </a:r>
            <a:r>
              <a:rPr lang="el-GR" dirty="0" smtClean="0"/>
              <a:t>      </a:t>
            </a:r>
            <a:r>
              <a:rPr lang="el-GR" dirty="0" smtClean="0">
                <a:solidFill>
                  <a:srgbClr val="FF0000"/>
                </a:solidFill>
              </a:rPr>
              <a:t>Οικοσυστημική:</a:t>
            </a:r>
            <a:r>
              <a:rPr lang="el-GR" dirty="0" smtClean="0"/>
              <a:t> </a:t>
            </a:r>
            <a:r>
              <a:rPr lang="el-GR" u="sng" dirty="0" smtClean="0"/>
              <a:t>γη</a:t>
            </a:r>
            <a:r>
              <a:rPr lang="el-GR" dirty="0" smtClean="0"/>
              <a:t> (φυσική, δομημένη, καλλιεργημένη κ.λπ.), ύδατα (ποιότητα επιφανειακών, θαλάσσιων κ.λπ.), </a:t>
            </a:r>
            <a:r>
              <a:rPr lang="el-GR" u="sng" dirty="0" smtClean="0"/>
              <a:t>αέρας</a:t>
            </a:r>
            <a:r>
              <a:rPr lang="el-GR" dirty="0" smtClean="0"/>
              <a:t>, </a:t>
            </a:r>
            <a:r>
              <a:rPr lang="el-GR" u="sng" dirty="0" smtClean="0"/>
              <a:t>βιοποικιλότητα</a:t>
            </a:r>
            <a:r>
              <a:rPr lang="el-GR" dirty="0" smtClean="0"/>
              <a:t> (άγρια είδη, γενετική ποικιλότητα, καλλιεργήσιμες ποικιλίες, ζωική ποικιλότητα κ.λπ.) και </a:t>
            </a:r>
            <a:r>
              <a:rPr lang="el-GR" u="sng" dirty="0" smtClean="0"/>
              <a:t>χρήση πόρων</a:t>
            </a:r>
            <a:r>
              <a:rPr lang="el-GR" dirty="0" smtClean="0"/>
              <a:t> (πιέσεις στα οικοσυστήματα κ.λπ.)</a:t>
            </a:r>
          </a:p>
          <a:p>
            <a:r>
              <a:rPr lang="el-GR" dirty="0"/>
              <a:t> </a:t>
            </a:r>
            <a:r>
              <a:rPr lang="el-GR" dirty="0" smtClean="0"/>
              <a:t>      </a:t>
            </a:r>
            <a:r>
              <a:rPr lang="el-GR" dirty="0" smtClean="0">
                <a:solidFill>
                  <a:srgbClr val="FF0000"/>
                </a:solidFill>
              </a:rPr>
              <a:t>Ανθρώπινη: </a:t>
            </a:r>
            <a:r>
              <a:rPr lang="el-GR" u="sng" dirty="0" smtClean="0"/>
              <a:t>υγεία και πληθυσμός </a:t>
            </a:r>
            <a:r>
              <a:rPr lang="el-GR" dirty="0" smtClean="0"/>
              <a:t>(γονιμότητα, θνησιμότητα, ασθένειες, διατροφή, υπηρεσίες και πρακτικές υγείας), </a:t>
            </a:r>
            <a:r>
              <a:rPr lang="el-GR" u="sng" dirty="0" smtClean="0"/>
              <a:t>πλούτος και βιοπορισμός </a:t>
            </a:r>
            <a:r>
              <a:rPr lang="el-GR" dirty="0" smtClean="0"/>
              <a:t>(εισόδημα, απασχόληση, στέγαση, μεταφορές, υποδομές, τεχνολογία και άλλοι πόροι οι οποίοι καθιστούν ικανό τον πληθυσμό να επιβιώνει ή του παρέχουν ευκαιρίες και μέσα που μπορεί να αξιοποιεί), </a:t>
            </a:r>
            <a:r>
              <a:rPr lang="el-GR" u="sng" dirty="0" smtClean="0"/>
              <a:t>γνώση </a:t>
            </a:r>
            <a:r>
              <a:rPr lang="el-GR" dirty="0" smtClean="0"/>
              <a:t>(επίσημη και ανεπίσημη εκπαίδευση, έρευνα, επικοινωνία. Η γνώση εφοδιάζει τα άτομα , τις οργανώσεις και την κοινωνία, έτσι ώστε να αξιοποιήσουν τις δυνατότητές τους, να βελτιώσουν την κατανόηση των ανθρώπινων και φυσικών συστημάτων και να αναπτύξουν τις δεξιότητες και την πληροφορία που απαιτείται, έτσι ώστε να ζουν «</a:t>
            </a:r>
            <a:r>
              <a:rPr lang="el-GR" dirty="0" err="1" smtClean="0"/>
              <a:t>αειφορικά</a:t>
            </a:r>
            <a:r>
              <a:rPr lang="el-GR" dirty="0" smtClean="0"/>
              <a:t>».</a:t>
            </a:r>
            <a:endParaRPr lang="el-GR" dirty="0">
              <a:solidFill>
                <a:srgbClr val="FF0000"/>
              </a:solidFill>
            </a:endParaRPr>
          </a:p>
        </p:txBody>
      </p:sp>
    </p:spTree>
    <p:extLst>
      <p:ext uri="{BB962C8B-B14F-4D97-AF65-F5344CB8AC3E}">
        <p14:creationId xmlns:p14="http://schemas.microsoft.com/office/powerpoint/2010/main" val="212106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3416320"/>
          </a:xfrm>
          <a:prstGeom prst="rect">
            <a:avLst/>
          </a:prstGeom>
          <a:noFill/>
        </p:spPr>
        <p:txBody>
          <a:bodyPr wrap="square" rtlCol="0">
            <a:spAutoFit/>
          </a:bodyPr>
          <a:lstStyle/>
          <a:p>
            <a:pPr marL="285750" indent="-285750">
              <a:buFont typeface="Arial" panose="020B0604020202020204" pitchFamily="34" charset="0"/>
              <a:buChar char="•"/>
            </a:pPr>
            <a:r>
              <a:rPr lang="el-GR" b="1" dirty="0" smtClean="0"/>
              <a:t>Καθορισμός δεικτών για κάθε ενδεικτικό θέμα</a:t>
            </a:r>
            <a:r>
              <a:rPr lang="el-GR" dirty="0" smtClean="0"/>
              <a:t>. Π.χ. για τη χρήση του νερού</a:t>
            </a:r>
            <a:r>
              <a:rPr lang="en-US" dirty="0" smtClean="0"/>
              <a:t>, </a:t>
            </a:r>
            <a:r>
              <a:rPr lang="el-GR" dirty="0" smtClean="0"/>
              <a:t>ένας δείκτης είναι η κατανάλωση νερού ως ποσοστό της προσφοράς</a:t>
            </a:r>
            <a:r>
              <a:rPr lang="en-US" dirty="0" smtClean="0"/>
              <a:t>. </a:t>
            </a:r>
            <a:r>
              <a:rPr lang="el-GR" dirty="0" smtClean="0"/>
              <a:t>Για την εκπαίδευση π.χ. η αναλογία ενηλίκων που γνωρίζουν γραφή</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smtClean="0"/>
              <a:t> </a:t>
            </a:r>
            <a:r>
              <a:rPr lang="el-GR" b="1" dirty="0" smtClean="0"/>
              <a:t>Τιμές δεικτών </a:t>
            </a:r>
            <a:r>
              <a:rPr lang="el-GR" dirty="0" smtClean="0"/>
              <a:t>(καλή, μέση, φτωχή, κακή κ.λπ.)</a:t>
            </a:r>
          </a:p>
          <a:p>
            <a:endParaRPr lang="el-GR" dirty="0" smtClean="0"/>
          </a:p>
          <a:p>
            <a:pPr marL="285750" indent="-285750">
              <a:buFont typeface="Arial" panose="020B0604020202020204" pitchFamily="34" charset="0"/>
              <a:buChar char="•"/>
            </a:pPr>
            <a:r>
              <a:rPr lang="el-GR" dirty="0"/>
              <a:t> </a:t>
            </a:r>
            <a:r>
              <a:rPr lang="el-GR" b="1" dirty="0" smtClean="0"/>
              <a:t>Συνδυασμός δεικτών </a:t>
            </a:r>
            <a:r>
              <a:rPr lang="el-GR" dirty="0" smtClean="0"/>
              <a:t>[ανάλογα με το αν θεωρούνται ίσης σημασίας ή αν κάποιοι θεωρούνται σημαντικότεροι, οπότε δίδονται τα σχετικά βάρη]</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a:t> </a:t>
            </a:r>
            <a:r>
              <a:rPr lang="el-GR" b="1" dirty="0" smtClean="0"/>
              <a:t>Ανάλυση και Εξαγωγή συμπερασμάτων</a:t>
            </a:r>
          </a:p>
          <a:p>
            <a:pPr marL="285750" indent="-285750">
              <a:buFont typeface="Arial" panose="020B0604020202020204" pitchFamily="34" charset="0"/>
              <a:buChar char="•"/>
            </a:pPr>
            <a:endParaRPr lang="el-GR" dirty="0"/>
          </a:p>
          <a:p>
            <a:endParaRPr lang="el-GR" dirty="0"/>
          </a:p>
        </p:txBody>
      </p:sp>
    </p:spTree>
    <p:extLst>
      <p:ext uri="{BB962C8B-B14F-4D97-AF65-F5344CB8AC3E}">
        <p14:creationId xmlns:p14="http://schemas.microsoft.com/office/powerpoint/2010/main" val="2752771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640960" cy="5078313"/>
          </a:xfrm>
          <a:prstGeom prst="rect">
            <a:avLst/>
          </a:prstGeom>
          <a:noFill/>
        </p:spPr>
        <p:txBody>
          <a:bodyPr wrap="square" rtlCol="0">
            <a:spAutoFit/>
          </a:bodyPr>
          <a:lstStyle/>
          <a:p>
            <a:r>
              <a:rPr lang="en-US" b="1" dirty="0" smtClean="0"/>
              <a:t>6. </a:t>
            </a:r>
            <a:r>
              <a:rPr lang="el-GR" b="1" dirty="0" smtClean="0"/>
              <a:t>Οικολογικό Αποτύπωμα [</a:t>
            </a:r>
            <a:r>
              <a:rPr lang="en-US" b="1" dirty="0" smtClean="0"/>
              <a:t>Ecological Footprin</a:t>
            </a:r>
            <a:r>
              <a:rPr lang="en-US" dirty="0" smtClean="0"/>
              <a:t>t</a:t>
            </a:r>
            <a:r>
              <a:rPr lang="el-GR" dirty="0" smtClean="0"/>
              <a:t>]</a:t>
            </a:r>
          </a:p>
          <a:p>
            <a:endParaRPr lang="el-GR" dirty="0" smtClean="0"/>
          </a:p>
          <a:p>
            <a:r>
              <a:rPr lang="el-GR" dirty="0" smtClean="0"/>
              <a:t>Περιβαλλοντικό </a:t>
            </a:r>
            <a:r>
              <a:rPr lang="el-GR" dirty="0"/>
              <a:t>(ή οικολογικό) </a:t>
            </a:r>
            <a:r>
              <a:rPr lang="el-GR" dirty="0" smtClean="0"/>
              <a:t>αποτύπωμα </a:t>
            </a:r>
            <a:r>
              <a:rPr lang="el-GR" dirty="0" smtClean="0">
                <a:sym typeface="Wingdings 3" panose="05040102010807070707" pitchFamily="18" charset="2"/>
              </a:rPr>
              <a:t> </a:t>
            </a:r>
            <a:r>
              <a:rPr lang="el-GR" dirty="0" smtClean="0"/>
              <a:t>χρησιμοποιείται </a:t>
            </a:r>
            <a:r>
              <a:rPr lang="el-GR" dirty="0"/>
              <a:t>ως δείκτης </a:t>
            </a:r>
            <a:r>
              <a:rPr lang="el-GR" dirty="0" smtClean="0"/>
              <a:t>της ανθρώπινης </a:t>
            </a:r>
            <a:r>
              <a:rPr lang="el-GR" dirty="0"/>
              <a:t>όχλησης στα οικοσυστήματα της Γης. </a:t>
            </a:r>
            <a:endParaRPr lang="el-GR" dirty="0" smtClean="0"/>
          </a:p>
          <a:p>
            <a:endParaRPr lang="el-GR" dirty="0" smtClean="0"/>
          </a:p>
          <a:p>
            <a:r>
              <a:rPr lang="el-GR" dirty="0" smtClean="0"/>
              <a:t>Μέτρο </a:t>
            </a:r>
            <a:r>
              <a:rPr lang="el-GR" dirty="0"/>
              <a:t>της επίδρασης των </a:t>
            </a:r>
            <a:r>
              <a:rPr lang="el-GR" dirty="0" smtClean="0"/>
              <a:t>ανθρώπων στο </a:t>
            </a:r>
            <a:r>
              <a:rPr lang="el-GR" dirty="0"/>
              <a:t>φυσικό τους περιβάλλον, σε όρους κατανάλωσης φυσικών πόρων και </a:t>
            </a:r>
            <a:r>
              <a:rPr lang="el-GR" dirty="0" smtClean="0"/>
              <a:t>απορρόφησης απορριμμάτων.</a:t>
            </a:r>
          </a:p>
          <a:p>
            <a:endParaRPr lang="el-GR" dirty="0" smtClean="0"/>
          </a:p>
          <a:p>
            <a:pPr algn="just"/>
            <a:r>
              <a:rPr lang="el-GR" dirty="0" smtClean="0">
                <a:solidFill>
                  <a:srgbClr val="C00000"/>
                </a:solidFill>
              </a:rPr>
              <a:t>Αντιπροσωπεύει </a:t>
            </a:r>
            <a:r>
              <a:rPr lang="el-GR" dirty="0">
                <a:solidFill>
                  <a:srgbClr val="C00000"/>
                </a:solidFill>
              </a:rPr>
              <a:t>την έκταση βιολογικά παραγωγικών χερσαίων και θαλάσσιων περιοχών που απαιτείται για να </a:t>
            </a:r>
            <a:r>
              <a:rPr lang="el-GR" dirty="0" smtClean="0">
                <a:solidFill>
                  <a:srgbClr val="C00000"/>
                </a:solidFill>
              </a:rPr>
              <a:t>παραχθούν </a:t>
            </a:r>
            <a:r>
              <a:rPr lang="el-GR" dirty="0">
                <a:solidFill>
                  <a:srgbClr val="C00000"/>
                </a:solidFill>
              </a:rPr>
              <a:t>οι πόροι τους οποίους καταναλώνει ένας ανθρώπινος πληθυσμός και παράλληλα να </a:t>
            </a:r>
            <a:r>
              <a:rPr lang="el-GR" dirty="0" err="1">
                <a:solidFill>
                  <a:srgbClr val="C00000"/>
                </a:solidFill>
              </a:rPr>
              <a:t>απορροφηθούν</a:t>
            </a:r>
            <a:r>
              <a:rPr lang="el-GR" dirty="0">
                <a:solidFill>
                  <a:srgbClr val="C00000"/>
                </a:solidFill>
              </a:rPr>
              <a:t> </a:t>
            </a:r>
            <a:r>
              <a:rPr lang="el-GR" dirty="0" smtClean="0">
                <a:solidFill>
                  <a:srgbClr val="C00000"/>
                </a:solidFill>
              </a:rPr>
              <a:t>και να </a:t>
            </a:r>
            <a:r>
              <a:rPr lang="el-GR" dirty="0">
                <a:solidFill>
                  <a:srgbClr val="C00000"/>
                </a:solidFill>
              </a:rPr>
              <a:t>αδρανοποιηθούν οι ρύποι και τα απόβλητα που δημιουργεί</a:t>
            </a:r>
            <a:r>
              <a:rPr lang="el-GR" dirty="0"/>
              <a:t>. </a:t>
            </a:r>
            <a:endParaRPr lang="el-GR" dirty="0" smtClean="0"/>
          </a:p>
          <a:p>
            <a:pPr algn="just"/>
            <a:endParaRPr lang="el-GR" dirty="0" smtClean="0"/>
          </a:p>
          <a:p>
            <a:pPr algn="just"/>
            <a:r>
              <a:rPr lang="el-GR" dirty="0" smtClean="0"/>
              <a:t>Χρησιμοποιώντας </a:t>
            </a:r>
            <a:r>
              <a:rPr lang="el-GR" dirty="0"/>
              <a:t>αυτή την περιγραφή, </a:t>
            </a:r>
            <a:r>
              <a:rPr lang="el-GR" dirty="0" smtClean="0"/>
              <a:t>είναι δυνατόν </a:t>
            </a:r>
            <a:r>
              <a:rPr lang="el-GR" dirty="0"/>
              <a:t>να εκτιμηθεί με επιστημονικές μεθόδους πόση γη (ή πόσες γαίες) χρειάζεται για να υποστηριχθεί </a:t>
            </a:r>
            <a:r>
              <a:rPr lang="el-GR" dirty="0" smtClean="0"/>
              <a:t>ο συνολικός </a:t>
            </a:r>
            <a:r>
              <a:rPr lang="el-GR" dirty="0"/>
              <a:t>ανθρώπινος πληθυσμός με τον συγκεκριμένο τρόπο ζωής του. </a:t>
            </a:r>
            <a:endParaRPr lang="el-GR" dirty="0" smtClean="0"/>
          </a:p>
          <a:p>
            <a:pPr algn="just"/>
            <a:r>
              <a:rPr lang="el-GR" dirty="0" smtClean="0"/>
              <a:t>Για </a:t>
            </a:r>
            <a:r>
              <a:rPr lang="el-GR" dirty="0"/>
              <a:t>το έτος 2013, το συνολικό </a:t>
            </a:r>
            <a:r>
              <a:rPr lang="el-GR" dirty="0" smtClean="0"/>
              <a:t>περιβαλλοντικό </a:t>
            </a:r>
            <a:r>
              <a:rPr lang="el-GR" dirty="0"/>
              <a:t>αποτύπωμα της ανθρωπότητας υπολογίστηκε σε 1,5 γαίες. </a:t>
            </a:r>
            <a:endParaRPr lang="el-GR" dirty="0" smtClean="0"/>
          </a:p>
        </p:txBody>
      </p:sp>
    </p:spTree>
    <p:extLst>
      <p:ext uri="{BB962C8B-B14F-4D97-AF65-F5344CB8AC3E}">
        <p14:creationId xmlns:p14="http://schemas.microsoft.com/office/powerpoint/2010/main" val="3907287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712968" cy="4247317"/>
          </a:xfrm>
          <a:prstGeom prst="rect">
            <a:avLst/>
          </a:prstGeom>
          <a:noFill/>
        </p:spPr>
        <p:txBody>
          <a:bodyPr wrap="square" rtlCol="0">
            <a:spAutoFit/>
          </a:bodyPr>
          <a:lstStyle/>
          <a:p>
            <a:pPr algn="just"/>
            <a:r>
              <a:rPr lang="el-GR" dirty="0"/>
              <a:t>Τόσο η βιολογική ικανότητα (</a:t>
            </a:r>
            <a:r>
              <a:rPr lang="el-GR" dirty="0" err="1"/>
              <a:t>biocapacity</a:t>
            </a:r>
            <a:r>
              <a:rPr lang="el-GR" dirty="0"/>
              <a:t>) όσο και το οικολογικό αποτύπωμα μετρούνται σε παγκόσμια εκτάρια </a:t>
            </a:r>
            <a:r>
              <a:rPr lang="el-GR" dirty="0">
                <a:solidFill>
                  <a:srgbClr val="C00000"/>
                </a:solidFill>
              </a:rPr>
              <a:t>(</a:t>
            </a:r>
            <a:r>
              <a:rPr lang="el-GR" dirty="0" err="1">
                <a:solidFill>
                  <a:srgbClr val="C00000"/>
                </a:solidFill>
              </a:rPr>
              <a:t>global</a:t>
            </a:r>
            <a:r>
              <a:rPr lang="el-GR" dirty="0">
                <a:solidFill>
                  <a:srgbClr val="C00000"/>
                </a:solidFill>
              </a:rPr>
              <a:t> </a:t>
            </a:r>
            <a:r>
              <a:rPr lang="el-GR" dirty="0" err="1">
                <a:solidFill>
                  <a:srgbClr val="C00000"/>
                </a:solidFill>
              </a:rPr>
              <a:t>hectares</a:t>
            </a:r>
            <a:r>
              <a:rPr lang="el-GR" dirty="0">
                <a:solidFill>
                  <a:srgbClr val="C00000"/>
                </a:solidFill>
              </a:rPr>
              <a:t>), </a:t>
            </a:r>
            <a:r>
              <a:rPr lang="el-GR" dirty="0" err="1">
                <a:solidFill>
                  <a:srgbClr val="C00000"/>
                </a:solidFill>
              </a:rPr>
              <a:t>gha</a:t>
            </a:r>
            <a:r>
              <a:rPr lang="el-GR" dirty="0">
                <a:solidFill>
                  <a:srgbClr val="C00000"/>
                </a:solidFill>
              </a:rPr>
              <a:t>, </a:t>
            </a:r>
            <a:r>
              <a:rPr lang="el-GR" dirty="0"/>
              <a:t>μια κοινή μονάδα που περιλαμβάνει το μέσο όρο της παραγωγικότητας του συνόλου της βιολογικά παραγωγικής γης και θάλασσας στον πλανήτη, σε ένα δεδομένο έτος. </a:t>
            </a:r>
            <a:endParaRPr lang="el-GR" dirty="0" smtClean="0"/>
          </a:p>
          <a:p>
            <a:pPr algn="just"/>
            <a:endParaRPr lang="el-GR" dirty="0" smtClean="0"/>
          </a:p>
          <a:p>
            <a:pPr algn="just"/>
            <a:r>
              <a:rPr lang="el-GR" dirty="0" smtClean="0"/>
              <a:t>Έχει </a:t>
            </a:r>
            <a:r>
              <a:rPr lang="el-GR" dirty="0"/>
              <a:t>υπολογιστεί ότι, για να επιτευχθεί ισορροπία ανάμεσα στην παραγωγική ικανότητα του πλανήτη και τις απαιτήσεις των κατοίκων του, το περιβαλλοντικό αποτύπωμα για κάθε άνθρωπο πάνω στη Γη δεν θα πρέπει να ξεπερνά τα </a:t>
            </a:r>
            <a:r>
              <a:rPr lang="el-GR" dirty="0">
                <a:solidFill>
                  <a:srgbClr val="C00000"/>
                </a:solidFill>
              </a:rPr>
              <a:t>1,8 </a:t>
            </a:r>
            <a:r>
              <a:rPr lang="el-GR" dirty="0" err="1">
                <a:solidFill>
                  <a:srgbClr val="C00000"/>
                </a:solidFill>
              </a:rPr>
              <a:t>gha</a:t>
            </a:r>
            <a:r>
              <a:rPr lang="el-GR" dirty="0"/>
              <a:t>, γεγονός που συμβαίνει μόνο σε λίγες, εξαιρετικά φτωχές, χώρες, κυρίως της Αφρικής και της </a:t>
            </a:r>
            <a:r>
              <a:rPr lang="el-GR" dirty="0" smtClean="0"/>
              <a:t>Ασίας.</a:t>
            </a:r>
          </a:p>
          <a:p>
            <a:pPr algn="just"/>
            <a:r>
              <a:rPr lang="el-GR" dirty="0" smtClean="0"/>
              <a:t> </a:t>
            </a:r>
          </a:p>
          <a:p>
            <a:pPr algn="just"/>
            <a:r>
              <a:rPr lang="el-GR" dirty="0" smtClean="0"/>
              <a:t>Σε </a:t>
            </a:r>
            <a:r>
              <a:rPr lang="el-GR" dirty="0"/>
              <a:t>παγκόσμιο επίπεδο, το μέσο κατά κεφαλήν περιβαλλοντικό αποτύπωμα </a:t>
            </a:r>
            <a:r>
              <a:rPr lang="el-GR" dirty="0" smtClean="0"/>
              <a:t>= περίπου </a:t>
            </a:r>
            <a:r>
              <a:rPr lang="el-GR" dirty="0"/>
              <a:t>2,2 </a:t>
            </a:r>
            <a:r>
              <a:rPr lang="el-GR" dirty="0" err="1" smtClean="0"/>
              <a:t>gha</a:t>
            </a:r>
            <a:r>
              <a:rPr lang="el-GR" smtClean="0"/>
              <a:t> (2010). </a:t>
            </a:r>
            <a:endParaRPr lang="el-GR" dirty="0" smtClean="0"/>
          </a:p>
          <a:p>
            <a:r>
              <a:rPr lang="el-GR" dirty="0" smtClean="0"/>
              <a:t>Με </a:t>
            </a:r>
            <a:r>
              <a:rPr lang="el-GR" dirty="0"/>
              <a:t>βάση αυτά τα μεγέθη, </a:t>
            </a:r>
            <a:r>
              <a:rPr lang="el-GR" dirty="0" smtClean="0"/>
              <a:t>υπολογίζεται </a:t>
            </a:r>
            <a:r>
              <a:rPr lang="el-GR" dirty="0"/>
              <a:t>ότι οι τρέχουσες ανάγκες του παγκόσμιου</a:t>
            </a:r>
          </a:p>
          <a:p>
            <a:r>
              <a:rPr lang="el-GR" dirty="0"/>
              <a:t>πληθυσμού σε παραγωγική γη είναι 18 δισ. </a:t>
            </a:r>
            <a:r>
              <a:rPr lang="el-GR" dirty="0" err="1"/>
              <a:t>gha</a:t>
            </a:r>
            <a:r>
              <a:rPr lang="el-GR" dirty="0"/>
              <a:t>. </a:t>
            </a:r>
            <a:r>
              <a:rPr lang="el-GR" dirty="0" smtClean="0"/>
              <a:t>[παραγωγική γη πλανήτη = 12 </a:t>
            </a:r>
            <a:r>
              <a:rPr lang="el-GR" dirty="0"/>
              <a:t>δισ. </a:t>
            </a:r>
            <a:r>
              <a:rPr lang="el-GR" dirty="0" err="1"/>
              <a:t>gha</a:t>
            </a:r>
            <a:r>
              <a:rPr lang="el-GR" dirty="0" smtClean="0"/>
              <a:t>!]</a:t>
            </a:r>
            <a:endParaRPr lang="el-GR" dirty="0"/>
          </a:p>
          <a:p>
            <a:endParaRPr lang="el-GR" dirty="0"/>
          </a:p>
        </p:txBody>
      </p:sp>
    </p:spTree>
    <p:extLst>
      <p:ext uri="{BB962C8B-B14F-4D97-AF65-F5344CB8AC3E}">
        <p14:creationId xmlns:p14="http://schemas.microsoft.com/office/powerpoint/2010/main" val="104520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632311"/>
          </a:xfrm>
          <a:prstGeom prst="rect">
            <a:avLst/>
          </a:prstGeom>
          <a:noFill/>
        </p:spPr>
        <p:txBody>
          <a:bodyPr wrap="square" rtlCol="0">
            <a:spAutoFit/>
          </a:bodyPr>
          <a:lstStyle/>
          <a:p>
            <a:pPr marL="285750" lvl="0" indent="-285750" algn="just">
              <a:buFont typeface="Wingdings 3"/>
              <a:buChar char=""/>
            </a:pPr>
            <a:r>
              <a:rPr lang="el-GR" sz="2000" b="1" dirty="0">
                <a:solidFill>
                  <a:prstClr val="black"/>
                </a:solidFill>
              </a:rPr>
              <a:t>Την προστασία του περιβάλλοντος : </a:t>
            </a:r>
            <a:r>
              <a:rPr lang="el-GR" sz="2000" dirty="0">
                <a:solidFill>
                  <a:prstClr val="black"/>
                </a:solidFill>
              </a:rPr>
              <a:t>Με έμφαση στη διατήρηση της ικανότητας της γης να </a:t>
            </a:r>
            <a:r>
              <a:rPr lang="el-GR" sz="2000" u="sng" dirty="0">
                <a:solidFill>
                  <a:prstClr val="black"/>
                </a:solidFill>
              </a:rPr>
              <a:t>ευνοεί τη ζωή σε όλη της την ποικιλία</a:t>
            </a:r>
            <a:r>
              <a:rPr lang="el-GR" sz="2000" dirty="0">
                <a:solidFill>
                  <a:prstClr val="black"/>
                </a:solidFill>
              </a:rPr>
              <a:t>, την τήρηση των </a:t>
            </a:r>
            <a:r>
              <a:rPr lang="el-GR" sz="2000" u="sng" dirty="0">
                <a:solidFill>
                  <a:prstClr val="black"/>
                </a:solidFill>
              </a:rPr>
              <a:t>ορίων των φυσικών πόρων του πλανήτη </a:t>
            </a:r>
            <a:r>
              <a:rPr lang="el-GR" sz="2000" dirty="0">
                <a:solidFill>
                  <a:prstClr val="black"/>
                </a:solidFill>
              </a:rPr>
              <a:t>και την εξασφάλιση υψηλού επιπέδου όσον αφορά στην </a:t>
            </a:r>
            <a:r>
              <a:rPr lang="el-GR" sz="2000" u="sng" dirty="0">
                <a:solidFill>
                  <a:prstClr val="black"/>
                </a:solidFill>
              </a:rPr>
              <a:t>προστασία και τη βελτίωση της ποιότητας του περιβάλλοντος</a:t>
            </a:r>
            <a:r>
              <a:rPr lang="el-GR" sz="2000" dirty="0">
                <a:solidFill>
                  <a:prstClr val="black"/>
                </a:solidFill>
              </a:rPr>
              <a:t>. </a:t>
            </a:r>
          </a:p>
          <a:p>
            <a:pPr lvl="0" algn="just"/>
            <a:r>
              <a:rPr lang="el-GR" sz="2000" dirty="0">
                <a:solidFill>
                  <a:prstClr val="black"/>
                </a:solidFill>
              </a:rPr>
              <a:t>Αναπόσπαστο στόχο αποτελούν η </a:t>
            </a:r>
            <a:r>
              <a:rPr lang="el-GR" sz="2000" u="sng" dirty="0">
                <a:solidFill>
                  <a:prstClr val="black"/>
                </a:solidFill>
              </a:rPr>
              <a:t>πρόληψη και μείωση της ρύπανσης του περιβάλλοντος </a:t>
            </a:r>
            <a:r>
              <a:rPr lang="el-GR" sz="2000" dirty="0">
                <a:solidFill>
                  <a:prstClr val="black"/>
                </a:solidFill>
              </a:rPr>
              <a:t>και η </a:t>
            </a:r>
            <a:r>
              <a:rPr lang="el-GR" sz="2000" u="sng" dirty="0">
                <a:solidFill>
                  <a:prstClr val="black"/>
                </a:solidFill>
              </a:rPr>
              <a:t>προώθηση αειφόρων προτύπων κατανάλωσης και παραγωγής</a:t>
            </a:r>
            <a:r>
              <a:rPr lang="el-GR" sz="2000" dirty="0">
                <a:solidFill>
                  <a:prstClr val="black"/>
                </a:solidFill>
              </a:rPr>
              <a:t>, ώστε να αποσυνδεθεί η οικονομική μεγέθυνση από την υποβάθμιση του περιβάλλοντος.  </a:t>
            </a:r>
          </a:p>
          <a:p>
            <a:pPr marL="285750" lvl="0" indent="-285750" algn="just">
              <a:buFont typeface="Wingdings 3"/>
              <a:buChar char=""/>
            </a:pPr>
            <a:r>
              <a:rPr lang="el-GR" sz="2000" b="1" dirty="0" smtClean="0">
                <a:solidFill>
                  <a:prstClr val="black"/>
                </a:solidFill>
              </a:rPr>
              <a:t>Την </a:t>
            </a:r>
            <a:r>
              <a:rPr lang="el-GR" sz="2000" b="1" dirty="0">
                <a:solidFill>
                  <a:prstClr val="black"/>
                </a:solidFill>
              </a:rPr>
              <a:t>κοινωνική δικαιοσύνη και συνοχή: </a:t>
            </a:r>
            <a:r>
              <a:rPr lang="el-GR" sz="2000" dirty="0">
                <a:solidFill>
                  <a:prstClr val="black"/>
                </a:solidFill>
              </a:rPr>
              <a:t>Με έμφαση στην «προώθηση μιας </a:t>
            </a:r>
            <a:r>
              <a:rPr lang="el-GR" sz="2000" dirty="0" smtClean="0">
                <a:solidFill>
                  <a:prstClr val="black"/>
                </a:solidFill>
              </a:rPr>
              <a:t>δημοκρατικής</a:t>
            </a:r>
            <a:r>
              <a:rPr lang="el-GR" sz="2000" dirty="0">
                <a:solidFill>
                  <a:prstClr val="black"/>
                </a:solidFill>
              </a:rPr>
              <a:t>, υγιούς, ασφαλούς και δίκαιης κοινωνίας, που βασίζεται στην κοινωνική </a:t>
            </a:r>
            <a:r>
              <a:rPr lang="el-GR" sz="2000" dirty="0" smtClean="0">
                <a:solidFill>
                  <a:prstClr val="black"/>
                </a:solidFill>
              </a:rPr>
              <a:t>ένταξη </a:t>
            </a:r>
            <a:r>
              <a:rPr lang="el-GR" sz="2000" dirty="0">
                <a:solidFill>
                  <a:prstClr val="black"/>
                </a:solidFill>
              </a:rPr>
              <a:t>και τη συνοχή, σέβεται τα θεμελιώδη δικαιώματα και την πολιτιστική </a:t>
            </a:r>
            <a:r>
              <a:rPr lang="el-GR" sz="2000" dirty="0" smtClean="0">
                <a:solidFill>
                  <a:prstClr val="black"/>
                </a:solidFill>
              </a:rPr>
              <a:t>      ποικιλομορφία</a:t>
            </a:r>
            <a:r>
              <a:rPr lang="el-GR" sz="2000" dirty="0">
                <a:solidFill>
                  <a:prstClr val="black"/>
                </a:solidFill>
              </a:rPr>
              <a:t>, διασφαλίζει την ισότητα ανδρών και γυναικών και καταπολεμά κάθε </a:t>
            </a:r>
            <a:r>
              <a:rPr lang="el-GR" sz="2000" dirty="0" smtClean="0">
                <a:solidFill>
                  <a:prstClr val="black"/>
                </a:solidFill>
              </a:rPr>
              <a:t> μορφή </a:t>
            </a:r>
            <a:r>
              <a:rPr lang="el-GR" sz="2000" dirty="0">
                <a:solidFill>
                  <a:prstClr val="black"/>
                </a:solidFill>
              </a:rPr>
              <a:t>διάκρισης». </a:t>
            </a:r>
          </a:p>
          <a:p>
            <a:pPr algn="just"/>
            <a:r>
              <a:rPr lang="el-GR" sz="2000" b="1" dirty="0" smtClean="0">
                <a:sym typeface="Wingdings 3"/>
              </a:rPr>
              <a:t> </a:t>
            </a:r>
            <a:r>
              <a:rPr lang="el-GR" sz="2000" b="1" dirty="0" smtClean="0"/>
              <a:t>Την </a:t>
            </a:r>
            <a:r>
              <a:rPr lang="el-GR" sz="2000" b="1" dirty="0"/>
              <a:t>οικονομική ευημερία </a:t>
            </a:r>
            <a:r>
              <a:rPr lang="el-GR" sz="2000" b="1" dirty="0" smtClean="0"/>
              <a:t>: </a:t>
            </a:r>
            <a:r>
              <a:rPr lang="el-GR" sz="2000" dirty="0" smtClean="0"/>
              <a:t>Με </a:t>
            </a:r>
            <a:r>
              <a:rPr lang="el-GR" sz="2000" dirty="0"/>
              <a:t>έμφαση στην «προώθηση μιας ακμάζουσας, </a:t>
            </a:r>
            <a:endParaRPr lang="el-GR" sz="2000" dirty="0" smtClean="0"/>
          </a:p>
          <a:p>
            <a:pPr algn="just"/>
            <a:r>
              <a:rPr lang="el-GR" sz="2000" dirty="0"/>
              <a:t> </a:t>
            </a:r>
            <a:r>
              <a:rPr lang="el-GR" sz="2000" dirty="0" smtClean="0"/>
              <a:t>    καινοτόμου</a:t>
            </a:r>
            <a:r>
              <a:rPr lang="el-GR" sz="2000" dirty="0"/>
              <a:t>, πλούσιας σε γνώσεις, ανταγωνιστικής και οικολογικά αποτελεσματικής </a:t>
            </a:r>
            <a:r>
              <a:rPr lang="el-GR" sz="2000" dirty="0" smtClean="0"/>
              <a:t>οικονομίας</a:t>
            </a:r>
            <a:r>
              <a:rPr lang="el-GR" sz="2000" dirty="0"/>
              <a:t>, που εξασφαλίζει </a:t>
            </a:r>
            <a:r>
              <a:rPr lang="el-GR" sz="2000" u="sng" dirty="0"/>
              <a:t>υψηλό επίπεδο ζωής</a:t>
            </a:r>
            <a:r>
              <a:rPr lang="el-GR" sz="2000" dirty="0"/>
              <a:t>, </a:t>
            </a:r>
            <a:r>
              <a:rPr lang="el-GR" sz="2000" u="sng" dirty="0"/>
              <a:t>πλήρη απασχόληση</a:t>
            </a:r>
            <a:r>
              <a:rPr lang="el-GR" sz="2000" dirty="0"/>
              <a:t> και </a:t>
            </a:r>
            <a:r>
              <a:rPr lang="el-GR" sz="2000" u="sng" dirty="0"/>
              <a:t>ποιότητα </a:t>
            </a:r>
            <a:r>
              <a:rPr lang="el-GR" sz="2000" u="sng" dirty="0" smtClean="0"/>
              <a:t> της </a:t>
            </a:r>
            <a:r>
              <a:rPr lang="el-GR" sz="2000" u="sng" dirty="0"/>
              <a:t>εργασίας</a:t>
            </a:r>
            <a:r>
              <a:rPr lang="el-GR" sz="2000" dirty="0"/>
              <a:t> σε ολόκληρη την Ευρωπαϊκή Ένωση».  </a:t>
            </a:r>
          </a:p>
        </p:txBody>
      </p:sp>
    </p:spTree>
    <p:extLst>
      <p:ext uri="{BB962C8B-B14F-4D97-AF65-F5344CB8AC3E}">
        <p14:creationId xmlns:p14="http://schemas.microsoft.com/office/powerpoint/2010/main" val="328152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4832092"/>
          </a:xfrm>
          <a:prstGeom prst="rect">
            <a:avLst/>
          </a:prstGeom>
          <a:noFill/>
        </p:spPr>
        <p:txBody>
          <a:bodyPr wrap="square" rtlCol="0">
            <a:spAutoFit/>
          </a:bodyPr>
          <a:lstStyle/>
          <a:p>
            <a:pPr algn="just"/>
            <a:r>
              <a:rPr lang="el-GR" sz="2800" b="1" u="sng" dirty="0" smtClean="0"/>
              <a:t>Βιώσιμη </a:t>
            </a:r>
            <a:r>
              <a:rPr lang="el-GR" sz="2800" b="1" u="sng" dirty="0"/>
              <a:t>ανάπτυξη </a:t>
            </a:r>
            <a:r>
              <a:rPr lang="el-GR" sz="2800" dirty="0" smtClean="0">
                <a:sym typeface="Wingdings 3"/>
              </a:rPr>
              <a:t> </a:t>
            </a:r>
            <a:r>
              <a:rPr lang="el-GR" sz="2800" dirty="0" smtClean="0"/>
              <a:t>διατήρηση </a:t>
            </a:r>
            <a:r>
              <a:rPr lang="el-GR" sz="2800" dirty="0"/>
              <a:t>και τη χρήση των οικοσυστημάτων και των φυσικών πόρων ως κοινής κληρονομιάς της </a:t>
            </a:r>
            <a:r>
              <a:rPr lang="el-GR" sz="2800" dirty="0" smtClean="0"/>
              <a:t>ανθρωπότητας. Εμπεριέχει </a:t>
            </a:r>
            <a:r>
              <a:rPr lang="el-GR" sz="2800" dirty="0"/>
              <a:t>την ισότιμη πρόσβαση στις πηγές και στα αγαθά που πηγάζουν από αυτά για </a:t>
            </a:r>
            <a:r>
              <a:rPr lang="el-GR" sz="2800" u="sng" dirty="0"/>
              <a:t>όλα τα μέλη της κοινωνίας </a:t>
            </a:r>
            <a:r>
              <a:rPr lang="el-GR" sz="2800" dirty="0"/>
              <a:t>χωρίς καμία διάκριση (</a:t>
            </a:r>
            <a:r>
              <a:rPr lang="el-GR" sz="2800" b="1" dirty="0"/>
              <a:t>ενδογενεακή ισότητα</a:t>
            </a:r>
            <a:r>
              <a:rPr lang="el-GR" sz="2800" dirty="0"/>
              <a:t>), και αφετέρου τη διασφάλιση των ωφελημάτων σε εξίσου ισότιμη βάση και για τις επόμενες γενιές (</a:t>
            </a:r>
            <a:r>
              <a:rPr lang="el-GR" sz="2800" b="1" dirty="0"/>
              <a:t>διαγενεακή ισότητα</a:t>
            </a:r>
            <a:r>
              <a:rPr lang="el-GR" sz="2800" dirty="0" smtClean="0"/>
              <a:t>) </a:t>
            </a:r>
            <a:r>
              <a:rPr lang="el-GR" sz="2800" dirty="0" smtClean="0">
                <a:sym typeface="Wingdings 3"/>
              </a:rPr>
              <a:t></a:t>
            </a:r>
            <a:r>
              <a:rPr lang="el-GR" sz="2800" dirty="0" smtClean="0"/>
              <a:t> </a:t>
            </a:r>
          </a:p>
          <a:p>
            <a:pPr algn="just"/>
            <a:r>
              <a:rPr lang="el-GR" sz="2800" dirty="0" smtClean="0">
                <a:solidFill>
                  <a:schemeClr val="accent3">
                    <a:lumMod val="50000"/>
                  </a:schemeClr>
                </a:solidFill>
              </a:rPr>
              <a:t>η </a:t>
            </a:r>
            <a:r>
              <a:rPr lang="el-GR" sz="2800" dirty="0">
                <a:solidFill>
                  <a:schemeClr val="accent3">
                    <a:lumMod val="50000"/>
                  </a:schemeClr>
                </a:solidFill>
              </a:rPr>
              <a:t>πολιτική της αειφόρου ανάπτυξης διέπεται από τα ζητήματα της ενδογενεακής και διαγενεακής δικαιοσύνης σε παγκόσμιο </a:t>
            </a:r>
            <a:r>
              <a:rPr lang="el-GR" sz="2800" dirty="0" smtClean="0">
                <a:solidFill>
                  <a:schemeClr val="accent3">
                    <a:lumMod val="50000"/>
                  </a:schemeClr>
                </a:solidFill>
              </a:rPr>
              <a:t>επίπεδο</a:t>
            </a:r>
            <a:r>
              <a:rPr lang="el-GR" sz="2800" dirty="0" smtClean="0"/>
              <a:t>. </a:t>
            </a:r>
            <a:endParaRPr lang="el-GR" sz="2800" dirty="0"/>
          </a:p>
        </p:txBody>
      </p:sp>
    </p:spTree>
    <p:extLst>
      <p:ext uri="{BB962C8B-B14F-4D97-AF65-F5344CB8AC3E}">
        <p14:creationId xmlns:p14="http://schemas.microsoft.com/office/powerpoint/2010/main" val="391754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640960" cy="4062651"/>
          </a:xfrm>
          <a:prstGeom prst="rect">
            <a:avLst/>
          </a:prstGeom>
          <a:noFill/>
        </p:spPr>
        <p:txBody>
          <a:bodyPr wrap="square" rtlCol="0">
            <a:spAutoFit/>
          </a:bodyPr>
          <a:lstStyle/>
          <a:p>
            <a:pPr algn="just"/>
            <a:r>
              <a:rPr lang="el-GR" sz="2400" dirty="0"/>
              <a:t>Καθοριστικοί παράγοντες, ώστε να ικανοποιηθούν οι στοιχειώδεις ανάγκες του συνολικού πληθυσμού και ταυτόχρονα να διατηρηθούν ανέπαφα τα οικοσυστήματα για τις μελλοντικές γενιές, είναι: </a:t>
            </a:r>
            <a:endParaRPr lang="el-GR" sz="2400" dirty="0" smtClean="0"/>
          </a:p>
          <a:p>
            <a:pPr marL="285750" indent="-285750" algn="just">
              <a:buFont typeface="Arial" panose="020B0604020202020204" pitchFamily="34" charset="0"/>
              <a:buChar char="•"/>
            </a:pPr>
            <a:r>
              <a:rPr lang="el-GR" sz="2400" dirty="0" smtClean="0"/>
              <a:t>η </a:t>
            </a:r>
            <a:r>
              <a:rPr lang="el-GR" sz="2400" dirty="0"/>
              <a:t>ποσότητα και η ποιότητα των υπηρεσιών που παρέχονται από τα οικοσυστήματα, </a:t>
            </a:r>
            <a:endParaRPr lang="el-GR" sz="2400" dirty="0" smtClean="0"/>
          </a:p>
          <a:p>
            <a:pPr marL="285750" indent="-285750" algn="just">
              <a:buFont typeface="Arial" panose="020B0604020202020204" pitchFamily="34" charset="0"/>
              <a:buChar char="•"/>
            </a:pPr>
            <a:r>
              <a:rPr lang="el-GR" sz="2400" dirty="0" smtClean="0"/>
              <a:t>η </a:t>
            </a:r>
            <a:r>
              <a:rPr lang="el-GR" sz="2400" dirty="0"/>
              <a:t>ανάπτυξη του πληθυσμού, </a:t>
            </a:r>
            <a:endParaRPr lang="el-GR" sz="2400" dirty="0" smtClean="0"/>
          </a:p>
          <a:p>
            <a:pPr marL="285750" indent="-285750" algn="just">
              <a:buFont typeface="Arial" panose="020B0604020202020204" pitchFamily="34" charset="0"/>
              <a:buChar char="•"/>
            </a:pPr>
            <a:r>
              <a:rPr lang="el-GR" sz="2400" dirty="0" smtClean="0"/>
              <a:t>η </a:t>
            </a:r>
            <a:r>
              <a:rPr lang="el-GR" sz="2400" dirty="0"/>
              <a:t>δυνατότητα υποκατάστασης των φυσικών πόρων, </a:t>
            </a:r>
            <a:endParaRPr lang="el-GR" sz="2400" dirty="0" smtClean="0"/>
          </a:p>
          <a:p>
            <a:pPr marL="285750" indent="-285750" algn="just">
              <a:buFont typeface="Arial" panose="020B0604020202020204" pitchFamily="34" charset="0"/>
              <a:buChar char="•"/>
            </a:pPr>
            <a:r>
              <a:rPr lang="el-GR" sz="2400" dirty="0" smtClean="0"/>
              <a:t>η </a:t>
            </a:r>
            <a:r>
              <a:rPr lang="el-GR" sz="2400" dirty="0"/>
              <a:t>τεχνολογική πρόοδος, </a:t>
            </a:r>
            <a:endParaRPr lang="el-GR" sz="2400" dirty="0" smtClean="0"/>
          </a:p>
          <a:p>
            <a:pPr marL="285750" indent="-285750" algn="just">
              <a:buFont typeface="Arial" panose="020B0604020202020204" pitchFamily="34" charset="0"/>
              <a:buChar char="•"/>
            </a:pPr>
            <a:r>
              <a:rPr lang="el-GR" sz="2400" dirty="0" smtClean="0"/>
              <a:t>η </a:t>
            </a:r>
            <a:r>
              <a:rPr lang="el-GR" sz="2400" dirty="0"/>
              <a:t>εξέλιξη θεσμών και πολιτικών περιορισμών </a:t>
            </a:r>
            <a:endParaRPr lang="el-GR" sz="2400" dirty="0" smtClean="0"/>
          </a:p>
          <a:p>
            <a:pPr algn="just"/>
            <a:endParaRPr lang="el-GR" dirty="0"/>
          </a:p>
        </p:txBody>
      </p:sp>
    </p:spTree>
    <p:extLst>
      <p:ext uri="{BB962C8B-B14F-4D97-AF65-F5344CB8AC3E}">
        <p14:creationId xmlns:p14="http://schemas.microsoft.com/office/powerpoint/2010/main" val="242802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Προσδιορισμός Κοινωνικής Διάστασης της Αειφορίας</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942941386"/>
              </p:ext>
            </p:extLst>
          </p:nvPr>
        </p:nvGraphicFramePr>
        <p:xfrm>
          <a:off x="457200" y="1600200"/>
          <a:ext cx="8229600" cy="4937760"/>
        </p:xfrm>
        <a:graphic>
          <a:graphicData uri="http://schemas.openxmlformats.org/drawingml/2006/table">
            <a:tbl>
              <a:tblPr firstRow="1" bandRow="1">
                <a:tableStyleId>{F5AB1C69-6EDB-4FF4-983F-18BD219EF322}</a:tableStyleId>
              </a:tblPr>
              <a:tblGrid>
                <a:gridCol w="2098576"/>
                <a:gridCol w="6131024"/>
              </a:tblGrid>
              <a:tr h="370840">
                <a:tc>
                  <a:txBody>
                    <a:bodyPr/>
                    <a:lstStyle/>
                    <a:p>
                      <a:r>
                        <a:rPr lang="el-GR" sz="2000" dirty="0" smtClean="0"/>
                        <a:t>Θεματική Ενότητα</a:t>
                      </a:r>
                      <a:endParaRPr lang="el-GR" sz="2000" dirty="0"/>
                    </a:p>
                  </a:txBody>
                  <a:tcPr/>
                </a:tc>
                <a:tc>
                  <a:txBody>
                    <a:bodyPr/>
                    <a:lstStyle/>
                    <a:p>
                      <a:r>
                        <a:rPr lang="el-GR" sz="2000" dirty="0" smtClean="0"/>
                        <a:t>Δείκτης</a:t>
                      </a:r>
                      <a:endParaRPr lang="el-GR" sz="2000" dirty="0"/>
                    </a:p>
                  </a:txBody>
                  <a:tcPr/>
                </a:tc>
              </a:tr>
              <a:tr h="370840">
                <a:tc>
                  <a:txBody>
                    <a:bodyPr/>
                    <a:lstStyle/>
                    <a:p>
                      <a:r>
                        <a:rPr lang="el-GR" sz="2000" dirty="0" smtClean="0"/>
                        <a:t>Φτώχεια</a:t>
                      </a:r>
                      <a:endParaRPr lang="el-GR" sz="2000" dirty="0"/>
                    </a:p>
                  </a:txBody>
                  <a:tcPr/>
                </a:tc>
                <a:tc>
                  <a:txBody>
                    <a:bodyPr/>
                    <a:lstStyle/>
                    <a:p>
                      <a:pPr marL="285750" indent="-285750">
                        <a:buFont typeface="Arial" panose="020B0604020202020204" pitchFamily="34" charset="0"/>
                        <a:buChar char="•"/>
                      </a:pPr>
                      <a:r>
                        <a:rPr lang="el-GR" sz="2000" dirty="0" smtClean="0"/>
                        <a:t>Το ποσοστό του πληθυσμού που ζει κάτω από τα εθνικά όρια της φτώχειας </a:t>
                      </a:r>
                    </a:p>
                    <a:p>
                      <a:pPr marL="285750" indent="-285750">
                        <a:buFont typeface="Arial" panose="020B0604020202020204" pitchFamily="34" charset="0"/>
                        <a:buChar char="•"/>
                      </a:pPr>
                      <a:r>
                        <a:rPr lang="el-GR" sz="2000" dirty="0" smtClean="0"/>
                        <a:t>Η αναλογία μεταξύ του υψηλότερου και χαμηλότερου εισοδήματος στο εθνικό εισόδημα </a:t>
                      </a:r>
                    </a:p>
                    <a:p>
                      <a:pPr marL="285750" indent="-285750">
                        <a:buFont typeface="Arial" panose="020B0604020202020204" pitchFamily="34" charset="0"/>
                        <a:buChar char="•"/>
                      </a:pPr>
                      <a:r>
                        <a:rPr lang="el-GR" sz="2000" dirty="0" smtClean="0"/>
                        <a:t>Η πρόσβαση σε πόσιμο νερό Η πρόσβαση στον ηλεκτρισμό και τις σύγχρονες μορφές ενέργειας </a:t>
                      </a:r>
                      <a:endParaRPr lang="el-GR" sz="2000" dirty="0"/>
                    </a:p>
                  </a:txBody>
                  <a:tcPr/>
                </a:tc>
              </a:tr>
              <a:tr h="370840">
                <a:tc>
                  <a:txBody>
                    <a:bodyPr/>
                    <a:lstStyle/>
                    <a:p>
                      <a:r>
                        <a:rPr lang="el-GR" sz="2000" dirty="0" smtClean="0"/>
                        <a:t>Υγεία </a:t>
                      </a:r>
                      <a:endParaRPr lang="el-GR" sz="2000" dirty="0"/>
                    </a:p>
                  </a:txBody>
                  <a:tcPr/>
                </a:tc>
                <a:tc>
                  <a:txBody>
                    <a:bodyPr/>
                    <a:lstStyle/>
                    <a:p>
                      <a:pPr marL="285750" indent="-285750">
                        <a:buFont typeface="Arial" panose="020B0604020202020204" pitchFamily="34" charset="0"/>
                        <a:buChar char="•"/>
                      </a:pPr>
                      <a:r>
                        <a:rPr lang="el-GR" sz="2000" dirty="0" smtClean="0"/>
                        <a:t>Η θνησιμότητα  </a:t>
                      </a:r>
                    </a:p>
                    <a:p>
                      <a:pPr marL="285750" indent="-285750">
                        <a:buFont typeface="Arial" panose="020B0604020202020204" pitchFamily="34" charset="0"/>
                        <a:buChar char="•"/>
                      </a:pPr>
                      <a:r>
                        <a:rPr lang="el-GR" sz="2000" dirty="0" smtClean="0"/>
                        <a:t>Η πρόσβαση στο σύστημα υγείας  </a:t>
                      </a:r>
                    </a:p>
                    <a:p>
                      <a:pPr marL="285750" indent="-285750">
                        <a:buFont typeface="Arial" panose="020B0604020202020204" pitchFamily="34" charset="0"/>
                        <a:buChar char="•"/>
                      </a:pPr>
                      <a:r>
                        <a:rPr lang="el-GR" sz="2000" dirty="0" smtClean="0"/>
                        <a:t>Ο εμβολιασμός κατά των παιδικών ασθενειών </a:t>
                      </a:r>
                    </a:p>
                    <a:p>
                      <a:pPr marL="285750" indent="-285750">
                        <a:buFont typeface="Arial" panose="020B0604020202020204" pitchFamily="34" charset="0"/>
                        <a:buChar char="•"/>
                      </a:pPr>
                      <a:r>
                        <a:rPr lang="el-GR" sz="2000" dirty="0" smtClean="0"/>
                        <a:t>Η διατροφική κατάσταση των παιδιών </a:t>
                      </a:r>
                      <a:endParaRPr lang="el-GR" sz="2000" dirty="0"/>
                    </a:p>
                  </a:txBody>
                  <a:tcPr/>
                </a:tc>
              </a:tr>
              <a:tr h="370840">
                <a:tc>
                  <a:txBody>
                    <a:bodyPr/>
                    <a:lstStyle/>
                    <a:p>
                      <a:r>
                        <a:rPr lang="el-GR" sz="2000" dirty="0" smtClean="0"/>
                        <a:t>Εκπαίδευση</a:t>
                      </a:r>
                      <a:endParaRPr lang="el-GR" sz="2000" dirty="0"/>
                    </a:p>
                  </a:txBody>
                  <a:tcPr/>
                </a:tc>
                <a:tc>
                  <a:txBody>
                    <a:bodyPr/>
                    <a:lstStyle/>
                    <a:p>
                      <a:pPr marL="285750" indent="-285750">
                        <a:buFont typeface="Arial" panose="020B0604020202020204" pitchFamily="34" charset="0"/>
                        <a:buChar char="•"/>
                      </a:pPr>
                      <a:r>
                        <a:rPr lang="el-GR" sz="2000" dirty="0" smtClean="0"/>
                        <a:t>Πρωτοβάθμια εκπαίδευση </a:t>
                      </a:r>
                    </a:p>
                    <a:p>
                      <a:pPr marL="285750" indent="-285750">
                        <a:buFont typeface="Arial" panose="020B0604020202020204" pitchFamily="34" charset="0"/>
                        <a:buChar char="•"/>
                      </a:pPr>
                      <a:r>
                        <a:rPr lang="el-GR" sz="2000" dirty="0" smtClean="0"/>
                        <a:t>Επίπεδο εκπαίδευσης ενηλίκων </a:t>
                      </a:r>
                    </a:p>
                    <a:p>
                      <a:pPr marL="285750" indent="-285750">
                        <a:buFont typeface="Arial" panose="020B0604020202020204" pitchFamily="34" charset="0"/>
                        <a:buChar char="•"/>
                      </a:pPr>
                      <a:r>
                        <a:rPr lang="el-GR" sz="2000" dirty="0" smtClean="0"/>
                        <a:t>Αλφαβητισμός </a:t>
                      </a:r>
                    </a:p>
                  </a:txBody>
                  <a:tcPr/>
                </a:tc>
              </a:tr>
            </a:tbl>
          </a:graphicData>
        </a:graphic>
      </p:graphicFrame>
    </p:spTree>
    <p:extLst>
      <p:ext uri="{BB962C8B-B14F-4D97-AF65-F5344CB8AC3E}">
        <p14:creationId xmlns:p14="http://schemas.microsoft.com/office/powerpoint/2010/main" val="387296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Προσδιορισμός Κοινωνικής Διάστασης της Αειφορίας</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555625531"/>
              </p:ext>
            </p:extLst>
          </p:nvPr>
        </p:nvGraphicFramePr>
        <p:xfrm>
          <a:off x="457200" y="1600200"/>
          <a:ext cx="8229600" cy="4070464"/>
        </p:xfrm>
        <a:graphic>
          <a:graphicData uri="http://schemas.openxmlformats.org/drawingml/2006/table">
            <a:tbl>
              <a:tblPr firstRow="1" bandRow="1">
                <a:tableStyleId>{F5AB1C69-6EDB-4FF4-983F-18BD219EF322}</a:tableStyleId>
              </a:tblPr>
              <a:tblGrid>
                <a:gridCol w="1954560"/>
                <a:gridCol w="6275040"/>
              </a:tblGrid>
              <a:tr h="370840">
                <a:tc>
                  <a:txBody>
                    <a:bodyPr/>
                    <a:lstStyle/>
                    <a:p>
                      <a:r>
                        <a:rPr lang="el-GR" sz="2000" dirty="0" smtClean="0"/>
                        <a:t>Θεματική Ενότητα </a:t>
                      </a:r>
                      <a:endParaRPr lang="el-GR" sz="2000" dirty="0"/>
                    </a:p>
                  </a:txBody>
                  <a:tcPr/>
                </a:tc>
                <a:tc>
                  <a:txBody>
                    <a:bodyPr/>
                    <a:lstStyle/>
                    <a:p>
                      <a:r>
                        <a:rPr lang="el-GR" sz="2000" dirty="0" smtClean="0"/>
                        <a:t>Δείκτης</a:t>
                      </a:r>
                      <a:endParaRPr lang="el-GR" sz="2000" dirty="0"/>
                    </a:p>
                  </a:txBody>
                  <a:tcPr/>
                </a:tc>
              </a:tr>
              <a:tr h="1385952">
                <a:tc>
                  <a:txBody>
                    <a:bodyPr/>
                    <a:lstStyle/>
                    <a:p>
                      <a:r>
                        <a:rPr lang="el-GR" sz="2000" dirty="0" smtClean="0"/>
                        <a:t>Οικονομική ανάπτυξη</a:t>
                      </a:r>
                      <a:endParaRPr lang="el-GR" sz="2000" dirty="0"/>
                    </a:p>
                  </a:txBody>
                  <a:tcPr/>
                </a:tc>
                <a:tc>
                  <a:txBody>
                    <a:bodyPr/>
                    <a:lstStyle/>
                    <a:p>
                      <a:pPr marL="285750" indent="-285750">
                        <a:buFont typeface="Arial" panose="020B0604020202020204" pitchFamily="34" charset="0"/>
                        <a:buChar char="•"/>
                      </a:pPr>
                      <a:r>
                        <a:rPr lang="el-GR" sz="2000" dirty="0" smtClean="0"/>
                        <a:t>ΑΕΠ </a:t>
                      </a:r>
                    </a:p>
                    <a:p>
                      <a:pPr marL="285750" indent="-285750">
                        <a:buFont typeface="Arial" panose="020B0604020202020204" pitchFamily="34" charset="0"/>
                        <a:buChar char="•"/>
                      </a:pPr>
                      <a:r>
                        <a:rPr lang="el-GR" sz="2000" dirty="0" smtClean="0"/>
                        <a:t>Απασχόληση </a:t>
                      </a:r>
                    </a:p>
                    <a:p>
                      <a:pPr marL="285750" indent="-285750">
                        <a:buFont typeface="Arial" panose="020B0604020202020204" pitchFamily="34" charset="0"/>
                        <a:buChar char="•"/>
                      </a:pPr>
                      <a:r>
                        <a:rPr lang="el-GR" sz="2000" dirty="0" smtClean="0"/>
                        <a:t>Χρήση του διαδικτύου </a:t>
                      </a:r>
                    </a:p>
                    <a:p>
                      <a:pPr marL="285750" indent="-285750">
                        <a:buFont typeface="Arial" panose="020B0604020202020204" pitchFamily="34" charset="0"/>
                        <a:buChar char="•"/>
                      </a:pPr>
                      <a:r>
                        <a:rPr lang="el-GR" sz="2000" dirty="0" smtClean="0"/>
                        <a:t>Τουρισμός </a:t>
                      </a:r>
                    </a:p>
                    <a:p>
                      <a:pPr marL="285750" indent="-285750">
                        <a:buFont typeface="Arial" panose="020B0604020202020204" pitchFamily="34" charset="0"/>
                        <a:buChar char="•"/>
                      </a:pPr>
                      <a:r>
                        <a:rPr lang="el-GR" sz="2000" dirty="0" smtClean="0"/>
                        <a:t>Εξωτερικός δανεισμός </a:t>
                      </a:r>
                      <a:endParaRPr lang="el-GR" sz="2000" dirty="0"/>
                    </a:p>
                  </a:txBody>
                  <a:tcPr/>
                </a:tc>
              </a:tr>
              <a:tr h="1753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Κατανάλωση και παραγωγή</a:t>
                      </a:r>
                    </a:p>
                    <a:p>
                      <a:endParaRPr lang="el-GR" sz="2000" dirty="0"/>
                    </a:p>
                  </a:txBody>
                  <a:tcPr/>
                </a:tc>
                <a:tc>
                  <a:txBody>
                    <a:bodyPr/>
                    <a:lstStyle/>
                    <a:p>
                      <a:pPr marL="285750" indent="-285750">
                        <a:buFont typeface="Arial" panose="020B0604020202020204" pitchFamily="34" charset="0"/>
                        <a:buChar char="•"/>
                      </a:pPr>
                      <a:r>
                        <a:rPr lang="el-GR" sz="2000" dirty="0" smtClean="0"/>
                        <a:t>Εσωτερική κατανάλωση αγαθών </a:t>
                      </a:r>
                    </a:p>
                    <a:p>
                      <a:pPr marL="285750" indent="-285750">
                        <a:buFont typeface="Arial" panose="020B0604020202020204" pitchFamily="34" charset="0"/>
                        <a:buChar char="•"/>
                      </a:pPr>
                      <a:r>
                        <a:rPr lang="el-GR" sz="2000" dirty="0" smtClean="0"/>
                        <a:t>Χρήση της ενέργειας </a:t>
                      </a:r>
                    </a:p>
                    <a:p>
                      <a:pPr marL="285750" indent="-285750">
                        <a:buFont typeface="Arial" panose="020B0604020202020204" pitchFamily="34" charset="0"/>
                        <a:buChar char="•"/>
                      </a:pPr>
                      <a:r>
                        <a:rPr lang="el-GR" sz="2000" dirty="0" smtClean="0"/>
                        <a:t>Μεταφορές </a:t>
                      </a:r>
                      <a:endParaRPr lang="el-GR" sz="2000" dirty="0"/>
                    </a:p>
                  </a:txBody>
                  <a:tcPr/>
                </a:tc>
              </a:tr>
            </a:tbl>
          </a:graphicData>
        </a:graphic>
      </p:graphicFrame>
    </p:spTree>
    <p:extLst>
      <p:ext uri="{BB962C8B-B14F-4D97-AF65-F5344CB8AC3E}">
        <p14:creationId xmlns:p14="http://schemas.microsoft.com/office/powerpoint/2010/main" val="42234365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5195</Words>
  <Application>Microsoft Office PowerPoint</Application>
  <PresentationFormat>Προβολή στην οθόνη (4:3)</PresentationFormat>
  <Paragraphs>613</Paragraphs>
  <Slides>49</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49</vt:i4>
      </vt:variant>
    </vt:vector>
  </HeadingPairs>
  <TitlesOfParts>
    <vt:vector size="55" baseType="lpstr">
      <vt:lpstr>Arial</vt:lpstr>
      <vt:lpstr>Book Antiqua</vt:lpstr>
      <vt:lpstr>Calibri</vt:lpstr>
      <vt:lpstr>Times New Roman</vt:lpstr>
      <vt:lpstr>Wingdings 3</vt:lpstr>
      <vt:lpstr>Θέμα του Office</vt:lpstr>
      <vt:lpstr>ΑΕΙΦΟΡΙΑ-ΑΡΧΕΣ ΤΗΣ ΑΕΙΦΟΡΙΑΣ/ΑΕΙΦΟΡΙΚΗΣ ΑΝΑΠΤΥΞΗΣ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Προσδιορισμός Κοινωνικής Διάστασης της Αειφορίας</vt:lpstr>
      <vt:lpstr>Προσδιορισμός Κοινωνικής Διάστασης της Αειφορίας</vt:lpstr>
      <vt:lpstr>Παρουσίαση του PowerPoint</vt:lpstr>
      <vt:lpstr>Παρουσίαση του PowerPoint</vt:lpstr>
      <vt:lpstr>Αποσύνδεση</vt:lpstr>
      <vt:lpstr>Παρουσίαση του PowerPoint</vt:lpstr>
      <vt:lpstr>Εξοικονόμηση</vt:lpstr>
      <vt:lpstr>Αξιοποίηση της τεχνολογίας</vt:lpstr>
      <vt:lpstr>Δημιουργία απασχόλησης-Επιχειρηματικότητα</vt:lpstr>
      <vt:lpstr>Παρεμβατισμός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π.χ. Δείκτες κοινωνικής Διάστασης Αειφορίας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United Nations, CSD Indicators 14 Themes, 44 Sub-themes, 96 Indicators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ΑΕΙΦΟΡΙΑ-ΑΡΧΕΣ ΤΗΣ ΑΕΙΦΟΡΙΑΣ/ΑΕΙΦΟΡΙΚΗΣ ΑΝΑΠΤΥΞΗΣ</dc:title>
  <dc:creator>olga</dc:creator>
  <cp:lastModifiedBy>CHRISTOPOULOU OLGA</cp:lastModifiedBy>
  <cp:revision>106</cp:revision>
  <dcterms:created xsi:type="dcterms:W3CDTF">2019-02-17T17:51:04Z</dcterms:created>
  <dcterms:modified xsi:type="dcterms:W3CDTF">2019-05-20T13:16:28Z</dcterms:modified>
</cp:coreProperties>
</file>