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967789" cy="2387600"/>
          </a:xfrm>
        </p:spPr>
        <p:txBody>
          <a:bodyPr/>
          <a:lstStyle/>
          <a:p>
            <a:r>
              <a:rPr lang="el-GR" dirty="0" err="1" smtClean="0"/>
              <a:t>Περιβαλλοντικη</a:t>
            </a:r>
            <a:r>
              <a:rPr lang="el-GR" dirty="0" smtClean="0"/>
              <a:t> </a:t>
            </a:r>
            <a:r>
              <a:rPr lang="el-GR" dirty="0" err="1" smtClean="0"/>
              <a:t>κοινωνιολογια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Μαθημα</a:t>
            </a:r>
            <a:r>
              <a:rPr lang="el-GR" dirty="0" smtClean="0"/>
              <a:t> 3</a:t>
            </a:r>
          </a:p>
          <a:p>
            <a:r>
              <a:rPr lang="el-GR" dirty="0" err="1" smtClean="0"/>
              <a:t>Περιβαλλοντικοσ</a:t>
            </a:r>
            <a:r>
              <a:rPr lang="el-GR" dirty="0" smtClean="0"/>
              <a:t> </a:t>
            </a:r>
            <a:r>
              <a:rPr lang="el-GR" dirty="0" err="1" smtClean="0"/>
              <a:t>σχεδιασμοσ</a:t>
            </a:r>
            <a:r>
              <a:rPr lang="el-GR" dirty="0" smtClean="0"/>
              <a:t> και ΠΟΛΙΤΙΚΗ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1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	βασικεσ παραδοχεσ </a:t>
            </a:r>
            <a:r>
              <a:rPr lang="en-US" dirty="0" smtClean="0"/>
              <a:t>NEP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2795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ανθρώπινο είδος δεν είναι παρά ένα είδος ανάμεσα σε πολλά τα οποία </a:t>
            </a:r>
            <a:r>
              <a:rPr lang="el-GR" dirty="0" err="1" smtClean="0"/>
              <a:t>αλληλοεμπλέκονται</a:t>
            </a:r>
            <a:r>
              <a:rPr lang="el-GR" dirty="0" smtClean="0"/>
              <a:t> στις βιοτικές κοινότητες οι οποίες διαμορφώνουν την κοινωνική ζωή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Περίπλοκοι δεσμοί αιτίας-αποτελέσματος καθώς και ανάδρασης στο πλέγμα της φύσης προκαλούν πολλές μη ηθελημένες συνέπειες εξαιτίας σκόπιμων ανθρώπινων δράσεων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 κόσμος είναι πεπερασμένος με ισχυρά φυσικά και βιολογικά όρια που περιορίζουν την οικονομική ανάπτυξη, την κοινωνική πρόοδο και άλλα κοινωνικά φαινόμενα (</a:t>
            </a:r>
            <a:r>
              <a:rPr lang="en-US" dirty="0" smtClean="0"/>
              <a:t>Catton Dunlap 1978)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688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	κανονεσ αρχεσ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Υπο</a:t>
            </a:r>
            <a:r>
              <a:rPr lang="el-GR" dirty="0" smtClean="0"/>
              <a:t> το πρίσμα του </a:t>
            </a:r>
            <a:r>
              <a:rPr lang="en-US" dirty="0" smtClean="0"/>
              <a:t>New Environmental Paradigm </a:t>
            </a:r>
            <a:r>
              <a:rPr lang="el-GR" dirty="0" smtClean="0"/>
              <a:t>η Περιβαλλοντική Κοινωνιολογία καλείται να μελετήσει τις «αλληλεπιδράσεις περιβάλλοντος κοινωνίας» μέσω του «οικολογικού συμπλέγματος»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25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</a:t>
            </a:r>
            <a:r>
              <a:rPr lang="el-GR" dirty="0" err="1" smtClean="0"/>
              <a:t>πολιτικεσ</a:t>
            </a:r>
            <a:r>
              <a:rPr lang="el-GR" dirty="0" smtClean="0"/>
              <a:t> </a:t>
            </a:r>
            <a:r>
              <a:rPr lang="el-GR" dirty="0" err="1" smtClean="0"/>
              <a:t>θεωριεσ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2249486"/>
            <a:ext cx="11033760" cy="4075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Κοινωνική-περιβαλλοντική διαλεκτική (</a:t>
            </a:r>
            <a:r>
              <a:rPr lang="en-US" dirty="0" smtClean="0"/>
              <a:t>societal environmental dialectic) Allan </a:t>
            </a:r>
            <a:r>
              <a:rPr lang="en-US" dirty="0" err="1" smtClean="0"/>
              <a:t>Schnaiberg</a:t>
            </a:r>
            <a:r>
              <a:rPr lang="en-US" dirty="0" smtClean="0"/>
              <a:t> 1975</a:t>
            </a:r>
          </a:p>
          <a:p>
            <a:r>
              <a:rPr lang="el-GR" dirty="0" smtClean="0"/>
              <a:t>Επιθυμία για οικονομική ανάπτυξη θα υπερισχύσει των οικολογικών ανησυχιών</a:t>
            </a:r>
            <a:endParaRPr lang="en-US" dirty="0" smtClean="0"/>
          </a:p>
          <a:p>
            <a:r>
              <a:rPr lang="el-GR" dirty="0" smtClean="0"/>
              <a:t>Πολιτική =&gt; άμεση οικονομική μεγιστοποίηση</a:t>
            </a:r>
          </a:p>
          <a:p>
            <a:r>
              <a:rPr lang="el-GR" dirty="0" smtClean="0"/>
              <a:t>Κυβερνήσεις προσπαθούν να ελέγξουν μόνο τα σκληρά περιβαλλοντικά προβλήματα για πρόληψη οικονομικών προβλημάτων και υγείας</a:t>
            </a:r>
          </a:p>
          <a:p>
            <a:r>
              <a:rPr lang="el-GR" dirty="0" smtClean="0"/>
              <a:t>Κινητήριος </a:t>
            </a:r>
            <a:r>
              <a:rPr lang="el-GR" dirty="0" smtClean="0"/>
              <a:t>παράγοντας: </a:t>
            </a:r>
            <a:r>
              <a:rPr lang="el-GR" dirty="0" smtClean="0"/>
              <a:t>η οικονομική ζημία που προκαλείται από την υποβάθμιση του περιβάλλοντος =&gt; ανανεώσιμες πηγές Ε +οι μέθοδοι παραγωγής και κατανάλωσης θα τηρούν τους κανονισμούς </a:t>
            </a:r>
            <a:r>
              <a:rPr lang="el-GR" dirty="0" err="1" smtClean="0"/>
              <a:t>αειφορίας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479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</a:t>
            </a:r>
            <a:r>
              <a:rPr lang="el-GR" dirty="0" err="1" smtClean="0"/>
              <a:t>πΟλιτικεσ</a:t>
            </a:r>
            <a:r>
              <a:rPr lang="el-GR" dirty="0" smtClean="0"/>
              <a:t> </a:t>
            </a:r>
            <a:r>
              <a:rPr lang="el-GR" dirty="0" err="1" smtClean="0"/>
              <a:t>θεωριεσ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160" y="2011680"/>
            <a:ext cx="10622280" cy="4571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Treadmill of Production </a:t>
            </a:r>
            <a:r>
              <a:rPr lang="en-US" dirty="0" err="1" smtClean="0"/>
              <a:t>Schnaiberg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ένα μοντέλο σύγκρουσης 3 αφηρημένων ομάδων (κράτος, κεφάλαιο, εργατικό δυναμικό)</a:t>
            </a:r>
          </a:p>
          <a:p>
            <a:r>
              <a:rPr lang="el-GR" dirty="0" smtClean="0"/>
              <a:t>Επιθυμία για οικονομική ανάπτυξη = κοινό πολιτικό έδαφος – πολιτική συμμαχία – επιτάχυνση του «διαδρόμου» – επέκταση μονοπωλιακού καπιταλισμού – περιβαλλοντική υποβάθμιση – υποβάθμιση στη χρηματοδότηση και τη διαβίωση των εργαζομένων – διάσπαση στήριξης εργαζομένων στο πολιτικό κεφάλαιο</a:t>
            </a:r>
          </a:p>
          <a:p>
            <a:r>
              <a:rPr lang="el-GR" dirty="0" smtClean="0"/>
              <a:t>Κράτη και εργατικά κινήματα μπορούν να εκπαιδευτούν στους περιβαλλοντικούς </a:t>
            </a:r>
            <a:r>
              <a:rPr lang="el-GR" dirty="0" smtClean="0"/>
              <a:t>και </a:t>
            </a:r>
            <a:r>
              <a:rPr lang="el-GR" dirty="0" smtClean="0"/>
              <a:t>βιοποριστικούς κινδύνους του μονοπωλιακού κεφαλαίου =&gt; οι 2 ομάδες σταματούν να υποστηρίζουν την υποβάθμιση του περιβάλλοντος =&gt; επιβράδυνση του «διαδρόμου»</a:t>
            </a:r>
          </a:p>
          <a:p>
            <a:r>
              <a:rPr lang="el-GR" dirty="0" smtClean="0"/>
              <a:t>Κράτος και εργατικό δυναμικό σχεδιάζουν πολιτικές ελάττωσης της κλίμακας της οικονομίας σαν λύση στην περιβαλλοντική υποβάθμιση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84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</a:t>
            </a:r>
            <a:r>
              <a:rPr lang="el-GR" dirty="0" err="1" smtClean="0"/>
              <a:t>πολιτικεσ</a:t>
            </a:r>
            <a:r>
              <a:rPr lang="el-GR" dirty="0" smtClean="0"/>
              <a:t> </a:t>
            </a:r>
            <a:r>
              <a:rPr lang="el-GR" dirty="0" err="1" smtClean="0"/>
              <a:t>θεωριεσ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249486"/>
            <a:ext cx="10410508" cy="444087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Οικολογικός εκσυγχρονισμός και αντανακλαστικός εκσυγχρονισμός </a:t>
            </a:r>
            <a:r>
              <a:rPr lang="en-US" dirty="0" smtClean="0"/>
              <a:t>Arthur  PJ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Gert</a:t>
            </a:r>
            <a:r>
              <a:rPr lang="en-US" dirty="0" smtClean="0"/>
              <a:t> </a:t>
            </a:r>
            <a:r>
              <a:rPr lang="en-US" dirty="0" err="1" smtClean="0"/>
              <a:t>Spaargaren</a:t>
            </a:r>
            <a:endParaRPr lang="el-GR" dirty="0" smtClean="0"/>
          </a:p>
          <a:p>
            <a:r>
              <a:rPr lang="el-GR" dirty="0" smtClean="0"/>
              <a:t>‘80 – στη δυτική Ευρώπη – πάντρεμα περιβαλλοντικής προστασίας και οικονομικής ανάπτυξης μέσω αναδιάταξης του κράτους και του κεφαλαίου</a:t>
            </a:r>
            <a:endParaRPr lang="en-US" dirty="0" smtClean="0"/>
          </a:p>
          <a:p>
            <a:r>
              <a:rPr lang="el-GR" dirty="0"/>
              <a:t>Δημοφιλή παραδείγματα: </a:t>
            </a:r>
            <a:r>
              <a:rPr lang="el-GR" dirty="0" smtClean="0"/>
              <a:t>κύκλοι παραγωγής </a:t>
            </a:r>
            <a:r>
              <a:rPr lang="en-US" dirty="0" smtClean="0"/>
              <a:t>“cradle to cradle”</a:t>
            </a:r>
            <a:r>
              <a:rPr lang="el-GR" dirty="0" smtClean="0"/>
              <a:t>, </a:t>
            </a:r>
            <a:r>
              <a:rPr lang="el-GR" dirty="0"/>
              <a:t>βιομηχανικής οικολογίας , βιολογικής γεωργίας μεγάλης κλίμακας , </a:t>
            </a:r>
            <a:r>
              <a:rPr lang="el-GR" dirty="0" err="1" smtClean="0"/>
              <a:t>βιομιμιτισμός</a:t>
            </a:r>
            <a:r>
              <a:rPr lang="el-GR" dirty="0" smtClean="0"/>
              <a:t> </a:t>
            </a:r>
            <a:r>
              <a:rPr lang="el-GR" dirty="0"/>
              <a:t>, </a:t>
            </a:r>
            <a:r>
              <a:rPr lang="el-GR" dirty="0" err="1"/>
              <a:t>permaculture</a:t>
            </a:r>
            <a:r>
              <a:rPr lang="el-GR" dirty="0"/>
              <a:t> </a:t>
            </a:r>
            <a:r>
              <a:rPr lang="en-US" dirty="0" smtClean="0"/>
              <a:t>(</a:t>
            </a:r>
            <a:r>
              <a:rPr lang="el-GR" dirty="0" smtClean="0"/>
              <a:t>διαρκής καλλιέργεια), </a:t>
            </a:r>
            <a:r>
              <a:rPr lang="el-GR" dirty="0" err="1" smtClean="0"/>
              <a:t>αγροοικολογία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ορισμένα σκέλη αειφόρου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8816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</a:t>
            </a:r>
            <a:r>
              <a:rPr lang="el-GR" dirty="0" err="1" smtClean="0"/>
              <a:t>πολιτικεσ</a:t>
            </a:r>
            <a:r>
              <a:rPr lang="el-GR" dirty="0" smtClean="0"/>
              <a:t> </a:t>
            </a:r>
            <a:r>
              <a:rPr lang="el-GR" dirty="0" err="1" smtClean="0"/>
              <a:t>θεωριεσ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249486"/>
            <a:ext cx="10334308" cy="42579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Ανακλαστικός εκσυγχρονισμός (</a:t>
            </a:r>
            <a:r>
              <a:rPr lang="en-US" dirty="0" smtClean="0"/>
              <a:t>reflexive modernization)</a:t>
            </a:r>
            <a:r>
              <a:rPr lang="el-GR" dirty="0" smtClean="0"/>
              <a:t> </a:t>
            </a:r>
            <a:r>
              <a:rPr lang="en-US" dirty="0" smtClean="0"/>
              <a:t>Ulrich Beck </a:t>
            </a:r>
            <a:r>
              <a:rPr lang="el-GR" dirty="0" smtClean="0"/>
              <a:t>τέλη ‘80</a:t>
            </a:r>
            <a:endParaRPr lang="en-US" dirty="0" smtClean="0"/>
          </a:p>
          <a:p>
            <a:pPr algn="just"/>
            <a:r>
              <a:rPr lang="el-GR" dirty="0" smtClean="0"/>
              <a:t>Η ‘σε κίνδυνο’ κοινωνία μας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/>
              <a:t>risk society) </a:t>
            </a:r>
            <a:r>
              <a:rPr lang="el-GR" dirty="0" smtClean="0"/>
              <a:t> υπόκειται, από τα περιβαλλοντικά κοινωνικά κινήματα, σε διαρθρωτικές αλλαγές και δέχεται τα οφέλη του εκσυγχρονισμού και της βιομηχανοποίησης =&gt; ‘αντανακλαστικός εκσυγχρονισμός’ σε ένα κόσμο μειωμένου κινδύνου και καλύτερες διαδικασίες εκσυγχρονισμού σε οικονομία, πολιτική, επιστήμη</a:t>
            </a:r>
          </a:p>
          <a:p>
            <a:pPr algn="just"/>
            <a:r>
              <a:rPr lang="el-GR" dirty="0" smtClean="0"/>
              <a:t>Η ιδέα του </a:t>
            </a:r>
            <a:r>
              <a:rPr lang="en-US" dirty="0" smtClean="0"/>
              <a:t>reflexive modernization </a:t>
            </a:r>
            <a:r>
              <a:rPr lang="el-GR" dirty="0" smtClean="0"/>
              <a:t>προσβλέπει </a:t>
            </a:r>
            <a:r>
              <a:rPr lang="el-GR" dirty="0" smtClean="0"/>
              <a:t>στο πως οι οικολογικές και κοινωνικές κρίσεις στο τέλος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 οδηγούν στο μετασχηματισμό των πολιτικών και οικονομικών θεσμών, καθιστώντας τους πιο ορθολογικούς με την οικολογία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148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</a:t>
            </a:r>
            <a:r>
              <a:rPr lang="el-GR" dirty="0" err="1" smtClean="0"/>
              <a:t>γενικα</a:t>
            </a:r>
            <a:r>
              <a:rPr lang="el-GR" dirty="0" smtClean="0"/>
              <a:t> </a:t>
            </a:r>
            <a:r>
              <a:rPr lang="el-GR" dirty="0" err="1" smtClean="0"/>
              <a:t>συμπερασματα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Διεπιστημονικοί κλάδοι</a:t>
            </a:r>
          </a:p>
          <a:p>
            <a:r>
              <a:rPr lang="el-GR" dirty="0"/>
              <a:t>Το ανθρώπινο είδος δεν είναι παρά ένα είδος ανάμεσα σε </a:t>
            </a:r>
            <a:r>
              <a:rPr lang="el-GR" dirty="0" smtClean="0"/>
              <a:t>πολλά - δεν εξαιρούμαστε </a:t>
            </a:r>
            <a:r>
              <a:rPr lang="el-GR" dirty="0"/>
              <a:t>(</a:t>
            </a:r>
            <a:r>
              <a:rPr lang="en-US" dirty="0"/>
              <a:t>exempt)</a:t>
            </a:r>
            <a:r>
              <a:rPr lang="el-GR" dirty="0"/>
              <a:t> </a:t>
            </a:r>
            <a:r>
              <a:rPr lang="el-GR" dirty="0" smtClean="0"/>
              <a:t>από </a:t>
            </a:r>
            <a:r>
              <a:rPr lang="el-GR" dirty="0"/>
              <a:t>οικολογικές αρχές, περιβαλλοντικές επιρροές και οικολογικά </a:t>
            </a:r>
            <a:r>
              <a:rPr lang="el-GR" dirty="0" smtClean="0"/>
              <a:t>όρια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1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1457325"/>
          </a:xfrm>
        </p:spPr>
        <p:txBody>
          <a:bodyPr/>
          <a:lstStyle/>
          <a:p>
            <a:r>
              <a:rPr lang="el-GR" dirty="0" smtClean="0"/>
              <a:t>ΠΚ	εισαγωγή - ιστορική ανασκόπηση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327" y="1340427"/>
            <a:ext cx="11014364" cy="538898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Η κοινωνιολογία αναπτύχθηκε ως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επιστημονικός κλάδος στα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μέσα και τα τέλη του 19ου και στις αρχές του 20ου αιώνα,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προσπαθώντας να εξηγήσει τα βασικά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χαρακτηριστικά της κοινωνικής αλλαγής, συμπεριλαμβανομένης της εξελισσόμενης σχέσης μεταξύ ανθρώπων και φυσικών περιβαλλόντων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τους. </a:t>
            </a:r>
          </a:p>
          <a:p>
            <a:pPr algn="just"/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περιβαλλοντική κοινωνιολογία εμφανίστηκε ως ένας συνεκτικός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υποτομέας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 έρευνας μετά το περιβαλλοντικό κίνημα της δεκαετίας του 1960 και των αρχών της δεκαετίας του 1970. Τα έργα του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William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Catton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. και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Riley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dirty="0" err="1">
                <a:latin typeface="Arial" panose="020B0604020202020204" pitchFamily="34" charset="0"/>
                <a:cs typeface="Arial" panose="020B0604020202020204" pitchFamily="34" charset="0"/>
              </a:rPr>
              <a:t>Dunlap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 , μεταξύ άλλων, αμφισβήτησαν τον περιορισμένο ανθρωποκεντρισμό της κλασσικής κοινωνιολογίας. Σ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τέλη της δεκαετίας του '70, ζήτησαν μια νέα ολιστική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προσέγγιση. </a:t>
            </a:r>
          </a:p>
          <a:p>
            <a:pPr algn="just"/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Συγκεκριμένα, οι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Dunlap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Catton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πρότειναν μία νέα υποκατηγορία της κοινωνιολογικής έρευνας, την περιβαλλοντική κοινωνιολογία.</a:t>
            </a:r>
          </a:p>
          <a:p>
            <a:pPr algn="just"/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Υποστήριξαν ότι μέχρι τότε η κοινωνιολογική έρευνα για τα περιβαλλοντικά προβλήματα χωρίζονταν σε δύο κατηγορίες: 1) στην Κοινωνιολογία των περιβαλλοντικών θεμάτων (έρευνα για περιβαλλοντικά θέματα όπως αναψυχή στη φύση, διαχείριση περιβαλλοντικών πόρων, εμφάνιση του περιβαλλοντικού κινήματος, εμφάνιση ενδιαφέροντος εκ μέρους του κοινού για τα περιβαλλοντικά προβλήματα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), τα οποία μελετούσαν οι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κοινωνιολόγοι, και 2) στη νέο-αναδυόμενη Περιβαλλοντική Κοινωνιολογία, η οποία αναγνωρίζει ότι  τα φυσικά περιβάλλοντα μπορούν να </a:t>
            </a:r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επηρεάσουν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να </a:t>
            </a:r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επηρεαστούν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από την ανθρώπινη κοινωνία και συμπεριφορά (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Dunlap &amp; Catton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1979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Μποτετζάγιας και Καραμίχας 2008).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6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	εισαγωγη – ιστορικη ανασκοπηση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0100" y="2249486"/>
            <a:ext cx="10577945" cy="4421477"/>
          </a:xfrm>
        </p:spPr>
        <p:txBody>
          <a:bodyPr/>
          <a:lstStyle/>
          <a:p>
            <a:pPr algn="just"/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Στόχος διάκρισης: η Περιβαλλοντική Κοινωνιολογία πήγαινε πέρα από την εξέταση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περιβαλλοντικών προβλημάτων ως κοινωνικών και πολιτικών θεμάτων και, στην ουσία, χρησιμοποιούσε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περιβαλλοντικές μεταβλητές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για να εξετάσει τις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σχέσεις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μεταξύ κοινωνίας και περιβάλλοντος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Dunlap 2002 in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Μποτετζάγιας και Καραμίχας 2008)</a:t>
            </a:r>
          </a:p>
          <a:p>
            <a:pPr algn="just"/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Από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 δεκαετία του 1970, η γενική κοινωνιολογία μεταμορφώθηκε αισθητά έτσι ώστε να περιλαμβάνει περιβαλλοντικούς παράγοντες στις κοινωνικές εξηγήσεις. Η περιβαλλοντική κοινωνιολογία έχει πλέον εδραιωθεί ως ένα σεβαστό, διεπιστημονικό πεδίο σπουδών στον ακαδημαϊκό κόσμο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450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	εισαγωγη – γενικοΣ ορισμοσ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41255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Η περιβαλλοντική κοινωνιολογία είναι η μελέτη των αλληλεπιδράσεων μεταξύ των κοινωνιών και του φυσικού τους περιβάλλοντος . </a:t>
            </a:r>
            <a:endParaRPr lang="el-GR" dirty="0" smtClean="0"/>
          </a:p>
          <a:p>
            <a:pPr algn="just"/>
            <a:r>
              <a:rPr lang="el-GR" dirty="0" smtClean="0"/>
              <a:t>Ο επιστημονικός αυτός κλάδος δίνει έμφαση: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dirty="0" smtClean="0"/>
              <a:t>στους </a:t>
            </a:r>
            <a:r>
              <a:rPr lang="el-GR" b="1" dirty="0"/>
              <a:t>κοινωνικούς παράγοντες </a:t>
            </a:r>
            <a:r>
              <a:rPr lang="el-GR" dirty="0"/>
              <a:t>που </a:t>
            </a:r>
            <a:r>
              <a:rPr lang="el-GR" dirty="0" smtClean="0"/>
              <a:t>επηρεάζουν τη διαχείριση των περιβαλλοντικών πόρων και προκαλούν περιβαλλοντικά ζητήματα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dirty="0" smtClean="0"/>
              <a:t>στις </a:t>
            </a:r>
            <a:r>
              <a:rPr lang="el-GR" b="1" dirty="0"/>
              <a:t>διαδικασίες</a:t>
            </a:r>
            <a:r>
              <a:rPr lang="el-GR" dirty="0"/>
              <a:t> με τις οποίες αυτά τα περιβαλλοντικά προβλήματα είναι κοινωνικά κατασκευασμένα (</a:t>
            </a:r>
            <a:r>
              <a:rPr lang="el-GR" dirty="0" smtClean="0"/>
              <a:t>και </a:t>
            </a:r>
            <a:r>
              <a:rPr lang="el-GR" dirty="0"/>
              <a:t>ορίζονται ως κοινωνικά </a:t>
            </a:r>
            <a:r>
              <a:rPr lang="el-GR" dirty="0" smtClean="0"/>
              <a:t>ζητήματα)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dirty="0" smtClean="0"/>
              <a:t>στις </a:t>
            </a:r>
            <a:r>
              <a:rPr lang="el-GR" b="1" dirty="0"/>
              <a:t>κοινωνικές απαντήσεις </a:t>
            </a:r>
            <a:r>
              <a:rPr lang="el-GR" dirty="0"/>
              <a:t>σε αυτά τα προβλήματα</a:t>
            </a:r>
          </a:p>
        </p:txBody>
      </p:sp>
    </p:spTree>
    <p:extLst>
      <p:ext uri="{BB962C8B-B14F-4D97-AF65-F5344CB8AC3E}">
        <p14:creationId xmlns:p14="http://schemas.microsoft.com/office/powerpoint/2010/main" val="23049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sociology: meaning, definition, explanation</a:t>
            </a:r>
            <a:endParaRPr lang="el-GR" dirty="0"/>
          </a:p>
        </p:txBody>
      </p:sp>
      <p:pic>
        <p:nvPicPr>
          <p:cNvPr id="4" name="What is ENVIRONMENTAL SOCIOLOGY What does ENVIRONMENTAL SOCIOLOGY mean (2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4925" y="2249488"/>
            <a:ext cx="7038975" cy="3541712"/>
          </a:xfrm>
        </p:spPr>
      </p:pic>
    </p:spTree>
    <p:extLst>
      <p:ext uri="{BB962C8B-B14F-4D97-AF65-F5344CB8AC3E}">
        <p14:creationId xmlns:p14="http://schemas.microsoft.com/office/powerpoint/2010/main" val="27511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472440"/>
            <a:ext cx="9905998" cy="975360"/>
          </a:xfrm>
        </p:spPr>
        <p:txBody>
          <a:bodyPr/>
          <a:lstStyle/>
          <a:p>
            <a:r>
              <a:rPr lang="el-GR" dirty="0" smtClean="0"/>
              <a:t>ΠΚ 	Ορισμοσ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4841" y="1432560"/>
            <a:ext cx="10866120" cy="52680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Η περιβαλλοντική κοινωνιολογία ορίζεται συνήθως ως η κοινωνιολογική μελέτη των </a:t>
            </a:r>
            <a:r>
              <a:rPr lang="el-GR" dirty="0" err="1"/>
              <a:t>κοινωνικο</a:t>
            </a:r>
            <a:r>
              <a:rPr lang="el-GR" dirty="0"/>
              <a:t>-περιβαλλοντικών αλληλεπιδράσεων, αν και ο ορισμός αυτός παρουσιάζει άμεσα το πρόβλημα της ενσωμάτωσης των ανθρώπινων πολιτισμών με το υπόλοιπο περιβάλλον . </a:t>
            </a:r>
            <a:endParaRPr lang="el-GR" dirty="0" smtClean="0"/>
          </a:p>
          <a:p>
            <a:pPr algn="just"/>
            <a:r>
              <a:rPr lang="el-GR" dirty="0" smtClean="0"/>
              <a:t>Παρά </a:t>
            </a:r>
            <a:r>
              <a:rPr lang="el-GR" dirty="0"/>
              <a:t>το γεγονός ότι το επίκεντρο του τομέα είναι η σχέση μεταξύ της κοινωνίας και του </a:t>
            </a:r>
            <a:r>
              <a:rPr lang="el-GR" dirty="0" smtClean="0"/>
              <a:t>περιβάλλοντος, οι περιβαλλοντολογικοί κοινωνιολόγοι </a:t>
            </a:r>
            <a:r>
              <a:rPr lang="el-GR" dirty="0"/>
              <a:t>συνήθως </a:t>
            </a:r>
            <a:r>
              <a:rPr lang="el-GR" dirty="0" smtClean="0"/>
              <a:t>δίνουν </a:t>
            </a:r>
            <a:r>
              <a:rPr lang="el-GR" dirty="0"/>
              <a:t>ιδιαίτερη </a:t>
            </a:r>
            <a:r>
              <a:rPr lang="el-GR" dirty="0" smtClean="0"/>
              <a:t>έμφαση: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dirty="0" smtClean="0"/>
              <a:t>στη </a:t>
            </a:r>
            <a:r>
              <a:rPr lang="el-GR" dirty="0"/>
              <a:t>μελέτη των κοινωνικών </a:t>
            </a:r>
            <a:r>
              <a:rPr lang="el-GR" b="1" dirty="0"/>
              <a:t>παραγόντων</a:t>
            </a:r>
            <a:r>
              <a:rPr lang="el-GR" dirty="0"/>
              <a:t> που προκαλούν περιβαλλοντικά προβλήματα, </a:t>
            </a:r>
            <a:endParaRPr lang="el-G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dirty="0" smtClean="0"/>
              <a:t>στις </a:t>
            </a:r>
            <a:r>
              <a:rPr lang="el-GR" b="1" dirty="0"/>
              <a:t>κοινωνικές επιπτώσεις</a:t>
            </a:r>
            <a:r>
              <a:rPr lang="el-GR" dirty="0"/>
              <a:t> αυτών των προβλημάτων, </a:t>
            </a:r>
            <a:endParaRPr lang="el-G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dirty="0" smtClean="0"/>
              <a:t>και στις </a:t>
            </a:r>
            <a:r>
              <a:rPr lang="el-GR" b="1" dirty="0"/>
              <a:t>προσπάθειες για την επίλυση </a:t>
            </a:r>
            <a:r>
              <a:rPr lang="el-GR" dirty="0"/>
              <a:t>των προβλημάτων. </a:t>
            </a:r>
            <a:endParaRPr lang="el-G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dirty="0" smtClean="0"/>
              <a:t>Επιπλέον</a:t>
            </a:r>
            <a:r>
              <a:rPr lang="el-GR" dirty="0"/>
              <a:t>, δίνεται ιδιαίτερη προσοχή στις </a:t>
            </a:r>
            <a:r>
              <a:rPr lang="el-GR" b="1" dirty="0"/>
              <a:t>κοινωνικές διαδικασίες </a:t>
            </a:r>
            <a:r>
              <a:rPr lang="el-GR" dirty="0"/>
              <a:t>με τις οποίες ορισμένες περιβαλλοντικές συνθήκες </a:t>
            </a:r>
            <a:r>
              <a:rPr lang="el-GR" dirty="0" smtClean="0"/>
              <a:t>καθορίζονται </a:t>
            </a:r>
            <a:r>
              <a:rPr lang="el-GR" dirty="0"/>
              <a:t>κοινωνικά </a:t>
            </a:r>
            <a:r>
              <a:rPr lang="el-GR" dirty="0" smtClean="0"/>
              <a:t>ως </a:t>
            </a:r>
            <a:r>
              <a:rPr lang="el-GR" dirty="0"/>
              <a:t>προβλήματα</a:t>
            </a:r>
          </a:p>
        </p:txBody>
      </p:sp>
    </p:spTree>
    <p:extLst>
      <p:ext uri="{BB962C8B-B14F-4D97-AF65-F5344CB8AC3E}">
        <p14:creationId xmlns:p14="http://schemas.microsoft.com/office/powerpoint/2010/main" val="287225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 </a:t>
            </a:r>
            <a:r>
              <a:rPr lang="el-GR" dirty="0" smtClean="0"/>
              <a:t>εννοιεσ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249486"/>
            <a:ext cx="10029508" cy="422751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Υπαρξιακή δυαδικότητα</a:t>
            </a:r>
          </a:p>
          <a:p>
            <a:r>
              <a:rPr lang="el-GR" dirty="0" smtClean="0"/>
              <a:t>Η </a:t>
            </a:r>
            <a:r>
              <a:rPr lang="el-GR" dirty="0"/>
              <a:t>δυαδικότητα της ανθρώπινης κατάστασης στηρίζεται στα εξελικτικά </a:t>
            </a:r>
            <a:r>
              <a:rPr lang="el-GR" dirty="0" smtClean="0"/>
              <a:t>χαρακτηριστικά </a:t>
            </a:r>
            <a:r>
              <a:rPr lang="el-GR" dirty="0"/>
              <a:t>και</a:t>
            </a:r>
            <a:r>
              <a:rPr lang="el-GR" dirty="0" smtClean="0"/>
              <a:t> στην </a:t>
            </a:r>
            <a:r>
              <a:rPr lang="el-GR" dirty="0"/>
              <a:t>πολιτισμική </a:t>
            </a:r>
            <a:r>
              <a:rPr lang="el-GR" dirty="0" smtClean="0"/>
              <a:t>μοναδικότητα. </a:t>
            </a:r>
          </a:p>
          <a:p>
            <a:r>
              <a:rPr lang="el-GR" dirty="0" smtClean="0"/>
              <a:t>Από </a:t>
            </a:r>
            <a:r>
              <a:rPr lang="el-GR" dirty="0"/>
              <a:t>τη </a:t>
            </a:r>
            <a:r>
              <a:rPr lang="el-GR" dirty="0" smtClean="0"/>
              <a:t>μια, </a:t>
            </a:r>
            <a:r>
              <a:rPr lang="el-GR" dirty="0"/>
              <a:t>οι άνθρωποι είναι ενσωματωμένοι στην </a:t>
            </a:r>
            <a:r>
              <a:rPr lang="el-GR" dirty="0" smtClean="0"/>
              <a:t>οικόσφαιρα </a:t>
            </a:r>
            <a:r>
              <a:rPr lang="el-GR" dirty="0"/>
              <a:t>και εξελίχτηκαν μαζί με άλλα είδη. Οι άνθρωποι μοιράζονται τις ίδιες βασικές οικολογικές εξαρτήσεις με τους άλλους </a:t>
            </a:r>
            <a:r>
              <a:rPr lang="el-GR" dirty="0" smtClean="0"/>
              <a:t>οργανισμούς </a:t>
            </a:r>
            <a:r>
              <a:rPr lang="el-GR" dirty="0" smtClean="0"/>
              <a:t>που </a:t>
            </a:r>
            <a:r>
              <a:rPr lang="el-GR" dirty="0" smtClean="0"/>
              <a:t>κατοικούν </a:t>
            </a:r>
            <a:r>
              <a:rPr lang="el-GR" dirty="0" smtClean="0"/>
              <a:t>τη φύση </a:t>
            </a:r>
          </a:p>
          <a:p>
            <a:r>
              <a:rPr lang="el-GR" dirty="0" smtClean="0"/>
              <a:t>Από την άλλη, </a:t>
            </a:r>
            <a:r>
              <a:rPr lang="el-GR" dirty="0"/>
              <a:t>οι άνθρωποι διακρίνονται από άλλα είδη λόγω των </a:t>
            </a:r>
            <a:r>
              <a:rPr lang="el-GR" dirty="0" smtClean="0"/>
              <a:t>καινοτομιών τους</a:t>
            </a:r>
            <a:r>
              <a:rPr lang="el-GR" dirty="0"/>
              <a:t>, των ξεχωριστών πολιτισμών και των ποικίλων θεσμών. Οι ανθρώπινες δημιουργίες έχουν τη δύναμη να </a:t>
            </a:r>
            <a:r>
              <a:rPr lang="el-GR" dirty="0" smtClean="0"/>
              <a:t>χειρίζονται, </a:t>
            </a:r>
            <a:r>
              <a:rPr lang="el-GR" dirty="0"/>
              <a:t>να καταστρέφουν και να υπερβαίνουν τα όρια του φυσικού περιβάλλοντος (</a:t>
            </a:r>
            <a:r>
              <a:rPr lang="el-GR" dirty="0" err="1"/>
              <a:t>Buttel</a:t>
            </a:r>
            <a:r>
              <a:rPr lang="el-GR" dirty="0"/>
              <a:t> </a:t>
            </a:r>
            <a:r>
              <a:rPr lang="el-GR" dirty="0" err="1"/>
              <a:t>and</a:t>
            </a:r>
            <a:r>
              <a:rPr lang="el-GR" dirty="0"/>
              <a:t> </a:t>
            </a:r>
            <a:r>
              <a:rPr lang="el-GR" dirty="0" err="1"/>
              <a:t>Humphrey</a:t>
            </a:r>
            <a:r>
              <a:rPr lang="el-GR" dirty="0"/>
              <a:t>, </a:t>
            </a:r>
            <a:r>
              <a:rPr lang="el-GR" dirty="0" smtClean="0"/>
              <a:t>2002)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934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	κανονεσ αρχεσ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249486"/>
            <a:ext cx="10153506" cy="43383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/>
              <a:t>Αναγνωρίζει το ρόλο των φυσιολογικών παραγόντων στη διαμόρφωση κοινωνικών δομών και συμπεριφορών (ενώ λαμβάνει υπόψη τις επιδράσεις της κοινωνικής οργάνωσης και της κοινωνικής αλλαγής στο φυσικό περιβάλλον) </a:t>
            </a:r>
            <a:r>
              <a:rPr lang="en-US" dirty="0" err="1" smtClean="0"/>
              <a:t>Buttel</a:t>
            </a:r>
            <a:r>
              <a:rPr lang="en-US" dirty="0" smtClean="0"/>
              <a:t> 1987</a:t>
            </a:r>
            <a:endParaRPr lang="el-GR" dirty="0" smtClean="0"/>
          </a:p>
          <a:p>
            <a:pPr algn="just"/>
            <a:r>
              <a:rPr lang="el-GR" dirty="0" smtClean="0"/>
              <a:t>Αντιτίθεται στο Παράδειγμα της Ανθρώπινης Εξαιρεσιμότητας (</a:t>
            </a:r>
            <a:r>
              <a:rPr lang="en-US" dirty="0" smtClean="0"/>
              <a:t>Human Exceptionalism Paradigm – HEP): </a:t>
            </a:r>
            <a:r>
              <a:rPr lang="el-GR" dirty="0" smtClean="0"/>
              <a:t>οι Περιβαλλοντικοί κοινωνιολόγοι αρνούνται ότι ο </a:t>
            </a:r>
            <a:r>
              <a:rPr lang="en-US" dirty="0" smtClean="0"/>
              <a:t>homo sapiens </a:t>
            </a:r>
            <a:r>
              <a:rPr lang="el-GR" dirty="0" smtClean="0"/>
              <a:t>είναι ένα ξεχωριστό (</a:t>
            </a:r>
            <a:r>
              <a:rPr lang="en-US" dirty="0" smtClean="0"/>
              <a:t>exceptional) </a:t>
            </a:r>
            <a:r>
              <a:rPr lang="el-GR" dirty="0" smtClean="0"/>
              <a:t>είδος και ότι τα μοναδικά χαρακτηριστικά του είδους μας (κουλτούρα, τεχνολογία, γλώσσα, περίτεχνη κοινωνική οργάνωση) κατά κάποιο τρόπο εξαιρούν (</a:t>
            </a:r>
            <a:r>
              <a:rPr lang="en-US" dirty="0" smtClean="0"/>
              <a:t>exempt)</a:t>
            </a:r>
            <a:r>
              <a:rPr lang="el-GR" dirty="0" smtClean="0"/>
              <a:t> τους ανθρώπους</a:t>
            </a:r>
            <a:r>
              <a:rPr lang="en-US" dirty="0" smtClean="0"/>
              <a:t> </a:t>
            </a:r>
            <a:r>
              <a:rPr lang="el-GR" dirty="0" smtClean="0"/>
              <a:t>από οικολογικές αρχές, περιβαλλοντικές επιρροές και οικολογικά όρια (</a:t>
            </a:r>
            <a:r>
              <a:rPr lang="en-US" dirty="0" smtClean="0"/>
              <a:t>Dunlap &amp; Catton 1979)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305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Πκ	κανονεσ αρχεσ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83227" y="1818409"/>
            <a:ext cx="10692245" cy="4779818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Απορρίπτει την ‘κυρίαρχη δυτική κοσμοθεώρηση’ (</a:t>
            </a:r>
            <a:r>
              <a:rPr lang="en-US" dirty="0" smtClean="0"/>
              <a:t>Dominant Western Worldview – DWW)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καθώς το </a:t>
            </a:r>
            <a:r>
              <a:rPr lang="en-US" dirty="0" smtClean="0"/>
              <a:t>HEP</a:t>
            </a:r>
            <a:r>
              <a:rPr lang="en-US" dirty="0"/>
              <a:t> </a:t>
            </a:r>
            <a:r>
              <a:rPr lang="el-GR" dirty="0" smtClean="0"/>
              <a:t>αποτελεί τη μεταφορά της σε ακαδημαϊκό επίπεδο) το σύνολο δηλαδή των αξιών και ιδεολογιών που κατεύθυναν την ανάπτυξη του δυτικού πολιτισμού τα τελευταία 500 χρόνια (</a:t>
            </a:r>
            <a:r>
              <a:rPr lang="en-US" dirty="0" err="1" smtClean="0"/>
              <a:t>Buttel</a:t>
            </a:r>
            <a:r>
              <a:rPr lang="en-US" dirty="0" smtClean="0"/>
              <a:t> 1987)</a:t>
            </a:r>
          </a:p>
          <a:p>
            <a:pPr algn="just"/>
            <a:r>
              <a:rPr lang="el-GR" dirty="0" smtClean="0"/>
              <a:t>Υποστηρίζει ότι ‘οι ανθρώπινες κοινωνίες αναγκαστικά εκμεταλλεύονται τα περιβάλλοντα οικοσυστήματα για να επιβιώσουν, όμως η υπερεκμετάλλευση των οικοσυστημάτων μπορεί να καταστρέψει τις βάσεις της ίδιας τους της επιβίωσης</a:t>
            </a:r>
          </a:p>
          <a:p>
            <a:pPr algn="just"/>
            <a:r>
              <a:rPr lang="el-GR" dirty="0" smtClean="0"/>
              <a:t>=&gt; προκρίνει ένα εναλλακτικό κοινωνικό παράδειγμα το «Νέο Περιβαλλοντικό Παράδειγμα»  (</a:t>
            </a:r>
            <a:r>
              <a:rPr lang="en-US" dirty="0" smtClean="0"/>
              <a:t>New Environmental </a:t>
            </a:r>
            <a:r>
              <a:rPr lang="en-US" dirty="0" err="1" smtClean="0"/>
              <a:t>Pradigm</a:t>
            </a:r>
            <a:r>
              <a:rPr lang="en-US" dirty="0" smtClean="0"/>
              <a:t> –NEP) </a:t>
            </a:r>
            <a:r>
              <a:rPr lang="el-GR" dirty="0" smtClean="0"/>
              <a:t>το οποίο τονίζει την εξάρτηση της κοινωνίας από τα οικοσυστήματα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49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627</TotalTime>
  <Words>1270</Words>
  <Application>Microsoft Office PowerPoint</Application>
  <PresentationFormat>Προσαρμογή</PresentationFormat>
  <Paragraphs>66</Paragraphs>
  <Slides>16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Κύκλωμα</vt:lpstr>
      <vt:lpstr>Περιβαλλοντικη κοινωνιολογια</vt:lpstr>
      <vt:lpstr>ΠΚ εισαγωγή - ιστορική ανασκόπηση</vt:lpstr>
      <vt:lpstr>Πκ εισαγωγη – ιστορικη ανασκοπηση</vt:lpstr>
      <vt:lpstr>ΠΚ  εισαγωγη – γενικοΣ ορισμοσ</vt:lpstr>
      <vt:lpstr>Environmental sociology: meaning, definition, explanation</vt:lpstr>
      <vt:lpstr>ΠΚ  Ορισμοσ</vt:lpstr>
      <vt:lpstr>Πκ εννοιεσ</vt:lpstr>
      <vt:lpstr>Πκ κανονεσ αρχεσ</vt:lpstr>
      <vt:lpstr>Πκ κανονεσ αρχεσ</vt:lpstr>
      <vt:lpstr>Πκ βασικεσ παραδοχεσ NEP</vt:lpstr>
      <vt:lpstr>Πκ  κανονεσ αρχεσ</vt:lpstr>
      <vt:lpstr>Πκ πολιτικεσ θεωριεσ</vt:lpstr>
      <vt:lpstr>Πκ πΟλιτικεσ θεωριεσ</vt:lpstr>
      <vt:lpstr>Πκ πολιτικεσ θεωριεσ</vt:lpstr>
      <vt:lpstr>Πκ πολιτικεσ θεωριεσ</vt:lpstr>
      <vt:lpstr>Πκ γενικα συμπερασματα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Περιβαλλοντικη κοινωνιολογια</dc:title>
  <dc:creator>Katerina Kaisari</dc:creator>
  <cp:lastModifiedBy>Katerina Kaisari</cp:lastModifiedBy>
  <cp:revision>37</cp:revision>
  <dcterms:created xsi:type="dcterms:W3CDTF">2019-02-22T16:37:57Z</dcterms:created>
  <dcterms:modified xsi:type="dcterms:W3CDTF">2019-02-25T09:03:13Z</dcterms:modified>
</cp:coreProperties>
</file>