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94" r:id="rId3"/>
    <p:sldId id="295" r:id="rId4"/>
    <p:sldId id="299" r:id="rId5"/>
    <p:sldId id="296" r:id="rId6"/>
    <p:sldId id="297" r:id="rId7"/>
    <p:sldId id="298" r:id="rId8"/>
    <p:sldId id="320" r:id="rId9"/>
    <p:sldId id="300" r:id="rId10"/>
    <p:sldId id="322" r:id="rId11"/>
    <p:sldId id="301" r:id="rId12"/>
    <p:sldId id="304" r:id="rId13"/>
    <p:sldId id="305" r:id="rId14"/>
    <p:sldId id="306" r:id="rId15"/>
    <p:sldId id="323" r:id="rId16"/>
    <p:sldId id="302" r:id="rId17"/>
    <p:sldId id="321" r:id="rId18"/>
    <p:sldId id="307" r:id="rId19"/>
    <p:sldId id="303" r:id="rId20"/>
    <p:sldId id="308" r:id="rId21"/>
    <p:sldId id="280" r:id="rId22"/>
    <p:sldId id="283" r:id="rId23"/>
    <p:sldId id="285" r:id="rId24"/>
    <p:sldId id="309" r:id="rId25"/>
    <p:sldId id="286" r:id="rId26"/>
    <p:sldId id="284" r:id="rId27"/>
    <p:sldId id="287" r:id="rId28"/>
    <p:sldId id="281" r:id="rId29"/>
    <p:sldId id="289" r:id="rId30"/>
    <p:sldId id="310" r:id="rId31"/>
    <p:sldId id="311" r:id="rId32"/>
    <p:sldId id="312" r:id="rId33"/>
    <p:sldId id="313" r:id="rId34"/>
    <p:sldId id="315" r:id="rId35"/>
    <p:sldId id="314" r:id="rId36"/>
    <p:sldId id="290" r:id="rId37"/>
    <p:sldId id="316" r:id="rId38"/>
    <p:sldId id="291" r:id="rId39"/>
    <p:sldId id="317" r:id="rId40"/>
    <p:sldId id="292" r:id="rId41"/>
    <p:sldId id="318" r:id="rId42"/>
    <p:sldId id="293" r:id="rId43"/>
    <p:sldId id="319" r:id="rId4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71" autoAdjust="0"/>
  </p:normalViewPr>
  <p:slideViewPr>
    <p:cSldViewPr snapToGrid="0">
      <p:cViewPr varScale="1">
        <p:scale>
          <a:sx n="71" d="100"/>
          <a:sy n="71" d="100"/>
        </p:scale>
        <p:origin x="654" y="72"/>
      </p:cViewPr>
      <p:guideLst>
        <p:guide orient="horz" pos="2160"/>
        <p:guide pos="3840"/>
      </p:guideLst>
    </p:cSldViewPr>
  </p:slideViewPr>
  <p:outlineViewPr>
    <p:cViewPr>
      <p:scale>
        <a:sx n="33" d="100"/>
        <a:sy n="33" d="100"/>
      </p:scale>
      <p:origin x="0" y="161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6FBEA4C2-F296-4607-AEE3-7AA8890119F1}" type="datetimeFigureOut">
              <a:rPr lang="el-GR" smtClean="0"/>
              <a:t>7/12/2017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F91514-7771-47F9-9CD6-4DFF42ADC5CB}"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9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6FBEA4C2-F296-4607-AEE3-7AA8890119F1}" type="datetimeFigureOut">
              <a:rPr lang="el-GR" smtClean="0"/>
              <a:t>7/12/2017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F91514-7771-47F9-9CD6-4DFF42ADC5CB}" type="slidenum">
              <a:rPr lang="el-GR" smtClean="0"/>
              <a:t>‹#›</a:t>
            </a:fld>
            <a:endParaRPr lang="el-GR"/>
          </a:p>
        </p:txBody>
      </p:sp>
    </p:spTree>
    <p:extLst>
      <p:ext uri="{BB962C8B-B14F-4D97-AF65-F5344CB8AC3E}">
        <p14:creationId xmlns:p14="http://schemas.microsoft.com/office/powerpoint/2010/main" val="191363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6FBEA4C2-F296-4607-AEE3-7AA8890119F1}" type="datetimeFigureOut">
              <a:rPr lang="el-GR" smtClean="0"/>
              <a:t>7/12/2017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F91514-7771-47F9-9CD6-4DFF42ADC5CB}" type="slidenum">
              <a:rPr lang="el-GR" smtClean="0"/>
              <a:t>‹#›</a:t>
            </a:fld>
            <a:endParaRPr lang="el-GR"/>
          </a:p>
        </p:txBody>
      </p:sp>
    </p:spTree>
    <p:extLst>
      <p:ext uri="{BB962C8B-B14F-4D97-AF65-F5344CB8AC3E}">
        <p14:creationId xmlns:p14="http://schemas.microsoft.com/office/powerpoint/2010/main" val="545669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6FBEA4C2-F296-4607-AEE3-7AA8890119F1}" type="datetimeFigureOut">
              <a:rPr lang="el-GR" smtClean="0"/>
              <a:t>7/12/2017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F91514-7771-47F9-9CD6-4DFF42ADC5CB}" type="slidenum">
              <a:rPr lang="el-GR" smtClean="0"/>
              <a:t>‹#›</a:t>
            </a:fld>
            <a:endParaRPr lang="el-GR"/>
          </a:p>
        </p:txBody>
      </p:sp>
    </p:spTree>
    <p:extLst>
      <p:ext uri="{BB962C8B-B14F-4D97-AF65-F5344CB8AC3E}">
        <p14:creationId xmlns:p14="http://schemas.microsoft.com/office/powerpoint/2010/main" val="3747845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6FBEA4C2-F296-4607-AEE3-7AA8890119F1}" type="datetimeFigureOut">
              <a:rPr lang="el-GR" smtClean="0"/>
              <a:t>7/12/2017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0F91514-7771-47F9-9CD6-4DFF42ADC5CB}"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3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6FBEA4C2-F296-4607-AEE3-7AA8890119F1}" type="datetimeFigureOut">
              <a:rPr lang="el-GR" smtClean="0"/>
              <a:t>7/12/2017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0F91514-7771-47F9-9CD6-4DFF42ADC5CB}" type="slidenum">
              <a:rPr lang="el-GR" smtClean="0"/>
              <a:t>‹#›</a:t>
            </a:fld>
            <a:endParaRPr lang="el-GR"/>
          </a:p>
        </p:txBody>
      </p:sp>
    </p:spTree>
    <p:extLst>
      <p:ext uri="{BB962C8B-B14F-4D97-AF65-F5344CB8AC3E}">
        <p14:creationId xmlns:p14="http://schemas.microsoft.com/office/powerpoint/2010/main" val="4109414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97280" y="2582334"/>
            <a:ext cx="4937760" cy="3378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17920" y="2582334"/>
            <a:ext cx="4937760" cy="3378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6FBEA4C2-F296-4607-AEE3-7AA8890119F1}" type="datetimeFigureOut">
              <a:rPr lang="el-GR" smtClean="0"/>
              <a:t>7/12/2017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0F91514-7771-47F9-9CD6-4DFF42ADC5CB}" type="slidenum">
              <a:rPr lang="el-GR" smtClean="0"/>
              <a:t>‹#›</a:t>
            </a:fld>
            <a:endParaRPr lang="el-GR"/>
          </a:p>
        </p:txBody>
      </p:sp>
    </p:spTree>
    <p:extLst>
      <p:ext uri="{BB962C8B-B14F-4D97-AF65-F5344CB8AC3E}">
        <p14:creationId xmlns:p14="http://schemas.microsoft.com/office/powerpoint/2010/main" val="140411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6FBEA4C2-F296-4607-AEE3-7AA8890119F1}" type="datetimeFigureOut">
              <a:rPr lang="el-GR" smtClean="0"/>
              <a:t>7/12/2017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0F91514-7771-47F9-9CD6-4DFF42ADC5CB}" type="slidenum">
              <a:rPr lang="el-GR" smtClean="0"/>
              <a:t>‹#›</a:t>
            </a:fld>
            <a:endParaRPr lang="el-GR"/>
          </a:p>
        </p:txBody>
      </p:sp>
    </p:spTree>
    <p:extLst>
      <p:ext uri="{BB962C8B-B14F-4D97-AF65-F5344CB8AC3E}">
        <p14:creationId xmlns:p14="http://schemas.microsoft.com/office/powerpoint/2010/main" val="353875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BEA4C2-F296-4607-AEE3-7AA8890119F1}" type="datetimeFigureOut">
              <a:rPr lang="el-GR" smtClean="0"/>
              <a:t>7/12/2017</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20F91514-7771-47F9-9CD6-4DFF42ADC5CB}" type="slidenum">
              <a:rPr lang="el-GR" smtClean="0"/>
              <a:t>‹#›</a:t>
            </a:fld>
            <a:endParaRPr lang="el-GR"/>
          </a:p>
        </p:txBody>
      </p:sp>
    </p:spTree>
    <p:extLst>
      <p:ext uri="{BB962C8B-B14F-4D97-AF65-F5344CB8AC3E}">
        <p14:creationId xmlns:p14="http://schemas.microsoft.com/office/powerpoint/2010/main" val="63959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FBEA4C2-F296-4607-AEE3-7AA8890119F1}" type="datetimeFigureOut">
              <a:rPr lang="el-GR" smtClean="0"/>
              <a:t>7/12/2017</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0F91514-7771-47F9-9CD6-4DFF42ADC5CB}" type="slidenum">
              <a:rPr lang="el-GR" smtClean="0"/>
              <a:t>‹#›</a:t>
            </a:fld>
            <a:endParaRPr lang="el-GR"/>
          </a:p>
        </p:txBody>
      </p:sp>
    </p:spTree>
    <p:extLst>
      <p:ext uri="{BB962C8B-B14F-4D97-AF65-F5344CB8AC3E}">
        <p14:creationId xmlns:p14="http://schemas.microsoft.com/office/powerpoint/2010/main" val="3104139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6FBEA4C2-F296-4607-AEE3-7AA8890119F1}" type="datetimeFigureOut">
              <a:rPr lang="el-GR" smtClean="0"/>
              <a:t>7/12/2017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0F91514-7771-47F9-9CD6-4DFF42ADC5CB}" type="slidenum">
              <a:rPr lang="el-GR" smtClean="0"/>
              <a:t>‹#›</a:t>
            </a:fld>
            <a:endParaRPr lang="el-GR"/>
          </a:p>
        </p:txBody>
      </p:sp>
    </p:spTree>
    <p:extLst>
      <p:ext uri="{BB962C8B-B14F-4D97-AF65-F5344CB8AC3E}">
        <p14:creationId xmlns:p14="http://schemas.microsoft.com/office/powerpoint/2010/main" val="146138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FBEA4C2-F296-4607-AEE3-7AA8890119F1}" type="datetimeFigureOut">
              <a:rPr lang="el-GR" smtClean="0"/>
              <a:t>7/12/2017</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0F91514-7771-47F9-9CD6-4DFF42ADC5CB}"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73228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sz="6700" dirty="0" smtClean="0">
                <a:solidFill>
                  <a:schemeClr val="bg2">
                    <a:lumMod val="50000"/>
                  </a:schemeClr>
                </a:solidFill>
              </a:rPr>
              <a:t>ΤΕΧΝΟΛΟΓΙΕΣ ΑΝΤΙΜΕΤΩΠΙΣΗΣ ΕΚΠΟΜΠΩΝ ΑΕΡΙΩΝ ΚΑΙ ΣΩΜΑΤΙΔΙΑΚΩΝ ΡΥΠΩΝ</a:t>
            </a:r>
            <a:r>
              <a:rPr lang="el-GR" dirty="0" smtClean="0">
                <a:solidFill>
                  <a:schemeClr val="bg2">
                    <a:lumMod val="50000"/>
                  </a:schemeClr>
                </a:solidFill>
              </a:rPr>
              <a:t/>
            </a:r>
            <a:br>
              <a:rPr lang="el-GR" dirty="0" smtClean="0">
                <a:solidFill>
                  <a:schemeClr val="bg2">
                    <a:lumMod val="50000"/>
                  </a:schemeClr>
                </a:solidFill>
              </a:rPr>
            </a:br>
            <a:r>
              <a:rPr lang="el-GR" sz="3100" dirty="0" smtClean="0">
                <a:solidFill>
                  <a:schemeClr val="accent1">
                    <a:lumMod val="75000"/>
                  </a:schemeClr>
                </a:solidFill>
              </a:rPr>
              <a:t>Διάλεξη </a:t>
            </a:r>
            <a:r>
              <a:rPr lang="el-GR" sz="3100" dirty="0">
                <a:solidFill>
                  <a:schemeClr val="accent1">
                    <a:lumMod val="75000"/>
                  </a:schemeClr>
                </a:solidFill>
              </a:rPr>
              <a:t>στο πλαίσιο του μαθήματος «Ρύπανση και Προστασία Περιβάλλοντος»</a:t>
            </a:r>
          </a:p>
        </p:txBody>
      </p:sp>
      <p:sp>
        <p:nvSpPr>
          <p:cNvPr id="3" name="Υπότιτλος 2"/>
          <p:cNvSpPr>
            <a:spLocks noGrp="1"/>
          </p:cNvSpPr>
          <p:nvPr>
            <p:ph type="subTitle" idx="1"/>
          </p:nvPr>
        </p:nvSpPr>
        <p:spPr/>
        <p:txBody>
          <a:bodyPr/>
          <a:lstStyle/>
          <a:p>
            <a:r>
              <a:rPr lang="el-GR" dirty="0">
                <a:solidFill>
                  <a:schemeClr val="bg2">
                    <a:lumMod val="50000"/>
                  </a:schemeClr>
                </a:solidFill>
              </a:rPr>
              <a:t>ΠΜΣ «ΧΩΡΙΚΗ ΑΝΑΛΥΣΗ ΚΑΙ ΔΙΑΧΕΙΡΙΣΗ ΠΕΡΙΒΑΛΛΟΝΤΟΣ»</a:t>
            </a:r>
          </a:p>
          <a:p>
            <a:r>
              <a:rPr lang="el-GR" dirty="0" err="1">
                <a:solidFill>
                  <a:schemeClr val="bg2">
                    <a:lumMod val="50000"/>
                  </a:schemeClr>
                </a:solidFill>
              </a:rPr>
              <a:t>Βολοσ</a:t>
            </a:r>
            <a:r>
              <a:rPr lang="el-GR" dirty="0">
                <a:solidFill>
                  <a:schemeClr val="bg2">
                    <a:lumMod val="50000"/>
                  </a:schemeClr>
                </a:solidFill>
              </a:rPr>
              <a:t>, 30/11/2017</a:t>
            </a:r>
          </a:p>
        </p:txBody>
      </p:sp>
    </p:spTree>
    <p:extLst>
      <p:ext uri="{BB962C8B-B14F-4D97-AF65-F5344CB8AC3E}">
        <p14:creationId xmlns:p14="http://schemas.microsoft.com/office/powerpoint/2010/main" val="4149371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Κεραμικός μονόλιθος</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3068638" y="1905000"/>
            <a:ext cx="6115050" cy="3905250"/>
          </a:xfrm>
          <a:prstGeom prst="rect">
            <a:avLst/>
          </a:prstGeom>
        </p:spPr>
      </p:pic>
    </p:spTree>
    <p:extLst>
      <p:ext uri="{BB962C8B-B14F-4D97-AF65-F5344CB8AC3E}">
        <p14:creationId xmlns:p14="http://schemas.microsoft.com/office/powerpoint/2010/main" val="3166257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Ενδιάμεση επίστρωση (</a:t>
            </a:r>
            <a:r>
              <a:rPr lang="en-US" dirty="0" err="1"/>
              <a:t>washcoat</a:t>
            </a:r>
            <a:r>
              <a:rPr lang="en-US" dirty="0"/>
              <a:t>)</a:t>
            </a:r>
            <a:endParaRPr lang="el-GR" dirty="0"/>
          </a:p>
        </p:txBody>
      </p:sp>
      <p:sp>
        <p:nvSpPr>
          <p:cNvPr id="3" name="Θέση περιεχομένου 2"/>
          <p:cNvSpPr>
            <a:spLocks noGrp="1"/>
          </p:cNvSpPr>
          <p:nvPr>
            <p:ph idx="1"/>
          </p:nvPr>
        </p:nvSpPr>
        <p:spPr/>
        <p:txBody>
          <a:bodyPr/>
          <a:lstStyle/>
          <a:p>
            <a:pPr>
              <a:buFont typeface="Arial" panose="020B0604020202020204" pitchFamily="34" charset="0"/>
              <a:buChar char="•"/>
            </a:pPr>
            <a:r>
              <a:rPr lang="el-GR" dirty="0" smtClean="0"/>
              <a:t> Στην </a:t>
            </a:r>
            <a:r>
              <a:rPr lang="el-GR" dirty="0"/>
              <a:t>επιφάνεια του μονόλιθου επιστρώνεται ένα πορώδες υλικό σε ποσότητα περίπου 20% </a:t>
            </a:r>
            <a:r>
              <a:rPr lang="el-GR" dirty="0" err="1"/>
              <a:t>κ.β</a:t>
            </a:r>
            <a:r>
              <a:rPr lang="el-GR" dirty="0"/>
              <a:t>. ως προς το συνολικό βάρος του μονόλιθου (ενδιάμεση επίστρωση) η οποία θα αποτελέσει το υπόστρωμα των καταλυτικά ενεργών φάσεων</a:t>
            </a:r>
            <a:r>
              <a:rPr lang="el-GR" dirty="0" smtClean="0"/>
              <a:t>.</a:t>
            </a:r>
          </a:p>
          <a:p>
            <a:pPr>
              <a:buFont typeface="Arial" panose="020B0604020202020204" pitchFamily="34" charset="0"/>
              <a:buChar char="•"/>
            </a:pPr>
            <a:r>
              <a:rPr lang="el-GR" dirty="0"/>
              <a:t> </a:t>
            </a:r>
            <a:r>
              <a:rPr lang="el-GR" dirty="0" smtClean="0"/>
              <a:t>Συνήθως επιλέγεται η γ-</a:t>
            </a:r>
            <a:r>
              <a:rPr lang="en-US" dirty="0" smtClean="0"/>
              <a:t>Al</a:t>
            </a:r>
            <a:r>
              <a:rPr lang="en-US" baseline="-25000" dirty="0" smtClean="0"/>
              <a:t>2</a:t>
            </a:r>
            <a:r>
              <a:rPr lang="en-US" dirty="0" smtClean="0"/>
              <a:t>O</a:t>
            </a:r>
            <a:r>
              <a:rPr lang="en-US" baseline="-25000" dirty="0" smtClean="0"/>
              <a:t>3</a:t>
            </a:r>
            <a:r>
              <a:rPr lang="en-US" dirty="0" smtClean="0"/>
              <a:t>, </a:t>
            </a:r>
            <a:r>
              <a:rPr lang="el-GR" dirty="0" smtClean="0"/>
              <a:t>υλικό που διαθέτει μεγάλη επιφάνεια της τάξης των 100-200 </a:t>
            </a:r>
            <a:r>
              <a:rPr lang="en-US" dirty="0" smtClean="0"/>
              <a:t>m</a:t>
            </a:r>
            <a:r>
              <a:rPr lang="en-US" baseline="30000" dirty="0" smtClean="0"/>
              <a:t>2</a:t>
            </a:r>
            <a:r>
              <a:rPr lang="en-US" dirty="0" smtClean="0"/>
              <a:t>/g, </a:t>
            </a:r>
            <a:r>
              <a:rPr lang="el-GR" dirty="0" smtClean="0"/>
              <a:t>ώστε να διασπαρθούν επ’ αυτής σε μέγιστο βαθμό οι ενεργές φάσεις.</a:t>
            </a:r>
          </a:p>
          <a:p>
            <a:pPr>
              <a:buFont typeface="Arial" panose="020B0604020202020204" pitchFamily="34" charset="0"/>
              <a:buChar char="•"/>
            </a:pPr>
            <a:r>
              <a:rPr lang="el-GR" dirty="0"/>
              <a:t> </a:t>
            </a:r>
            <a:r>
              <a:rPr lang="el-GR" dirty="0" smtClean="0"/>
              <a:t>Δομικοί ενισχυτές </a:t>
            </a:r>
            <a:r>
              <a:rPr lang="en-US" dirty="0" smtClean="0"/>
              <a:t>CeO</a:t>
            </a:r>
            <a:r>
              <a:rPr lang="en-US" baseline="-25000" dirty="0" smtClean="0"/>
              <a:t>2</a:t>
            </a:r>
            <a:r>
              <a:rPr lang="en-US" dirty="0" smtClean="0"/>
              <a:t>, ZrO</a:t>
            </a:r>
            <a:r>
              <a:rPr lang="en-US" baseline="-25000" dirty="0" smtClean="0"/>
              <a:t>2</a:t>
            </a:r>
            <a:r>
              <a:rPr lang="en-US" dirty="0" smtClean="0"/>
              <a:t>, La</a:t>
            </a:r>
            <a:r>
              <a:rPr lang="en-US" baseline="-25000" dirty="0" smtClean="0"/>
              <a:t>2</a:t>
            </a:r>
            <a:r>
              <a:rPr lang="en-US" dirty="0" smtClean="0"/>
              <a:t>O</a:t>
            </a:r>
            <a:r>
              <a:rPr lang="en-US" baseline="-25000" dirty="0" smtClean="0"/>
              <a:t>3</a:t>
            </a:r>
            <a:r>
              <a:rPr lang="en-US" dirty="0" smtClean="0"/>
              <a:t>, </a:t>
            </a:r>
            <a:r>
              <a:rPr lang="en-US" dirty="0" err="1" smtClean="0"/>
              <a:t>BaO</a:t>
            </a:r>
            <a:r>
              <a:rPr lang="en-US" dirty="0" smtClean="0"/>
              <a:t>, </a:t>
            </a:r>
            <a:r>
              <a:rPr lang="en-US" dirty="0" err="1" smtClean="0"/>
              <a:t>NiO</a:t>
            </a:r>
            <a:r>
              <a:rPr lang="el-GR" dirty="0" smtClean="0"/>
              <a:t>, για την σταθεροποίηση και βελτίωση της δομής, της μηχανικής αντοχής και της σύμφυσης της ενδιάμεσης επίστρωσης με τον </a:t>
            </a:r>
            <a:r>
              <a:rPr lang="el-GR" dirty="0" err="1" smtClean="0"/>
              <a:t>κορδιερίτη</a:t>
            </a:r>
            <a:r>
              <a:rPr lang="el-GR" dirty="0" smtClean="0"/>
              <a:t> αλλά και την αύξηση της δραστικότητας των ενεργών φάσεων.</a:t>
            </a:r>
          </a:p>
          <a:p>
            <a:pPr>
              <a:buFont typeface="Arial" panose="020B0604020202020204" pitchFamily="34" charset="0"/>
              <a:buChar char="•"/>
            </a:pPr>
            <a:r>
              <a:rPr lang="el-GR" dirty="0" smtClean="0"/>
              <a:t> Μικτά οξείδια </a:t>
            </a:r>
            <a:r>
              <a:rPr lang="en-US" dirty="0" smtClean="0"/>
              <a:t>Ce</a:t>
            </a:r>
            <a:r>
              <a:rPr lang="en-US" baseline="-25000" dirty="0" smtClean="0"/>
              <a:t>x</a:t>
            </a:r>
            <a:r>
              <a:rPr lang="en-US" dirty="0" smtClean="0"/>
              <a:t>Zr</a:t>
            </a:r>
            <a:r>
              <a:rPr lang="en-US" baseline="-25000" dirty="0" smtClean="0"/>
              <a:t>y</a:t>
            </a:r>
            <a:r>
              <a:rPr lang="en-US" dirty="0" smtClean="0"/>
              <a:t>La</a:t>
            </a:r>
            <a:r>
              <a:rPr lang="en-US" baseline="-25000" dirty="0" smtClean="0"/>
              <a:t>z</a:t>
            </a:r>
            <a:r>
              <a:rPr lang="en-US" dirty="0" smtClean="0"/>
              <a:t>O</a:t>
            </a:r>
            <a:r>
              <a:rPr lang="el-GR" baseline="-25000" dirty="0" smtClean="0"/>
              <a:t>δ</a:t>
            </a:r>
            <a:r>
              <a:rPr lang="el-GR" dirty="0" smtClean="0"/>
              <a:t>.</a:t>
            </a:r>
          </a:p>
          <a:p>
            <a:endParaRPr lang="el-GR" dirty="0"/>
          </a:p>
        </p:txBody>
      </p:sp>
    </p:spTree>
    <p:extLst>
      <p:ext uri="{BB962C8B-B14F-4D97-AF65-F5344CB8AC3E}">
        <p14:creationId xmlns:p14="http://schemas.microsoft.com/office/powerpoint/2010/main" val="3167010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Καταλυτικά ενεργές φάσεις</a:t>
            </a:r>
            <a:endParaRPr lang="el-GR" dirty="0"/>
          </a:p>
        </p:txBody>
      </p:sp>
      <p:sp>
        <p:nvSpPr>
          <p:cNvPr id="3" name="Θέση περιεχομένου 2"/>
          <p:cNvSpPr>
            <a:spLocks noGrp="1"/>
          </p:cNvSpPr>
          <p:nvPr>
            <p:ph idx="1"/>
          </p:nvPr>
        </p:nvSpPr>
        <p:spPr/>
        <p:txBody>
          <a:bodyPr/>
          <a:lstStyle/>
          <a:p>
            <a:r>
              <a:rPr lang="el-GR" b="1" dirty="0" smtClean="0"/>
              <a:t>Λευκόχρυσος </a:t>
            </a:r>
            <a:r>
              <a:rPr lang="en-US" b="1" dirty="0" smtClean="0"/>
              <a:t>Pt</a:t>
            </a:r>
            <a:endParaRPr lang="el-GR" dirty="0"/>
          </a:p>
          <a:p>
            <a:pPr>
              <a:buFont typeface="Arial" panose="020B0604020202020204" pitchFamily="34" charset="0"/>
              <a:buChar char="•"/>
            </a:pPr>
            <a:r>
              <a:rPr lang="el-GR" dirty="0" smtClean="0"/>
              <a:t> Έξοχος καταλύτης για </a:t>
            </a:r>
            <a:r>
              <a:rPr lang="en-US" dirty="0" smtClean="0"/>
              <a:t>CO, H/Cs </a:t>
            </a:r>
            <a:r>
              <a:rPr lang="el-GR" dirty="0" smtClean="0"/>
              <a:t>αντιδράσεις οξείδωσης. Ασήμαντη δραστικότητα και χαμηλή εκλεκτικότητα Ν</a:t>
            </a:r>
            <a:r>
              <a:rPr lang="el-GR" baseline="-25000" dirty="0" smtClean="0"/>
              <a:t>2</a:t>
            </a:r>
            <a:r>
              <a:rPr lang="el-GR" dirty="0" smtClean="0"/>
              <a:t>/Ν</a:t>
            </a:r>
            <a:r>
              <a:rPr lang="el-GR" baseline="-25000" dirty="0" smtClean="0"/>
              <a:t>2</a:t>
            </a:r>
            <a:r>
              <a:rPr lang="el-GR" dirty="0" smtClean="0"/>
              <a:t>Ο για τις αντιδράσεις αναγωγής των ΝΟ</a:t>
            </a:r>
            <a:r>
              <a:rPr lang="en-US" baseline="-25000" dirty="0" smtClean="0"/>
              <a:t>x</a:t>
            </a:r>
            <a:r>
              <a:rPr lang="en-US" dirty="0" smtClean="0"/>
              <a:t>.</a:t>
            </a:r>
            <a:endParaRPr lang="el-GR" dirty="0" smtClean="0"/>
          </a:p>
          <a:p>
            <a:pPr>
              <a:buFont typeface="Arial" panose="020B0604020202020204" pitchFamily="34" charset="0"/>
              <a:buChar char="•"/>
            </a:pPr>
            <a:r>
              <a:rPr lang="el-GR" dirty="0" smtClean="0"/>
              <a:t>Ανθεκτικότερος από τα άλλα δύο ευγενή μέταλλα στη δηλητηρίαση και ως εκ τούτου ανθίσταται στη συν το χρόνο απενεργοποίηση που υπόκειται ο μετατροπέας από τις διάφορες προσμίξεις που περιέχουν τα καυσαέρια.</a:t>
            </a:r>
          </a:p>
          <a:p>
            <a:endParaRPr lang="el-GR" dirty="0"/>
          </a:p>
        </p:txBody>
      </p:sp>
    </p:spTree>
    <p:extLst>
      <p:ext uri="{BB962C8B-B14F-4D97-AF65-F5344CB8AC3E}">
        <p14:creationId xmlns:p14="http://schemas.microsoft.com/office/powerpoint/2010/main" val="2386086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Καταλυτικά ενεργές φάσεις</a:t>
            </a:r>
            <a:endParaRPr lang="el-GR" dirty="0"/>
          </a:p>
        </p:txBody>
      </p:sp>
      <p:sp>
        <p:nvSpPr>
          <p:cNvPr id="3" name="Θέση περιεχομένου 2"/>
          <p:cNvSpPr>
            <a:spLocks noGrp="1"/>
          </p:cNvSpPr>
          <p:nvPr>
            <p:ph idx="1"/>
          </p:nvPr>
        </p:nvSpPr>
        <p:spPr/>
        <p:txBody>
          <a:bodyPr/>
          <a:lstStyle/>
          <a:p>
            <a:r>
              <a:rPr lang="el-GR" b="1" dirty="0" smtClean="0"/>
              <a:t>Παλλάδιο </a:t>
            </a:r>
            <a:r>
              <a:rPr lang="en-US" b="1" dirty="0" err="1" smtClean="0"/>
              <a:t>Pd</a:t>
            </a:r>
            <a:endParaRPr lang="el-GR" dirty="0"/>
          </a:p>
          <a:p>
            <a:pPr>
              <a:buFont typeface="Arial" panose="020B0604020202020204" pitchFamily="34" charset="0"/>
              <a:buChar char="•"/>
            </a:pPr>
            <a:r>
              <a:rPr lang="el-GR" dirty="0" smtClean="0"/>
              <a:t> Πολύ καλός καταλύτης οξείδωσης </a:t>
            </a:r>
            <a:r>
              <a:rPr lang="en-US" dirty="0" smtClean="0"/>
              <a:t>CO, H/Cs</a:t>
            </a:r>
            <a:r>
              <a:rPr lang="el-GR" dirty="0" smtClean="0"/>
              <a:t>. </a:t>
            </a:r>
          </a:p>
          <a:p>
            <a:pPr>
              <a:buFont typeface="Arial" panose="020B0604020202020204" pitchFamily="34" charset="0"/>
              <a:buChar char="•"/>
            </a:pPr>
            <a:r>
              <a:rPr lang="el-GR" dirty="0"/>
              <a:t> </a:t>
            </a:r>
            <a:r>
              <a:rPr lang="el-GR" dirty="0" smtClean="0"/>
              <a:t>Η αναγωγική του δράση είναι καλύτερη από εκείνη του λευκόχρυσου εντούτοις δεν είναι επαρκής για να αποτελέσει το επιθυμητό μέταλλο για αυτή τη λειτουργία στον καταλυτικό μετατροπέα.</a:t>
            </a:r>
          </a:p>
          <a:p>
            <a:pPr>
              <a:buFont typeface="Arial" panose="020B0604020202020204" pitchFamily="34" charset="0"/>
              <a:buChar char="•"/>
            </a:pPr>
            <a:r>
              <a:rPr lang="el-GR" dirty="0"/>
              <a:t> </a:t>
            </a:r>
            <a:r>
              <a:rPr lang="el-GR" dirty="0" smtClean="0"/>
              <a:t>Η ικανότητα της διασπαστικής ρόφησης των οξειδίων του αζώτου από το παλλάδιο είναι συνάρτηση της θερμοκρασίας οπότε η απόδοσή του στην αναγωγή των </a:t>
            </a:r>
            <a:r>
              <a:rPr lang="en-US" dirty="0" smtClean="0"/>
              <a:t>NOx </a:t>
            </a:r>
            <a:r>
              <a:rPr lang="el-GR" dirty="0" smtClean="0"/>
              <a:t>θα μπορούσε κάπως να βελτιωθεί με την αύξηση της θερμοκρασίας λειτουργίας. Ωστόσο και πάλι το αποτέλεσμα δεν είναι επαρκές.</a:t>
            </a:r>
          </a:p>
          <a:p>
            <a:pPr>
              <a:buFont typeface="Arial" panose="020B0604020202020204" pitchFamily="34" charset="0"/>
              <a:buChar char="•"/>
            </a:pPr>
            <a:r>
              <a:rPr lang="el-GR" dirty="0"/>
              <a:t> </a:t>
            </a:r>
            <a:r>
              <a:rPr lang="el-GR" dirty="0" smtClean="0"/>
              <a:t>Το παλλάδιο είναι το πιο φθηνό από τα άλλα δύο ευγενή μέταλλα.</a:t>
            </a:r>
            <a:endParaRPr lang="el-GR" dirty="0"/>
          </a:p>
        </p:txBody>
      </p:sp>
    </p:spTree>
    <p:extLst>
      <p:ext uri="{BB962C8B-B14F-4D97-AF65-F5344CB8AC3E}">
        <p14:creationId xmlns:p14="http://schemas.microsoft.com/office/powerpoint/2010/main" val="175180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Καταλυτικά ενεργές φάσεις</a:t>
            </a:r>
            <a:endParaRPr lang="el-GR" dirty="0"/>
          </a:p>
        </p:txBody>
      </p:sp>
      <p:sp>
        <p:nvSpPr>
          <p:cNvPr id="3" name="Θέση περιεχομένου 2"/>
          <p:cNvSpPr>
            <a:spLocks noGrp="1"/>
          </p:cNvSpPr>
          <p:nvPr>
            <p:ph idx="1"/>
          </p:nvPr>
        </p:nvSpPr>
        <p:spPr/>
        <p:txBody>
          <a:bodyPr/>
          <a:lstStyle/>
          <a:p>
            <a:r>
              <a:rPr lang="el-GR" b="1" dirty="0" smtClean="0"/>
              <a:t>Ρόδιο </a:t>
            </a:r>
            <a:r>
              <a:rPr lang="en-US" b="1" dirty="0" smtClean="0"/>
              <a:t>Rh</a:t>
            </a:r>
            <a:endParaRPr lang="el-GR" dirty="0"/>
          </a:p>
          <a:p>
            <a:pPr>
              <a:buFont typeface="Arial" panose="020B0604020202020204" pitchFamily="34" charset="0"/>
              <a:buChar char="•"/>
            </a:pPr>
            <a:r>
              <a:rPr lang="el-GR" dirty="0" smtClean="0"/>
              <a:t> Είναι το συστατικό κλειδί για τη διάσπαση των οξειδίων του αζώτου, εφόσον έχει την ικανότητα εκτεταμένης διασπαστικής ρόφησης του ΝΟ (</a:t>
            </a:r>
            <a:r>
              <a:rPr lang="en-US" dirty="0" smtClean="0"/>
              <a:t>dissociative chemisorption)</a:t>
            </a:r>
            <a:r>
              <a:rPr lang="el-GR" dirty="0" smtClean="0"/>
              <a:t>, εμφανίζοντας έτσι ισχυρή δραστικότητα στις αντιδράσεις.</a:t>
            </a:r>
          </a:p>
          <a:p>
            <a:pPr>
              <a:buFont typeface="Arial" panose="020B0604020202020204" pitchFamily="34" charset="0"/>
              <a:buChar char="•"/>
            </a:pPr>
            <a:r>
              <a:rPr lang="el-GR" dirty="0"/>
              <a:t> </a:t>
            </a:r>
            <a:r>
              <a:rPr lang="el-GR" dirty="0" smtClean="0"/>
              <a:t>Το ρόδιο εντός της υψηλής </a:t>
            </a:r>
            <a:r>
              <a:rPr lang="en-US" dirty="0" smtClean="0"/>
              <a:t>De-NO</a:t>
            </a:r>
            <a:r>
              <a:rPr lang="en-US" baseline="-25000" dirty="0" smtClean="0"/>
              <a:t>x</a:t>
            </a:r>
            <a:r>
              <a:rPr lang="en-US" dirty="0" smtClean="0"/>
              <a:t> </a:t>
            </a:r>
            <a:r>
              <a:rPr lang="el-GR" dirty="0" smtClean="0"/>
              <a:t>δραστικότητας εμφανίζει και πολύ υψηλή </a:t>
            </a:r>
            <a:r>
              <a:rPr lang="en-US" dirty="0" smtClean="0"/>
              <a:t>N</a:t>
            </a:r>
            <a:r>
              <a:rPr lang="en-US" baseline="-25000" dirty="0" smtClean="0"/>
              <a:t>2</a:t>
            </a:r>
            <a:r>
              <a:rPr lang="en-US" dirty="0" smtClean="0"/>
              <a:t>/N</a:t>
            </a:r>
            <a:r>
              <a:rPr lang="en-US" baseline="-25000" dirty="0" smtClean="0"/>
              <a:t>2</a:t>
            </a:r>
            <a:r>
              <a:rPr lang="en-US" dirty="0" smtClean="0"/>
              <a:t>O-</a:t>
            </a:r>
            <a:r>
              <a:rPr lang="el-GR" dirty="0" smtClean="0"/>
              <a:t>εκλεκτικότητα σχεδόν 100%.</a:t>
            </a:r>
          </a:p>
          <a:p>
            <a:pPr>
              <a:buFont typeface="Arial" panose="020B0604020202020204" pitchFamily="34" charset="0"/>
              <a:buChar char="•"/>
            </a:pPr>
            <a:r>
              <a:rPr lang="el-GR" dirty="0"/>
              <a:t> </a:t>
            </a:r>
            <a:r>
              <a:rPr lang="el-GR" dirty="0" smtClean="0"/>
              <a:t>Το ρόδιο είναι σπανιότερο στη φύση σε σχέση με τα άλλα δύο ευγενή αέρια περίπου 1:15 με αποτέλεσμα να είναι και σημαντικά ακριβότερο.</a:t>
            </a:r>
          </a:p>
          <a:p>
            <a:pPr>
              <a:buFont typeface="Arial" panose="020B0604020202020204" pitchFamily="34" charset="0"/>
              <a:buChar char="•"/>
            </a:pPr>
            <a:r>
              <a:rPr lang="el-GR" dirty="0"/>
              <a:t> </a:t>
            </a:r>
            <a:r>
              <a:rPr lang="el-GR" dirty="0" smtClean="0"/>
              <a:t>Η αντικατάσταση του ρόδιου από άλλα υλικά χωρίς τη μείωση της απόδοσης του καταλύτη θα είχα τεράστια οικονομικά οφέλη. </a:t>
            </a:r>
            <a:endParaRPr lang="el-GR" dirty="0"/>
          </a:p>
        </p:txBody>
      </p:sp>
    </p:spTree>
    <p:extLst>
      <p:ext uri="{BB962C8B-B14F-4D97-AF65-F5344CB8AC3E}">
        <p14:creationId xmlns:p14="http://schemas.microsoft.com/office/powerpoint/2010/main" val="1308119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pic>
        <p:nvPicPr>
          <p:cNvPr id="4" name="Θέση περιεχομένου 3"/>
          <p:cNvPicPr>
            <a:picLocks noGrp="1" noChangeAspect="1"/>
          </p:cNvPicPr>
          <p:nvPr>
            <p:ph idx="1"/>
          </p:nvPr>
        </p:nvPicPr>
        <p:blipFill>
          <a:blip r:embed="rId2"/>
          <a:stretch>
            <a:fillRect/>
          </a:stretch>
        </p:blipFill>
        <p:spPr>
          <a:xfrm>
            <a:off x="1447726" y="286603"/>
            <a:ext cx="9027533" cy="5974954"/>
          </a:xfrm>
          <a:prstGeom prst="rect">
            <a:avLst/>
          </a:prstGeom>
        </p:spPr>
      </p:pic>
    </p:spTree>
    <p:extLst>
      <p:ext uri="{BB962C8B-B14F-4D97-AF65-F5344CB8AC3E}">
        <p14:creationId xmlns:p14="http://schemas.microsoft.com/office/powerpoint/2010/main" val="1489355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Αισθητήρας (ή λήπτης) λ</a:t>
            </a:r>
            <a:endParaRPr lang="el-GR" dirty="0"/>
          </a:p>
        </p:txBody>
      </p:sp>
      <p:sp>
        <p:nvSpPr>
          <p:cNvPr id="3" name="Θέση περιεχομένου 2"/>
          <p:cNvSpPr>
            <a:spLocks noGrp="1"/>
          </p:cNvSpPr>
          <p:nvPr>
            <p:ph idx="1"/>
          </p:nvPr>
        </p:nvSpPr>
        <p:spPr/>
        <p:txBody>
          <a:bodyPr/>
          <a:lstStyle/>
          <a:p>
            <a:pPr marL="0" indent="0">
              <a:buNone/>
            </a:pPr>
            <a:endParaRPr lang="el-GR" dirty="0" smtClean="0"/>
          </a:p>
        </p:txBody>
      </p:sp>
      <p:pic>
        <p:nvPicPr>
          <p:cNvPr id="4" name="Εικόνα 3"/>
          <p:cNvPicPr>
            <a:picLocks noChangeAspect="1"/>
          </p:cNvPicPr>
          <p:nvPr/>
        </p:nvPicPr>
        <p:blipFill>
          <a:blip r:embed="rId2"/>
          <a:stretch>
            <a:fillRect/>
          </a:stretch>
        </p:blipFill>
        <p:spPr>
          <a:xfrm>
            <a:off x="7240905" y="1342814"/>
            <a:ext cx="3914775" cy="5029200"/>
          </a:xfrm>
          <a:prstGeom prst="rect">
            <a:avLst/>
          </a:prstGeom>
        </p:spPr>
      </p:pic>
      <p:sp>
        <p:nvSpPr>
          <p:cNvPr id="5" name="TextBox 4"/>
          <p:cNvSpPr txBox="1"/>
          <p:nvPr/>
        </p:nvSpPr>
        <p:spPr>
          <a:xfrm>
            <a:off x="1097281" y="2050473"/>
            <a:ext cx="5386646" cy="3139321"/>
          </a:xfrm>
          <a:prstGeom prst="rect">
            <a:avLst/>
          </a:prstGeom>
          <a:noFill/>
        </p:spPr>
        <p:txBody>
          <a:bodyPr wrap="square" rtlCol="0">
            <a:spAutoFit/>
          </a:bodyPr>
          <a:lstStyle/>
          <a:p>
            <a:pPr marL="285750" indent="-285750">
              <a:buFont typeface="Arial" panose="020B0604020202020204" pitchFamily="34" charset="0"/>
              <a:buChar char="•"/>
            </a:pPr>
            <a:r>
              <a:rPr lang="el-GR" dirty="0"/>
              <a:t>Είναι ένας αισθητήρας οξυγόνου, ηλεκτροχημικού τύπου, ο οποίος ελέγχει συνεχώς τη συγκέντρωση του οξυγόνου στα καυσαέρια (στο σημείο εισόδου τους στον </a:t>
            </a:r>
            <a:r>
              <a:rPr lang="el-GR" dirty="0" smtClean="0"/>
              <a:t>μετατροπέα</a:t>
            </a:r>
            <a:r>
              <a:rPr lang="en-US" dirty="0" smtClean="0"/>
              <a:t>).</a:t>
            </a:r>
            <a:endParaRPr lang="el-GR" dirty="0" smtClean="0"/>
          </a:p>
          <a:p>
            <a:endParaRPr lang="en-US" dirty="0" smtClean="0"/>
          </a:p>
          <a:p>
            <a:pPr marL="285750" indent="-285750">
              <a:buFont typeface="Arial" panose="020B0604020202020204" pitchFamily="34" charset="0"/>
              <a:buChar char="•"/>
            </a:pPr>
            <a:r>
              <a:rPr lang="el-GR" dirty="0"/>
              <a:t>Με τη βοήθεια ηλεκτρονικού συστήματος γίνεται αυτόματη ρύθμιση στην αναλογία καυσίμου/αέρα στο σύστημα τροφοδοσίας του κινητήρα για τη βελτιστοποίηση της διεργασίας καύσης στον κινητήρα και της λειτουργίας του μετατροπέα</a:t>
            </a:r>
            <a:r>
              <a:rPr lang="el-GR" dirty="0" smtClean="0"/>
              <a:t>.</a:t>
            </a:r>
            <a:endParaRPr lang="en-US" dirty="0" smtClean="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811909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Αισθητήρας λ</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2668588" y="2209800"/>
            <a:ext cx="6915150" cy="3295650"/>
          </a:xfrm>
          <a:prstGeom prst="rect">
            <a:avLst/>
          </a:prstGeom>
        </p:spPr>
      </p:pic>
    </p:spTree>
    <p:extLst>
      <p:ext uri="{BB962C8B-B14F-4D97-AF65-F5344CB8AC3E}">
        <p14:creationId xmlns:p14="http://schemas.microsoft.com/office/powerpoint/2010/main" val="2915604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Ρύθμιση των τριοδικών καταλυτικών μετατροπέων</a:t>
            </a:r>
            <a:endParaRPr lang="el-GR" dirty="0"/>
          </a:p>
        </p:txBody>
      </p:sp>
      <p:sp>
        <p:nvSpPr>
          <p:cNvPr id="3" name="Θέση περιεχομένου 2"/>
          <p:cNvSpPr>
            <a:spLocks noGrp="1"/>
          </p:cNvSpPr>
          <p:nvPr>
            <p:ph idx="1"/>
          </p:nvPr>
        </p:nvSpPr>
        <p:spPr/>
        <p:txBody>
          <a:bodyPr/>
          <a:lstStyle/>
          <a:p>
            <a:pPr>
              <a:buFont typeface="Arial" panose="020B0604020202020204" pitchFamily="34" charset="0"/>
              <a:buChar char="•"/>
            </a:pPr>
            <a:r>
              <a:rPr lang="el-GR" dirty="0" smtClean="0"/>
              <a:t> Γίνεται ρύθμιση του λόγου αέρας/καύσιμο (</a:t>
            </a:r>
            <a:r>
              <a:rPr lang="en-US" dirty="0" smtClean="0"/>
              <a:t>air/fuel ratio A/F) </a:t>
            </a:r>
            <a:r>
              <a:rPr lang="el-GR" dirty="0" smtClean="0"/>
              <a:t>στον κινητήρα. Καλή καύση στον κινητήρα σε συνδυασμό με τη βέλτιστη λειτουργία του μετατροπέα.</a:t>
            </a:r>
          </a:p>
          <a:p>
            <a:pPr>
              <a:buFont typeface="Arial" panose="020B0604020202020204" pitchFamily="34" charset="0"/>
              <a:buChar char="•"/>
            </a:pPr>
            <a:r>
              <a:rPr lang="el-GR" dirty="0"/>
              <a:t> </a:t>
            </a:r>
            <a:r>
              <a:rPr lang="el-GR" dirty="0" smtClean="0"/>
              <a:t>Το σύστημα διατηρεί στον κινητήρα την ανάμιξη αέρα καυσίμου στη </a:t>
            </a:r>
            <a:r>
              <a:rPr lang="el-GR" dirty="0" err="1" smtClean="0"/>
              <a:t>στοιχειομετρική</a:t>
            </a:r>
            <a:r>
              <a:rPr lang="el-GR" dirty="0" smtClean="0"/>
              <a:t> αναλογία</a:t>
            </a:r>
          </a:p>
          <a:p>
            <a:pPr>
              <a:buFont typeface="Arial" panose="020B0604020202020204" pitchFamily="34" charset="0"/>
              <a:buChar char="•"/>
            </a:pPr>
            <a:r>
              <a:rPr lang="el-GR" dirty="0"/>
              <a:t> </a:t>
            </a:r>
            <a:r>
              <a:rPr lang="el-GR" dirty="0" smtClean="0"/>
              <a:t>Ο </a:t>
            </a:r>
            <a:r>
              <a:rPr lang="el-GR" dirty="0" err="1" smtClean="0"/>
              <a:t>στοιχειομετρικός</a:t>
            </a:r>
            <a:r>
              <a:rPr lang="el-GR" dirty="0" smtClean="0"/>
              <a:t> λόγος βάρους αέρας/καύσιμο υπολογίζεται με βάση την αντίδραση τέλειας καύσης ενός υδρογονάνθρακα </a:t>
            </a:r>
            <a:r>
              <a:rPr lang="en-US" dirty="0" smtClean="0"/>
              <a:t>CxHy </a:t>
            </a:r>
            <a:r>
              <a:rPr lang="el-GR" dirty="0" smtClean="0"/>
              <a:t>που υποθέτουμε ότι αντιπροσωπεύει όλο</a:t>
            </a:r>
            <a:r>
              <a:rPr lang="en-US" dirty="0" smtClean="0"/>
              <a:t> </a:t>
            </a:r>
            <a:r>
              <a:rPr lang="el-GR" dirty="0" smtClean="0"/>
              <a:t>το καύσιμο.</a:t>
            </a:r>
          </a:p>
          <a:p>
            <a:pPr>
              <a:buFont typeface="Arial" panose="020B0604020202020204" pitchFamily="34" charset="0"/>
              <a:buChar char="•"/>
            </a:pPr>
            <a:r>
              <a:rPr lang="en-US" dirty="0" smtClean="0"/>
              <a:t>CxHy + (x+y/4)O</a:t>
            </a:r>
            <a:r>
              <a:rPr lang="en-US" baseline="-25000" dirty="0" smtClean="0"/>
              <a:t>2</a:t>
            </a:r>
            <a:r>
              <a:rPr lang="en-US" dirty="0" smtClean="0"/>
              <a:t>                      xCO</a:t>
            </a:r>
            <a:r>
              <a:rPr lang="en-US" baseline="-25000" dirty="0" smtClean="0"/>
              <a:t>2</a:t>
            </a:r>
            <a:r>
              <a:rPr lang="en-US" dirty="0" smtClean="0"/>
              <a:t> + (y/2)H</a:t>
            </a:r>
            <a:r>
              <a:rPr lang="en-US" baseline="-25000" dirty="0" smtClean="0"/>
              <a:t>2</a:t>
            </a:r>
            <a:r>
              <a:rPr lang="en-US" dirty="0" smtClean="0"/>
              <a:t>O</a:t>
            </a:r>
            <a:r>
              <a:rPr lang="el-GR" dirty="0" smtClean="0"/>
              <a:t> (14,7)</a:t>
            </a:r>
            <a:endParaRPr lang="en-US" dirty="0" smtClean="0"/>
          </a:p>
          <a:p>
            <a:pPr>
              <a:buFont typeface="Arial" panose="020B0604020202020204" pitchFamily="34" charset="0"/>
              <a:buChar char="•"/>
            </a:pPr>
            <a:r>
              <a:rPr lang="el-GR" dirty="0"/>
              <a:t> </a:t>
            </a:r>
            <a:r>
              <a:rPr lang="el-GR" dirty="0" smtClean="0"/>
              <a:t>Το πηλίκο της πραγματικής αναλογίας αέρα/καυσίμου στην οποία λειτουργεί ο κινητήρας προς τη </a:t>
            </a:r>
            <a:r>
              <a:rPr lang="el-GR" dirty="0" err="1" smtClean="0"/>
              <a:t>στοιχειομετρική</a:t>
            </a:r>
            <a:r>
              <a:rPr lang="el-GR" dirty="0" smtClean="0"/>
              <a:t> αναλογία το ονομάζουμε δείκτη λ.</a:t>
            </a:r>
          </a:p>
          <a:p>
            <a:pPr>
              <a:buFont typeface="Arial" panose="020B0604020202020204" pitchFamily="34" charset="0"/>
              <a:buChar char="•"/>
            </a:pPr>
            <a:r>
              <a:rPr lang="el-GR" dirty="0"/>
              <a:t> </a:t>
            </a:r>
            <a:r>
              <a:rPr lang="el-GR" dirty="0" smtClean="0"/>
              <a:t>Για λ&gt;1  το μίγμα χαρακτηρίζεται φτωχό σε καύσιμο ενώ για λ&lt;1 πλούσιο σε καύσιμο.</a:t>
            </a:r>
            <a:endParaRPr lang="en-US" dirty="0" smtClean="0"/>
          </a:p>
          <a:p>
            <a:pPr>
              <a:buFont typeface="Arial" panose="020B0604020202020204" pitchFamily="34" charset="0"/>
              <a:buChar char="•"/>
            </a:pPr>
            <a:endParaRPr lang="el-GR" dirty="0"/>
          </a:p>
        </p:txBody>
      </p:sp>
      <p:cxnSp>
        <p:nvCxnSpPr>
          <p:cNvPr id="5" name="Ευθύγραμμο βέλος σύνδεσης 4"/>
          <p:cNvCxnSpPr/>
          <p:nvPr/>
        </p:nvCxnSpPr>
        <p:spPr>
          <a:xfrm flipV="1">
            <a:off x="3117273" y="3906982"/>
            <a:ext cx="997527" cy="13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468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dirty="0" smtClean="0"/>
              <a:t>Τυπικά χαρακτηριστικά κατασκευής των εμπορικών τριοδικών καταλυτικών μετατροπέων και οι συνθήκες λειτουργίας τους</a:t>
            </a:r>
            <a:endParaRPr lang="el-GR" sz="40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786869374"/>
              </p:ext>
            </p:extLst>
          </p:nvPr>
        </p:nvGraphicFramePr>
        <p:xfrm>
          <a:off x="1096963" y="1846263"/>
          <a:ext cx="10058400" cy="490728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xmlns="" val="3816078247"/>
                    </a:ext>
                  </a:extLst>
                </a:gridCol>
                <a:gridCol w="5029200">
                  <a:extLst>
                    <a:ext uri="{9D8B030D-6E8A-4147-A177-3AD203B41FA5}">
                      <a16:colId xmlns:a16="http://schemas.microsoft.com/office/drawing/2014/main" xmlns="" val="3225815161"/>
                    </a:ext>
                  </a:extLst>
                </a:gridCol>
              </a:tblGrid>
              <a:tr h="370840">
                <a:tc gridSpan="2">
                  <a:txBody>
                    <a:bodyPr/>
                    <a:lstStyle/>
                    <a:p>
                      <a:pPr algn="ctr"/>
                      <a:r>
                        <a:rPr lang="el-GR" sz="1200" dirty="0" smtClean="0"/>
                        <a:t>ΣΤΟΙΧΕΙΑ ΣΥΝΘΕΣΗΣ ΜΕΤΑΤΡΟΠΕΑ</a:t>
                      </a:r>
                      <a:endParaRPr lang="el-GR" sz="1200" dirty="0"/>
                    </a:p>
                  </a:txBody>
                  <a:tcPr/>
                </a:tc>
                <a:tc hMerge="1">
                  <a:txBody>
                    <a:bodyPr/>
                    <a:lstStyle/>
                    <a:p>
                      <a:endParaRPr lang="el-GR" dirty="0"/>
                    </a:p>
                  </a:txBody>
                  <a:tcPr/>
                </a:tc>
                <a:extLst>
                  <a:ext uri="{0D108BD9-81ED-4DB2-BD59-A6C34878D82A}">
                    <a16:rowId xmlns:a16="http://schemas.microsoft.com/office/drawing/2014/main" xmlns="" val="4099748758"/>
                  </a:ext>
                </a:extLst>
              </a:tr>
              <a:tr h="370840">
                <a:tc>
                  <a:txBody>
                    <a:bodyPr/>
                    <a:lstStyle/>
                    <a:p>
                      <a:r>
                        <a:rPr lang="el-GR" sz="1200" dirty="0" smtClean="0"/>
                        <a:t>Βασικό υπόστρωμα ή φορέας (</a:t>
                      </a:r>
                      <a:r>
                        <a:rPr lang="en-US" sz="1200" dirty="0" smtClean="0"/>
                        <a:t>carrier)</a:t>
                      </a:r>
                      <a:endParaRPr lang="el-GR" sz="1200" dirty="0"/>
                    </a:p>
                  </a:txBody>
                  <a:tcPr/>
                </a:tc>
                <a:tc>
                  <a:txBody>
                    <a:bodyPr/>
                    <a:lstStyle/>
                    <a:p>
                      <a:r>
                        <a:rPr lang="el-GR" sz="1200" dirty="0" smtClean="0"/>
                        <a:t>Μονόλιθος</a:t>
                      </a:r>
                      <a:r>
                        <a:rPr lang="el-GR" sz="1200" baseline="0" dirty="0" smtClean="0"/>
                        <a:t> </a:t>
                      </a:r>
                      <a:r>
                        <a:rPr lang="el-GR" sz="1200" baseline="0" dirty="0" err="1" smtClean="0"/>
                        <a:t>κορδιερίτη</a:t>
                      </a:r>
                      <a:r>
                        <a:rPr lang="el-GR" sz="1200" baseline="0" dirty="0" smtClean="0"/>
                        <a:t> με τυπικά χαρακτηριστικά: περίπου 400 κανάλια/</a:t>
                      </a:r>
                      <a:r>
                        <a:rPr lang="en-US" sz="1200" baseline="0" dirty="0" smtClean="0"/>
                        <a:t>in</a:t>
                      </a:r>
                      <a:r>
                        <a:rPr lang="en-US" sz="1200" baseline="30000" dirty="0" smtClean="0"/>
                        <a:t>2</a:t>
                      </a:r>
                    </a:p>
                    <a:p>
                      <a:r>
                        <a:rPr lang="el-GR" sz="1200" baseline="0" dirty="0" smtClean="0"/>
                        <a:t>Πάχος τοιχώματος 0,15 </a:t>
                      </a:r>
                      <a:r>
                        <a:rPr lang="en-US" sz="1200" baseline="0" dirty="0" smtClean="0"/>
                        <a:t>mm</a:t>
                      </a:r>
                    </a:p>
                  </a:txBody>
                  <a:tcPr/>
                </a:tc>
                <a:extLst>
                  <a:ext uri="{0D108BD9-81ED-4DB2-BD59-A6C34878D82A}">
                    <a16:rowId xmlns:a16="http://schemas.microsoft.com/office/drawing/2014/main" xmlns="" val="4117636453"/>
                  </a:ext>
                </a:extLst>
              </a:tr>
              <a:tr h="370840">
                <a:tc>
                  <a:txBody>
                    <a:bodyPr/>
                    <a:lstStyle/>
                    <a:p>
                      <a:r>
                        <a:rPr lang="el-GR" sz="1200" dirty="0" smtClean="0"/>
                        <a:t>Ενδιάμεση</a:t>
                      </a:r>
                      <a:r>
                        <a:rPr lang="el-GR" sz="1200" baseline="0" dirty="0" smtClean="0"/>
                        <a:t> επίστρωση (</a:t>
                      </a:r>
                      <a:r>
                        <a:rPr lang="en-US" sz="1200" baseline="0" dirty="0" err="1" smtClean="0"/>
                        <a:t>washcoat</a:t>
                      </a:r>
                      <a:r>
                        <a:rPr lang="en-US" sz="1200" baseline="0" dirty="0" smtClean="0"/>
                        <a:t>)</a:t>
                      </a:r>
                      <a:endParaRPr lang="el-GR" sz="1200" dirty="0"/>
                    </a:p>
                  </a:txBody>
                  <a:tcPr/>
                </a:tc>
                <a:tc>
                  <a:txBody>
                    <a:bodyPr/>
                    <a:lstStyle/>
                    <a:p>
                      <a:r>
                        <a:rPr lang="el-GR" sz="1200" dirty="0" smtClean="0"/>
                        <a:t>γ-</a:t>
                      </a:r>
                      <a:r>
                        <a:rPr lang="el-GR" sz="1200" baseline="0" dirty="0" smtClean="0"/>
                        <a:t> </a:t>
                      </a:r>
                      <a:r>
                        <a:rPr lang="en-US" sz="1200" baseline="0" dirty="0" smtClean="0"/>
                        <a:t>Al2O3 (</a:t>
                      </a:r>
                      <a:r>
                        <a:rPr lang="el-GR" sz="1200" baseline="0" dirty="0" smtClean="0"/>
                        <a:t>+ πρόσθετα </a:t>
                      </a:r>
                      <a:r>
                        <a:rPr lang="en-US" sz="1200" baseline="0" dirty="0" smtClean="0"/>
                        <a:t>CeO</a:t>
                      </a:r>
                      <a:r>
                        <a:rPr lang="en-US" sz="1200" baseline="-25000" dirty="0" smtClean="0"/>
                        <a:t>2</a:t>
                      </a:r>
                      <a:r>
                        <a:rPr lang="en-US" sz="1200" baseline="0" dirty="0" smtClean="0"/>
                        <a:t>, ZrO</a:t>
                      </a:r>
                      <a:r>
                        <a:rPr lang="en-US" sz="1200" baseline="-25000" dirty="0" smtClean="0"/>
                        <a:t>2</a:t>
                      </a:r>
                      <a:r>
                        <a:rPr lang="en-US" sz="1200" baseline="0" dirty="0" smtClean="0"/>
                        <a:t>, </a:t>
                      </a:r>
                      <a:r>
                        <a:rPr lang="en-US" sz="1200" baseline="0" dirty="0" err="1" smtClean="0"/>
                        <a:t>BaO</a:t>
                      </a:r>
                      <a:r>
                        <a:rPr lang="en-US" sz="1200" baseline="0" dirty="0" smtClean="0"/>
                        <a:t>, La</a:t>
                      </a:r>
                      <a:r>
                        <a:rPr lang="en-US" sz="1200" baseline="-25000" dirty="0" smtClean="0"/>
                        <a:t>2</a:t>
                      </a:r>
                      <a:r>
                        <a:rPr lang="en-US" sz="1200" baseline="0" dirty="0" smtClean="0"/>
                        <a:t>O</a:t>
                      </a:r>
                      <a:r>
                        <a:rPr lang="en-US" sz="1200" baseline="-25000" dirty="0" smtClean="0"/>
                        <a:t>3</a:t>
                      </a:r>
                      <a:r>
                        <a:rPr lang="en-US" sz="1200" baseline="0" dirty="0" smtClean="0"/>
                        <a:t>, </a:t>
                      </a:r>
                      <a:r>
                        <a:rPr lang="en-US" sz="1200" baseline="0" dirty="0" err="1" smtClean="0"/>
                        <a:t>NiO</a:t>
                      </a:r>
                      <a:r>
                        <a:rPr lang="en-US" sz="1200" baseline="0" dirty="0" smtClean="0"/>
                        <a:t>)</a:t>
                      </a:r>
                      <a:endParaRPr lang="el-GR" sz="1200" dirty="0"/>
                    </a:p>
                  </a:txBody>
                  <a:tcPr/>
                </a:tc>
                <a:extLst>
                  <a:ext uri="{0D108BD9-81ED-4DB2-BD59-A6C34878D82A}">
                    <a16:rowId xmlns:a16="http://schemas.microsoft.com/office/drawing/2014/main" xmlns="" val="1436787572"/>
                  </a:ext>
                </a:extLst>
              </a:tr>
              <a:tr h="370840">
                <a:tc>
                  <a:txBody>
                    <a:bodyPr/>
                    <a:lstStyle/>
                    <a:p>
                      <a:r>
                        <a:rPr lang="el-GR" sz="1200" dirty="0" smtClean="0"/>
                        <a:t>Ενεργές καταλυτικές φάσεις (</a:t>
                      </a:r>
                      <a:r>
                        <a:rPr lang="en-US" sz="1200" dirty="0" smtClean="0"/>
                        <a:t>active phases)</a:t>
                      </a:r>
                      <a:endParaRPr lang="el-GR" sz="1200" dirty="0"/>
                    </a:p>
                  </a:txBody>
                  <a:tcPr/>
                </a:tc>
                <a:tc>
                  <a:txBody>
                    <a:bodyPr/>
                    <a:lstStyle/>
                    <a:p>
                      <a:r>
                        <a:rPr lang="en-US" sz="1200" dirty="0" smtClean="0"/>
                        <a:t>Pt/Rh/</a:t>
                      </a:r>
                      <a:r>
                        <a:rPr lang="en-US" sz="1200" dirty="0" err="1" smtClean="0"/>
                        <a:t>Pd</a:t>
                      </a:r>
                      <a:r>
                        <a:rPr lang="en-US" sz="1200" dirty="0" smtClean="0"/>
                        <a:t> </a:t>
                      </a:r>
                      <a:r>
                        <a:rPr lang="el-GR" sz="1200" dirty="0" smtClean="0"/>
                        <a:t>ή </a:t>
                      </a:r>
                      <a:r>
                        <a:rPr lang="en-US" sz="1200" dirty="0" smtClean="0"/>
                        <a:t>Pt/Rh </a:t>
                      </a:r>
                      <a:r>
                        <a:rPr lang="el-GR" sz="1200" dirty="0" smtClean="0"/>
                        <a:t>Συνήθης λόγος </a:t>
                      </a:r>
                      <a:r>
                        <a:rPr lang="en-US" sz="1200" dirty="0" smtClean="0"/>
                        <a:t>Pt/Rh-5/1</a:t>
                      </a:r>
                      <a:endParaRPr lang="el-GR" sz="1200" dirty="0"/>
                    </a:p>
                  </a:txBody>
                  <a:tcPr/>
                </a:tc>
                <a:extLst>
                  <a:ext uri="{0D108BD9-81ED-4DB2-BD59-A6C34878D82A}">
                    <a16:rowId xmlns:a16="http://schemas.microsoft.com/office/drawing/2014/main" xmlns="" val="199247938"/>
                  </a:ext>
                </a:extLst>
              </a:tr>
              <a:tr h="370840">
                <a:tc>
                  <a:txBody>
                    <a:bodyPr/>
                    <a:lstStyle/>
                    <a:p>
                      <a:r>
                        <a:rPr lang="el-GR" sz="1200" dirty="0" smtClean="0"/>
                        <a:t>Φαινόμενη πυκνότητα</a:t>
                      </a:r>
                      <a:endParaRPr lang="el-GR" sz="1200" dirty="0"/>
                    </a:p>
                  </a:txBody>
                  <a:tcPr/>
                </a:tc>
                <a:tc>
                  <a:txBody>
                    <a:bodyPr/>
                    <a:lstStyle/>
                    <a:p>
                      <a:r>
                        <a:rPr lang="el-GR" sz="1200" dirty="0" smtClean="0"/>
                        <a:t>0,45 </a:t>
                      </a:r>
                      <a:r>
                        <a:rPr lang="en-US" sz="1200" dirty="0" smtClean="0"/>
                        <a:t>kg/L</a:t>
                      </a:r>
                      <a:endParaRPr lang="el-GR" sz="1200" dirty="0"/>
                    </a:p>
                  </a:txBody>
                  <a:tcPr/>
                </a:tc>
                <a:extLst>
                  <a:ext uri="{0D108BD9-81ED-4DB2-BD59-A6C34878D82A}">
                    <a16:rowId xmlns:a16="http://schemas.microsoft.com/office/drawing/2014/main" xmlns="" val="3737870604"/>
                  </a:ext>
                </a:extLst>
              </a:tr>
              <a:tr h="370840">
                <a:tc gridSpan="2">
                  <a:txBody>
                    <a:bodyPr/>
                    <a:lstStyle/>
                    <a:p>
                      <a:pPr algn="ctr"/>
                      <a:r>
                        <a:rPr lang="el-GR" sz="1200" dirty="0" smtClean="0"/>
                        <a:t>ΣΥΝΘΗΚΕΣ</a:t>
                      </a:r>
                      <a:r>
                        <a:rPr lang="el-GR" sz="1200" baseline="0" dirty="0" smtClean="0"/>
                        <a:t> ΛΕΙΤΟΥΡΓΙΑΣ</a:t>
                      </a:r>
                      <a:endParaRPr lang="el-GR" sz="1200" dirty="0"/>
                    </a:p>
                  </a:txBody>
                  <a:tcPr/>
                </a:tc>
                <a:tc hMerge="1">
                  <a:txBody>
                    <a:bodyPr/>
                    <a:lstStyle/>
                    <a:p>
                      <a:endParaRPr lang="el-GR" sz="1000" dirty="0"/>
                    </a:p>
                  </a:txBody>
                  <a:tcPr/>
                </a:tc>
                <a:extLst>
                  <a:ext uri="{0D108BD9-81ED-4DB2-BD59-A6C34878D82A}">
                    <a16:rowId xmlns:a16="http://schemas.microsoft.com/office/drawing/2014/main" xmlns="" val="279312394"/>
                  </a:ext>
                </a:extLst>
              </a:tr>
              <a:tr h="370840">
                <a:tc>
                  <a:txBody>
                    <a:bodyPr/>
                    <a:lstStyle/>
                    <a:p>
                      <a:r>
                        <a:rPr lang="el-GR" sz="1200" dirty="0" smtClean="0"/>
                        <a:t>Θερμοκρασιακή</a:t>
                      </a:r>
                      <a:r>
                        <a:rPr lang="el-GR" sz="1200" baseline="0" dirty="0" smtClean="0"/>
                        <a:t> περιοχή λειτουργίας</a:t>
                      </a:r>
                      <a:endParaRPr lang="el-GR" sz="1200" dirty="0"/>
                    </a:p>
                  </a:txBody>
                  <a:tcPr/>
                </a:tc>
                <a:tc>
                  <a:txBody>
                    <a:bodyPr/>
                    <a:lstStyle/>
                    <a:p>
                      <a:r>
                        <a:rPr lang="el-GR" sz="1200" dirty="0" smtClean="0"/>
                        <a:t>300-900 </a:t>
                      </a:r>
                      <a:r>
                        <a:rPr lang="el-GR" sz="1200" baseline="30000" dirty="0" smtClean="0"/>
                        <a:t>ο</a:t>
                      </a:r>
                      <a:r>
                        <a:rPr lang="en-US" sz="1200" dirty="0" smtClean="0"/>
                        <a:t>C</a:t>
                      </a:r>
                      <a:endParaRPr lang="el-GR" sz="1200" dirty="0"/>
                    </a:p>
                  </a:txBody>
                  <a:tcPr/>
                </a:tc>
                <a:extLst>
                  <a:ext uri="{0D108BD9-81ED-4DB2-BD59-A6C34878D82A}">
                    <a16:rowId xmlns:a16="http://schemas.microsoft.com/office/drawing/2014/main" xmlns="" val="2820886479"/>
                  </a:ext>
                </a:extLst>
              </a:tr>
              <a:tr h="370840">
                <a:tc>
                  <a:txBody>
                    <a:bodyPr/>
                    <a:lstStyle/>
                    <a:p>
                      <a:r>
                        <a:rPr lang="el-GR" sz="1200" dirty="0" smtClean="0"/>
                        <a:t>Μέση</a:t>
                      </a:r>
                      <a:r>
                        <a:rPr lang="el-GR" sz="1200" baseline="0" dirty="0" smtClean="0"/>
                        <a:t> θερμοκρασία λειτουργίας</a:t>
                      </a:r>
                      <a:endParaRPr lang="el-GR" sz="1200" dirty="0"/>
                    </a:p>
                  </a:txBody>
                  <a:tcPr/>
                </a:tc>
                <a:tc>
                  <a:txBody>
                    <a:bodyPr/>
                    <a:lstStyle/>
                    <a:p>
                      <a:r>
                        <a:rPr lang="el-GR" sz="1200" dirty="0" smtClean="0"/>
                        <a:t>400-450 </a:t>
                      </a:r>
                      <a:r>
                        <a:rPr lang="el-GR" sz="1200" baseline="30000" dirty="0" smtClean="0"/>
                        <a:t>ο</a:t>
                      </a:r>
                      <a:r>
                        <a:rPr lang="en-US" sz="1200" dirty="0" smtClean="0"/>
                        <a:t>C</a:t>
                      </a:r>
                      <a:endParaRPr lang="el-GR" sz="1200" dirty="0"/>
                    </a:p>
                  </a:txBody>
                  <a:tcPr/>
                </a:tc>
                <a:extLst>
                  <a:ext uri="{0D108BD9-81ED-4DB2-BD59-A6C34878D82A}">
                    <a16:rowId xmlns:a16="http://schemas.microsoft.com/office/drawing/2014/main" xmlns="" val="165080867"/>
                  </a:ext>
                </a:extLst>
              </a:tr>
              <a:tr h="370840">
                <a:tc>
                  <a:txBody>
                    <a:bodyPr/>
                    <a:lstStyle/>
                    <a:p>
                      <a:r>
                        <a:rPr lang="el-GR" sz="1200" dirty="0" smtClean="0"/>
                        <a:t>Ταχύτητα χώρου αντιδραστήρα</a:t>
                      </a:r>
                      <a:r>
                        <a:rPr lang="el-GR" sz="1200" baseline="0" dirty="0" smtClean="0"/>
                        <a:t> (</a:t>
                      </a:r>
                      <a:r>
                        <a:rPr lang="en-US" sz="1200" baseline="0" dirty="0" smtClean="0"/>
                        <a:t>gas hourly space velocity, GHSV)</a:t>
                      </a:r>
                      <a:endParaRPr lang="el-GR" sz="1200" dirty="0"/>
                    </a:p>
                  </a:txBody>
                  <a:tcPr/>
                </a:tc>
                <a:tc>
                  <a:txBody>
                    <a:bodyPr/>
                    <a:lstStyle/>
                    <a:p>
                      <a:r>
                        <a:rPr lang="el-GR" sz="1200" dirty="0" smtClean="0"/>
                        <a:t>100.000-200.000 </a:t>
                      </a:r>
                      <a:r>
                        <a:rPr lang="en-US" sz="1200" dirty="0" smtClean="0"/>
                        <a:t>hr</a:t>
                      </a:r>
                      <a:r>
                        <a:rPr lang="en-US" sz="1200" baseline="30000" dirty="0" smtClean="0"/>
                        <a:t>-1</a:t>
                      </a:r>
                      <a:r>
                        <a:rPr lang="en-US" sz="1200" baseline="0" dirty="0" smtClean="0"/>
                        <a:t> (</a:t>
                      </a:r>
                      <a:r>
                        <a:rPr lang="el-GR" sz="1200" baseline="0" dirty="0" smtClean="0"/>
                        <a:t>ανάλογα με τον κυβισμό του κινητήρα)</a:t>
                      </a:r>
                      <a:endParaRPr lang="el-GR" sz="1200" dirty="0"/>
                    </a:p>
                  </a:txBody>
                  <a:tcPr/>
                </a:tc>
                <a:extLst>
                  <a:ext uri="{0D108BD9-81ED-4DB2-BD59-A6C34878D82A}">
                    <a16:rowId xmlns:a16="http://schemas.microsoft.com/office/drawing/2014/main" xmlns="" val="3225934258"/>
                  </a:ext>
                </a:extLst>
              </a:tr>
              <a:tr h="370840">
                <a:tc>
                  <a:txBody>
                    <a:bodyPr/>
                    <a:lstStyle/>
                    <a:p>
                      <a:r>
                        <a:rPr lang="el-GR" sz="1200" dirty="0" smtClean="0"/>
                        <a:t>Κυβισμός κινητήρα/’</a:t>
                      </a:r>
                      <a:r>
                        <a:rPr lang="el-GR" sz="1200" dirty="0" err="1" smtClean="0"/>
                        <a:t>Ογκος</a:t>
                      </a:r>
                      <a:r>
                        <a:rPr lang="el-GR" sz="1200" dirty="0" smtClean="0"/>
                        <a:t> καταλυτικού μετατροπέα</a:t>
                      </a:r>
                      <a:endParaRPr lang="el-GR" sz="1200" dirty="0"/>
                    </a:p>
                  </a:txBody>
                  <a:tcPr/>
                </a:tc>
                <a:tc>
                  <a:txBody>
                    <a:bodyPr/>
                    <a:lstStyle/>
                    <a:p>
                      <a:r>
                        <a:rPr lang="el-GR" sz="1200" dirty="0" smtClean="0"/>
                        <a:t>0,8-1,5</a:t>
                      </a:r>
                      <a:endParaRPr lang="el-GR" sz="1200" dirty="0"/>
                    </a:p>
                  </a:txBody>
                  <a:tcPr/>
                </a:tc>
                <a:extLst>
                  <a:ext uri="{0D108BD9-81ED-4DB2-BD59-A6C34878D82A}">
                    <a16:rowId xmlns:a16="http://schemas.microsoft.com/office/drawing/2014/main" xmlns="" val="3121702853"/>
                  </a:ext>
                </a:extLst>
              </a:tr>
              <a:tr h="370840">
                <a:tc>
                  <a:txBody>
                    <a:bodyPr/>
                    <a:lstStyle/>
                    <a:p>
                      <a:r>
                        <a:rPr lang="el-GR" sz="1200" dirty="0" smtClean="0"/>
                        <a:t>Παράθυρο βέλτιστου δείκτη λ</a:t>
                      </a:r>
                      <a:endParaRPr lang="el-GR" sz="1200" dirty="0"/>
                    </a:p>
                  </a:txBody>
                  <a:tcPr/>
                </a:tc>
                <a:tc>
                  <a:txBody>
                    <a:bodyPr/>
                    <a:lstStyle/>
                    <a:p>
                      <a:r>
                        <a:rPr lang="el-GR" sz="1200" dirty="0" smtClean="0"/>
                        <a:t>0,93 με 1,05</a:t>
                      </a:r>
                      <a:endParaRPr lang="el-GR" sz="1200" dirty="0"/>
                    </a:p>
                  </a:txBody>
                  <a:tcPr/>
                </a:tc>
                <a:extLst>
                  <a:ext uri="{0D108BD9-81ED-4DB2-BD59-A6C34878D82A}">
                    <a16:rowId xmlns:a16="http://schemas.microsoft.com/office/drawing/2014/main" xmlns="" val="2245902938"/>
                  </a:ext>
                </a:extLst>
              </a:tr>
              <a:tr h="370840">
                <a:tc gridSpan="2">
                  <a:txBody>
                    <a:bodyPr/>
                    <a:lstStyle/>
                    <a:p>
                      <a:pPr algn="ctr"/>
                      <a:r>
                        <a:rPr lang="el-GR" sz="1200" dirty="0" smtClean="0"/>
                        <a:t>ΑΠΟΤΕΛΕΣΜΑΤΙΚΟΤΗΤΑ (σε λ=0,99±0,06)</a:t>
                      </a:r>
                      <a:endParaRPr lang="el-GR" sz="1200" dirty="0"/>
                    </a:p>
                  </a:txBody>
                  <a:tcPr/>
                </a:tc>
                <a:tc hMerge="1">
                  <a:txBody>
                    <a:bodyPr/>
                    <a:lstStyle/>
                    <a:p>
                      <a:endParaRPr lang="el-GR" sz="1800" dirty="0"/>
                    </a:p>
                  </a:txBody>
                  <a:tcPr/>
                </a:tc>
                <a:extLst>
                  <a:ext uri="{0D108BD9-81ED-4DB2-BD59-A6C34878D82A}">
                    <a16:rowId xmlns:a16="http://schemas.microsoft.com/office/drawing/2014/main" xmlns="" val="930190835"/>
                  </a:ext>
                </a:extLst>
              </a:tr>
              <a:tr h="370840">
                <a:tc>
                  <a:txBody>
                    <a:bodyPr/>
                    <a:lstStyle/>
                    <a:p>
                      <a:r>
                        <a:rPr lang="el-GR" sz="1200" dirty="0" smtClean="0"/>
                        <a:t>Μετατροπή ρύπων</a:t>
                      </a:r>
                      <a:endParaRPr lang="el-GR" sz="1200" dirty="0"/>
                    </a:p>
                  </a:txBody>
                  <a:tcPr/>
                </a:tc>
                <a:tc>
                  <a:txBody>
                    <a:bodyPr/>
                    <a:lstStyle/>
                    <a:p>
                      <a:r>
                        <a:rPr lang="en-US" sz="1200" dirty="0" smtClean="0"/>
                        <a:t>H/Cs&gt;80%, CO </a:t>
                      </a:r>
                      <a:r>
                        <a:rPr lang="el-GR" sz="1200" dirty="0" smtClean="0"/>
                        <a:t>και </a:t>
                      </a:r>
                      <a:r>
                        <a:rPr lang="en-US" sz="1200" dirty="0" smtClean="0"/>
                        <a:t>NO&gt;70%</a:t>
                      </a:r>
                      <a:endParaRPr lang="el-GR" sz="1200" dirty="0"/>
                    </a:p>
                  </a:txBody>
                  <a:tcPr/>
                </a:tc>
                <a:extLst>
                  <a:ext uri="{0D108BD9-81ED-4DB2-BD59-A6C34878D82A}">
                    <a16:rowId xmlns:a16="http://schemas.microsoft.com/office/drawing/2014/main" xmlns="" val="2665508205"/>
                  </a:ext>
                </a:extLst>
              </a:tr>
            </a:tbl>
          </a:graphicData>
        </a:graphic>
      </p:graphicFrame>
    </p:spTree>
    <p:extLst>
      <p:ext uri="{BB962C8B-B14F-4D97-AF65-F5344CB8AC3E}">
        <p14:creationId xmlns:p14="http://schemas.microsoft.com/office/powerpoint/2010/main" val="3713620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Περιβαλλοντική κατάλυση</a:t>
            </a:r>
            <a:endParaRPr lang="el-GR" dirty="0"/>
          </a:p>
        </p:txBody>
      </p:sp>
      <p:sp>
        <p:nvSpPr>
          <p:cNvPr id="3" name="Θέση περιεχομένου 2"/>
          <p:cNvSpPr>
            <a:spLocks noGrp="1"/>
          </p:cNvSpPr>
          <p:nvPr>
            <p:ph idx="1"/>
          </p:nvPr>
        </p:nvSpPr>
        <p:spPr/>
        <p:txBody>
          <a:bodyPr/>
          <a:lstStyle/>
          <a:p>
            <a:pPr>
              <a:buFont typeface="Arial" panose="020B0604020202020204" pitchFamily="34" charset="0"/>
              <a:buChar char="•"/>
            </a:pPr>
            <a:r>
              <a:rPr lang="el-GR" dirty="0"/>
              <a:t> </a:t>
            </a:r>
            <a:r>
              <a:rPr lang="el-GR" dirty="0" smtClean="0"/>
              <a:t>Μια σχετικά νέα επιστημονική περιοχή.</a:t>
            </a:r>
          </a:p>
          <a:p>
            <a:pPr>
              <a:buFont typeface="Arial" panose="020B0604020202020204" pitchFamily="34" charset="0"/>
              <a:buChar char="•"/>
            </a:pPr>
            <a:r>
              <a:rPr lang="el-GR" dirty="0" smtClean="0"/>
              <a:t> Δραστηριοποιείται στην ανάπτυξη καινοτόμων καταλυτικών υλικών και συστημάτων που θα έχουν ενισχυμένη απόδοση και εκλεκτικότητα για:</a:t>
            </a:r>
          </a:p>
          <a:p>
            <a:pPr>
              <a:buFont typeface="Wingdings" panose="05000000000000000000" pitchFamily="2" charset="2"/>
              <a:buChar char="ü"/>
            </a:pPr>
            <a:r>
              <a:rPr lang="el-GR" dirty="0" smtClean="0"/>
              <a:t>Τις αντιδράσεις αναγωγής των οξειδίων του αζώτου.</a:t>
            </a:r>
          </a:p>
          <a:p>
            <a:pPr>
              <a:buFont typeface="Wingdings" panose="05000000000000000000" pitchFamily="2" charset="2"/>
              <a:buChar char="ü"/>
            </a:pPr>
            <a:r>
              <a:rPr lang="el-GR" dirty="0" smtClean="0"/>
              <a:t>Τις αντιδράσεις πλήρους καταλυτικής οξείδωσης των υδρογονανθράκων και των πτητικών οργανικών ενώσεων.</a:t>
            </a:r>
          </a:p>
          <a:p>
            <a:pPr>
              <a:buFont typeface="Wingdings" panose="05000000000000000000" pitchFamily="2" charset="2"/>
              <a:buChar char="ü"/>
            </a:pPr>
            <a:r>
              <a:rPr lang="el-GR" dirty="0" smtClean="0"/>
              <a:t>Τις αντιδράσεις καταλυτικής καταστροφής κυκλικών και αρωματικών ενώσεων.</a:t>
            </a:r>
          </a:p>
          <a:p>
            <a:pPr>
              <a:buFont typeface="Wingdings" panose="05000000000000000000" pitchFamily="2" charset="2"/>
              <a:buChar char="ü"/>
            </a:pPr>
            <a:r>
              <a:rPr lang="el-GR" dirty="0" smtClean="0"/>
              <a:t>Τις αντιδράσεις ελέγχου των οξειδίων του θείου.</a:t>
            </a:r>
          </a:p>
          <a:p>
            <a:pPr>
              <a:buFont typeface="Wingdings" panose="05000000000000000000" pitchFamily="2" charset="2"/>
              <a:buChar char="ü"/>
            </a:pPr>
            <a:r>
              <a:rPr lang="el-GR" dirty="0" smtClean="0"/>
              <a:t>Εν γένει όλων των αντιδράσεων για τον έλεγχο των εκπομπών από διεργασίες καύσης υγρών και αέριων υδρογονανθράκων και γαιανθράκων ή παραγωγής βιομηχανικών προϊόντων.</a:t>
            </a:r>
            <a:endParaRPr lang="el-GR" dirty="0"/>
          </a:p>
        </p:txBody>
      </p:sp>
    </p:spTree>
    <p:extLst>
      <p:ext uri="{BB962C8B-B14F-4D97-AF65-F5344CB8AC3E}">
        <p14:creationId xmlns:p14="http://schemas.microsoft.com/office/powerpoint/2010/main" val="2962557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Απενεργοποίηση καταλυτικών μετατροπέων</a:t>
            </a:r>
            <a:endParaRPr lang="el-GR" dirty="0"/>
          </a:p>
        </p:txBody>
      </p:sp>
      <p:sp>
        <p:nvSpPr>
          <p:cNvPr id="3" name="Θέση περιεχομένου 2"/>
          <p:cNvSpPr>
            <a:spLocks noGrp="1"/>
          </p:cNvSpPr>
          <p:nvPr>
            <p:ph idx="1"/>
          </p:nvPr>
        </p:nvSpPr>
        <p:spPr/>
        <p:txBody>
          <a:bodyPr/>
          <a:lstStyle/>
          <a:p>
            <a:pPr>
              <a:buFont typeface="Arial" panose="020B0604020202020204" pitchFamily="34" charset="0"/>
              <a:buChar char="•"/>
            </a:pPr>
            <a:r>
              <a:rPr lang="el-GR" dirty="0" smtClean="0"/>
              <a:t> </a:t>
            </a:r>
            <a:r>
              <a:rPr lang="el-GR" b="1" dirty="0" smtClean="0"/>
              <a:t>Σταδιακή δηλητηρίαση των δραστικών μετάλλων</a:t>
            </a:r>
            <a:r>
              <a:rPr lang="el-GR" dirty="0" smtClean="0"/>
              <a:t>: οφείλεται στην κατασταλτική δράση ορισμένων στοιχείων που υπάρχουν στα καύσιμα όπως ο φώσφορος (Ρ) (0,002-0,1 </a:t>
            </a:r>
            <a:r>
              <a:rPr lang="en-US" dirty="0" smtClean="0"/>
              <a:t>mg/L, </a:t>
            </a:r>
            <a:r>
              <a:rPr lang="el-GR" dirty="0" smtClean="0"/>
              <a:t>παράγεται και από την καύση των λιπαντικών της μηχανής όταν βρίσκεται σε κακή κατάσταση ο κινητήρας όπου βρίσκεται σε μεγαλύτερη συγκέντρωση 1,2</a:t>
            </a:r>
            <a:r>
              <a:rPr lang="en-US" dirty="0" smtClean="0"/>
              <a:t>g/L)</a:t>
            </a:r>
            <a:r>
              <a:rPr lang="el-GR" dirty="0" smtClean="0"/>
              <a:t>, ο μόλυβδος (</a:t>
            </a:r>
            <a:r>
              <a:rPr lang="en-US" dirty="0" err="1" smtClean="0"/>
              <a:t>Pb</a:t>
            </a:r>
            <a:r>
              <a:rPr lang="en-US" dirty="0" smtClean="0"/>
              <a:t>, 1mg/L), </a:t>
            </a:r>
            <a:r>
              <a:rPr lang="el-GR" dirty="0" smtClean="0"/>
              <a:t>το θείο </a:t>
            </a:r>
            <a:r>
              <a:rPr lang="en-US" dirty="0" smtClean="0"/>
              <a:t>(S, 20ppmv)), </a:t>
            </a:r>
            <a:r>
              <a:rPr lang="el-GR" dirty="0" smtClean="0"/>
              <a:t>το μαγγάνιο (</a:t>
            </a:r>
            <a:r>
              <a:rPr lang="en-US" dirty="0" err="1" smtClean="0"/>
              <a:t>Mn</a:t>
            </a:r>
            <a:r>
              <a:rPr lang="en-US" dirty="0" smtClean="0"/>
              <a:t>, </a:t>
            </a:r>
            <a:r>
              <a:rPr lang="el-GR" dirty="0" smtClean="0"/>
              <a:t>πρόσθετο βενζίνης για τη βελτίωση των αντικροτικών ιδιοτήτων</a:t>
            </a:r>
            <a:r>
              <a:rPr lang="en-US" dirty="0" smtClean="0"/>
              <a:t>), </a:t>
            </a:r>
            <a:r>
              <a:rPr lang="el-GR" dirty="0" smtClean="0"/>
              <a:t>ο άνθρακας (</a:t>
            </a:r>
            <a:r>
              <a:rPr lang="en-US" dirty="0" smtClean="0"/>
              <a:t>C</a:t>
            </a:r>
            <a:r>
              <a:rPr lang="el-GR" dirty="0" smtClean="0"/>
              <a:t>, κακή λειτουργία κινητήρα άκαυστοι </a:t>
            </a:r>
            <a:r>
              <a:rPr lang="en-US" dirty="0" smtClean="0"/>
              <a:t>H/Cs </a:t>
            </a:r>
            <a:r>
              <a:rPr lang="el-GR" dirty="0" smtClean="0"/>
              <a:t>ή αιθάλης </a:t>
            </a:r>
            <a:r>
              <a:rPr lang="el-GR" dirty="0" err="1" smtClean="0"/>
              <a:t>κελίνει</a:t>
            </a:r>
            <a:r>
              <a:rPr lang="el-GR" dirty="0" smtClean="0"/>
              <a:t> τους πόρους του πορώδους ενδιάμεσου στρώματος</a:t>
            </a:r>
            <a:r>
              <a:rPr lang="en-US" dirty="0" smtClean="0"/>
              <a:t>) </a:t>
            </a:r>
            <a:r>
              <a:rPr lang="el-GR" dirty="0" smtClean="0"/>
              <a:t>κτλ. </a:t>
            </a:r>
            <a:r>
              <a:rPr lang="el-GR" dirty="0"/>
              <a:t>τ</a:t>
            </a:r>
            <a:r>
              <a:rPr lang="el-GR" dirty="0" smtClean="0"/>
              <a:t>α οποία </a:t>
            </a:r>
            <a:r>
              <a:rPr lang="el-GR" dirty="0" err="1" smtClean="0"/>
              <a:t>προσροφούνται</a:t>
            </a:r>
            <a:r>
              <a:rPr lang="el-GR" dirty="0" smtClean="0"/>
              <a:t> ισχυρά στην ενεργή επιφάνεια των ευγενών μετάλλων προκαλώντας σημαντική μείωση της ενεργής επιφάνειας και </a:t>
            </a:r>
            <a:r>
              <a:rPr lang="el-GR" dirty="0" err="1" smtClean="0"/>
              <a:t>κατ</a:t>
            </a:r>
            <a:r>
              <a:rPr lang="el-GR" dirty="0" smtClean="0"/>
              <a:t>΄ επέκταση μείωση της απόδοσης του καταλύτη. </a:t>
            </a:r>
          </a:p>
          <a:p>
            <a:pPr>
              <a:buFont typeface="Arial" panose="020B0604020202020204" pitchFamily="34" charset="0"/>
              <a:buChar char="•"/>
            </a:pPr>
            <a:r>
              <a:rPr lang="el-GR" dirty="0"/>
              <a:t> </a:t>
            </a:r>
            <a:r>
              <a:rPr lang="el-GR" b="1" dirty="0" smtClean="0"/>
              <a:t>Θερμική γήρανση του μετατροπέα</a:t>
            </a:r>
            <a:r>
              <a:rPr lang="el-GR" dirty="0" smtClean="0"/>
              <a:t>: οι υψηλές θερμοκρασίες (~ 700 </a:t>
            </a:r>
            <a:r>
              <a:rPr lang="el-GR" baseline="30000" dirty="0" smtClean="0"/>
              <a:t>ο</a:t>
            </a:r>
            <a:r>
              <a:rPr lang="en-US" dirty="0" smtClean="0"/>
              <a:t>C) </a:t>
            </a:r>
            <a:r>
              <a:rPr lang="el-GR" dirty="0" smtClean="0"/>
              <a:t>οδηγούν στη σύντηξη (συσσωμάτωση) </a:t>
            </a:r>
            <a:r>
              <a:rPr lang="el-GR" dirty="0" err="1" smtClean="0"/>
              <a:t>κρυσταλλιτών</a:t>
            </a:r>
            <a:r>
              <a:rPr lang="el-GR" dirty="0" smtClean="0"/>
              <a:t> των ευγενών μετάλλων και ελάττωση της ενεργού επιφάνειας του καταλύτη. </a:t>
            </a:r>
            <a:r>
              <a:rPr lang="el-GR" dirty="0" err="1" smtClean="0"/>
              <a:t>Κραματοποίηση</a:t>
            </a:r>
            <a:r>
              <a:rPr lang="el-GR" dirty="0" smtClean="0"/>
              <a:t> του </a:t>
            </a:r>
            <a:r>
              <a:rPr lang="en-US" dirty="0" smtClean="0"/>
              <a:t>Rh </a:t>
            </a:r>
            <a:r>
              <a:rPr lang="el-GR" dirty="0" smtClean="0"/>
              <a:t>και </a:t>
            </a:r>
            <a:r>
              <a:rPr lang="en-US" dirty="0" smtClean="0"/>
              <a:t>Pd.</a:t>
            </a:r>
            <a:endParaRPr lang="el-GR" dirty="0"/>
          </a:p>
        </p:txBody>
      </p:sp>
    </p:spTree>
    <p:extLst>
      <p:ext uri="{BB962C8B-B14F-4D97-AF65-F5344CB8AC3E}">
        <p14:creationId xmlns:p14="http://schemas.microsoft.com/office/powerpoint/2010/main" val="2133172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Έλεγχος στατικών πηγών</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smtClean="0">
                <a:solidFill>
                  <a:schemeClr val="tx1"/>
                </a:solidFill>
              </a:rPr>
              <a:t>Η επιλογή της κατάλληλης μεθόδου καθορίζεται από τα παρακάτω:</a:t>
            </a:r>
          </a:p>
          <a:p>
            <a:pPr>
              <a:buFont typeface="Arial" panose="020B0604020202020204" pitchFamily="34" charset="0"/>
              <a:buChar char="•"/>
            </a:pPr>
            <a:r>
              <a:rPr lang="el-GR" dirty="0">
                <a:solidFill>
                  <a:schemeClr val="tx1"/>
                </a:solidFill>
              </a:rPr>
              <a:t> </a:t>
            </a:r>
            <a:r>
              <a:rPr lang="el-GR" dirty="0" smtClean="0">
                <a:solidFill>
                  <a:schemeClr val="tx1"/>
                </a:solidFill>
              </a:rPr>
              <a:t> Φυσικές ιδιότητες των αερίων.</a:t>
            </a:r>
          </a:p>
          <a:p>
            <a:pPr>
              <a:buFont typeface="Arial" panose="020B0604020202020204" pitchFamily="34" charset="0"/>
              <a:buChar char="•"/>
            </a:pPr>
            <a:r>
              <a:rPr lang="el-GR" dirty="0">
                <a:solidFill>
                  <a:schemeClr val="tx1"/>
                </a:solidFill>
              </a:rPr>
              <a:t> </a:t>
            </a:r>
            <a:r>
              <a:rPr lang="el-GR" dirty="0" smtClean="0">
                <a:solidFill>
                  <a:schemeClr val="tx1"/>
                </a:solidFill>
              </a:rPr>
              <a:t> Χημικές ιδιότητες.</a:t>
            </a:r>
          </a:p>
          <a:p>
            <a:pPr>
              <a:buFont typeface="Arial" panose="020B0604020202020204" pitchFamily="34" charset="0"/>
              <a:buChar char="•"/>
            </a:pPr>
            <a:r>
              <a:rPr lang="el-GR" dirty="0">
                <a:solidFill>
                  <a:schemeClr val="tx1"/>
                </a:solidFill>
              </a:rPr>
              <a:t> </a:t>
            </a:r>
            <a:r>
              <a:rPr lang="el-GR" dirty="0" smtClean="0">
                <a:solidFill>
                  <a:schemeClr val="tx1"/>
                </a:solidFill>
              </a:rPr>
              <a:t> Όγκος των αερολυμάτων.</a:t>
            </a:r>
          </a:p>
          <a:p>
            <a:pPr>
              <a:buFont typeface="Arial" panose="020B0604020202020204" pitchFamily="34" charset="0"/>
              <a:buChar char="•"/>
            </a:pPr>
            <a:r>
              <a:rPr lang="el-GR" dirty="0">
                <a:solidFill>
                  <a:schemeClr val="tx1"/>
                </a:solidFill>
              </a:rPr>
              <a:t> </a:t>
            </a:r>
            <a:r>
              <a:rPr lang="el-GR" dirty="0" smtClean="0">
                <a:solidFill>
                  <a:schemeClr val="tx1"/>
                </a:solidFill>
              </a:rPr>
              <a:t> Συγκέντρωση τοξικών ουσιών στα αερολύματα.</a:t>
            </a:r>
          </a:p>
          <a:p>
            <a:pPr>
              <a:buFont typeface="Arial" panose="020B0604020202020204" pitchFamily="34" charset="0"/>
              <a:buChar char="•"/>
            </a:pPr>
            <a:r>
              <a:rPr lang="el-GR" dirty="0">
                <a:solidFill>
                  <a:schemeClr val="tx1"/>
                </a:solidFill>
              </a:rPr>
              <a:t> </a:t>
            </a:r>
            <a:r>
              <a:rPr lang="el-GR" dirty="0" smtClean="0">
                <a:solidFill>
                  <a:schemeClr val="tx1"/>
                </a:solidFill>
              </a:rPr>
              <a:t> Θέση στην οποία βρίσκεται η πηγή εκπομπής.</a:t>
            </a:r>
          </a:p>
          <a:p>
            <a:pPr>
              <a:buFont typeface="Arial" panose="020B0604020202020204" pitchFamily="34" charset="0"/>
              <a:buChar char="•"/>
            </a:pPr>
            <a:r>
              <a:rPr lang="el-GR" dirty="0">
                <a:solidFill>
                  <a:schemeClr val="tx1"/>
                </a:solidFill>
              </a:rPr>
              <a:t> </a:t>
            </a:r>
            <a:r>
              <a:rPr lang="el-GR" dirty="0" smtClean="0">
                <a:solidFill>
                  <a:schemeClr val="tx1"/>
                </a:solidFill>
              </a:rPr>
              <a:t> Υπάρχουσα νομοθεσία σχετικά με τα επιτρεπτά όρια εκπομπών.</a:t>
            </a:r>
          </a:p>
          <a:p>
            <a:pPr>
              <a:buFont typeface="Arial" panose="020B0604020202020204" pitchFamily="34" charset="0"/>
              <a:buChar char="•"/>
            </a:pPr>
            <a:r>
              <a:rPr lang="el-GR" dirty="0">
                <a:solidFill>
                  <a:schemeClr val="tx1"/>
                </a:solidFill>
              </a:rPr>
              <a:t> </a:t>
            </a:r>
            <a:r>
              <a:rPr lang="el-GR" dirty="0" smtClean="0">
                <a:solidFill>
                  <a:schemeClr val="tx1"/>
                </a:solidFill>
              </a:rPr>
              <a:t> Κόστος κατασκευής και λειτουργίας των εγκαταστάσεων.</a:t>
            </a:r>
            <a:endParaRPr lang="el-GR" dirty="0">
              <a:solidFill>
                <a:schemeClr val="tx1"/>
              </a:solidFill>
            </a:endParaRPr>
          </a:p>
        </p:txBody>
      </p:sp>
    </p:spTree>
    <p:extLst>
      <p:ext uri="{BB962C8B-B14F-4D97-AF65-F5344CB8AC3E}">
        <p14:creationId xmlns:p14="http://schemas.microsoft.com/office/powerpoint/2010/main" val="4279912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ΠΕΡΙΟΡΙΣΜΟΣ ΤΗΣ ΡΥΠΑΝΣΗΣ ΑΠΟ ΑΕΡΙΑ</a:t>
            </a:r>
            <a:endParaRPr lang="el-GR" dirty="0"/>
          </a:p>
        </p:txBody>
      </p:sp>
      <p:sp>
        <p:nvSpPr>
          <p:cNvPr id="3" name="Content Placeholder 2"/>
          <p:cNvSpPr>
            <a:spLocks noGrp="1"/>
          </p:cNvSpPr>
          <p:nvPr>
            <p:ph idx="1"/>
          </p:nvPr>
        </p:nvSpPr>
        <p:spPr/>
        <p:txBody>
          <a:bodyPr/>
          <a:lstStyle/>
          <a:p>
            <a:pPr>
              <a:buFont typeface="Arial" panose="020B0604020202020204" pitchFamily="34" charset="0"/>
              <a:buChar char="•"/>
            </a:pPr>
            <a:r>
              <a:rPr lang="el-GR" dirty="0" smtClean="0"/>
              <a:t> </a:t>
            </a:r>
            <a:r>
              <a:rPr lang="el-GR" dirty="0" smtClean="0">
                <a:solidFill>
                  <a:schemeClr val="tx1"/>
                </a:solidFill>
              </a:rPr>
              <a:t>Απορρόφηση αερίων σε υγρά.</a:t>
            </a:r>
          </a:p>
          <a:p>
            <a:pPr>
              <a:buFont typeface="Arial" panose="020B0604020202020204" pitchFamily="34" charset="0"/>
              <a:buChar char="•"/>
            </a:pPr>
            <a:r>
              <a:rPr lang="el-GR" dirty="0" smtClean="0">
                <a:solidFill>
                  <a:schemeClr val="tx1"/>
                </a:solidFill>
              </a:rPr>
              <a:t> Προσρόφηση με στερεούς </a:t>
            </a:r>
            <a:r>
              <a:rPr lang="el-GR" dirty="0" err="1" smtClean="0">
                <a:solidFill>
                  <a:schemeClr val="tx1"/>
                </a:solidFill>
              </a:rPr>
              <a:t>προσροφητές</a:t>
            </a:r>
            <a:r>
              <a:rPr lang="el-GR" dirty="0" smtClean="0">
                <a:solidFill>
                  <a:schemeClr val="tx1"/>
                </a:solidFill>
              </a:rPr>
              <a:t>.</a:t>
            </a:r>
          </a:p>
          <a:p>
            <a:pPr>
              <a:buFont typeface="Arial" panose="020B0604020202020204" pitchFamily="34" charset="0"/>
              <a:buChar char="•"/>
            </a:pPr>
            <a:r>
              <a:rPr lang="el-GR" dirty="0">
                <a:solidFill>
                  <a:schemeClr val="tx1"/>
                </a:solidFill>
              </a:rPr>
              <a:t> Συμπύκνωση.</a:t>
            </a:r>
            <a:endParaRPr lang="el-GR" dirty="0" smtClean="0">
              <a:solidFill>
                <a:schemeClr val="tx1"/>
              </a:solidFill>
            </a:endParaRPr>
          </a:p>
          <a:p>
            <a:pPr>
              <a:buFont typeface="Arial" panose="020B0604020202020204" pitchFamily="34" charset="0"/>
              <a:buChar char="•"/>
            </a:pPr>
            <a:r>
              <a:rPr lang="el-GR" dirty="0" smtClean="0">
                <a:solidFill>
                  <a:schemeClr val="tx1"/>
                </a:solidFill>
              </a:rPr>
              <a:t> Χημική μετατροπή με καυστήρες ή με καταλυτικά φίλτρα </a:t>
            </a:r>
            <a:endParaRPr lang="el-GR" dirty="0">
              <a:solidFill>
                <a:schemeClr val="tx1"/>
              </a:solidFill>
            </a:endParaRPr>
          </a:p>
        </p:txBody>
      </p:sp>
    </p:spTree>
    <p:extLst>
      <p:ext uri="{BB962C8B-B14F-4D97-AF65-F5344CB8AC3E}">
        <p14:creationId xmlns:p14="http://schemas.microsoft.com/office/powerpoint/2010/main" val="901134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ΑΠΟΡΡΟΦΗΣΗ</a:t>
            </a:r>
            <a:endParaRPr lang="el-GR" dirty="0"/>
          </a:p>
        </p:txBody>
      </p:sp>
      <p:sp>
        <p:nvSpPr>
          <p:cNvPr id="3" name="Content Placeholder 2"/>
          <p:cNvSpPr>
            <a:spLocks noGrp="1"/>
          </p:cNvSpPr>
          <p:nvPr>
            <p:ph idx="1"/>
          </p:nvPr>
        </p:nvSpPr>
        <p:spPr>
          <a:xfrm>
            <a:off x="1097280" y="1845734"/>
            <a:ext cx="10058400" cy="4445884"/>
          </a:xfrm>
        </p:spPr>
        <p:txBody>
          <a:bodyPr>
            <a:normAutofit fontScale="92500" lnSpcReduction="20000"/>
          </a:bodyPr>
          <a:lstStyle/>
          <a:p>
            <a:pPr>
              <a:buFont typeface="Arial" panose="020B0604020202020204" pitchFamily="34" charset="0"/>
              <a:buChar char="•"/>
            </a:pPr>
            <a:r>
              <a:rPr lang="el-GR" dirty="0" smtClean="0"/>
              <a:t>  </a:t>
            </a:r>
            <a:r>
              <a:rPr lang="el-GR" dirty="0" smtClean="0">
                <a:solidFill>
                  <a:schemeClr val="tx1"/>
                </a:solidFill>
              </a:rPr>
              <a:t>Η μέθοδος χαρακτηρίζεται από την μεταφορά των αέριων ρύπων από την αέρια φάση στην υγρή.</a:t>
            </a:r>
          </a:p>
          <a:p>
            <a:pPr>
              <a:buFont typeface="Arial" panose="020B0604020202020204" pitchFamily="34" charset="0"/>
              <a:buChar char="•"/>
            </a:pPr>
            <a:r>
              <a:rPr lang="el-GR" dirty="0">
                <a:solidFill>
                  <a:schemeClr val="tx1"/>
                </a:solidFill>
              </a:rPr>
              <a:t> </a:t>
            </a:r>
            <a:r>
              <a:rPr lang="el-GR" dirty="0" smtClean="0">
                <a:solidFill>
                  <a:schemeClr val="tx1"/>
                </a:solidFill>
              </a:rPr>
              <a:t> Χρειάζεται ορισμένος χρόνος επαφής ανάμεσα στις δύο φάσεις.</a:t>
            </a:r>
          </a:p>
          <a:p>
            <a:pPr>
              <a:buFont typeface="Arial" panose="020B0604020202020204" pitchFamily="34" charset="0"/>
              <a:buChar char="•"/>
            </a:pPr>
            <a:r>
              <a:rPr lang="el-GR" dirty="0">
                <a:solidFill>
                  <a:schemeClr val="tx1"/>
                </a:solidFill>
              </a:rPr>
              <a:t> </a:t>
            </a:r>
            <a:r>
              <a:rPr lang="el-GR" dirty="0" smtClean="0">
                <a:solidFill>
                  <a:schemeClr val="tx1"/>
                </a:solidFill>
              </a:rPr>
              <a:t> Το απορροφητικό υλικό χρησιμοποιείται είτε με την μορφή σταγονιδίων είτα με τη μορφή λεπτού υμένα (φιλμ) για να αυξηθεί η επιφάνεια επαφής.</a:t>
            </a:r>
          </a:p>
          <a:p>
            <a:pPr>
              <a:buFont typeface="Arial" panose="020B0604020202020204" pitchFamily="34" charset="0"/>
              <a:buChar char="•"/>
            </a:pPr>
            <a:r>
              <a:rPr lang="el-GR" u="sng" dirty="0" smtClean="0">
                <a:solidFill>
                  <a:schemeClr val="tx1"/>
                </a:solidFill>
              </a:rPr>
              <a:t>Διατάξεις</a:t>
            </a:r>
          </a:p>
          <a:p>
            <a:pPr>
              <a:buFont typeface="Arial" panose="020B0604020202020204" pitchFamily="34" charset="0"/>
              <a:buChar char="•"/>
            </a:pPr>
            <a:r>
              <a:rPr lang="el-GR" u="sng" dirty="0">
                <a:solidFill>
                  <a:schemeClr val="tx1"/>
                </a:solidFill>
              </a:rPr>
              <a:t> </a:t>
            </a:r>
            <a:r>
              <a:rPr lang="el-GR" u="sng" dirty="0" smtClean="0">
                <a:solidFill>
                  <a:schemeClr val="tx1"/>
                </a:solidFill>
              </a:rPr>
              <a:t> Πύργοι ψεκασμού:</a:t>
            </a:r>
            <a:r>
              <a:rPr lang="el-GR" dirty="0" smtClean="0">
                <a:solidFill>
                  <a:schemeClr val="tx1"/>
                </a:solidFill>
              </a:rPr>
              <a:t> απλοί, τρεις τύποι, οριζόντιοι διασταυρούμενης ροής, κάθετοι αντιρροής, τύποι κυκλώνα, η παρουσία αιωρούμενων σωματιδίων δεν δημιουργεί έντονα προβλήματα.</a:t>
            </a:r>
          </a:p>
          <a:p>
            <a:pPr>
              <a:buFont typeface="Arial" panose="020B0604020202020204" pitchFamily="34" charset="0"/>
              <a:buChar char="•"/>
            </a:pPr>
            <a:r>
              <a:rPr lang="el-GR" u="sng" dirty="0">
                <a:solidFill>
                  <a:schemeClr val="tx1"/>
                </a:solidFill>
              </a:rPr>
              <a:t> </a:t>
            </a:r>
            <a:r>
              <a:rPr lang="el-GR" u="sng" dirty="0" smtClean="0">
                <a:solidFill>
                  <a:schemeClr val="tx1"/>
                </a:solidFill>
              </a:rPr>
              <a:t> Πύργοι πληρώσεως:</a:t>
            </a:r>
            <a:r>
              <a:rPr lang="el-GR" dirty="0" smtClean="0">
                <a:solidFill>
                  <a:schemeClr val="tx1"/>
                </a:solidFill>
              </a:rPr>
              <a:t> Περιέχουν αδρανές υλικό ώστε να αυξάνεται η επιφάνεια επαφής. Αντιρροής και διασταυρούμενης ροής.</a:t>
            </a:r>
          </a:p>
          <a:p>
            <a:pPr>
              <a:buFont typeface="Arial" panose="020B0604020202020204" pitchFamily="34" charset="0"/>
              <a:buChar char="•"/>
            </a:pPr>
            <a:r>
              <a:rPr lang="el-GR" u="sng" dirty="0">
                <a:solidFill>
                  <a:schemeClr val="tx1"/>
                </a:solidFill>
              </a:rPr>
              <a:t> </a:t>
            </a:r>
            <a:r>
              <a:rPr lang="el-GR" u="sng" dirty="0" smtClean="0">
                <a:solidFill>
                  <a:schemeClr val="tx1"/>
                </a:solidFill>
              </a:rPr>
              <a:t> Πύργοι με δίσκους:</a:t>
            </a:r>
            <a:r>
              <a:rPr lang="el-GR" dirty="0" smtClean="0">
                <a:solidFill>
                  <a:schemeClr val="tx1"/>
                </a:solidFill>
              </a:rPr>
              <a:t> Δίσκοι διάτρητοι απ’ όπου περνούν τα αερολύματα. Αντιρροής.</a:t>
            </a:r>
            <a:endParaRPr lang="el-GR" u="sng" dirty="0" smtClean="0">
              <a:solidFill>
                <a:schemeClr val="tx1"/>
              </a:solidFill>
            </a:endParaRPr>
          </a:p>
          <a:p>
            <a:pPr>
              <a:buFont typeface="Arial" panose="020B0604020202020204" pitchFamily="34" charset="0"/>
              <a:buChar char="•"/>
            </a:pPr>
            <a:r>
              <a:rPr lang="el-GR" u="sng" dirty="0" smtClean="0">
                <a:solidFill>
                  <a:schemeClr val="tx1"/>
                </a:solidFill>
              </a:rPr>
              <a:t>Το απορροφητικό υγρό είναι νερό στο οποίο προστίθεται μία βάση ή ένα οξύ για αποτελεσματικότερη απορρόφηση όξινων ή αλκαλικών αερίων.</a:t>
            </a:r>
          </a:p>
          <a:p>
            <a:pPr>
              <a:buFont typeface="Arial" panose="020B0604020202020204" pitchFamily="34" charset="0"/>
              <a:buChar char="•"/>
            </a:pPr>
            <a:r>
              <a:rPr lang="el-GR" u="sng" dirty="0" smtClean="0">
                <a:solidFill>
                  <a:schemeClr val="tx1"/>
                </a:solidFill>
              </a:rPr>
              <a:t>Ρύποι που δεσμέυονται με απορρόφηση είναι: </a:t>
            </a:r>
            <a:r>
              <a:rPr lang="en-US" u="sng" dirty="0" smtClean="0">
                <a:solidFill>
                  <a:schemeClr val="tx1"/>
                </a:solidFill>
              </a:rPr>
              <a:t>SO</a:t>
            </a:r>
            <a:r>
              <a:rPr lang="en-US" u="sng" baseline="-25000" dirty="0" smtClean="0">
                <a:solidFill>
                  <a:schemeClr val="tx1"/>
                </a:solidFill>
              </a:rPr>
              <a:t>2</a:t>
            </a:r>
            <a:r>
              <a:rPr lang="en-US" u="sng" dirty="0" smtClean="0">
                <a:solidFill>
                  <a:schemeClr val="tx1"/>
                </a:solidFill>
              </a:rPr>
              <a:t>, H</a:t>
            </a:r>
            <a:r>
              <a:rPr lang="en-US" u="sng" baseline="-25000" dirty="0" smtClean="0">
                <a:solidFill>
                  <a:schemeClr val="tx1"/>
                </a:solidFill>
              </a:rPr>
              <a:t>2</a:t>
            </a:r>
            <a:r>
              <a:rPr lang="en-US" u="sng" dirty="0" smtClean="0">
                <a:solidFill>
                  <a:schemeClr val="tx1"/>
                </a:solidFill>
              </a:rPr>
              <a:t>S, </a:t>
            </a:r>
            <a:r>
              <a:rPr lang="en-US" u="sng" dirty="0" err="1" smtClean="0">
                <a:solidFill>
                  <a:schemeClr val="tx1"/>
                </a:solidFill>
              </a:rPr>
              <a:t>HCl</a:t>
            </a:r>
            <a:r>
              <a:rPr lang="en-US" u="sng" dirty="0" smtClean="0">
                <a:solidFill>
                  <a:schemeClr val="tx1"/>
                </a:solidFill>
              </a:rPr>
              <a:t>, Cl, NH</a:t>
            </a:r>
            <a:r>
              <a:rPr lang="en-US" u="sng" baseline="-25000" dirty="0" smtClean="0">
                <a:solidFill>
                  <a:schemeClr val="tx1"/>
                </a:solidFill>
              </a:rPr>
              <a:t>3</a:t>
            </a:r>
            <a:r>
              <a:rPr lang="el-GR" u="sng" dirty="0" smtClean="0">
                <a:solidFill>
                  <a:schemeClr val="tx1"/>
                </a:solidFill>
              </a:rPr>
              <a:t>, σε περιορισμένες περιπτώσεις οξείδια του αζώτου</a:t>
            </a:r>
            <a:r>
              <a:rPr lang="en-US" u="sng" dirty="0" smtClean="0">
                <a:solidFill>
                  <a:schemeClr val="tx1"/>
                </a:solidFill>
              </a:rPr>
              <a:t> </a:t>
            </a:r>
            <a:r>
              <a:rPr lang="el-GR" u="sng" dirty="0" smtClean="0">
                <a:solidFill>
                  <a:schemeClr val="tx1"/>
                </a:solidFill>
              </a:rPr>
              <a:t>και υδρογονάνθρακες χαμηλού σημείου βρασμού.</a:t>
            </a:r>
            <a:endParaRPr lang="el-GR" dirty="0" smtClean="0">
              <a:solidFill>
                <a:schemeClr val="tx1"/>
              </a:solidFill>
            </a:endParaRPr>
          </a:p>
        </p:txBody>
      </p:sp>
    </p:spTree>
    <p:extLst>
      <p:ext uri="{BB962C8B-B14F-4D97-AF65-F5344CB8AC3E}">
        <p14:creationId xmlns:p14="http://schemas.microsoft.com/office/powerpoint/2010/main" val="3299596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ΑΠΟΡΡΟΦΗΣΗ</a:t>
            </a:r>
            <a:endParaRPr lang="el-GR" dirty="0"/>
          </a:p>
        </p:txBody>
      </p:sp>
      <p:sp>
        <p:nvSpPr>
          <p:cNvPr id="3" name="Θέση περιεχομένου 2"/>
          <p:cNvSpPr>
            <a:spLocks noGrp="1"/>
          </p:cNvSpPr>
          <p:nvPr>
            <p:ph idx="1"/>
          </p:nvPr>
        </p:nvSpPr>
        <p:spPr/>
        <p:txBody>
          <a:bodyPr>
            <a:normAutofit lnSpcReduction="10000"/>
          </a:bodyPr>
          <a:lstStyle/>
          <a:p>
            <a:pPr>
              <a:buFont typeface="Arial" panose="020B0604020202020204" pitchFamily="34" charset="0"/>
              <a:buChar char="•"/>
            </a:pPr>
            <a:r>
              <a:rPr lang="el-GR" dirty="0" smtClean="0"/>
              <a:t> Η επιλογή του υγρού </a:t>
            </a:r>
            <a:r>
              <a:rPr lang="el-GR" dirty="0" err="1" smtClean="0"/>
              <a:t>έκπλυσης</a:t>
            </a:r>
            <a:r>
              <a:rPr lang="el-GR" dirty="0" smtClean="0"/>
              <a:t> γίνεται με βάση το αέριο που επιθυμούμε να απομακρύνουμε. Η διαλυτότητα του αερίου στον επιλεγμένο υγρό διαλύτη πρέπει να είναι υψηλή έτσι ώστε να απαιτούνται μικρές ποσότητες διαλύτη.</a:t>
            </a:r>
          </a:p>
          <a:p>
            <a:pPr>
              <a:buFont typeface="Arial" panose="020B0604020202020204" pitchFamily="34" charset="0"/>
              <a:buChar char="•"/>
            </a:pPr>
            <a:r>
              <a:rPr lang="el-GR" dirty="0"/>
              <a:t> </a:t>
            </a:r>
            <a:r>
              <a:rPr lang="el-GR" dirty="0" smtClean="0"/>
              <a:t>Ο διαλύτης πρέπει να έχει χαμηλή τάση ατμών ώστε να αποφεύγονται τυχόν απώλειές του. Πρέπει να είναι μη διαβρωτικός, φθηνός, μη τοξικός, μη εύφλεκτος, χημικά σταθερός και να έχει χαμηλό σημείο πήξης.</a:t>
            </a:r>
          </a:p>
          <a:p>
            <a:pPr>
              <a:buFont typeface="Arial" panose="020B0604020202020204" pitchFamily="34" charset="0"/>
              <a:buChar char="•"/>
            </a:pPr>
            <a:r>
              <a:rPr lang="el-GR" dirty="0"/>
              <a:t> </a:t>
            </a:r>
            <a:r>
              <a:rPr lang="el-GR" dirty="0" smtClean="0"/>
              <a:t>Το νερό είναι ο πλέον δημοφιλής διαλύτης.</a:t>
            </a:r>
          </a:p>
          <a:p>
            <a:pPr>
              <a:buFont typeface="Arial" panose="020B0604020202020204" pitchFamily="34" charset="0"/>
              <a:buChar char="•"/>
            </a:pPr>
            <a:r>
              <a:rPr lang="en-US" dirty="0" smtClean="0"/>
              <a:t> </a:t>
            </a:r>
            <a:r>
              <a:rPr lang="el-GR" dirty="0" smtClean="0"/>
              <a:t>Για την απομάκρυνση του </a:t>
            </a:r>
            <a:r>
              <a:rPr lang="en-US" dirty="0" smtClean="0"/>
              <a:t>CO</a:t>
            </a:r>
            <a:r>
              <a:rPr lang="en-US" baseline="-25000" dirty="0" smtClean="0"/>
              <a:t>2</a:t>
            </a:r>
            <a:r>
              <a:rPr lang="en-US" dirty="0" smtClean="0"/>
              <a:t> </a:t>
            </a:r>
            <a:r>
              <a:rPr lang="el-GR" dirty="0" smtClean="0"/>
              <a:t> με απορρόφηση χρησιμοποιείται υδατικό διάλυμα </a:t>
            </a:r>
            <a:r>
              <a:rPr lang="en-US" dirty="0" smtClean="0"/>
              <a:t>Ca(OH)</a:t>
            </a:r>
            <a:r>
              <a:rPr lang="en-US" baseline="-25000" dirty="0" smtClean="0"/>
              <a:t>2</a:t>
            </a:r>
            <a:r>
              <a:rPr lang="en-US" dirty="0" smtClean="0"/>
              <a:t>.</a:t>
            </a:r>
          </a:p>
          <a:p>
            <a:pPr>
              <a:buFont typeface="Arial" panose="020B0604020202020204" pitchFamily="34" charset="0"/>
              <a:buChar char="•"/>
            </a:pPr>
            <a:r>
              <a:rPr lang="en-US" dirty="0"/>
              <a:t> </a:t>
            </a:r>
            <a:r>
              <a:rPr lang="el-GR" dirty="0" smtClean="0"/>
              <a:t>Για την απομάκρυνση του </a:t>
            </a:r>
            <a:r>
              <a:rPr lang="en-US" dirty="0" smtClean="0"/>
              <a:t>SO</a:t>
            </a:r>
            <a:r>
              <a:rPr lang="en-US" baseline="-25000" dirty="0" smtClean="0"/>
              <a:t>2</a:t>
            </a:r>
            <a:r>
              <a:rPr lang="en-US" dirty="0" smtClean="0"/>
              <a:t> </a:t>
            </a:r>
            <a:r>
              <a:rPr lang="el-GR" dirty="0" smtClean="0"/>
              <a:t>το οποίο διαλύεται με ευχέρεια σε αλκαλικά διαλύματα, χρησιμοποιούνται συχνά διαλύματα που περιέχουν αμμωνία.</a:t>
            </a:r>
          </a:p>
          <a:p>
            <a:pPr>
              <a:buFont typeface="Arial" panose="020B0604020202020204" pitchFamily="34" charset="0"/>
              <a:buChar char="•"/>
            </a:pPr>
            <a:r>
              <a:rPr lang="el-GR" dirty="0" smtClean="0"/>
              <a:t>Το </a:t>
            </a:r>
            <a:r>
              <a:rPr lang="en-US" dirty="0" smtClean="0"/>
              <a:t>Cl</a:t>
            </a:r>
            <a:r>
              <a:rPr lang="en-US" baseline="-25000" dirty="0" smtClean="0"/>
              <a:t>2</a:t>
            </a:r>
            <a:r>
              <a:rPr lang="en-US" dirty="0" smtClean="0"/>
              <a:t>, </a:t>
            </a:r>
            <a:r>
              <a:rPr lang="el-GR" dirty="0" smtClean="0"/>
              <a:t>το </a:t>
            </a:r>
            <a:r>
              <a:rPr lang="en-US" dirty="0" err="1" smtClean="0"/>
              <a:t>HCl</a:t>
            </a:r>
            <a:r>
              <a:rPr lang="en-US" dirty="0" smtClean="0"/>
              <a:t> </a:t>
            </a:r>
            <a:r>
              <a:rPr lang="el-GR" dirty="0" smtClean="0"/>
              <a:t>και το </a:t>
            </a:r>
            <a:r>
              <a:rPr lang="en-US" dirty="0" smtClean="0"/>
              <a:t>HF </a:t>
            </a:r>
            <a:r>
              <a:rPr lang="el-GR" dirty="0" smtClean="0"/>
              <a:t>είναι ευδιάλυτα στο νερό οπότε αυτό επιλέγεται ως αποτελεσματικός διαλύτης.</a:t>
            </a:r>
            <a:endParaRPr lang="el-GR" dirty="0"/>
          </a:p>
        </p:txBody>
      </p:sp>
    </p:spTree>
    <p:extLst>
      <p:ext uri="{BB962C8B-B14F-4D97-AF65-F5344CB8AC3E}">
        <p14:creationId xmlns:p14="http://schemas.microsoft.com/office/powerpoint/2010/main" val="299864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ΠΡΟΣΡΟΦΗΣΗ</a:t>
            </a:r>
            <a:endParaRPr lang="el-GR" dirty="0"/>
          </a:p>
        </p:txBody>
      </p:sp>
      <p:sp>
        <p:nvSpPr>
          <p:cNvPr id="3" name="Content Placeholder 2"/>
          <p:cNvSpPr>
            <a:spLocks noGrp="1"/>
          </p:cNvSpPr>
          <p:nvPr>
            <p:ph idx="1"/>
          </p:nvPr>
        </p:nvSpPr>
        <p:spPr/>
        <p:txBody>
          <a:bodyPr/>
          <a:lstStyle/>
          <a:p>
            <a:pPr>
              <a:buFont typeface="Arial" panose="020B0604020202020204" pitchFamily="34" charset="0"/>
              <a:buChar char="•"/>
            </a:pPr>
            <a:r>
              <a:rPr lang="el-GR" i="1" dirty="0" smtClean="0">
                <a:solidFill>
                  <a:schemeClr val="bg2">
                    <a:lumMod val="50000"/>
                  </a:schemeClr>
                </a:solidFill>
              </a:rPr>
              <a:t>  </a:t>
            </a:r>
            <a:r>
              <a:rPr lang="el-GR" dirty="0" smtClean="0">
                <a:solidFill>
                  <a:schemeClr val="tx1"/>
                </a:solidFill>
              </a:rPr>
              <a:t>Συγκράτηση μορίων πάνω στην επιφάνεια στερεών.</a:t>
            </a:r>
          </a:p>
          <a:p>
            <a:pPr>
              <a:buFont typeface="Arial" panose="020B0604020202020204" pitchFamily="34" charset="0"/>
              <a:buChar char="•"/>
            </a:pPr>
            <a:r>
              <a:rPr lang="el-GR" dirty="0" smtClean="0">
                <a:solidFill>
                  <a:schemeClr val="tx1"/>
                </a:solidFill>
              </a:rPr>
              <a:t>  Η προσρόφηση αερίων από στερεά προσροφητικά μέσα χρησιμοποιείται ιδιαίτερα για την απομάκρυνση τοξικών αερίων που η συγκέντρωσή τους είναι μικρή.</a:t>
            </a:r>
          </a:p>
          <a:p>
            <a:pPr>
              <a:buFont typeface="Arial" panose="020B0604020202020204" pitchFamily="34" charset="0"/>
              <a:buChar char="•"/>
            </a:pPr>
            <a:r>
              <a:rPr lang="el-GR" dirty="0">
                <a:solidFill>
                  <a:schemeClr val="tx1"/>
                </a:solidFill>
              </a:rPr>
              <a:t> </a:t>
            </a:r>
            <a:r>
              <a:rPr lang="el-GR" dirty="0" smtClean="0">
                <a:solidFill>
                  <a:schemeClr val="tx1"/>
                </a:solidFill>
              </a:rPr>
              <a:t> Κατάλληλα προσροφητικά υλικά είναι ο ενεργός άνθρακας, η πηκτή του διοξειδίου του πυριτίου (</a:t>
            </a:r>
            <a:r>
              <a:rPr lang="en-US" dirty="0" smtClean="0">
                <a:solidFill>
                  <a:schemeClr val="tx1"/>
                </a:solidFill>
              </a:rPr>
              <a:t>silica gel)</a:t>
            </a:r>
            <a:r>
              <a:rPr lang="el-GR" dirty="0" smtClean="0">
                <a:solidFill>
                  <a:schemeClr val="tx1"/>
                </a:solidFill>
              </a:rPr>
              <a:t>  και άλλα σύμπλοκα οξείδια μετάλλων.</a:t>
            </a:r>
            <a:endParaRPr lang="en-US" dirty="0" smtClean="0">
              <a:solidFill>
                <a:schemeClr val="tx1"/>
              </a:solidFill>
            </a:endParaRPr>
          </a:p>
          <a:p>
            <a:pPr>
              <a:buFont typeface="Arial" panose="020B0604020202020204" pitchFamily="34" charset="0"/>
              <a:buChar char="•"/>
            </a:pPr>
            <a:r>
              <a:rPr lang="en-US" dirty="0">
                <a:solidFill>
                  <a:schemeClr val="tx1"/>
                </a:solidFill>
              </a:rPr>
              <a:t> </a:t>
            </a:r>
            <a:r>
              <a:rPr lang="en-US" dirty="0" smtClean="0">
                <a:solidFill>
                  <a:schemeClr val="tx1"/>
                </a:solidFill>
              </a:rPr>
              <a:t> </a:t>
            </a:r>
            <a:r>
              <a:rPr lang="el-GR" dirty="0" smtClean="0">
                <a:solidFill>
                  <a:schemeClr val="tx1"/>
                </a:solidFill>
              </a:rPr>
              <a:t>Χρησιμοποιούνται ειδικές διατάξεις (στήλες) οι οποίες είναι γεμάτες με προσροφητικό υλικό, απ’ όπου διέρχονται τα αερολύματα. Πρέπει να υπάρχει ικανοποιητικός χρόνος επαφής. </a:t>
            </a:r>
          </a:p>
          <a:p>
            <a:pPr>
              <a:buFont typeface="Arial" panose="020B0604020202020204" pitchFamily="34" charset="0"/>
              <a:buChar char="•"/>
            </a:pPr>
            <a:r>
              <a:rPr lang="el-GR" dirty="0">
                <a:solidFill>
                  <a:schemeClr val="tx1"/>
                </a:solidFill>
              </a:rPr>
              <a:t> </a:t>
            </a:r>
            <a:r>
              <a:rPr lang="el-GR" dirty="0" smtClean="0">
                <a:solidFill>
                  <a:schemeClr val="tx1"/>
                </a:solidFill>
              </a:rPr>
              <a:t> Μερικές φορές υπάρχουν ουσίες μέσα στα προσροφητικά μέσα  οι οποίες είτε με χημική αντίδραση είτε με καταλυτική δράση οδηγούν στην αποτελεσματικότερη δέσμευση κάποιων ενώσεων.</a:t>
            </a:r>
            <a:endParaRPr lang="el-GR" dirty="0">
              <a:solidFill>
                <a:schemeClr val="tx1"/>
              </a:solidFill>
            </a:endParaRPr>
          </a:p>
        </p:txBody>
      </p:sp>
    </p:spTree>
    <p:extLst>
      <p:ext uri="{BB962C8B-B14F-4D97-AF65-F5344CB8AC3E}">
        <p14:creationId xmlns:p14="http://schemas.microsoft.com/office/powerpoint/2010/main" val="3461411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ΣΥΜΠΥΚΝΩΣΗ</a:t>
            </a:r>
            <a:endParaRPr lang="el-GR" dirty="0"/>
          </a:p>
        </p:txBody>
      </p:sp>
      <p:sp>
        <p:nvSpPr>
          <p:cNvPr id="3" name="Content Placeholder 2"/>
          <p:cNvSpPr>
            <a:spLocks noGrp="1"/>
          </p:cNvSpPr>
          <p:nvPr>
            <p:ph idx="1"/>
          </p:nvPr>
        </p:nvSpPr>
        <p:spPr/>
        <p:txBody>
          <a:bodyPr/>
          <a:lstStyle/>
          <a:p>
            <a:pPr>
              <a:buFont typeface="Arial" panose="020B0604020202020204" pitchFamily="34" charset="0"/>
              <a:buChar char="•"/>
            </a:pPr>
            <a:r>
              <a:rPr lang="el-GR" dirty="0"/>
              <a:t> </a:t>
            </a:r>
            <a:r>
              <a:rPr lang="el-GR" dirty="0" smtClean="0"/>
              <a:t> </a:t>
            </a:r>
            <a:r>
              <a:rPr lang="el-GR" dirty="0" smtClean="0">
                <a:solidFill>
                  <a:schemeClr val="tx1"/>
                </a:solidFill>
              </a:rPr>
              <a:t>Χρησιμοποιείται για την κατακράτηση ατμών.</a:t>
            </a:r>
          </a:p>
          <a:p>
            <a:pPr>
              <a:buFont typeface="Arial" panose="020B0604020202020204" pitchFamily="34" charset="0"/>
              <a:buChar char="•"/>
            </a:pPr>
            <a:r>
              <a:rPr lang="el-GR" dirty="0">
                <a:solidFill>
                  <a:schemeClr val="tx1"/>
                </a:solidFill>
              </a:rPr>
              <a:t> </a:t>
            </a:r>
            <a:r>
              <a:rPr lang="el-GR" dirty="0" smtClean="0">
                <a:solidFill>
                  <a:schemeClr val="tx1"/>
                </a:solidFill>
              </a:rPr>
              <a:t> Πριν από όλες τις άλλες μεθόδους.</a:t>
            </a:r>
          </a:p>
          <a:p>
            <a:pPr>
              <a:buFont typeface="Arial" panose="020B0604020202020204" pitchFamily="34" charset="0"/>
              <a:buChar char="•"/>
            </a:pPr>
            <a:r>
              <a:rPr lang="el-GR" dirty="0">
                <a:solidFill>
                  <a:schemeClr val="tx1"/>
                </a:solidFill>
              </a:rPr>
              <a:t> </a:t>
            </a:r>
            <a:r>
              <a:rPr lang="el-GR" dirty="0" smtClean="0">
                <a:solidFill>
                  <a:schemeClr val="tx1"/>
                </a:solidFill>
              </a:rPr>
              <a:t> Κατακράτηση ενώσεων με σημείο ζέσεως υψηλότερο από τη θερμοκρασία του περιβάλλοντος.</a:t>
            </a:r>
          </a:p>
          <a:p>
            <a:pPr>
              <a:buFont typeface="Arial" panose="020B0604020202020204" pitchFamily="34" charset="0"/>
              <a:buChar char="•"/>
            </a:pPr>
            <a:r>
              <a:rPr lang="el-GR" dirty="0">
                <a:solidFill>
                  <a:schemeClr val="tx1"/>
                </a:solidFill>
              </a:rPr>
              <a:t> </a:t>
            </a:r>
            <a:r>
              <a:rPr lang="el-GR" dirty="0" smtClean="0">
                <a:solidFill>
                  <a:schemeClr val="tx1"/>
                </a:solidFill>
              </a:rPr>
              <a:t> Κατακράτηση ενώσεων που βρίσκονται σε μεγάλες συγκεντρώσεις.</a:t>
            </a:r>
          </a:p>
          <a:p>
            <a:pPr>
              <a:buFont typeface="Arial" panose="020B0604020202020204" pitchFamily="34" charset="0"/>
              <a:buChar char="•"/>
            </a:pPr>
            <a:r>
              <a:rPr lang="el-GR" dirty="0">
                <a:solidFill>
                  <a:schemeClr val="tx1"/>
                </a:solidFill>
              </a:rPr>
              <a:t> </a:t>
            </a:r>
            <a:r>
              <a:rPr lang="el-GR" dirty="0" smtClean="0">
                <a:solidFill>
                  <a:schemeClr val="tx1"/>
                </a:solidFill>
              </a:rPr>
              <a:t> Κατακράτηση ενώσεων που επαναχρησιμοποιούνται.</a:t>
            </a:r>
          </a:p>
          <a:p>
            <a:pPr>
              <a:buFont typeface="Arial" panose="020B0604020202020204" pitchFamily="34" charset="0"/>
              <a:buChar char="•"/>
            </a:pPr>
            <a:r>
              <a:rPr lang="el-GR" dirty="0" smtClean="0">
                <a:solidFill>
                  <a:schemeClr val="tx1"/>
                </a:solidFill>
              </a:rPr>
              <a:t> Η </a:t>
            </a:r>
            <a:r>
              <a:rPr lang="el-GR" dirty="0" smtClean="0">
                <a:solidFill>
                  <a:schemeClr val="tx1"/>
                </a:solidFill>
              </a:rPr>
              <a:t>συμπύκνωση γίνεται είτε με μείωση της θερμοκρασίας είτε με αύξηση της πίεσης.</a:t>
            </a:r>
            <a:endParaRPr lang="el-GR" dirty="0">
              <a:solidFill>
                <a:schemeClr val="tx1"/>
              </a:solidFill>
            </a:endParaRPr>
          </a:p>
        </p:txBody>
      </p:sp>
    </p:spTree>
    <p:extLst>
      <p:ext uri="{BB962C8B-B14F-4D97-AF65-F5344CB8AC3E}">
        <p14:creationId xmlns:p14="http://schemas.microsoft.com/office/powerpoint/2010/main" val="97169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ΧΗΜΙΚΗ ΜΕΤΑΤΡΟΠΗ ΡΥΠΩΝ</a:t>
            </a:r>
            <a:endParaRPr lang="el-GR" dirty="0"/>
          </a:p>
        </p:txBody>
      </p:sp>
      <p:sp>
        <p:nvSpPr>
          <p:cNvPr id="3" name="Content Placeholder 2"/>
          <p:cNvSpPr>
            <a:spLocks noGrp="1"/>
          </p:cNvSpPr>
          <p:nvPr>
            <p:ph idx="1"/>
          </p:nvPr>
        </p:nvSpPr>
        <p:spPr/>
        <p:txBody>
          <a:bodyPr/>
          <a:lstStyle/>
          <a:p>
            <a:pPr>
              <a:buFont typeface="Arial" panose="020B0604020202020204" pitchFamily="34" charset="0"/>
              <a:buChar char="•"/>
            </a:pPr>
            <a:r>
              <a:rPr lang="el-GR" dirty="0"/>
              <a:t> </a:t>
            </a:r>
            <a:r>
              <a:rPr lang="el-GR" dirty="0" smtClean="0">
                <a:solidFill>
                  <a:schemeClr val="tx1"/>
                </a:solidFill>
              </a:rPr>
              <a:t>Ευρέως διαδεδομένη μέθοδος για τον έλεγχο οργανικών αερίων εκπομπών.</a:t>
            </a:r>
          </a:p>
          <a:p>
            <a:pPr>
              <a:buFont typeface="Arial" panose="020B0604020202020204" pitchFamily="34" charset="0"/>
              <a:buChar char="•"/>
            </a:pPr>
            <a:r>
              <a:rPr lang="el-GR" dirty="0">
                <a:solidFill>
                  <a:schemeClr val="tx1"/>
                </a:solidFill>
              </a:rPr>
              <a:t> </a:t>
            </a:r>
            <a:r>
              <a:rPr lang="el-GR" dirty="0" smtClean="0">
                <a:solidFill>
                  <a:schemeClr val="tx1"/>
                </a:solidFill>
              </a:rPr>
              <a:t>Στην ουσία αναφερόμαστε στην καύση ή την καταλυτική οξείδωση εύφλεκτων οργανικών ρύπων προς νερό και </a:t>
            </a:r>
            <a:r>
              <a:rPr lang="en-US" dirty="0" smtClean="0">
                <a:solidFill>
                  <a:schemeClr val="tx1"/>
                </a:solidFill>
              </a:rPr>
              <a:t>CO</a:t>
            </a:r>
            <a:r>
              <a:rPr lang="en-US" baseline="-25000" dirty="0" smtClean="0">
                <a:solidFill>
                  <a:schemeClr val="tx1"/>
                </a:solidFill>
              </a:rPr>
              <a:t>2</a:t>
            </a:r>
            <a:r>
              <a:rPr lang="el-GR" dirty="0" smtClean="0">
                <a:solidFill>
                  <a:schemeClr val="tx1"/>
                </a:solidFill>
              </a:rPr>
              <a:t>, αλλά και για ποικίλες άλλες εφαρμογές όπου ένας ρύπος μπορεί μέσω μιας χημικής αντίδρασης να μετατραπεί σε άλλη μη τοξική, χημικά σταθερή ένωση.</a:t>
            </a:r>
          </a:p>
          <a:p>
            <a:pPr>
              <a:buFont typeface="Arial" panose="020B0604020202020204" pitchFamily="34" charset="0"/>
              <a:buChar char="•"/>
            </a:pPr>
            <a:r>
              <a:rPr lang="el-GR" dirty="0">
                <a:solidFill>
                  <a:schemeClr val="tx1"/>
                </a:solidFill>
              </a:rPr>
              <a:t> </a:t>
            </a:r>
            <a:r>
              <a:rPr lang="el-GR" dirty="0" smtClean="0">
                <a:solidFill>
                  <a:schemeClr val="tx1"/>
                </a:solidFill>
              </a:rPr>
              <a:t>Παράδειγμα αποτελεί η καταστροφή των </a:t>
            </a:r>
            <a:r>
              <a:rPr lang="en-US" dirty="0" smtClean="0">
                <a:solidFill>
                  <a:schemeClr val="tx1"/>
                </a:solidFill>
              </a:rPr>
              <a:t>N</a:t>
            </a:r>
            <a:r>
              <a:rPr lang="el-GR" dirty="0" smtClean="0">
                <a:solidFill>
                  <a:schemeClr val="tx1"/>
                </a:solidFill>
              </a:rPr>
              <a:t>Ο</a:t>
            </a:r>
            <a:r>
              <a:rPr lang="en-US" dirty="0" smtClean="0">
                <a:solidFill>
                  <a:schemeClr val="tx1"/>
                </a:solidFill>
              </a:rPr>
              <a:t>x </a:t>
            </a:r>
            <a:r>
              <a:rPr lang="el-GR" dirty="0" smtClean="0">
                <a:solidFill>
                  <a:schemeClr val="tx1"/>
                </a:solidFill>
              </a:rPr>
              <a:t>βιομηχανικών εκπομπών σε καταλυτικά φίλτρα όπου τα οξείδια του αζώτου αντιδρούν με αμμωνία και μετατρέπονται σε Ν</a:t>
            </a:r>
            <a:r>
              <a:rPr lang="el-GR" baseline="-25000" dirty="0" smtClean="0">
                <a:solidFill>
                  <a:schemeClr val="tx1"/>
                </a:solidFill>
              </a:rPr>
              <a:t>2</a:t>
            </a:r>
            <a:r>
              <a:rPr lang="el-GR" dirty="0" smtClean="0">
                <a:solidFill>
                  <a:schemeClr val="tx1"/>
                </a:solidFill>
              </a:rPr>
              <a:t>. </a:t>
            </a:r>
          </a:p>
          <a:p>
            <a:pPr>
              <a:buFont typeface="Arial" panose="020B0604020202020204" pitchFamily="34" charset="0"/>
              <a:buChar char="•"/>
            </a:pPr>
            <a:r>
              <a:rPr lang="el-GR" dirty="0" smtClean="0">
                <a:solidFill>
                  <a:schemeClr val="tx1"/>
                </a:solidFill>
              </a:rPr>
              <a:t> Καυστήρες φλόγας: τα αέρια οξειδώνονται σε ένα θάλαμο ψεκασμού στη θερμοκρασία αυτογενούς ανάφλεξης ή πάνω από αυτή.</a:t>
            </a:r>
          </a:p>
          <a:p>
            <a:pPr>
              <a:buFont typeface="Arial" panose="020B0604020202020204" pitchFamily="34" charset="0"/>
              <a:buChar char="•"/>
            </a:pPr>
            <a:r>
              <a:rPr lang="el-GR" dirty="0">
                <a:solidFill>
                  <a:schemeClr val="tx1"/>
                </a:solidFill>
              </a:rPr>
              <a:t> </a:t>
            </a:r>
            <a:r>
              <a:rPr lang="el-GR" dirty="0" smtClean="0">
                <a:solidFill>
                  <a:schemeClr val="tx1"/>
                </a:solidFill>
              </a:rPr>
              <a:t>Καταλυτικά φίλτρα: τα αέρια οξειδώνονται σε θερμοκρασίες χαμηλότερες από το σημείο αυτανάφλεξής τους.</a:t>
            </a:r>
            <a:endParaRPr lang="el-GR" dirty="0">
              <a:solidFill>
                <a:schemeClr val="tx1"/>
              </a:solidFill>
            </a:endParaRPr>
          </a:p>
        </p:txBody>
      </p:sp>
    </p:spTree>
    <p:extLst>
      <p:ext uri="{BB962C8B-B14F-4D97-AF65-F5344CB8AC3E}">
        <p14:creationId xmlns:p14="http://schemas.microsoft.com/office/powerpoint/2010/main" val="3875265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ΤΡΟΠΟΙ ΚΑΘΑΡΙΣΜΟΥ ΑΙΩΡΟΥΜΕΝΩΝ ΣΩΜΑΤΙΔΙΩΝ</a:t>
            </a:r>
            <a:endParaRPr lang="el-GR" dirty="0"/>
          </a:p>
        </p:txBody>
      </p:sp>
      <p:sp>
        <p:nvSpPr>
          <p:cNvPr id="3" name="Θέση περιεχομένου 2"/>
          <p:cNvSpPr>
            <a:spLocks noGrp="1"/>
          </p:cNvSpPr>
          <p:nvPr>
            <p:ph idx="1"/>
          </p:nvPr>
        </p:nvSpPr>
        <p:spPr/>
        <p:txBody>
          <a:bodyPr>
            <a:normAutofit/>
          </a:bodyPr>
          <a:lstStyle/>
          <a:p>
            <a:r>
              <a:rPr lang="el-GR" dirty="0" smtClean="0"/>
              <a:t>Τέσσερις βασικοί τύποι εμπορικά διαθέσιμου εξοπλισμού:</a:t>
            </a:r>
          </a:p>
          <a:p>
            <a:pPr>
              <a:buFont typeface="Arial" panose="020B0604020202020204" pitchFamily="34" charset="0"/>
              <a:buChar char="•"/>
            </a:pPr>
            <a:r>
              <a:rPr lang="el-GR" dirty="0"/>
              <a:t>  </a:t>
            </a:r>
            <a:r>
              <a:rPr lang="el-GR" dirty="0" smtClean="0">
                <a:solidFill>
                  <a:schemeClr val="tx1"/>
                </a:solidFill>
              </a:rPr>
              <a:t>Οι μηχανικοί συλλέκτες</a:t>
            </a:r>
          </a:p>
          <a:p>
            <a:pPr>
              <a:buFont typeface="Arial" panose="020B0604020202020204" pitchFamily="34" charset="0"/>
              <a:buChar char="•"/>
            </a:pPr>
            <a:r>
              <a:rPr lang="el-GR" dirty="0">
                <a:solidFill>
                  <a:schemeClr val="tx1"/>
                </a:solidFill>
              </a:rPr>
              <a:t> </a:t>
            </a:r>
            <a:r>
              <a:rPr lang="el-GR" dirty="0" smtClean="0">
                <a:solidFill>
                  <a:schemeClr val="tx1"/>
                </a:solidFill>
              </a:rPr>
              <a:t>Οι </a:t>
            </a:r>
            <a:r>
              <a:rPr lang="el-GR" dirty="0" err="1" smtClean="0">
                <a:solidFill>
                  <a:schemeClr val="tx1"/>
                </a:solidFill>
              </a:rPr>
              <a:t>εκπλυτές</a:t>
            </a:r>
            <a:r>
              <a:rPr lang="el-GR" dirty="0" smtClean="0">
                <a:solidFill>
                  <a:schemeClr val="tx1"/>
                </a:solidFill>
              </a:rPr>
              <a:t> ή υγροί συλλέκτες ή πλημμυρίδες ή απλώς υγρά φίλτρα</a:t>
            </a:r>
          </a:p>
          <a:p>
            <a:pPr>
              <a:buFont typeface="Arial" panose="020B0604020202020204" pitchFamily="34" charset="0"/>
              <a:buChar char="•"/>
            </a:pPr>
            <a:r>
              <a:rPr lang="el-GR" dirty="0">
                <a:solidFill>
                  <a:schemeClr val="tx1"/>
                </a:solidFill>
              </a:rPr>
              <a:t> </a:t>
            </a:r>
            <a:r>
              <a:rPr lang="el-GR" dirty="0" smtClean="0">
                <a:solidFill>
                  <a:schemeClr val="tx1"/>
                </a:solidFill>
              </a:rPr>
              <a:t>Τα υφασμάτινα φίλτρα ή </a:t>
            </a:r>
            <a:r>
              <a:rPr lang="el-GR" dirty="0" err="1" smtClean="0">
                <a:solidFill>
                  <a:schemeClr val="tx1"/>
                </a:solidFill>
              </a:rPr>
              <a:t>σακόφιλτρα</a:t>
            </a:r>
            <a:endParaRPr lang="el-GR" dirty="0" smtClean="0">
              <a:solidFill>
                <a:schemeClr val="tx1"/>
              </a:solidFill>
            </a:endParaRPr>
          </a:p>
          <a:p>
            <a:pPr>
              <a:buFont typeface="Arial" panose="020B0604020202020204" pitchFamily="34" charset="0"/>
              <a:buChar char="•"/>
            </a:pPr>
            <a:r>
              <a:rPr lang="el-GR" dirty="0" smtClean="0">
                <a:solidFill>
                  <a:schemeClr val="tx1"/>
                </a:solidFill>
              </a:rPr>
              <a:t> Οι ηλεκτροστατικοί συλλέκτες ή ηλεκτροστατικά φίλτρα (</a:t>
            </a:r>
            <a:r>
              <a:rPr lang="en-US" dirty="0" smtClean="0">
                <a:solidFill>
                  <a:schemeClr val="tx1"/>
                </a:solidFill>
              </a:rPr>
              <a:t>electrostatic precipitators ESPs)</a:t>
            </a:r>
            <a:endParaRPr lang="el-GR" dirty="0" smtClean="0">
              <a:solidFill>
                <a:schemeClr val="tx1"/>
              </a:solidFill>
            </a:endParaRPr>
          </a:p>
          <a:p>
            <a:pPr marL="0" indent="0">
              <a:buNone/>
            </a:pPr>
            <a:endParaRPr lang="el-GR" dirty="0"/>
          </a:p>
          <a:p>
            <a:pPr>
              <a:buFont typeface="Wingdings" pitchFamily="2" charset="2"/>
              <a:buChar char="Ø"/>
            </a:pPr>
            <a:endParaRPr lang="el-GR" dirty="0"/>
          </a:p>
        </p:txBody>
      </p:sp>
    </p:spTree>
    <p:extLst>
      <p:ext uri="{BB962C8B-B14F-4D97-AF65-F5344CB8AC3E}">
        <p14:creationId xmlns:p14="http://schemas.microsoft.com/office/powerpoint/2010/main" val="1703769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ΜΗΧΑΝΙΚΟΙ ΣΥΛΛΕΚΤΕΣ</a:t>
            </a:r>
            <a:endParaRPr lang="el-GR" dirty="0"/>
          </a:p>
        </p:txBody>
      </p:sp>
      <p:sp>
        <p:nvSpPr>
          <p:cNvPr id="3" name="Content Placeholder 2"/>
          <p:cNvSpPr>
            <a:spLocks noGrp="1"/>
          </p:cNvSpPr>
          <p:nvPr>
            <p:ph idx="1"/>
          </p:nvPr>
        </p:nvSpPr>
        <p:spPr/>
        <p:txBody>
          <a:bodyPr/>
          <a:lstStyle/>
          <a:p>
            <a:pPr marL="0" indent="0">
              <a:buNone/>
            </a:pPr>
            <a:r>
              <a:rPr lang="el-GR" dirty="0" smtClean="0">
                <a:solidFill>
                  <a:schemeClr val="tx1"/>
                </a:solidFill>
              </a:rPr>
              <a:t>Το ειδικό βάρος της σωματιδιακής ύλης είναι τυπικά μία με δύο χιλιάδες φορές μεγαλύτερο από το ειδικό βάρος του αερίου που το εμπεριέχει. Αυτή τη διαφορά στο ειδικό βάρος εκμεταλλεύονται οι μηχανικοί συλλέκτες για να διαχωρίσουν τη βαριά σωματιδιακή ύλη από το ελαφρύτερο αέριο. </a:t>
            </a:r>
            <a:endParaRPr lang="el-GR" dirty="0">
              <a:solidFill>
                <a:schemeClr val="tx1"/>
              </a:solidFill>
            </a:endParaRPr>
          </a:p>
          <a:p>
            <a:pPr>
              <a:buFont typeface="Arial" panose="020B0604020202020204" pitchFamily="34" charset="0"/>
              <a:buChar char="•"/>
            </a:pPr>
            <a:r>
              <a:rPr lang="el-GR" dirty="0">
                <a:solidFill>
                  <a:schemeClr val="tx1"/>
                </a:solidFill>
              </a:rPr>
              <a:t> </a:t>
            </a:r>
            <a:r>
              <a:rPr lang="el-GR" b="1" dirty="0" err="1" smtClean="0">
                <a:solidFill>
                  <a:schemeClr val="tx1"/>
                </a:solidFill>
              </a:rPr>
              <a:t>Βαρυτικοί</a:t>
            </a:r>
            <a:r>
              <a:rPr lang="el-GR" b="1" dirty="0" smtClean="0">
                <a:solidFill>
                  <a:schemeClr val="tx1"/>
                </a:solidFill>
              </a:rPr>
              <a:t> συλλέκτες καθίζησης </a:t>
            </a:r>
            <a:r>
              <a:rPr lang="el-GR" dirty="0" smtClean="0">
                <a:solidFill>
                  <a:schemeClr val="tx1"/>
                </a:solidFill>
              </a:rPr>
              <a:t>(</a:t>
            </a:r>
            <a:r>
              <a:rPr lang="en-US" dirty="0" smtClean="0">
                <a:solidFill>
                  <a:schemeClr val="tx1"/>
                </a:solidFill>
              </a:rPr>
              <a:t>gravity settling chambers): </a:t>
            </a:r>
            <a:r>
              <a:rPr lang="el-GR" dirty="0" smtClean="0">
                <a:solidFill>
                  <a:schemeClr val="tx1"/>
                </a:solidFill>
              </a:rPr>
              <a:t> η καθίζηση επιτυγχάνεται απλά και μόνο δια της βαρύτητας.</a:t>
            </a:r>
          </a:p>
          <a:p>
            <a:pPr>
              <a:buFont typeface="Arial" panose="020B0604020202020204" pitchFamily="34" charset="0"/>
              <a:buChar char="•"/>
            </a:pPr>
            <a:r>
              <a:rPr lang="el-GR" dirty="0">
                <a:solidFill>
                  <a:schemeClr val="tx1"/>
                </a:solidFill>
              </a:rPr>
              <a:t> </a:t>
            </a:r>
            <a:r>
              <a:rPr lang="el-GR" b="1" dirty="0" smtClean="0">
                <a:solidFill>
                  <a:schemeClr val="tx1"/>
                </a:solidFill>
              </a:rPr>
              <a:t>Συλλέκτες εκτροπής με </a:t>
            </a:r>
            <a:r>
              <a:rPr lang="el-GR" b="1" dirty="0" err="1" smtClean="0">
                <a:solidFill>
                  <a:schemeClr val="tx1"/>
                </a:solidFill>
              </a:rPr>
              <a:t>ανακυκλοφορία</a:t>
            </a:r>
            <a:r>
              <a:rPr lang="el-GR" b="1" dirty="0" smtClean="0">
                <a:solidFill>
                  <a:schemeClr val="tx1"/>
                </a:solidFill>
              </a:rPr>
              <a:t> </a:t>
            </a:r>
            <a:r>
              <a:rPr lang="el-GR" dirty="0" smtClean="0">
                <a:solidFill>
                  <a:schemeClr val="tx1"/>
                </a:solidFill>
              </a:rPr>
              <a:t>(</a:t>
            </a:r>
            <a:r>
              <a:rPr lang="en-US" dirty="0" smtClean="0">
                <a:solidFill>
                  <a:schemeClr val="tx1"/>
                </a:solidFill>
              </a:rPr>
              <a:t>recirculating baffle collectors): </a:t>
            </a:r>
            <a:r>
              <a:rPr lang="el-GR" dirty="0" smtClean="0">
                <a:solidFill>
                  <a:schemeClr val="tx1"/>
                </a:solidFill>
              </a:rPr>
              <a:t>χρησιμοποιούν τη φυγόκεντρο δύναμη των σωματιδίων κατά την εκτροπή της ροής της εκπομπής.</a:t>
            </a:r>
          </a:p>
          <a:p>
            <a:pPr>
              <a:buFont typeface="Arial" panose="020B0604020202020204" pitchFamily="34" charset="0"/>
              <a:buChar char="•"/>
            </a:pPr>
            <a:r>
              <a:rPr lang="el-GR" dirty="0">
                <a:solidFill>
                  <a:schemeClr val="tx1"/>
                </a:solidFill>
              </a:rPr>
              <a:t> </a:t>
            </a:r>
            <a:r>
              <a:rPr lang="el-GR" b="1" dirty="0" smtClean="0">
                <a:solidFill>
                  <a:schemeClr val="tx1"/>
                </a:solidFill>
              </a:rPr>
              <a:t>Κυκλώνες υψηλής απόδοσης </a:t>
            </a:r>
            <a:r>
              <a:rPr lang="el-GR" dirty="0" smtClean="0">
                <a:solidFill>
                  <a:schemeClr val="tx1"/>
                </a:solidFill>
              </a:rPr>
              <a:t>(</a:t>
            </a:r>
            <a:r>
              <a:rPr lang="en-US" dirty="0" smtClean="0">
                <a:solidFill>
                  <a:schemeClr val="tx1"/>
                </a:solidFill>
              </a:rPr>
              <a:t>high efficiency cyclones): </a:t>
            </a:r>
            <a:r>
              <a:rPr lang="el-GR" dirty="0" smtClean="0">
                <a:solidFill>
                  <a:schemeClr val="tx1"/>
                </a:solidFill>
              </a:rPr>
              <a:t>χρησιμοποιούν τη φυγόκεντρο δύναμη που δέχονται τα σωματίδια σε μια εκτεταμένη κυκλική διαδρομή στην οποία υποχρεώνεται να διέλθει η εκπομπή.</a:t>
            </a:r>
            <a:endParaRPr lang="el-GR" dirty="0">
              <a:solidFill>
                <a:schemeClr val="bg2">
                  <a:lumMod val="50000"/>
                </a:schemeClr>
              </a:solidFill>
            </a:endParaRPr>
          </a:p>
        </p:txBody>
      </p:sp>
    </p:spTree>
    <p:extLst>
      <p:ext uri="{BB962C8B-B14F-4D97-AF65-F5344CB8AC3E}">
        <p14:creationId xmlns:p14="http://schemas.microsoft.com/office/powerpoint/2010/main" val="839632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Έλεγχος της ρύπανσης</a:t>
            </a:r>
            <a:endParaRPr lang="el-GR" dirty="0"/>
          </a:p>
        </p:txBody>
      </p:sp>
      <p:sp>
        <p:nvSpPr>
          <p:cNvPr id="3" name="Θέση περιεχομένου 2"/>
          <p:cNvSpPr>
            <a:spLocks noGrp="1"/>
          </p:cNvSpPr>
          <p:nvPr>
            <p:ph idx="1"/>
          </p:nvPr>
        </p:nvSpPr>
        <p:spPr/>
        <p:txBody>
          <a:bodyPr/>
          <a:lstStyle/>
          <a:p>
            <a:pPr>
              <a:buFont typeface="Arial" panose="020B0604020202020204" pitchFamily="34" charset="0"/>
              <a:buChar char="•"/>
            </a:pPr>
            <a:r>
              <a:rPr lang="el-GR" dirty="0" smtClean="0"/>
              <a:t> Έλεγχος της ρύπανσης από εκπομπές των αυτοκινήτων (</a:t>
            </a:r>
            <a:r>
              <a:rPr lang="el-GR" b="1" dirty="0" smtClean="0"/>
              <a:t>κινητές πηγές ρύπανσης</a:t>
            </a:r>
            <a:r>
              <a:rPr lang="el-GR" dirty="0" smtClean="0"/>
              <a:t>) με την αρωγή της περιβαλλοντικής κατάλυσης.</a:t>
            </a:r>
          </a:p>
          <a:p>
            <a:pPr>
              <a:buFont typeface="Arial" panose="020B0604020202020204" pitchFamily="34" charset="0"/>
              <a:buChar char="•"/>
            </a:pPr>
            <a:r>
              <a:rPr lang="el-GR" dirty="0" smtClean="0"/>
              <a:t> Έλεγχος της ρύπανσης από </a:t>
            </a:r>
            <a:r>
              <a:rPr lang="el-GR" b="1" dirty="0" smtClean="0"/>
              <a:t>στάσιμες πηγές </a:t>
            </a:r>
            <a:r>
              <a:rPr lang="el-GR" dirty="0" smtClean="0"/>
              <a:t>δηλ.</a:t>
            </a:r>
            <a:r>
              <a:rPr lang="el-GR" b="1" dirty="0" smtClean="0"/>
              <a:t> </a:t>
            </a:r>
            <a:r>
              <a:rPr lang="el-GR" dirty="0" smtClean="0"/>
              <a:t>των βιομηχανικών εγκαταστάσεων και άλλων παραγωγικών ή μεταποιητικών μονάδων.</a:t>
            </a:r>
            <a:endParaRPr lang="el-GR" dirty="0"/>
          </a:p>
        </p:txBody>
      </p:sp>
    </p:spTree>
    <p:extLst>
      <p:ext uri="{BB962C8B-B14F-4D97-AF65-F5344CB8AC3E}">
        <p14:creationId xmlns:p14="http://schemas.microsoft.com/office/powerpoint/2010/main" val="1257059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Βαρυτικοί</a:t>
            </a:r>
            <a:r>
              <a:rPr lang="el-GR" dirty="0" smtClean="0"/>
              <a:t> συλλέκτες</a:t>
            </a:r>
            <a:endParaRPr lang="el-GR" dirty="0"/>
          </a:p>
        </p:txBody>
      </p:sp>
      <p:sp>
        <p:nvSpPr>
          <p:cNvPr id="3" name="Θέση περιεχομένου 2"/>
          <p:cNvSpPr>
            <a:spLocks noGrp="1"/>
          </p:cNvSpPr>
          <p:nvPr>
            <p:ph idx="1"/>
          </p:nvPr>
        </p:nvSpPr>
        <p:spPr/>
        <p:txBody>
          <a:bodyPr/>
          <a:lstStyle/>
          <a:p>
            <a:pPr>
              <a:buFont typeface="Arial" panose="020B0604020202020204" pitchFamily="34" charset="0"/>
              <a:buChar char="•"/>
            </a:pPr>
            <a:r>
              <a:rPr lang="el-GR" dirty="0"/>
              <a:t> </a:t>
            </a:r>
            <a:r>
              <a:rPr lang="el-GR" dirty="0" smtClean="0">
                <a:solidFill>
                  <a:schemeClr val="tx1"/>
                </a:solidFill>
              </a:rPr>
              <a:t>Η </a:t>
            </a:r>
            <a:r>
              <a:rPr lang="el-GR" dirty="0">
                <a:solidFill>
                  <a:schemeClr val="tx1"/>
                </a:solidFill>
              </a:rPr>
              <a:t>ταχύτητα των σωματιδίων ελαττώνεται απότομα, λόγω αύξησης της διαμέτρου από όπου διέρχεται το ρεύμα της εκπομπής κι έτσι τα σωματίδια με διάμετρο </a:t>
            </a:r>
            <a:r>
              <a:rPr lang="el-GR" dirty="0" smtClean="0">
                <a:solidFill>
                  <a:schemeClr val="tx1"/>
                </a:solidFill>
              </a:rPr>
              <a:t>μεγαλύτερη </a:t>
            </a:r>
            <a:r>
              <a:rPr lang="el-GR" dirty="0">
                <a:solidFill>
                  <a:schemeClr val="tx1"/>
                </a:solidFill>
              </a:rPr>
              <a:t>των </a:t>
            </a:r>
            <a:r>
              <a:rPr lang="en-US" dirty="0">
                <a:solidFill>
                  <a:schemeClr val="tx1"/>
                </a:solidFill>
              </a:rPr>
              <a:t>50 </a:t>
            </a:r>
            <a:r>
              <a:rPr lang="el-GR" dirty="0">
                <a:solidFill>
                  <a:schemeClr val="tx1"/>
                </a:solidFill>
              </a:rPr>
              <a:t>μ</a:t>
            </a:r>
            <a:r>
              <a:rPr lang="en-US" dirty="0">
                <a:solidFill>
                  <a:schemeClr val="tx1"/>
                </a:solidFill>
              </a:rPr>
              <a:t>m </a:t>
            </a:r>
            <a:r>
              <a:rPr lang="el-GR" dirty="0">
                <a:solidFill>
                  <a:schemeClr val="tx1"/>
                </a:solidFill>
              </a:rPr>
              <a:t>κατακάθονται με την επίδραση της βαρύτητας. Απαιτείται κατάλληλος χρόνος παραμονής του ρεύματος στο θάλαμο ώστε να προκληθεί καθίζηση της βαρύτερης (από το αέριο) σωματιδιακής ύλης, υπό την επίδραση της βαρύτητας</a:t>
            </a:r>
            <a:r>
              <a:rPr lang="el-GR" dirty="0" smtClean="0">
                <a:solidFill>
                  <a:schemeClr val="tx1"/>
                </a:solidFill>
              </a:rPr>
              <a:t>.</a:t>
            </a:r>
          </a:p>
          <a:p>
            <a:pPr>
              <a:buFont typeface="Arial" panose="020B0604020202020204" pitchFamily="34" charset="0"/>
              <a:buChar char="•"/>
            </a:pPr>
            <a:r>
              <a:rPr lang="el-GR" dirty="0">
                <a:solidFill>
                  <a:schemeClr val="tx1"/>
                </a:solidFill>
              </a:rPr>
              <a:t> </a:t>
            </a:r>
            <a:r>
              <a:rPr lang="el-GR" dirty="0" smtClean="0">
                <a:solidFill>
                  <a:schemeClr val="tx1"/>
                </a:solidFill>
              </a:rPr>
              <a:t>Η σωματιδιακή ύλη συγκεντρώνεται σε χοάνες από όπου απομακρύνεται περιοδικά.</a:t>
            </a:r>
          </a:p>
          <a:p>
            <a:pPr>
              <a:buFont typeface="Arial" panose="020B0604020202020204" pitchFamily="34" charset="0"/>
              <a:buChar char="•"/>
            </a:pPr>
            <a:r>
              <a:rPr lang="el-GR" dirty="0">
                <a:solidFill>
                  <a:schemeClr val="tx1"/>
                </a:solidFill>
              </a:rPr>
              <a:t> </a:t>
            </a:r>
            <a:r>
              <a:rPr lang="el-GR" dirty="0" smtClean="0">
                <a:solidFill>
                  <a:schemeClr val="tx1"/>
                </a:solidFill>
              </a:rPr>
              <a:t>Οι ταχύτητες καθίζησης κυμαίνονται από 20 – 200 </a:t>
            </a:r>
            <a:r>
              <a:rPr lang="en-US" dirty="0" smtClean="0">
                <a:solidFill>
                  <a:schemeClr val="tx1"/>
                </a:solidFill>
              </a:rPr>
              <a:t>m/min.</a:t>
            </a:r>
            <a:endParaRPr lang="el-GR" dirty="0" smtClean="0">
              <a:solidFill>
                <a:schemeClr val="tx1"/>
              </a:solidFill>
            </a:endParaRPr>
          </a:p>
          <a:p>
            <a:pPr marL="0" indent="0">
              <a:buNone/>
            </a:pPr>
            <a:r>
              <a:rPr lang="el-GR" i="1" u="sng" dirty="0" smtClean="0">
                <a:solidFill>
                  <a:schemeClr val="tx1"/>
                </a:solidFill>
              </a:rPr>
              <a:t>Το βασικό μειονέκτημα αυτού του συλλέκτη είναι η πολύ χαμηλή του απόδοση σε λεπτόκοκκη και μέτρια σωματιδιακή ύλη.</a:t>
            </a:r>
            <a:endParaRPr lang="el-GR" i="1" u="sng" dirty="0">
              <a:solidFill>
                <a:schemeClr val="tx1"/>
              </a:solidFill>
            </a:endParaRPr>
          </a:p>
        </p:txBody>
      </p:sp>
    </p:spTree>
    <p:extLst>
      <p:ext uri="{BB962C8B-B14F-4D97-AF65-F5344CB8AC3E}">
        <p14:creationId xmlns:p14="http://schemas.microsoft.com/office/powerpoint/2010/main" val="2844440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Βαρυτικοί</a:t>
            </a:r>
            <a:r>
              <a:rPr lang="el-GR" dirty="0" smtClean="0"/>
              <a:t> συλλέκτες</a:t>
            </a:r>
            <a:endParaRPr lang="el-GR" dirty="0"/>
          </a:p>
        </p:txBody>
      </p:sp>
      <p:sp>
        <p:nvSpPr>
          <p:cNvPr id="3" name="Θέση περιεχομένου 2"/>
          <p:cNvSpPr>
            <a:spLocks noGrp="1"/>
          </p:cNvSpPr>
          <p:nvPr>
            <p:ph idx="1"/>
          </p:nvPr>
        </p:nvSpPr>
        <p:spPr/>
        <p:txBody>
          <a:bodyPr/>
          <a:lstStyle/>
          <a:p>
            <a:pPr marL="0" indent="0">
              <a:buNone/>
            </a:pPr>
            <a:r>
              <a:rPr lang="el-GR" dirty="0" smtClean="0"/>
              <a:t>Βασικά χαρακτηριστικά του </a:t>
            </a:r>
            <a:r>
              <a:rPr lang="el-GR" dirty="0" err="1" smtClean="0"/>
              <a:t>βαρυτικού</a:t>
            </a:r>
            <a:r>
              <a:rPr lang="el-GR" dirty="0" smtClean="0"/>
              <a:t> συλλέκτη</a:t>
            </a:r>
          </a:p>
          <a:p>
            <a:pPr>
              <a:buFont typeface="Arial" panose="020B0604020202020204" pitchFamily="34" charset="0"/>
              <a:buChar char="•"/>
            </a:pPr>
            <a:r>
              <a:rPr lang="el-GR" dirty="0">
                <a:solidFill>
                  <a:schemeClr val="tx1"/>
                </a:solidFill>
              </a:rPr>
              <a:t> </a:t>
            </a:r>
            <a:r>
              <a:rPr lang="el-GR" dirty="0" smtClean="0">
                <a:solidFill>
                  <a:schemeClr val="tx1"/>
                </a:solidFill>
              </a:rPr>
              <a:t>Μέγεθος: πολύ μεγάλο</a:t>
            </a:r>
          </a:p>
          <a:p>
            <a:pPr>
              <a:buFont typeface="Arial" panose="020B0604020202020204" pitchFamily="34" charset="0"/>
              <a:buChar char="•"/>
            </a:pPr>
            <a:r>
              <a:rPr lang="el-GR" dirty="0">
                <a:solidFill>
                  <a:schemeClr val="tx1"/>
                </a:solidFill>
              </a:rPr>
              <a:t> </a:t>
            </a:r>
            <a:r>
              <a:rPr lang="el-GR" dirty="0" smtClean="0">
                <a:solidFill>
                  <a:schemeClr val="tx1"/>
                </a:solidFill>
              </a:rPr>
              <a:t>Κόστος εγκατάστασης: χαμηλό</a:t>
            </a:r>
          </a:p>
          <a:p>
            <a:pPr>
              <a:buFont typeface="Arial" panose="020B0604020202020204" pitchFamily="34" charset="0"/>
              <a:buChar char="•"/>
            </a:pPr>
            <a:r>
              <a:rPr lang="el-GR" dirty="0">
                <a:solidFill>
                  <a:schemeClr val="tx1"/>
                </a:solidFill>
              </a:rPr>
              <a:t> </a:t>
            </a:r>
            <a:r>
              <a:rPr lang="el-GR" dirty="0" smtClean="0">
                <a:solidFill>
                  <a:schemeClr val="tx1"/>
                </a:solidFill>
              </a:rPr>
              <a:t>Ενεργειακό κόστος: πολύ χαμηλό</a:t>
            </a:r>
          </a:p>
          <a:p>
            <a:pPr>
              <a:buFont typeface="Arial" panose="020B0604020202020204" pitchFamily="34" charset="0"/>
              <a:buChar char="•"/>
            </a:pPr>
            <a:r>
              <a:rPr lang="el-GR" dirty="0">
                <a:solidFill>
                  <a:schemeClr val="tx1"/>
                </a:solidFill>
              </a:rPr>
              <a:t> </a:t>
            </a:r>
            <a:r>
              <a:rPr lang="el-GR" dirty="0" smtClean="0">
                <a:solidFill>
                  <a:schemeClr val="tx1"/>
                </a:solidFill>
              </a:rPr>
              <a:t>Κόστος συντήρησης: χαμηλό</a:t>
            </a:r>
          </a:p>
          <a:p>
            <a:pPr>
              <a:buFont typeface="Arial" panose="020B0604020202020204" pitchFamily="34" charset="0"/>
              <a:buChar char="•"/>
            </a:pPr>
            <a:r>
              <a:rPr lang="el-GR" dirty="0">
                <a:solidFill>
                  <a:schemeClr val="tx1"/>
                </a:solidFill>
              </a:rPr>
              <a:t> </a:t>
            </a:r>
            <a:r>
              <a:rPr lang="el-GR" dirty="0" smtClean="0">
                <a:solidFill>
                  <a:schemeClr val="tx1"/>
                </a:solidFill>
              </a:rPr>
              <a:t>Απόδοση: πολύ χαμηλή</a:t>
            </a:r>
          </a:p>
          <a:p>
            <a:pPr>
              <a:buFont typeface="Arial" panose="020B0604020202020204" pitchFamily="34" charset="0"/>
              <a:buChar char="•"/>
            </a:pPr>
            <a:r>
              <a:rPr lang="el-GR" dirty="0">
                <a:solidFill>
                  <a:schemeClr val="tx1"/>
                </a:solidFill>
              </a:rPr>
              <a:t> </a:t>
            </a:r>
            <a:r>
              <a:rPr lang="el-GR" dirty="0" smtClean="0">
                <a:solidFill>
                  <a:schemeClr val="tx1"/>
                </a:solidFill>
              </a:rPr>
              <a:t>Αξιοπιστία: εξαιρετική</a:t>
            </a:r>
          </a:p>
          <a:p>
            <a:pPr>
              <a:buFont typeface="Arial" panose="020B0604020202020204" pitchFamily="34" charset="0"/>
              <a:buChar char="•"/>
            </a:pPr>
            <a:r>
              <a:rPr lang="el-GR" dirty="0">
                <a:solidFill>
                  <a:schemeClr val="tx1"/>
                </a:solidFill>
              </a:rPr>
              <a:t> </a:t>
            </a:r>
            <a:r>
              <a:rPr lang="el-GR" dirty="0" smtClean="0">
                <a:solidFill>
                  <a:schemeClr val="tx1"/>
                </a:solidFill>
              </a:rPr>
              <a:t>Απόδοση σε χαμηλά φορτία: αυξάνει</a:t>
            </a:r>
          </a:p>
          <a:p>
            <a:pPr>
              <a:buFont typeface="Arial" panose="020B0604020202020204" pitchFamily="34" charset="0"/>
              <a:buChar char="•"/>
            </a:pPr>
            <a:r>
              <a:rPr lang="el-GR" dirty="0">
                <a:solidFill>
                  <a:schemeClr val="tx1"/>
                </a:solidFill>
              </a:rPr>
              <a:t> </a:t>
            </a:r>
            <a:r>
              <a:rPr lang="el-GR" dirty="0" smtClean="0">
                <a:solidFill>
                  <a:schemeClr val="tx1"/>
                </a:solidFill>
              </a:rPr>
              <a:t>Απόδοση σε υπερβολικά φορτία: μειώνεται</a:t>
            </a:r>
            <a:endParaRPr lang="el-GR" dirty="0">
              <a:solidFill>
                <a:schemeClr val="tx1"/>
              </a:solidFill>
            </a:endParaRPr>
          </a:p>
        </p:txBody>
      </p:sp>
    </p:spTree>
    <p:extLst>
      <p:ext uri="{BB962C8B-B14F-4D97-AF65-F5344CB8AC3E}">
        <p14:creationId xmlns:p14="http://schemas.microsoft.com/office/powerpoint/2010/main" val="3872402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Βαρυτικοί</a:t>
            </a:r>
            <a:r>
              <a:rPr lang="el-GR" dirty="0" smtClean="0"/>
              <a:t> συλλέκτες</a:t>
            </a:r>
            <a:endParaRPr lang="el-GR" dirty="0"/>
          </a:p>
        </p:txBody>
      </p:sp>
      <p:pic>
        <p:nvPicPr>
          <p:cNvPr id="6" name="Θέση περιεχομένου 5" descr="sx 12-1"/>
          <p:cNvPicPr>
            <a:picLocks noGrp="1"/>
          </p:cNvPicPr>
          <p:nvPr>
            <p:ph idx="1"/>
          </p:nvPr>
        </p:nvPicPr>
        <p:blipFill>
          <a:blip r:embed="rId2" cstate="print"/>
          <a:srcRect/>
          <a:stretch>
            <a:fillRect/>
          </a:stretch>
        </p:blipFill>
        <p:spPr bwMode="auto">
          <a:xfrm>
            <a:off x="1870364" y="1967345"/>
            <a:ext cx="8021781" cy="4045527"/>
          </a:xfrm>
          <a:prstGeom prst="rect">
            <a:avLst/>
          </a:prstGeom>
          <a:noFill/>
          <a:ln w="9525">
            <a:noFill/>
            <a:miter lim="800000"/>
            <a:headEnd/>
            <a:tailEnd/>
          </a:ln>
        </p:spPr>
      </p:pic>
    </p:spTree>
    <p:extLst>
      <p:ext uri="{BB962C8B-B14F-4D97-AF65-F5344CB8AC3E}">
        <p14:creationId xmlns:p14="http://schemas.microsoft.com/office/powerpoint/2010/main" val="3646807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Συλλέκτης εκτροπής με </a:t>
            </a:r>
            <a:r>
              <a:rPr lang="el-GR" dirty="0" err="1" smtClean="0"/>
              <a:t>ανακυκλοφορία</a:t>
            </a:r>
            <a:endParaRPr lang="el-GR" dirty="0"/>
          </a:p>
        </p:txBody>
      </p:sp>
      <p:sp>
        <p:nvSpPr>
          <p:cNvPr id="3" name="Θέση περιεχομένου 2"/>
          <p:cNvSpPr>
            <a:spLocks noGrp="1"/>
          </p:cNvSpPr>
          <p:nvPr>
            <p:ph idx="1"/>
          </p:nvPr>
        </p:nvSpPr>
        <p:spPr/>
        <p:txBody>
          <a:bodyPr/>
          <a:lstStyle/>
          <a:p>
            <a:pPr algn="just">
              <a:buFont typeface="Arial" panose="020B0604020202020204" pitchFamily="34" charset="0"/>
              <a:buChar char="•"/>
            </a:pPr>
            <a:r>
              <a:rPr lang="el-GR" dirty="0" smtClean="0"/>
              <a:t> Στο συλλέκτη εκτροπής το ρεύμα της εκπομπής για να καθαριστεί από τη σωματιδιακή ύλη εισάγεται με μεγάλη ταχύτητα σε οριζόντιο </a:t>
            </a:r>
            <a:r>
              <a:rPr lang="el-GR" dirty="0" err="1" smtClean="0"/>
              <a:t>εκτροπέα</a:t>
            </a:r>
            <a:r>
              <a:rPr lang="el-GR" dirty="0" smtClean="0"/>
              <a:t> αποτελούμενο από οπές που απέχουν περίπου 1,5 </a:t>
            </a:r>
            <a:r>
              <a:rPr lang="en-US" dirty="0" smtClean="0"/>
              <a:t>cm </a:t>
            </a:r>
            <a:r>
              <a:rPr lang="el-GR" dirty="0" smtClean="0"/>
              <a:t>μεταξύ τους.</a:t>
            </a:r>
          </a:p>
          <a:p>
            <a:pPr algn="just">
              <a:buFont typeface="Arial" panose="020B0604020202020204" pitchFamily="34" charset="0"/>
              <a:buChar char="•"/>
            </a:pPr>
            <a:r>
              <a:rPr lang="el-GR" dirty="0"/>
              <a:t> </a:t>
            </a:r>
            <a:r>
              <a:rPr lang="el-GR" dirty="0" smtClean="0"/>
              <a:t>Το εισερχόμενο ακάθαρτο αέριο ρεύμα για να περάσει ανάμεσα από τις οπές και να φτάσει στο θάλαμο της εξόδου πρέπει να κάνει μια ξαφνική, υψηλής ταχύτητας, εκτροπή.</a:t>
            </a:r>
          </a:p>
          <a:p>
            <a:pPr algn="just">
              <a:buFont typeface="Arial" panose="020B0604020202020204" pitchFamily="34" charset="0"/>
              <a:buChar char="•"/>
            </a:pPr>
            <a:r>
              <a:rPr lang="el-GR" dirty="0"/>
              <a:t> </a:t>
            </a:r>
            <a:r>
              <a:rPr lang="el-GR" dirty="0" smtClean="0"/>
              <a:t>Τα αέρια συστατικά του ρεύματος έχοντας χαμηλό ειδικό βάρος δέχονται μικρότερη φυγόκεντρο δύναμη και εκτρέπονται εύκολα.</a:t>
            </a:r>
          </a:p>
          <a:p>
            <a:pPr algn="just">
              <a:buFont typeface="Arial" panose="020B0604020202020204" pitchFamily="34" charset="0"/>
              <a:buChar char="•"/>
            </a:pPr>
            <a:r>
              <a:rPr lang="el-GR" dirty="0"/>
              <a:t> </a:t>
            </a:r>
            <a:r>
              <a:rPr lang="el-GR" dirty="0" smtClean="0"/>
              <a:t>Η σωματιδιακή ύλη όντας βαρύτερη δεν μπορεί να ακολουθήσει αυτή την πορεία λόγω αδράνειας και παρεκκλίνει προς το κάτω μέρος του </a:t>
            </a:r>
            <a:r>
              <a:rPr lang="el-GR" dirty="0" err="1" smtClean="0"/>
              <a:t>εκτροπέα</a:t>
            </a:r>
            <a:r>
              <a:rPr lang="el-GR" dirty="0" smtClean="0"/>
              <a:t> </a:t>
            </a:r>
            <a:r>
              <a:rPr lang="el-GR" dirty="0" err="1" smtClean="0"/>
              <a:t>οσότου</a:t>
            </a:r>
            <a:r>
              <a:rPr lang="el-GR" dirty="0" smtClean="0"/>
              <a:t> παγιδευτεί στον υποδοχέα σωματιδιακής ύλης. Καθιζάνει με φθίνουσα ταχύτητα μέσα στη χοάνη του συλλέκτη.</a:t>
            </a:r>
          </a:p>
          <a:p>
            <a:pPr>
              <a:buFont typeface="Arial" panose="020B0604020202020204" pitchFamily="34" charset="0"/>
              <a:buChar char="•"/>
            </a:pPr>
            <a:endParaRPr lang="el-GR" dirty="0"/>
          </a:p>
        </p:txBody>
      </p:sp>
    </p:spTree>
    <p:extLst>
      <p:ext uri="{BB962C8B-B14F-4D97-AF65-F5344CB8AC3E}">
        <p14:creationId xmlns:p14="http://schemas.microsoft.com/office/powerpoint/2010/main" val="2797277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Συλλέκτης εκτροπής με </a:t>
            </a:r>
            <a:r>
              <a:rPr lang="el-GR" dirty="0" err="1" smtClean="0"/>
              <a:t>ανακυκλοφορία</a:t>
            </a:r>
            <a:endParaRPr lang="el-GR" dirty="0"/>
          </a:p>
        </p:txBody>
      </p:sp>
      <p:pic>
        <p:nvPicPr>
          <p:cNvPr id="4" name="Θέση περιεχομένου 3" descr="sx 12-2"/>
          <p:cNvPicPr>
            <a:picLocks noGrp="1"/>
          </p:cNvPicPr>
          <p:nvPr>
            <p:ph idx="1"/>
          </p:nvPr>
        </p:nvPicPr>
        <p:blipFill>
          <a:blip r:embed="rId2" cstate="print"/>
          <a:srcRect/>
          <a:stretch>
            <a:fillRect/>
          </a:stretch>
        </p:blipFill>
        <p:spPr bwMode="auto">
          <a:xfrm>
            <a:off x="1731818" y="1939636"/>
            <a:ext cx="8077200" cy="4156364"/>
          </a:xfrm>
          <a:prstGeom prst="rect">
            <a:avLst/>
          </a:prstGeom>
          <a:noFill/>
          <a:ln w="9525">
            <a:noFill/>
            <a:miter lim="800000"/>
            <a:headEnd/>
            <a:tailEnd/>
          </a:ln>
        </p:spPr>
      </p:pic>
    </p:spTree>
    <p:extLst>
      <p:ext uri="{BB962C8B-B14F-4D97-AF65-F5344CB8AC3E}">
        <p14:creationId xmlns:p14="http://schemas.microsoft.com/office/powerpoint/2010/main" val="2978643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Συλλέκτης εκτροπής με </a:t>
            </a:r>
            <a:r>
              <a:rPr lang="el-GR" dirty="0" err="1" smtClean="0"/>
              <a:t>ανακυκλοφορία</a:t>
            </a:r>
            <a:endParaRPr lang="el-GR" dirty="0"/>
          </a:p>
        </p:txBody>
      </p:sp>
      <p:sp>
        <p:nvSpPr>
          <p:cNvPr id="3" name="Θέση περιεχομένου 2"/>
          <p:cNvSpPr>
            <a:spLocks noGrp="1"/>
          </p:cNvSpPr>
          <p:nvPr>
            <p:ph idx="1"/>
          </p:nvPr>
        </p:nvSpPr>
        <p:spPr/>
        <p:txBody>
          <a:bodyPr/>
          <a:lstStyle/>
          <a:p>
            <a:pPr marL="0" indent="0" algn="just">
              <a:buNone/>
            </a:pPr>
            <a:r>
              <a:rPr lang="el-GR" dirty="0"/>
              <a:t>Βασικά χαρακτηριστικά του </a:t>
            </a:r>
            <a:r>
              <a:rPr lang="el-GR" dirty="0" smtClean="0"/>
              <a:t>συλλέκτη </a:t>
            </a:r>
            <a:r>
              <a:rPr lang="el-GR" dirty="0" err="1" smtClean="0"/>
              <a:t>ανακυκλοφορίας</a:t>
            </a:r>
            <a:endParaRPr lang="el-GR" dirty="0" smtClean="0"/>
          </a:p>
          <a:p>
            <a:pPr algn="just">
              <a:buFont typeface="Arial" panose="020B0604020202020204" pitchFamily="34" charset="0"/>
              <a:buChar char="•"/>
            </a:pPr>
            <a:r>
              <a:rPr lang="el-GR" dirty="0"/>
              <a:t> </a:t>
            </a:r>
            <a:r>
              <a:rPr lang="el-GR" dirty="0" smtClean="0"/>
              <a:t>Μέγεθος: μικρό</a:t>
            </a:r>
          </a:p>
          <a:p>
            <a:pPr algn="just">
              <a:buFont typeface="Arial" panose="020B0604020202020204" pitchFamily="34" charset="0"/>
              <a:buChar char="•"/>
            </a:pPr>
            <a:r>
              <a:rPr lang="el-GR" dirty="0"/>
              <a:t> </a:t>
            </a:r>
            <a:r>
              <a:rPr lang="el-GR" dirty="0" smtClean="0"/>
              <a:t>Κόστος εγκατάστασης: χαμηλό</a:t>
            </a:r>
          </a:p>
          <a:p>
            <a:pPr algn="just">
              <a:buFont typeface="Arial" panose="020B0604020202020204" pitchFamily="34" charset="0"/>
              <a:buChar char="•"/>
            </a:pPr>
            <a:r>
              <a:rPr lang="el-GR" dirty="0"/>
              <a:t> </a:t>
            </a:r>
            <a:r>
              <a:rPr lang="el-GR" dirty="0" smtClean="0"/>
              <a:t>Ενεργειακό κόστος: χαμηλό</a:t>
            </a:r>
          </a:p>
          <a:p>
            <a:pPr algn="just">
              <a:buFont typeface="Arial" panose="020B0604020202020204" pitchFamily="34" charset="0"/>
              <a:buChar char="•"/>
            </a:pPr>
            <a:r>
              <a:rPr lang="el-GR" dirty="0"/>
              <a:t> </a:t>
            </a:r>
            <a:r>
              <a:rPr lang="el-GR" dirty="0" smtClean="0"/>
              <a:t>Κόστος συντήρησης: χαμηλό</a:t>
            </a:r>
          </a:p>
          <a:p>
            <a:pPr algn="just">
              <a:buFont typeface="Arial" panose="020B0604020202020204" pitchFamily="34" charset="0"/>
              <a:buChar char="•"/>
            </a:pPr>
            <a:r>
              <a:rPr lang="el-GR" dirty="0"/>
              <a:t> </a:t>
            </a:r>
            <a:r>
              <a:rPr lang="el-GR" dirty="0" smtClean="0"/>
              <a:t>Απόδοση: χαμηλή</a:t>
            </a:r>
          </a:p>
          <a:p>
            <a:pPr algn="just">
              <a:buFont typeface="Arial" panose="020B0604020202020204" pitchFamily="34" charset="0"/>
              <a:buChar char="•"/>
            </a:pPr>
            <a:r>
              <a:rPr lang="el-GR" dirty="0"/>
              <a:t> </a:t>
            </a:r>
            <a:r>
              <a:rPr lang="el-GR" dirty="0" smtClean="0"/>
              <a:t>Αξιοπιστία: εξαιρετική</a:t>
            </a:r>
          </a:p>
          <a:p>
            <a:pPr algn="just">
              <a:buFont typeface="Arial" panose="020B0604020202020204" pitchFamily="34" charset="0"/>
              <a:buChar char="•"/>
            </a:pPr>
            <a:r>
              <a:rPr lang="el-GR" dirty="0"/>
              <a:t> </a:t>
            </a:r>
            <a:r>
              <a:rPr lang="el-GR" dirty="0" smtClean="0"/>
              <a:t>Απόδοση σε χαμηλά φορτία: μειώνεται</a:t>
            </a:r>
          </a:p>
          <a:p>
            <a:pPr algn="just">
              <a:buFont typeface="Arial" panose="020B0604020202020204" pitchFamily="34" charset="0"/>
              <a:buChar char="•"/>
            </a:pPr>
            <a:r>
              <a:rPr lang="el-GR" dirty="0"/>
              <a:t> </a:t>
            </a:r>
            <a:r>
              <a:rPr lang="el-GR" dirty="0" smtClean="0"/>
              <a:t>Απόδοση σε υπερβολικά φορτία: αυξάνεται ελάχιστα</a:t>
            </a:r>
            <a:endParaRPr lang="el-GR" dirty="0"/>
          </a:p>
          <a:p>
            <a:pPr marL="0" indent="0" algn="just">
              <a:buNone/>
            </a:pPr>
            <a:endParaRPr lang="el-GR" dirty="0"/>
          </a:p>
        </p:txBody>
      </p:sp>
    </p:spTree>
    <p:extLst>
      <p:ext uri="{BB962C8B-B14F-4D97-AF65-F5344CB8AC3E}">
        <p14:creationId xmlns:p14="http://schemas.microsoft.com/office/powerpoint/2010/main" val="1725777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Κυκλώνες υψηλής απόδοσης</a:t>
            </a:r>
            <a:endParaRPr lang="el-GR"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l-GR" dirty="0"/>
              <a:t> </a:t>
            </a:r>
            <a:r>
              <a:rPr lang="el-GR" dirty="0" smtClean="0"/>
              <a:t>Οι φυγόκεντροι συλλέκτες διαχωρίζουν τη λεπτόκοκκη κατά προτίμηση σωματιδιακή ύλη από μια εκπομπή, μετατρέποντας την ταχύτητα του ρεύματος εισόδου σε μια κατερχόμενη εξωτερική δίνη και μια ανερχόμενη εσωτερική δίνη μεταξύ του άνω και κάτω άκρου ενός κυλίνδρου.</a:t>
            </a:r>
          </a:p>
          <a:p>
            <a:pPr>
              <a:buFont typeface="Arial" panose="020B0604020202020204" pitchFamily="34" charset="0"/>
              <a:buChar char="•"/>
            </a:pPr>
            <a:r>
              <a:rPr lang="el-GR" dirty="0"/>
              <a:t> </a:t>
            </a:r>
            <a:r>
              <a:rPr lang="el-GR" dirty="0" smtClean="0"/>
              <a:t>Η ταχέως περιστρεφόμενη καθοδική δίνη, εξαναγκάζει τα βαρύτερα σωματίδια, λόγω της αναπτυσσόμενης φυγόκεντρης δύναμης, να συγκεντρώνονται στα τοιχώματα του κυκλώνα και να καθιζάνουν προς τη χοάνη συλλογής, από όπου απομακρύνονται περιοδικά.</a:t>
            </a:r>
          </a:p>
          <a:p>
            <a:pPr>
              <a:buFont typeface="Arial" panose="020B0604020202020204" pitchFamily="34" charset="0"/>
              <a:buChar char="•"/>
            </a:pPr>
            <a:r>
              <a:rPr lang="el-GR" dirty="0"/>
              <a:t> </a:t>
            </a:r>
            <a:r>
              <a:rPr lang="el-GR" dirty="0" smtClean="0"/>
              <a:t>Η ανοδική εσωτερική δίνη του καθαρισμένου αερίου εγκαταλείπει τον κυκλώνα διαμέσου ενός κυλίνδρου που βρίσκεται στην κορυφή του κυκλώνα.</a:t>
            </a:r>
          </a:p>
          <a:p>
            <a:pPr>
              <a:buFont typeface="Arial" panose="020B0604020202020204" pitchFamily="34" charset="0"/>
              <a:buChar char="•"/>
            </a:pPr>
            <a:r>
              <a:rPr lang="el-GR" dirty="0"/>
              <a:t> </a:t>
            </a:r>
            <a:r>
              <a:rPr lang="el-GR" dirty="0" smtClean="0"/>
              <a:t>Η μάζα του σωματιδίου παίζει σημαντικό ρόλο.</a:t>
            </a:r>
          </a:p>
          <a:p>
            <a:pPr>
              <a:buFont typeface="Arial" panose="020B0604020202020204" pitchFamily="34" charset="0"/>
              <a:buChar char="•"/>
            </a:pPr>
            <a:r>
              <a:rPr lang="el-GR" dirty="0"/>
              <a:t> </a:t>
            </a:r>
            <a:r>
              <a:rPr lang="el-GR" dirty="0" smtClean="0"/>
              <a:t>Η φυγόκεντρος δύναμη:</a:t>
            </a:r>
          </a:p>
          <a:p>
            <a:pPr marL="0" indent="0">
              <a:buNone/>
            </a:pPr>
            <a:r>
              <a:rPr lang="el-GR" dirty="0"/>
              <a:t> </a:t>
            </a:r>
            <a:r>
              <a:rPr lang="el-GR" dirty="0" smtClean="0"/>
              <a:t> </a:t>
            </a:r>
            <a:r>
              <a:rPr lang="en-US" dirty="0" smtClean="0"/>
              <a:t>F = mu</a:t>
            </a:r>
            <a:r>
              <a:rPr lang="en-US" baseline="30000" dirty="0" smtClean="0"/>
              <a:t>2</a:t>
            </a:r>
            <a:r>
              <a:rPr lang="en-US" dirty="0" smtClean="0"/>
              <a:t>/r r=</a:t>
            </a:r>
            <a:r>
              <a:rPr lang="el-GR" dirty="0" smtClean="0"/>
              <a:t>η ακτίνα της τροχιάς</a:t>
            </a:r>
          </a:p>
          <a:p>
            <a:pPr marL="0" indent="0">
              <a:buNone/>
            </a:pPr>
            <a:endParaRPr lang="el-GR" dirty="0"/>
          </a:p>
        </p:txBody>
      </p:sp>
    </p:spTree>
    <p:extLst>
      <p:ext uri="{BB962C8B-B14F-4D97-AF65-F5344CB8AC3E}">
        <p14:creationId xmlns:p14="http://schemas.microsoft.com/office/powerpoint/2010/main" val="1235591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Κυκλώνες υψηλής απόδοσης</a:t>
            </a:r>
            <a:endParaRPr lang="el-GR" sz="40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l-GR" dirty="0"/>
              <a:t> </a:t>
            </a:r>
            <a:r>
              <a:rPr lang="el-GR" dirty="0" smtClean="0"/>
              <a:t>Η απόδοση πλησιάζει το 100%.</a:t>
            </a:r>
          </a:p>
          <a:p>
            <a:pPr>
              <a:buFont typeface="Arial" panose="020B0604020202020204" pitchFamily="34" charset="0"/>
              <a:buChar char="•"/>
            </a:pPr>
            <a:r>
              <a:rPr lang="el-GR" dirty="0"/>
              <a:t> </a:t>
            </a:r>
            <a:r>
              <a:rPr lang="el-GR" dirty="0" smtClean="0"/>
              <a:t>Έχει πολύ καλή απόδοση σε υψηλό φορτίο σκόνης.</a:t>
            </a:r>
          </a:p>
          <a:p>
            <a:pPr>
              <a:buFont typeface="Arial" panose="020B0604020202020204" pitchFamily="34" charset="0"/>
              <a:buChar char="•"/>
            </a:pPr>
            <a:r>
              <a:rPr lang="el-GR" dirty="0"/>
              <a:t> </a:t>
            </a:r>
            <a:r>
              <a:rPr lang="el-GR" dirty="0" smtClean="0"/>
              <a:t>Καλύτερη απόδοση με την αύξηση της ταχύτητας εισόδου</a:t>
            </a:r>
          </a:p>
          <a:p>
            <a:pPr marL="0" indent="0">
              <a:buNone/>
            </a:pPr>
            <a:r>
              <a:rPr lang="el-GR" dirty="0" smtClean="0"/>
              <a:t>Μικρότερης διαμέτρου κυλίνδρους, μεγαλύτερου μήκους.</a:t>
            </a:r>
          </a:p>
          <a:p>
            <a:pPr marL="0" indent="0">
              <a:buNone/>
            </a:pPr>
            <a:endParaRPr lang="el-GR" dirty="0"/>
          </a:p>
        </p:txBody>
      </p:sp>
      <p:pic>
        <p:nvPicPr>
          <p:cNvPr id="4" name="Θέση περιεχομένου 3"/>
          <p:cNvPicPr>
            <a:picLocks noChangeAspect="1"/>
          </p:cNvPicPr>
          <p:nvPr/>
        </p:nvPicPr>
        <p:blipFill>
          <a:blip r:embed="rId2"/>
          <a:stretch>
            <a:fillRect/>
          </a:stretch>
        </p:blipFill>
        <p:spPr>
          <a:xfrm>
            <a:off x="7257518" y="855764"/>
            <a:ext cx="4470938" cy="5517327"/>
          </a:xfrm>
          <a:prstGeom prst="rect">
            <a:avLst/>
          </a:prstGeom>
        </p:spPr>
      </p:pic>
      <p:pic>
        <p:nvPicPr>
          <p:cNvPr id="5" name="Εικόνα 4" descr="sx 12-6"/>
          <p:cNvPicPr/>
          <p:nvPr/>
        </p:nvPicPr>
        <p:blipFill>
          <a:blip r:embed="rId3" cstate="print"/>
          <a:srcRect/>
          <a:stretch>
            <a:fillRect/>
          </a:stretch>
        </p:blipFill>
        <p:spPr bwMode="auto">
          <a:xfrm>
            <a:off x="1728296" y="3709065"/>
            <a:ext cx="4520104" cy="2664026"/>
          </a:xfrm>
          <a:prstGeom prst="rect">
            <a:avLst/>
          </a:prstGeom>
          <a:noFill/>
          <a:ln w="9525">
            <a:noFill/>
            <a:miter lim="800000"/>
            <a:headEnd/>
            <a:tailEnd/>
          </a:ln>
        </p:spPr>
      </p:pic>
    </p:spTree>
    <p:extLst>
      <p:ext uri="{BB962C8B-B14F-4D97-AF65-F5344CB8AC3E}">
        <p14:creationId xmlns:p14="http://schemas.microsoft.com/office/powerpoint/2010/main" val="31156269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Φίλτρα από ύφασμα (</a:t>
            </a:r>
            <a:r>
              <a:rPr lang="el-GR" dirty="0" err="1" smtClean="0"/>
              <a:t>σακόφιλτρα</a:t>
            </a:r>
            <a:r>
              <a:rPr lang="el-GR" dirty="0" smtClean="0"/>
              <a:t>)</a:t>
            </a:r>
            <a:endParaRPr lang="el-GR"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l-GR" i="1" dirty="0" smtClean="0">
                <a:solidFill>
                  <a:schemeClr val="bg2">
                    <a:lumMod val="50000"/>
                  </a:schemeClr>
                </a:solidFill>
              </a:rPr>
              <a:t> </a:t>
            </a:r>
            <a:r>
              <a:rPr lang="el-GR" dirty="0" smtClean="0">
                <a:solidFill>
                  <a:schemeClr val="tx1"/>
                </a:solidFill>
              </a:rPr>
              <a:t>Τα </a:t>
            </a:r>
            <a:r>
              <a:rPr lang="el-GR" dirty="0" err="1" smtClean="0">
                <a:solidFill>
                  <a:schemeClr val="tx1"/>
                </a:solidFill>
              </a:rPr>
              <a:t>σακόφιλτρα</a:t>
            </a:r>
            <a:r>
              <a:rPr lang="el-GR" dirty="0" smtClean="0">
                <a:solidFill>
                  <a:schemeClr val="tx1"/>
                </a:solidFill>
              </a:rPr>
              <a:t> είναι συλλέκτες με τις περισσότερες εφαρμογές στην απομάκρυνση ξηρών σωματιδίων από ένα ρεύμα εκπομπών.</a:t>
            </a:r>
          </a:p>
          <a:p>
            <a:pPr>
              <a:buFont typeface="Arial" panose="020B0604020202020204" pitchFamily="34" charset="0"/>
              <a:buChar char="•"/>
            </a:pPr>
            <a:r>
              <a:rPr lang="el-GR" dirty="0">
                <a:solidFill>
                  <a:schemeClr val="tx1"/>
                </a:solidFill>
              </a:rPr>
              <a:t> </a:t>
            </a:r>
            <a:r>
              <a:rPr lang="el-GR" dirty="0" smtClean="0">
                <a:solidFill>
                  <a:schemeClr val="tx1"/>
                </a:solidFill>
              </a:rPr>
              <a:t>Μεγάλη ποικιλία φίλτρων.</a:t>
            </a:r>
          </a:p>
          <a:p>
            <a:pPr>
              <a:buFont typeface="Arial" panose="020B0604020202020204" pitchFamily="34" charset="0"/>
              <a:buChar char="•"/>
            </a:pPr>
            <a:r>
              <a:rPr lang="el-GR" dirty="0">
                <a:solidFill>
                  <a:schemeClr val="tx1"/>
                </a:solidFill>
              </a:rPr>
              <a:t> </a:t>
            </a:r>
            <a:r>
              <a:rPr lang="el-GR" dirty="0" smtClean="0">
                <a:solidFill>
                  <a:schemeClr val="tx1"/>
                </a:solidFill>
              </a:rPr>
              <a:t>Η σκόνη παγιδεύεται από τη μια πλευρά του υφάσματος, ενώ από τα διάκενα του υφάσματος διαπερνά το καθαρό αέριο. Σε ένα τυπικό εμπορικό </a:t>
            </a:r>
            <a:r>
              <a:rPr lang="el-GR" dirty="0" err="1" smtClean="0">
                <a:solidFill>
                  <a:schemeClr val="tx1"/>
                </a:solidFill>
              </a:rPr>
              <a:t>σακόφιλτρο</a:t>
            </a:r>
            <a:r>
              <a:rPr lang="el-GR" dirty="0" smtClean="0">
                <a:solidFill>
                  <a:schemeClr val="tx1"/>
                </a:solidFill>
              </a:rPr>
              <a:t> τα διάκενα είναι διαστάσεων της τάξης των 100</a:t>
            </a:r>
            <a:r>
              <a:rPr lang="en-US" dirty="0" smtClean="0">
                <a:solidFill>
                  <a:schemeClr val="tx1"/>
                </a:solidFill>
              </a:rPr>
              <a:t> </a:t>
            </a:r>
            <a:r>
              <a:rPr lang="el-GR" dirty="0" smtClean="0">
                <a:solidFill>
                  <a:schemeClr val="tx1"/>
                </a:solidFill>
              </a:rPr>
              <a:t>μ</a:t>
            </a:r>
            <a:r>
              <a:rPr lang="en-US" dirty="0" smtClean="0">
                <a:solidFill>
                  <a:schemeClr val="tx1"/>
                </a:solidFill>
              </a:rPr>
              <a:t>m. </a:t>
            </a:r>
            <a:r>
              <a:rPr lang="el-GR" dirty="0" smtClean="0">
                <a:solidFill>
                  <a:schemeClr val="tx1"/>
                </a:solidFill>
              </a:rPr>
              <a:t>Ένας συλλέκτης αυτών των χαρακτηριστικών μπορεί να </a:t>
            </a:r>
            <a:r>
              <a:rPr lang="el-GR" dirty="0" err="1" smtClean="0">
                <a:solidFill>
                  <a:schemeClr val="tx1"/>
                </a:solidFill>
              </a:rPr>
              <a:t>παγιδεύσει</a:t>
            </a:r>
            <a:r>
              <a:rPr lang="el-GR" dirty="0" smtClean="0">
                <a:solidFill>
                  <a:schemeClr val="tx1"/>
                </a:solidFill>
              </a:rPr>
              <a:t> σωματίδια από 0,5 μ</a:t>
            </a:r>
            <a:r>
              <a:rPr lang="en-US" dirty="0" smtClean="0">
                <a:solidFill>
                  <a:schemeClr val="tx1"/>
                </a:solidFill>
              </a:rPr>
              <a:t>m</a:t>
            </a:r>
            <a:r>
              <a:rPr lang="el-GR" dirty="0" smtClean="0">
                <a:solidFill>
                  <a:schemeClr val="tx1"/>
                </a:solidFill>
              </a:rPr>
              <a:t>.</a:t>
            </a:r>
          </a:p>
          <a:p>
            <a:pPr>
              <a:buFont typeface="Arial" panose="020B0604020202020204" pitchFamily="34" charset="0"/>
              <a:buChar char="•"/>
            </a:pPr>
            <a:r>
              <a:rPr lang="el-GR" dirty="0">
                <a:solidFill>
                  <a:schemeClr val="tx1"/>
                </a:solidFill>
              </a:rPr>
              <a:t> </a:t>
            </a:r>
            <a:r>
              <a:rPr lang="el-GR" dirty="0" smtClean="0">
                <a:solidFill>
                  <a:schemeClr val="tx1"/>
                </a:solidFill>
              </a:rPr>
              <a:t>Η ικανότητα του φίλτρου να συλλέγει τόσο λεπτόκοκκο υλικό είναι αποτέλεσμα της συνεχούς ενίσχυσης αυτής της ικανότητας από το πορώδες στρώμα σωματιδίων που, σχηματίζεται στην πλευρά συλλογής. Αυτό το στρώμα το οποίο λέγεται «κρούστα» ή «πλάκα» του φίλτρου φράσσει προοδευτικά τα μεγαλύτερα σε διαστάσεις διάκενα, αιχμαλωτίζοντας όλο και πιο </a:t>
            </a:r>
            <a:r>
              <a:rPr lang="el-GR" dirty="0" err="1" smtClean="0">
                <a:solidFill>
                  <a:schemeClr val="tx1"/>
                </a:solidFill>
              </a:rPr>
              <a:t>λετόκοκκα</a:t>
            </a:r>
            <a:r>
              <a:rPr lang="el-GR" dirty="0" smtClean="0">
                <a:solidFill>
                  <a:schemeClr val="tx1"/>
                </a:solidFill>
              </a:rPr>
              <a:t> σωματίδια.</a:t>
            </a:r>
          </a:p>
          <a:p>
            <a:pPr>
              <a:buFont typeface="Arial" panose="020B0604020202020204" pitchFamily="34" charset="0"/>
              <a:buChar char="•"/>
            </a:pPr>
            <a:r>
              <a:rPr lang="el-GR" dirty="0">
                <a:solidFill>
                  <a:schemeClr val="tx1"/>
                </a:solidFill>
              </a:rPr>
              <a:t> </a:t>
            </a:r>
            <a:r>
              <a:rPr lang="el-GR" dirty="0" smtClean="0">
                <a:solidFill>
                  <a:schemeClr val="tx1"/>
                </a:solidFill>
              </a:rPr>
              <a:t>Ο καθαρισμός της «πλάκας» του φίλτρου γίνεται με μηχανική δόνηση ή αντίστροφη εισαγωγή πεπιεσμένου αέρα.</a:t>
            </a:r>
            <a:endParaRPr lang="el-GR" dirty="0">
              <a:solidFill>
                <a:schemeClr val="tx1"/>
              </a:solidFill>
            </a:endParaRPr>
          </a:p>
        </p:txBody>
      </p:sp>
    </p:spTree>
    <p:extLst>
      <p:ext uri="{BB962C8B-B14F-4D97-AF65-F5344CB8AC3E}">
        <p14:creationId xmlns:p14="http://schemas.microsoft.com/office/powerpoint/2010/main" val="15184133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Φίλτρα από ύφασμα (</a:t>
            </a:r>
            <a:r>
              <a:rPr lang="el-GR" dirty="0" err="1" smtClean="0"/>
              <a:t>σακόφιλτρα</a:t>
            </a:r>
            <a:r>
              <a:rPr lang="el-GR" dirty="0" smtClean="0"/>
              <a:t>)</a:t>
            </a:r>
            <a:endParaRPr lang="el-GR" dirty="0"/>
          </a:p>
        </p:txBody>
      </p:sp>
      <p:pic>
        <p:nvPicPr>
          <p:cNvPr id="4" name="Θέση περιεχομένου 3" descr="sx 12-7b"/>
          <p:cNvPicPr>
            <a:picLocks noGrp="1"/>
          </p:cNvPicPr>
          <p:nvPr>
            <p:ph idx="1"/>
          </p:nvPr>
        </p:nvPicPr>
        <p:blipFill>
          <a:blip r:embed="rId2" cstate="print"/>
          <a:srcRect/>
          <a:stretch>
            <a:fillRect/>
          </a:stretch>
        </p:blipFill>
        <p:spPr bwMode="auto">
          <a:xfrm>
            <a:off x="2618509" y="1737359"/>
            <a:ext cx="6345382" cy="4954385"/>
          </a:xfrm>
          <a:prstGeom prst="rect">
            <a:avLst/>
          </a:prstGeom>
          <a:noFill/>
          <a:ln w="9525">
            <a:noFill/>
            <a:miter lim="800000"/>
            <a:headEnd/>
            <a:tailEnd/>
          </a:ln>
        </p:spPr>
      </p:pic>
    </p:spTree>
    <p:extLst>
      <p:ext uri="{BB962C8B-B14F-4D97-AF65-F5344CB8AC3E}">
        <p14:creationId xmlns:p14="http://schemas.microsoft.com/office/powerpoint/2010/main" val="1783145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Καταλυτικοί μετατροπείς</a:t>
            </a:r>
            <a:endParaRPr lang="el-GR" dirty="0"/>
          </a:p>
        </p:txBody>
      </p:sp>
      <p:sp>
        <p:nvSpPr>
          <p:cNvPr id="3" name="Θέση περιεχομένου 2"/>
          <p:cNvSpPr>
            <a:spLocks noGrp="1"/>
          </p:cNvSpPr>
          <p:nvPr>
            <p:ph idx="1"/>
          </p:nvPr>
        </p:nvSpPr>
        <p:spPr>
          <a:xfrm>
            <a:off x="1097280" y="1845733"/>
            <a:ext cx="10058400" cy="4430375"/>
          </a:xfrm>
        </p:spPr>
        <p:txBody>
          <a:bodyPr>
            <a:normAutofit lnSpcReduction="10000"/>
          </a:bodyPr>
          <a:lstStyle/>
          <a:p>
            <a:pPr>
              <a:buFont typeface="Arial" panose="020B0604020202020204" pitchFamily="34" charset="0"/>
              <a:buChar char="•"/>
            </a:pPr>
            <a:r>
              <a:rPr lang="el-GR" dirty="0" smtClean="0"/>
              <a:t> Πρώτη εμφάνιση στις ΗΠΑ 1974, δια νόμου απαίτηση μείωσης των εκπομπών των υδρογονανθράκων και του </a:t>
            </a:r>
            <a:r>
              <a:rPr lang="en-US" dirty="0" smtClean="0"/>
              <a:t>CO</a:t>
            </a:r>
            <a:r>
              <a:rPr lang="el-GR" dirty="0" smtClean="0"/>
              <a:t> στην Καλιφόρνια τη δεκαετία του 1960</a:t>
            </a:r>
            <a:r>
              <a:rPr lang="en-US" dirty="0" smtClean="0"/>
              <a:t>.</a:t>
            </a:r>
          </a:p>
          <a:p>
            <a:pPr>
              <a:buFont typeface="Arial" panose="020B0604020202020204" pitchFamily="34" charset="0"/>
              <a:buChar char="•"/>
            </a:pPr>
            <a:r>
              <a:rPr lang="en-US" dirty="0"/>
              <a:t> </a:t>
            </a:r>
            <a:r>
              <a:rPr lang="el-GR" dirty="0" smtClean="0"/>
              <a:t>Στην Ευρώπη 1984, στην Ελλάδα το 1987.</a:t>
            </a:r>
          </a:p>
          <a:p>
            <a:pPr>
              <a:buFont typeface="Arial" panose="020B0604020202020204" pitchFamily="34" charset="0"/>
              <a:buChar char="•"/>
            </a:pPr>
            <a:r>
              <a:rPr lang="el-GR" dirty="0"/>
              <a:t> </a:t>
            </a:r>
            <a:r>
              <a:rPr lang="el-GR" b="1" dirty="0" smtClean="0"/>
              <a:t>Οξειδωτικοί καταλυτικοί μετατροπείς: </a:t>
            </a:r>
            <a:r>
              <a:rPr lang="el-GR" dirty="0" smtClean="0"/>
              <a:t>στόχο είχαν την αντιμετώπιση κυρίως του </a:t>
            </a:r>
            <a:r>
              <a:rPr lang="en-US" dirty="0" smtClean="0"/>
              <a:t>CO </a:t>
            </a:r>
            <a:r>
              <a:rPr lang="el-GR" dirty="0" smtClean="0"/>
              <a:t>και των άκαυστων υδρογονανθράκων.</a:t>
            </a:r>
          </a:p>
          <a:p>
            <a:pPr>
              <a:buFont typeface="Arial" panose="020B0604020202020204" pitchFamily="34" charset="0"/>
              <a:buChar char="•"/>
            </a:pPr>
            <a:r>
              <a:rPr lang="el-GR" b="1" dirty="0"/>
              <a:t> </a:t>
            </a:r>
            <a:r>
              <a:rPr lang="el-GR" b="1" dirty="0" smtClean="0"/>
              <a:t>Καταλυτικοί μετατροπείς διπλής κλίνης: </a:t>
            </a:r>
            <a:r>
              <a:rPr lang="el-GR" dirty="0" smtClean="0"/>
              <a:t>όπου ο οξειδωτικός μετατροπέας συνδυάζεται με έναν αναγωγικό μετατροπέα με σκοπό την αντιμετώπιση και των οξειδίων του αζώτου.</a:t>
            </a:r>
          </a:p>
          <a:p>
            <a:pPr>
              <a:buFont typeface="Arial" panose="020B0604020202020204" pitchFamily="34" charset="0"/>
              <a:buChar char="•"/>
            </a:pPr>
            <a:r>
              <a:rPr lang="el-GR" b="1" dirty="0"/>
              <a:t> </a:t>
            </a:r>
            <a:r>
              <a:rPr lang="el-GR" b="1" dirty="0" smtClean="0"/>
              <a:t>Τριοδικός καταλυτικός μετατροπέας: </a:t>
            </a:r>
            <a:r>
              <a:rPr lang="el-GR" dirty="0" smtClean="0"/>
              <a:t>πρωτοεμφανίστηκε το 1979, μιας κλίνης για ταυτόχρονη καταστροφή των τριών βασικών ρύπων αναφοράς του αυτοκινήτου, </a:t>
            </a:r>
            <a:r>
              <a:rPr lang="en-US" dirty="0" smtClean="0"/>
              <a:t>CO, NOx, H/Cs.</a:t>
            </a:r>
            <a:endParaRPr lang="el-GR" dirty="0" smtClean="0"/>
          </a:p>
          <a:p>
            <a:pPr>
              <a:buFont typeface="Arial" panose="020B0604020202020204" pitchFamily="34" charset="0"/>
              <a:buChar char="•"/>
            </a:pPr>
            <a:endParaRPr lang="en-US" dirty="0" smtClean="0"/>
          </a:p>
          <a:p>
            <a:pPr marL="0" indent="0">
              <a:buNone/>
            </a:pPr>
            <a:r>
              <a:rPr lang="el-GR" i="1" u="sng" dirty="0" smtClean="0"/>
              <a:t>Η χημεία των ετερογενών καταλυτικών αντιδράσεων της ταυτόχρονης καταστροφής έχει καθιερωθεί με την ονομασία </a:t>
            </a:r>
            <a:r>
              <a:rPr lang="el-GR" b="1" i="1" u="sng" dirty="0" smtClean="0"/>
              <a:t>«τριοδική καταλυτική χημεία»</a:t>
            </a:r>
            <a:r>
              <a:rPr lang="en-US" i="1" u="sng" dirty="0"/>
              <a:t> </a:t>
            </a:r>
            <a:r>
              <a:rPr lang="el-GR" i="1" u="sng" dirty="0" smtClean="0"/>
              <a:t>(</a:t>
            </a:r>
            <a:r>
              <a:rPr lang="en-US" i="1" u="sng" dirty="0" smtClean="0"/>
              <a:t>Three Way Catalytic Chemistry).</a:t>
            </a:r>
            <a:endParaRPr lang="el-GR" i="1" u="sng" dirty="0"/>
          </a:p>
        </p:txBody>
      </p:sp>
    </p:spTree>
    <p:extLst>
      <p:ext uri="{BB962C8B-B14F-4D97-AF65-F5344CB8AC3E}">
        <p14:creationId xmlns:p14="http://schemas.microsoft.com/office/powerpoint/2010/main" val="2358132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Εκπλυτές</a:t>
            </a:r>
            <a:r>
              <a:rPr lang="el-GR" dirty="0" smtClean="0"/>
              <a:t> (υγρά φίλτρα, πλημμυρίδες)</a:t>
            </a:r>
            <a:endParaRPr lang="el-GR" dirty="0"/>
          </a:p>
        </p:txBody>
      </p:sp>
      <p:sp>
        <p:nvSpPr>
          <p:cNvPr id="3" name="Content Placeholder 2"/>
          <p:cNvSpPr>
            <a:spLocks noGrp="1"/>
          </p:cNvSpPr>
          <p:nvPr>
            <p:ph idx="1"/>
          </p:nvPr>
        </p:nvSpPr>
        <p:spPr>
          <a:xfrm>
            <a:off x="1097280" y="1845734"/>
            <a:ext cx="10058400" cy="4458084"/>
          </a:xfrm>
        </p:spPr>
        <p:txBody>
          <a:bodyPr>
            <a:normAutofit fontScale="92500"/>
          </a:bodyPr>
          <a:lstStyle/>
          <a:p>
            <a:pPr algn="just">
              <a:buFont typeface="Arial" panose="020B0604020202020204" pitchFamily="34" charset="0"/>
              <a:buChar char="•"/>
            </a:pPr>
            <a:r>
              <a:rPr lang="el-GR" i="1" dirty="0">
                <a:solidFill>
                  <a:schemeClr val="bg2">
                    <a:lumMod val="50000"/>
                  </a:schemeClr>
                </a:solidFill>
              </a:rPr>
              <a:t> </a:t>
            </a:r>
            <a:r>
              <a:rPr lang="el-GR" dirty="0" smtClean="0">
                <a:solidFill>
                  <a:schemeClr val="tx1"/>
                </a:solidFill>
              </a:rPr>
              <a:t>Οι </a:t>
            </a:r>
            <a:r>
              <a:rPr lang="el-GR" dirty="0" err="1" smtClean="0">
                <a:solidFill>
                  <a:schemeClr val="tx1"/>
                </a:solidFill>
              </a:rPr>
              <a:t>εκπλυτές</a:t>
            </a:r>
            <a:r>
              <a:rPr lang="el-GR" dirty="0" smtClean="0">
                <a:solidFill>
                  <a:schemeClr val="tx1"/>
                </a:solidFill>
              </a:rPr>
              <a:t> χρησιμοποιούν ένα υγρό, συνήθως νερό, για να παιδεύσουν και να απομακρύνουν σωματιδιακή ύλη ή και ευδιάλυτα αέρια, από ένα ρέον ρεύμα. Το υγρό εισέρχεται σε έναν ειδικό θάλαμο με ψεκασμό.</a:t>
            </a:r>
          </a:p>
          <a:p>
            <a:pPr algn="just">
              <a:buFont typeface="Arial" panose="020B0604020202020204" pitchFamily="34" charset="0"/>
              <a:buChar char="•"/>
            </a:pPr>
            <a:r>
              <a:rPr lang="el-GR" dirty="0">
                <a:solidFill>
                  <a:schemeClr val="tx1"/>
                </a:solidFill>
              </a:rPr>
              <a:t> </a:t>
            </a:r>
            <a:r>
              <a:rPr lang="el-GR" dirty="0" smtClean="0">
                <a:solidFill>
                  <a:schemeClr val="tx1"/>
                </a:solidFill>
              </a:rPr>
              <a:t>Θάλαμος ψεκασμού: είναι ο θάλαμος όπου το αέριο </a:t>
            </a:r>
            <a:r>
              <a:rPr lang="el-GR" dirty="0" err="1" smtClean="0">
                <a:solidFill>
                  <a:schemeClr val="tx1"/>
                </a:solidFill>
              </a:rPr>
              <a:t>εμφυσείται</a:t>
            </a:r>
            <a:r>
              <a:rPr lang="el-GR" dirty="0" smtClean="0">
                <a:solidFill>
                  <a:schemeClr val="tx1"/>
                </a:solidFill>
              </a:rPr>
              <a:t> και πλένεται με το </a:t>
            </a:r>
            <a:r>
              <a:rPr lang="el-GR" dirty="0" err="1" smtClean="0">
                <a:solidFill>
                  <a:schemeClr val="tx1"/>
                </a:solidFill>
              </a:rPr>
              <a:t>ψεκαζόμενο</a:t>
            </a:r>
            <a:r>
              <a:rPr lang="el-GR" dirty="0" smtClean="0">
                <a:solidFill>
                  <a:schemeClr val="tx1"/>
                </a:solidFill>
              </a:rPr>
              <a:t> νερό που θα απομακρύνει τη σκόνη υπό μορφή λάσπης, στη δεξαμενή λάσπης.</a:t>
            </a:r>
          </a:p>
          <a:p>
            <a:pPr algn="just">
              <a:buFont typeface="Arial" panose="020B0604020202020204" pitchFamily="34" charset="0"/>
              <a:buChar char="•"/>
            </a:pPr>
            <a:r>
              <a:rPr lang="el-GR" dirty="0">
                <a:solidFill>
                  <a:schemeClr val="tx1"/>
                </a:solidFill>
              </a:rPr>
              <a:t> </a:t>
            </a:r>
            <a:r>
              <a:rPr lang="el-GR" dirty="0" smtClean="0">
                <a:solidFill>
                  <a:schemeClr val="tx1"/>
                </a:solidFill>
              </a:rPr>
              <a:t>Το ακάθαρτο αέριο επιβραδύνεται στο στόμιο εισόδου, περνάει μέσα από τη δίνη που προκαλείται από τη δύναμη των ψεκαστήρων, διέρχεται από το τμήμα απομάκρυνσης της ομίχλης (χώρος κατακράτησης υγρών σταγονιδίων) και τέλος επιταχύνεται στο στόμιο εξόδου για να ανακτήσει ξανά την ταχύτητα εισόδου.</a:t>
            </a:r>
          </a:p>
          <a:p>
            <a:pPr algn="just">
              <a:buFont typeface="Arial" panose="020B0604020202020204" pitchFamily="34" charset="0"/>
              <a:buChar char="•"/>
            </a:pPr>
            <a:r>
              <a:rPr lang="el-GR" dirty="0">
                <a:solidFill>
                  <a:schemeClr val="tx1"/>
                </a:solidFill>
              </a:rPr>
              <a:t> </a:t>
            </a:r>
            <a:r>
              <a:rPr lang="el-GR" dirty="0" smtClean="0">
                <a:solidFill>
                  <a:schemeClr val="tx1"/>
                </a:solidFill>
              </a:rPr>
              <a:t>Το σωματίδιο, δεσμευμένο πια από μια σταγόνα νερού, γίνεται μεγαλύτερο και βαρύτερο και αυτό βοηθά στη διαδικασία συλλογής και απομάκρυνσης με τη δύναμη της βαρύτητας, αδράνειας ή και φυγόκεντρων δυνάμεων, ανάλογα με τον τρόπο σχεδιασμού και λειτουργίας του υγρού φίλτρου.</a:t>
            </a:r>
          </a:p>
          <a:p>
            <a:pPr algn="just">
              <a:buFont typeface="Arial" panose="020B0604020202020204" pitchFamily="34" charset="0"/>
              <a:buChar char="•"/>
            </a:pPr>
            <a:r>
              <a:rPr lang="el-GR" dirty="0">
                <a:solidFill>
                  <a:schemeClr val="tx1"/>
                </a:solidFill>
              </a:rPr>
              <a:t> </a:t>
            </a:r>
            <a:r>
              <a:rPr lang="el-GR" dirty="0" smtClean="0">
                <a:solidFill>
                  <a:schemeClr val="tx1"/>
                </a:solidFill>
              </a:rPr>
              <a:t>Οι σταγόνες λιμνάζουν στον πυθμένα απελευθερώνοντας τη σκόνη, η οποία, έχοντας μεγαλύτερο ειδικό βάρος από το νερό, καθιζάνει και σχηματίζει λάσπη που περιοδικά αντλείται.</a:t>
            </a:r>
            <a:endParaRPr lang="el-GR" dirty="0">
              <a:solidFill>
                <a:schemeClr val="tx1"/>
              </a:solidFill>
            </a:endParaRPr>
          </a:p>
        </p:txBody>
      </p:sp>
    </p:spTree>
    <p:extLst>
      <p:ext uri="{BB962C8B-B14F-4D97-AF65-F5344CB8AC3E}">
        <p14:creationId xmlns:p14="http://schemas.microsoft.com/office/powerpoint/2010/main" val="2781715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Εκπλυτές</a:t>
            </a:r>
            <a:r>
              <a:rPr lang="el-GR" dirty="0" smtClean="0"/>
              <a:t> (υγρά φίλτρα, πλημμυρίδες)</a:t>
            </a:r>
            <a:endParaRPr lang="el-GR" dirty="0"/>
          </a:p>
        </p:txBody>
      </p:sp>
      <p:pic>
        <p:nvPicPr>
          <p:cNvPr id="4" name="Θέση περιεχομένου 3" descr="sx 12-8"/>
          <p:cNvPicPr>
            <a:picLocks noGrp="1"/>
          </p:cNvPicPr>
          <p:nvPr>
            <p:ph idx="1"/>
          </p:nvPr>
        </p:nvPicPr>
        <p:blipFill>
          <a:blip r:embed="rId2" cstate="print"/>
          <a:srcRect/>
          <a:stretch>
            <a:fillRect/>
          </a:stretch>
        </p:blipFill>
        <p:spPr bwMode="auto">
          <a:xfrm>
            <a:off x="2313709" y="1737360"/>
            <a:ext cx="5957455" cy="4483331"/>
          </a:xfrm>
          <a:prstGeom prst="rect">
            <a:avLst/>
          </a:prstGeom>
          <a:noFill/>
          <a:ln w="9525">
            <a:noFill/>
            <a:miter lim="800000"/>
            <a:headEnd/>
            <a:tailEnd/>
          </a:ln>
        </p:spPr>
      </p:pic>
    </p:spTree>
    <p:extLst>
      <p:ext uri="{BB962C8B-B14F-4D97-AF65-F5344CB8AC3E}">
        <p14:creationId xmlns:p14="http://schemas.microsoft.com/office/powerpoint/2010/main" val="35948689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Ηλεκτροστατικά φίλτρα</a:t>
            </a:r>
            <a:endParaRPr lang="el-GR" dirty="0"/>
          </a:p>
        </p:txBody>
      </p:sp>
      <p:sp>
        <p:nvSpPr>
          <p:cNvPr id="3" name="Content Placeholder 2"/>
          <p:cNvSpPr>
            <a:spLocks noGrp="1"/>
          </p:cNvSpPr>
          <p:nvPr>
            <p:ph idx="1"/>
          </p:nvPr>
        </p:nvSpPr>
        <p:spPr/>
        <p:txBody>
          <a:bodyPr/>
          <a:lstStyle/>
          <a:p>
            <a:pPr>
              <a:buFont typeface="Arial" panose="020B0604020202020204" pitchFamily="34" charset="0"/>
              <a:buChar char="•"/>
            </a:pPr>
            <a:r>
              <a:rPr lang="el-GR" dirty="0" smtClean="0"/>
              <a:t>  </a:t>
            </a:r>
            <a:r>
              <a:rPr lang="el-GR" dirty="0" smtClean="0">
                <a:solidFill>
                  <a:schemeClr val="tx1"/>
                </a:solidFill>
              </a:rPr>
              <a:t>Μεγάλο κόστος κατασκευής και λειτουργίας.</a:t>
            </a:r>
          </a:p>
          <a:p>
            <a:pPr>
              <a:buFont typeface="Arial" panose="020B0604020202020204" pitchFamily="34" charset="0"/>
              <a:buChar char="•"/>
            </a:pPr>
            <a:r>
              <a:rPr lang="el-GR" dirty="0">
                <a:solidFill>
                  <a:schemeClr val="tx1"/>
                </a:solidFill>
              </a:rPr>
              <a:t> </a:t>
            </a:r>
            <a:r>
              <a:rPr lang="el-GR" dirty="0" smtClean="0">
                <a:solidFill>
                  <a:schemeClr val="tx1"/>
                </a:solidFill>
              </a:rPr>
              <a:t> Αποτελούνται από δύο ηλεκτρόδια. Μεταξύ τους αναπτύσσεται τάση 20.000 – 90.000 </a:t>
            </a:r>
            <a:r>
              <a:rPr lang="en-US" dirty="0" smtClean="0">
                <a:solidFill>
                  <a:schemeClr val="tx1"/>
                </a:solidFill>
              </a:rPr>
              <a:t>V.</a:t>
            </a:r>
          </a:p>
          <a:p>
            <a:pPr>
              <a:buFont typeface="Arial" panose="020B0604020202020204" pitchFamily="34" charset="0"/>
              <a:buChar char="•"/>
            </a:pPr>
            <a:r>
              <a:rPr lang="en-US" dirty="0">
                <a:solidFill>
                  <a:schemeClr val="tx1"/>
                </a:solidFill>
              </a:rPr>
              <a:t> </a:t>
            </a:r>
            <a:r>
              <a:rPr lang="en-US" dirty="0" smtClean="0">
                <a:solidFill>
                  <a:schemeClr val="tx1"/>
                </a:solidFill>
              </a:rPr>
              <a:t> </a:t>
            </a:r>
            <a:r>
              <a:rPr lang="el-GR" dirty="0" smtClean="0">
                <a:solidFill>
                  <a:schemeClr val="tx1"/>
                </a:solidFill>
              </a:rPr>
              <a:t>Στο ισχυρό ηλεκτρικό πεδίο τα μόρια των αερίων ιονίζονται αρνητικά και κινούνται προς το θετικό ηλεκτρόδιο συλλογής.</a:t>
            </a:r>
          </a:p>
          <a:p>
            <a:pPr>
              <a:buFont typeface="Arial" panose="020B0604020202020204" pitchFamily="34" charset="0"/>
              <a:buChar char="•"/>
            </a:pPr>
            <a:r>
              <a:rPr lang="el-GR" dirty="0">
                <a:solidFill>
                  <a:schemeClr val="tx1"/>
                </a:solidFill>
              </a:rPr>
              <a:t> </a:t>
            </a:r>
            <a:r>
              <a:rPr lang="el-GR" dirty="0" smtClean="0">
                <a:solidFill>
                  <a:schemeClr val="tx1"/>
                </a:solidFill>
              </a:rPr>
              <a:t> Τα αιωρούμενα σωματίδια φορτίζονται αρνητικά από τα ιόντα που προσκολλούνται πάνω τους και κινούνται προς το θετικό ηλεκτρόδιο συλλογής.</a:t>
            </a:r>
          </a:p>
          <a:p>
            <a:pPr>
              <a:buFont typeface="Arial" panose="020B0604020202020204" pitchFamily="34" charset="0"/>
              <a:buChar char="•"/>
            </a:pPr>
            <a:r>
              <a:rPr lang="el-GR" dirty="0">
                <a:solidFill>
                  <a:schemeClr val="tx1"/>
                </a:solidFill>
              </a:rPr>
              <a:t> </a:t>
            </a:r>
            <a:r>
              <a:rPr lang="el-GR" dirty="0" smtClean="0">
                <a:solidFill>
                  <a:schemeClr val="tx1"/>
                </a:solidFill>
              </a:rPr>
              <a:t> Στη συνέχεια αποφορτίζονται, αποκολλούνται και απομακρύνονται από το ηλεκτρόδιο.</a:t>
            </a:r>
            <a:endParaRPr lang="el-GR" dirty="0">
              <a:solidFill>
                <a:schemeClr val="tx1"/>
              </a:solidFill>
            </a:endParaRPr>
          </a:p>
        </p:txBody>
      </p:sp>
    </p:spTree>
    <p:extLst>
      <p:ext uri="{BB962C8B-B14F-4D97-AF65-F5344CB8AC3E}">
        <p14:creationId xmlns:p14="http://schemas.microsoft.com/office/powerpoint/2010/main" val="16613597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Ηλεκτροστατικά φίλτρα</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1650279" y="2167804"/>
            <a:ext cx="3212666" cy="4105073"/>
          </a:xfrm>
          <a:prstGeom prst="rect">
            <a:avLst/>
          </a:prstGeom>
        </p:spPr>
      </p:pic>
      <p:pic>
        <p:nvPicPr>
          <p:cNvPr id="5" name="Θέση περιεχομένου 3"/>
          <p:cNvPicPr>
            <a:picLocks noChangeAspect="1"/>
          </p:cNvPicPr>
          <p:nvPr/>
        </p:nvPicPr>
        <p:blipFill>
          <a:blip r:embed="rId3"/>
          <a:stretch>
            <a:fillRect/>
          </a:stretch>
        </p:blipFill>
        <p:spPr>
          <a:xfrm>
            <a:off x="5324838" y="2656194"/>
            <a:ext cx="5652864" cy="2425321"/>
          </a:xfrm>
          <a:prstGeom prst="rect">
            <a:avLst/>
          </a:prstGeom>
        </p:spPr>
      </p:pic>
    </p:spTree>
    <p:extLst>
      <p:ext uri="{BB962C8B-B14F-4D97-AF65-F5344CB8AC3E}">
        <p14:creationId xmlns:p14="http://schemas.microsoft.com/office/powerpoint/2010/main" val="2923674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Έλεγχος εκπομπών αυτοκινήτων – τριοδικός καταλυτικός μετατροπέας</a:t>
            </a:r>
            <a:endParaRPr lang="el-GR" dirty="0"/>
          </a:p>
        </p:txBody>
      </p:sp>
      <p:sp>
        <p:nvSpPr>
          <p:cNvPr id="3" name="Θέση περιεχομένου 2"/>
          <p:cNvSpPr>
            <a:spLocks noGrp="1"/>
          </p:cNvSpPr>
          <p:nvPr>
            <p:ph idx="1"/>
          </p:nvPr>
        </p:nvSpPr>
        <p:spPr/>
        <p:txBody>
          <a:bodyPr/>
          <a:lstStyle/>
          <a:p>
            <a:pPr>
              <a:buFont typeface="Arial" panose="020B0604020202020204" pitchFamily="34" charset="0"/>
              <a:buChar char="•"/>
            </a:pPr>
            <a:r>
              <a:rPr lang="el-GR" dirty="0" smtClean="0"/>
              <a:t> Οι κύριοι ρύποι που εξέρχονται από τις μηχανές «εσωτερικής καύσης του αυτοκινήτου είναι το </a:t>
            </a:r>
            <a:r>
              <a:rPr lang="en-US" dirty="0" smtClean="0"/>
              <a:t>CO, </a:t>
            </a:r>
            <a:r>
              <a:rPr lang="el-GR" dirty="0" smtClean="0"/>
              <a:t>τα οξείδια του αζώτου (</a:t>
            </a:r>
            <a:r>
              <a:rPr lang="en-US" dirty="0" smtClean="0"/>
              <a:t>NO</a:t>
            </a:r>
            <a:r>
              <a:rPr lang="en-US" baseline="-25000" dirty="0" smtClean="0"/>
              <a:t>x</a:t>
            </a:r>
            <a:r>
              <a:rPr lang="en-US" dirty="0" smtClean="0"/>
              <a:t>)</a:t>
            </a:r>
            <a:r>
              <a:rPr lang="el-GR" dirty="0" smtClean="0"/>
              <a:t> και άκαυστοι υδρογονάνθρακες.</a:t>
            </a:r>
            <a:endParaRPr lang="en-US" dirty="0" smtClean="0"/>
          </a:p>
          <a:p>
            <a:pPr marL="0" indent="0">
              <a:buNone/>
            </a:pPr>
            <a:endParaRPr lang="el-GR" dirty="0" smtClean="0"/>
          </a:p>
          <a:p>
            <a:pPr>
              <a:buFont typeface="Arial" panose="020B0604020202020204" pitchFamily="34" charset="0"/>
              <a:buChar char="•"/>
            </a:pPr>
            <a:r>
              <a:rPr lang="el-GR" dirty="0"/>
              <a:t> </a:t>
            </a:r>
            <a:r>
              <a:rPr lang="el-GR" dirty="0" smtClean="0"/>
              <a:t>Η τρέχουσα τεχνολογία ελέγχου των εκπομπών των αυτοκινήτων είναι ο «τριοδικός καταλυτικός μετατροπέας» (</a:t>
            </a:r>
            <a:r>
              <a:rPr lang="en-US" dirty="0" smtClean="0"/>
              <a:t>Three-Way Catalytic Converter, TWC).</a:t>
            </a:r>
          </a:p>
          <a:p>
            <a:pPr marL="0" indent="0">
              <a:buNone/>
            </a:pPr>
            <a:endParaRPr lang="en-US" dirty="0" smtClean="0"/>
          </a:p>
          <a:p>
            <a:pPr>
              <a:buFont typeface="Arial" panose="020B0604020202020204" pitchFamily="34" charset="0"/>
              <a:buChar char="•"/>
            </a:pPr>
            <a:r>
              <a:rPr lang="en-US" dirty="0"/>
              <a:t> </a:t>
            </a:r>
            <a:r>
              <a:rPr lang="el-GR" dirty="0" smtClean="0"/>
              <a:t>Είναι μια συσκευή που τοποθετείται στο σύστημα εξαγωγής των καυσαερίων του αυτοκινήτου και ως στόχο τη μετατροπή των εκπεμπόμενων ρύπων σε αβλαβή για την ατμόσφαιρα καυσαέρια  όπως </a:t>
            </a:r>
            <a:r>
              <a:rPr lang="en-US" dirty="0" smtClean="0"/>
              <a:t>H</a:t>
            </a:r>
            <a:r>
              <a:rPr lang="en-US" baseline="-25000" dirty="0" smtClean="0"/>
              <a:t>2</a:t>
            </a:r>
            <a:r>
              <a:rPr lang="en-US" dirty="0" smtClean="0"/>
              <a:t>O </a:t>
            </a:r>
            <a:r>
              <a:rPr lang="el-GR" dirty="0" smtClean="0"/>
              <a:t>και </a:t>
            </a:r>
            <a:r>
              <a:rPr lang="en-US" dirty="0" smtClean="0"/>
              <a:t>CO</a:t>
            </a:r>
            <a:r>
              <a:rPr lang="en-US" baseline="-25000" dirty="0" smtClean="0"/>
              <a:t>2</a:t>
            </a:r>
            <a:r>
              <a:rPr lang="en-US" dirty="0" smtClean="0"/>
              <a:t>.</a:t>
            </a:r>
          </a:p>
          <a:p>
            <a:pPr>
              <a:buFont typeface="Arial" panose="020B0604020202020204" pitchFamily="34" charset="0"/>
              <a:buChar char="•"/>
            </a:pPr>
            <a:endParaRPr lang="el-GR" dirty="0" smtClean="0"/>
          </a:p>
          <a:p>
            <a:endParaRPr lang="el-GR" dirty="0"/>
          </a:p>
        </p:txBody>
      </p:sp>
    </p:spTree>
    <p:extLst>
      <p:ext uri="{BB962C8B-B14F-4D97-AF65-F5344CB8AC3E}">
        <p14:creationId xmlns:p14="http://schemas.microsoft.com/office/powerpoint/2010/main" val="3396326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Κυριότερες αντιδράσεις στους τριοδικούς καταλυτικούς μετατροπείς </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097280" y="1845733"/>
                <a:ext cx="10058400" cy="4596631"/>
              </a:xfrm>
            </p:spPr>
            <p:txBody>
              <a:bodyPr>
                <a:normAutofit/>
              </a:bodyPr>
              <a:lstStyle/>
              <a:p>
                <a:pPr>
                  <a:buFont typeface="Arial" panose="020B0604020202020204" pitchFamily="34" charset="0"/>
                  <a:buChar char="•"/>
                </a:pPr>
                <a:r>
                  <a:rPr lang="el-GR" dirty="0" smtClean="0"/>
                  <a:t> </a:t>
                </a:r>
                <a:r>
                  <a:rPr lang="el-GR" b="1" dirty="0" smtClean="0"/>
                  <a:t>Αντιδράσεις οξείδωσης</a:t>
                </a:r>
              </a:p>
              <a:p>
                <a:pPr marL="0" indent="0">
                  <a:buNone/>
                </a:pPr>
                <a:r>
                  <a:rPr lang="en-US" dirty="0" smtClean="0"/>
                  <a:t>CO + ½ O2              CO</a:t>
                </a:r>
                <a:r>
                  <a:rPr lang="en-US" baseline="-25000" dirty="0" smtClean="0"/>
                  <a:t>2</a:t>
                </a:r>
              </a:p>
              <a:p>
                <a:pPr marL="0" indent="0">
                  <a:buNone/>
                </a:pPr>
                <a:r>
                  <a:rPr lang="en-US" dirty="0" smtClean="0"/>
                  <a:t>C</a:t>
                </a:r>
                <a:r>
                  <a:rPr lang="en-US" baseline="-25000" dirty="0" smtClean="0"/>
                  <a:t>x</a:t>
                </a:r>
                <a:r>
                  <a:rPr lang="en-US" dirty="0" smtClean="0"/>
                  <a:t>H</a:t>
                </a:r>
                <a:r>
                  <a:rPr lang="en-US" baseline="-25000" dirty="0" smtClean="0"/>
                  <a:t>y</a:t>
                </a:r>
                <a:r>
                  <a:rPr lang="en-US" dirty="0" smtClean="0"/>
                  <a:t> + (x+y/4) O</a:t>
                </a:r>
                <a:r>
                  <a:rPr lang="en-US" baseline="-25000" dirty="0" smtClean="0"/>
                  <a:t>2</a:t>
                </a:r>
                <a:r>
                  <a:rPr lang="en-US" dirty="0" smtClean="0"/>
                  <a:t>                    xCO</a:t>
                </a:r>
                <a:r>
                  <a:rPr lang="en-US" baseline="-25000" dirty="0" smtClean="0"/>
                  <a:t>2</a:t>
                </a:r>
                <a:r>
                  <a:rPr lang="en-US" dirty="0" smtClean="0"/>
                  <a:t> + (y/2) H</a:t>
                </a:r>
                <a:r>
                  <a:rPr lang="en-US" baseline="-25000" dirty="0" smtClean="0"/>
                  <a:t>2</a:t>
                </a:r>
                <a:r>
                  <a:rPr lang="en-US" dirty="0" smtClean="0"/>
                  <a:t>O </a:t>
                </a:r>
              </a:p>
              <a:p>
                <a:pPr marL="0" indent="0">
                  <a:buNone/>
                </a:pPr>
                <a:endParaRPr lang="en-US" dirty="0" smtClean="0"/>
              </a:p>
              <a:p>
                <a:pPr>
                  <a:buFont typeface="Arial" panose="020B0604020202020204" pitchFamily="34" charset="0"/>
                  <a:buChar char="•"/>
                </a:pPr>
                <a:r>
                  <a:rPr lang="en-US" dirty="0"/>
                  <a:t> </a:t>
                </a:r>
                <a:r>
                  <a:rPr lang="el-GR" b="1" dirty="0" smtClean="0"/>
                  <a:t>Αντιδράσεις αναγωγής των οξειδίων του αζώτου (ΝΟ</a:t>
                </a:r>
                <a:r>
                  <a:rPr lang="en-US" b="1" baseline="-25000" dirty="0" smtClean="0"/>
                  <a:t>x</a:t>
                </a:r>
                <a:r>
                  <a:rPr lang="en-US" b="1" dirty="0" smtClean="0"/>
                  <a:t>)</a:t>
                </a:r>
              </a:p>
              <a:p>
                <a:pPr marL="0" indent="0">
                  <a:buNone/>
                </a:pPr>
                <a:r>
                  <a:rPr lang="en-US" dirty="0" smtClean="0"/>
                  <a:t>NO + CO             CO</a:t>
                </a:r>
                <a:r>
                  <a:rPr lang="en-US" baseline="-25000" dirty="0" smtClean="0"/>
                  <a:t>2</a:t>
                </a:r>
                <a:r>
                  <a:rPr lang="en-US" dirty="0" smtClean="0"/>
                  <a:t> + ½ N</a:t>
                </a:r>
                <a:r>
                  <a:rPr lang="en-US" baseline="-25000" dirty="0" smtClean="0"/>
                  <a:t>2</a:t>
                </a:r>
                <a:r>
                  <a:rPr lang="en-US" dirty="0" smtClean="0"/>
                  <a:t> (+N</a:t>
                </a:r>
                <a:r>
                  <a:rPr lang="en-US" baseline="-25000" dirty="0" smtClean="0"/>
                  <a:t>2</a:t>
                </a:r>
                <a:r>
                  <a:rPr lang="en-US" dirty="0" smtClean="0"/>
                  <a:t>O)</a:t>
                </a:r>
              </a:p>
              <a:p>
                <a:pPr marL="0" indent="0">
                  <a:buNone/>
                </a:pPr>
                <a:r>
                  <a:rPr lang="en-US" dirty="0" smtClean="0"/>
                  <a:t>(2x+y/2)NO + C</a:t>
                </a:r>
                <a:r>
                  <a:rPr lang="en-US" baseline="-25000" dirty="0" smtClean="0"/>
                  <a:t>x</a:t>
                </a:r>
                <a:r>
                  <a:rPr lang="en-US" dirty="0" smtClean="0"/>
                  <a:t>H</a:t>
                </a:r>
                <a:r>
                  <a:rPr lang="en-US" baseline="-25000" dirty="0" smtClean="0"/>
                  <a:t>y</a:t>
                </a:r>
                <a:r>
                  <a:rPr lang="en-US" dirty="0" smtClean="0"/>
                  <a:t>               xCO</a:t>
                </a:r>
                <a:r>
                  <a:rPr lang="en-US" baseline="-25000" dirty="0" smtClean="0"/>
                  <a:t>2</a:t>
                </a:r>
                <a:r>
                  <a:rPr lang="en-US" dirty="0" smtClean="0"/>
                  <a:t> + (x+y/4)N</a:t>
                </a:r>
                <a:r>
                  <a:rPr lang="en-US" baseline="-25000" dirty="0" smtClean="0"/>
                  <a:t>2</a:t>
                </a:r>
                <a:r>
                  <a:rPr lang="en-US" dirty="0" smtClean="0"/>
                  <a:t> + (y/2)H</a:t>
                </a:r>
                <a:r>
                  <a:rPr lang="en-US" baseline="-25000" dirty="0" smtClean="0"/>
                  <a:t>2</a:t>
                </a:r>
                <a:r>
                  <a:rPr lang="en-US" dirty="0" smtClean="0"/>
                  <a:t>O(+N</a:t>
                </a:r>
                <a:r>
                  <a:rPr lang="en-US" baseline="-25000" dirty="0" smtClean="0"/>
                  <a:t>2</a:t>
                </a:r>
                <a:r>
                  <a:rPr lang="en-US" dirty="0" smtClean="0"/>
                  <a:t>O)</a:t>
                </a:r>
              </a:p>
              <a:p>
                <a:pPr marL="0" indent="0">
                  <a:buNone/>
                </a:pPr>
                <a:endParaRPr lang="en-US" dirty="0" smtClean="0"/>
              </a:p>
              <a:p>
                <a:pPr marL="0" indent="0">
                  <a:buNone/>
                </a:pPr>
                <a:r>
                  <a:rPr lang="el-GR" sz="1800" i="1" dirty="0" smtClean="0"/>
                  <a:t>Το ποσοστό </a:t>
                </a:r>
                <a:r>
                  <a:rPr lang="en-US" sz="1800" i="1" dirty="0" smtClean="0"/>
                  <a:t>N2O</a:t>
                </a:r>
                <a:r>
                  <a:rPr lang="el-GR" sz="1800" i="1" dirty="0" smtClean="0"/>
                  <a:t> που θα παραχθεί εξαρτάται από την </a:t>
                </a:r>
                <a:r>
                  <a:rPr lang="en-US" sz="1800" b="1" i="1" dirty="0" smtClean="0"/>
                  <a:t>N</a:t>
                </a:r>
                <a:r>
                  <a:rPr lang="en-US" sz="1800" b="1" i="1" baseline="-25000" dirty="0" smtClean="0"/>
                  <a:t>2</a:t>
                </a:r>
                <a:r>
                  <a:rPr lang="en-US" sz="1800" b="1" i="1" dirty="0" smtClean="0"/>
                  <a:t>/N</a:t>
                </a:r>
                <a:r>
                  <a:rPr lang="en-US" sz="1800" b="1" i="1" baseline="-25000" dirty="0" smtClean="0"/>
                  <a:t>2</a:t>
                </a:r>
                <a:r>
                  <a:rPr lang="en-US" sz="1800" b="1" i="1" dirty="0" smtClean="0"/>
                  <a:t>O – </a:t>
                </a:r>
                <a:r>
                  <a:rPr lang="el-GR" sz="1800" b="1" i="1" dirty="0" smtClean="0"/>
                  <a:t>εκλεκτικότητα </a:t>
                </a:r>
                <a:r>
                  <a:rPr lang="el-GR" sz="1800" i="1" dirty="0" smtClean="0"/>
                  <a:t>(</a:t>
                </a:r>
                <a:r>
                  <a:rPr lang="en-US" sz="1800" i="1" dirty="0" smtClean="0"/>
                  <a:t>S</a:t>
                </a:r>
                <a:r>
                  <a:rPr lang="en-US" sz="1800" i="1" baseline="-25000" dirty="0" smtClean="0"/>
                  <a:t>N2/N2O</a:t>
                </a:r>
                <a:r>
                  <a:rPr lang="en-US" sz="1800" i="1" dirty="0" smtClean="0"/>
                  <a:t>)</a:t>
                </a:r>
              </a:p>
              <a:p>
                <a:pPr marL="0" indent="0">
                  <a:buNone/>
                </a:pPr>
                <a:r>
                  <a:rPr lang="en-US" sz="1800" i="1" dirty="0" smtClean="0"/>
                  <a:t>            S</a:t>
                </a:r>
                <a:r>
                  <a:rPr lang="en-US" sz="1800" i="1" baseline="-25000" dirty="0" smtClean="0"/>
                  <a:t>N2/N2O </a:t>
                </a:r>
                <a:r>
                  <a:rPr lang="en-US" sz="1800" i="1" dirty="0" smtClean="0"/>
                  <a:t>= </a:t>
                </a:r>
                <a14:m>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𝑟</m:t>
                        </m:r>
                        <m:r>
                          <a:rPr lang="en-US" sz="1800" b="0" i="1" baseline="-25000" smtClean="0">
                            <a:latin typeface="Cambria Math" panose="02040503050406030204" pitchFamily="18" charset="0"/>
                          </a:rPr>
                          <m:t>𝑁</m:t>
                        </m:r>
                        <m:r>
                          <a:rPr lang="en-US" sz="1800" b="0" i="1" baseline="-25000" smtClean="0">
                            <a:latin typeface="Cambria Math" panose="02040503050406030204" pitchFamily="18" charset="0"/>
                          </a:rPr>
                          <m:t>2</m:t>
                        </m:r>
                      </m:num>
                      <m:den>
                        <m:r>
                          <a:rPr lang="en-US" sz="1800" b="0" i="1" smtClean="0">
                            <a:latin typeface="Cambria Math" panose="02040503050406030204" pitchFamily="18" charset="0"/>
                          </a:rPr>
                          <m:t>𝑟</m:t>
                        </m:r>
                        <m:r>
                          <a:rPr lang="en-US" sz="1800" b="0" i="1" baseline="-25000" smtClean="0">
                            <a:latin typeface="Cambria Math" panose="02040503050406030204" pitchFamily="18" charset="0"/>
                          </a:rPr>
                          <m:t>𝑁</m:t>
                        </m:r>
                        <m:r>
                          <a:rPr lang="en-US" sz="1800" b="0" i="1" baseline="-25000" smtClean="0">
                            <a:latin typeface="Cambria Math" panose="02040503050406030204" pitchFamily="18" charset="0"/>
                          </a:rPr>
                          <m:t>2+</m:t>
                        </m:r>
                        <m:r>
                          <a:rPr lang="en-US" sz="1800" b="0" i="1" smtClean="0">
                            <a:latin typeface="Cambria Math" panose="02040503050406030204" pitchFamily="18" charset="0"/>
                          </a:rPr>
                          <m:t>𝑟𝑁</m:t>
                        </m:r>
                        <m:r>
                          <a:rPr lang="en-US" sz="1800" b="0" i="1" baseline="-25000" smtClean="0">
                            <a:latin typeface="Cambria Math" panose="02040503050406030204" pitchFamily="18" charset="0"/>
                          </a:rPr>
                          <m:t>2</m:t>
                        </m:r>
                        <m:r>
                          <a:rPr lang="en-US" sz="1800" b="0" i="1" baseline="-25000" smtClean="0">
                            <a:latin typeface="Cambria Math" panose="02040503050406030204" pitchFamily="18" charset="0"/>
                          </a:rPr>
                          <m:t>𝑂</m:t>
                        </m:r>
                      </m:den>
                    </m:f>
                  </m:oMath>
                </a14:m>
                <a:endParaRPr lang="el-GR" sz="1800" i="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097280" y="1845733"/>
                <a:ext cx="10058400" cy="4596631"/>
              </a:xfrm>
              <a:blipFill>
                <a:blip r:embed="rId2"/>
                <a:stretch>
                  <a:fillRect l="-1515" t="-1459"/>
                </a:stretch>
              </a:blipFill>
            </p:spPr>
            <p:txBody>
              <a:bodyPr/>
              <a:lstStyle/>
              <a:p>
                <a:r>
                  <a:rPr lang="el-GR">
                    <a:noFill/>
                  </a:rPr>
                  <a:t> </a:t>
                </a:r>
              </a:p>
            </p:txBody>
          </p:sp>
        </mc:Fallback>
      </mc:AlternateContent>
      <p:cxnSp>
        <p:nvCxnSpPr>
          <p:cNvPr id="5" name="Ευθύγραμμο βέλος σύνδεσης 4"/>
          <p:cNvCxnSpPr/>
          <p:nvPr/>
        </p:nvCxnSpPr>
        <p:spPr>
          <a:xfrm>
            <a:off x="2313709" y="2479964"/>
            <a:ext cx="5680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3089564" y="2937164"/>
            <a:ext cx="7481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2029691" y="4253346"/>
            <a:ext cx="5680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a:off x="3089564" y="4738255"/>
            <a:ext cx="6234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427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Μορφολογία τριοδικού καταλυτικού μετατροπέα</a:t>
            </a:r>
            <a:endParaRPr lang="el-GR" dirty="0"/>
          </a:p>
        </p:txBody>
      </p:sp>
      <p:sp>
        <p:nvSpPr>
          <p:cNvPr id="3" name="Θέση περιεχομένου 2"/>
          <p:cNvSpPr>
            <a:spLocks noGrp="1"/>
          </p:cNvSpPr>
          <p:nvPr>
            <p:ph idx="1"/>
          </p:nvPr>
        </p:nvSpPr>
        <p:spPr/>
        <p:txBody>
          <a:bodyPr/>
          <a:lstStyle/>
          <a:p>
            <a:pPr>
              <a:buFont typeface="Arial" panose="020B0604020202020204" pitchFamily="34" charset="0"/>
              <a:buChar char="•"/>
            </a:pPr>
            <a:r>
              <a:rPr lang="el-GR" dirty="0" smtClean="0"/>
              <a:t> Εξωτερικό μεταλλικό περίβλημα</a:t>
            </a:r>
          </a:p>
          <a:p>
            <a:pPr>
              <a:buFont typeface="Arial" panose="020B0604020202020204" pitchFamily="34" charset="0"/>
              <a:buChar char="•"/>
            </a:pPr>
            <a:r>
              <a:rPr lang="el-GR" dirty="0"/>
              <a:t> </a:t>
            </a:r>
            <a:r>
              <a:rPr lang="el-GR" dirty="0" smtClean="0"/>
              <a:t>Έναν κεραμικό μονόλιθο</a:t>
            </a:r>
            <a:endParaRPr lang="el-GR" dirty="0"/>
          </a:p>
          <a:p>
            <a:pPr>
              <a:buFont typeface="Arial" panose="020B0604020202020204" pitchFamily="34" charset="0"/>
              <a:buChar char="•"/>
            </a:pPr>
            <a:r>
              <a:rPr lang="en-US" dirty="0" smtClean="0"/>
              <a:t> </a:t>
            </a:r>
            <a:r>
              <a:rPr lang="el-GR" dirty="0" smtClean="0"/>
              <a:t>Ενδιάμεση </a:t>
            </a:r>
            <a:r>
              <a:rPr lang="el-GR" dirty="0" smtClean="0"/>
              <a:t>επίστρωση (</a:t>
            </a:r>
            <a:r>
              <a:rPr lang="en-US" dirty="0" err="1" smtClean="0"/>
              <a:t>washcoat</a:t>
            </a:r>
            <a:r>
              <a:rPr lang="en-US" dirty="0" smtClean="0"/>
              <a:t>)</a:t>
            </a:r>
            <a:endParaRPr lang="el-GR" dirty="0"/>
          </a:p>
          <a:p>
            <a:pPr>
              <a:buFont typeface="Arial" panose="020B0604020202020204" pitchFamily="34" charset="0"/>
              <a:buChar char="•"/>
            </a:pPr>
            <a:r>
              <a:rPr lang="el-GR" dirty="0" smtClean="0"/>
              <a:t> Καταλυτικά ενεργές φάσεις</a:t>
            </a:r>
            <a:r>
              <a:rPr lang="en-US" dirty="0" smtClean="0"/>
              <a:t>: </a:t>
            </a:r>
            <a:r>
              <a:rPr lang="en-US" dirty="0"/>
              <a:t>Pt, </a:t>
            </a:r>
            <a:r>
              <a:rPr lang="en-US" dirty="0" err="1"/>
              <a:t>Pd</a:t>
            </a:r>
            <a:r>
              <a:rPr lang="en-US" dirty="0"/>
              <a:t>, Rh</a:t>
            </a:r>
            <a:r>
              <a:rPr lang="en-US" dirty="0" smtClean="0"/>
              <a:t>.</a:t>
            </a:r>
            <a:endParaRPr lang="el-GR" dirty="0" smtClean="0"/>
          </a:p>
          <a:p>
            <a:pPr>
              <a:buFont typeface="Arial" panose="020B0604020202020204" pitchFamily="34" charset="0"/>
              <a:buChar char="•"/>
            </a:pPr>
            <a:r>
              <a:rPr lang="el-GR" dirty="0"/>
              <a:t> </a:t>
            </a:r>
            <a:r>
              <a:rPr lang="el-GR" dirty="0" smtClean="0"/>
              <a:t>Αισθητήρας (ή λήπτης) λ</a:t>
            </a:r>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6582" y="2067400"/>
            <a:ext cx="3814217" cy="3591720"/>
          </a:xfrm>
          <a:prstGeom prst="rect">
            <a:avLst/>
          </a:prstGeom>
        </p:spPr>
      </p:pic>
    </p:spTree>
    <p:extLst>
      <p:ext uri="{BB962C8B-B14F-4D97-AF65-F5344CB8AC3E}">
        <p14:creationId xmlns:p14="http://schemas.microsoft.com/office/powerpoint/2010/main" val="28740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Θέση του καταλύτη</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2887915" y="1846263"/>
            <a:ext cx="6476496" cy="4022725"/>
          </a:xfrm>
          <a:prstGeom prst="rect">
            <a:avLst/>
          </a:prstGeom>
        </p:spPr>
      </p:pic>
    </p:spTree>
    <p:extLst>
      <p:ext uri="{BB962C8B-B14F-4D97-AF65-F5344CB8AC3E}">
        <p14:creationId xmlns:p14="http://schemas.microsoft.com/office/powerpoint/2010/main" val="3565811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Κεραμικός μονόλιθος</a:t>
            </a:r>
            <a:endParaRPr lang="el-GR" dirty="0"/>
          </a:p>
        </p:txBody>
      </p:sp>
      <p:sp>
        <p:nvSpPr>
          <p:cNvPr id="3" name="Θέση περιεχομένου 2"/>
          <p:cNvSpPr>
            <a:spLocks noGrp="1"/>
          </p:cNvSpPr>
          <p:nvPr>
            <p:ph idx="1"/>
          </p:nvPr>
        </p:nvSpPr>
        <p:spPr/>
        <p:txBody>
          <a:bodyPr/>
          <a:lstStyle/>
          <a:p>
            <a:pPr>
              <a:buFont typeface="Arial" panose="020B0604020202020204" pitchFamily="34" charset="0"/>
              <a:buChar char="•"/>
            </a:pPr>
            <a:r>
              <a:rPr lang="el-GR" dirty="0" smtClean="0"/>
              <a:t> Κυψελοειδής </a:t>
            </a:r>
            <a:r>
              <a:rPr lang="el-GR" dirty="0"/>
              <a:t>μορφή με διαμήκη κανάλια μέσα από τα οποία διέρχονται τα καυσαέρια. Ο αριθμός των καναλιών ανέρχεται σε μερικές εκατοντάδες (400 κανάλια/</a:t>
            </a:r>
            <a:r>
              <a:rPr lang="en-US" dirty="0"/>
              <a:t>in</a:t>
            </a:r>
            <a:r>
              <a:rPr lang="en-US" baseline="30000" dirty="0"/>
              <a:t>2</a:t>
            </a:r>
            <a:r>
              <a:rPr lang="en-US" dirty="0"/>
              <a:t>). </a:t>
            </a:r>
            <a:endParaRPr lang="el-GR" dirty="0" smtClean="0"/>
          </a:p>
          <a:p>
            <a:pPr>
              <a:buFont typeface="Arial" panose="020B0604020202020204" pitchFamily="34" charset="0"/>
              <a:buChar char="•"/>
            </a:pPr>
            <a:r>
              <a:rPr lang="el-GR" dirty="0" smtClean="0"/>
              <a:t>Το </a:t>
            </a:r>
            <a:r>
              <a:rPr lang="el-GR" dirty="0"/>
              <a:t>υλικό κατασκευής είναι </a:t>
            </a:r>
            <a:r>
              <a:rPr lang="el-GR" dirty="0" err="1"/>
              <a:t>κορδιερίτης</a:t>
            </a:r>
            <a:r>
              <a:rPr lang="el-GR" dirty="0"/>
              <a:t>, </a:t>
            </a:r>
            <a:r>
              <a:rPr lang="el-GR" dirty="0" err="1"/>
              <a:t>θερμοανθεκτικό</a:t>
            </a:r>
            <a:r>
              <a:rPr lang="el-GR" dirty="0"/>
              <a:t> υλικό χημική βάση το οξείδιο του αλουμινίου (</a:t>
            </a:r>
            <a:r>
              <a:rPr lang="en-US" dirty="0"/>
              <a:t>Al</a:t>
            </a:r>
            <a:r>
              <a:rPr lang="en-US" baseline="-25000" dirty="0"/>
              <a:t>2</a:t>
            </a:r>
            <a:r>
              <a:rPr lang="en-US" dirty="0"/>
              <a:t>O</a:t>
            </a:r>
            <a:r>
              <a:rPr lang="en-US" baseline="-25000" dirty="0"/>
              <a:t>3</a:t>
            </a:r>
            <a:r>
              <a:rPr lang="en-US" dirty="0"/>
              <a:t>), </a:t>
            </a:r>
            <a:r>
              <a:rPr lang="el-GR" dirty="0"/>
              <a:t>ειδική επεξεργασία σε πολύ υψηλές θερμοκρασίες.</a:t>
            </a:r>
          </a:p>
          <a:p>
            <a:endParaRPr lang="el-GR" dirty="0"/>
          </a:p>
        </p:txBody>
      </p:sp>
      <p:pic>
        <p:nvPicPr>
          <p:cNvPr id="5" name="Εικόνα 4"/>
          <p:cNvPicPr>
            <a:picLocks noChangeAspect="1"/>
          </p:cNvPicPr>
          <p:nvPr/>
        </p:nvPicPr>
        <p:blipFill>
          <a:blip r:embed="rId2"/>
          <a:stretch>
            <a:fillRect/>
          </a:stretch>
        </p:blipFill>
        <p:spPr>
          <a:xfrm>
            <a:off x="2687237" y="3325090"/>
            <a:ext cx="6344195" cy="2866159"/>
          </a:xfrm>
          <a:prstGeom prst="rect">
            <a:avLst/>
          </a:prstGeom>
        </p:spPr>
      </p:pic>
    </p:spTree>
    <p:extLst>
      <p:ext uri="{BB962C8B-B14F-4D97-AF65-F5344CB8AC3E}">
        <p14:creationId xmlns:p14="http://schemas.microsoft.com/office/powerpoint/2010/main" val="1064558700"/>
      </p:ext>
    </p:extLst>
  </p:cSld>
  <p:clrMapOvr>
    <a:masterClrMapping/>
  </p:clrMapOvr>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1367</TotalTime>
  <Words>3227</Words>
  <Application>Microsoft Office PowerPoint</Application>
  <PresentationFormat>Ευρεία οθόνη</PresentationFormat>
  <Paragraphs>237</Paragraphs>
  <Slides>43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43</vt:i4>
      </vt:variant>
    </vt:vector>
  </HeadingPairs>
  <TitlesOfParts>
    <vt:vector size="49" baseType="lpstr">
      <vt:lpstr>Arial</vt:lpstr>
      <vt:lpstr>Calibri</vt:lpstr>
      <vt:lpstr>Calibri Light</vt:lpstr>
      <vt:lpstr>Cambria Math</vt:lpstr>
      <vt:lpstr>Wingdings</vt:lpstr>
      <vt:lpstr>Ανασκόπηση</vt:lpstr>
      <vt:lpstr>ΤΕΧΝΟΛΟΓΙΕΣ ΑΝΤΙΜΕΤΩΠΙΣΗΣ ΕΚΠΟΜΠΩΝ ΑΕΡΙΩΝ ΚΑΙ ΣΩΜΑΤΙΔΙΑΚΩΝ ΡΥΠΩΝ Διάλεξη στο πλαίσιο του μαθήματος «Ρύπανση και Προστασία Περιβάλλοντος»</vt:lpstr>
      <vt:lpstr>Περιβαλλοντική κατάλυση</vt:lpstr>
      <vt:lpstr>Έλεγχος της ρύπανσης</vt:lpstr>
      <vt:lpstr>Καταλυτικοί μετατροπείς</vt:lpstr>
      <vt:lpstr>Έλεγχος εκπομπών αυτοκινήτων – τριοδικός καταλυτικός μετατροπέας</vt:lpstr>
      <vt:lpstr>Κυριότερες αντιδράσεις στους τριοδικούς καταλυτικούς μετατροπείς </vt:lpstr>
      <vt:lpstr>Μορφολογία τριοδικού καταλυτικού μετατροπέα</vt:lpstr>
      <vt:lpstr>Θέση του καταλύτη</vt:lpstr>
      <vt:lpstr>Κεραμικός μονόλιθος</vt:lpstr>
      <vt:lpstr>Κεραμικός μονόλιθος</vt:lpstr>
      <vt:lpstr>Ενδιάμεση επίστρωση (washcoat)</vt:lpstr>
      <vt:lpstr>Καταλυτικά ενεργές φάσεις</vt:lpstr>
      <vt:lpstr>Καταλυτικά ενεργές φάσεις</vt:lpstr>
      <vt:lpstr>Καταλυτικά ενεργές φάσεις</vt:lpstr>
      <vt:lpstr>Παρουσίαση του PowerPoint</vt:lpstr>
      <vt:lpstr>Αισθητήρας (ή λήπτης) λ</vt:lpstr>
      <vt:lpstr>Αισθητήρας λ</vt:lpstr>
      <vt:lpstr>Ρύθμιση των τριοδικών καταλυτικών μετατροπέων</vt:lpstr>
      <vt:lpstr>Τυπικά χαρακτηριστικά κατασκευής των εμπορικών τριοδικών καταλυτικών μετατροπέων και οι συνθήκες λειτουργίας τους</vt:lpstr>
      <vt:lpstr>Απενεργοποίηση καταλυτικών μετατροπέων</vt:lpstr>
      <vt:lpstr>Έλεγχος στατικών πηγών</vt:lpstr>
      <vt:lpstr>ΠΕΡΙΟΡΙΣΜΟΣ ΤΗΣ ΡΥΠΑΝΣΗΣ ΑΠΟ ΑΕΡΙΑ</vt:lpstr>
      <vt:lpstr>ΑΠΟΡΡΟΦΗΣΗ</vt:lpstr>
      <vt:lpstr>ΑΠΟΡΡΟΦΗΣΗ</vt:lpstr>
      <vt:lpstr>ΠΡΟΣΡΟΦΗΣΗ</vt:lpstr>
      <vt:lpstr>ΣΥΜΠΥΚΝΩΣΗ</vt:lpstr>
      <vt:lpstr>ΧΗΜΙΚΗ ΜΕΤΑΤΡΟΠΗ ΡΥΠΩΝ</vt:lpstr>
      <vt:lpstr>ΤΡΟΠΟΙ ΚΑΘΑΡΙΣΜΟΥ ΑΙΩΡΟΥΜΕΝΩΝ ΣΩΜΑΤΙΔΙΩΝ</vt:lpstr>
      <vt:lpstr>ΜΗΧΑΝΙΚΟΙ ΣΥΛΛΕΚΤΕΣ</vt:lpstr>
      <vt:lpstr>Βαρυτικοί συλλέκτες</vt:lpstr>
      <vt:lpstr>Βαρυτικοί συλλέκτες</vt:lpstr>
      <vt:lpstr>Βαρυτικοί συλλέκτες</vt:lpstr>
      <vt:lpstr>Συλλέκτης εκτροπής με ανακυκλοφορία</vt:lpstr>
      <vt:lpstr>Συλλέκτης εκτροπής με ανακυκλοφορία</vt:lpstr>
      <vt:lpstr>Συλλέκτης εκτροπής με ανακυκλοφορία</vt:lpstr>
      <vt:lpstr>Κυκλώνες υψηλής απόδοσης</vt:lpstr>
      <vt:lpstr>Κυκλώνες υψηλής απόδοσης</vt:lpstr>
      <vt:lpstr>Φίλτρα από ύφασμα (σακόφιλτρα)</vt:lpstr>
      <vt:lpstr>Φίλτρα από ύφασμα (σακόφιλτρα)</vt:lpstr>
      <vt:lpstr>Εκπλυτές (υγρά φίλτρα, πλημμυρίδες)</vt:lpstr>
      <vt:lpstr>Εκπλυτές (υγρά φίλτρα, πλημμυρίδες)</vt:lpstr>
      <vt:lpstr>Ηλεκτροστατικά φίλτρα</vt:lpstr>
      <vt:lpstr>Ηλεκτροστατικά φίλτρα</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ΣΤΗΝ ΠΕΡΙΒΑΛΛΟΝΤΙΚΗ ΜΗΧΑΝΙΚΗ 3ο εξάμηνο, Τμήμα Μηχανικών Χωροταξίας, Πολεοδομίας και Περιφερειακής Ανάπτυξης, Πανεπιστήμιο Θεσσαλίας</dc:title>
  <dc:creator>user</dc:creator>
  <cp:lastModifiedBy>user</cp:lastModifiedBy>
  <cp:revision>110</cp:revision>
  <dcterms:created xsi:type="dcterms:W3CDTF">2016-10-06T10:12:29Z</dcterms:created>
  <dcterms:modified xsi:type="dcterms:W3CDTF">2017-12-07T06:58:19Z</dcterms:modified>
</cp:coreProperties>
</file>