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4" r:id="rId55"/>
    <p:sldId id="311" r:id="rId56"/>
    <p:sldId id="312" r:id="rId57"/>
    <p:sldId id="313" r:id="rId58"/>
    <p:sldId id="315" r:id="rId5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>
        <p:scale>
          <a:sx n="70" d="100"/>
          <a:sy n="70" d="100"/>
        </p:scale>
        <p:origin x="-135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187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B0690B-5EDA-4A2D-9715-17261302F703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8AD046-52F2-4DB0-9724-622A5379E9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F31B60-DE13-46ED-9710-9B7BF1DB3973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50E23-FFCE-4F27-9F23-B097622BF3D4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8348-873F-4AB6-9609-159BD88689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E8A39-62A1-469B-B231-739228D03F25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941A-29CE-455C-A46E-005D7EC207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4BB8F-5A8F-49AC-B57A-82D05879B3D5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216E6-4614-4C35-8BAA-9D6C399995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DA00B-C668-40CB-945D-0ED0430F59E5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7439-1DF0-4999-BF95-F4BE07B33DB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CAC33-F8F6-4FFE-B569-120300699938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BE036-551E-45FA-9D85-7586C16F93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6D61-5844-4858-A9CA-0AAF5511CC19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BA57-F1A0-417B-870E-5F69B8D67E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B186-F07F-4168-9A22-5F01DE65FB2F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47400-81C2-48C4-AEE9-584D4FFBB9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D805-CC38-47F1-BE2C-3B059CF4E7E1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98AD2-6499-4398-AB15-2B215C4B67F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61E0-2C04-4BF1-9B5E-2E6C2DCA17FA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43E3-46B0-40F3-B5C7-CD71F02B3D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F05C-1265-49CB-8E6E-274448171839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4B9F-7984-4F23-8094-E2C8E1C104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74EA-1364-4778-B3C2-673FFD04A70C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27003-DD29-495C-9EA2-ED764E45D15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30AB7-644E-474A-92C0-8D23D0FB8699}" type="datetimeFigureOut">
              <a:rPr lang="el-GR"/>
              <a:pPr>
                <a:defRPr/>
              </a:pPr>
              <a:t>25/2/2016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36C9AC-371D-4F2C-8DD3-643CDB37F3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Word1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5600" y="115888"/>
            <a:ext cx="3563938" cy="25923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spc="600" dirty="0" smtClean="0">
                <a:latin typeface="Century Gothic" panose="020B0502020202020204" pitchFamily="34" charset="0"/>
              </a:rPr>
              <a:t>H </a:t>
            </a:r>
            <a:r>
              <a:rPr lang="el-GR" sz="2000" b="1" spc="600" dirty="0" smtClean="0">
                <a:latin typeface="Century Gothic" panose="020B0502020202020204" pitchFamily="34" charset="0"/>
              </a:rPr>
              <a:t>συμβολή της Αστικής Αναγέννησης </a:t>
            </a:r>
            <a:br>
              <a:rPr lang="el-GR" sz="2000" b="1" spc="600" dirty="0" smtClean="0">
                <a:latin typeface="Century Gothic" panose="020B0502020202020204" pitchFamily="34" charset="0"/>
              </a:rPr>
            </a:br>
            <a:r>
              <a:rPr lang="el-GR" sz="2000" b="1" spc="600" dirty="0" smtClean="0">
                <a:latin typeface="Century Gothic" panose="020B0502020202020204" pitchFamily="34" charset="0"/>
              </a:rPr>
              <a:t>ως Πολιτικής Σχεδιασμού και Ανάπτυξης του Τουρισμού και του Πολιτισμού</a:t>
            </a:r>
            <a:endParaRPr lang="el-GR" sz="2000" b="1" spc="6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4175"/>
            <a:ext cx="3563938" cy="3933825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spc="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Πρόταση Αναγέννησης/ Αναζωογόνησης της περιοχής των Παλαιών Βόλου</a:t>
            </a:r>
            <a:endParaRPr lang="el-GR" sz="2000" b="1" spc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88" y="-12700"/>
            <a:ext cx="4572000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spc="600" dirty="0">
                <a:latin typeface="+mn-lt"/>
                <a:cs typeface="+mn-cs"/>
              </a:rPr>
              <a:t>Π</a:t>
            </a:r>
            <a:r>
              <a:rPr lang="el-GR" sz="1200" spc="600" dirty="0">
                <a:latin typeface="+mn-lt"/>
                <a:cs typeface="+mn-cs"/>
              </a:rPr>
              <a:t>ΑΝΕΠΙΣΤΗΜΙΟ </a:t>
            </a:r>
            <a:r>
              <a:rPr lang="el-GR" sz="1200" b="1" spc="600" dirty="0">
                <a:latin typeface="+mn-lt"/>
                <a:cs typeface="+mn-cs"/>
              </a:rPr>
              <a:t>Θ</a:t>
            </a:r>
            <a:r>
              <a:rPr lang="el-GR" sz="1200" spc="600" dirty="0">
                <a:latin typeface="+mn-lt"/>
                <a:cs typeface="+mn-cs"/>
              </a:rPr>
              <a:t>ΕΣΣΑΛΙΑΣ</a:t>
            </a:r>
            <a:br>
              <a:rPr lang="el-GR" sz="1200" spc="600" dirty="0">
                <a:latin typeface="+mn-lt"/>
                <a:cs typeface="+mn-cs"/>
              </a:rPr>
            </a:br>
            <a: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ΤΜΗΜΑ ΜΗΧΑΝΙΚΩΝ </a:t>
            </a:r>
            <a:b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ΧΩΡΟΤΑΞΙΑΣ ΠΟΛΕΟΔΟΜΙΑΣ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&amp;</a:t>
            </a:r>
            <a:b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el-GR" sz="1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ΠΕΡΙΦΕΡΕΙΑΚΗΣ ΑΝΑΠΤΥΞΗΣ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ΜΕΤΑΠΤΥΧΙΑΚΟ ΠΡΟΓΡΑΜΜΑ ΣΠΟΥΔΩΝ ΣΤΟ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ΣΧΕΔΙΑΣΜΟ ΚΑΙ ΤΗΝ ΑΝΑΠΤΥΞΗ ΤΟΥ ΤΟΥΡΙΣΜΟΥ ΚΑΙ ΤΟΥ ΠΟΛΙΤΙΣΜΟΥ</a:t>
            </a:r>
            <a:endParaRPr lang="el-GR" sz="1200" b="1" dirty="0">
              <a:latin typeface="+mn-lt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7225" y="5949950"/>
            <a:ext cx="4676775" cy="781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l-GR" sz="1400" b="1">
                <a:latin typeface="Century Gothic" pitchFamily="34" charset="0"/>
              </a:rPr>
              <a:t>Φ</a:t>
            </a:r>
            <a:r>
              <a:rPr lang="el-GR" sz="1400">
                <a:latin typeface="Century Gothic" pitchFamily="34" charset="0"/>
              </a:rPr>
              <a:t>οιτήτρια: </a:t>
            </a:r>
            <a:r>
              <a:rPr lang="el-GR" sz="1400" b="1">
                <a:latin typeface="Century Gothic" pitchFamily="34" charset="0"/>
              </a:rPr>
              <a:t>Α</a:t>
            </a:r>
            <a:r>
              <a:rPr lang="el-GR" sz="1400">
                <a:latin typeface="Century Gothic" pitchFamily="34" charset="0"/>
              </a:rPr>
              <a:t>ποστόλου Γεωργία-Άννα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l-GR" sz="1400" b="1">
                <a:latin typeface="Century Gothic" pitchFamily="34" charset="0"/>
              </a:rPr>
              <a:t>Ε</a:t>
            </a:r>
            <a:r>
              <a:rPr lang="el-GR" sz="1400">
                <a:latin typeface="Century Gothic" pitchFamily="34" charset="0"/>
              </a:rPr>
              <a:t>πιβλέπων:</a:t>
            </a:r>
            <a:r>
              <a:rPr lang="el-GR" sz="1400" b="1">
                <a:latin typeface="Century Gothic" pitchFamily="34" charset="0"/>
              </a:rPr>
              <a:t>Σ</a:t>
            </a:r>
            <a:r>
              <a:rPr lang="el-GR" sz="1400">
                <a:latin typeface="Century Gothic" pitchFamily="34" charset="0"/>
              </a:rPr>
              <a:t>απουνάκης</a:t>
            </a:r>
            <a:r>
              <a:rPr lang="el-GR" sz="1400" b="1">
                <a:latin typeface="Century Gothic" pitchFamily="34" charset="0"/>
              </a:rPr>
              <a:t> </a:t>
            </a:r>
            <a:r>
              <a:rPr lang="el-GR" sz="1400">
                <a:latin typeface="Century Gothic" pitchFamily="34" charset="0"/>
              </a:rPr>
              <a:t>Άρης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r>
              <a:rPr lang="el-GR" sz="3200" smtClean="0"/>
              <a:t>ΙΣΤΟΡΙΚΗ ΕΞΕΛΙΞΗ ΤΗΣ ΠΕΡΙΟΧΗΣ ΜΕΛΕΤΗΣ(4/4)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620713"/>
            <a:ext cx="5832475" cy="6237287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 smtClean="0">
                <a:latin typeface="Century Gothic" panose="020B0502020202020204" pitchFamily="34" charset="0"/>
              </a:rPr>
              <a:t>Ιστορική εξέλιξη της περιοχής των Παλαιών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Τα Παλαιά </a:t>
            </a:r>
            <a:r>
              <a:rPr lang="el-GR" sz="1400" dirty="0">
                <a:latin typeface="Century Gothic" panose="020B0502020202020204" pitchFamily="34" charset="0"/>
              </a:rPr>
              <a:t>αποτελούν το τμήμα της πόλης όπου σήμερα καταγράφονται οι </a:t>
            </a:r>
            <a:r>
              <a:rPr lang="el-GR" sz="1400" b="1" dirty="0">
                <a:latin typeface="Century Gothic" panose="020B0502020202020204" pitchFamily="34" charset="0"/>
              </a:rPr>
              <a:t>πιο ορατές και έντονες αλλαγές </a:t>
            </a:r>
            <a:r>
              <a:rPr lang="el-GR" sz="1400" dirty="0">
                <a:latin typeface="Century Gothic" panose="020B0502020202020204" pitchFamily="34" charset="0"/>
              </a:rPr>
              <a:t>στις </a:t>
            </a:r>
            <a:r>
              <a:rPr lang="el-GR" sz="1400" b="1" dirty="0">
                <a:latin typeface="Century Gothic" panose="020B0502020202020204" pitchFamily="34" charset="0"/>
              </a:rPr>
              <a:t>χρήσεις και τις μορφές του </a:t>
            </a:r>
            <a:r>
              <a:rPr lang="el-GR" sz="1400" b="1" dirty="0" smtClean="0">
                <a:latin typeface="Century Gothic" panose="020B0502020202020204" pitchFamily="34" charset="0"/>
              </a:rPr>
              <a:t>χώρου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περιοχή αποτελεί τον </a:t>
            </a:r>
            <a:r>
              <a:rPr lang="el-GR" sz="1400" b="1" dirty="0">
                <a:latin typeface="Century Gothic" panose="020B0502020202020204" pitchFamily="34" charset="0"/>
              </a:rPr>
              <a:t>αρχαιότερο οικιστικό πυρήνα</a:t>
            </a:r>
            <a:r>
              <a:rPr lang="el-GR" sz="1400" dirty="0">
                <a:latin typeface="Century Gothic" panose="020B0502020202020204" pitchFamily="34" charset="0"/>
              </a:rPr>
              <a:t> του Βόλου και περιλαμβάνει το </a:t>
            </a:r>
            <a:r>
              <a:rPr lang="el-GR" sz="1400" b="1" dirty="0">
                <a:latin typeface="Century Gothic" panose="020B0502020202020204" pitchFamily="34" charset="0"/>
              </a:rPr>
              <a:t>βυζαντινό κάστρο και τη μικρή αγορά του λιμανιού </a:t>
            </a:r>
            <a:r>
              <a:rPr lang="el-GR" sz="1400" dirty="0">
                <a:latin typeface="Century Gothic" panose="020B0502020202020204" pitchFamily="34" charset="0"/>
              </a:rPr>
              <a:t>(τα ¨Παλαιά Μαγαζεία</a:t>
            </a:r>
            <a:r>
              <a:rPr lang="el-GR" sz="1400" dirty="0" smtClean="0">
                <a:latin typeface="Century Gothic" panose="020B0502020202020204" pitchFamily="34" charset="0"/>
              </a:rPr>
              <a:t>¨).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θεαματική ανάπτυξη </a:t>
            </a:r>
            <a:r>
              <a:rPr lang="el-GR" sz="1400" dirty="0">
                <a:latin typeface="Century Gothic" panose="020B0502020202020204" pitchFamily="34" charset="0"/>
              </a:rPr>
              <a:t>του Βόλου στον 20ο αιώνα </a:t>
            </a:r>
            <a:r>
              <a:rPr lang="el-GR" sz="1400" b="1" dirty="0" smtClean="0">
                <a:latin typeface="Century Gothic" panose="020B0502020202020204" pitchFamily="34" charset="0"/>
              </a:rPr>
              <a:t>υποβάθμισε </a:t>
            </a:r>
            <a:r>
              <a:rPr lang="el-GR" sz="1400" b="1" dirty="0">
                <a:latin typeface="Century Gothic" panose="020B0502020202020204" pitchFamily="34" charset="0"/>
              </a:rPr>
              <a:t>αισθητικά </a:t>
            </a:r>
            <a:r>
              <a:rPr lang="el-GR" sz="1400" dirty="0">
                <a:latin typeface="Century Gothic" panose="020B0502020202020204" pitchFamily="34" charset="0"/>
              </a:rPr>
              <a:t>και </a:t>
            </a:r>
            <a:r>
              <a:rPr lang="el-GR" sz="1400" b="1" dirty="0">
                <a:latin typeface="Century Gothic" panose="020B0502020202020204" pitchFamily="34" charset="0"/>
              </a:rPr>
              <a:t>απομόνωσε λειτουργικά τα Παλιά </a:t>
            </a:r>
            <a:r>
              <a:rPr lang="el-GR" sz="1400" dirty="0">
                <a:latin typeface="Century Gothic" panose="020B0502020202020204" pitchFamily="34" charset="0"/>
              </a:rPr>
              <a:t>από την υπόλοιπη πόλη, </a:t>
            </a:r>
            <a:r>
              <a:rPr lang="el-GR" sz="1400" b="1" dirty="0">
                <a:latin typeface="Century Gothic" panose="020B0502020202020204" pitchFamily="34" charset="0"/>
              </a:rPr>
              <a:t>υποβιβάζοντας τον ιστορικό πυρήνα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b="1" dirty="0" smtClean="0">
                <a:latin typeface="Century Gothic" panose="020B0502020202020204" pitchFamily="34" charset="0"/>
              </a:rPr>
              <a:t>σε </a:t>
            </a:r>
            <a:r>
              <a:rPr lang="el-GR" sz="1400" b="1" dirty="0">
                <a:latin typeface="Century Gothic" panose="020B0502020202020204" pitchFamily="34" charset="0"/>
              </a:rPr>
              <a:t>περιφερειακή συνοικία</a:t>
            </a:r>
            <a:r>
              <a:rPr lang="el-GR" sz="1400" dirty="0">
                <a:latin typeface="Century Gothic" panose="020B0502020202020204" pitchFamily="34" charset="0"/>
              </a:rPr>
              <a:t>. 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Τα Παλιά αποτελούν </a:t>
            </a:r>
            <a:r>
              <a:rPr lang="el-GR" sz="1400" b="1" dirty="0">
                <a:latin typeface="Century Gothic" panose="020B0502020202020204" pitchFamily="34" charset="0"/>
              </a:rPr>
              <a:t>π</a:t>
            </a:r>
            <a:r>
              <a:rPr lang="el-GR" sz="1400" b="1" dirty="0" smtClean="0">
                <a:latin typeface="Century Gothic" panose="020B0502020202020204" pitchFamily="34" charset="0"/>
              </a:rPr>
              <a:t>εριφερειακή </a:t>
            </a:r>
            <a:r>
              <a:rPr lang="el-GR" sz="1400" b="1" dirty="0">
                <a:latin typeface="Century Gothic" panose="020B0502020202020204" pitchFamily="34" charset="0"/>
              </a:rPr>
              <a:t>λαϊκή συνοικία </a:t>
            </a:r>
            <a:r>
              <a:rPr lang="el-GR" sz="1400" dirty="0">
                <a:latin typeface="Century Gothic" panose="020B0502020202020204" pitchFamily="34" charset="0"/>
              </a:rPr>
              <a:t>με </a:t>
            </a:r>
            <a:r>
              <a:rPr lang="el-GR" sz="1400" b="1" dirty="0">
                <a:latin typeface="Century Gothic" panose="020B0502020202020204" pitchFamily="34" charset="0"/>
              </a:rPr>
              <a:t>μικρές κατοικίες </a:t>
            </a:r>
            <a:r>
              <a:rPr lang="el-GR" sz="1400" dirty="0">
                <a:latin typeface="Century Gothic" panose="020B0502020202020204" pitchFamily="34" charset="0"/>
              </a:rPr>
              <a:t>και πο</a:t>
            </a:r>
            <a:r>
              <a:rPr lang="el-GR" sz="1400" b="1" dirty="0">
                <a:latin typeface="Century Gothic" panose="020B0502020202020204" pitchFamily="34" charset="0"/>
              </a:rPr>
              <a:t>ικίλους χώρους </a:t>
            </a:r>
            <a:r>
              <a:rPr lang="el-GR" sz="1400" b="1" dirty="0" smtClean="0">
                <a:latin typeface="Century Gothic" panose="020B0502020202020204" pitchFamily="34" charset="0"/>
              </a:rPr>
              <a:t>παραγωγής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Χαρακτηρίζονται από </a:t>
            </a:r>
            <a:r>
              <a:rPr lang="el-GR" sz="1400" b="1" dirty="0" smtClean="0">
                <a:latin typeface="Century Gothic" panose="020B0502020202020204" pitchFamily="34" charset="0"/>
              </a:rPr>
              <a:t>μονοκατοικίες </a:t>
            </a:r>
            <a:r>
              <a:rPr lang="el-GR" sz="1400" b="1" dirty="0">
                <a:latin typeface="Century Gothic" panose="020B0502020202020204" pitchFamily="34" charset="0"/>
              </a:rPr>
              <a:t>με αυλές</a:t>
            </a:r>
            <a:r>
              <a:rPr lang="el-GR" sz="1400" dirty="0">
                <a:latin typeface="Century Gothic" panose="020B0502020202020204" pitchFamily="34" charset="0"/>
              </a:rPr>
              <a:t>, </a:t>
            </a:r>
            <a:r>
              <a:rPr lang="el-GR" sz="1400" b="1" dirty="0">
                <a:latin typeface="Century Gothic" panose="020B0502020202020204" pitchFamily="34" charset="0"/>
              </a:rPr>
              <a:t>μεγάλες παλιές βιομηχανικές εγκαταστάσεις</a:t>
            </a:r>
            <a:r>
              <a:rPr lang="el-GR" sz="1400" dirty="0">
                <a:latin typeface="Century Gothic" panose="020B0502020202020204" pitchFamily="34" charset="0"/>
              </a:rPr>
              <a:t> καθώς και </a:t>
            </a:r>
            <a:r>
              <a:rPr lang="el-GR" sz="1400" b="1" dirty="0">
                <a:latin typeface="Century Gothic" panose="020B0502020202020204" pitchFamily="34" charset="0"/>
              </a:rPr>
              <a:t>εργαστήρια και καταστήματα</a:t>
            </a:r>
            <a:r>
              <a:rPr lang="el-GR" sz="1400" dirty="0">
                <a:latin typeface="Century Gothic" panose="020B0502020202020204" pitchFamily="34" charset="0"/>
              </a:rPr>
              <a:t> με πλήθος από επαγγέλματα που τείνουν να εκλείψουν όπως </a:t>
            </a:r>
            <a:r>
              <a:rPr lang="el-GR" sz="1400" b="1" dirty="0">
                <a:latin typeface="Century Gothic" panose="020B0502020202020204" pitchFamily="34" charset="0"/>
              </a:rPr>
              <a:t>σιδηροτεχνίτες, πεταλωτές, </a:t>
            </a:r>
            <a:r>
              <a:rPr lang="el-GR" sz="1400" b="1" dirty="0" smtClean="0">
                <a:latin typeface="Century Gothic" panose="020B0502020202020204" pitchFamily="34" charset="0"/>
              </a:rPr>
              <a:t>ακονιστές</a:t>
            </a:r>
            <a:endParaRPr lang="el-GR" sz="1400" b="1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Τα </a:t>
            </a:r>
            <a:r>
              <a:rPr lang="el-GR" sz="1400" b="1" dirty="0">
                <a:latin typeface="Century Gothic" panose="020B0502020202020204" pitchFamily="34" charset="0"/>
              </a:rPr>
              <a:t>παραδοσιακά επαγγέλματα </a:t>
            </a:r>
            <a:r>
              <a:rPr lang="el-GR" sz="1400" dirty="0">
                <a:latin typeface="Century Gothic" panose="020B0502020202020204" pitchFamily="34" charset="0"/>
              </a:rPr>
              <a:t>σήμερα έχουν αρχίσει να </a:t>
            </a:r>
            <a:r>
              <a:rPr lang="el-GR" sz="1400" b="1" dirty="0">
                <a:latin typeface="Century Gothic" panose="020B0502020202020204" pitchFamily="34" charset="0"/>
              </a:rPr>
              <a:t>χάνοντα</a:t>
            </a:r>
            <a:r>
              <a:rPr lang="el-GR" sz="1400" dirty="0">
                <a:latin typeface="Century Gothic" panose="020B0502020202020204" pitchFamily="34" charset="0"/>
              </a:rPr>
              <a:t>ι και τα </a:t>
            </a:r>
            <a:r>
              <a:rPr lang="el-GR" sz="1400" b="1" dirty="0">
                <a:latin typeface="Century Gothic" panose="020B0502020202020204" pitchFamily="34" charset="0"/>
              </a:rPr>
              <a:t>μικρομάγαζα </a:t>
            </a:r>
            <a:r>
              <a:rPr lang="el-GR" sz="1400" b="1" dirty="0" smtClean="0">
                <a:latin typeface="Century Gothic" panose="020B0502020202020204" pitchFamily="34" charset="0"/>
              </a:rPr>
              <a:t>κλείνουν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πρώτες επεμβάσεις </a:t>
            </a:r>
            <a:r>
              <a:rPr lang="el-GR" sz="1400" dirty="0">
                <a:latin typeface="Century Gothic" panose="020B0502020202020204" pitchFamily="34" charset="0"/>
              </a:rPr>
              <a:t>σε παλιά </a:t>
            </a:r>
            <a:r>
              <a:rPr lang="el-GR" sz="1400" b="1" dirty="0">
                <a:latin typeface="Century Gothic" panose="020B0502020202020204" pitchFamily="34" charset="0"/>
              </a:rPr>
              <a:t>βιομηχανικά</a:t>
            </a:r>
            <a:r>
              <a:rPr lang="el-GR" sz="1400" dirty="0">
                <a:latin typeface="Century Gothic" panose="020B0502020202020204" pitchFamily="34" charset="0"/>
              </a:rPr>
              <a:t> κτίρια </a:t>
            </a:r>
            <a:r>
              <a:rPr lang="el-GR" sz="1400" b="1" dirty="0" smtClean="0">
                <a:latin typeface="Century Gothic" panose="020B0502020202020204" pitchFamily="34" charset="0"/>
              </a:rPr>
              <a:t>έγιναν το </a:t>
            </a:r>
            <a:r>
              <a:rPr lang="el-GR" sz="1400" b="1" dirty="0">
                <a:latin typeface="Century Gothic" panose="020B0502020202020204" pitchFamily="34" charset="0"/>
              </a:rPr>
              <a:t>1994 </a:t>
            </a:r>
            <a:endParaRPr lang="el-GR" sz="14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620713"/>
            <a:ext cx="1979612" cy="161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6880225" y="2216150"/>
            <a:ext cx="2278063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Το Κάστρο των Παλαιών (1688)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2513013"/>
            <a:ext cx="1952625" cy="123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6692900" y="3752850"/>
            <a:ext cx="174942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Η πλατεία των </a:t>
            </a: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Παλαιών</a:t>
            </a:r>
            <a:endParaRPr lang="el-GR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58262" y="4408427"/>
            <a:ext cx="1409240" cy="1401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78209" y="4653136"/>
            <a:ext cx="1327689" cy="136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41515" y="5810250"/>
            <a:ext cx="1676400" cy="10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68313" y="31750"/>
            <a:ext cx="8229600" cy="876300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ΠΑΛΑΙΩΝ(1/22)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07950" y="1125538"/>
            <a:ext cx="4829175" cy="56165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l-GR" sz="1400" b="1" u="sng" smtClean="0">
                <a:latin typeface="Century Gothic" pitchFamily="34" charset="0"/>
              </a:rPr>
              <a:t>Αντιληπτική προσέγγιση της περιοχής μελέτης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l-GR" sz="1400" b="1" u="sng" smtClean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8082" y="1474065"/>
            <a:ext cx="4772187" cy="4165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4" name="Rectangle 3"/>
          <p:cNvSpPr/>
          <p:nvPr/>
        </p:nvSpPr>
        <p:spPr>
          <a:xfrm>
            <a:off x="5076825" y="1482725"/>
            <a:ext cx="3925888" cy="62309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Α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ποτελεί 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το </a:t>
            </a:r>
            <a:r>
              <a:rPr lang="el-GR" sz="1400" b="1" i="1" u="sng" dirty="0">
                <a:latin typeface="Century Gothic" panose="020B0502020202020204" pitchFamily="34" charset="0"/>
                <a:cs typeface="+mn-cs"/>
              </a:rPr>
              <a:t>τμήμα –κόμβο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 της πόλης του Βόλου </a:t>
            </a:r>
            <a:r>
              <a:rPr lang="el-GR" sz="1400" b="1" i="1" u="sng" dirty="0">
                <a:latin typeface="Century Gothic" panose="020B0502020202020204" pitchFamily="34" charset="0"/>
                <a:cs typeface="+mn-cs"/>
              </a:rPr>
              <a:t>ως προς 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τους </a:t>
            </a:r>
            <a:r>
              <a:rPr lang="el-GR" sz="1400" b="1" i="1" u="sng" dirty="0">
                <a:latin typeface="Century Gothic" panose="020B0502020202020204" pitchFamily="34" charset="0"/>
                <a:cs typeface="+mn-cs"/>
              </a:rPr>
              <a:t>δύο οδικούς άξονες Αθηνών-Λαρίσης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(πρώτη εικόνα της πόλης του </a:t>
            </a:r>
            <a:r>
              <a:rPr lang="el-GR" sz="1400" i="1" u="sng" dirty="0">
                <a:latin typeface="Century Gothic" panose="020B0502020202020204" pitchFamily="34" charset="0"/>
                <a:cs typeface="+mn-cs"/>
              </a:rPr>
              <a:t>Βόλου).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latin typeface="Century Gothic" panose="020B0502020202020204" pitchFamily="34" charset="0"/>
                <a:cs typeface="+mn-cs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  <a:cs typeface="+mn-cs"/>
              </a:rPr>
              <a:t>διαμόρφωση  της εικόνας </a:t>
            </a:r>
            <a:r>
              <a:rPr lang="el-GR" sz="1400" dirty="0">
                <a:latin typeface="Century Gothic" panose="020B0502020202020204" pitchFamily="34" charset="0"/>
                <a:cs typeface="+mn-cs"/>
              </a:rPr>
              <a:t>μιας περιοχής σύμφωνα και με τον </a:t>
            </a:r>
            <a:r>
              <a:rPr lang="el-GR" sz="1400" b="1" dirty="0">
                <a:latin typeface="Century Gothic" panose="020B0502020202020204" pitchFamily="34" charset="0"/>
                <a:cs typeface="+mn-cs"/>
              </a:rPr>
              <a:t>Kevin Lynch</a:t>
            </a:r>
            <a:r>
              <a:rPr lang="el-GR" sz="1400" dirty="0">
                <a:latin typeface="Century Gothic" panose="020B0502020202020204" pitchFamily="34" charset="0"/>
                <a:cs typeface="+mn-cs"/>
              </a:rPr>
              <a:t>, καθορίζεται με βάση τα εξής στοιχεία: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Διαδρομές</a:t>
            </a:r>
            <a:endParaRPr lang="el-GR" sz="1400" b="1" dirty="0"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Ενότητες</a:t>
            </a:r>
            <a:endParaRPr lang="el-GR" sz="1400" b="1" dirty="0"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Τοπόσημα</a:t>
            </a:r>
            <a:endParaRPr lang="el-GR" sz="1400" b="1" dirty="0"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Όρια </a:t>
            </a:r>
            <a:r>
              <a:rPr lang="el-GR" sz="1400" b="1" dirty="0">
                <a:latin typeface="Century Gothic" panose="020B0502020202020204" pitchFamily="34" charset="0"/>
                <a:cs typeface="+mn-cs"/>
              </a:rPr>
              <a:t>ή φράγματα 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Κόμβοι</a:t>
            </a:r>
            <a:endParaRPr lang="el-GR" sz="1400" b="1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latin typeface="Century Gothic" panose="020B0502020202020204" pitchFamily="34" charset="0"/>
                <a:cs typeface="+mn-cs"/>
              </a:rPr>
              <a:t> (Lynch, 1960</a:t>
            </a:r>
            <a:r>
              <a:rPr lang="el-GR" sz="1400" dirty="0">
                <a:latin typeface="Century Gothic" panose="020B0502020202020204" pitchFamily="34" charset="0"/>
                <a:cs typeface="+mn-cs"/>
              </a:rPr>
              <a:t>).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entury Gothic" panose="020B0502020202020204" pitchFamily="34" charset="0"/>
                <a:cs typeface="+mn-cs"/>
              </a:rPr>
              <a:t>Η περιοχή διακρίνεται από 6 αντιληπτικές </a:t>
            </a:r>
            <a:r>
              <a:rPr lang="el-GR" sz="1400" b="1" dirty="0">
                <a:latin typeface="Century Gothic" panose="020B0502020202020204" pitchFamily="34" charset="0"/>
                <a:cs typeface="+mn-cs"/>
              </a:rPr>
              <a:t>ενότητες</a:t>
            </a:r>
            <a:endParaRPr lang="el-GR" sz="1400" b="1" dirty="0"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dirty="0">
                <a:latin typeface="Century Gothic" panose="020B0502020202020204" pitchFamily="34" charset="0"/>
                <a:cs typeface="+mn-cs"/>
              </a:rPr>
              <a:t> </a:t>
            </a:r>
            <a:r>
              <a:rPr lang="x-none" sz="1400">
                <a:latin typeface="Century Gothic" panose="020B0502020202020204" pitchFamily="34" charset="0"/>
                <a:cs typeface="+mn-cs"/>
              </a:rPr>
              <a:t> </a:t>
            </a:r>
            <a:endParaRPr lang="el-GR" sz="1400" dirty="0"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73880" y="3933734"/>
            <a:ext cx="3186581" cy="2797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1275"/>
            <a:ext cx="82296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ΠΑΛΑΙΩΝ(2/22)</a:t>
            </a:r>
            <a:endParaRPr lang="el-GR" sz="2800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33338" y="1052513"/>
            <a:ext cx="8964612" cy="506888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l-GR" sz="1400" smtClean="0">
                <a:latin typeface="Century Gothic" pitchFamily="34" charset="0"/>
              </a:rPr>
              <a:t>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71513"/>
            <a:ext cx="7345362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6778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ΠΑΛΑΙΩΝ(3/22)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3" y="927100"/>
            <a:ext cx="4591050" cy="1835150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 fontScale="77500" lnSpcReduction="20000"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Επίσης, η περιοχή των Παλαιών χαρακτηρίζεται </a:t>
            </a:r>
            <a:r>
              <a:rPr lang="el-GR" sz="16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από </a:t>
            </a:r>
            <a:r>
              <a:rPr lang="el-GR" sz="1600" b="1" u="sng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σημεία-τοπόσημα</a:t>
            </a:r>
            <a:r>
              <a:rPr lang="el-GR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Πολυχώρος </a:t>
            </a:r>
            <a:r>
              <a:rPr lang="el-G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Τσαλαπάτα </a:t>
            </a: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τοπόσημο-πόλος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Κάστρο των Παλαιών           μνημειακό τοπόσημο </a:t>
            </a:r>
            <a:endParaRPr lang="el-GR" sz="16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Σιδηροδρομικός </a:t>
            </a:r>
            <a:r>
              <a:rPr lang="el-G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σταθμός          </a:t>
            </a: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τοπόσημο-πέρασμα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Πλατεία </a:t>
            </a:r>
            <a:r>
              <a:rPr lang="el-G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των Παλαιών         </a:t>
            </a:r>
            <a:r>
              <a:rPr lang="el-GR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τοπόσημο </a:t>
            </a:r>
            <a:r>
              <a:rPr lang="el-GR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συνάντησης </a:t>
            </a:r>
            <a:endParaRPr lang="el-GR" sz="16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76488" y="1684338"/>
            <a:ext cx="333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46313" y="1989138"/>
            <a:ext cx="3159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28888" y="2276475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97100" y="2516188"/>
            <a:ext cx="3603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700213"/>
            <a:ext cx="4360862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54000" y="2852738"/>
            <a:ext cx="4572000" cy="382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Ε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ντός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της περιοχής δημιουργούνται </a:t>
            </a:r>
            <a:r>
              <a:rPr lang="el-GR" sz="1300" b="1" u="sng" dirty="0">
                <a:latin typeface="Century Gothic" panose="020B0502020202020204" pitchFamily="34" charset="0"/>
                <a:cs typeface="+mn-cs"/>
              </a:rPr>
              <a:t>διαδρομές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1</a:t>
            </a:r>
            <a:r>
              <a:rPr lang="el-GR" sz="1300" b="1" baseline="30000" dirty="0">
                <a:latin typeface="Century Gothic" panose="020B0502020202020204" pitchFamily="34" charset="0"/>
                <a:cs typeface="+mn-cs"/>
              </a:rPr>
              <a:t>η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 διαδρομή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: Οδός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Φερών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-Old City- Μουσείο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της πόλης του Βόλου </a:t>
            </a:r>
            <a:endParaRPr lang="el-GR" sz="1300" dirty="0">
              <a:latin typeface="Century Gothic" panose="020B0502020202020204" pitchFamily="34" charset="0"/>
              <a:cs typeface="+mn-cs"/>
            </a:endParaRP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2</a:t>
            </a:r>
            <a:r>
              <a:rPr lang="el-GR" sz="1300" b="1" baseline="30000" dirty="0">
                <a:latin typeface="Century Gothic" panose="020B0502020202020204" pitchFamily="34" charset="0"/>
                <a:cs typeface="+mn-cs"/>
              </a:rPr>
              <a:t>η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 διαδρομή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: Οδός  Κροκίου –πλατεία-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καταστήματα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εστίασης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3</a:t>
            </a:r>
            <a:r>
              <a:rPr lang="el-GR" sz="1300" b="1" baseline="30000" dirty="0">
                <a:latin typeface="Century Gothic" panose="020B0502020202020204" pitchFamily="34" charset="0"/>
                <a:cs typeface="+mn-cs"/>
              </a:rPr>
              <a:t>η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 διαδρομή: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Ροή τουριστών (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Αλμυρού- Πυρασσού-Παραλιακό μέτωπο)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Επίσης  παρατηρούνται και </a:t>
            </a:r>
            <a:r>
              <a:rPr lang="el-GR" sz="1300" b="1" u="sng" dirty="0">
                <a:latin typeface="Century Gothic" panose="020B0502020202020204" pitchFamily="34" charset="0"/>
                <a:cs typeface="+mn-cs"/>
              </a:rPr>
              <a:t>Φραγμοί-όρια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Γρ. Λαμπράκη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Κραυσίδωνας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cs typeface="+mn-cs"/>
              </a:rPr>
              <a:t>Τείχος λιμανιού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ΠΑΛΑΙΩΝ(4/22)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5256212" cy="57610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Πολεοδομικά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Χαρακτηριστικά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συνοικία των Παλαιών </a:t>
            </a:r>
            <a:r>
              <a:rPr lang="el-GR" sz="1400" dirty="0">
                <a:latin typeface="Century Gothic" panose="020B0502020202020204" pitchFamily="34" charset="0"/>
              </a:rPr>
              <a:t>μοιάζει ασφυκτικά οριοθετημένη από στοιχεία του χώρου, όπως είναι ο χείμαρρος </a:t>
            </a:r>
            <a:r>
              <a:rPr lang="el-GR" sz="1400" b="1" dirty="0">
                <a:latin typeface="Century Gothic" panose="020B0502020202020204" pitchFamily="34" charset="0"/>
              </a:rPr>
              <a:t>Κραυσίδωνας</a:t>
            </a:r>
            <a:r>
              <a:rPr lang="el-GR" sz="1400" dirty="0">
                <a:latin typeface="Century Gothic" panose="020B0502020202020204" pitchFamily="34" charset="0"/>
              </a:rPr>
              <a:t>, η σιδηροδρομική γραμμή, η </a:t>
            </a:r>
            <a:r>
              <a:rPr lang="el-GR" sz="1400" b="1" dirty="0">
                <a:latin typeface="Century Gothic" panose="020B0502020202020204" pitchFamily="34" charset="0"/>
              </a:rPr>
              <a:t>ζώνη του λιμανιού </a:t>
            </a:r>
            <a:r>
              <a:rPr lang="el-GR" sz="1400" dirty="0">
                <a:latin typeface="Century Gothic" panose="020B0502020202020204" pitchFamily="34" charset="0"/>
              </a:rPr>
              <a:t>και ο </a:t>
            </a:r>
            <a:r>
              <a:rPr lang="el-GR" sz="1400" b="1" dirty="0">
                <a:latin typeface="Century Gothic" panose="020B0502020202020204" pitchFamily="34" charset="0"/>
              </a:rPr>
              <a:t>οδικός άξονας Αθήνας-Βόλου και Λάρισας-Βόλου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πολεοδομική ενότητα των Παλαιών </a:t>
            </a:r>
            <a:r>
              <a:rPr lang="el-GR" sz="1400" dirty="0">
                <a:latin typeface="Century Gothic" panose="020B0502020202020204" pitchFamily="34" charset="0"/>
              </a:rPr>
              <a:t>ανήκει στην </a:t>
            </a:r>
            <a:r>
              <a:rPr lang="el-GR" sz="1400" b="1" dirty="0">
                <a:latin typeface="Century Gothic" panose="020B0502020202020204" pitchFamily="34" charset="0"/>
              </a:rPr>
              <a:t>τρίτη πολεοδομική ενότητα του Γενικού Πολεοδομικού Σχεδίου του </a:t>
            </a:r>
            <a:r>
              <a:rPr lang="el-GR" sz="1400" b="1" dirty="0" smtClean="0">
                <a:latin typeface="Century Gothic" panose="020B0502020202020204" pitchFamily="34" charset="0"/>
              </a:rPr>
              <a:t>Βόλου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Μέσος συντελεστής </a:t>
            </a:r>
            <a:r>
              <a:rPr lang="el-GR" sz="1400" b="1" dirty="0">
                <a:latin typeface="Century Gothic" panose="020B0502020202020204" pitchFamily="34" charset="0"/>
              </a:rPr>
              <a:t>δόμησης 2,4</a:t>
            </a:r>
            <a:r>
              <a:rPr lang="el-GR" sz="1400" dirty="0">
                <a:latin typeface="Century Gothic" panose="020B0502020202020204" pitchFamily="34" charset="0"/>
              </a:rPr>
              <a:t> και </a:t>
            </a:r>
            <a:r>
              <a:rPr lang="el-GR" sz="1400" b="1" dirty="0">
                <a:latin typeface="Century Gothic" panose="020B0502020202020204" pitchFamily="34" charset="0"/>
              </a:rPr>
              <a:t>μέση μικτή πυκνότητα οικήσεως Κατ/Ηα </a:t>
            </a:r>
            <a:r>
              <a:rPr lang="el-GR" sz="1400" b="1" dirty="0" smtClean="0">
                <a:latin typeface="Century Gothic" panose="020B0502020202020204" pitchFamily="34" charset="0"/>
              </a:rPr>
              <a:t>78.0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Συνύπαρξη </a:t>
            </a:r>
            <a:r>
              <a:rPr lang="el-GR" sz="1400" b="1" dirty="0">
                <a:latin typeface="Century Gothic" panose="020B0502020202020204" pitchFamily="34" charset="0"/>
              </a:rPr>
              <a:t>κατοικίας </a:t>
            </a:r>
            <a:r>
              <a:rPr lang="el-GR" sz="1400" dirty="0">
                <a:latin typeface="Century Gothic" panose="020B0502020202020204" pitchFamily="34" charset="0"/>
              </a:rPr>
              <a:t>με οχλούσες επιχειρήσεις όπως </a:t>
            </a:r>
            <a:r>
              <a:rPr lang="el-GR" sz="1400" b="1" dirty="0">
                <a:latin typeface="Century Gothic" panose="020B0502020202020204" pitchFamily="34" charset="0"/>
              </a:rPr>
              <a:t>βιοτεχνία, συνεργεία αυτοκινήτων, εργαστήρια και μικρές βιομηχανικές μονάδες</a:t>
            </a:r>
            <a:r>
              <a:rPr lang="el-GR" sz="1400" dirty="0">
                <a:latin typeface="Century Gothic" panose="020B0502020202020204" pitchFamily="34" charset="0"/>
              </a:rPr>
              <a:t>, με αποτέλεσμα το </a:t>
            </a:r>
            <a:r>
              <a:rPr lang="el-GR" sz="1400" b="1" dirty="0">
                <a:latin typeface="Century Gothic" panose="020B0502020202020204" pitchFamily="34" charset="0"/>
              </a:rPr>
              <a:t>χαμηλό βαθμό ανάπτυξης/ανοικοδόμησης</a:t>
            </a:r>
            <a:r>
              <a:rPr lang="el-GR" sz="1400" dirty="0">
                <a:latin typeface="Century Gothic" panose="020B0502020202020204" pitchFamily="34" charset="0"/>
              </a:rPr>
              <a:t> και την </a:t>
            </a:r>
            <a:r>
              <a:rPr lang="el-GR" sz="1400" b="1" dirty="0">
                <a:latin typeface="Century Gothic" panose="020B0502020202020204" pitchFamily="34" charset="0"/>
              </a:rPr>
              <a:t>επιλογή της περιοχής αυτής από χαμηλά οικονομικά στρώματα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b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988" y="981075"/>
            <a:ext cx="208597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9700" y="1196975"/>
            <a:ext cx="127635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1238" y="2560638"/>
            <a:ext cx="1638300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92080" y="4725144"/>
            <a:ext cx="2143125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76257" y="3933056"/>
            <a:ext cx="226774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95288" y="28575"/>
            <a:ext cx="8229600" cy="720725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ΠΑΛΑΙΩΝ(5/22)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288" y="981075"/>
            <a:ext cx="5091113" cy="4929188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Τα </a:t>
            </a:r>
            <a:r>
              <a:rPr lang="el-GR" sz="1400" dirty="0">
                <a:latin typeface="Century Gothic" panose="020B0502020202020204" pitchFamily="34" charset="0"/>
              </a:rPr>
              <a:t>Παλαιά αποτελούν μία </a:t>
            </a:r>
            <a:r>
              <a:rPr lang="el-GR" sz="1400" b="1" dirty="0">
                <a:latin typeface="Century Gothic" panose="020B0502020202020204" pitchFamily="34" charset="0"/>
              </a:rPr>
              <a:t>ειδική περίπτωση αρχαιολογικής περιοχής</a:t>
            </a:r>
            <a:r>
              <a:rPr lang="el-GR" sz="1400" dirty="0">
                <a:latin typeface="Century Gothic" panose="020B0502020202020204" pitchFamily="34" charset="0"/>
              </a:rPr>
              <a:t>, λόγω του </a:t>
            </a:r>
            <a:r>
              <a:rPr lang="el-GR" sz="1400" b="1" dirty="0">
                <a:latin typeface="Century Gothic" panose="020B0502020202020204" pitchFamily="34" charset="0"/>
              </a:rPr>
              <a:t>κηρυγμένου αρχαιολογικού χώρου </a:t>
            </a:r>
            <a:r>
              <a:rPr lang="el-GR" sz="1400" dirty="0">
                <a:latin typeface="Century Gothic" panose="020B0502020202020204" pitchFamily="34" charset="0"/>
              </a:rPr>
              <a:t>ο οποίος </a:t>
            </a:r>
            <a:r>
              <a:rPr lang="el-GR" sz="1400" b="1" dirty="0">
                <a:latin typeface="Century Gothic" panose="020B0502020202020204" pitchFamily="34" charset="0"/>
              </a:rPr>
              <a:t>αναοριοθετήθηκε το 2004</a:t>
            </a:r>
            <a:r>
              <a:rPr lang="el-GR" sz="1400" dirty="0">
                <a:latin typeface="Century Gothic" panose="020B0502020202020204" pitchFamily="34" charset="0"/>
              </a:rPr>
              <a:t>, με όρια τις οδούς Ζάχου, Παπαδιαμάντη και Ν. </a:t>
            </a:r>
            <a:r>
              <a:rPr lang="el-GR" sz="1400" dirty="0" smtClean="0">
                <a:latin typeface="Century Gothic" panose="020B0502020202020204" pitchFamily="34" charset="0"/>
              </a:rPr>
              <a:t>Βότση.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852738"/>
            <a:ext cx="49530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92725" y="1125538"/>
            <a:ext cx="3671888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  <a:cs typeface="+mn-cs"/>
              </a:rPr>
              <a:t>Τα Παλαιά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διαθέτουν ρυμοτομικό σχέδιο χωρίς εγκεκριμένες χρήσεις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γης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dirty="0">
                <a:latin typeface="Century Gothic" panose="020B0502020202020204" pitchFamily="34" charset="0"/>
                <a:cs typeface="+mn-cs"/>
              </a:rPr>
              <a:t>Στην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αναοριοθετημένη περιοχή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, το ΥΠΠΟ έχει προσδιορίσει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δύο επιμέρους περιοχές, Α και Β όπου εφαρμόζει τους εξής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περιορισμούς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latin typeface="Century Gothic" panose="020B0502020202020204" pitchFamily="34" charset="0"/>
                <a:cs typeface="+mn-cs"/>
              </a:rPr>
              <a:t>Περιοχή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Α: το κέντρο των Παλαιών 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(οδοί Λαχανά, Κρέοντος, Φερών, Λεωφόρος Λαμπράκη). Επιτρέπονται διώροφα κτίρια με μέγιστο ύψος 7,5 μ. και υποχρεωτική κεραμοσκεπή ύψους 1,5μ. Η ΙΓ΄ΕΠΚΑ προτείνει να θεσμοθετηθεί η χρήση ¨αμιγής κατοικία¨ για το σύνολο της περιοχής Α.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latin typeface="Century Gothic" panose="020B0502020202020204" pitchFamily="34" charset="0"/>
                <a:cs typeface="+mn-cs"/>
              </a:rPr>
              <a:t>Περιοχή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Β: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το υπόλοιπο τμήμα της αναοριοθετημένης περιοχής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, όπου επιτρέπονται </a:t>
            </a:r>
            <a:r>
              <a:rPr lang="el-GR" sz="1200" b="1" dirty="0">
                <a:latin typeface="Century Gothic" panose="020B0502020202020204" pitchFamily="34" charset="0"/>
                <a:cs typeface="+mn-cs"/>
              </a:rPr>
              <a:t>τριώροφα κτίρια 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με μέγιστο ύψος 10,5 μ. και υποχρεωτική κεραμοσκεπή 1,5 μ. (Αναθεώρηση-Επέκταση Γενικού Πολεοδομικού Σχεδίου Βόλου).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400" dirty="0"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8229600" cy="763587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ΠΑΛΑΙΩΝ(6/22)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7900"/>
            <a:ext cx="5329238" cy="261938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>
                <a:latin typeface="Century Gothic" panose="020B0502020202020204" pitchFamily="34" charset="0"/>
              </a:rPr>
              <a:t>Πρόταση τροποποίησης Χρήσεων γης και Όρων Δόμησης συνοικίας </a:t>
            </a:r>
            <a:endParaRPr lang="el-GR" sz="1200" b="1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b="1" u="sng" dirty="0">
              <a:latin typeface="Century Gothic" panose="020B0502020202020204" pitchFamily="34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00"/>
            <a:ext cx="56959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6275" y="1404938"/>
            <a:ext cx="3211513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5756275" y="830263"/>
            <a:ext cx="3387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200" b="1">
                <a:latin typeface="Calibri" pitchFamily="34" charset="0"/>
              </a:rPr>
              <a:t>Τομείς όπως διαμορφώθηκαν μετά την τροποποίηση των Χρήσεων γης και των όρων δόμησης της συνοικίας των Παλαιών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3600" y="528638"/>
            <a:ext cx="7416800" cy="6329362"/>
          </a:xfrm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403350" y="-19050"/>
            <a:ext cx="655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>
                <a:latin typeface="Century Gothic" pitchFamily="34" charset="0"/>
              </a:rPr>
              <a:t>Χάρτης χρήσεων γης της περιοχής των Παλαιών Βόλου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ΠΑΛΑΙΩΝ(7/22)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6408737" cy="5689600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dirty="0">
                <a:latin typeface="Century Gothic" panose="020B0502020202020204" pitchFamily="34" charset="0"/>
              </a:rPr>
              <a:t>Τα </a:t>
            </a:r>
            <a:r>
              <a:rPr lang="el-GR" sz="1300" b="1" dirty="0">
                <a:latin typeface="Century Gothic" panose="020B0502020202020204" pitchFamily="34" charset="0"/>
              </a:rPr>
              <a:t>πολεοδομικά προβλήματα</a:t>
            </a:r>
            <a:r>
              <a:rPr lang="el-GR" sz="1300" dirty="0">
                <a:latin typeface="Century Gothic" panose="020B0502020202020204" pitchFamily="34" charset="0"/>
              </a:rPr>
              <a:t> που παρατηρούνται στην περιοχή των Παλαιών Βόλου μπορούν να συνοψισθούν ως εξής: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Συγκρούσεις </a:t>
            </a:r>
            <a:r>
              <a:rPr lang="el-GR" sz="1300" b="1" dirty="0">
                <a:latin typeface="Century Gothic" panose="020B0502020202020204" pitchFamily="34" charset="0"/>
              </a:rPr>
              <a:t>χρήσεων γης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Έλλειψη </a:t>
            </a:r>
            <a:r>
              <a:rPr lang="el-GR" sz="1300" b="1" dirty="0">
                <a:latin typeface="Century Gothic" panose="020B0502020202020204" pitchFamily="34" charset="0"/>
              </a:rPr>
              <a:t>προστασίας και ανάδειξης των ιστορικών αρχαιολογικών χώ</a:t>
            </a:r>
            <a:r>
              <a:rPr lang="el-GR" sz="1300" dirty="0">
                <a:latin typeface="Century Gothic" panose="020B0502020202020204" pitchFamily="34" charset="0"/>
              </a:rPr>
              <a:t>ρων και πολιτισμικών στοιχείων και δραστηριοτήτων της περιοχής.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Εντεινόμενη </a:t>
            </a:r>
            <a:r>
              <a:rPr lang="el-GR" sz="1300" b="1" dirty="0">
                <a:latin typeface="Century Gothic" panose="020B0502020202020204" pitchFamily="34" charset="0"/>
              </a:rPr>
              <a:t>υποβάθμιση της αισθητικής</a:t>
            </a:r>
            <a:r>
              <a:rPr lang="el-GR" sz="1300" dirty="0">
                <a:latin typeface="Century Gothic" panose="020B0502020202020204" pitchFamily="34" charset="0"/>
              </a:rPr>
              <a:t> και εν γένει της </a:t>
            </a:r>
            <a:r>
              <a:rPr lang="el-GR" sz="1300" b="1" dirty="0">
                <a:latin typeface="Century Gothic" panose="020B0502020202020204" pitchFamily="34" charset="0"/>
              </a:rPr>
              <a:t>ποιότητας του δομημένου περιβάλλοντος </a:t>
            </a:r>
            <a:r>
              <a:rPr lang="el-GR" sz="1300" dirty="0">
                <a:latin typeface="Century Gothic" panose="020B0502020202020204" pitchFamily="34" charset="0"/>
              </a:rPr>
              <a:t>της περιοχής και των φυσικών στοιχείων.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</a:rPr>
              <a:t>Το </a:t>
            </a:r>
            <a:r>
              <a:rPr lang="el-GR" sz="1300" dirty="0">
                <a:latin typeface="Century Gothic" panose="020B0502020202020204" pitchFamily="34" charset="0"/>
              </a:rPr>
              <a:t>ζήτημα της </a:t>
            </a:r>
            <a:r>
              <a:rPr lang="el-GR" sz="1300" b="1" dirty="0">
                <a:latin typeface="Century Gothic" panose="020B0502020202020204" pitchFamily="34" charset="0"/>
              </a:rPr>
              <a:t>γραμμής του παλιού αιγιαλού </a:t>
            </a:r>
            <a:r>
              <a:rPr lang="el-GR" sz="1300" dirty="0">
                <a:latin typeface="Century Gothic" panose="020B0502020202020204" pitchFamily="34" charset="0"/>
              </a:rPr>
              <a:t>ο οποίος περιλαμβάνει στα όρια του και περιοχές κατοικίας αλλά και τις πανεπιστημιακές εγκαταστάσεις. Έχει θεσμοθετηθεί σύμφωνα με το ΦΕΚ 158 /Β΄/ 22.07.1953. </a:t>
            </a:r>
            <a:endParaRPr lang="el-GR" sz="13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</a:rPr>
              <a:t>Παρατηρούνται </a:t>
            </a:r>
            <a:r>
              <a:rPr lang="el-GR" sz="1300" b="1" dirty="0" smtClean="0">
                <a:latin typeface="Century Gothic" panose="020B0502020202020204" pitchFamily="34" charset="0"/>
              </a:rPr>
              <a:t>αλλαγές στις χρήσεις της περιοχής μελέτης </a:t>
            </a:r>
            <a:r>
              <a:rPr lang="el-GR" sz="1300" dirty="0" smtClean="0">
                <a:latin typeface="Century Gothic" panose="020B0502020202020204" pitchFamily="34" charset="0"/>
              </a:rPr>
              <a:t>(μεγάλες αλυσίδες πολυκαταστημάτων, κέντρα εστίασης-αναψυχής)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8475" y="2146300"/>
            <a:ext cx="2339975" cy="229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6991350" y="1376363"/>
            <a:ext cx="225425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Οριζοντιογραφία λιμένος Βόλου στην οποία φαίνονται τα όρια της παλιάς γραμμής του αιγιαλού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4719021"/>
            <a:ext cx="2105831" cy="1576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87858" y="5049655"/>
            <a:ext cx="2407406" cy="1801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8484" y="4797152"/>
            <a:ext cx="2262702" cy="1693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15711" y="5149767"/>
            <a:ext cx="2258759" cy="1701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8509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ΠΑΛΑΙΩΝ(8/22)</a:t>
            </a:r>
            <a:endParaRPr lang="el-GR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2575" y="806450"/>
            <a:ext cx="4475163" cy="4525963"/>
          </a:xfrm>
        </p:spPr>
        <p:txBody>
          <a:bodyPr rtlCol="0">
            <a:normAutofit fontScale="925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Ελεύθεροι χώροι-Χώροι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πρασίνου-Πλατείες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περιοχή των Παλαιών από τη Γρηγορίου Λαμπράκη έως και το λιμ</a:t>
            </a:r>
            <a:r>
              <a:rPr lang="el-GR" sz="1400" dirty="0">
                <a:latin typeface="Century Gothic" panose="020B0502020202020204" pitchFamily="34" charset="0"/>
              </a:rPr>
              <a:t>άνι, </a:t>
            </a:r>
            <a:r>
              <a:rPr lang="el-GR" sz="1400" b="1" dirty="0">
                <a:latin typeface="Century Gothic" panose="020B0502020202020204" pitchFamily="34" charset="0"/>
              </a:rPr>
              <a:t>δεν διαθ</a:t>
            </a:r>
            <a:r>
              <a:rPr lang="el-GR" sz="1400" dirty="0">
                <a:latin typeface="Century Gothic" panose="020B0502020202020204" pitchFamily="34" charset="0"/>
              </a:rPr>
              <a:t>έτει αρκετούς </a:t>
            </a:r>
            <a:r>
              <a:rPr lang="el-GR" sz="1400" b="1" dirty="0">
                <a:latin typeface="Century Gothic" panose="020B0502020202020204" pitchFamily="34" charset="0"/>
              </a:rPr>
              <a:t>χώρους πρασίνου και ελεύθερους χώρους.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latin typeface="Century Gothic" panose="020B0502020202020204" pitchFamily="34" charset="0"/>
              </a:rPr>
              <a:t>O</a:t>
            </a:r>
            <a:r>
              <a:rPr lang="el-GR" sz="1400" b="1" dirty="0" smtClean="0">
                <a:latin typeface="Century Gothic" panose="020B0502020202020204" pitchFamily="34" charset="0"/>
              </a:rPr>
              <a:t>ι </a:t>
            </a:r>
            <a:r>
              <a:rPr lang="el-GR" sz="1400" b="1" dirty="0">
                <a:latin typeface="Century Gothic" panose="020B0502020202020204" pitchFamily="34" charset="0"/>
              </a:rPr>
              <a:t>χώροι πρασίνου </a:t>
            </a:r>
            <a:r>
              <a:rPr lang="el-GR" sz="1400" dirty="0">
                <a:latin typeface="Century Gothic" panose="020B0502020202020204" pitchFamily="34" charset="0"/>
              </a:rPr>
              <a:t>έχουν τη </a:t>
            </a:r>
            <a:r>
              <a:rPr lang="el-GR" sz="1400" b="1" dirty="0">
                <a:latin typeface="Century Gothic" panose="020B0502020202020204" pitchFamily="34" charset="0"/>
              </a:rPr>
              <a:t>μορφή συνοικιακών πάρκων</a:t>
            </a:r>
            <a:r>
              <a:rPr lang="el-GR" sz="1400" dirty="0">
                <a:latin typeface="Century Gothic" panose="020B0502020202020204" pitchFamily="34" charset="0"/>
              </a:rPr>
              <a:t>, ενώ διαθέτουν </a:t>
            </a:r>
            <a:r>
              <a:rPr lang="el-GR" sz="1400" b="1" dirty="0">
                <a:latin typeface="Century Gothic" panose="020B0502020202020204" pitchFamily="34" charset="0"/>
              </a:rPr>
              <a:t>παγκάκια και </a:t>
            </a:r>
            <a:r>
              <a:rPr lang="el-GR" sz="1400" dirty="0">
                <a:latin typeface="Century Gothic" panose="020B0502020202020204" pitchFamily="34" charset="0"/>
              </a:rPr>
              <a:t>δέντρα τα οποία δημιουργούν σκιερούς χώρους και προσφέρουν χώρους για στάση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Δ</a:t>
            </a:r>
            <a:r>
              <a:rPr lang="el-GR" sz="1400" b="1" dirty="0" smtClean="0">
                <a:latin typeface="Century Gothic" panose="020B0502020202020204" pitchFamily="34" charset="0"/>
              </a:rPr>
              <a:t>ίνουν </a:t>
            </a:r>
            <a:r>
              <a:rPr lang="el-GR" sz="1400" b="1" dirty="0">
                <a:latin typeface="Century Gothic" panose="020B0502020202020204" pitchFamily="34" charset="0"/>
              </a:rPr>
              <a:t>την εικόνα παραμελημένων χώρων</a:t>
            </a:r>
            <a:r>
              <a:rPr lang="el-GR" sz="1400" dirty="0">
                <a:latin typeface="Century Gothic" panose="020B0502020202020204" pitchFamily="34" charset="0"/>
              </a:rPr>
              <a:t>, καθώς </a:t>
            </a:r>
            <a:r>
              <a:rPr lang="el-GR" sz="1400" b="1" dirty="0">
                <a:latin typeface="Century Gothic" panose="020B0502020202020204" pitchFamily="34" charset="0"/>
              </a:rPr>
              <a:t>μερικοί από αυτούς </a:t>
            </a:r>
            <a:r>
              <a:rPr lang="el-GR" sz="1400" dirty="0">
                <a:latin typeface="Century Gothic" panose="020B0502020202020204" pitchFamily="34" charset="0"/>
              </a:rPr>
              <a:t>χαρακτηρίζονται από </a:t>
            </a:r>
            <a:r>
              <a:rPr lang="el-GR" sz="1400" b="1" dirty="0">
                <a:latin typeface="Century Gothic" panose="020B0502020202020204" pitchFamily="34" charset="0"/>
              </a:rPr>
              <a:t>φθορές στις υποδομές που προσφέρουν</a:t>
            </a:r>
            <a:r>
              <a:rPr lang="el-GR" sz="1400" dirty="0">
                <a:latin typeface="Century Gothic" panose="020B0502020202020204" pitchFamily="34" charset="0"/>
              </a:rPr>
              <a:t> όπως είναι τα σπασμένα παγκάκια, τα ανεπτυγμένα φυτά και οι θάμνοι.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0" y="5163517"/>
            <a:ext cx="1742857" cy="1323810"/>
          </a:xfr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19672" y="5237915"/>
            <a:ext cx="1800200" cy="1352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24548" y="4939754"/>
            <a:ext cx="1714500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2774" name="Content Placeholder 3"/>
          <p:cNvSpPr txBox="1">
            <a:spLocks/>
          </p:cNvSpPr>
          <p:nvPr/>
        </p:nvSpPr>
        <p:spPr bwMode="auto">
          <a:xfrm>
            <a:off x="4835525" y="1709738"/>
            <a:ext cx="44735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l-GR" sz="1400">
              <a:latin typeface="Century Gothic" pitchFamily="34" charset="0"/>
            </a:endParaRP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5580063" y="981075"/>
            <a:ext cx="23209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400" b="1" u="sng">
                <a:latin typeface="Century Gothic" pitchFamily="34" charset="0"/>
              </a:rPr>
              <a:t>Βιομηχανική κληρονομιά</a:t>
            </a:r>
          </a:p>
          <a:p>
            <a:endParaRPr lang="el-GR" sz="1400" b="1" u="sng">
              <a:latin typeface="Century Gothic" pitchFamily="34" charset="0"/>
            </a:endParaRP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628775"/>
            <a:ext cx="42322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792163"/>
          </a:xfrm>
        </p:spPr>
        <p:txBody>
          <a:bodyPr/>
          <a:lstStyle/>
          <a:p>
            <a:r>
              <a:rPr lang="el-GR" sz="3200" smtClean="0"/>
              <a:t>ΠΕΡΙΕΧΟΜΕΝΑ ΕΡΓΑΣΙΑΣ(1/2)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476672"/>
            <a:ext cx="8640960" cy="6381328"/>
          </a:xfrm>
        </p:spPr>
        <p:txBody>
          <a:bodyPr numCol="2"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100" b="1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ΚΕΦΑΛΑΙΟ 1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ΕΙΣΑΓΩΓΗ</a:t>
            </a:r>
            <a:r>
              <a:rPr lang="el-GR" sz="1200" b="1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Στόχος και βασικά ερωτήματα της εργασίας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Μεθοδολογικό πλαίσιο εργασίας</a:t>
            </a:r>
            <a:endParaRPr lang="el-GR" sz="1200" b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ΚΕΦΑΛΑΙΟ 2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ΘΕΩΡΗΤΙΚΟ ΠΛΑΙΣΙΟ</a:t>
            </a:r>
            <a:r>
              <a:rPr lang="el-GR" sz="12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2.1 Απο τη βιομηχανική στη μεταβιομηχανική πόλη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2.2 Αστική αναγέννηση και πολιτισμός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2.3 Διαχείριση πολιτιστικής και βιομηχανικής κληρονομιάς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2.4 Παραδείγματα αστικής αναγέννησης πρώην βιομηχανικών περιοχών στην Ευρώπη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2.5 Περίληψη και συμπεράσματα</a:t>
            </a:r>
            <a:r>
              <a:rPr lang="el-GR" sz="12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b="1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Α΄ΜΕΡΟΣ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ΚΕΦΑΛΑΙΟ 3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ΙΣΤΟΡΙΚΗ ΕΞΕΛΙΞΗ ΤΗΣ ΠΕΡΙΟΧΗΣ ΜΕΛΕΤΗΣ</a:t>
            </a:r>
            <a:r>
              <a:rPr lang="el-GR" sz="12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3.1 Ιστορική εξέλιξη της πόλης του Βόλου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i="1" dirty="0" smtClean="0">
                <a:latin typeface="Century Gothic" panose="020B0502020202020204" pitchFamily="34" charset="0"/>
              </a:rPr>
              <a:t> </a:t>
            </a:r>
            <a:r>
              <a:rPr lang="el-GR" sz="1200" i="1" dirty="0" smtClean="0">
                <a:latin typeface="Century Gothic" panose="020B0502020202020204" pitchFamily="34" charset="0"/>
              </a:rPr>
              <a:t>  3.1.1 Πολιτισμός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i="1" dirty="0" smtClean="0">
                <a:latin typeface="Century Gothic" panose="020B0502020202020204" pitchFamily="34" charset="0"/>
              </a:rPr>
              <a:t>   3.1.2 Κοινωνικο-οικονομική εξέλιξη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i="1" dirty="0" smtClean="0">
                <a:latin typeface="Century Gothic" panose="020B0502020202020204" pitchFamily="34" charset="0"/>
              </a:rPr>
              <a:t>   3.1.3 Πολεοδομική εξέλιξη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i="1" dirty="0" smtClean="0">
                <a:latin typeface="Century Gothic" panose="020B0502020202020204" pitchFamily="34" charset="0"/>
              </a:rPr>
              <a:t>   3.1.4 Βιομηχανική ανάπτυξη</a:t>
            </a:r>
            <a:r>
              <a:rPr lang="el-GR" sz="1200" b="1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3.2 Ιστορική εξέλιξη της περιοχής των Παλαιών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3.3 Περίληψη και συμπεράσματα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100" b="1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100" b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100" b="1" u="sng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 smtClean="0">
                <a:latin typeface="Century Gothic" panose="020B0502020202020204" pitchFamily="34" charset="0"/>
              </a:rPr>
              <a:t>ΚΕΦΑΛΑΙΟ 4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 smtClean="0">
                <a:latin typeface="Century Gothic" panose="020B0502020202020204" pitchFamily="34" charset="0"/>
              </a:rPr>
              <a:t>ΑΝΑΛΥΣΗ ΤΩΝ ΧΑΡΑΚΤΗΡΙΣΤΙΚΏΝ ΤΗΣ ΠΕΡΙΟΧΗΣ ΤΩΝ ΠΑΛΑΙΩΝ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4.1 Αντιληπτική προσέγγιση της περιοχής μελέτης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4.2 Πολεοδομικά Χαρακτηριστικά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4.2.1 Ελεύθεροι χώροι-Χώροι πρασίνου-Πλατείες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4.2.2 Βιομηχανική κληρονομιά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4.2.3 Αρχιτεκτονικά χαρακτηριστικά της περιοχής των Παλαιών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4.2.4 Οικοδομική δραστηριότητα στην περιοχή των Παλαιών</a:t>
            </a:r>
            <a:endParaRPr lang="el-GR" sz="1100" i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4.2.5 Ιδιοκτησιακό καθεστώς-Χρήσεις που υπόκεινται στο δήμο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4.3 Πολιτιστικά χαρακτηριστικά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4.3.1 Μουσεία- Χώροι Πολιτισμού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4.3.2 Αρχαιολογικοί χώροι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4.4 Επιχειρηματική δραστηριότητα-Παραδοσιακά επαγγέλματα</a:t>
            </a:r>
            <a:endParaRPr lang="el-GR" sz="1100" b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4.5 Λιμένας Βόλου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4.6 Λοιπές μεταφορικές υποδομές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4.7 Τουρισμός κρουαζιέρας στην πόλη του Βόλου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4.7.1 Εννοιολογικές προσεγγίσεις της κρουαζιέρα</a:t>
            </a:r>
            <a:endParaRPr lang="el-GR" sz="1100" i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4.7.2 Χαρακτηριστικά της κρουαζιέρας στην πόλη του Βόλου</a:t>
            </a:r>
            <a:endParaRPr lang="el-GR" sz="1100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4.8 Σύμπραξη δημόσιου και ιδιωτικού τομέα- Η περίπτωση των Partnerships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4.9 Νομικό πλαίσιο για τουριστικούς λιμένες και περιοχές αναπλάσεων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4.9.1  Ν. 2508/97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4.9.2 Ν. 2160/1993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4.9.3 Ν1892/1990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4.10 Ταυτότητα της περιοχής μελέτης- Ανάλυση SWOT</a:t>
            </a:r>
            <a:endParaRPr lang="el-GR" sz="1100" b="1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4.11 Περίληψη και συμπεράσματα</a:t>
            </a:r>
            <a:r>
              <a:rPr lang="el-GR" sz="1050" dirty="0" smtClean="0">
                <a:latin typeface="Century Gothic" panose="020B0502020202020204" pitchFamily="34" charset="0"/>
              </a:rPr>
              <a:t>	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3" y="1588"/>
            <a:ext cx="8229600" cy="706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ΠΑΛΑΙΩΝ(9/22)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08050"/>
            <a:ext cx="6048375" cy="61214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b="1" u="sng" dirty="0">
                <a:latin typeface="Century Gothic" panose="020B0502020202020204" pitchFamily="34" charset="0"/>
              </a:rPr>
              <a:t>Αρχιτεκτονικά χαρακτηριστικά της περιοχής των Παλαιών </a:t>
            </a:r>
            <a:endParaRPr lang="el-GR" sz="1300" b="1" u="sng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</a:t>
            </a:r>
            <a:r>
              <a:rPr lang="el-GR" sz="1300" b="1" dirty="0">
                <a:latin typeface="Century Gothic" panose="020B0502020202020204" pitchFamily="34" charset="0"/>
              </a:rPr>
              <a:t>αρχιτεκτονική της </a:t>
            </a:r>
            <a:r>
              <a:rPr lang="el-GR" sz="1300" b="1" dirty="0" smtClean="0">
                <a:latin typeface="Century Gothic" panose="020B0502020202020204" pitchFamily="34" charset="0"/>
              </a:rPr>
              <a:t>καστροπολιτείας</a:t>
            </a:r>
            <a:r>
              <a:rPr lang="el-GR" sz="1300" dirty="0" smtClean="0">
                <a:latin typeface="Century Gothic" panose="020B0502020202020204" pitchFamily="34" charset="0"/>
              </a:rPr>
              <a:t> είχε </a:t>
            </a:r>
            <a:r>
              <a:rPr lang="el-GR" sz="1300" dirty="0">
                <a:latin typeface="Century Gothic" panose="020B0502020202020204" pitchFamily="34" charset="0"/>
              </a:rPr>
              <a:t>όλα τα </a:t>
            </a:r>
            <a:r>
              <a:rPr lang="el-GR" sz="1300" b="1" dirty="0">
                <a:latin typeface="Century Gothic" panose="020B0502020202020204" pitchFamily="34" charset="0"/>
              </a:rPr>
              <a:t>χαρακτηριστικά</a:t>
            </a:r>
            <a:r>
              <a:rPr lang="el-GR" sz="1300" dirty="0">
                <a:latin typeface="Century Gothic" panose="020B0502020202020204" pitchFamily="34" charset="0"/>
              </a:rPr>
              <a:t> γνωρίσματα της </a:t>
            </a:r>
            <a:r>
              <a:rPr lang="el-GR" sz="1300" b="1" dirty="0">
                <a:latin typeface="Century Gothic" panose="020B0502020202020204" pitchFamily="34" charset="0"/>
              </a:rPr>
              <a:t>όψιμης </a:t>
            </a:r>
            <a:r>
              <a:rPr lang="el-GR" sz="1300" b="1" dirty="0" smtClean="0">
                <a:latin typeface="Century Gothic" panose="020B0502020202020204" pitchFamily="34" charset="0"/>
              </a:rPr>
              <a:t>Τουρκοκρατίας</a:t>
            </a:r>
            <a:r>
              <a:rPr lang="el-GR" sz="13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Οι </a:t>
            </a:r>
            <a:r>
              <a:rPr lang="el-GR" sz="1300" b="1" dirty="0">
                <a:latin typeface="Century Gothic" panose="020B0502020202020204" pitchFamily="34" charset="0"/>
              </a:rPr>
              <a:t>κατοικίες ήταν διώροφες</a:t>
            </a:r>
            <a:r>
              <a:rPr lang="el-GR" sz="1300" dirty="0">
                <a:latin typeface="Century Gothic" panose="020B0502020202020204" pitchFamily="34" charset="0"/>
              </a:rPr>
              <a:t>, κ</a:t>
            </a:r>
            <a:r>
              <a:rPr lang="el-GR" sz="1300" b="1" dirty="0">
                <a:latin typeface="Century Gothic" panose="020B0502020202020204" pitchFamily="34" charset="0"/>
              </a:rPr>
              <a:t>εραμοσκεπείς</a:t>
            </a:r>
            <a:r>
              <a:rPr lang="el-GR" sz="1300" dirty="0">
                <a:latin typeface="Century Gothic" panose="020B0502020202020204" pitchFamily="34" charset="0"/>
              </a:rPr>
              <a:t>, με </a:t>
            </a:r>
            <a:r>
              <a:rPr lang="el-GR" sz="1300" b="1" dirty="0">
                <a:latin typeface="Century Gothic" panose="020B0502020202020204" pitchFamily="34" charset="0"/>
              </a:rPr>
              <a:t>ανοικτούς εξώστες </a:t>
            </a:r>
            <a:r>
              <a:rPr lang="el-GR" sz="1300" dirty="0">
                <a:latin typeface="Century Gothic" panose="020B0502020202020204" pitchFamily="34" charset="0"/>
              </a:rPr>
              <a:t>και </a:t>
            </a:r>
            <a:r>
              <a:rPr lang="el-GR" sz="1300" b="1" dirty="0">
                <a:latin typeface="Century Gothic" panose="020B0502020202020204" pitchFamily="34" charset="0"/>
              </a:rPr>
              <a:t>τσατμαδένια σαχνισιά</a:t>
            </a:r>
            <a:r>
              <a:rPr lang="el-GR" sz="1300" dirty="0">
                <a:latin typeface="Century Gothic" panose="020B0502020202020204" pitchFamily="34" charset="0"/>
              </a:rPr>
              <a:t> με καφασωτά παράθυρα και ήταν περιτριγυρισμένες με ψηλούς λιθόκτιστους </a:t>
            </a:r>
            <a:r>
              <a:rPr lang="el-GR" sz="1300" dirty="0" smtClean="0">
                <a:latin typeface="Century Gothic" panose="020B0502020202020204" pitchFamily="34" charset="0"/>
              </a:rPr>
              <a:t>αυλόγυρους.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b="1" u="sng" dirty="0">
                <a:latin typeface="Century Gothic" panose="020B0502020202020204" pitchFamily="34" charset="0"/>
              </a:rPr>
              <a:t>Οικοδομική δραστηριότητα στην περιοχή των </a:t>
            </a:r>
            <a:r>
              <a:rPr lang="el-GR" sz="1300" b="1" u="sng" dirty="0" smtClean="0">
                <a:latin typeface="Century Gothic" panose="020B0502020202020204" pitchFamily="34" charset="0"/>
              </a:rPr>
              <a:t>Παλαιών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</a:t>
            </a:r>
            <a:r>
              <a:rPr lang="el-GR" sz="1300" b="1" dirty="0">
                <a:latin typeface="Century Gothic" panose="020B0502020202020204" pitchFamily="34" charset="0"/>
              </a:rPr>
              <a:t>πορεία της οικοδομικής δραστηριότητας στην περιοχή των Παλαιών </a:t>
            </a:r>
            <a:r>
              <a:rPr lang="el-GR" sz="1300" dirty="0">
                <a:latin typeface="Century Gothic" panose="020B0502020202020204" pitchFamily="34" charset="0"/>
              </a:rPr>
              <a:t>δεν </a:t>
            </a:r>
            <a:r>
              <a:rPr lang="el-GR" sz="1300" b="1" dirty="0">
                <a:latin typeface="Century Gothic" panose="020B0502020202020204" pitchFamily="34" charset="0"/>
              </a:rPr>
              <a:t>παρουσιάζει καμία ομοιότητα </a:t>
            </a:r>
            <a:r>
              <a:rPr lang="el-GR" sz="1300" dirty="0">
                <a:latin typeface="Century Gothic" panose="020B0502020202020204" pitchFamily="34" charset="0"/>
              </a:rPr>
              <a:t>με την αντίστοιχη </a:t>
            </a:r>
            <a:r>
              <a:rPr lang="el-GR" sz="1300" b="1" dirty="0">
                <a:latin typeface="Century Gothic" panose="020B0502020202020204" pitchFamily="34" charset="0"/>
              </a:rPr>
              <a:t>του Π.Σ. </a:t>
            </a:r>
            <a:r>
              <a:rPr lang="el-GR" sz="1300" b="1" dirty="0" smtClean="0">
                <a:latin typeface="Century Gothic" panose="020B0502020202020204" pitchFamily="34" charset="0"/>
              </a:rPr>
              <a:t>Βόλου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</a:rPr>
              <a:t>Η </a:t>
            </a:r>
            <a:r>
              <a:rPr lang="el-GR" sz="1300" b="1" dirty="0" smtClean="0">
                <a:latin typeface="Century Gothic" panose="020B0502020202020204" pitchFamily="34" charset="0"/>
              </a:rPr>
              <a:t>διαμόρφωση </a:t>
            </a:r>
            <a:r>
              <a:rPr lang="el-GR" sz="1300" b="1" dirty="0">
                <a:latin typeface="Century Gothic" panose="020B0502020202020204" pitchFamily="34" charset="0"/>
              </a:rPr>
              <a:t>της οικοδομικής δραστηριότητας </a:t>
            </a:r>
            <a:r>
              <a:rPr lang="el-GR" sz="1300" dirty="0">
                <a:latin typeface="Century Gothic" panose="020B0502020202020204" pitchFamily="34" charset="0"/>
              </a:rPr>
              <a:t>της περιοχής των Παλαιών </a:t>
            </a:r>
            <a:r>
              <a:rPr lang="el-GR" sz="1300" b="1" dirty="0">
                <a:latin typeface="Century Gothic" panose="020B0502020202020204" pitchFamily="34" charset="0"/>
              </a:rPr>
              <a:t>επιτεύχθηκε μέσω των προσθηκών κάθε τύπου αναπαλαιώσεων, </a:t>
            </a:r>
            <a:r>
              <a:rPr lang="el-GR" sz="1300" dirty="0">
                <a:latin typeface="Century Gothic" panose="020B0502020202020204" pitchFamily="34" charset="0"/>
              </a:rPr>
              <a:t>νομιμοποιήσεων, επεκτάσεων και όχι μέσω κατασκευών νέων </a:t>
            </a:r>
            <a:r>
              <a:rPr lang="el-GR" sz="1300" dirty="0" smtClean="0">
                <a:latin typeface="Century Gothic" panose="020B0502020202020204" pitchFamily="34" charset="0"/>
              </a:rPr>
              <a:t>οικοδομών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b="1" u="sng" dirty="0">
                <a:latin typeface="Century Gothic" panose="020B0502020202020204" pitchFamily="34" charset="0"/>
              </a:rPr>
              <a:t>Ιδιοκτησιακό καθεστώς-Χρήσεις που υπόκεινται στο δήμο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Το </a:t>
            </a:r>
            <a:r>
              <a:rPr lang="el-GR" sz="1300" b="1" dirty="0">
                <a:latin typeface="Century Gothic" panose="020B0502020202020204" pitchFamily="34" charset="0"/>
              </a:rPr>
              <a:t>ποσοστό ιδιοκατοίκησης </a:t>
            </a:r>
            <a:r>
              <a:rPr lang="el-GR" sz="1300" dirty="0">
                <a:latin typeface="Century Gothic" panose="020B0502020202020204" pitchFamily="34" charset="0"/>
              </a:rPr>
              <a:t>είναι </a:t>
            </a:r>
            <a:r>
              <a:rPr lang="el-GR" sz="1300" b="1" dirty="0">
                <a:latin typeface="Century Gothic" panose="020B0502020202020204" pitchFamily="34" charset="0"/>
              </a:rPr>
              <a:t>μεγαλύτερο από το ποσοστό ενοικίασης στην περιοχή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περιοχή παρουσιάζει ένα </a:t>
            </a:r>
            <a:r>
              <a:rPr lang="el-GR" sz="1300" b="1" dirty="0">
                <a:latin typeface="Century Gothic" panose="020B0502020202020204" pitchFamily="34" charset="0"/>
              </a:rPr>
              <a:t>μεγάλο αριθμό ακινήτων </a:t>
            </a:r>
            <a:r>
              <a:rPr lang="el-GR" sz="1300" dirty="0">
                <a:latin typeface="Century Gothic" panose="020B0502020202020204" pitchFamily="34" charset="0"/>
              </a:rPr>
              <a:t>ή </a:t>
            </a:r>
            <a:r>
              <a:rPr lang="el-GR" sz="1300" b="1" dirty="0">
                <a:latin typeface="Century Gothic" panose="020B0502020202020204" pitchFamily="34" charset="0"/>
              </a:rPr>
              <a:t>αδόμητων/υπαίθριων χώρων τα οποία αποτελούν περιουσία του Δήμου</a:t>
            </a:r>
            <a:r>
              <a:rPr lang="el-GR" sz="1300" dirty="0">
                <a:latin typeface="Century Gothic" panose="020B0502020202020204" pitchFamily="34" charset="0"/>
              </a:rPr>
              <a:t>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3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0825" y="1052513"/>
            <a:ext cx="20891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2781300"/>
            <a:ext cx="2387600" cy="244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825" y="4797425"/>
            <a:ext cx="2089150" cy="156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993775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ΠΑΛΑΙΩΝ(10/22)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84313"/>
            <a:ext cx="6986587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792163" y="1146175"/>
            <a:ext cx="7883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 u="sng">
                <a:latin typeface="Century Gothic" pitchFamily="34" charset="0"/>
              </a:rPr>
              <a:t>Κατάλογος με κτίρια που υπόκεινται στη δημοτική περιουσία στην περιοχή των Παλαιών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/>
              <a:t>ΑΝΑΛΥΣΗ ΤΩΝ ΧΑΡΑΚΤΗΡΙΣΤΙΚΩΝ ΤΗΣ ΠΕΡΙΟΧΗΣ ΤΩΝ </a:t>
            </a:r>
            <a:r>
              <a:rPr lang="el-GR" sz="2800" dirty="0" smtClean="0"/>
              <a:t>ΠΑΛΑΙΩΝ(11/22)</a:t>
            </a:r>
            <a:endParaRPr lang="el-GR" sz="2800" dirty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22238" y="1231900"/>
            <a:ext cx="5194300" cy="23764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l-GR" sz="1200" b="1" u="sng" smtClean="0">
                <a:latin typeface="Century Gothic" pitchFamily="34" charset="0"/>
              </a:rPr>
              <a:t>Κατάλογος με πλατείες που υπόκεινται  στη δημοτική περιουσία στην περιοχή των Παλαιών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1773238"/>
            <a:ext cx="4849813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5410200" y="1231900"/>
            <a:ext cx="362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200" b="1" u="sng">
                <a:latin typeface="Century Gothic" pitchFamily="34" charset="0"/>
              </a:rPr>
              <a:t>Κατάλογος με οικόπεδα που υπόκεινται στη δημοτική περιουσία στην περιοχή των Παλαιών</a:t>
            </a: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0325" y="2060575"/>
            <a:ext cx="40036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578850" cy="849313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ΠΑΛΑΙΩΝ(12/22)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Πολιτιστικά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χαρακτηριστικά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Μουσεία- Χώροι </a:t>
            </a:r>
            <a:r>
              <a:rPr lang="el-GR" sz="1400" b="1" dirty="0" smtClean="0">
                <a:latin typeface="Century Gothic" panose="020B0502020202020204" pitchFamily="34" charset="0"/>
              </a:rPr>
              <a:t>Πολιτισμού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Σιδηροδρομικό Μουσείο </a:t>
            </a:r>
            <a:r>
              <a:rPr lang="el-GR" sz="1400" b="1" dirty="0">
                <a:latin typeface="Century Gothic" panose="020B0502020202020204" pitchFamily="34" charset="0"/>
              </a:rPr>
              <a:t>Θεσσαλίας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Μουσείο της πόλης του Βόλου</a:t>
            </a:r>
            <a:r>
              <a:rPr lang="el-GR" sz="1400" dirty="0" smtClean="0">
                <a:latin typeface="Century Gothic" panose="020B0502020202020204" pitchFamily="34" charset="0"/>
              </a:rPr>
              <a:t>,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Πλινθοκεραμοποιείο </a:t>
            </a:r>
            <a:r>
              <a:rPr lang="el-GR" sz="1400" b="1" dirty="0" smtClean="0">
                <a:latin typeface="Century Gothic" panose="020B0502020202020204" pitchFamily="34" charset="0"/>
              </a:rPr>
              <a:t>Τσαλαπάτα </a:t>
            </a:r>
            <a:r>
              <a:rPr lang="el-GR" sz="1400" dirty="0" smtClean="0">
                <a:latin typeface="Century Gothic" panose="020B0502020202020204" pitchFamily="34" charset="0"/>
              </a:rPr>
              <a:t>(Μουσείο</a:t>
            </a:r>
            <a:r>
              <a:rPr lang="en-US" sz="1400" dirty="0" smtClean="0">
                <a:latin typeface="Century Gothic" panose="020B0502020202020204" pitchFamily="34" charset="0"/>
              </a:rPr>
              <a:t>, </a:t>
            </a:r>
            <a:r>
              <a:rPr lang="el-GR" sz="1400" dirty="0" smtClean="0">
                <a:latin typeface="Century Gothic" panose="020B0502020202020204" pitchFamily="34" charset="0"/>
              </a:rPr>
              <a:t>χειροτεχνικά </a:t>
            </a:r>
            <a:r>
              <a:rPr lang="el-GR" sz="1400" dirty="0">
                <a:latin typeface="Century Gothic" panose="020B0502020202020204" pitchFamily="34" charset="0"/>
              </a:rPr>
              <a:t>εργαστήρια, εκθετήρια και μικρά εμπορικά καταστήματα για παραδοσιακά προϊόντα της </a:t>
            </a:r>
            <a:r>
              <a:rPr lang="el-GR" sz="1400" dirty="0" smtClean="0">
                <a:latin typeface="Century Gothic" panose="020B0502020202020204" pitchFamily="34" charset="0"/>
              </a:rPr>
              <a:t>περιοχής, χώρους </a:t>
            </a:r>
            <a:r>
              <a:rPr lang="el-GR" sz="1400" dirty="0">
                <a:latin typeface="Century Gothic" panose="020B0502020202020204" pitchFamily="34" charset="0"/>
              </a:rPr>
              <a:t>εκθέσεων και καλλιτεχνικών εκδηλώσεων, βιβλιοθήκη, αίθουσα video-wall και </a:t>
            </a:r>
            <a:r>
              <a:rPr lang="el-GR" sz="1400" dirty="0" smtClean="0">
                <a:latin typeface="Century Gothic" panose="020B0502020202020204" pitchFamily="34" charset="0"/>
              </a:rPr>
              <a:t>κινηματογράφο, χώρους αναψυχής).</a:t>
            </a:r>
            <a:endParaRPr lang="el-GR" sz="1400" dirty="0"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376363"/>
            <a:ext cx="4537075" cy="15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4438650"/>
            <a:ext cx="2905125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4281488"/>
            <a:ext cx="3024187" cy="228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68313" y="31750"/>
            <a:ext cx="8229600" cy="1020763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ΠΑΛΑΙΩΝ(13/22)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908050"/>
            <a:ext cx="3743325" cy="59499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Αρχαιολογικοί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χώροι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Τ</a:t>
            </a:r>
            <a:r>
              <a:rPr lang="el-GR" sz="1400" b="1" dirty="0" smtClean="0">
                <a:latin typeface="Century Gothic" panose="020B0502020202020204" pitchFamily="34" charset="0"/>
              </a:rPr>
              <a:t>μήματα </a:t>
            </a:r>
            <a:r>
              <a:rPr lang="el-GR" sz="1400" b="1" dirty="0">
                <a:latin typeface="Century Gothic" panose="020B0502020202020204" pitchFamily="34" charset="0"/>
              </a:rPr>
              <a:t>του παλαιοχριστιανικού τείχους </a:t>
            </a:r>
            <a:r>
              <a:rPr lang="el-GR" sz="1400" dirty="0">
                <a:latin typeface="Century Gothic" panose="020B0502020202020204" pitchFamily="34" charset="0"/>
              </a:rPr>
              <a:t>(στις οδούς Σουλίου, Κρέοντος, Βελισσαρίου, Μητροπολίτου Γρηγορίου, Λαχανά</a:t>
            </a:r>
            <a:r>
              <a:rPr lang="el-GR" sz="1400" dirty="0" smtClean="0">
                <a:latin typeface="Century Gothic" panose="020B0502020202020204" pitchFamily="34" charset="0"/>
              </a:rPr>
              <a:t>),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Αρχαιολογικά </a:t>
            </a:r>
            <a:r>
              <a:rPr lang="el-GR" sz="1400" b="1" dirty="0">
                <a:latin typeface="Century Gothic" panose="020B0502020202020204" pitchFamily="34" charset="0"/>
              </a:rPr>
              <a:t>ευρήματα, λουτρά και βυζαντινά </a:t>
            </a:r>
            <a:r>
              <a:rPr lang="el-GR" sz="1400" b="1" dirty="0" smtClean="0">
                <a:latin typeface="Century Gothic" panose="020B0502020202020204" pitchFamily="34" charset="0"/>
              </a:rPr>
              <a:t>μνημεία </a:t>
            </a:r>
            <a:r>
              <a:rPr lang="el-GR" sz="1400" dirty="0" smtClean="0">
                <a:latin typeface="Century Gothic" panose="020B0502020202020204" pitchFamily="34" charset="0"/>
              </a:rPr>
              <a:t>(εντοπίστηκαν </a:t>
            </a:r>
            <a:r>
              <a:rPr lang="el-GR" sz="1400" dirty="0">
                <a:latin typeface="Century Gothic" panose="020B0502020202020204" pitchFamily="34" charset="0"/>
              </a:rPr>
              <a:t>σε πολλά οικόπεδα των Παλαιών, όπως στα ιδιωτικά οικόπεδα Γ. Πούλιου, Π. Βενετά, στο οικόπεδο της Υπερτοπικής Αγοράς, στην πλατεία Αγίων θεοδώρων, στην οδό Φερών και δυτικά του λόφου των Αγίων </a:t>
            </a:r>
            <a:r>
              <a:rPr lang="el-GR" sz="1400" dirty="0" smtClean="0">
                <a:latin typeface="Century Gothic" panose="020B0502020202020204" pitchFamily="34" charset="0"/>
              </a:rPr>
              <a:t>Θεοδώρων).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Ένα </a:t>
            </a:r>
            <a:r>
              <a:rPr lang="el-GR" sz="1400" b="1" dirty="0">
                <a:latin typeface="Century Gothic" panose="020B0502020202020204" pitchFamily="34" charset="0"/>
              </a:rPr>
              <a:t>πλήθος κτιρίων μέσα στα όριά του είναι χαρακτηρισμένα ως διατηρητέα </a:t>
            </a:r>
            <a:r>
              <a:rPr lang="el-GR" sz="1400" dirty="0">
                <a:latin typeface="Century Gothic" panose="020B0502020202020204" pitchFamily="34" charset="0"/>
              </a:rPr>
              <a:t>από την Υπηρεσία Νεοτέρων </a:t>
            </a:r>
            <a:r>
              <a:rPr lang="el-GR" sz="1400" dirty="0" smtClean="0">
                <a:latin typeface="Century Gothic" panose="020B0502020202020204" pitchFamily="34" charset="0"/>
              </a:rPr>
              <a:t>Μνημείων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1484313"/>
            <a:ext cx="21526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7663" y="3721100"/>
            <a:ext cx="2305050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514475"/>
            <a:ext cx="2571750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0663" y="3789363"/>
            <a:ext cx="2628900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979487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ΠΑΛΑΙΩΝ(14/22)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25" y="1004888"/>
            <a:ext cx="8229600" cy="500062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Επιχειρηματική δραστηριότητα-Παραδοσιακά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επαγγέλματα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Τα περισσότερα </a:t>
            </a:r>
            <a:r>
              <a:rPr lang="el-GR" sz="1400" b="1" dirty="0">
                <a:latin typeface="Century Gothic" panose="020B0502020202020204" pitchFamily="34" charset="0"/>
              </a:rPr>
              <a:t>εμπορικά καταστήματα </a:t>
            </a:r>
            <a:r>
              <a:rPr lang="el-GR" sz="1400" dirty="0">
                <a:latin typeface="Century Gothic" panose="020B0502020202020204" pitchFamily="34" charset="0"/>
              </a:rPr>
              <a:t>της περιοχής αριθμούν </a:t>
            </a:r>
            <a:r>
              <a:rPr lang="el-GR" sz="1400" b="1" dirty="0">
                <a:latin typeface="Century Gothic" panose="020B0502020202020204" pitchFamily="34" charset="0"/>
              </a:rPr>
              <a:t>αρκετά χρόνια εγκατάστασης </a:t>
            </a:r>
            <a:r>
              <a:rPr lang="el-GR" sz="1400" dirty="0">
                <a:latin typeface="Century Gothic" panose="020B0502020202020204" pitchFamily="34" charset="0"/>
              </a:rPr>
              <a:t>και διατηρούν τον </a:t>
            </a:r>
            <a:r>
              <a:rPr lang="el-GR" sz="1400" b="1" dirty="0">
                <a:latin typeface="Century Gothic" panose="020B0502020202020204" pitchFamily="34" charset="0"/>
              </a:rPr>
              <a:t>παλιό χαρακτήρα των εμπορικών επιχειρήσεων </a:t>
            </a:r>
            <a:r>
              <a:rPr lang="el-GR" sz="1400" dirty="0">
                <a:latin typeface="Century Gothic" panose="020B0502020202020204" pitchFamily="34" charset="0"/>
              </a:rPr>
              <a:t>της </a:t>
            </a:r>
            <a:r>
              <a:rPr lang="el-GR" sz="1400" b="1" dirty="0">
                <a:latin typeface="Century Gothic" panose="020B0502020202020204" pitchFamily="34" charset="0"/>
              </a:rPr>
              <a:t>περιόδου άνθησης του εμπορίου στα </a:t>
            </a:r>
            <a:r>
              <a:rPr lang="el-GR" sz="1400" b="1" dirty="0" smtClean="0">
                <a:latin typeface="Century Gothic" panose="020B0502020202020204" pitchFamily="34" charset="0"/>
              </a:rPr>
              <a:t>Παλαιά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Στη </a:t>
            </a:r>
            <a:r>
              <a:rPr lang="el-GR" sz="1400" b="1" dirty="0">
                <a:latin typeface="Century Gothic" panose="020B0502020202020204" pitchFamily="34" charset="0"/>
              </a:rPr>
              <a:t>νότια συνοικία </a:t>
            </a:r>
            <a:r>
              <a:rPr lang="el-GR" sz="1400" dirty="0">
                <a:latin typeface="Century Gothic" panose="020B0502020202020204" pitchFamily="34" charset="0"/>
              </a:rPr>
              <a:t>απαντώνται </a:t>
            </a:r>
            <a:r>
              <a:rPr lang="el-GR" sz="1400" b="1" dirty="0">
                <a:latin typeface="Century Gothic" panose="020B0502020202020204" pitchFamily="34" charset="0"/>
              </a:rPr>
              <a:t>πολλά καταστήματα</a:t>
            </a:r>
            <a:r>
              <a:rPr lang="el-GR" sz="1400" dirty="0">
                <a:latin typeface="Century Gothic" panose="020B0502020202020204" pitchFamily="34" charset="0"/>
              </a:rPr>
              <a:t>, τα οποία πωλούν </a:t>
            </a:r>
            <a:r>
              <a:rPr lang="el-GR" sz="1400" b="1" dirty="0">
                <a:latin typeface="Century Gothic" panose="020B0502020202020204" pitchFamily="34" charset="0"/>
              </a:rPr>
              <a:t>είδη γενικού εμπορίου, σιδερικά, πλαστικά, μεταλλικά εργαλεία, γεωργικά μηχανήματα, ζωοτροφές, λιπάσματα και φάρμακ</a:t>
            </a:r>
            <a:r>
              <a:rPr lang="el-GR" sz="1400" dirty="0">
                <a:latin typeface="Century Gothic" panose="020B0502020202020204" pitchFamily="34" charset="0"/>
              </a:rPr>
              <a:t>α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Σημαντικά </a:t>
            </a:r>
            <a:r>
              <a:rPr lang="el-GR" sz="1400" b="1" dirty="0">
                <a:latin typeface="Century Gothic" panose="020B0502020202020204" pitchFamily="34" charset="0"/>
              </a:rPr>
              <a:t>παραδοσιακά επαγγέλματα και </a:t>
            </a:r>
            <a:r>
              <a:rPr lang="el-GR" sz="1400" dirty="0">
                <a:latin typeface="Century Gothic" panose="020B0502020202020204" pitchFamily="34" charset="0"/>
              </a:rPr>
              <a:t>κ</a:t>
            </a:r>
            <a:r>
              <a:rPr lang="el-GR" sz="1400" b="1" dirty="0">
                <a:latin typeface="Century Gothic" panose="020B0502020202020204" pitchFamily="34" charset="0"/>
              </a:rPr>
              <a:t>αταστήματ</a:t>
            </a:r>
            <a:r>
              <a:rPr lang="el-GR" sz="1400" dirty="0">
                <a:latin typeface="Century Gothic" panose="020B0502020202020204" pitchFamily="34" charset="0"/>
              </a:rPr>
              <a:t>α </a:t>
            </a:r>
            <a:r>
              <a:rPr lang="el-GR" sz="1400" dirty="0" smtClean="0">
                <a:latin typeface="Century Gothic" panose="020B0502020202020204" pitchFamily="34" charset="0"/>
              </a:rPr>
              <a:t>τείνουν </a:t>
            </a:r>
            <a:r>
              <a:rPr lang="el-GR" sz="1400" dirty="0">
                <a:latin typeface="Century Gothic" panose="020B0502020202020204" pitchFamily="34" charset="0"/>
              </a:rPr>
              <a:t>να </a:t>
            </a:r>
            <a:r>
              <a:rPr lang="el-GR" sz="1400" b="1" dirty="0">
                <a:latin typeface="Century Gothic" panose="020B0502020202020204" pitchFamily="34" charset="0"/>
              </a:rPr>
              <a:t>εκλείψουν(</a:t>
            </a:r>
            <a:r>
              <a:rPr lang="el-GR" sz="1400" dirty="0">
                <a:latin typeface="Century Gothic" panose="020B0502020202020204" pitchFamily="34" charset="0"/>
              </a:rPr>
              <a:t>πεταλωτήρια, τα καροποιεία και τα καπηλειά, το ένα και μοναδικό σαγματοποιείο, τα ραφτάδικα, τα χάνια, τα εργαστήρια επισκευής γεωργικών εργαλείων, τα οπλοποιεία και τα </a:t>
            </a:r>
            <a:r>
              <a:rPr lang="el-GR" sz="1400" dirty="0" smtClean="0">
                <a:latin typeface="Century Gothic" panose="020B0502020202020204" pitchFamily="34" charset="0"/>
              </a:rPr>
              <a:t>μαχαιροποιεία)</a:t>
            </a:r>
            <a:endParaRPr lang="el-GR" sz="1400" dirty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>
              <a:latin typeface="Century Gothic" panose="020B0502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716463"/>
            <a:ext cx="2173287" cy="163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640263"/>
            <a:ext cx="245268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4725" y="4699000"/>
            <a:ext cx="2303463" cy="171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93775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ΠΑΛΑΙΩΝ(15/22)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688013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>
                <a:latin typeface="Century Gothic" panose="020B0502020202020204" pitchFamily="34" charset="0"/>
              </a:rPr>
              <a:t>Λιμένας </a:t>
            </a:r>
            <a:r>
              <a:rPr lang="el-GR" sz="1200" b="1" u="sng" dirty="0" smtClean="0">
                <a:latin typeface="Century Gothic" panose="020B0502020202020204" pitchFamily="34" charset="0"/>
              </a:rPr>
              <a:t>Βόλου</a:t>
            </a:r>
            <a:endParaRPr lang="el-GR" sz="1200" b="1" u="sng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</a:rPr>
              <a:t>Το </a:t>
            </a:r>
            <a:r>
              <a:rPr lang="el-GR" sz="1200" b="1" dirty="0">
                <a:latin typeface="Century Gothic" panose="020B0502020202020204" pitchFamily="34" charset="0"/>
              </a:rPr>
              <a:t>λιμάνι του Βόλου </a:t>
            </a:r>
            <a:r>
              <a:rPr lang="el-GR" sz="1200" dirty="0">
                <a:latin typeface="Century Gothic" panose="020B0502020202020204" pitchFamily="34" charset="0"/>
              </a:rPr>
              <a:t>αποτελεί το </a:t>
            </a:r>
            <a:r>
              <a:rPr lang="el-GR" sz="1200" b="1" dirty="0">
                <a:latin typeface="Century Gothic" panose="020B0502020202020204" pitchFamily="34" charset="0"/>
              </a:rPr>
              <a:t>κύριο λιμάνι</a:t>
            </a:r>
            <a:r>
              <a:rPr lang="el-GR" sz="1200" dirty="0">
                <a:latin typeface="Century Gothic" panose="020B0502020202020204" pitchFamily="34" charset="0"/>
              </a:rPr>
              <a:t>, όχι μόνο στην περιοχή μελέτης αλλά και </a:t>
            </a:r>
            <a:r>
              <a:rPr lang="el-GR" sz="1200" b="1" dirty="0">
                <a:latin typeface="Century Gothic" panose="020B0502020202020204" pitchFamily="34" charset="0"/>
              </a:rPr>
              <a:t>σε περιφερειακό και διαπεριφερειακό </a:t>
            </a:r>
            <a:r>
              <a:rPr lang="el-GR" sz="1200" b="1" dirty="0" smtClean="0">
                <a:latin typeface="Century Gothic" panose="020B0502020202020204" pitchFamily="34" charset="0"/>
              </a:rPr>
              <a:t>επίπεδο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latin typeface="Century Gothic" panose="020B0502020202020204" pitchFamily="34" charset="0"/>
              </a:rPr>
              <a:t>Η Ο.Λ.Β. Α.Ε</a:t>
            </a:r>
            <a:r>
              <a:rPr lang="el-GR" sz="1200" dirty="0">
                <a:latin typeface="Century Gothic" panose="020B0502020202020204" pitchFamily="34" charset="0"/>
              </a:rPr>
              <a:t>. ιδρύθηκε ως </a:t>
            </a:r>
            <a:r>
              <a:rPr lang="el-GR" sz="1200" b="1" dirty="0">
                <a:latin typeface="Century Gothic" panose="020B0502020202020204" pitchFamily="34" charset="0"/>
              </a:rPr>
              <a:t>Ανώνυμη Εταιρεία Κοινής Ωφέλειας με μοναδικό μέτοχο το Ελληνικό Δημόσιο </a:t>
            </a:r>
            <a:endParaRPr lang="el-GR" sz="1200" b="1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latin typeface="Century Gothic" panose="020B0502020202020204" pitchFamily="34" charset="0"/>
              </a:rPr>
              <a:t>Ο Οργανισμός Λιμένος Βόλου (ΟΛΒ) διαχειρίζεται τις χερσαίες λιμενικές ζώνες στην ευρύτερη περιοχή μελέτης</a:t>
            </a:r>
            <a:r>
              <a:rPr lang="el-GR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dirty="0">
                <a:latin typeface="Century Gothic" panose="020B0502020202020204" pitchFamily="34" charset="0"/>
              </a:rPr>
              <a:t>Οι </a:t>
            </a:r>
            <a:r>
              <a:rPr lang="el-GR" sz="1200" b="1" dirty="0">
                <a:latin typeface="Century Gothic" panose="020B0502020202020204" pitchFamily="34" charset="0"/>
              </a:rPr>
              <a:t>εγκαταστάσεις </a:t>
            </a:r>
            <a:r>
              <a:rPr lang="el-GR" sz="1200" dirty="0">
                <a:latin typeface="Century Gothic" panose="020B0502020202020204" pitchFamily="34" charset="0"/>
              </a:rPr>
              <a:t>του κεντρικού λιμένα της περιοχής μελέτης αλλά και του κέντρου του Βόλου, είναι οι εξής: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Κεντρικός </a:t>
            </a:r>
            <a:r>
              <a:rPr lang="el-GR" sz="1200" b="1" dirty="0">
                <a:latin typeface="Century Gothic" panose="020B0502020202020204" pitchFamily="34" charset="0"/>
              </a:rPr>
              <a:t>προβλήτας (τουριστικός)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Προβλήτας </a:t>
            </a:r>
            <a:r>
              <a:rPr lang="el-GR" sz="1200" b="1" dirty="0">
                <a:latin typeface="Century Gothic" panose="020B0502020202020204" pitchFamily="34" charset="0"/>
              </a:rPr>
              <a:t>Νο 1  (εμπορικός)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Προβλήτας </a:t>
            </a:r>
            <a:r>
              <a:rPr lang="el-GR" sz="1200" b="1" dirty="0">
                <a:latin typeface="Century Gothic" panose="020B0502020202020204" pitchFamily="34" charset="0"/>
              </a:rPr>
              <a:t>Νο2  (εμπορικός)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Προβλήτας </a:t>
            </a:r>
            <a:r>
              <a:rPr lang="el-GR" sz="1200" b="1" dirty="0">
                <a:latin typeface="Century Gothic" panose="020B0502020202020204" pitchFamily="34" charset="0"/>
              </a:rPr>
              <a:t>Νο3 (containers)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Μαρίνα </a:t>
            </a:r>
            <a:r>
              <a:rPr lang="el-GR" sz="1200" b="1" dirty="0">
                <a:latin typeface="Century Gothic" panose="020B0502020202020204" pitchFamily="34" charset="0"/>
              </a:rPr>
              <a:t>τελωνείου </a:t>
            </a:r>
            <a:r>
              <a:rPr lang="el-GR" sz="1200" b="1" dirty="0" smtClean="0">
                <a:latin typeface="Century Gothic" panose="020B0502020202020204" pitchFamily="34" charset="0"/>
              </a:rPr>
              <a:t>Βόλου</a:t>
            </a:r>
            <a:endParaRPr lang="el-GR" sz="1200" b="1" dirty="0"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889250"/>
            <a:ext cx="424815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0" y="6418263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Λιμένας Βόλου-οριζοντιογραφία: Απεικόνιση των χρήσεων και προβλητών του λιμένα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7" y="4525404"/>
            <a:ext cx="3706913" cy="141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395288" y="31750"/>
            <a:ext cx="8229600" cy="949325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ΠΑΛΑΙΩΝ(16/22)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30120" y="692696"/>
            <a:ext cx="2288843" cy="1487748"/>
          </a:xfr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38611" y="2180444"/>
            <a:ext cx="2350074" cy="153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3717031"/>
            <a:ext cx="3006743" cy="1546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9144" y="5263665"/>
            <a:ext cx="2795928" cy="1448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8950" y="1557338"/>
            <a:ext cx="6315075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86113" y="1279525"/>
            <a:ext cx="603091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Χωροθέτηση των κτιρίων του Ο.Λ.Β. Α.Ε. ανα προβλήτα/μαρίνες</a:t>
            </a:r>
            <a:r>
              <a:rPr lang="el-GR" sz="1200" dirty="0">
                <a:latin typeface="Century Gothic" panose="020B0502020202020204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893762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ΠΑΛΑΙΩΝ(17/22)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981075"/>
            <a:ext cx="8589962" cy="506888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u="sng" dirty="0" smtClean="0">
                <a:latin typeface="Century Gothic" panose="020B0502020202020204" pitchFamily="34" charset="0"/>
              </a:rPr>
              <a:t>M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εταφορικές υποδομές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Ο </a:t>
            </a:r>
            <a:r>
              <a:rPr lang="el-GR" sz="1400" b="1" dirty="0">
                <a:latin typeface="Century Gothic" panose="020B0502020202020204" pitchFamily="34" charset="0"/>
              </a:rPr>
              <a:t>σιδηροδρομικός σταθμός  </a:t>
            </a:r>
            <a:r>
              <a:rPr lang="el-GR" sz="1400" dirty="0">
                <a:latin typeface="Century Gothic" panose="020B0502020202020204" pitchFamily="34" charset="0"/>
              </a:rPr>
              <a:t>του Βόλου βρίσκεται ανατολικά της περιοχής των «Παλαιών», στην οδό Παπαδιαμάντη και με έξοδο προς τη </a:t>
            </a:r>
            <a:r>
              <a:rPr lang="el-GR" sz="1400" dirty="0" smtClean="0">
                <a:latin typeface="Century Gothic" panose="020B0502020202020204" pitchFamily="34" charset="0"/>
              </a:rPr>
              <a:t>θάλασσα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συνολική επιφάνεια του σταθμού ανέρχεται στα 40 περίπου στρέμματα </a:t>
            </a:r>
            <a:r>
              <a:rPr lang="el-GR" sz="1400" dirty="0">
                <a:latin typeface="Century Gothic" panose="020B0502020202020204" pitchFamily="34" charset="0"/>
              </a:rPr>
              <a:t>και περιλαμβάνει τον επιβατικό σταθμό, το σιδηροδρομικό μουσείο, αποθήκες και άλλους βοηθητικούς χώρους. 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Ο </a:t>
            </a:r>
            <a:r>
              <a:rPr lang="el-GR" sz="1400" b="1" dirty="0">
                <a:latin typeface="Century Gothic" panose="020B0502020202020204" pitchFamily="34" charset="0"/>
              </a:rPr>
              <a:t>αστικός και υπεραστικός σταθμός λεωφορείων </a:t>
            </a:r>
            <a:r>
              <a:rPr lang="el-GR" sz="1400" dirty="0">
                <a:latin typeface="Century Gothic" panose="020B0502020202020204" pitchFamily="34" charset="0"/>
              </a:rPr>
              <a:t>βρίσκεται στην </a:t>
            </a:r>
            <a:r>
              <a:rPr lang="el-GR" sz="1400" b="1" dirty="0">
                <a:latin typeface="Century Gothic" panose="020B0502020202020204" pitchFamily="34" charset="0"/>
              </a:rPr>
              <a:t>είσοδο της πόλης </a:t>
            </a:r>
            <a:r>
              <a:rPr lang="el-GR" sz="1400" dirty="0">
                <a:latin typeface="Century Gothic" panose="020B0502020202020204" pitchFamily="34" charset="0"/>
              </a:rPr>
              <a:t>και επί της οδού Σέκερη, σε μία μικρή απόσταση από το </a:t>
            </a:r>
            <a:r>
              <a:rPr lang="el-GR" sz="1400" dirty="0" smtClean="0">
                <a:latin typeface="Century Gothic" panose="020B0502020202020204" pitchFamily="34" charset="0"/>
              </a:rPr>
              <a:t>κέντρο, ενώ είναι  εγκατεστημένος </a:t>
            </a:r>
            <a:r>
              <a:rPr lang="el-GR" sz="1400" dirty="0">
                <a:latin typeface="Century Gothic" panose="020B0502020202020204" pitchFamily="34" charset="0"/>
              </a:rPr>
              <a:t>σε θέση </a:t>
            </a:r>
            <a:r>
              <a:rPr lang="el-GR" sz="1400" dirty="0" smtClean="0">
                <a:latin typeface="Century Gothic" panose="020B0502020202020204" pitchFamily="34" charset="0"/>
              </a:rPr>
              <a:t>κλειδί. 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32200"/>
            <a:ext cx="316865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762375"/>
            <a:ext cx="403225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9613" y="3405188"/>
            <a:ext cx="3214687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Αεροφωτογραφία σιδηροδρομικού σταθμού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7900" y="3500438"/>
            <a:ext cx="3316288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Αεροφωτογραφία </a:t>
            </a:r>
            <a:r>
              <a:rPr lang="el-GR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υπεραστικού σταθμού ΚΤΕΛ</a:t>
            </a:r>
            <a:endParaRPr lang="el-GR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893762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ΠΑΛΑΙΩΝ(18/22)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Τουρισμός κρουαζιέρας στην πόλη του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Βόλου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κρουαζιέρα</a:t>
            </a:r>
            <a:r>
              <a:rPr lang="el-GR" sz="1400" dirty="0">
                <a:latin typeface="Century Gothic" panose="020B0502020202020204" pitchFamily="34" charset="0"/>
              </a:rPr>
              <a:t> αποτελεί μία </a:t>
            </a:r>
            <a:r>
              <a:rPr lang="el-GR" sz="1400" b="1" dirty="0">
                <a:latin typeface="Century Gothic" panose="020B0502020202020204" pitchFamily="34" charset="0"/>
              </a:rPr>
              <a:t>θαλάσσια περιήγηση με επιβάτες</a:t>
            </a:r>
            <a:r>
              <a:rPr lang="el-GR" sz="1400" dirty="0">
                <a:latin typeface="Century Gothic" panose="020B0502020202020204" pitchFamily="34" charset="0"/>
              </a:rPr>
              <a:t>, ενώ πρόκειται για ένα τ</a:t>
            </a:r>
            <a:r>
              <a:rPr lang="el-GR" sz="1400" b="1" dirty="0">
                <a:latin typeface="Century Gothic" panose="020B0502020202020204" pitchFamily="34" charset="0"/>
              </a:rPr>
              <a:t>αξίδι αναψυχής το οποίο ξεκινά και τελειώνει στο ίδιο σημείο, στο λιμάνι αφετηρίας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κρουαζιέρα </a:t>
            </a:r>
            <a:r>
              <a:rPr lang="el-GR" sz="1400" dirty="0">
                <a:latin typeface="Century Gothic" panose="020B0502020202020204" pitchFamily="34" charset="0"/>
              </a:rPr>
              <a:t>αποτελεί ένα </a:t>
            </a:r>
            <a:r>
              <a:rPr lang="el-GR" sz="1400" b="1" dirty="0">
                <a:latin typeface="Century Gothic" panose="020B0502020202020204" pitchFamily="34" charset="0"/>
              </a:rPr>
              <a:t>μείγμα θαλάσσιας μεταφοράς ταξιδιού</a:t>
            </a:r>
            <a:r>
              <a:rPr lang="el-GR" sz="1400" dirty="0">
                <a:latin typeface="Century Gothic" panose="020B0502020202020204" pitchFamily="34" charset="0"/>
              </a:rPr>
              <a:t>, </a:t>
            </a:r>
            <a:r>
              <a:rPr lang="el-GR" sz="1400" b="1" dirty="0">
                <a:latin typeface="Century Gothic" panose="020B0502020202020204" pitchFamily="34" charset="0"/>
              </a:rPr>
              <a:t>τουρισμού και ελεύθερου χρόνου</a:t>
            </a:r>
            <a:r>
              <a:rPr lang="el-GR" sz="1400" dirty="0">
                <a:latin typeface="Century Gothic" panose="020B0502020202020204" pitchFamily="34" charset="0"/>
              </a:rPr>
              <a:t>, ενώ ορίζεται ως </a:t>
            </a:r>
            <a:r>
              <a:rPr lang="el-GR" sz="1400" b="1" dirty="0">
                <a:latin typeface="Century Gothic" panose="020B0502020202020204" pitchFamily="34" charset="0"/>
              </a:rPr>
              <a:t>η δραστηριότητα του ελεύθερου χρόνου των επιβατών που πληρώνουν για ένα δρομολόγιο και περιλαμβάνει τουλάχιστον μία διανυκτέρευση σε ένα πλοίο χωρητικότητας 100 επιβατώ</a:t>
            </a:r>
            <a:r>
              <a:rPr lang="el-GR" sz="1400" dirty="0">
                <a:latin typeface="Century Gothic" panose="020B0502020202020204" pitchFamily="34" charset="0"/>
              </a:rPr>
              <a:t>ν 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Το </a:t>
            </a:r>
            <a:r>
              <a:rPr lang="el-GR" sz="1400" b="1" dirty="0">
                <a:latin typeface="Century Gothic" panose="020B0502020202020204" pitchFamily="34" charset="0"/>
              </a:rPr>
              <a:t>λιμάνι του Βόλο</a:t>
            </a:r>
            <a:r>
              <a:rPr lang="el-GR" sz="1400" dirty="0">
                <a:latin typeface="Century Gothic" panose="020B0502020202020204" pitchFamily="34" charset="0"/>
              </a:rPr>
              <a:t>υ </a:t>
            </a:r>
            <a:r>
              <a:rPr lang="el-GR" sz="1400" dirty="0" smtClean="0">
                <a:latin typeface="Century Gothic" panose="020B0502020202020204" pitchFamily="34" charset="0"/>
              </a:rPr>
              <a:t>φιλοξενεί </a:t>
            </a:r>
            <a:r>
              <a:rPr lang="el-GR" sz="1400" b="1" dirty="0" smtClean="0">
                <a:latin typeface="Century Gothic" panose="020B0502020202020204" pitchFamily="34" charset="0"/>
              </a:rPr>
              <a:t>πλήθος </a:t>
            </a:r>
            <a:r>
              <a:rPr lang="el-GR" sz="1400" b="1" dirty="0">
                <a:latin typeface="Century Gothic" panose="020B0502020202020204" pitchFamily="34" charset="0"/>
              </a:rPr>
              <a:t>κρουαζιεροπλοίων </a:t>
            </a:r>
            <a:r>
              <a:rPr lang="el-GR" sz="1400" dirty="0">
                <a:latin typeface="Century Gothic" panose="020B0502020202020204" pitchFamily="34" charset="0"/>
              </a:rPr>
              <a:t>κάθε χρόνο </a:t>
            </a:r>
            <a:r>
              <a:rPr lang="el-GR" sz="1400" b="1" dirty="0">
                <a:latin typeface="Century Gothic" panose="020B0502020202020204" pitchFamily="34" charset="0"/>
              </a:rPr>
              <a:t>με τον αριθμό των τουριστών κρουαζιέρας  να αυξάνεται χρόνο με το </a:t>
            </a:r>
            <a:r>
              <a:rPr lang="el-GR" sz="1400" b="1" dirty="0" smtClean="0">
                <a:latin typeface="Century Gothic" panose="020B0502020202020204" pitchFamily="34" charset="0"/>
              </a:rPr>
              <a:t>χρόνο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 Οι </a:t>
            </a:r>
            <a:r>
              <a:rPr lang="el-GR" sz="1400" b="1" dirty="0">
                <a:latin typeface="Century Gothic" panose="020B0502020202020204" pitchFamily="34" charset="0"/>
              </a:rPr>
              <a:t>σημαντικότερες εταιρείες </a:t>
            </a:r>
            <a:r>
              <a:rPr lang="el-GR" sz="1400" dirty="0">
                <a:latin typeface="Century Gothic" panose="020B0502020202020204" pitchFamily="34" charset="0"/>
              </a:rPr>
              <a:t>που δραστηριοποιούνται στην </a:t>
            </a:r>
            <a:r>
              <a:rPr lang="el-GR" sz="1400" b="1" dirty="0">
                <a:latin typeface="Century Gothic" panose="020B0502020202020204" pitchFamily="34" charset="0"/>
              </a:rPr>
              <a:t>αγορά της κρουαζιέρας </a:t>
            </a:r>
            <a:r>
              <a:rPr lang="el-GR" sz="1400" dirty="0">
                <a:latin typeface="Century Gothic" panose="020B0502020202020204" pitchFamily="34" charset="0"/>
              </a:rPr>
              <a:t>και χρησιμοποιούν τον λιμένα Βόλου είναι οι  NAVIHELLAS ΚΕΝΤΡΟ ΚΡΟΥΑΖΙΕΡΑΣ, Louis Cruises και Costa </a:t>
            </a:r>
            <a:r>
              <a:rPr lang="el-GR" sz="1400" dirty="0" smtClean="0">
                <a:latin typeface="Century Gothic" panose="020B0502020202020204" pitchFamily="34" charset="0"/>
              </a:rPr>
              <a:t>Cruises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τουρίστες κρουαζιέρας αποβιβάζονται στην προβλήτα 2 </a:t>
            </a:r>
            <a:r>
              <a:rPr lang="el-GR" sz="1400" dirty="0">
                <a:latin typeface="Century Gothic" panose="020B0502020202020204" pitchFamily="34" charset="0"/>
              </a:rPr>
              <a:t>του λιμένα στη </a:t>
            </a:r>
            <a:r>
              <a:rPr lang="el-GR" sz="1400" b="1" dirty="0">
                <a:latin typeface="Century Gothic" panose="020B0502020202020204" pitchFamily="34" charset="0"/>
              </a:rPr>
              <a:t>δυτική πλευρά της</a:t>
            </a:r>
            <a:r>
              <a:rPr lang="el-GR" sz="1400" dirty="0">
                <a:latin typeface="Century Gothic" panose="020B0502020202020204" pitchFamily="34" charset="0"/>
              </a:rPr>
              <a:t>. Στο συγκεκριμένο προβλήτα </a:t>
            </a:r>
            <a:r>
              <a:rPr lang="el-GR" sz="1400" b="1" dirty="0">
                <a:latin typeface="Century Gothic" panose="020B0502020202020204" pitchFamily="34" charset="0"/>
              </a:rPr>
              <a:t>πραγματοποιείται σήμερα φορτοεκφόρτωση και απόθεση εμπορευματοκιβωτίων (Ε/Κ) ή/και γενικού φορτί</a:t>
            </a:r>
            <a:r>
              <a:rPr lang="el-GR" sz="1400" dirty="0">
                <a:latin typeface="Century Gothic" panose="020B0502020202020204" pitchFamily="34" charset="0"/>
              </a:rPr>
              <a:t>ου.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836613"/>
          </a:xfrm>
        </p:spPr>
        <p:txBody>
          <a:bodyPr/>
          <a:lstStyle/>
          <a:p>
            <a:r>
              <a:rPr lang="el-GR" sz="3200" smtClean="0"/>
              <a:t>ΠΕΡΙΕΧΟΜΕΝΑ ΕΡΓΑΣΙΑΣ(2/2)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08" y="521296"/>
            <a:ext cx="9048392" cy="6336704"/>
          </a:xfrm>
        </p:spPr>
        <p:txBody>
          <a:bodyPr numCol="2"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/>
              <a:t>Β</a:t>
            </a:r>
            <a:r>
              <a:rPr lang="el-GR" sz="1100" b="1" dirty="0" smtClean="0">
                <a:latin typeface="Century Gothic" panose="020B0502020202020204" pitchFamily="34" charset="0"/>
              </a:rPr>
              <a:t>΄ ΜΕΡΟΣ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ΚΕΦΑΛΑΙΟ 5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 smtClean="0">
                <a:latin typeface="Century Gothic" panose="020B0502020202020204" pitchFamily="34" charset="0"/>
              </a:rPr>
              <a:t>ΠΡΟΤΑΣΗ ΑΝΑΓΕΝΝΗΣΗΣ/ΑΝΑΖΩΟΓΟΝΗΣΗΣ ΤΗΣ  ΠΕΡΙΟΧΗΣ ΤΩΝ ΠΑΛΑΙΩΝ ΚΑΙ ΤΟΥ ΛΙΜΕΝΑ</a:t>
            </a:r>
            <a:r>
              <a:rPr lang="el-GR" sz="1100" u="sng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5.1 Παραδείγματα αστικής αναγέννησης  περιοχών με θαλάσσιο μέτωπο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  5.1.1 Παραδείγματα απο το διεθνή χώρο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 5.1.2 Παραδείγματα απο τον ελλαδικό χώρο</a:t>
            </a:r>
            <a:r>
              <a:rPr lang="el-GR" sz="1100" dirty="0" smtClean="0">
                <a:latin typeface="Century Gothic" panose="020B0502020202020204" pitchFamily="34" charset="0"/>
              </a:rPr>
              <a:t>	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5.2 Χρονικό ανασυγκρότησης της περιοχής των Παλαιών Βόλου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5.3 Σενάρια αναζωογόνησης/αναγέννησης της περιοχής μελέτης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5.3.1 Μηδενικό σενάριο-σενάριο τάσεων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5.3.2 Σενάριο ηπίων παρεμβάσεων αναζωογόνησης-αναγέννησης της περιοχής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5.3.3 Σενάριο ολικής αναζωογόνησης-αναγέννησης της περιοχής μελέτης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5.3.4 Αξιολόγηση και επιλογή σεναρίου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5.4 Στόχοι της αναγέννησης/αναζωογόνησης της περιοχής μελέτης και στρατηγικές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5.5 Άξονες-δράσεις παρέμβασης στην περιοχή ανα χωρική ενότητα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5.6 Ειδικές παρεμβάσεις ανα χωρική ενότητα και άξονα   προτεραιότητας στην περιοχή μελέτης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5.6.1 Χωρική ενότητα 1- Άξονας προτεραιότητας 1: Προβλήτες 1, 2 και αποθήκες τελωνείου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  5.6.1.1 Υφιστάμενα σχέδια-Κατευθύνσεις του πολεοδομικού σχεδιασμού για τον λιμένα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  5.6.1.2 Αξιολόγηση των κατευθύνσεων για  αξιοποίηση του λιμένα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  5.6.1.3 Προτάσεις αξιοποίησης των προβλητών 1,2 και των αποθηκών του παλιού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τελωνείου.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5.6.2  Χωρική ενότητα 2- Άξονας προτεραιότητας 2: Πανεπιστημιακές εγκαταστάσεις πλησίον ΚΤΕΛ και Κραυσίδωνα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5.6.3	Χωρική ενότητα 3- Άξονας προτεραιότητας 3: Περιοχή των προσφυγικών κατοικιών πλησίον λιμανιού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5.6.4	Χωρική ενότητα 4- Άξονας προτεραιότητας 4: Περιοχή εμπορίου- παραδοσιακών επαγγελμάτων και κέντρων εστίασης/αναψυχής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5.6.5	Χωρική ενότητα 5- Άξονας προτεραιότητας 5: Περιοχή κατοικίας-Αρχαιολογικοί χώροι-Κάστρο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5.6.6   Χωρική ενότητα 6-Άξονας προτεραιότητας 6: Σιδηροδρομικός σταθμός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5.7  Πρόσθετες  προτάσεις  παρεμβάσεων στην περιοχή μελέτης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5.7.1 Προτεινόμενες διαδρομές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i="1" dirty="0" smtClean="0">
                <a:latin typeface="Century Gothic" panose="020B0502020202020204" pitchFamily="34" charset="0"/>
              </a:rPr>
              <a:t>   5.7.2 Γενικές προτάσεις αναβάθμισης της περιοχής μελέτης</a:t>
            </a:r>
            <a:r>
              <a:rPr lang="el-GR" sz="1100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dirty="0" smtClean="0">
                <a:latin typeface="Century Gothic" panose="020B0502020202020204" pitchFamily="34" charset="0"/>
              </a:rPr>
              <a:t>  </a:t>
            </a:r>
            <a:r>
              <a:rPr lang="el-GR" sz="1100" b="1" dirty="0" smtClean="0">
                <a:latin typeface="Century Gothic" panose="020B0502020202020204" pitchFamily="34" charset="0"/>
              </a:rPr>
              <a:t>5.8 Περίληψη και συμπεράσματα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 smtClean="0">
                <a:latin typeface="Century Gothic" panose="020B0502020202020204" pitchFamily="34" charset="0"/>
              </a:rPr>
              <a:t>ΚΕΦΑΛΑΙΟ 6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 smtClean="0">
                <a:latin typeface="Century Gothic" panose="020B0502020202020204" pitchFamily="34" charset="0"/>
              </a:rPr>
              <a:t>ΣΥΜΠΕΡΑΣΜΑΤΑ</a:t>
            </a:r>
            <a:r>
              <a:rPr lang="el-GR" sz="1100" b="1" dirty="0" smtClean="0">
                <a:latin typeface="Century Gothic" panose="020B0502020202020204" pitchFamily="34" charset="0"/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000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ΠΑΛΑΙΩΝ(19/22)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0350" y="1341438"/>
            <a:ext cx="8883650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ΠΑΛΑΙΩΝ(20/22)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975"/>
            <a:ext cx="3419475" cy="4103688"/>
          </a:xfrm>
        </p:spPr>
        <p:txBody>
          <a:bodyPr rtlCol="0">
            <a:norm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Υπάρχει </a:t>
            </a:r>
            <a:r>
              <a:rPr lang="el-GR" sz="1400" b="1" dirty="0" smtClean="0">
                <a:latin typeface="Century Gothic" panose="020B0502020202020204" pitchFamily="34" charset="0"/>
              </a:rPr>
              <a:t>ειδική μελέτη διαδρομής </a:t>
            </a:r>
            <a:r>
              <a:rPr lang="el-GR" sz="1400" dirty="0" smtClean="0">
                <a:latin typeface="Century Gothic" panose="020B0502020202020204" pitchFamily="34" charset="0"/>
              </a:rPr>
              <a:t>των τουριστών από το σημείο αποβίβασής τους.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Ωστόσο, </a:t>
            </a:r>
            <a:r>
              <a:rPr lang="el-GR" sz="1400" b="1" dirty="0">
                <a:latin typeface="Century Gothic" panose="020B0502020202020204" pitchFamily="34" charset="0"/>
              </a:rPr>
              <a:t>εκτός από τη διαδρομή η οποία έχει χαραχθεί από την ειδική μελέτη  οι τουρίστες ακολουθούν άλλες δύο εναλλακτικές διαδρομές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863" y="1214438"/>
            <a:ext cx="5545137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1143000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ΠΑΛΑΙΩΝ(21/22)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ανανέωση του αστικού χώρου  </a:t>
            </a:r>
            <a:r>
              <a:rPr lang="el-GR" sz="1400" dirty="0">
                <a:latin typeface="Century Gothic" panose="020B0502020202020204" pitchFamily="34" charset="0"/>
              </a:rPr>
              <a:t>αναδεικνύεται όλο και περισσότερο σε πεδίο δράσης για το ιδιωτικό κεφάλαιο μέσα από </a:t>
            </a:r>
            <a:r>
              <a:rPr lang="el-GR" sz="1400" b="1" dirty="0">
                <a:latin typeface="Century Gothic" panose="020B0502020202020204" pitchFamily="34" charset="0"/>
              </a:rPr>
              <a:t>το πολυδιαφημιζόμενο και προωθούμενο σύστημα αυτοχρηματοδότησης ή σύμπραξης ιδιωτικού και δημόσιου τομέα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 smtClean="0">
                <a:latin typeface="Century Gothic" panose="020B0502020202020204" pitchFamily="34" charset="0"/>
              </a:rPr>
              <a:t>Νομικό </a:t>
            </a:r>
            <a:r>
              <a:rPr lang="el-GR" sz="1400" b="1" u="sng" dirty="0">
                <a:latin typeface="Century Gothic" panose="020B0502020202020204" pitchFamily="34" charset="0"/>
              </a:rPr>
              <a:t>πλαίσιο για τουριστικούς λιμένες και περιοχές αναπλάσεων </a:t>
            </a:r>
            <a:endParaRPr lang="el-GR" sz="1400" b="1" u="sng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νόμοι οι οποίοι απασχολούν</a:t>
            </a:r>
            <a:r>
              <a:rPr lang="el-GR" sz="1400" dirty="0">
                <a:latin typeface="Century Gothic" panose="020B0502020202020204" pitchFamily="34" charset="0"/>
              </a:rPr>
              <a:t> την εν λόγω μελέτη είναι: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Ν </a:t>
            </a:r>
            <a:r>
              <a:rPr lang="el-GR" sz="1400" b="1" dirty="0">
                <a:latin typeface="Century Gothic" panose="020B0502020202020204" pitchFamily="34" charset="0"/>
              </a:rPr>
              <a:t>2508/97 </a:t>
            </a:r>
            <a:r>
              <a:rPr lang="el-GR" sz="1400" dirty="0">
                <a:latin typeface="Century Gothic" panose="020B0502020202020204" pitchFamily="34" charset="0"/>
              </a:rPr>
              <a:t>«Βιώσιμη οικιστική ανάπτυξη των πόλεων και οικισμών της χώρας και άλλες διατάξεις».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Ν </a:t>
            </a:r>
            <a:r>
              <a:rPr lang="el-GR" sz="1400" b="1" dirty="0">
                <a:latin typeface="Century Gothic" panose="020B0502020202020204" pitchFamily="34" charset="0"/>
              </a:rPr>
              <a:t>2160/1993</a:t>
            </a:r>
            <a:r>
              <a:rPr lang="el-GR" sz="1400" dirty="0">
                <a:latin typeface="Century Gothic" panose="020B0502020202020204" pitchFamily="34" charset="0"/>
              </a:rPr>
              <a:t> «Ρυθμίσεις για τον τουρισμό και άλλες διατάξεις.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Ν </a:t>
            </a:r>
            <a:r>
              <a:rPr lang="el-GR" sz="1400" b="1" dirty="0">
                <a:latin typeface="Century Gothic" panose="020B0502020202020204" pitchFamily="34" charset="0"/>
              </a:rPr>
              <a:t>1892/199</a:t>
            </a:r>
            <a:r>
              <a:rPr lang="el-GR" sz="1400" dirty="0">
                <a:latin typeface="Century Gothic" panose="020B0502020202020204" pitchFamily="34" charset="0"/>
              </a:rPr>
              <a:t>0 «Για τον εκσυγχρονισμό και την ανάπτυξη και άλλες διατάξεις».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052513"/>
          </a:xfrm>
        </p:spPr>
        <p:txBody>
          <a:bodyPr/>
          <a:lstStyle/>
          <a:p>
            <a:r>
              <a:rPr lang="el-GR" sz="2400" smtClean="0"/>
              <a:t>ΑΝΑΛΥΣΗ ΤΩΝ ΧΑΡΑΚΤΗΡΙΣΤΙΚΩΝ ΤΗΣ ΠΕΡΙΟΧΗΣ ΤΩΝ ΠΑΛΑΙΩΝ(22/22)</a:t>
            </a:r>
          </a:p>
        </p:txBody>
      </p:sp>
      <p:sp>
        <p:nvSpPr>
          <p:cNvPr id="24607" name="Content Placeholder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689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l-GR" sz="1400" b="1" u="sng" smtClean="0">
                <a:latin typeface="Century Gothic" pitchFamily="34" charset="0"/>
              </a:rPr>
              <a:t>Ανάλυση SWOT</a:t>
            </a:r>
          </a:p>
        </p:txBody>
      </p:sp>
      <p:sp>
        <p:nvSpPr>
          <p:cNvPr id="24608" name="Rectangle 3"/>
          <p:cNvSpPr>
            <a:spLocks noChangeArrowheads="1"/>
          </p:cNvSpPr>
          <p:nvPr/>
        </p:nvSpPr>
        <p:spPr bwMode="auto">
          <a:xfrm>
            <a:off x="3775075" y="-434975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Calibri" pitchFamily="34" charset="0"/>
            </a:endParaRPr>
          </a:p>
        </p:txBody>
      </p:sp>
      <p:graphicFrame>
        <p:nvGraphicFramePr>
          <p:cNvPr id="24605" name="Object 29"/>
          <p:cNvGraphicFramePr>
            <a:graphicFrameLocks noChangeAspect="1"/>
          </p:cNvGraphicFramePr>
          <p:nvPr/>
        </p:nvGraphicFramePr>
        <p:xfrm>
          <a:off x="177800" y="1270000"/>
          <a:ext cx="4367213" cy="5486400"/>
        </p:xfrm>
        <a:graphic>
          <a:graphicData uri="http://schemas.openxmlformats.org/presentationml/2006/ole">
            <p:oleObj spid="_x0000_s24605" name="Document" r:id="rId3" imgW="5542216" imgH="6971290" progId="">
              <p:embed/>
            </p:oleObj>
          </a:graphicData>
        </a:graphic>
      </p:graphicFrame>
      <p:pic>
        <p:nvPicPr>
          <p:cNvPr id="246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8188" y="1268413"/>
            <a:ext cx="4489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(1/23)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l-GR" sz="1400" b="1" u="sng" smtClean="0">
                <a:latin typeface="Century Gothic" pitchFamily="34" charset="0"/>
              </a:rPr>
              <a:t>Παραδείγματα αστικής αναγέννησης  περιοχών με θαλάσσιο μέτωπο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Ο </a:t>
            </a:r>
            <a:r>
              <a:rPr lang="el-GR" sz="1400" b="1" smtClean="0">
                <a:latin typeface="Century Gothic" pitchFamily="34" charset="0"/>
              </a:rPr>
              <a:t>διεθνής χώρος </a:t>
            </a:r>
            <a:r>
              <a:rPr lang="el-GR" sz="1400" smtClean="0">
                <a:latin typeface="Century Gothic" pitchFamily="34" charset="0"/>
              </a:rPr>
              <a:t>χαρακτηρίζεται από </a:t>
            </a:r>
            <a:r>
              <a:rPr lang="el-GR" sz="1400" b="1" smtClean="0">
                <a:latin typeface="Century Gothic" pitchFamily="34" charset="0"/>
              </a:rPr>
              <a:t>πολλά  παραδείγματα περιοχών </a:t>
            </a:r>
            <a:r>
              <a:rPr lang="el-GR" sz="1400" smtClean="0">
                <a:latin typeface="Century Gothic" pitchFamily="34" charset="0"/>
              </a:rPr>
              <a:t>οι οποίες, έχοντας ως </a:t>
            </a:r>
            <a:r>
              <a:rPr lang="el-GR" sz="1400" b="1" smtClean="0">
                <a:latin typeface="Century Gothic" pitchFamily="34" charset="0"/>
              </a:rPr>
              <a:t>συγκριτικό πλεονέκτημα </a:t>
            </a:r>
            <a:r>
              <a:rPr lang="el-GR" sz="1400" smtClean="0">
                <a:latin typeface="Century Gothic" pitchFamily="34" charset="0"/>
              </a:rPr>
              <a:t>το </a:t>
            </a:r>
            <a:r>
              <a:rPr lang="el-GR" sz="1400" b="1" smtClean="0">
                <a:latin typeface="Century Gothic" pitchFamily="34" charset="0"/>
              </a:rPr>
              <a:t>υγρό στοιχείο και χρησιμοποιώντας τον τουρισμό και τον πολιτισμό ως τομείς ενδιαφέροντος</a:t>
            </a:r>
            <a:r>
              <a:rPr lang="el-GR" sz="1400" smtClean="0">
                <a:latin typeface="Century Gothic" pitchFamily="34" charset="0"/>
              </a:rPr>
              <a:t>, διαμορφώθηκαν και </a:t>
            </a:r>
            <a:r>
              <a:rPr lang="el-GR" sz="1400" b="1" smtClean="0">
                <a:latin typeface="Century Gothic" pitchFamily="34" charset="0"/>
              </a:rPr>
              <a:t>αξιοποιήθηκαν</a:t>
            </a:r>
            <a:r>
              <a:rPr lang="el-GR" sz="1400" smtClean="0">
                <a:latin typeface="Century Gothic" pitchFamily="34" charset="0"/>
              </a:rPr>
              <a:t> καταλλήλως </a:t>
            </a:r>
            <a:r>
              <a:rPr lang="el-GR" sz="1400" b="1" smtClean="0">
                <a:latin typeface="Century Gothic" pitchFamily="34" charset="0"/>
              </a:rPr>
              <a:t>μέσω πολιτικών όπως αυτών της αστικής αναγέννησης</a:t>
            </a:r>
            <a:r>
              <a:rPr lang="el-GR" sz="1400" smtClean="0">
                <a:latin typeface="Century Gothic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Τα χαρακτηριστικότερα παραδείγματα τέτοιων περιοχών είναι </a:t>
            </a:r>
            <a:r>
              <a:rPr lang="el-GR" sz="1400" b="1" smtClean="0">
                <a:latin typeface="Century Gothic" pitchFamily="34" charset="0"/>
              </a:rPr>
              <a:t>η Βαλτιμόρη, το Λίβερπουλ, το Σίντνεϊ, </a:t>
            </a:r>
            <a:r>
              <a:rPr lang="el-GR" sz="1400" b="1" smtClean="0">
                <a:latin typeface="Arial" charset="0"/>
              </a:rPr>
              <a:t>η </a:t>
            </a:r>
            <a:r>
              <a:rPr lang="en-US" sz="1400" b="1" smtClean="0">
                <a:latin typeface="Century Gothic" pitchFamily="34" charset="0"/>
              </a:rPr>
              <a:t>A</a:t>
            </a:r>
            <a:r>
              <a:rPr lang="el-GR" sz="1400" b="1" smtClean="0">
                <a:latin typeface="Century Gothic" pitchFamily="34" charset="0"/>
              </a:rPr>
              <a:t>λεξάντρια καθώς επίσης και η περιοχή Ντόκλαντς του Λονδίνου.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b="1" smtClean="0">
                <a:latin typeface="Century Gothic" pitchFamily="34" charset="0"/>
              </a:rPr>
              <a:t>Βαλτιμόρη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Μία </a:t>
            </a:r>
            <a:r>
              <a:rPr lang="el-GR" sz="1400" b="1" smtClean="0">
                <a:latin typeface="Century Gothic" pitchFamily="34" charset="0"/>
              </a:rPr>
              <a:t>σημαντική προϋπόθεση </a:t>
            </a:r>
            <a:r>
              <a:rPr lang="el-GR" sz="1400" smtClean="0">
                <a:latin typeface="Century Gothic" pitchFamily="34" charset="0"/>
              </a:rPr>
              <a:t>για την </a:t>
            </a:r>
            <a:r>
              <a:rPr lang="el-GR" sz="1400" b="1" smtClean="0">
                <a:latin typeface="Century Gothic" pitchFamily="34" charset="0"/>
              </a:rPr>
              <a:t>αναγέννηση της Βαλτιμόρης </a:t>
            </a:r>
            <a:r>
              <a:rPr lang="el-GR" sz="1400" smtClean="0">
                <a:latin typeface="Century Gothic" pitchFamily="34" charset="0"/>
              </a:rPr>
              <a:t>ήταν η δημιουργία </a:t>
            </a:r>
            <a:r>
              <a:rPr lang="el-GR" sz="1400" b="1" smtClean="0">
                <a:latin typeface="Century Gothic" pitchFamily="34" charset="0"/>
              </a:rPr>
              <a:t>δημόσιας πρόσβασης γύρω από το θαλάσσιο μέτωπο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Για την </a:t>
            </a:r>
            <a:r>
              <a:rPr lang="el-GR" sz="1400" b="1" smtClean="0">
                <a:latin typeface="Century Gothic" pitchFamily="34" charset="0"/>
              </a:rPr>
              <a:t>προσέλκυση των επισκεπτών </a:t>
            </a:r>
            <a:r>
              <a:rPr lang="el-GR" sz="1400" smtClean="0">
                <a:latin typeface="Century Gothic" pitchFamily="34" charset="0"/>
              </a:rPr>
              <a:t>και τη </a:t>
            </a:r>
            <a:r>
              <a:rPr lang="el-GR" sz="1400" b="1" smtClean="0">
                <a:latin typeface="Century Gothic" pitchFamily="34" charset="0"/>
              </a:rPr>
              <a:t>βελτίωση της τοπικής εικόνας και αντίληψης </a:t>
            </a:r>
            <a:r>
              <a:rPr lang="el-GR" sz="1400" smtClean="0">
                <a:latin typeface="Century Gothic" pitchFamily="34" charset="0"/>
              </a:rPr>
              <a:t>της ενδοχώρας της πόλης, δημιουργήθηκαν </a:t>
            </a:r>
            <a:r>
              <a:rPr lang="el-GR" sz="1400" b="1" smtClean="0">
                <a:latin typeface="Century Gothic" pitchFamily="34" charset="0"/>
              </a:rPr>
              <a:t>διάφορα προγράμματα δραστηριοτήτων όπως φεστιβάλ</a:t>
            </a:r>
            <a:r>
              <a:rPr lang="el-GR" sz="1400" smtClean="0">
                <a:latin typeface="Century Gothic" pitchFamily="34" charset="0"/>
              </a:rPr>
              <a:t>.</a:t>
            </a:r>
          </a:p>
          <a:p>
            <a:pPr marL="0" indent="0">
              <a:buFont typeface="Arial" charset="0"/>
              <a:buNone/>
            </a:pPr>
            <a:endParaRPr lang="el-GR" sz="1400" smtClean="0">
              <a:latin typeface="Century Gothic" pitchFamily="34" charset="0"/>
            </a:endParaRPr>
          </a:p>
          <a:p>
            <a:pPr marL="0" indent="0"/>
            <a:endParaRPr lang="el-GR" sz="1400" smtClean="0">
              <a:latin typeface="Century Gothic" pitchFamily="34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5099050"/>
            <a:ext cx="24098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5029200"/>
            <a:ext cx="2352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906462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ΛΙΜΕΝΑ(2/23)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5435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Λιβερπουλ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αναγέννηση </a:t>
            </a:r>
            <a:r>
              <a:rPr lang="el-GR" sz="1400" b="1" dirty="0" smtClean="0">
                <a:latin typeface="Century Gothic" panose="020B0502020202020204" pitchFamily="34" charset="0"/>
              </a:rPr>
              <a:t>του Λίβερπουλ </a:t>
            </a:r>
            <a:r>
              <a:rPr lang="el-GR" sz="1400" dirty="0">
                <a:latin typeface="Century Gothic" panose="020B0502020202020204" pitchFamily="34" charset="0"/>
              </a:rPr>
              <a:t>εστιάστηκε στον </a:t>
            </a:r>
            <a:r>
              <a:rPr lang="el-GR" sz="1400" b="1" dirty="0">
                <a:latin typeface="Century Gothic" panose="020B0502020202020204" pitchFamily="34" charset="0"/>
              </a:rPr>
              <a:t>τομέα του τουρισμού </a:t>
            </a:r>
            <a:r>
              <a:rPr lang="el-GR" sz="1400" dirty="0">
                <a:latin typeface="Century Gothic" panose="020B0502020202020204" pitchFamily="34" charset="0"/>
              </a:rPr>
              <a:t>δίνοντας ιδιαίτερη βαρύτητα σε δύο </a:t>
            </a:r>
            <a:r>
              <a:rPr lang="el-GR" sz="1400" dirty="0" smtClean="0">
                <a:latin typeface="Century Gothic" panose="020B0502020202020204" pitchFamily="34" charset="0"/>
              </a:rPr>
              <a:t>περιοχές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Το </a:t>
            </a:r>
            <a:r>
              <a:rPr lang="el-GR" sz="1400" b="1" dirty="0">
                <a:latin typeface="Century Gothic" panose="020B0502020202020204" pitchFamily="34" charset="0"/>
              </a:rPr>
              <a:t>τουριστικό φαινόμενο </a:t>
            </a:r>
            <a:r>
              <a:rPr lang="el-GR" sz="1400" dirty="0">
                <a:latin typeface="Century Gothic" panose="020B0502020202020204" pitchFamily="34" charset="0"/>
              </a:rPr>
              <a:t>έπαιξε ένα </a:t>
            </a:r>
            <a:r>
              <a:rPr lang="el-GR" sz="1400" b="1" dirty="0">
                <a:latin typeface="Century Gothic" panose="020B0502020202020204" pitchFamily="34" charset="0"/>
              </a:rPr>
              <a:t>σημαντικό ρόλο </a:t>
            </a:r>
            <a:r>
              <a:rPr lang="el-GR" sz="1400" dirty="0">
                <a:latin typeface="Century Gothic" panose="020B0502020202020204" pitchFamily="34" charset="0"/>
              </a:rPr>
              <a:t>στην </a:t>
            </a:r>
            <a:r>
              <a:rPr lang="el-GR" sz="1400" b="1" dirty="0">
                <a:latin typeface="Century Gothic" panose="020B0502020202020204" pitchFamily="34" charset="0"/>
              </a:rPr>
              <a:t>αναγέννηση του θαλάσσιου μετώπου</a:t>
            </a:r>
            <a:r>
              <a:rPr lang="el-GR" sz="1400" dirty="0">
                <a:latin typeface="Century Gothic" panose="020B0502020202020204" pitchFamily="34" charset="0"/>
              </a:rPr>
              <a:t> και </a:t>
            </a:r>
            <a:r>
              <a:rPr lang="el-GR" sz="1400" b="1" dirty="0">
                <a:latin typeface="Century Gothic" panose="020B0502020202020204" pitchFamily="34" charset="0"/>
              </a:rPr>
              <a:t>συνέβαλε στην επιτυχημένη </a:t>
            </a:r>
            <a:r>
              <a:rPr lang="el-GR" sz="1400" dirty="0">
                <a:latin typeface="Century Gothic" panose="020B0502020202020204" pitchFamily="34" charset="0"/>
              </a:rPr>
              <a:t>διατήρηση των περισσότερων ιστορικών </a:t>
            </a:r>
            <a:r>
              <a:rPr lang="el-GR" sz="1400" dirty="0" smtClean="0">
                <a:latin typeface="Century Gothic" panose="020B0502020202020204" pitchFamily="34" charset="0"/>
              </a:rPr>
              <a:t>κτιρίων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Σίντνεϊ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>
                <a:latin typeface="Century Gothic" panose="020B0502020202020204" pitchFamily="34" charset="0"/>
              </a:rPr>
              <a:t>Έ</a:t>
            </a:r>
            <a:r>
              <a:rPr lang="el-GR" sz="1400" dirty="0" smtClean="0">
                <a:latin typeface="Century Gothic" panose="020B0502020202020204" pitchFamily="34" charset="0"/>
              </a:rPr>
              <a:t>δωσε </a:t>
            </a:r>
            <a:r>
              <a:rPr lang="el-GR" sz="1400" b="1" dirty="0">
                <a:latin typeface="Century Gothic" panose="020B0502020202020204" pitchFamily="34" charset="0"/>
              </a:rPr>
              <a:t>ιδιαίτερη έμφαση</a:t>
            </a:r>
            <a:r>
              <a:rPr lang="el-GR" sz="1400" dirty="0">
                <a:latin typeface="Century Gothic" panose="020B0502020202020204" pitchFamily="34" charset="0"/>
              </a:rPr>
              <a:t> στο </a:t>
            </a:r>
            <a:r>
              <a:rPr lang="el-GR" sz="1400" b="1" dirty="0">
                <a:latin typeface="Century Gothic" panose="020B0502020202020204" pitchFamily="34" charset="0"/>
              </a:rPr>
              <a:t>ιστορικό παρελθόν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dirty="0" smtClean="0">
                <a:latin typeface="Century Gothic" panose="020B0502020202020204" pitchFamily="34" charset="0"/>
              </a:rPr>
              <a:t>του δημιουργώντας </a:t>
            </a:r>
            <a:r>
              <a:rPr lang="el-GR" sz="1400" dirty="0">
                <a:latin typeface="Century Gothic" panose="020B0502020202020204" pitchFamily="34" charset="0"/>
              </a:rPr>
              <a:t>με αυτό τον τρόπο έναν </a:t>
            </a:r>
            <a:r>
              <a:rPr lang="el-GR" sz="1400" b="1" dirty="0">
                <a:latin typeface="Century Gothic" panose="020B0502020202020204" pitchFamily="34" charset="0"/>
              </a:rPr>
              <a:t>δημοφιλή τουριστικό προορισμό</a:t>
            </a:r>
            <a:r>
              <a:rPr lang="el-GR" sz="1400" dirty="0">
                <a:latin typeface="Century Gothic" panose="020B0502020202020204" pitchFamily="34" charset="0"/>
              </a:rPr>
              <a:t>. 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708275"/>
            <a:ext cx="14668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708275"/>
            <a:ext cx="2520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3763" y="5143500"/>
            <a:ext cx="22764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5300663"/>
            <a:ext cx="25336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973137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ΛΙΜΕΝΑ(3/23)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541963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500" b="1" dirty="0" smtClean="0">
                <a:latin typeface="Century Gothic" panose="020B0502020202020204" pitchFamily="34" charset="0"/>
              </a:rPr>
              <a:t>Αλεξάντρια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500" dirty="0" smtClean="0">
                <a:latin typeface="Century Gothic" panose="020B0502020202020204" pitchFamily="34" charset="0"/>
              </a:rPr>
              <a:t>Το </a:t>
            </a:r>
            <a:r>
              <a:rPr lang="el-GR" sz="1500" b="1" dirty="0">
                <a:latin typeface="Century Gothic" panose="020B0502020202020204" pitchFamily="34" charset="0"/>
              </a:rPr>
              <a:t>σχέδιο αναζωογόνησης </a:t>
            </a:r>
            <a:r>
              <a:rPr lang="el-GR" sz="1500" dirty="0">
                <a:latin typeface="Century Gothic" panose="020B0502020202020204" pitchFamily="34" charset="0"/>
              </a:rPr>
              <a:t>του θαλάσσιου μετώπου χαρακτήρισε ως σημαντικούς τους εξής παράγοντες: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500" b="1" dirty="0" smtClean="0">
                <a:latin typeface="Century Gothic" panose="020B0502020202020204" pitchFamily="34" charset="0"/>
              </a:rPr>
              <a:t>Τη </a:t>
            </a:r>
            <a:r>
              <a:rPr lang="el-GR" sz="1500" b="1" dirty="0">
                <a:latin typeface="Century Gothic" panose="020B0502020202020204" pitchFamily="34" charset="0"/>
              </a:rPr>
              <a:t>δημόσια πρόσβαση </a:t>
            </a:r>
            <a:r>
              <a:rPr lang="el-GR" sz="1500" dirty="0">
                <a:latin typeface="Century Gothic" panose="020B0502020202020204" pitchFamily="34" charset="0"/>
              </a:rPr>
              <a:t>στο θαλάσσιο μέτωπο.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500" dirty="0" smtClean="0">
                <a:latin typeface="Century Gothic" panose="020B0502020202020204" pitchFamily="34" charset="0"/>
              </a:rPr>
              <a:t>Την </a:t>
            </a:r>
            <a:r>
              <a:rPr lang="el-GR" sz="1500" b="1" dirty="0">
                <a:latin typeface="Century Gothic" panose="020B0502020202020204" pitchFamily="34" charset="0"/>
              </a:rPr>
              <a:t>μείξη χρήσεων γης </a:t>
            </a:r>
            <a:r>
              <a:rPr lang="el-GR" sz="1500" dirty="0">
                <a:latin typeface="Century Gothic" panose="020B0502020202020204" pitchFamily="34" charset="0"/>
              </a:rPr>
              <a:t>προοριζόμενων για μαρίνες, μαγαζιά εστιατόρια, μάρκετ και άλλες χρήσεις.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500" dirty="0" smtClean="0">
                <a:latin typeface="Century Gothic" panose="020B0502020202020204" pitchFamily="34" charset="0"/>
              </a:rPr>
              <a:t>Τη </a:t>
            </a:r>
            <a:r>
              <a:rPr lang="el-GR" sz="1500" b="1" dirty="0">
                <a:latin typeface="Century Gothic" panose="020B0502020202020204" pitchFamily="34" charset="0"/>
              </a:rPr>
              <a:t>διευκόλυνση της κυκλοφορίας των πεζών</a:t>
            </a:r>
            <a:r>
              <a:rPr lang="el-GR" sz="1500" dirty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500" dirty="0" smtClean="0">
                <a:latin typeface="Century Gothic" panose="020B0502020202020204" pitchFamily="34" charset="0"/>
              </a:rPr>
              <a:t>Την </a:t>
            </a:r>
            <a:r>
              <a:rPr lang="el-GR" sz="1500" b="1" dirty="0">
                <a:latin typeface="Century Gothic" panose="020B0502020202020204" pitchFamily="34" charset="0"/>
              </a:rPr>
              <a:t>ποιότητα σχεδιασμού</a:t>
            </a:r>
            <a:r>
              <a:rPr lang="el-GR" sz="1500" b="1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500" b="1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500" b="1" dirty="0" smtClean="0">
                <a:latin typeface="Century Gothic" panose="020B0502020202020204" pitchFamily="34" charset="0"/>
              </a:rPr>
              <a:t>Ντόκλαντς του Λονδίνου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500" dirty="0" smtClean="0">
                <a:latin typeface="Century Gothic" panose="020B0502020202020204" pitchFamily="34" charset="0"/>
              </a:rPr>
              <a:t>Η </a:t>
            </a:r>
            <a:r>
              <a:rPr lang="el-GR" sz="1500" b="1" dirty="0" smtClean="0">
                <a:latin typeface="Century Gothic" panose="020B0502020202020204" pitchFamily="34" charset="0"/>
              </a:rPr>
              <a:t>πολιτική </a:t>
            </a:r>
            <a:r>
              <a:rPr lang="el-GR" sz="1500" b="1" dirty="0">
                <a:latin typeface="Century Gothic" panose="020B0502020202020204" pitchFamily="34" charset="0"/>
              </a:rPr>
              <a:t>της αναγέννησης </a:t>
            </a:r>
            <a:r>
              <a:rPr lang="el-GR" sz="1500" dirty="0">
                <a:latin typeface="Century Gothic" panose="020B0502020202020204" pitchFamily="34" charset="0"/>
              </a:rPr>
              <a:t>της περιοχής είχε έναν πιο ευρύ ρόλο ο οποίος </a:t>
            </a:r>
            <a:r>
              <a:rPr lang="el-GR" sz="1500" b="1" dirty="0">
                <a:latin typeface="Century Gothic" panose="020B0502020202020204" pitchFamily="34" charset="0"/>
              </a:rPr>
              <a:t>είχε σχέση με το μάρκετινγκ και την προώθηση μιας συνεταιρικής και συμβολικής εικόνας των Ντόκλαντς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>
              <a:latin typeface="Century Gothic" panose="020B0502020202020204" pitchFamily="34" charset="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5863" y="3500438"/>
            <a:ext cx="2190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1909763"/>
            <a:ext cx="2743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5508625"/>
            <a:ext cx="2209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5721350"/>
            <a:ext cx="29813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(4/23)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Στον </a:t>
            </a:r>
            <a:r>
              <a:rPr lang="el-GR" sz="1400" b="1" smtClean="0">
                <a:latin typeface="Century Gothic" pitchFamily="34" charset="0"/>
              </a:rPr>
              <a:t>Ελλαδικό χώρο </a:t>
            </a:r>
            <a:r>
              <a:rPr lang="el-GR" sz="1400" smtClean="0">
                <a:latin typeface="Century Gothic" pitchFamily="34" charset="0"/>
              </a:rPr>
              <a:t>η έννοια της </a:t>
            </a:r>
            <a:r>
              <a:rPr lang="el-GR" sz="1400" b="1" smtClean="0">
                <a:latin typeface="Century Gothic" pitchFamily="34" charset="0"/>
              </a:rPr>
              <a:t>αστικής αναγέννησης </a:t>
            </a:r>
            <a:r>
              <a:rPr lang="el-GR" sz="1400" smtClean="0">
                <a:latin typeface="Century Gothic" pitchFamily="34" charset="0"/>
              </a:rPr>
              <a:t>βρίσκεται ακόμη σε </a:t>
            </a:r>
            <a:r>
              <a:rPr lang="el-GR" sz="1400" b="1" smtClean="0">
                <a:latin typeface="Century Gothic" pitchFamily="34" charset="0"/>
              </a:rPr>
              <a:t>πρώιμο στάδιο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Η </a:t>
            </a:r>
            <a:r>
              <a:rPr lang="el-GR" sz="1400" b="1" smtClean="0">
                <a:latin typeface="Century Gothic" pitchFamily="34" charset="0"/>
              </a:rPr>
              <a:t>πρώτη απόπειρα αστικής αναγέννησης </a:t>
            </a:r>
            <a:r>
              <a:rPr lang="el-GR" sz="1400" smtClean="0">
                <a:latin typeface="Century Gothic" pitchFamily="34" charset="0"/>
              </a:rPr>
              <a:t>στην Ελλάδα ήτανε αυτή που έλαβε η χώρα μέσω του </a:t>
            </a:r>
            <a:r>
              <a:rPr lang="el-GR" sz="1400" b="1" smtClean="0">
                <a:latin typeface="Century Gothic" pitchFamily="34" charset="0"/>
              </a:rPr>
              <a:t>προγράμματος Urban Ι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smtClean="0">
                <a:latin typeface="Century Gothic" pitchFamily="34" charset="0"/>
              </a:rPr>
              <a:t>Οι </a:t>
            </a:r>
            <a:r>
              <a:rPr lang="el-GR" sz="1400" b="1" smtClean="0">
                <a:latin typeface="Century Gothic" pitchFamily="34" charset="0"/>
              </a:rPr>
              <a:t>περιοχές παρέμβασης </a:t>
            </a:r>
            <a:r>
              <a:rPr lang="el-GR" sz="1400" smtClean="0">
                <a:latin typeface="Century Gothic" pitchFamily="34" charset="0"/>
              </a:rPr>
              <a:t>του προγράμματος ήταν: </a:t>
            </a:r>
            <a:r>
              <a:rPr lang="el-GR" sz="1400" b="1" smtClean="0">
                <a:latin typeface="Century Gothic" pitchFamily="34" charset="0"/>
              </a:rPr>
              <a:t>Κερατσίνι-Δραπετσώνα, Περιστέρι, Νέα Ιωνία – Βόλος, Πάτρα, Δυτ. Θεσσαλονίκη και η Ερμούπολη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400" b="1" smtClean="0">
                <a:latin typeface="Century Gothic" pitchFamily="34" charset="0"/>
              </a:rPr>
              <a:t>Σημαντικό παράδειγμα </a:t>
            </a:r>
            <a:r>
              <a:rPr lang="el-GR" sz="1400" smtClean="0">
                <a:latin typeface="Century Gothic" pitchFamily="34" charset="0"/>
              </a:rPr>
              <a:t>ανάπλασης παραλιακού μετώπου στον ελλαδικό χώρο είναι αυτό της </a:t>
            </a:r>
            <a:r>
              <a:rPr lang="el-GR" sz="1400" b="1" smtClean="0">
                <a:latin typeface="Century Gothic" pitchFamily="34" charset="0"/>
              </a:rPr>
              <a:t>νέας παραλίας Θεσσαλονίκης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l-GR" sz="1400" smtClean="0">
              <a:latin typeface="Century Gothic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21636" y="3810013"/>
            <a:ext cx="34432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552689" cy="2469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76300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(5/23)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7610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l-GR" sz="1400" b="1" u="sng" smtClean="0">
                <a:latin typeface="Century Gothic" pitchFamily="34" charset="0"/>
              </a:rPr>
              <a:t>Χρονικό ανασυγκρότησης της περιοχής των Παλαιών Βόλου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850" y="1341438"/>
          <a:ext cx="8569325" cy="5516562"/>
        </p:xfrm>
        <a:graphic>
          <a:graphicData uri="http://schemas.openxmlformats.org/drawingml/2006/table">
            <a:tbl>
              <a:tblPr/>
              <a:tblGrid>
                <a:gridCol w="4327525"/>
                <a:gridCol w="4241800"/>
              </a:tblGrid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Έτος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Περιγραφή γεγονότων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8B7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Ανάθεση μελέτης Γενικού Πολεοδομικού σχεδίου (ΓΠΣ) του ΠΣ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Ίδρυση πανεπιστημίου Θεσσαλίας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44500"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Υπαγωγή Παλαιών σε περιοχή υπό ανάπλαση σύμφωνα με το άρθρο 13 του Ν. 1337/83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Έγκριση ΓΠΣ ΠΣ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445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Προκήρυξη αρχιτεκτονικού διαγωνισμού ιδεών για " ανάπλαση της συνοικίας των Παλαιών"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Έγκριση ζώνης Οικιστικού Ελέγχου του ΠΣ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14313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Τροποποίηση ΓΠΣ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6671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Αγορά από ΠΘ 58 στρεμμάτων στο Πεδίον Άρεως (παραπλεύρως των Παλαιών)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Έναρξη λειτουργίας Τμήματος Ζωικής και Φυτικής Παραγωγής στο πεδίον Άρεως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1989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Έναρξη εργασιών κατασκευής σταθμού υπεραστικών λεωφορείων Μαγνησίας (ΚΤΕΛ)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Κατεδάφιση κτιρίου Δημοτικής Φρουταγοράς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Κατάθεση οριστικής μελέτης αναθεώρησης σχεδίου πόλης του Δήμου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14313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Ένταξη χειμάρρου Kραυσίδωνα στο Ευρωπαϊκό Πρόγραμμα LIFE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445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Σύνταξη ειδικής μελέτης του Δήμου για αναθεώρηση ισχύοντος σχεδίου και καθορισμό νέων όρων δόμησης στην περιοχή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Ένταξη Παλαιών σε Κοινοτική Πρωτοβουλία URBAN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Υποβολή σχεδιαστικών προτάσεων για ανάπλαση Παλαιών από την ΑΓΕΤ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Επικαιροποίηση αρχικής μελέτης ανάπλασης και κατάθεσής της στο αρμόδιο υπουργείο για έκδοση ΠΔ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649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400" dirty="0"/>
              <a:t>ΠΡΟΤΑΣΗ ΑΝΑΓΕΝΝΗΣΗΣ/ΑΝΑΖΩΟΓΟΝΗΣΗΣ ΤΗΣ ΠΕΡΙΟΧΗΣ ΤΩΝ ΠΑΛΑΙΩΝ ΚΑΙ ΤΟΥ </a:t>
            </a:r>
            <a:r>
              <a:rPr lang="el-GR" sz="2400" dirty="0" smtClean="0"/>
              <a:t>ΛΙΜΕΝΑ(6/23)</a:t>
            </a:r>
            <a:endParaRPr lang="el-GR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8313" y="836613"/>
          <a:ext cx="8424862" cy="196850"/>
        </p:xfrm>
        <a:graphic>
          <a:graphicData uri="http://schemas.openxmlformats.org/drawingml/2006/table">
            <a:tbl>
              <a:tblPr/>
              <a:tblGrid>
                <a:gridCol w="4254500"/>
                <a:gridCol w="4170362"/>
              </a:tblGrid>
              <a:tr h="1968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Έτος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Περιγραφή γεγονότων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2055" marR="22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68313" y="1052513"/>
          <a:ext cx="8424862" cy="5689600"/>
        </p:xfrm>
        <a:graphic>
          <a:graphicData uri="http://schemas.openxmlformats.org/drawingml/2006/table">
            <a:tbl>
              <a:tblPr/>
              <a:tblGrid>
                <a:gridCol w="4319587"/>
                <a:gridCol w="4105275"/>
              </a:tblGrid>
              <a:tr h="72390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Έναρξη κατασκευής Κέντρου Τουριστικής Πληροφόρησης, διαμόρφωση περιβάλλοντος χώρου, και κυκλοφοριακές ρυθμίσεις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195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Διαμόρφωση αθλητικών εγκαταστάσεων Μαγνησιακού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Τροποποίηση ρυμοτομικού σχεδίου και συνένωση ΟΤ για επέκταση εγκαταστάσεων ΠΘ εντός ορίων Παλαιών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6195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Χαρακτηρισμός όλης της περιοχής των Παλαιών ως αρχαιολογικού χώρου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4292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Εγκαίνια νέου εμπορικού κέντρου Old City στο χώρο της πρώην βιομηχανίας Παπαγεωργίου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Εγκαίνια νέου πολυχώρου ψυχαγωγίας (village) στο χώρο των πρώην κυλινδρόμυλων Λούλη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42925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Ένταξη Παλαιών στο πρόγραμμα "Ολοκληρωμένες Δράσεις Αστικής Ανάπτυξης"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4292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Ένταξη Παλαιών στο πρόγραμμα "Ολοκληρωμένες Παρεμβάσεις Αστικής Ανάπτυξης στις Δυτικές Συνοικίες"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Επίσημα εγκαίνια Μουσείου Πλινθοκεραμοποιίας Τσαλαπάτα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195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Έναρξη εργασιών κατασκευής Μουσείου της Πόλης 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Εγκαίνια Σταθμού Αυτοκινήτων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Εγκαίνια Μουσείου της Πόλης του Βόλου</a:t>
                      </a:r>
                      <a:endParaRPr kumimoji="0" lang="el-G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1936" marR="5193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68313" y="11113"/>
            <a:ext cx="8229600" cy="754062"/>
          </a:xfrm>
        </p:spPr>
        <p:txBody>
          <a:bodyPr/>
          <a:lstStyle/>
          <a:p>
            <a:r>
              <a:rPr lang="el-GR" sz="3200" smtClean="0"/>
              <a:t>ΕΙΣΑΓΩΓΗ (1/1)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692150"/>
            <a:ext cx="4464050" cy="6165850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Η παρούσα εργασία πραγματεύεται το ζήτημα της </a:t>
            </a:r>
            <a:r>
              <a:rPr lang="el-GR" sz="1400" b="1" dirty="0" smtClean="0">
                <a:latin typeface="Century Gothic" panose="020B0502020202020204" pitchFamily="34" charset="0"/>
              </a:rPr>
              <a:t>αναζωογόνησης/ αναγέννησης </a:t>
            </a:r>
            <a:r>
              <a:rPr lang="el-GR" sz="1400" dirty="0" smtClean="0">
                <a:latin typeface="Century Gothic" panose="020B0502020202020204" pitchFamily="34" charset="0"/>
              </a:rPr>
              <a:t>της περιοχής των Παλαιών Βόλου δίνοντας ιδιαίτερη  έμφαση στον </a:t>
            </a:r>
            <a:r>
              <a:rPr lang="el-GR" sz="1400" b="1" dirty="0" smtClean="0">
                <a:latin typeface="Century Gothic" panose="020B0502020202020204" pitchFamily="34" charset="0"/>
              </a:rPr>
              <a:t>πολιτισμό, τον τουρισμό και στην εικόνα και ταυτότητα της περιοχής.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Ο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στόχος της εργασίας</a:t>
            </a:r>
            <a:r>
              <a:rPr lang="el-GR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l-GR" sz="1400" dirty="0" smtClean="0">
                <a:latin typeface="Century Gothic" panose="020B0502020202020204" pitchFamily="34" charset="0"/>
              </a:rPr>
              <a:t>είναι η </a:t>
            </a:r>
            <a:r>
              <a:rPr lang="el-GR" sz="1400" b="1" dirty="0" smtClean="0">
                <a:latin typeface="Century Gothic" panose="020B0502020202020204" pitchFamily="34" charset="0"/>
              </a:rPr>
              <a:t>διαμόρφωση </a:t>
            </a:r>
            <a:r>
              <a:rPr lang="el-GR" sz="1400" dirty="0" smtClean="0">
                <a:latin typeface="Century Gothic" panose="020B0502020202020204" pitchFamily="34" charset="0"/>
              </a:rPr>
              <a:t>ενός </a:t>
            </a:r>
            <a:r>
              <a:rPr lang="el-GR" sz="1400" b="1" dirty="0" smtClean="0">
                <a:latin typeface="Century Gothic" panose="020B0502020202020204" pitchFamily="34" charset="0"/>
              </a:rPr>
              <a:t>σχεδίου</a:t>
            </a:r>
            <a:r>
              <a:rPr lang="el-GR" sz="1400" dirty="0" smtClean="0">
                <a:latin typeface="Century Gothic" panose="020B0502020202020204" pitchFamily="34" charset="0"/>
              </a:rPr>
              <a:t> στο οποίο θα προτείνεται η αναγέννηση/αναζωογόνηση της περιοχής των Παλαιών λαμβάνοντας υπόψη τη </a:t>
            </a:r>
            <a:r>
              <a:rPr lang="el-GR" sz="1400" b="1" dirty="0" smtClean="0">
                <a:latin typeface="Century Gothic" panose="020B0502020202020204" pitchFamily="34" charset="0"/>
              </a:rPr>
              <a:t>βιωσιμότητα</a:t>
            </a:r>
            <a:r>
              <a:rPr lang="el-GR" sz="1400" dirty="0" smtClean="0">
                <a:latin typeface="Century Gothic" panose="020B0502020202020204" pitchFamily="34" charset="0"/>
              </a:rPr>
              <a:t> και την </a:t>
            </a:r>
            <a:r>
              <a:rPr lang="el-GR" sz="1400" b="1" dirty="0" smtClean="0">
                <a:latin typeface="Century Gothic" panose="020B0502020202020204" pitchFamily="34" charset="0"/>
              </a:rPr>
              <a:t>ομαλή ανάπτυξη της περιοχής </a:t>
            </a:r>
            <a:r>
              <a:rPr lang="el-GR" sz="1400" dirty="0" smtClean="0">
                <a:latin typeface="Century Gothic" panose="020B0502020202020204" pitchFamily="34" charset="0"/>
              </a:rPr>
              <a:t>με απώτερο σκοπό τη </a:t>
            </a:r>
            <a:r>
              <a:rPr lang="el-GR" sz="1400" b="1" dirty="0" smtClean="0">
                <a:latin typeface="Century Gothic" panose="020B0502020202020204" pitchFamily="34" charset="0"/>
              </a:rPr>
              <a:t>διαμόρφωση της εικόνας και της ταυτότητάς της.</a:t>
            </a:r>
            <a:endParaRPr lang="el-GR" sz="14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7900" y="836613"/>
            <a:ext cx="4248150" cy="662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Παράλληλα, ξετυλίγεται και η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έννοια της αστικής αναγέννησης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αλλά και η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σύνδεσή της με το τουριστικό φαινόμενο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 και την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ιδιαίτερη ταυτότητα των περιοχών.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Κάποια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βασικά ερευνητικά ερωτήματα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που τίθενται είναι τα εξής: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Ποιά είναι τα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χαρακτηριστικά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 της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αστικής αναγέννησης.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Πως συνδέεται η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αστική αναγέννηση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με τον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τουρισμό και τον πολιτισμό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Ποιά είναι τα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ιδιαίτερα χαρακτηριστικά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της περιοχής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των Παλαιών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Πώς μπορούν να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αξιοποιηθούν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 για την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αναδιαμόρφωση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 της περιοχής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Τί είδους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 παρεμβάσεις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θα βοηθούσαν στην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αναγέννηση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της περιοχής.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Τι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πολιτικές σχεδιασμού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θα πρέπει να υλοποιηθούν για την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αναζωογόνηση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της περιοχής μελέτης.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200" b="1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200" b="1" dirty="0">
              <a:latin typeface="Century Gothic" panose="020B0502020202020204" pitchFamily="34" charset="0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200" b="1" dirty="0"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966787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(7/23)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547211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600" b="1" u="sng" smtClean="0">
                <a:latin typeface="Century Gothic" pitchFamily="34" charset="0"/>
              </a:rPr>
              <a:t>Σενάρια αναζωογόνησης/αναγέννησης της περιοχής μελέτης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u="sng" smtClean="0">
                <a:latin typeface="Century Gothic" pitchFamily="34" charset="0"/>
              </a:rPr>
              <a:t>Μηδενικό σενάριο-σενάριο τάσεων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latin typeface="Century Gothic" pitchFamily="34" charset="0"/>
              </a:rPr>
              <a:t>Στο παρόν σενάριο </a:t>
            </a:r>
            <a:r>
              <a:rPr lang="el-GR" sz="1400" b="1" smtClean="0">
                <a:latin typeface="Century Gothic" pitchFamily="34" charset="0"/>
              </a:rPr>
              <a:t>η περιοχή μελέτης </a:t>
            </a:r>
            <a:r>
              <a:rPr lang="el-GR" sz="1400" smtClean="0">
                <a:latin typeface="Century Gothic" pitchFamily="34" charset="0"/>
              </a:rPr>
              <a:t>δεν υφίσταται </a:t>
            </a:r>
            <a:r>
              <a:rPr lang="el-GR" sz="1400" b="1" smtClean="0">
                <a:latin typeface="Century Gothic" pitchFamily="34" charset="0"/>
              </a:rPr>
              <a:t>καμία παρέμβαση </a:t>
            </a:r>
            <a:r>
              <a:rPr lang="el-GR" sz="1400" smtClean="0">
                <a:latin typeface="Century Gothic" pitchFamily="34" charset="0"/>
              </a:rPr>
              <a:t>εκτός από </a:t>
            </a:r>
            <a:r>
              <a:rPr lang="el-GR" sz="1400" b="1" smtClean="0">
                <a:latin typeface="Century Gothic" pitchFamily="34" charset="0"/>
              </a:rPr>
              <a:t>μεμονωμένες  παρεμβάσεις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u="sng" smtClean="0">
                <a:latin typeface="Century Gothic" pitchFamily="34" charset="0"/>
              </a:rPr>
              <a:t>Σενάριο ηπίων παρεμβάσεων αναζωογόνησης-αναγέννησης της περιοχής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Στο παρόν σενάριο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η περιοχή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 υφίσταται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μικρής κλίμακας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 παρεμβάσεις οι οποίες είναι και οι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πιο διαδεδομένες στην Ελλάδα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u="sng" smtClean="0">
                <a:latin typeface="Century Gothic" pitchFamily="34" charset="0"/>
              </a:rPr>
              <a:t>Σενάριο ολικής αναζωογόνησης-αναγέννησης της περιοχής μελέτης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Στην περιοχή μελέτης 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η ολική ανασυγκρότηση 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περιλαμβάνει την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κατεδάφιση των υπαρχόντων κατοικιών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 και τη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δημιουργία άλλων χρήσεων γης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 με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στόχο 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την </a:t>
            </a:r>
            <a:r>
              <a:rPr lang="el-GR" sz="1400" b="1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εξάλειψη της κατοικίας.</a:t>
            </a:r>
            <a:r>
              <a:rPr lang="el-GR" sz="1400" smtClean="0">
                <a:latin typeface="Century Gothic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endParaRPr lang="el-GR" sz="1400" b="1" u="sng" smtClean="0">
              <a:latin typeface="Century Gothic" pitchFamily="34" charset="0"/>
            </a:endParaRP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b="1" i="1" u="sng" smtClean="0">
                <a:latin typeface="Century Gothic" pitchFamily="34" charset="0"/>
              </a:rPr>
              <a:t>Επιλέγεται το σενάριο ηπίων παρεμβάσεων καθώς ο χαρακτήρας των παρεμβάσεων ο οποίος χαρακτηρίζει το σενάριο θεωρείται βιώσιμος τόσο κοινωνικά όσο και οικονομικά αλλά και πολεοδομικά.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952500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(8/23)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8856662" cy="5876925"/>
          </a:xfrm>
        </p:spPr>
        <p:txBody>
          <a:bodyPr rtlCol="0">
            <a:normAutofit fontScale="85000" lnSpcReduction="10000"/>
          </a:bodyPr>
          <a:lstStyle/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Στόχοι της αναγέννησης/αναζωογόνησης της περιοχής μελέτης και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στρατηγικές</a:t>
            </a:r>
            <a:endParaRPr lang="en-US" sz="1400" b="1" u="sng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Το </a:t>
            </a:r>
            <a:r>
              <a:rPr lang="el-GR" sz="1400" b="1" dirty="0">
                <a:latin typeface="Century Gothic" panose="020B0502020202020204" pitchFamily="34" charset="0"/>
              </a:rPr>
              <a:t>όραμα </a:t>
            </a:r>
            <a:r>
              <a:rPr lang="el-GR" sz="1400" dirty="0">
                <a:latin typeface="Century Gothic" panose="020B0502020202020204" pitchFamily="34" charset="0"/>
              </a:rPr>
              <a:t>για την ανάπτυξη της περιοχής μελέτης είναι να </a:t>
            </a:r>
            <a:r>
              <a:rPr lang="el-GR" sz="1400" b="1" dirty="0">
                <a:latin typeface="Century Gothic" panose="020B0502020202020204" pitchFamily="34" charset="0"/>
              </a:rPr>
              <a:t>δοθεί προτεραιότητα στον τριτογενή τομέα και ειδικότερα στον τουρισμό και τον πολιτισμό</a:t>
            </a:r>
            <a:r>
              <a:rPr lang="el-GR" sz="1400" dirty="0">
                <a:latin typeface="Century Gothic" panose="020B0502020202020204" pitchFamily="34" charset="0"/>
              </a:rPr>
              <a:t>. </a:t>
            </a:r>
            <a:endParaRPr lang="en-US" sz="1400" dirty="0" smtClean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στόχοι </a:t>
            </a:r>
            <a:r>
              <a:rPr lang="el-GR" sz="1400" dirty="0">
                <a:latin typeface="Century Gothic" panose="020B0502020202020204" pitchFamily="34" charset="0"/>
              </a:rPr>
              <a:t>της αναζωογόνησης/αναγέννησης της περιοχής είναι οι εξής: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Διαμόρφωση </a:t>
            </a:r>
            <a:r>
              <a:rPr lang="el-GR" sz="1400" dirty="0">
                <a:latin typeface="Century Gothic" panose="020B0502020202020204" pitchFamily="34" charset="0"/>
              </a:rPr>
              <a:t>της περιοχής με στόχο τη </a:t>
            </a:r>
            <a:r>
              <a:rPr lang="el-GR" sz="1400" b="1" dirty="0">
                <a:latin typeface="Century Gothic" panose="020B0502020202020204" pitchFamily="34" charset="0"/>
              </a:rPr>
              <a:t>βιώσιμη αστική ανάπτυξη αυτής</a:t>
            </a:r>
            <a:r>
              <a:rPr lang="el-GR" sz="1400" dirty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Διαμόρφωση </a:t>
            </a:r>
            <a:r>
              <a:rPr lang="el-GR" sz="1400" b="1" dirty="0">
                <a:latin typeface="Century Gothic" panose="020B0502020202020204" pitchFamily="34" charset="0"/>
              </a:rPr>
              <a:t>της εικόνας και της ταυ</a:t>
            </a:r>
            <a:r>
              <a:rPr lang="el-GR" sz="1400" dirty="0">
                <a:latin typeface="Century Gothic" panose="020B0502020202020204" pitchFamily="34" charset="0"/>
              </a:rPr>
              <a:t>τότητας της περιοχής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Απόδοση </a:t>
            </a:r>
            <a:r>
              <a:rPr lang="el-GR" sz="1400" b="1" dirty="0">
                <a:latin typeface="Century Gothic" panose="020B0502020202020204" pitchFamily="34" charset="0"/>
              </a:rPr>
              <a:t>τμημάτων της περιοχής </a:t>
            </a:r>
            <a:r>
              <a:rPr lang="el-GR" sz="1400" dirty="0">
                <a:latin typeface="Century Gothic" panose="020B0502020202020204" pitchFamily="34" charset="0"/>
              </a:rPr>
              <a:t>που μέχρι τώρα είναι απροσπέλαστα, </a:t>
            </a:r>
            <a:r>
              <a:rPr lang="el-GR" sz="1400" b="1" dirty="0">
                <a:latin typeface="Century Gothic" panose="020B0502020202020204" pitchFamily="34" charset="0"/>
              </a:rPr>
              <a:t>στην πόλη και τους κατοίκους </a:t>
            </a:r>
            <a:r>
              <a:rPr lang="el-GR" sz="1400" dirty="0">
                <a:latin typeface="Century Gothic" panose="020B0502020202020204" pitchFamily="34" charset="0"/>
              </a:rPr>
              <a:t>και </a:t>
            </a:r>
            <a:r>
              <a:rPr lang="el-GR" sz="1400" b="1" dirty="0">
                <a:latin typeface="Century Gothic" panose="020B0502020202020204" pitchFamily="34" charset="0"/>
              </a:rPr>
              <a:t>επισκέπτες </a:t>
            </a:r>
            <a:r>
              <a:rPr lang="el-GR" sz="1400" dirty="0">
                <a:latin typeface="Century Gothic" panose="020B0502020202020204" pitchFamily="34" charset="0"/>
              </a:rPr>
              <a:t>της.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Διαχείριση</a:t>
            </a:r>
            <a:r>
              <a:rPr lang="el-GR" sz="1400" dirty="0" smtClean="0">
                <a:latin typeface="Century Gothic" panose="020B0502020202020204" pitchFamily="34" charset="0"/>
              </a:rPr>
              <a:t> </a:t>
            </a:r>
            <a:r>
              <a:rPr lang="el-GR" sz="1400" dirty="0">
                <a:latin typeface="Century Gothic" panose="020B0502020202020204" pitchFamily="34" charset="0"/>
              </a:rPr>
              <a:t>του </a:t>
            </a:r>
            <a:r>
              <a:rPr lang="el-GR" sz="1400" b="1" dirty="0">
                <a:latin typeface="Century Gothic" panose="020B0502020202020204" pitchFamily="34" charset="0"/>
              </a:rPr>
              <a:t>τουριστικού φαινομένου </a:t>
            </a:r>
            <a:r>
              <a:rPr lang="el-GR" sz="1400" dirty="0">
                <a:latin typeface="Century Gothic" panose="020B0502020202020204" pitchFamily="34" charset="0"/>
              </a:rPr>
              <a:t>με τρόπο έτσι ώστε </a:t>
            </a:r>
            <a:r>
              <a:rPr lang="el-GR" sz="1400" b="1" dirty="0">
                <a:latin typeface="Century Gothic" panose="020B0502020202020204" pitchFamily="34" charset="0"/>
              </a:rPr>
              <a:t>να είναι οικονομικά αποδοτικό</a:t>
            </a:r>
            <a:r>
              <a:rPr lang="el-GR" sz="1400" dirty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Αναβάθμιση </a:t>
            </a:r>
            <a:r>
              <a:rPr lang="el-GR" sz="1400" b="1" dirty="0">
                <a:latin typeface="Century Gothic" panose="020B0502020202020204" pitchFamily="34" charset="0"/>
              </a:rPr>
              <a:t>του αστικού τοπίου </a:t>
            </a:r>
            <a:r>
              <a:rPr lang="el-GR" sz="1400" dirty="0">
                <a:latin typeface="Century Gothic" panose="020B0502020202020204" pitchFamily="34" charset="0"/>
              </a:rPr>
              <a:t>της περιοχής μέσω παρεμβάσεων όπως </a:t>
            </a:r>
            <a:r>
              <a:rPr lang="el-GR" sz="1400" b="1" dirty="0">
                <a:latin typeface="Century Gothic" panose="020B0502020202020204" pitchFamily="34" charset="0"/>
              </a:rPr>
              <a:t>δημιουργία δικτύων πρασίνου</a:t>
            </a:r>
            <a:r>
              <a:rPr lang="el-GR" sz="1400" dirty="0">
                <a:latin typeface="Century Gothic" panose="020B0502020202020204" pitchFamily="34" charset="0"/>
              </a:rPr>
              <a:t>, </a:t>
            </a:r>
            <a:r>
              <a:rPr lang="el-GR" sz="1400" b="1" dirty="0">
                <a:latin typeface="Century Gothic" panose="020B0502020202020204" pitchFamily="34" charset="0"/>
              </a:rPr>
              <a:t>αισθητική αναβάθμιση των υφιστάμενων κτιριακών υποδομών (κατοικίες, καταστήματα</a:t>
            </a:r>
            <a:r>
              <a:rPr lang="el-GR" sz="1400" dirty="0">
                <a:latin typeface="Century Gothic" panose="020B0502020202020204" pitchFamily="34" charset="0"/>
              </a:rPr>
              <a:t>).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Σωστή </a:t>
            </a:r>
            <a:r>
              <a:rPr lang="el-GR" sz="1400" b="1" dirty="0">
                <a:latin typeface="Century Gothic" panose="020B0502020202020204" pitchFamily="34" charset="0"/>
              </a:rPr>
              <a:t>διαχείριση και ανάδειξη του πολιτιστικού πλούτου </a:t>
            </a:r>
            <a:r>
              <a:rPr lang="el-GR" sz="1400" dirty="0">
                <a:latin typeface="Century Gothic" panose="020B0502020202020204" pitchFamily="34" charset="0"/>
              </a:rPr>
              <a:t>της περιοχής μελέτης τόσο όσον αφορά τους </a:t>
            </a:r>
            <a:r>
              <a:rPr lang="el-GR" sz="1400" b="1" dirty="0">
                <a:latin typeface="Century Gothic" panose="020B0502020202020204" pitchFamily="34" charset="0"/>
              </a:rPr>
              <a:t>αρχαιολογικούς χώρους και τα πάσης φύσεως μνημεία </a:t>
            </a:r>
            <a:r>
              <a:rPr lang="el-GR" sz="1400" dirty="0">
                <a:latin typeface="Century Gothic" panose="020B0502020202020204" pitchFamily="34" charset="0"/>
              </a:rPr>
              <a:t>όσο και τα χαρακτηριστικά της </a:t>
            </a:r>
            <a:r>
              <a:rPr lang="el-GR" sz="1400" b="1" dirty="0">
                <a:latin typeface="Century Gothic" panose="020B0502020202020204" pitchFamily="34" charset="0"/>
              </a:rPr>
              <a:t>νεότερης ιστορίας της περιοχής (παραδοσιακά επαγγέλματα, προσφυγική συνοικία, λαϊκός πολιτισμός</a:t>
            </a:r>
            <a:r>
              <a:rPr lang="el-GR" sz="1400" dirty="0">
                <a:latin typeface="Century Gothic" panose="020B0502020202020204" pitchFamily="34" charset="0"/>
              </a:rPr>
              <a:t>). 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Μετατροπή</a:t>
            </a:r>
            <a:r>
              <a:rPr lang="el-GR" sz="1400" dirty="0" smtClean="0">
                <a:latin typeface="Century Gothic" panose="020B0502020202020204" pitchFamily="34" charset="0"/>
              </a:rPr>
              <a:t> </a:t>
            </a:r>
            <a:r>
              <a:rPr lang="el-GR" sz="1400" dirty="0">
                <a:latin typeface="Century Gothic" panose="020B0502020202020204" pitchFamily="34" charset="0"/>
              </a:rPr>
              <a:t>της περιοχής σε </a:t>
            </a:r>
            <a:r>
              <a:rPr lang="el-GR" sz="1400" b="1" dirty="0">
                <a:latin typeface="Century Gothic" panose="020B0502020202020204" pitchFamily="34" charset="0"/>
              </a:rPr>
              <a:t>συνοικία τεχνών, πολιτισμού, εμπορίου και αναψυχής</a:t>
            </a:r>
            <a:r>
              <a:rPr lang="el-GR" sz="1400" dirty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Προστασία </a:t>
            </a:r>
            <a:r>
              <a:rPr lang="el-GR" sz="1400" b="1" dirty="0">
                <a:latin typeface="Century Gothic" panose="020B0502020202020204" pitchFamily="34" charset="0"/>
              </a:rPr>
              <a:t>των κατοίκων </a:t>
            </a:r>
            <a:r>
              <a:rPr lang="el-GR" sz="1400" dirty="0">
                <a:latin typeface="Century Gothic" panose="020B0502020202020204" pitchFamily="34" charset="0"/>
              </a:rPr>
              <a:t>από την αναγκαστική </a:t>
            </a:r>
            <a:r>
              <a:rPr lang="el-GR" sz="1400" b="1" dirty="0">
                <a:latin typeface="Century Gothic" panose="020B0502020202020204" pitchFamily="34" charset="0"/>
              </a:rPr>
              <a:t>απομάκρυνση αυτών λόγω αύξησης ενοικίων</a:t>
            </a:r>
            <a:r>
              <a:rPr lang="el-GR" sz="1400" dirty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Δημιουργία </a:t>
            </a:r>
            <a:r>
              <a:rPr lang="el-GR" sz="1400" b="1" dirty="0">
                <a:latin typeface="Century Gothic" panose="020B0502020202020204" pitchFamily="34" charset="0"/>
              </a:rPr>
              <a:t>νέων θέσεων εργασίας </a:t>
            </a:r>
            <a:r>
              <a:rPr lang="el-GR" sz="1400" dirty="0">
                <a:latin typeface="Century Gothic" panose="020B0502020202020204" pitchFamily="34" charset="0"/>
              </a:rPr>
              <a:t>στην περιοχή μέσω </a:t>
            </a:r>
            <a:r>
              <a:rPr lang="el-GR" sz="1400" b="1" dirty="0">
                <a:latin typeface="Century Gothic" panose="020B0502020202020204" pitchFamily="34" charset="0"/>
              </a:rPr>
              <a:t>ευρωπαϊκών προγραμμάτων και επιδοτήσεων </a:t>
            </a:r>
            <a:r>
              <a:rPr lang="el-GR" sz="1400" dirty="0">
                <a:latin typeface="Century Gothic" panose="020B0502020202020204" pitchFamily="34" charset="0"/>
              </a:rPr>
              <a:t>τόσο για τη </a:t>
            </a:r>
            <a:r>
              <a:rPr lang="el-GR" sz="1400" b="1" dirty="0">
                <a:latin typeface="Century Gothic" panose="020B0502020202020204" pitchFamily="34" charset="0"/>
              </a:rPr>
              <a:t>μείωση της ανεργίας </a:t>
            </a:r>
            <a:r>
              <a:rPr lang="el-GR" sz="1400" dirty="0">
                <a:latin typeface="Century Gothic" panose="020B0502020202020204" pitchFamily="34" charset="0"/>
              </a:rPr>
              <a:t>όσο και για τη </a:t>
            </a:r>
            <a:r>
              <a:rPr lang="el-GR" sz="1400" b="1" dirty="0">
                <a:latin typeface="Century Gothic" panose="020B0502020202020204" pitchFamily="34" charset="0"/>
              </a:rPr>
              <a:t>διαχείριση των νέων υποδομών εξυπηρέτησης των τουριστών</a:t>
            </a:r>
            <a:r>
              <a:rPr lang="el-GR" sz="1400" dirty="0">
                <a:latin typeface="Century Gothic" panose="020B0502020202020204" pitchFamily="34" charset="0"/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966787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(9/23)</a:t>
            </a:r>
            <a:endParaRPr lang="el-GR" sz="2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25538"/>
            <a:ext cx="8893175" cy="4391025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  <a:ea typeface="Calibri"/>
                <a:cs typeface="Times New Roman"/>
              </a:rPr>
              <a:t>Οι</a:t>
            </a:r>
            <a:r>
              <a:rPr lang="el-GR" sz="1400" b="1" u="sng" dirty="0" smtClean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l-GR" sz="1400" b="1" i="1" u="sng" dirty="0">
                <a:latin typeface="Century Gothic" panose="020B0502020202020204" pitchFamily="34" charset="0"/>
                <a:ea typeface="Calibri"/>
                <a:cs typeface="Times New Roman"/>
              </a:rPr>
              <a:t>στρατηγικές</a:t>
            </a:r>
            <a:r>
              <a:rPr lang="el-GR" sz="1400" b="1" u="sng" dirty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l-GR" sz="1400" dirty="0">
                <a:latin typeface="Century Gothic" panose="020B0502020202020204" pitchFamily="34" charset="0"/>
                <a:ea typeface="Calibri"/>
                <a:cs typeface="Times New Roman"/>
              </a:rPr>
              <a:t>που θα ακολουθηθούν αφορούν στην υλοποίηση των παραπάνω </a:t>
            </a:r>
            <a:r>
              <a:rPr lang="el-GR" sz="1400" dirty="0" smtClean="0">
                <a:latin typeface="Century Gothic" panose="020B0502020202020204" pitchFamily="34" charset="0"/>
                <a:ea typeface="Calibri"/>
                <a:cs typeface="Times New Roman"/>
              </a:rPr>
              <a:t>στόχων</a:t>
            </a:r>
            <a:r>
              <a:rPr lang="el-GR" sz="1400" dirty="0">
                <a:latin typeface="Century Gothic" panose="020B0502020202020204" pitchFamily="34" charset="0"/>
                <a:ea typeface="Calibri"/>
                <a:cs typeface="Times New Roman"/>
              </a:rPr>
              <a:t>: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"/>
              <a:defRPr/>
            </a:pP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Διάκριση 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των περιοχών παρέμβασης σε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τομείς και σύνδεση αυτών 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μεταξύ τους για τη δημιουργία  μιας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ολοκληρωμένης τελικής πρότασης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"/>
              <a:defRPr/>
            </a:pP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Σχεδιασμός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της περιοχής μελέτης και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οργάνωση των χρήσεων γης 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για την αποφυγή συγκρούσεων.</a:t>
            </a: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"/>
              <a:defRPr/>
            </a:pP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Μετατροπή του εμπορικού  λιμένα σε τουριστικό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"/>
              <a:defRPr/>
            </a:pP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Δημιουργία ροών εντός της περιοχής μελέτης</a:t>
            </a:r>
            <a:endParaRPr lang="el-GR" sz="1400" b="1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"/>
              <a:defRPr/>
            </a:pP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Δημιουργία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κατευθυντήριων γραμμών 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για σχεδιασμό του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τομέα του πολιτισμού</a:t>
            </a:r>
            <a:r>
              <a:rPr lang="el-GR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 στην περιοχή και </a:t>
            </a:r>
            <a:r>
              <a:rPr lang="el-GR" sz="1400" b="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την αξιοποίηση του όλου και αυξανόμενου τουριστικού φαινομένου</a:t>
            </a:r>
            <a:endParaRPr lang="el-GR" sz="1400" b="1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052513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(10/23)</a:t>
            </a:r>
            <a:endParaRPr lang="el-GR" sz="2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96975"/>
            <a:ext cx="8856663" cy="5472113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 smtClean="0">
                <a:latin typeface="Century Gothic" panose="020B0502020202020204" pitchFamily="34" charset="0"/>
              </a:rPr>
              <a:t>Άξονες-δράσεις </a:t>
            </a:r>
            <a:r>
              <a:rPr lang="el-GR" sz="1400" b="1" u="sng" dirty="0">
                <a:latin typeface="Century Gothic" panose="020B0502020202020204" pitchFamily="34" charset="0"/>
              </a:rPr>
              <a:t>παρέμβασης στην περιοχή ανά χωρική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ενότητα</a:t>
            </a:r>
          </a:p>
          <a:p>
            <a:pPr marL="0" indent="0"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περιοχή μελέτης </a:t>
            </a:r>
            <a:r>
              <a:rPr lang="el-GR" sz="1400" dirty="0" smtClean="0">
                <a:latin typeface="Century Gothic" panose="020B0502020202020204" pitchFamily="34" charset="0"/>
              </a:rPr>
              <a:t>προτείνεται να διαχωριστεί σε </a:t>
            </a:r>
            <a:r>
              <a:rPr lang="el-GR" sz="1400" b="1" dirty="0">
                <a:latin typeface="Century Gothic" panose="020B0502020202020204" pitchFamily="34" charset="0"/>
              </a:rPr>
              <a:t>έξι χωρικές </a:t>
            </a:r>
            <a:r>
              <a:rPr lang="el-GR" sz="1400" b="1" dirty="0" smtClean="0">
                <a:latin typeface="Century Gothic" panose="020B0502020202020204" pitchFamily="34" charset="0"/>
              </a:rPr>
              <a:t>ενότητες: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 smtClean="0">
                <a:latin typeface="Century Gothic" panose="020B0502020202020204" pitchFamily="34" charset="0"/>
              </a:rPr>
              <a:t>Χωρική </a:t>
            </a:r>
            <a:r>
              <a:rPr lang="el-GR" sz="1400" u="sng" dirty="0">
                <a:latin typeface="Century Gothic" panose="020B0502020202020204" pitchFamily="34" charset="0"/>
              </a:rPr>
              <a:t>ενότητα 1-Άξονας προτεραιότητας 1</a:t>
            </a:r>
            <a:r>
              <a:rPr lang="el-GR" sz="1400" dirty="0">
                <a:latin typeface="Century Gothic" panose="020B0502020202020204" pitchFamily="34" charset="0"/>
              </a:rPr>
              <a:t>: </a:t>
            </a:r>
            <a:r>
              <a:rPr lang="el-GR" sz="1400" b="1" dirty="0">
                <a:latin typeface="Century Gothic" panose="020B0502020202020204" pitchFamily="34" charset="0"/>
              </a:rPr>
              <a:t>Προβλήτες 1, 2 και αποθήκες τελωνείου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Χωρική ενότητα 2- Άξονας προτεραιότητας 2: </a:t>
            </a:r>
            <a:r>
              <a:rPr lang="el-GR" sz="1400" b="1" dirty="0">
                <a:latin typeface="Century Gothic" panose="020B0502020202020204" pitchFamily="34" charset="0"/>
              </a:rPr>
              <a:t>Πανεπιστημιακές εγκαταστάσεις πλησίον ΚΤΕΛ και </a:t>
            </a:r>
            <a:r>
              <a:rPr lang="el-GR" sz="1400" b="1" dirty="0" smtClean="0">
                <a:latin typeface="Century Gothic" panose="020B0502020202020204" pitchFamily="34" charset="0"/>
              </a:rPr>
              <a:t>Κραυσίδωνα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Χωρική ενότητα 3- Άξονας προτεραιότητας 3</a:t>
            </a:r>
            <a:r>
              <a:rPr lang="el-GR" sz="1400" dirty="0">
                <a:latin typeface="Century Gothic" panose="020B0502020202020204" pitchFamily="34" charset="0"/>
              </a:rPr>
              <a:t>: </a:t>
            </a:r>
            <a:r>
              <a:rPr lang="el-GR" sz="1400" b="1" dirty="0">
                <a:latin typeface="Century Gothic" panose="020B0502020202020204" pitchFamily="34" charset="0"/>
              </a:rPr>
              <a:t>Περιοχή των προσφυγικών κατοικιών πλησίον </a:t>
            </a:r>
            <a:r>
              <a:rPr lang="el-GR" sz="1400" b="1" dirty="0" smtClean="0">
                <a:latin typeface="Century Gothic" panose="020B0502020202020204" pitchFamily="34" charset="0"/>
              </a:rPr>
              <a:t>λιμανιού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Χωρική ενότητα 4- Άξονας προτεραιότητας 4: </a:t>
            </a:r>
            <a:r>
              <a:rPr lang="el-GR" sz="1400" b="1" dirty="0">
                <a:latin typeface="Century Gothic" panose="020B0502020202020204" pitchFamily="34" charset="0"/>
              </a:rPr>
              <a:t>Εμπορική περιοχή- περιοχή παραδοσιακών επαγγελμάτων και κέντρων εστίασης και </a:t>
            </a:r>
            <a:r>
              <a:rPr lang="el-GR" sz="1400" b="1" dirty="0" smtClean="0">
                <a:latin typeface="Century Gothic" panose="020B0502020202020204" pitchFamily="34" charset="0"/>
              </a:rPr>
              <a:t>αναψυχής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Χωρική ενότητα 5- Άξονας προτεραιότητας 5: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b="1" dirty="0">
                <a:latin typeface="Century Gothic" panose="020B0502020202020204" pitchFamily="34" charset="0"/>
              </a:rPr>
              <a:t>Γρ Λαμπράκη- Περιοχή κατοικίας-Αρχαιολογικοί </a:t>
            </a:r>
            <a:r>
              <a:rPr lang="el-GR" sz="1400" b="1" dirty="0" smtClean="0">
                <a:latin typeface="Century Gothic" panose="020B0502020202020204" pitchFamily="34" charset="0"/>
              </a:rPr>
              <a:t>χώροι-Κάστρο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Χωρική ενότητα 6-Άξονας προτεραιότητας 6:</a:t>
            </a:r>
            <a:r>
              <a:rPr lang="el-GR" sz="1400" dirty="0">
                <a:latin typeface="Century Gothic" panose="020B0502020202020204" pitchFamily="34" charset="0"/>
              </a:rPr>
              <a:t> Σιδ</a:t>
            </a:r>
            <a:r>
              <a:rPr lang="el-GR" sz="1400" b="1" dirty="0">
                <a:latin typeface="Century Gothic" panose="020B0502020202020204" pitchFamily="34" charset="0"/>
              </a:rPr>
              <a:t>ηροδρομικός σταθμός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395288" y="-6350"/>
            <a:ext cx="8229600" cy="1014413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(11/23)</a:t>
            </a:r>
            <a:endParaRPr lang="el-GR" sz="2400" smtClean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884238"/>
            <a:ext cx="6985000" cy="5962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765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800" dirty="0">
                <a:solidFill>
                  <a:prstClr val="black"/>
                </a:solidFill>
              </a:rPr>
              <a:t>ΠΡΟΤΑΣΗ ΑΝΑΓΕΝΝΗΣΗΣ/ΑΝΑΖΩΟΓΟΝΗΣΗΣ ΤΗΣ ΠΕΡΙΟΧΗΣ ΤΩΝ ΠΑΛΑΙΩΝ ΚΑΙ ΤΟΥ </a:t>
            </a:r>
            <a:r>
              <a:rPr lang="el-GR" sz="2800" dirty="0" smtClean="0">
                <a:solidFill>
                  <a:prstClr val="black"/>
                </a:solidFill>
              </a:rPr>
              <a:t>ΛΙΜΕΝΑ (12/23)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4176712" cy="5688012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b="1" u="sng" dirty="0">
                <a:latin typeface="Century Gothic" panose="020B0502020202020204" pitchFamily="34" charset="0"/>
              </a:rPr>
              <a:t>Χωρική ενότητα 1- Άξονας προτεραιότητας 1: Προβλήτες 1, 2 και αποθήκες </a:t>
            </a:r>
            <a:r>
              <a:rPr lang="el-GR" sz="1300" b="1" u="sng" dirty="0" smtClean="0">
                <a:latin typeface="Century Gothic" panose="020B0502020202020204" pitchFamily="34" charset="0"/>
              </a:rPr>
              <a:t>τελωνείου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 Τα </a:t>
            </a:r>
            <a:r>
              <a:rPr lang="el-GR" sz="1300" b="1" dirty="0">
                <a:latin typeface="Century Gothic" panose="020B0502020202020204" pitchFamily="34" charset="0"/>
              </a:rPr>
              <a:t>υφιστάμενα σχέδια </a:t>
            </a:r>
            <a:r>
              <a:rPr lang="el-GR" sz="1300" dirty="0">
                <a:latin typeface="Century Gothic" panose="020B0502020202020204" pitchFamily="34" charset="0"/>
              </a:rPr>
              <a:t>για την ανάπτυξη του λιμανιού του Βόλου </a:t>
            </a:r>
            <a:r>
              <a:rPr lang="el-GR" sz="1300" dirty="0" smtClean="0">
                <a:latin typeface="Century Gothic" panose="020B0502020202020204" pitchFamily="34" charset="0"/>
              </a:rPr>
              <a:t> προβλέπουν </a:t>
            </a:r>
            <a:r>
              <a:rPr lang="el-GR" sz="1300" dirty="0">
                <a:latin typeface="Century Gothic" panose="020B0502020202020204" pitchFamily="34" charset="0"/>
              </a:rPr>
              <a:t>τη </a:t>
            </a:r>
            <a:r>
              <a:rPr lang="el-GR" sz="1300" b="1" dirty="0">
                <a:latin typeface="Century Gothic" panose="020B0502020202020204" pitchFamily="34" charset="0"/>
              </a:rPr>
              <a:t>δημιουργία τουριστικού λιμένα στον κεντρικό προβλήτα και στον </a:t>
            </a:r>
            <a:r>
              <a:rPr lang="el-GR" sz="1300" b="1" dirty="0" smtClean="0">
                <a:latin typeface="Century Gothic" panose="020B0502020202020204" pitchFamily="34" charset="0"/>
              </a:rPr>
              <a:t>λιμενοβραχίονα. </a:t>
            </a:r>
            <a:r>
              <a:rPr lang="el-GR" sz="1300" dirty="0" smtClean="0">
                <a:latin typeface="Century Gothic" panose="020B0502020202020204" pitchFamily="34" charset="0"/>
              </a:rPr>
              <a:t>Ο </a:t>
            </a:r>
            <a:r>
              <a:rPr lang="el-GR" sz="1300" b="1" dirty="0">
                <a:latin typeface="Century Gothic" panose="020B0502020202020204" pitchFamily="34" charset="0"/>
              </a:rPr>
              <a:t>προβλήτας </a:t>
            </a:r>
            <a:r>
              <a:rPr lang="el-GR" sz="1300" b="1" dirty="0" smtClean="0">
                <a:latin typeface="Century Gothic" panose="020B0502020202020204" pitchFamily="34" charset="0"/>
              </a:rPr>
              <a:t>Νο</a:t>
            </a:r>
            <a:r>
              <a:rPr lang="el-GR" sz="1300" dirty="0" smtClean="0">
                <a:latin typeface="Century Gothic" panose="020B0502020202020204" pitchFamily="34" charset="0"/>
              </a:rPr>
              <a:t>2 προβλέπεται </a:t>
            </a:r>
            <a:r>
              <a:rPr lang="el-GR" sz="1300" dirty="0">
                <a:latin typeface="Century Gothic" panose="020B0502020202020204" pitchFamily="34" charset="0"/>
              </a:rPr>
              <a:t>να λειτουργήσει αποκλειστικά και μόνο </a:t>
            </a:r>
            <a:r>
              <a:rPr lang="el-GR" sz="1300" b="1" dirty="0">
                <a:latin typeface="Century Gothic" panose="020B0502020202020204" pitchFamily="34" charset="0"/>
              </a:rPr>
              <a:t>ως περιοχή φορτοεκφόρτωσης </a:t>
            </a:r>
            <a:r>
              <a:rPr lang="el-GR" sz="1300" b="1" dirty="0" smtClean="0">
                <a:latin typeface="Century Gothic" panose="020B0502020202020204" pitchFamily="34" charset="0"/>
              </a:rPr>
              <a:t>εμπορευματοκιβωτίων</a:t>
            </a:r>
            <a:r>
              <a:rPr lang="el-GR" sz="13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Αποτελεί επιτακτική ανάγκη η </a:t>
            </a:r>
            <a:r>
              <a:rPr lang="el-GR" sz="1300" b="1" dirty="0">
                <a:latin typeface="Century Gothic" panose="020B0502020202020204" pitchFamily="34" charset="0"/>
              </a:rPr>
              <a:t>λειτουργία του λιμένα Βόλου</a:t>
            </a:r>
            <a:r>
              <a:rPr lang="el-GR" sz="1300" dirty="0">
                <a:latin typeface="Century Gothic" panose="020B0502020202020204" pitchFamily="34" charset="0"/>
              </a:rPr>
              <a:t> συμπεριλαμβανομένων και των τριών προβλητών </a:t>
            </a:r>
            <a:r>
              <a:rPr lang="el-GR" sz="1300" b="1" dirty="0">
                <a:latin typeface="Century Gothic" panose="020B0502020202020204" pitchFamily="34" charset="0"/>
              </a:rPr>
              <a:t>για τουριστικούς σκοπούς </a:t>
            </a:r>
            <a:r>
              <a:rPr lang="el-GR" sz="1300" dirty="0">
                <a:latin typeface="Century Gothic" panose="020B0502020202020204" pitchFamily="34" charset="0"/>
              </a:rPr>
              <a:t>περιλαμβάνοντας και τις </a:t>
            </a:r>
            <a:r>
              <a:rPr lang="el-GR" sz="1300" b="1" dirty="0">
                <a:latin typeface="Century Gothic" panose="020B0502020202020204" pitchFamily="34" charset="0"/>
              </a:rPr>
              <a:t>απαραίτητες υποδομές για την υποδοχή </a:t>
            </a:r>
            <a:r>
              <a:rPr lang="el-GR" sz="1300" b="1" dirty="0" smtClean="0">
                <a:latin typeface="Century Gothic" panose="020B0502020202020204" pitchFamily="34" charset="0"/>
              </a:rPr>
              <a:t>κρουαζιεροπλοίων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00788" y="2924175"/>
            <a:ext cx="485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59338" y="1052513"/>
            <a:ext cx="4105275" cy="4635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Προτείνεται: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Μεταφορά του εμπορικού λιμένα στην περιοχή του Αλμυρού 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Ανασχεδιασμός των προβλητών 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Κατάργηση των φραχτών μεταξύ λιμανιού και πόλης 	   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«Άνοιγμα» του λιμένα στην πόλη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el-GR" sz="1300" b="1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1300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Προτάσεις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αξιοποίησης των προβλητών 1,2 και των αποθηκών του παλιού τελωνείου</a:t>
            </a:r>
            <a:endParaRPr lang="el-GR" sz="1300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Προτείνεται η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διαμόρφωση δύο ζωνών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μεταξύ των αποθηκών του παλιού τελωνείου και του προβλήτα 2 (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ζώνη πολιτισμού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και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ζώνη εστίασης-αναψυχής και εμπορίου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).</a:t>
            </a:r>
            <a:endParaRPr lang="el-GR" sz="1300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808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500" dirty="0">
                <a:solidFill>
                  <a:prstClr val="black"/>
                </a:solidFill>
              </a:rPr>
              <a:t>ΠΡΟΤΑΣΗ ΑΝΑΓΕΝΝΗΣΗΣ/ΑΝΑΖΩΟΓΟΝΗΣΗΣ ΤΗΣ ΠΕΡΙΟΧΗΣ ΤΩΝ ΠΑΛΑΙΩΝ ΚΑΙ ΤΟΥ ΛΙΜΕΝΑ </a:t>
            </a:r>
            <a:r>
              <a:rPr lang="el-GR" sz="2500" dirty="0" smtClean="0">
                <a:solidFill>
                  <a:prstClr val="black"/>
                </a:solidFill>
              </a:rPr>
              <a:t>(13/23)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800" y="1016000"/>
            <a:ext cx="4043363" cy="5602288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u="sng" dirty="0" smtClean="0">
                <a:latin typeface="Century Gothic" panose="020B0502020202020204" pitchFamily="34" charset="0"/>
              </a:rPr>
              <a:t>Ζώνη </a:t>
            </a:r>
            <a:r>
              <a:rPr lang="el-GR" sz="1300" u="sng" dirty="0">
                <a:latin typeface="Century Gothic" panose="020B0502020202020204" pitchFamily="34" charset="0"/>
              </a:rPr>
              <a:t>εστίασης-αναψυχής-εμπορίου </a:t>
            </a:r>
            <a:endParaRPr lang="el-GR" sz="1300" u="sng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</a:rPr>
              <a:t>Το </a:t>
            </a:r>
            <a:r>
              <a:rPr lang="el-GR" sz="1300" dirty="0">
                <a:latin typeface="Century Gothic" panose="020B0502020202020204" pitchFamily="34" charset="0"/>
              </a:rPr>
              <a:t>κτίριο εμβαδού </a:t>
            </a:r>
            <a:r>
              <a:rPr lang="el-GR" sz="1300" b="1" dirty="0">
                <a:latin typeface="Century Gothic" panose="020B0502020202020204" pitchFamily="34" charset="0"/>
              </a:rPr>
              <a:t>2.240 </a:t>
            </a:r>
            <a:r>
              <a:rPr lang="el-GR" sz="1300" dirty="0">
                <a:latin typeface="Century Gothic" panose="020B0502020202020204" pitchFamily="34" charset="0"/>
              </a:rPr>
              <a:t>μ² προτείνεται να λειτουργήσει </a:t>
            </a:r>
            <a:r>
              <a:rPr lang="el-GR" sz="1300" b="1" dirty="0">
                <a:latin typeface="Century Gothic" panose="020B0502020202020204" pitchFamily="34" charset="0"/>
              </a:rPr>
              <a:t>ως μεγάλο εμπορικό κτίριο με επιμέρους εμπορικά καταστήματα εντός </a:t>
            </a:r>
            <a:r>
              <a:rPr lang="el-GR" sz="1300" b="1" dirty="0" smtClean="0">
                <a:latin typeface="Century Gothic" panose="020B0502020202020204" pitchFamily="34" charset="0"/>
              </a:rPr>
              <a:t>του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 </a:t>
            </a:r>
            <a:r>
              <a:rPr lang="el-GR" sz="1300" dirty="0" smtClean="0">
                <a:latin typeface="Century Gothic" panose="020B0502020202020204" pitchFamily="34" charset="0"/>
              </a:rPr>
              <a:t>Πλησίον </a:t>
            </a:r>
            <a:r>
              <a:rPr lang="el-GR" sz="1300" dirty="0">
                <a:latin typeface="Century Gothic" panose="020B0502020202020204" pitchFamily="34" charset="0"/>
              </a:rPr>
              <a:t>του εμπορικού κέντρου προτείνεται να λειτουργήσει ο </a:t>
            </a:r>
            <a:r>
              <a:rPr lang="el-GR" sz="1300" b="1" dirty="0">
                <a:latin typeface="Century Gothic" panose="020B0502020202020204" pitchFamily="34" charset="0"/>
              </a:rPr>
              <a:t>σταθμός αναμονής των επιβατών</a:t>
            </a:r>
            <a:r>
              <a:rPr lang="el-GR" sz="1300" dirty="0">
                <a:latin typeface="Century Gothic" panose="020B0502020202020204" pitchFamily="34" charset="0"/>
              </a:rPr>
              <a:t> με όλες τις υπόλοιπες απαραίτητες </a:t>
            </a:r>
            <a:r>
              <a:rPr lang="el-GR" sz="1300" dirty="0" smtClean="0">
                <a:latin typeface="Century Gothic" panose="020B0502020202020204" pitchFamily="34" charset="0"/>
              </a:rPr>
              <a:t>χρήσεις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Νότια </a:t>
            </a:r>
            <a:r>
              <a:rPr lang="el-GR" sz="1300" b="1" dirty="0">
                <a:latin typeface="Century Gothic" panose="020B0502020202020204" pitchFamily="34" charset="0"/>
              </a:rPr>
              <a:t>των δύο κτιρίων</a:t>
            </a:r>
            <a:r>
              <a:rPr lang="el-GR" sz="1300" dirty="0">
                <a:latin typeface="Century Gothic" panose="020B0502020202020204" pitchFamily="34" charset="0"/>
              </a:rPr>
              <a:t>, στα υπάρχοντα κελύφη, προτείνεται να </a:t>
            </a:r>
            <a:r>
              <a:rPr lang="el-GR" sz="1300" b="1" dirty="0">
                <a:latin typeface="Century Gothic" panose="020B0502020202020204" pitchFamily="34" charset="0"/>
              </a:rPr>
              <a:t>λειτουργήσουν χώροι εστίασης και αναψυχής </a:t>
            </a:r>
            <a:r>
              <a:rPr lang="el-GR" sz="1300" dirty="0">
                <a:latin typeface="Century Gothic" panose="020B0502020202020204" pitchFamily="34" charset="0"/>
              </a:rPr>
              <a:t>(καφετέριες και εστιατόρια). </a:t>
            </a:r>
            <a:endParaRPr lang="el-GR" sz="13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</a:rPr>
              <a:t>Οι </a:t>
            </a:r>
            <a:r>
              <a:rPr lang="el-GR" sz="1300" dirty="0">
                <a:latin typeface="Century Gothic" panose="020B0502020202020204" pitchFamily="34" charset="0"/>
              </a:rPr>
              <a:t>κατασκευές που βρίσκονται στα όρια και αποτελούν </a:t>
            </a:r>
            <a:r>
              <a:rPr lang="el-GR" sz="1300" b="1" dirty="0">
                <a:latin typeface="Century Gothic" panose="020B0502020202020204" pitchFamily="34" charset="0"/>
              </a:rPr>
              <a:t>βοηθητικούς χώρους</a:t>
            </a:r>
            <a:r>
              <a:rPr lang="el-GR" sz="1300" dirty="0">
                <a:latin typeface="Century Gothic" panose="020B0502020202020204" pitchFamily="34" charset="0"/>
              </a:rPr>
              <a:t>, προτείνεται να </a:t>
            </a:r>
            <a:r>
              <a:rPr lang="el-GR" sz="1300" b="1" dirty="0">
                <a:latin typeface="Century Gothic" panose="020B0502020202020204" pitchFamily="34" charset="0"/>
              </a:rPr>
              <a:t>κατεδαφιστούν για δημόσιο όφελος</a:t>
            </a:r>
            <a:r>
              <a:rPr lang="el-GR" sz="1300" dirty="0">
                <a:latin typeface="Century Gothic" panose="020B0502020202020204" pitchFamily="34" charset="0"/>
              </a:rPr>
              <a:t> έτσι ώστε να </a:t>
            </a:r>
            <a:r>
              <a:rPr lang="el-GR" sz="1300" b="1" dirty="0">
                <a:latin typeface="Century Gothic" panose="020B0502020202020204" pitchFamily="34" charset="0"/>
              </a:rPr>
              <a:t>ενθαρρυνθεί  η δημιουργία χώρων </a:t>
            </a:r>
            <a:r>
              <a:rPr lang="el-GR" sz="1300" b="1" dirty="0" smtClean="0">
                <a:latin typeface="Century Gothic" panose="020B0502020202020204" pitchFamily="34" charset="0"/>
              </a:rPr>
              <a:t>πρασίνου.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</a:rPr>
              <a:t>Πάρκο γλυπτών </a:t>
            </a:r>
            <a:r>
              <a:rPr lang="el-GR" sz="1300" dirty="0" smtClean="0">
                <a:latin typeface="Century Gothic" panose="020B0502020202020204" pitchFamily="34" charset="0"/>
              </a:rPr>
              <a:t>στο </a:t>
            </a:r>
            <a:r>
              <a:rPr lang="el-GR" sz="1300" b="1" dirty="0" smtClean="0">
                <a:latin typeface="Century Gothic" panose="020B0502020202020204" pitchFamily="34" charset="0"/>
              </a:rPr>
              <a:t>νότιο τμήμα </a:t>
            </a:r>
            <a:r>
              <a:rPr lang="el-GR" sz="1300" dirty="0" smtClean="0">
                <a:latin typeface="Century Gothic" panose="020B0502020202020204" pitchFamily="34" charset="0"/>
              </a:rPr>
              <a:t>του προβλήτα</a:t>
            </a:r>
            <a:endParaRPr lang="el-GR" sz="13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88" y="1139825"/>
            <a:ext cx="4572000" cy="5354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300" i="1" u="sng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Ζώνη πολιτισμού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Κατασκευή ενυδρείου 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στο νότιο τμήμα του προβλήτα 1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Η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επανάχρηση του Σιλό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δημητριακών και λειτουργία του ως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μουσείο ναυτικής ιστορίας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και ως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ξενοδοχειακός και συνεδριακός χώρος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Οι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αποθήκες του τελωνείου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προτείνεται να μετατραπούν σε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πολυχώρους τέχνης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(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εκθεσιακοί χώροι, κινηματογραφικές αίθουσες, χώροι θεατρικών παραστάσεων καθώς επίσης και εργαστήρια τέχνης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)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Στα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δυτικά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προτείνεται να λειτουργήσουν οι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εγκαταστάσεις διοίκησης του τουριστικού λιμένα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Τα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εγκαταλειμμένα κελύφη της αγοράς 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του λιμένα  προτείνεται να αξιοποιηθούν για τη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δημιουργία καταστημάτων ενοικίασης μικρών σκαφών, μαγαζιά με τουριστικά προϊόντα και σουβενίρ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908050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ΛΙΜΕΝΑ(14/23) </a:t>
            </a:r>
            <a:endParaRPr lang="el-GR" sz="2400" smtClean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923925"/>
            <a:ext cx="6553200" cy="593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906462"/>
          </a:xfrm>
        </p:spPr>
        <p:txBody>
          <a:bodyPr/>
          <a:lstStyle/>
          <a:p>
            <a:r>
              <a:rPr lang="el-GR" sz="2400" smtClean="0"/>
              <a:t>ΠΡΟΤΑΣΗ ΑΝΑΓΕΝΝΗΣΗΣ/ΑΝΑΖΩΟΓΟΝΗΣΗΣ ΤΗΣ ΠΕΡΙΟΧΗΣ ΤΩΝ ΠΑΛΑΙΩΝ ΚΑΙ ΤΟΥ ΛΙΜΕΝΑ (15/23)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125538"/>
            <a:ext cx="8785225" cy="5616575"/>
          </a:xfrm>
        </p:spPr>
        <p:txBody>
          <a:bodyPr rtlCol="0">
            <a:normAutofit fontScale="92500" lnSpcReduction="20000"/>
          </a:bodyPr>
          <a:lstStyle/>
          <a:p>
            <a:pPr marL="0" indent="0"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  <a:ea typeface="Calibri"/>
                <a:cs typeface="Times New Roman"/>
              </a:rPr>
              <a:t>Χωρική ενότητα 2- Άξονας προτεραιότητας 2: Πανεπιστημιακές εγκαταστάσεις πλησίον ΚΤΕΛ και </a:t>
            </a:r>
            <a:r>
              <a:rPr lang="el-GR" sz="1400" b="1" u="sng" dirty="0" smtClean="0">
                <a:latin typeface="Century Gothic" panose="020B0502020202020204" pitchFamily="34" charset="0"/>
                <a:ea typeface="Calibri"/>
                <a:cs typeface="Times New Roman"/>
              </a:rPr>
              <a:t>Κραυσίδωνα</a:t>
            </a:r>
          </a:p>
          <a:p>
            <a:pPr marL="0" indent="0"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Η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περιοχή </a:t>
            </a: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προτείνεται να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χαρακτηριστεί ως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ζώνη πολιτισμού -έρευνας και τεχνολογίας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. Εντός της περιοχής προτείνονται τα </a:t>
            </a: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εξής:</a:t>
            </a:r>
          </a:p>
          <a:p>
            <a:pPr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Τα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ήδη υπάρχοντα κελύφη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κτιρίων μπορούν να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επαναχρησιμοποιηθούν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και να λειτουργήσουν ως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εγκαταστάσεις του πανεπιστημίου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φιλοξενώντας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τμήματα των πολυτεχνικών σχολών, και ειδικότερα αυτών που έχουν ανάγκη για περισσότερες </a:t>
            </a:r>
            <a:r>
              <a:rPr lang="el-GR" sz="13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υποδομές</a:t>
            </a:r>
          </a:p>
          <a:p>
            <a:pPr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Κάποιες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εγκαταστάσεις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προτείνεται να λειτουργήσουν και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ως χώροι εργαστηρίων δημιουργίας διαφόρων project του πανεπιστημίου λειτουργώντας επίσης και ως εκθεσιακοί χώροι για τουρίστες και επισκέπτες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endParaRPr lang="el-GR" sz="1300" dirty="0" smtClean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Το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κτίριο των ψυγείων Μουστακαλή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προτείνεται να λειτουργήσει ως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μουσείο Βιομηχανικής Ιστορίας της Πόλης του </a:t>
            </a:r>
            <a:r>
              <a:rPr lang="el-GR" sz="13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Βόλου</a:t>
            </a:r>
          </a:p>
          <a:p>
            <a:pPr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Στην περιοχή μεταξύ των οδών Σκρά και Ζάχου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προτείνεται να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κατεδαφιστούν τα υπάρχοντα άδεια κελύφη </a:t>
            </a:r>
            <a:r>
              <a:rPr lang="el-GR" sz="13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αποθηκών</a:t>
            </a: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 και στη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θέση τους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προτείνεται να δημιουργηθεί χώρος πρασίνου φιλοξενώντας χώρους χαλάρωσης και </a:t>
            </a:r>
            <a:r>
              <a:rPr lang="el-GR" sz="13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περιπάτου.</a:t>
            </a:r>
          </a:p>
          <a:p>
            <a:pPr algn="just" fontAlgn="auto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Ο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αδόμητος χώρος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ενδιάμεσα από τα κτίρια των πανεπιστημιακών εγκαταστάσεων και του </a:t>
            </a:r>
            <a:r>
              <a:rPr lang="el-GR" sz="1300" dirty="0" smtClean="0">
                <a:latin typeface="Century Gothic" panose="020B0502020202020204" pitchFamily="34" charset="0"/>
                <a:ea typeface="Calibri"/>
                <a:cs typeface="Times New Roman"/>
              </a:rPr>
              <a:t>Μουσείου προτείνεται 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να </a:t>
            </a:r>
            <a:r>
              <a:rPr lang="el-GR" sz="1300" b="1" dirty="0">
                <a:latin typeface="Century Gothic" panose="020B0502020202020204" pitchFamily="34" charset="0"/>
                <a:ea typeface="Calibri"/>
                <a:cs typeface="Times New Roman"/>
              </a:rPr>
              <a:t>διαμορφωθεί κατάλληλα και σε όλη την έκτασή του να υπάρξει δενδροφύτευση και τοποθέτηση εκθεμάτων </a:t>
            </a:r>
            <a:r>
              <a:rPr lang="el-GR" sz="1300" dirty="0">
                <a:latin typeface="Century Gothic" panose="020B0502020202020204" pitchFamily="34" charset="0"/>
                <a:ea typeface="Calibri"/>
                <a:cs typeface="Times New Roman"/>
              </a:rPr>
              <a:t>από τα project της σχολής των Αρχιτεκτόνων Μηχανικών του Πανεπιστημίου</a:t>
            </a: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l-GR" sz="14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(16/23)</a:t>
            </a:r>
            <a:endParaRPr lang="el-GR" smtClean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7788" y="852488"/>
            <a:ext cx="6464300" cy="6005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15950"/>
          </a:xfrm>
        </p:spPr>
        <p:txBody>
          <a:bodyPr/>
          <a:lstStyle/>
          <a:p>
            <a:r>
              <a:rPr lang="el-GR" sz="3200" smtClean="0"/>
              <a:t>ΘΕΩΡΗΤΙΚΟ ΠΛΑΙΣΙΟ</a:t>
            </a:r>
            <a:r>
              <a:rPr lang="en-US" sz="3200" smtClean="0"/>
              <a:t>(1/</a:t>
            </a:r>
            <a:r>
              <a:rPr lang="el-GR" sz="3200" smtClean="0"/>
              <a:t>3</a:t>
            </a:r>
            <a:r>
              <a:rPr lang="en-US" sz="3200" smtClean="0"/>
              <a:t>)</a:t>
            </a:r>
            <a:endParaRPr lang="el-GR" sz="3200" smtClean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4356100" cy="594995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500" b="1" smtClean="0">
                <a:latin typeface="Century Gothic" pitchFamily="34" charset="0"/>
              </a:rPr>
              <a:t>Οι πόλεις </a:t>
            </a:r>
            <a:r>
              <a:rPr lang="el-GR" sz="1500" smtClean="0">
                <a:latin typeface="Century Gothic" pitchFamily="34" charset="0"/>
              </a:rPr>
              <a:t>πάντα επιδείκνυαν την ικανότητα να δρούν ως κ</a:t>
            </a:r>
            <a:r>
              <a:rPr lang="el-GR" sz="1500" b="1" smtClean="0">
                <a:latin typeface="Century Gothic" pitchFamily="34" charset="0"/>
              </a:rPr>
              <a:t>έντρα πολιτιστικών δραστηριοτήτων</a:t>
            </a:r>
            <a:r>
              <a:rPr lang="el-GR" sz="1500" smtClean="0">
                <a:latin typeface="Century Gothic" pitchFamily="34" charset="0"/>
              </a:rPr>
              <a:t> και να </a:t>
            </a:r>
            <a:r>
              <a:rPr lang="el-GR" sz="1500" b="1" smtClean="0">
                <a:latin typeface="Century Gothic" pitchFamily="34" charset="0"/>
              </a:rPr>
              <a:t>παράγουν πολιτισμό </a:t>
            </a:r>
            <a:r>
              <a:rPr lang="el-GR" sz="1500" smtClean="0">
                <a:latin typeface="Century Gothic" pitchFamily="34" charset="0"/>
              </a:rPr>
              <a:t>με τη μορφή </a:t>
            </a:r>
            <a:r>
              <a:rPr lang="el-GR" sz="1500" b="1" smtClean="0">
                <a:latin typeface="Century Gothic" pitchFamily="34" charset="0"/>
              </a:rPr>
              <a:t>καλών τεχνών </a:t>
            </a:r>
            <a:r>
              <a:rPr lang="el-GR" sz="1500" smtClean="0">
                <a:latin typeface="Century Gothic" pitchFamily="34" charset="0"/>
              </a:rPr>
              <a:t>και </a:t>
            </a:r>
            <a:r>
              <a:rPr lang="el-GR" sz="1500" b="1" smtClean="0">
                <a:latin typeface="Century Gothic" pitchFamily="34" charset="0"/>
              </a:rPr>
              <a:t>τεχνοτροπιών </a:t>
            </a:r>
            <a:r>
              <a:rPr lang="el-GR" sz="1500" smtClean="0">
                <a:latin typeface="Century Gothic" pitchFamily="34" charset="0"/>
              </a:rPr>
              <a:t>ή </a:t>
            </a:r>
            <a:r>
              <a:rPr lang="el-GR" sz="1500" b="1" smtClean="0">
                <a:latin typeface="Century Gothic" pitchFamily="34" charset="0"/>
              </a:rPr>
              <a:t>νέων ιδεών και αντιλήψεων</a:t>
            </a:r>
            <a:r>
              <a:rPr lang="el-GR" sz="1500" smtClean="0">
                <a:latin typeface="Century Gothic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500" smtClean="0">
                <a:latin typeface="Century Gothic" pitchFamily="34" charset="0"/>
              </a:rPr>
              <a:t>Η </a:t>
            </a:r>
            <a:r>
              <a:rPr lang="el-GR" sz="1500" b="1" smtClean="0">
                <a:latin typeface="Century Gothic" pitchFamily="34" charset="0"/>
              </a:rPr>
              <a:t>αποβιομηχάνιση </a:t>
            </a:r>
            <a:r>
              <a:rPr lang="el-GR" sz="1500" smtClean="0">
                <a:latin typeface="Century Gothic" pitchFamily="34" charset="0"/>
              </a:rPr>
              <a:t>συνοδεύτηκε από </a:t>
            </a:r>
            <a:r>
              <a:rPr lang="el-GR" sz="1500" b="1" smtClean="0">
                <a:latin typeface="Century Gothic" pitchFamily="34" charset="0"/>
              </a:rPr>
              <a:t>μεγάλης κλίμακας εγκατάλειψη</a:t>
            </a:r>
            <a:r>
              <a:rPr lang="el-GR" sz="1500" smtClean="0">
                <a:latin typeface="Century Gothic" pitchFamily="34" charset="0"/>
              </a:rPr>
              <a:t> παλιών </a:t>
            </a:r>
            <a:r>
              <a:rPr lang="el-GR" sz="1500" b="1" smtClean="0">
                <a:latin typeface="Century Gothic" pitchFamily="34" charset="0"/>
              </a:rPr>
              <a:t>βιομηχανικών κτιρίων.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500" smtClean="0">
                <a:latin typeface="Century Gothic" pitchFamily="34" charset="0"/>
              </a:rPr>
              <a:t>Έτσι αρχίζει να τίθεται το ζήτημα της </a:t>
            </a:r>
            <a:r>
              <a:rPr lang="el-GR" sz="1500" b="1" smtClean="0">
                <a:latin typeface="Century Gothic" pitchFamily="34" charset="0"/>
              </a:rPr>
              <a:t>διαχείρισης της πολιτιστικής και της βιομηχανικής κληρονομιάς </a:t>
            </a:r>
            <a:r>
              <a:rPr lang="el-GR" sz="1500" smtClean="0">
                <a:latin typeface="Century Gothic" pitchFamily="34" charset="0"/>
              </a:rPr>
              <a:t>των περιοχών που χαρακτηρίζονται απο </a:t>
            </a:r>
            <a:r>
              <a:rPr lang="el-GR" sz="1500" b="1" smtClean="0">
                <a:latin typeface="Century Gothic" pitchFamily="34" charset="0"/>
              </a:rPr>
              <a:t>πολιτιστικούς πόρους </a:t>
            </a:r>
            <a:r>
              <a:rPr lang="el-GR" sz="1500" smtClean="0">
                <a:latin typeface="Century Gothic" pitchFamily="34" charset="0"/>
              </a:rPr>
              <a:t>αλλά και </a:t>
            </a:r>
            <a:r>
              <a:rPr lang="el-GR" sz="1500" b="1" smtClean="0">
                <a:latin typeface="Century Gothic" pitchFamily="34" charset="0"/>
              </a:rPr>
              <a:t>βιομηχανικά αποθέμα</a:t>
            </a:r>
            <a:r>
              <a:rPr lang="el-GR" sz="1400" b="1" smtClean="0">
                <a:latin typeface="Century Gothic" pitchFamily="34" charset="0"/>
              </a:rPr>
              <a:t>τα</a:t>
            </a:r>
            <a:r>
              <a:rPr lang="el-GR" sz="1800" smtClean="0">
                <a:latin typeface="Century Gothic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615950"/>
            <a:ext cx="4572000" cy="579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b="1" u="sng" dirty="0">
                <a:latin typeface="Century Gothic" panose="020B0502020202020204" pitchFamily="34" charset="0"/>
                <a:cs typeface="+mn-cs"/>
              </a:rPr>
              <a:t>Η αστική αναγέννηση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Αφορά τις περιοχές οι οποίες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ανακατασκευάζονται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μετά απο το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 πέρασμα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μιας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περιόδου βιομηχανικής παρακμής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.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Αφορά τα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περιβαλλοντικά, οικονομικά και κοινωνικά αναπτυξιακά προγράμματα σε όλες τις πόλεις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Συνδέεται με την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εκ νέου ανάπτυξη της οικονομικής δραστηριότητας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, ενώ αποτελεί μία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άποψη της διαχείρισης και του σχεδιασμού της εκάστοτε περιοχής.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  <a:cs typeface="+mn-cs"/>
              </a:rPr>
              <a:t>Θεωρείται πολύ χρήσιμη τόσο ως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«πανάκεια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» σε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οικονομική ύφεση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μέσω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δημιουργίας θέσεων εργασίας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,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προσέλκυσης επενδύσεων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και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τουριστικής ανάπτυξης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, όσο και ως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εργαλείο για κοινωνική ανάπτυξη μέσω κατοίκησης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, </a:t>
            </a:r>
            <a:r>
              <a:rPr lang="el-GR" sz="1300" b="1" dirty="0">
                <a:latin typeface="Century Gothic" panose="020B0502020202020204" pitchFamily="34" charset="0"/>
                <a:cs typeface="+mn-cs"/>
              </a:rPr>
              <a:t>εκπαίδευσης και ψυχαγωγίας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. </a:t>
            </a:r>
            <a:endParaRPr lang="el-GR" sz="1300" dirty="0">
              <a:latin typeface="Century Gothic" panose="020B0502020202020204" pitchFamily="34" charset="0"/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300" b="1" u="sng" dirty="0">
                <a:latin typeface="Century Gothic" panose="020B0502020202020204" pitchFamily="34" charset="0"/>
                <a:cs typeface="+mn-cs"/>
              </a:rPr>
              <a:t>Στόχοι: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 η φυσική βελτίωση, η καλαισθησία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,η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ενίσχυση της </a:t>
            </a:r>
            <a:r>
              <a:rPr lang="el-GR" sz="1300" dirty="0">
                <a:latin typeface="Century Gothic" panose="020B0502020202020204" pitchFamily="34" charset="0"/>
                <a:cs typeface="+mn-cs"/>
              </a:rPr>
              <a:t>εικόνας, η βιωσιμότητα και η αειφορία.</a:t>
            </a:r>
            <a:endParaRPr lang="el-GR" sz="1300" dirty="0"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68313" y="14288"/>
            <a:ext cx="8229600" cy="1038225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(17/23)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25538"/>
            <a:ext cx="4511675" cy="5616575"/>
          </a:xfrm>
        </p:spPr>
        <p:txBody>
          <a:bodyPr rtlCol="0">
            <a:normAutofit fontScale="92500" lnSpcReduction="10000"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>
                <a:latin typeface="Century Gothic" panose="020B0502020202020204" pitchFamily="34" charset="0"/>
              </a:rPr>
              <a:t>Χωρική ενότητα 3- Άξονας προτεραιότητας 3: Περιοχή των προσφυγικών κατοικιών πλησίον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λιμανιού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>
                <a:latin typeface="Century Gothic" panose="020B0502020202020204" pitchFamily="34" charset="0"/>
              </a:rPr>
              <a:t>Σ</a:t>
            </a:r>
            <a:r>
              <a:rPr lang="el-GR" sz="1400" dirty="0" smtClean="0">
                <a:latin typeface="Century Gothic" panose="020B0502020202020204" pitchFamily="34" charset="0"/>
              </a:rPr>
              <a:t>την </a:t>
            </a:r>
            <a:r>
              <a:rPr lang="el-GR" sz="1400" dirty="0">
                <a:latin typeface="Century Gothic" panose="020B0502020202020204" pitchFamily="34" charset="0"/>
              </a:rPr>
              <a:t>περιοχή συνίσταται να γίνουν οι εξής </a:t>
            </a:r>
            <a:r>
              <a:rPr lang="el-GR" sz="1400" b="1" dirty="0">
                <a:latin typeface="Century Gothic" panose="020B0502020202020204" pitchFamily="34" charset="0"/>
              </a:rPr>
              <a:t>παρεμβάσεις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dirty="0" smtClean="0">
                <a:latin typeface="Century Gothic" panose="020B0502020202020204" pitchFamily="34" charset="0"/>
              </a:rPr>
              <a:t>: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Δυνατότητα </a:t>
            </a:r>
            <a:r>
              <a:rPr lang="el-GR" sz="1400" b="1" dirty="0">
                <a:latin typeface="Century Gothic" panose="020B0502020202020204" pitchFamily="34" charset="0"/>
              </a:rPr>
              <a:t>επιδοτήσεων </a:t>
            </a:r>
            <a:r>
              <a:rPr lang="el-GR" sz="1400" dirty="0">
                <a:latin typeface="Century Gothic" panose="020B0502020202020204" pitchFamily="34" charset="0"/>
              </a:rPr>
              <a:t>των </a:t>
            </a:r>
            <a:r>
              <a:rPr lang="el-GR" sz="1400" b="1" dirty="0">
                <a:latin typeface="Century Gothic" panose="020B0502020202020204" pitchFamily="34" charset="0"/>
              </a:rPr>
              <a:t>ιδιοκτητών ακινήτων  </a:t>
            </a:r>
            <a:r>
              <a:rPr lang="el-GR" sz="1400" dirty="0">
                <a:latin typeface="Century Gothic" panose="020B0502020202020204" pitchFamily="34" charset="0"/>
              </a:rPr>
              <a:t>για την </a:t>
            </a:r>
            <a:r>
              <a:rPr lang="el-GR" sz="1400" b="1" dirty="0">
                <a:latin typeface="Century Gothic" panose="020B0502020202020204" pitchFamily="34" charset="0"/>
              </a:rPr>
              <a:t>αποκατάσταση και συντήρηση των όψεων</a:t>
            </a:r>
            <a:r>
              <a:rPr lang="el-GR" sz="1400" dirty="0">
                <a:latin typeface="Century Gothic" panose="020B0502020202020204" pitchFamily="34" charset="0"/>
              </a:rPr>
              <a:t> και ευρύτερα την </a:t>
            </a:r>
            <a:r>
              <a:rPr lang="el-GR" sz="1400" b="1" dirty="0">
                <a:latin typeface="Century Gothic" panose="020B0502020202020204" pitchFamily="34" charset="0"/>
              </a:rPr>
              <a:t>ανάπλαση κτιρίων και του περιβάλλοντος χώρου. Η   επισκευή–ανάπλαση </a:t>
            </a:r>
            <a:r>
              <a:rPr lang="el-GR" sz="1400" dirty="0">
                <a:latin typeface="Century Gothic" panose="020B0502020202020204" pitchFamily="34" charset="0"/>
              </a:rPr>
              <a:t>θα αφορά μόνο </a:t>
            </a:r>
            <a:r>
              <a:rPr lang="el-GR" sz="1400" b="1" dirty="0">
                <a:latin typeface="Century Gothic" panose="020B0502020202020204" pitchFamily="34" charset="0"/>
              </a:rPr>
              <a:t>στην όψη του κτιρίου και τα δομικά στοιχεία αυτής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Αξιοποίηση </a:t>
            </a:r>
            <a:r>
              <a:rPr lang="el-GR" sz="1400" b="1" dirty="0">
                <a:latin typeface="Century Gothic" panose="020B0502020202020204" pitchFamily="34" charset="0"/>
              </a:rPr>
              <a:t>εγκαταλειμμένων μονοκατοικιών </a:t>
            </a:r>
            <a:r>
              <a:rPr lang="el-GR" sz="1400" dirty="0">
                <a:latin typeface="Century Gothic" panose="020B0502020202020204" pitchFamily="34" charset="0"/>
              </a:rPr>
              <a:t>μέσω </a:t>
            </a:r>
            <a:r>
              <a:rPr lang="el-GR" sz="1400" b="1" dirty="0">
                <a:latin typeface="Century Gothic" panose="020B0502020202020204" pitchFamily="34" charset="0"/>
              </a:rPr>
              <a:t>αποκατάστασής τους και ενοικίασής τους σε φοιτητές,</a:t>
            </a:r>
            <a:r>
              <a:rPr lang="el-GR" sz="1400" dirty="0">
                <a:latin typeface="Century Gothic" panose="020B0502020202020204" pitchFamily="34" charset="0"/>
              </a:rPr>
              <a:t> δημιουργώντας μία </a:t>
            </a:r>
            <a:r>
              <a:rPr lang="el-GR" sz="1400" b="1" dirty="0">
                <a:latin typeface="Century Gothic" panose="020B0502020202020204" pitchFamily="34" charset="0"/>
              </a:rPr>
              <a:t>ζώνη φοιτητικών εστιών στην περιοχή</a:t>
            </a:r>
            <a:r>
              <a:rPr lang="el-GR" sz="1400" b="1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Ενοποίηση </a:t>
            </a:r>
            <a:r>
              <a:rPr lang="el-GR" sz="1400" b="1" dirty="0">
                <a:latin typeface="Century Gothic" panose="020B0502020202020204" pitchFamily="34" charset="0"/>
              </a:rPr>
              <a:t>χώρων πρασίνου </a:t>
            </a:r>
            <a:r>
              <a:rPr lang="el-GR" sz="1400" dirty="0">
                <a:latin typeface="Century Gothic" panose="020B0502020202020204" pitchFamily="34" charset="0"/>
              </a:rPr>
              <a:t>και </a:t>
            </a:r>
            <a:r>
              <a:rPr lang="el-GR" sz="1400" b="1" dirty="0">
                <a:latin typeface="Century Gothic" panose="020B0502020202020204" pitchFamily="34" charset="0"/>
              </a:rPr>
              <a:t>αδόμητων χώρων </a:t>
            </a:r>
            <a:r>
              <a:rPr lang="el-GR" sz="1400" dirty="0">
                <a:latin typeface="Century Gothic" panose="020B0502020202020204" pitchFamily="34" charset="0"/>
              </a:rPr>
              <a:t>δημιουργώντας </a:t>
            </a:r>
            <a:r>
              <a:rPr lang="el-GR" sz="1400" b="1" dirty="0">
                <a:latin typeface="Century Gothic" panose="020B0502020202020204" pitchFamily="34" charset="0"/>
              </a:rPr>
              <a:t>δίκτυα ελευθέρων χώρων με παράλληλη διαμόρφωσή τους. 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5" y="1052513"/>
            <a:ext cx="45243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(18/23)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4538662" cy="6192837"/>
          </a:xfrm>
        </p:spPr>
        <p:txBody>
          <a:bodyPr rtlCol="0">
            <a:normAutofit fontScale="85000" lnSpcReduction="10000"/>
          </a:bodyPr>
          <a:lstStyle/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Χωρική </a:t>
            </a:r>
            <a:r>
              <a:rPr lang="el-GR" sz="1200" b="1" u="sng" dirty="0">
                <a:latin typeface="Century Gothic" panose="020B0502020202020204" pitchFamily="34" charset="0"/>
              </a:rPr>
              <a:t>ενότητα 4- Άξονας προτεραιότητας 4: Περιοχή εμπορίου- παραδοσιακών επαγγελμάτων και κέντρων </a:t>
            </a:r>
            <a:r>
              <a:rPr lang="el-GR" sz="1200" b="1" u="sng" dirty="0" smtClean="0">
                <a:latin typeface="Century Gothic" panose="020B0502020202020204" pitchFamily="34" charset="0"/>
              </a:rPr>
              <a:t>εστίασης/αναψυχής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 smtClean="0">
                <a:latin typeface="Century Gothic" panose="020B0502020202020204" pitchFamily="34" charset="0"/>
              </a:rPr>
              <a:t>Χαρακτηρισμός </a:t>
            </a:r>
            <a:r>
              <a:rPr lang="el-GR" sz="1200" dirty="0">
                <a:latin typeface="Century Gothic" panose="020B0502020202020204" pitchFamily="34" charset="0"/>
              </a:rPr>
              <a:t>τμήματος περιοχής ως </a:t>
            </a:r>
            <a:r>
              <a:rPr lang="el-GR" sz="1200" b="1" dirty="0">
                <a:latin typeface="Century Gothic" panose="020B0502020202020204" pitchFamily="34" charset="0"/>
              </a:rPr>
              <a:t>ζώνης προστασίας παραδοσιακών </a:t>
            </a:r>
            <a:r>
              <a:rPr lang="el-GR" sz="1200" b="1" dirty="0" smtClean="0">
                <a:latin typeface="Century Gothic" panose="020B0502020202020204" pitchFamily="34" charset="0"/>
              </a:rPr>
              <a:t>επαγγελμάτων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 smtClean="0">
                <a:latin typeface="Century Gothic" panose="020B0502020202020204" pitchFamily="34" charset="0"/>
              </a:rPr>
              <a:t>Δημιουργία </a:t>
            </a:r>
            <a:r>
              <a:rPr lang="el-GR" sz="1200" b="1" dirty="0" smtClean="0">
                <a:latin typeface="Century Gothic" panose="020B0502020202020204" pitchFamily="34" charset="0"/>
              </a:rPr>
              <a:t>δικτύων </a:t>
            </a:r>
            <a:r>
              <a:rPr lang="el-GR" sz="1200" b="1" dirty="0">
                <a:latin typeface="Century Gothic" panose="020B0502020202020204" pitchFamily="34" charset="0"/>
              </a:rPr>
              <a:t>παραδοσιακών επαγγελμάτων εντός της ζώνης</a:t>
            </a:r>
            <a:endParaRPr lang="el-GR" sz="12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</a:rPr>
              <a:t>Είναι θεμιτό στην περιοχή να ξαναζωντανέψουν </a:t>
            </a:r>
            <a:r>
              <a:rPr lang="el-GR" sz="1200" dirty="0" smtClean="0">
                <a:latin typeface="Century Gothic" panose="020B0502020202020204" pitchFamily="34" charset="0"/>
              </a:rPr>
              <a:t>παραδοσιακά επαγγέλματα</a:t>
            </a:r>
            <a:r>
              <a:rPr lang="el-GR" sz="1200" dirty="0">
                <a:latin typeface="Century Gothic" panose="020B0502020202020204" pitchFamily="34" charset="0"/>
              </a:rPr>
              <a:t>, αλλά όχι τόσο για να καλύπτουν ανάγκες, αλλά περισσότερο να λειτουργούν ως </a:t>
            </a:r>
            <a:r>
              <a:rPr lang="el-GR" sz="1200" b="1" dirty="0">
                <a:latin typeface="Century Gothic" panose="020B0502020202020204" pitchFamily="34" charset="0"/>
              </a:rPr>
              <a:t>εκθέματα- σε βιτρίνες με αναπαράσταση του κάθε </a:t>
            </a:r>
            <a:r>
              <a:rPr lang="el-GR" sz="1200" b="1" dirty="0" smtClean="0">
                <a:latin typeface="Century Gothic" panose="020B0502020202020204" pitchFamily="34" charset="0"/>
              </a:rPr>
              <a:t>επαγγέλματος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</a:rPr>
              <a:t>Αυτό θα δίνει τη δυνατότητα σε </a:t>
            </a:r>
            <a:r>
              <a:rPr lang="el-GR" sz="1200" b="1" dirty="0">
                <a:latin typeface="Century Gothic" panose="020B0502020202020204" pitchFamily="34" charset="0"/>
              </a:rPr>
              <a:t>νέα άτομα </a:t>
            </a:r>
            <a:r>
              <a:rPr lang="el-GR" sz="1200" dirty="0">
                <a:latin typeface="Century Gothic" panose="020B0502020202020204" pitchFamily="34" charset="0"/>
              </a:rPr>
              <a:t>που αντιμετωπίζουν </a:t>
            </a:r>
            <a:r>
              <a:rPr lang="el-GR" sz="1200" b="1" dirty="0">
                <a:latin typeface="Century Gothic" panose="020B0502020202020204" pitchFamily="34" charset="0"/>
              </a:rPr>
              <a:t>προβλήματα ανεργίας</a:t>
            </a:r>
            <a:r>
              <a:rPr lang="el-GR" sz="1200" dirty="0">
                <a:latin typeface="Century Gothic" panose="020B0502020202020204" pitchFamily="34" charset="0"/>
              </a:rPr>
              <a:t> να </a:t>
            </a:r>
            <a:r>
              <a:rPr lang="el-GR" sz="1200" b="1" dirty="0">
                <a:latin typeface="Century Gothic" panose="020B0502020202020204" pitchFamily="34" charset="0"/>
              </a:rPr>
              <a:t>απορροφηθούν μέσω ευρωπαϊκών προγραμμάτων</a:t>
            </a:r>
            <a:r>
              <a:rPr lang="el-GR" sz="1200" dirty="0">
                <a:latin typeface="Century Gothic" panose="020B0502020202020204" pitchFamily="34" charset="0"/>
              </a:rPr>
              <a:t> σε τέτοιες θέσεις, με </a:t>
            </a:r>
            <a:r>
              <a:rPr lang="el-GR" sz="1200" b="1" dirty="0">
                <a:latin typeface="Century Gothic" panose="020B0502020202020204" pitchFamily="34" charset="0"/>
              </a:rPr>
              <a:t>εκπαίδευσή τους στα επαγγέλματα αυτά  </a:t>
            </a:r>
            <a:r>
              <a:rPr lang="el-GR" sz="1200" dirty="0">
                <a:latin typeface="Century Gothic" panose="020B0502020202020204" pitchFamily="34" charset="0"/>
              </a:rPr>
              <a:t>και έπειτα </a:t>
            </a:r>
            <a:r>
              <a:rPr lang="el-GR" sz="1200" b="1" dirty="0">
                <a:latin typeface="Century Gothic" panose="020B0502020202020204" pitchFamily="34" charset="0"/>
              </a:rPr>
              <a:t>εργασία τους  σε αυτά τα </a:t>
            </a:r>
            <a:r>
              <a:rPr lang="el-GR" sz="1200" b="1" dirty="0" smtClean="0">
                <a:latin typeface="Century Gothic" panose="020B0502020202020204" pitchFamily="34" charset="0"/>
              </a:rPr>
              <a:t>καταστήματα-βιτρίνες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Αναβάθμιση  </a:t>
            </a:r>
            <a:r>
              <a:rPr lang="el-GR" sz="1200" b="1" dirty="0">
                <a:latin typeface="Century Gothic" panose="020B0502020202020204" pitchFamily="34" charset="0"/>
              </a:rPr>
              <a:t>των εξωτερικών όψεών </a:t>
            </a:r>
            <a:r>
              <a:rPr lang="el-GR" sz="1200" dirty="0">
                <a:latin typeface="Century Gothic" panose="020B0502020202020204" pitchFamily="34" charset="0"/>
              </a:rPr>
              <a:t>των </a:t>
            </a:r>
            <a:r>
              <a:rPr lang="el-GR" sz="1200" b="1" dirty="0">
                <a:latin typeface="Century Gothic" panose="020B0502020202020204" pitchFamily="34" charset="0"/>
              </a:rPr>
              <a:t>υπαρχόντων </a:t>
            </a:r>
            <a:r>
              <a:rPr lang="el-GR" sz="1200" b="1" dirty="0" smtClean="0">
                <a:latin typeface="Century Gothic" panose="020B0502020202020204" pitchFamily="34" charset="0"/>
              </a:rPr>
              <a:t>καταστημάτων</a:t>
            </a:r>
            <a:r>
              <a:rPr lang="el-GR" sz="1200" dirty="0" smtClean="0">
                <a:latin typeface="Century Gothic" panose="020B0502020202020204" pitchFamily="34" charset="0"/>
              </a:rPr>
              <a:t> </a:t>
            </a:r>
            <a:r>
              <a:rPr lang="el-GR" sz="1200" dirty="0">
                <a:latin typeface="Century Gothic" panose="020B0502020202020204" pitchFamily="34" charset="0"/>
              </a:rPr>
              <a:t>στην περιοχή  με </a:t>
            </a:r>
            <a:r>
              <a:rPr lang="el-GR" sz="1200" dirty="0" smtClean="0">
                <a:latin typeface="Century Gothic" panose="020B0502020202020204" pitchFamily="34" charset="0"/>
              </a:rPr>
              <a:t>στόχο </a:t>
            </a:r>
            <a:r>
              <a:rPr lang="el-GR" sz="1200" dirty="0">
                <a:latin typeface="Century Gothic" panose="020B0502020202020204" pitchFamily="34" charset="0"/>
              </a:rPr>
              <a:t>την αναβάθμιση του αστικού </a:t>
            </a:r>
            <a:r>
              <a:rPr lang="el-GR" sz="1200" dirty="0" smtClean="0">
                <a:latin typeface="Century Gothic" panose="020B0502020202020204" pitchFamily="34" charset="0"/>
              </a:rPr>
              <a:t>τοπίου.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 smtClean="0">
                <a:latin typeface="Century Gothic" panose="020B0502020202020204" pitchFamily="34" charset="0"/>
              </a:rPr>
              <a:t>Η </a:t>
            </a:r>
            <a:r>
              <a:rPr lang="el-GR" sz="1200" dirty="0">
                <a:latin typeface="Century Gothic" panose="020B0502020202020204" pitchFamily="34" charset="0"/>
              </a:rPr>
              <a:t>περιοχή η οποία αποτελεί την </a:t>
            </a:r>
            <a:r>
              <a:rPr lang="el-GR" sz="1200" b="1" dirty="0">
                <a:latin typeface="Century Gothic" panose="020B0502020202020204" pitchFamily="34" charset="0"/>
              </a:rPr>
              <a:t>ζώνη εστίασης-αναψυ</a:t>
            </a:r>
            <a:r>
              <a:rPr lang="el-GR" sz="1200" dirty="0">
                <a:latin typeface="Century Gothic" panose="020B0502020202020204" pitchFamily="34" charset="0"/>
              </a:rPr>
              <a:t>χής, δεν χρειάζεται </a:t>
            </a:r>
            <a:r>
              <a:rPr lang="el-GR" sz="1200" b="1" dirty="0">
                <a:latin typeface="Century Gothic" panose="020B0502020202020204" pitchFamily="34" charset="0"/>
              </a:rPr>
              <a:t>κάποια σημαντική παρέμβαση</a:t>
            </a:r>
            <a:r>
              <a:rPr lang="el-GR" sz="1200" dirty="0">
                <a:latin typeface="Century Gothic" panose="020B0502020202020204" pitchFamily="34" charset="0"/>
              </a:rPr>
              <a:t>, εκτός από το στενό </a:t>
            </a:r>
            <a:r>
              <a:rPr lang="el-GR" sz="1200" b="1" dirty="0">
                <a:latin typeface="Century Gothic" panose="020B0502020202020204" pitchFamily="34" charset="0"/>
              </a:rPr>
              <a:t>Γραβιάς</a:t>
            </a:r>
            <a:r>
              <a:rPr lang="el-GR" sz="1200" dirty="0">
                <a:latin typeface="Century Gothic" panose="020B0502020202020204" pitchFamily="34" charset="0"/>
              </a:rPr>
              <a:t> </a:t>
            </a:r>
            <a:r>
              <a:rPr lang="el-GR" sz="1200" dirty="0" smtClean="0">
                <a:latin typeface="Century Gothic" panose="020B0502020202020204" pitchFamily="34" charset="0"/>
              </a:rPr>
              <a:t>το οποίο χρειάζεται</a:t>
            </a:r>
            <a:r>
              <a:rPr lang="el-GR" sz="1200" b="1" dirty="0" smtClean="0">
                <a:latin typeface="Century Gothic" panose="020B0502020202020204" pitchFamily="34" charset="0"/>
              </a:rPr>
              <a:t> κάποιες </a:t>
            </a:r>
            <a:r>
              <a:rPr lang="el-GR" sz="1200" b="1" dirty="0">
                <a:latin typeface="Century Gothic" panose="020B0502020202020204" pitchFamily="34" charset="0"/>
              </a:rPr>
              <a:t>μικροπαρεμβάσεις βελτίωσης της εικόνας του περιβάλλοντα </a:t>
            </a:r>
            <a:r>
              <a:rPr lang="el-GR" sz="1200" b="1" dirty="0" smtClean="0">
                <a:latin typeface="Century Gothic" panose="020B0502020202020204" pitchFamily="34" charset="0"/>
              </a:rPr>
              <a:t>χώρου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 smtClean="0">
                <a:latin typeface="Century Gothic" panose="020B0502020202020204" pitchFamily="34" charset="0"/>
              </a:rPr>
              <a:t>Αναδιαμόρφωση </a:t>
            </a:r>
            <a:r>
              <a:rPr lang="el-GR" sz="1200" b="1" dirty="0">
                <a:latin typeface="Century Gothic" panose="020B0502020202020204" pitchFamily="34" charset="0"/>
              </a:rPr>
              <a:t>της περιοχής της πλατείας των Παλαιών </a:t>
            </a:r>
            <a:r>
              <a:rPr lang="el-GR" sz="1200" dirty="0">
                <a:latin typeface="Century Gothic" panose="020B0502020202020204" pitchFamily="34" charset="0"/>
              </a:rPr>
              <a:t>μέσω αρχιτεκτονικού διαγωνισμού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050" y="1052513"/>
            <a:ext cx="44545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4740275" y="5157788"/>
            <a:ext cx="429577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000">
                <a:latin typeface="Century Gothic" pitchFamily="34" charset="0"/>
              </a:rPr>
              <a:t>Τα </a:t>
            </a:r>
            <a:r>
              <a:rPr lang="el-GR" sz="1000" b="1">
                <a:latin typeface="Century Gothic" pitchFamily="34" charset="0"/>
              </a:rPr>
              <a:t>εγκατελειμένα κελύφη  </a:t>
            </a:r>
            <a:r>
              <a:rPr lang="el-GR" sz="1000">
                <a:latin typeface="Century Gothic" pitchFamily="34" charset="0"/>
              </a:rPr>
              <a:t>στην </a:t>
            </a:r>
            <a:r>
              <a:rPr lang="el-GR" sz="1000" b="1">
                <a:latin typeface="Century Gothic" pitchFamily="34" charset="0"/>
              </a:rPr>
              <a:t>είσοδο της περιοχής των Παλαιών  </a:t>
            </a:r>
            <a:r>
              <a:rPr lang="el-GR" sz="1000">
                <a:latin typeface="Century Gothic" pitchFamily="34" charset="0"/>
              </a:rPr>
              <a:t>από το κέντρο της πόλης προτείνεται να  </a:t>
            </a:r>
            <a:r>
              <a:rPr lang="el-GR" sz="1000" b="1">
                <a:latin typeface="Century Gothic" pitchFamily="34" charset="0"/>
              </a:rPr>
              <a:t>κατεδαφιστούν</a:t>
            </a:r>
            <a:r>
              <a:rPr lang="el-GR" sz="1000">
                <a:latin typeface="Century Gothic" pitchFamily="34" charset="0"/>
              </a:rPr>
              <a:t> και να </a:t>
            </a:r>
            <a:r>
              <a:rPr lang="el-GR" sz="1000" b="1">
                <a:latin typeface="Century Gothic" pitchFamily="34" charset="0"/>
              </a:rPr>
              <a:t>δημιουργηθεί ένας ενιαίος χώρος πρασίνου με σύνδεση και επέκταση του ήδη υπάρχοντος πάρκου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(19/23)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3" y="908050"/>
            <a:ext cx="4548187" cy="5949950"/>
          </a:xfrm>
        </p:spPr>
        <p:txBody>
          <a:bodyPr rtlCol="0">
            <a:normAutofit fontScale="77500" lnSpcReduction="20000"/>
          </a:bodyPr>
          <a:lstStyle/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u="sng" dirty="0" smtClean="0">
                <a:latin typeface="Century Gothic" panose="020B0502020202020204" pitchFamily="34" charset="0"/>
              </a:rPr>
              <a:t>Χωρική </a:t>
            </a:r>
            <a:r>
              <a:rPr lang="el-GR" sz="1400" b="1" u="sng" dirty="0">
                <a:latin typeface="Century Gothic" panose="020B0502020202020204" pitchFamily="34" charset="0"/>
              </a:rPr>
              <a:t>ενότητα 5- Άξονας προτεραιότητας 5: Περιοχή κατοικίας-Αρχαιολογικοί </a:t>
            </a:r>
            <a:r>
              <a:rPr lang="el-GR" sz="1400" b="1" u="sng" dirty="0" smtClean="0">
                <a:latin typeface="Century Gothic" panose="020B0502020202020204" pitchFamily="34" charset="0"/>
              </a:rPr>
              <a:t>χώροι-Κάστρο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παρεμβάσει</a:t>
            </a:r>
            <a:r>
              <a:rPr lang="el-GR" sz="1400" dirty="0">
                <a:latin typeface="Century Gothic" panose="020B0502020202020204" pitchFamily="34" charset="0"/>
              </a:rPr>
              <a:t>ς </a:t>
            </a:r>
            <a:r>
              <a:rPr lang="el-GR" sz="1400" dirty="0" smtClean="0">
                <a:latin typeface="Century Gothic" panose="020B0502020202020204" pitchFamily="34" charset="0"/>
              </a:rPr>
              <a:t>που προτείνονται περιορίζονται  </a:t>
            </a:r>
            <a:r>
              <a:rPr lang="el-GR" sz="1400" dirty="0">
                <a:latin typeface="Century Gothic" panose="020B0502020202020204" pitchFamily="34" charset="0"/>
              </a:rPr>
              <a:t>στο τμήμα των αρχαιολογικών χώρων και του </a:t>
            </a:r>
            <a:r>
              <a:rPr lang="el-GR" sz="1400" dirty="0" smtClean="0">
                <a:latin typeface="Century Gothic" panose="020B0502020202020204" pitchFamily="34" charset="0"/>
              </a:rPr>
              <a:t>Κάστρου: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Αποκατάσταση και συντήρηση των </a:t>
            </a:r>
            <a:r>
              <a:rPr lang="el-GR" sz="1400" b="1" dirty="0">
                <a:latin typeface="Century Gothic" panose="020B0502020202020204" pitchFamily="34" charset="0"/>
              </a:rPr>
              <a:t>αρχαιολογικών χώρων </a:t>
            </a:r>
            <a:r>
              <a:rPr lang="el-GR" sz="1400" dirty="0">
                <a:latin typeface="Century Gothic" panose="020B0502020202020204" pitchFamily="34" charset="0"/>
              </a:rPr>
              <a:t>που βρίσκονται στην περιοχή της εκκλησίας των Αγ. Θεοδώρων και η</a:t>
            </a:r>
            <a:r>
              <a:rPr lang="el-GR" sz="1400" dirty="0" smtClean="0">
                <a:latin typeface="Century Gothic" panose="020B0502020202020204" pitchFamily="34" charset="0"/>
              </a:rPr>
              <a:t> </a:t>
            </a:r>
            <a:r>
              <a:rPr lang="el-GR" sz="1400" b="1" dirty="0">
                <a:latin typeface="Century Gothic" panose="020B0502020202020204" pitchFamily="34" charset="0"/>
              </a:rPr>
              <a:t>προσθήκη στεγάστρων ή γυαλιού-πλεξιγκλάς</a:t>
            </a:r>
            <a:r>
              <a:rPr lang="el-GR" sz="1400" dirty="0">
                <a:latin typeface="Century Gothic" panose="020B0502020202020204" pitchFamily="34" charset="0"/>
              </a:rPr>
              <a:t> πάνω από τα αρχαιολογικά ευρήματα που είναι εκτεθειμένα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Ο </a:t>
            </a:r>
            <a:r>
              <a:rPr lang="el-GR" sz="1400" b="1" dirty="0">
                <a:latin typeface="Century Gothic" panose="020B0502020202020204" pitchFamily="34" charset="0"/>
              </a:rPr>
              <a:t>αρχαιολογικός χώρ</a:t>
            </a:r>
            <a:r>
              <a:rPr lang="el-GR" sz="1400" dirty="0">
                <a:latin typeface="Century Gothic" panose="020B0502020202020204" pitchFamily="34" charset="0"/>
              </a:rPr>
              <a:t>ος ο οποίος βρίσκεται πλησίον του σιδηροδρόμου και δίπλα στην οδό Γρ. Λαμπράκη προτείνεται να αναδειχθεί με την τοποθέτηση γυαλιού ή πλεξιγκλάς επάνω από τα αρχαία και την </a:t>
            </a:r>
            <a:r>
              <a:rPr lang="el-GR" sz="1400" b="1" dirty="0">
                <a:latin typeface="Century Gothic" panose="020B0502020202020204" pitchFamily="34" charset="0"/>
              </a:rPr>
              <a:t>τοποθέτηση ειδικού φωτισμού</a:t>
            </a:r>
            <a:r>
              <a:rPr lang="el-GR" sz="1400" dirty="0">
                <a:latin typeface="Century Gothic" panose="020B0502020202020204" pitchFamily="34" charset="0"/>
              </a:rPr>
              <a:t>, ο οποίος θα αναδεικνύει τον αρχαιολογικό </a:t>
            </a:r>
            <a:r>
              <a:rPr lang="el-GR" sz="1400" dirty="0" smtClean="0">
                <a:latin typeface="Century Gothic" panose="020B0502020202020204" pitchFamily="34" charset="0"/>
              </a:rPr>
              <a:t>χώρο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Αναβάθμιση όψεων  των </a:t>
            </a:r>
            <a:r>
              <a:rPr lang="el-GR" sz="1400" b="1" dirty="0">
                <a:latin typeface="Century Gothic" panose="020B0502020202020204" pitchFamily="34" charset="0"/>
              </a:rPr>
              <a:t>κατοικιών </a:t>
            </a:r>
            <a:r>
              <a:rPr lang="el-GR" sz="1400" dirty="0" smtClean="0">
                <a:latin typeface="Century Gothic" panose="020B0502020202020204" pitchFamily="34" charset="0"/>
              </a:rPr>
              <a:t>αλλά και </a:t>
            </a:r>
            <a:r>
              <a:rPr lang="el-GR" sz="1400" b="1" dirty="0" smtClean="0">
                <a:latin typeface="Century Gothic" panose="020B0502020202020204" pitchFamily="34" charset="0"/>
              </a:rPr>
              <a:t>διευθέτηση ταων εγκαταλειμμένων κτιρί</a:t>
            </a:r>
            <a:r>
              <a:rPr lang="el-GR" sz="1400" dirty="0" smtClean="0">
                <a:latin typeface="Century Gothic" panose="020B0502020202020204" pitchFamily="34" charset="0"/>
              </a:rPr>
              <a:t>ων </a:t>
            </a:r>
            <a:r>
              <a:rPr lang="el-GR" sz="1400" dirty="0">
                <a:latin typeface="Century Gothic" panose="020B0502020202020204" pitchFamily="34" charset="0"/>
              </a:rPr>
              <a:t>είτε με </a:t>
            </a:r>
            <a:r>
              <a:rPr lang="el-GR" sz="1400" b="1" dirty="0">
                <a:latin typeface="Century Gothic" panose="020B0502020202020204" pitchFamily="34" charset="0"/>
              </a:rPr>
              <a:t>κατεδάφιση και απελευθέρωση </a:t>
            </a:r>
            <a:r>
              <a:rPr lang="el-GR" sz="1400" b="1" dirty="0" smtClean="0">
                <a:latin typeface="Century Gothic" panose="020B0502020202020204" pitchFamily="34" charset="0"/>
              </a:rPr>
              <a:t>χώρου </a:t>
            </a:r>
            <a:r>
              <a:rPr lang="el-GR" sz="1400" dirty="0" smtClean="0">
                <a:latin typeface="Century Gothic" panose="020B0502020202020204" pitchFamily="34" charset="0"/>
              </a:rPr>
              <a:t>είτε </a:t>
            </a:r>
            <a:r>
              <a:rPr lang="el-GR" sz="1400" dirty="0">
                <a:latin typeface="Century Gothic" panose="020B0502020202020204" pitchFamily="34" charset="0"/>
              </a:rPr>
              <a:t>με διατήρηση ,αποκατάσταση και επανάχρησή τους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Δημιουργία δικτύων ενοποίησης </a:t>
            </a:r>
            <a:r>
              <a:rPr lang="el-GR" sz="1400" b="1" dirty="0">
                <a:latin typeface="Century Gothic" panose="020B0502020202020204" pitchFamily="34" charset="0"/>
              </a:rPr>
              <a:t>των αρχαιολογικών χώρων</a:t>
            </a:r>
            <a:r>
              <a:rPr lang="el-GR" sz="1400" dirty="0">
                <a:latin typeface="Century Gothic" panose="020B0502020202020204" pitchFamily="34" charset="0"/>
              </a:rPr>
              <a:t>, τόσο μεταξύ τους όσο και με την περιοχή του Κάστρου. 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Διερεύνηση πεζοδρομήσεων τμημάτων του </a:t>
            </a:r>
            <a:r>
              <a:rPr lang="el-GR" sz="1400" b="1" dirty="0">
                <a:latin typeface="Century Gothic" panose="020B0502020202020204" pitchFamily="34" charset="0"/>
              </a:rPr>
              <a:t>οδικού δικτύου της περιοχή</a:t>
            </a:r>
            <a:r>
              <a:rPr lang="el-GR" sz="1400" dirty="0">
                <a:latin typeface="Century Gothic" panose="020B0502020202020204" pitchFamily="34" charset="0"/>
              </a:rPr>
              <a:t>ς, έτσι ώστε να </a:t>
            </a:r>
            <a:r>
              <a:rPr lang="el-GR" sz="1400" b="1" dirty="0">
                <a:latin typeface="Century Gothic" panose="020B0502020202020204" pitchFamily="34" charset="0"/>
              </a:rPr>
              <a:t>δημιουργηθούν </a:t>
            </a:r>
            <a:r>
              <a:rPr lang="el-GR" sz="1400" b="1" dirty="0" smtClean="0">
                <a:latin typeface="Century Gothic" panose="020B0502020202020204" pitchFamily="34" charset="0"/>
              </a:rPr>
              <a:t>διαδρομές.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400" dirty="0" smtClean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u="sng" dirty="0">
              <a:latin typeface="Century Gothic" panose="020B0502020202020204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4088" y="1412875"/>
            <a:ext cx="43799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81075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(20/23)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4316413" cy="61214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100" b="1" u="sng" dirty="0">
                <a:latin typeface="Century Gothic" panose="020B0502020202020204" pitchFamily="34" charset="0"/>
              </a:rPr>
              <a:t>Χωρική ενότητα 6-Άξονας προτεραιότητας 6: Σιδηροδρομικός </a:t>
            </a:r>
            <a:r>
              <a:rPr lang="el-GR" sz="1100" b="1" u="sng" dirty="0" smtClean="0">
                <a:latin typeface="Century Gothic" panose="020B0502020202020204" pitchFamily="34" charset="0"/>
              </a:rPr>
              <a:t>σταθμός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Κατάργηση </a:t>
            </a:r>
            <a:r>
              <a:rPr lang="el-GR" sz="1100" b="1" dirty="0">
                <a:latin typeface="Century Gothic" panose="020B0502020202020204" pitchFamily="34" charset="0"/>
              </a:rPr>
              <a:t>των τειχών κατά μήκος των οδών Παπαδιαμάντη και Φερών, </a:t>
            </a:r>
            <a:r>
              <a:rPr lang="el-GR" sz="1100" dirty="0">
                <a:latin typeface="Century Gothic" panose="020B0502020202020204" pitchFamily="34" charset="0"/>
              </a:rPr>
              <a:t>καθώς τα τείχη διακόπτουν τη συνέχεια της πόλης. Στη θέση των τειχών μπορούν να μπουν σιδερένια κάγκελα μικρού ύψους και θάμνοι, καθώς επίσης και κατάλληλος </a:t>
            </a:r>
            <a:r>
              <a:rPr lang="el-GR" sz="1100" dirty="0" smtClean="0">
                <a:latin typeface="Century Gothic" panose="020B0502020202020204" pitchFamily="34" charset="0"/>
              </a:rPr>
              <a:t>φωτισμός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Συντήρηση </a:t>
            </a:r>
            <a:r>
              <a:rPr lang="el-GR" sz="1100" b="1" dirty="0">
                <a:latin typeface="Century Gothic" panose="020B0502020202020204" pitchFamily="34" charset="0"/>
              </a:rPr>
              <a:t>και ανάδειξη των βαγονιών που αποτελούν κομμάτι της ιστορίας του σταθμού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Κατάργηση </a:t>
            </a:r>
            <a:r>
              <a:rPr lang="el-GR" sz="1100" b="1" dirty="0">
                <a:latin typeface="Century Gothic" panose="020B0502020202020204" pitchFamily="34" charset="0"/>
              </a:rPr>
              <a:t>των σιδηροδρομικών γραμμών από τον επιβατικό σταθμό έως και το λιμάνι και διαμόρφωση ενός υπαίθριου μουσείο</a:t>
            </a:r>
            <a:r>
              <a:rPr lang="el-GR" sz="1100" dirty="0">
                <a:latin typeface="Century Gothic" panose="020B0502020202020204" pitchFamily="34" charset="0"/>
              </a:rPr>
              <a:t>υ, έχοντας της μορφή πλατείας και χρησιμοποιώντας ως εκθέματα τα παλιά βαγόνια. </a:t>
            </a:r>
            <a:endParaRPr lang="el-GR" sz="11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Κατεδάφιση </a:t>
            </a:r>
            <a:r>
              <a:rPr lang="el-GR" sz="1100" b="1" dirty="0">
                <a:latin typeface="Century Gothic" panose="020B0502020202020204" pitchFamily="34" charset="0"/>
              </a:rPr>
              <a:t>κτιρίων που δεν έχουν πλέον καμία χρήση </a:t>
            </a:r>
            <a:r>
              <a:rPr lang="el-GR" sz="1100" dirty="0">
                <a:latin typeface="Century Gothic" panose="020B0502020202020204" pitchFamily="34" charset="0"/>
              </a:rPr>
              <a:t>έτσι ώστε να υποβοηθηθεί η </a:t>
            </a:r>
            <a:r>
              <a:rPr lang="el-GR" sz="1100" b="1" dirty="0">
                <a:latin typeface="Century Gothic" panose="020B0502020202020204" pitchFamily="34" charset="0"/>
              </a:rPr>
              <a:t>επέκταση του υπαιθρίου χώρου και η προσθήκη πρασίνου</a:t>
            </a:r>
            <a:r>
              <a:rPr lang="el-GR" sz="11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b="1" dirty="0" smtClean="0">
                <a:latin typeface="Century Gothic" panose="020B0502020202020204" pitchFamily="34" charset="0"/>
              </a:rPr>
              <a:t>Γενικότερη </a:t>
            </a:r>
            <a:r>
              <a:rPr lang="el-GR" sz="1100" b="1" dirty="0">
                <a:latin typeface="Century Gothic" panose="020B0502020202020204" pitchFamily="34" charset="0"/>
              </a:rPr>
              <a:t>αναβάθμιση στις υποδομές και στα χαρακτηριστικά του αστικού τοπίου του σιδηροδρόμου </a:t>
            </a:r>
            <a:endParaRPr lang="el-GR" sz="11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100" dirty="0" smtClean="0">
                <a:latin typeface="Century Gothic" panose="020B0502020202020204" pitchFamily="34" charset="0"/>
              </a:rPr>
              <a:t>Στο </a:t>
            </a:r>
            <a:r>
              <a:rPr lang="el-GR" sz="1100" dirty="0">
                <a:latin typeface="Century Gothic" panose="020B0502020202020204" pitchFamily="34" charset="0"/>
              </a:rPr>
              <a:t>οικοδομικό τετράγωνο </a:t>
            </a:r>
            <a:r>
              <a:rPr lang="el-GR" sz="1100" b="1" dirty="0">
                <a:latin typeface="Century Gothic" panose="020B0502020202020204" pitchFamily="34" charset="0"/>
              </a:rPr>
              <a:t>πλησίον του σταθμού και μπροστά από την οδό Γρ. Λαμπράκη </a:t>
            </a:r>
            <a:r>
              <a:rPr lang="el-GR" sz="1100" dirty="0">
                <a:latin typeface="Century Gothic" panose="020B0502020202020204" pitchFamily="34" charset="0"/>
              </a:rPr>
              <a:t>προτείνεται η </a:t>
            </a:r>
            <a:r>
              <a:rPr lang="el-GR" sz="1100" b="1" dirty="0">
                <a:latin typeface="Century Gothic" panose="020B0502020202020204" pitchFamily="34" charset="0"/>
              </a:rPr>
              <a:t>αναβάθμιση των όψεων των καταστημάτων </a:t>
            </a:r>
            <a:r>
              <a:rPr lang="el-GR" sz="1100" dirty="0">
                <a:latin typeface="Century Gothic" panose="020B0502020202020204" pitchFamily="34" charset="0"/>
              </a:rPr>
              <a:t>και των </a:t>
            </a:r>
            <a:r>
              <a:rPr lang="el-GR" sz="1100" b="1" dirty="0">
                <a:latin typeface="Century Gothic" panose="020B0502020202020204" pitchFamily="34" charset="0"/>
              </a:rPr>
              <a:t>κέντρων εστίασης και αναψυχής</a:t>
            </a:r>
            <a:r>
              <a:rPr lang="el-GR" sz="1100" dirty="0">
                <a:latin typeface="Century Gothic" panose="020B0502020202020204" pitchFamily="34" charset="0"/>
              </a:rPr>
              <a:t>, και η </a:t>
            </a:r>
            <a:r>
              <a:rPr lang="el-GR" sz="1100" b="1" dirty="0">
                <a:latin typeface="Century Gothic" panose="020B0502020202020204" pitchFamily="34" charset="0"/>
              </a:rPr>
              <a:t>αποκατάσταση του εγκαταλειμμένου κτιρίου επί της οδού  Μελούνας. 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412875"/>
            <a:ext cx="46482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68313" y="-12700"/>
            <a:ext cx="8229600" cy="993775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(21/23)</a:t>
            </a:r>
            <a:endParaRPr lang="el-GR" smtClean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836613"/>
            <a:ext cx="6624637" cy="5891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ΛΙΜΕΝΑ(22/23) 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2520950" cy="5876925"/>
          </a:xfrm>
        </p:spPr>
        <p:txBody>
          <a:bodyPr rtlCol="0">
            <a:norm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u="sng" dirty="0">
                <a:latin typeface="Century Gothic" panose="020B0502020202020204" pitchFamily="34" charset="0"/>
              </a:rPr>
              <a:t>Πρόσθετες  προτάσεις  παρεμβάσεων στην περιοχή μελέτης </a:t>
            </a:r>
            <a:endParaRPr lang="el-GR" sz="1400" u="sng" dirty="0" smtClean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i="1" dirty="0">
                <a:latin typeface="Century Gothic" panose="020B0502020202020204" pitchFamily="34" charset="0"/>
              </a:rPr>
              <a:t>Προτεινόμενες </a:t>
            </a:r>
            <a:r>
              <a:rPr lang="el-GR" sz="1400" b="1" i="1" dirty="0" smtClean="0">
                <a:latin typeface="Century Gothic" panose="020B0502020202020204" pitchFamily="34" charset="0"/>
              </a:rPr>
              <a:t>διαδρομές- Για τη δημιουργία τους προτείνονται σημεία και περιοχές ενδιαφέροντος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i="1" dirty="0">
              <a:latin typeface="Century Gothic" panose="020B0502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11 σημεία </a:t>
            </a:r>
            <a:r>
              <a:rPr lang="el-GR" sz="1400" dirty="0" smtClean="0">
                <a:latin typeface="Century Gothic" panose="020B0502020202020204" pitchFamily="34" charset="0"/>
              </a:rPr>
              <a:t>ενδιαφέροντος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8 περιοχές </a:t>
            </a:r>
            <a:r>
              <a:rPr lang="el-GR" sz="1400" dirty="0" smtClean="0">
                <a:latin typeface="Century Gothic" panose="020B0502020202020204" pitchFamily="34" charset="0"/>
              </a:rPr>
              <a:t>ενδιαφέροντος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2 διαδρομές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400" b="1" dirty="0">
              <a:latin typeface="Century Gothic" panose="020B0502020202020204" pitchFamily="34" charset="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908050"/>
            <a:ext cx="6442075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68313" y="-12700"/>
            <a:ext cx="8229600" cy="920750"/>
          </a:xfrm>
        </p:spPr>
        <p:txBody>
          <a:bodyPr/>
          <a:lstStyle/>
          <a:p>
            <a:r>
              <a:rPr lang="el-GR" sz="2400" smtClean="0">
                <a:solidFill>
                  <a:srgbClr val="000000"/>
                </a:solidFill>
              </a:rPr>
              <a:t>ΠΡΟΤΑΣΗ ΑΝΑΓΕΝΝΗΣΗΣ/ΑΝΑΖΩΟΓΟΝΗΣΗΣ ΤΗΣ ΠΕΡΙΟΧΗΣ ΤΩΝ ΠΑΛΑΙΩΝ ΚΑΙ ΤΟΥ ΛΙΜΕΝΑ (23/23)</a:t>
            </a:r>
            <a:endParaRPr lang="el-GR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5876925"/>
          </a:xfrm>
        </p:spPr>
        <p:txBody>
          <a:bodyPr rtlCol="0">
            <a:normAutofit fontScale="92500"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u="sng" dirty="0">
                <a:solidFill>
                  <a:prstClr val="black"/>
                </a:solidFill>
                <a:latin typeface="Century Gothic" panose="020B0502020202020204" pitchFamily="34" charset="0"/>
              </a:rPr>
              <a:t>Πρόσθετες  προτάσεις  παρεμβάσεων στην περιοχή μελέτης </a:t>
            </a:r>
            <a:endParaRPr lang="el-GR" sz="1400" u="sng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Γενικές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προτάσεις αναβάθμισης της περιοχής </a:t>
            </a: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μελέτης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Σταδιακή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αλλαγή χρήσεων των υπογείων χώρων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και μετατροπή τους σε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χώρους στάθμευσης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για τους κατοίκους στον ακάλυπτο χώρο και τα υπόγεια.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Εξασφάλιση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διόδων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(εισόδου/εξόδου)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από το δρόμο προς τον ακάλυπτο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Σταδιακή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απελευθέρωση ισογείων από ιδιωτικές χρήσεις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(κατοικία, κατάστημα) και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μετατροπή τους σε πυλωτή,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εξασφαλίζοντας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άνετες προσπελάσεις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στους ακάλυπτους εσωτερικούς χώρους. Αυτό βελτιώνει σημαντικά τις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συνθήκες αερισμού του οικοδομικού τετραγώνου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Αξιοποίηση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των ελευθέρων χώρων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στο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εσωτερικό των οικοδομικών τετραγώνων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, οι οποίοι σήμερα βρίσκονται σε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αχρηστία και παρουσιάζουν εικόνα περιβαλλοντικής υποβάθμισης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Αξιοποίηση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όλων των μικρών δημοσίων ελευθέρων χώρων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για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σωστή φύτευση πρασίνου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Αξιοποίηση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της τεχνολογίας για εξοικονόμηση ενέργειας σε φωτισμούς πλατειών, δρόμων, πεζοδρόμων. </a:t>
            </a:r>
            <a:endParaRPr lang="el-GR" sz="1400" b="1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Αναφορικά με το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δίκτυο κυκλοφορίας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τόσο των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πεζών όσο και των οχημάτων προτείνονται τα εξής: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Διερεύνηση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για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σχεδιασμό ολοκληρωμένων δικτύων πεζοδρόμων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με στόχο την </a:t>
            </a:r>
            <a:r>
              <a:rPr lang="el-G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εύκολη και ευχάριστη προσπέλαση της περιοχής.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Διερεύνηση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της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λειτουργικότητας της οδού Γρ. Λαμπράκη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και του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βαθμού εξυπηρέτησής της 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και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αποσυμφόρηση της κυκλοφορίας από τη συγκεκριμένη οδό μέσω κινήτρων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Στόχος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είναι η οδός Γρ. Λαμπράκη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να μην διακόπτει τη συνέχεια της περιοχής των Παλαιών</a:t>
            </a:r>
            <a:r>
              <a:rPr lang="el-GR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490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smtClean="0"/>
              <a:t>ΣΥΜΠΕΡΑΣΜΑΤΑ(1/1)</a:t>
            </a:r>
            <a:r>
              <a:rPr lang="el-GR" dirty="0" smtClean="0"/>
              <a:t> 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6048375"/>
          </a:xfrm>
        </p:spPr>
        <p:txBody>
          <a:bodyPr rtlCol="0">
            <a:normAutofit fontScale="92500" lnSpcReduction="10000"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αστική αναγέννηση </a:t>
            </a:r>
            <a:r>
              <a:rPr lang="el-GR" sz="1400" dirty="0">
                <a:latin typeface="Century Gothic" panose="020B0502020202020204" pitchFamily="34" charset="0"/>
              </a:rPr>
              <a:t>αποτελεί μία </a:t>
            </a:r>
            <a:r>
              <a:rPr lang="el-GR" sz="1400" b="1" dirty="0">
                <a:latin typeface="Century Gothic" panose="020B0502020202020204" pitchFamily="34" charset="0"/>
              </a:rPr>
              <a:t>πολιτική η οποία στοχεύει στην εύρεση λύσεων σε περιοχές που χαρακτηρίζονται από οικονομική, πολεοδομική, περιβαλλοντική και κοινωνική </a:t>
            </a:r>
            <a:r>
              <a:rPr lang="el-GR" sz="1400" b="1" dirty="0" smtClean="0">
                <a:latin typeface="Century Gothic" panose="020B0502020202020204" pitchFamily="34" charset="0"/>
              </a:rPr>
              <a:t>υποβάθμιση.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προβολή και η απόκτηση ταυτότητας των </a:t>
            </a:r>
            <a:r>
              <a:rPr lang="el-GR" sz="1400" b="1" dirty="0" smtClean="0">
                <a:latin typeface="Century Gothic" panose="020B0502020202020204" pitchFamily="34" charset="0"/>
              </a:rPr>
              <a:t>περιοχών </a:t>
            </a:r>
            <a:r>
              <a:rPr lang="el-GR" sz="1400" dirty="0" smtClean="0">
                <a:latin typeface="Century Gothic" panose="020B0502020202020204" pitchFamily="34" charset="0"/>
              </a:rPr>
              <a:t>μέσω της αστικής αναγέννησης  </a:t>
            </a:r>
            <a:r>
              <a:rPr lang="el-GR" sz="1400" b="1" dirty="0">
                <a:latin typeface="Century Gothic" panose="020B0502020202020204" pitchFamily="34" charset="0"/>
              </a:rPr>
              <a:t>ωφελούν στην ανάπτυξη του τουριστικού φαινομένου και τη διαχείρισή του με σωστό τρόπο. </a:t>
            </a:r>
            <a:endParaRPr lang="el-GR" sz="1400" b="1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Η </a:t>
            </a:r>
            <a:r>
              <a:rPr lang="el-GR" sz="1400" b="1" dirty="0">
                <a:latin typeface="Century Gothic" panose="020B0502020202020204" pitchFamily="34" charset="0"/>
              </a:rPr>
              <a:t>περιοχή </a:t>
            </a:r>
            <a:r>
              <a:rPr lang="el-GR" sz="1400" b="1" dirty="0" smtClean="0">
                <a:latin typeface="Century Gothic" panose="020B0502020202020204" pitchFamily="34" charset="0"/>
              </a:rPr>
              <a:t>μελέ</a:t>
            </a:r>
            <a:r>
              <a:rPr lang="el-GR" sz="1400" dirty="0" smtClean="0">
                <a:latin typeface="Century Gothic" panose="020B0502020202020204" pitchFamily="34" charset="0"/>
              </a:rPr>
              <a:t>της </a:t>
            </a:r>
            <a:r>
              <a:rPr lang="el-GR" sz="1400" dirty="0">
                <a:latin typeface="Century Gothic" panose="020B0502020202020204" pitchFamily="34" charset="0"/>
              </a:rPr>
              <a:t>εμφανίζει </a:t>
            </a:r>
            <a:r>
              <a:rPr lang="el-GR" sz="1400" b="1" dirty="0">
                <a:latin typeface="Century Gothic" panose="020B0502020202020204" pitchFamily="34" charset="0"/>
              </a:rPr>
              <a:t>χαρακτηριστικά </a:t>
            </a:r>
            <a:r>
              <a:rPr lang="el-GR" sz="1400" b="1" dirty="0" smtClean="0">
                <a:latin typeface="Century Gothic" panose="020B0502020202020204" pitchFamily="34" charset="0"/>
              </a:rPr>
              <a:t>ευρωπαϊκών </a:t>
            </a:r>
            <a:r>
              <a:rPr lang="el-GR" sz="1400" b="1" dirty="0">
                <a:latin typeface="Century Gothic" panose="020B0502020202020204" pitchFamily="34" charset="0"/>
              </a:rPr>
              <a:t>πόλεων </a:t>
            </a:r>
            <a:r>
              <a:rPr lang="el-GR" sz="1400" dirty="0">
                <a:latin typeface="Century Gothic" panose="020B0502020202020204" pitchFamily="34" charset="0"/>
              </a:rPr>
              <a:t>στις οποίες </a:t>
            </a:r>
            <a:r>
              <a:rPr lang="el-GR" sz="1400" b="1" dirty="0">
                <a:latin typeface="Century Gothic" panose="020B0502020202020204" pitchFamily="34" charset="0"/>
              </a:rPr>
              <a:t>έχει εφαρμοστεί η πολιτική της αστικής </a:t>
            </a:r>
            <a:r>
              <a:rPr lang="el-GR" sz="1400" b="1" dirty="0" smtClean="0">
                <a:latin typeface="Century Gothic" panose="020B0502020202020204" pitchFamily="34" charset="0"/>
              </a:rPr>
              <a:t>αναγέννησης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>
                <a:latin typeface="Century Gothic" panose="020B0502020202020204" pitchFamily="34" charset="0"/>
              </a:rPr>
              <a:t>Τα χαρακτηριστικά της περιοχής μελέτης  </a:t>
            </a:r>
            <a:r>
              <a:rPr lang="el-GR" sz="1400" dirty="0">
                <a:latin typeface="Century Gothic" panose="020B0502020202020204" pitchFamily="34" charset="0"/>
              </a:rPr>
              <a:t>μπορούν να χρησιμοποιηθούν μέσω της </a:t>
            </a:r>
            <a:r>
              <a:rPr lang="el-GR" sz="1400" b="1" dirty="0">
                <a:latin typeface="Century Gothic" panose="020B0502020202020204" pitchFamily="34" charset="0"/>
              </a:rPr>
              <a:t>ανάδειξής τους στην αναζωογόνηση </a:t>
            </a:r>
            <a:r>
              <a:rPr lang="el-GR" sz="1400" b="1" dirty="0" smtClean="0">
                <a:latin typeface="Century Gothic" panose="020B0502020202020204" pitchFamily="34" charset="0"/>
              </a:rPr>
              <a:t>αυτής.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b="1" dirty="0" smtClean="0">
                <a:latin typeface="Century Gothic" panose="020B0502020202020204" pitchFamily="34" charset="0"/>
              </a:rPr>
              <a:t>Λόγω </a:t>
            </a:r>
            <a:r>
              <a:rPr lang="el-GR" sz="1400" b="1" dirty="0">
                <a:latin typeface="Century Gothic" panose="020B0502020202020204" pitchFamily="34" charset="0"/>
              </a:rPr>
              <a:t>της μικροκλίμακας της περιοχής </a:t>
            </a:r>
            <a:r>
              <a:rPr lang="el-GR" sz="1400" dirty="0">
                <a:latin typeface="Century Gothic" panose="020B0502020202020204" pitchFamily="34" charset="0"/>
              </a:rPr>
              <a:t>και της </a:t>
            </a:r>
            <a:r>
              <a:rPr lang="el-GR" sz="1400" b="1" dirty="0">
                <a:latin typeface="Century Gothic" panose="020B0502020202020204" pitchFamily="34" charset="0"/>
              </a:rPr>
              <a:t>ιδιαιτερότητάς της</a:t>
            </a:r>
            <a:r>
              <a:rPr lang="el-GR" sz="1400" dirty="0">
                <a:latin typeface="Century Gothic" panose="020B0502020202020204" pitchFamily="34" charset="0"/>
              </a:rPr>
              <a:t> οι </a:t>
            </a:r>
            <a:r>
              <a:rPr lang="el-GR" sz="1400" b="1" dirty="0">
                <a:latin typeface="Century Gothic" panose="020B0502020202020204" pitchFamily="34" charset="0"/>
              </a:rPr>
              <a:t>προτάσεις αναζωογόνησης  </a:t>
            </a:r>
            <a:r>
              <a:rPr lang="el-GR" sz="1400" dirty="0">
                <a:latin typeface="Century Gothic" panose="020B0502020202020204" pitchFamily="34" charset="0"/>
              </a:rPr>
              <a:t>αφορούν σε </a:t>
            </a:r>
            <a:r>
              <a:rPr lang="el-GR" sz="1400" b="1" dirty="0">
                <a:latin typeface="Century Gothic" panose="020B0502020202020204" pitchFamily="34" charset="0"/>
              </a:rPr>
              <a:t>ήπιας κλίμακας παρεμβάσεις</a:t>
            </a:r>
            <a:r>
              <a:rPr lang="el-GR" sz="1400" dirty="0">
                <a:latin typeface="Century Gothic" panose="020B0502020202020204" pitchFamily="34" charset="0"/>
              </a:rPr>
              <a:t>, οι οποίες στηρίζονται  στην </a:t>
            </a:r>
            <a:r>
              <a:rPr lang="el-GR" sz="1400" b="1" dirty="0">
                <a:latin typeface="Century Gothic" panose="020B0502020202020204" pitchFamily="34" charset="0"/>
              </a:rPr>
              <a:t>αρχή της βιώσιμης ανάπτυξης </a:t>
            </a:r>
            <a:r>
              <a:rPr lang="el-GR" sz="1400" dirty="0" smtClean="0">
                <a:latin typeface="Century Gothic" panose="020B0502020202020204" pitchFamily="34" charset="0"/>
              </a:rPr>
              <a:t>και </a:t>
            </a:r>
            <a:r>
              <a:rPr lang="el-GR" sz="1400" b="1" dirty="0">
                <a:latin typeface="Century Gothic" panose="020B0502020202020204" pitchFamily="34" charset="0"/>
              </a:rPr>
              <a:t>της προστασίας της κληρονομιάς τόσο φυσικής όσο και </a:t>
            </a:r>
            <a:r>
              <a:rPr lang="el-GR" sz="1400" b="1" dirty="0" smtClean="0">
                <a:latin typeface="Century Gothic" panose="020B0502020202020204" pitchFamily="34" charset="0"/>
              </a:rPr>
              <a:t>πολιτισ</a:t>
            </a:r>
            <a:r>
              <a:rPr lang="el-GR" sz="1400" dirty="0" smtClean="0">
                <a:latin typeface="Century Gothic" panose="020B0502020202020204" pitchFamily="34" charset="0"/>
              </a:rPr>
              <a:t>τικής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Οι </a:t>
            </a:r>
            <a:r>
              <a:rPr lang="el-GR" sz="1400" b="1" dirty="0">
                <a:latin typeface="Century Gothic" panose="020B0502020202020204" pitchFamily="34" charset="0"/>
              </a:rPr>
              <a:t>πολιτικές σχεδιασμού </a:t>
            </a:r>
            <a:r>
              <a:rPr lang="el-GR" sz="1400" dirty="0">
                <a:latin typeface="Century Gothic" panose="020B0502020202020204" pitchFamily="34" charset="0"/>
              </a:rPr>
              <a:t>που προτείνονται </a:t>
            </a:r>
            <a:r>
              <a:rPr lang="el-GR" sz="1400" dirty="0" smtClean="0">
                <a:latin typeface="Century Gothic" panose="020B0502020202020204" pitchFamily="34" charset="0"/>
              </a:rPr>
              <a:t>αφορούν στο </a:t>
            </a:r>
            <a:r>
              <a:rPr lang="el-GR" sz="1400" b="1" dirty="0" smtClean="0">
                <a:latin typeface="Century Gothic" panose="020B0502020202020204" pitchFamily="34" charset="0"/>
              </a:rPr>
              <a:t>διαχωρισμό της περιοχής σε χωρικές ενότητες.</a:t>
            </a:r>
            <a:endParaRPr lang="el-GR" sz="1400" dirty="0" smtClean="0">
              <a:latin typeface="Century Gothic" panose="020B050202020202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Μία άλλη </a:t>
            </a:r>
            <a:r>
              <a:rPr lang="el-GR" sz="1400" b="1" dirty="0">
                <a:latin typeface="Century Gothic" panose="020B0502020202020204" pitchFamily="34" charset="0"/>
              </a:rPr>
              <a:t>σημαντική πολιτική </a:t>
            </a:r>
            <a:r>
              <a:rPr lang="el-GR" sz="1400" dirty="0">
                <a:latin typeface="Century Gothic" panose="020B0502020202020204" pitchFamily="34" charset="0"/>
              </a:rPr>
              <a:t>που υιοθετήθηκε είναι </a:t>
            </a:r>
            <a:r>
              <a:rPr lang="el-GR" sz="1400" b="1" dirty="0">
                <a:latin typeface="Century Gothic" panose="020B0502020202020204" pitchFamily="34" charset="0"/>
              </a:rPr>
              <a:t>η αξιοποίηση των ήδη υπαρχόντων κελυφών είτε αυτά αφορούν κατο</a:t>
            </a:r>
            <a:r>
              <a:rPr lang="el-GR" sz="1400" dirty="0">
                <a:latin typeface="Century Gothic" panose="020B0502020202020204" pitchFamily="34" charset="0"/>
              </a:rPr>
              <a:t>ικίες, </a:t>
            </a:r>
            <a:r>
              <a:rPr lang="el-GR" sz="1400" b="1" dirty="0">
                <a:latin typeface="Century Gothic" panose="020B0502020202020204" pitchFamily="34" charset="0"/>
              </a:rPr>
              <a:t>ή βιομηχανικά κελύφη, ή αποθήκες, βιοτεχνίες και καταστήμ</a:t>
            </a:r>
            <a:r>
              <a:rPr lang="el-GR" sz="1400" dirty="0">
                <a:latin typeface="Century Gothic" panose="020B0502020202020204" pitchFamily="34" charset="0"/>
              </a:rPr>
              <a:t>ατα</a:t>
            </a:r>
            <a:r>
              <a:rPr lang="el-GR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>
                <a:latin typeface="Century Gothic" panose="020B0502020202020204" pitchFamily="34" charset="0"/>
              </a:rPr>
              <a:t>Με την εφαρμογή αυτών των πολιτικών </a:t>
            </a:r>
            <a:r>
              <a:rPr lang="el-GR" sz="1400" b="1" dirty="0">
                <a:latin typeface="Century Gothic" panose="020B0502020202020204" pitchFamily="34" charset="0"/>
              </a:rPr>
              <a:t>δημιουργείται μία πολυδιάστατη περιοχή </a:t>
            </a:r>
            <a:r>
              <a:rPr lang="el-GR" sz="1400" dirty="0">
                <a:latin typeface="Century Gothic" panose="020B0502020202020204" pitchFamily="34" charset="0"/>
              </a:rPr>
              <a:t>με </a:t>
            </a:r>
            <a:r>
              <a:rPr lang="el-GR" sz="1400" b="1" dirty="0">
                <a:latin typeface="Century Gothic" panose="020B0502020202020204" pitchFamily="34" charset="0"/>
              </a:rPr>
              <a:t>πολλά και ενδιαφέροντα χαρακτηριστικά δημιουργώντας διαδρομές εντός </a:t>
            </a:r>
            <a:r>
              <a:rPr lang="el-GR" sz="1400" b="1" dirty="0" smtClean="0">
                <a:latin typeface="Century Gothic" panose="020B0502020202020204" pitchFamily="34" charset="0"/>
              </a:rPr>
              <a:t>της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400" dirty="0" smtClean="0">
                <a:latin typeface="Century Gothic" panose="020B0502020202020204" pitchFamily="34" charset="0"/>
              </a:rPr>
              <a:t>Για </a:t>
            </a:r>
            <a:r>
              <a:rPr lang="el-GR" sz="1400" dirty="0">
                <a:latin typeface="Century Gothic" panose="020B0502020202020204" pitchFamily="34" charset="0"/>
              </a:rPr>
              <a:t>τη </a:t>
            </a:r>
            <a:r>
              <a:rPr lang="el-GR" sz="1400" b="1" dirty="0">
                <a:latin typeface="Century Gothic" panose="020B0502020202020204" pitchFamily="34" charset="0"/>
              </a:rPr>
              <a:t>σωστή διαχείριση </a:t>
            </a:r>
            <a:r>
              <a:rPr lang="el-GR" sz="1400" dirty="0">
                <a:latin typeface="Century Gothic" panose="020B0502020202020204" pitchFamily="34" charset="0"/>
              </a:rPr>
              <a:t>και την </a:t>
            </a:r>
            <a:r>
              <a:rPr lang="el-GR" sz="1400" b="1" dirty="0">
                <a:latin typeface="Century Gothic" panose="020B0502020202020204" pitchFamily="34" charset="0"/>
              </a:rPr>
              <a:t>εφαρμογή των παραπάνω προτάσεων </a:t>
            </a:r>
            <a:r>
              <a:rPr lang="el-GR" sz="1400" dirty="0">
                <a:latin typeface="Century Gothic" panose="020B0502020202020204" pitchFamily="34" charset="0"/>
              </a:rPr>
              <a:t>είναι σημαντική </a:t>
            </a:r>
            <a:r>
              <a:rPr lang="el-GR" sz="1400" b="1" dirty="0">
                <a:latin typeface="Century Gothic" panose="020B0502020202020204" pitchFamily="34" charset="0"/>
              </a:rPr>
              <a:t>η συνεργασία πολλών φορέων μεταξύ τους</a:t>
            </a:r>
            <a:r>
              <a:rPr lang="el-GR" sz="1400" dirty="0">
                <a:latin typeface="Century Gothic" panose="020B0502020202020204" pitchFamily="34" charset="0"/>
              </a:rPr>
              <a:t>, αλλά και η </a:t>
            </a:r>
            <a:r>
              <a:rPr lang="el-GR" sz="1400" b="1" dirty="0">
                <a:latin typeface="Century Gothic" panose="020B0502020202020204" pitchFamily="34" charset="0"/>
              </a:rPr>
              <a:t>εφαρμογή των αρχών του συμμετοχικού σχεδιασμού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l-GR" smtClean="0"/>
          </a:p>
          <a:p>
            <a:pPr marL="0" indent="0">
              <a:buFont typeface="Arial" charset="0"/>
              <a:buNone/>
            </a:pPr>
            <a:endParaRPr lang="el-GR" smtClean="0"/>
          </a:p>
          <a:p>
            <a:pPr marL="0" indent="0" algn="ctr">
              <a:buFont typeface="Arial" charset="0"/>
              <a:buNone/>
            </a:pPr>
            <a:r>
              <a:rPr lang="el-GR" i="1" smtClean="0">
                <a:latin typeface="Century Gothic" pitchFamily="34" charset="0"/>
              </a:rPr>
              <a:t>Ευχαριστώ για την προσοχή σας!!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765175"/>
          </a:xfrm>
        </p:spPr>
        <p:txBody>
          <a:bodyPr/>
          <a:lstStyle/>
          <a:p>
            <a:r>
              <a:rPr lang="el-GR" sz="3200" smtClean="0"/>
              <a:t>ΘΕΩΡΗΤΙΚΟ ΠΛΑΙΣΙΟ(2/3)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41300" y="452438"/>
            <a:ext cx="4546600" cy="61658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l-GR" sz="2000" smtClean="0">
              <a:latin typeface="Century Gothic" pitchFamily="34" charset="0"/>
            </a:endParaRPr>
          </a:p>
          <a:p>
            <a:pPr marL="0" indent="0">
              <a:lnSpc>
                <a:spcPct val="170000"/>
              </a:lnSpc>
              <a:buFont typeface="Arial" charset="0"/>
              <a:buNone/>
            </a:pPr>
            <a:endParaRPr lang="el-GR" sz="5200" smtClean="0">
              <a:latin typeface="Century Gothic" pitchFamily="34" charset="0"/>
            </a:endParaRP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250825" y="620713"/>
            <a:ext cx="4176713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300" b="1" u="sng">
                <a:latin typeface="Century Gothic" pitchFamily="34" charset="0"/>
              </a:rPr>
              <a:t>Ο πολιτισμός</a:t>
            </a:r>
            <a:r>
              <a:rPr lang="el-GR" sz="1300" b="1">
                <a:latin typeface="Century Gothic" pitchFamily="34" charset="0"/>
              </a:rPr>
              <a:t>             Σημαντικό κεφάλαιο </a:t>
            </a:r>
            <a:r>
              <a:rPr lang="el-GR" sz="1300">
                <a:latin typeface="Century Gothic" pitchFamily="34" charset="0"/>
              </a:rPr>
              <a:t>της </a:t>
            </a:r>
            <a:r>
              <a:rPr lang="el-GR" sz="1300" b="1">
                <a:latin typeface="Century Gothic" pitchFamily="34" charset="0"/>
              </a:rPr>
              <a:t>αστικής αναγένν</a:t>
            </a:r>
            <a:r>
              <a:rPr lang="el-GR" sz="1300">
                <a:latin typeface="Century Gothic" pitchFamily="34" charset="0"/>
              </a:rPr>
              <a:t>ησης αποτελώντας το </a:t>
            </a:r>
            <a:r>
              <a:rPr lang="el-GR" sz="1300" b="1">
                <a:latin typeface="Century Gothic" pitchFamily="34" charset="0"/>
              </a:rPr>
              <a:t>μέσο για την επίτευξη των στόχων αυτής.</a:t>
            </a:r>
          </a:p>
          <a:p>
            <a:pPr algn="just">
              <a:lnSpc>
                <a:spcPct val="150000"/>
              </a:lnSpc>
            </a:pPr>
            <a:r>
              <a:rPr lang="el-GR" sz="1300">
                <a:latin typeface="Century Gothic" pitchFamily="34" charset="0"/>
              </a:rPr>
              <a:t>Το ζήτημα της </a:t>
            </a:r>
            <a:r>
              <a:rPr lang="el-GR" sz="1300" b="1">
                <a:latin typeface="Century Gothic" pitchFamily="34" charset="0"/>
              </a:rPr>
              <a:t>προστασίας της πολιτιστικής κληρονομιάς</a:t>
            </a:r>
            <a:r>
              <a:rPr lang="el-GR" sz="1300">
                <a:latin typeface="Century Gothic" pitchFamily="34" charset="0"/>
              </a:rPr>
              <a:t> προκαλεί και αναδεικνύει το θέμα της </a:t>
            </a:r>
            <a:r>
              <a:rPr lang="el-GR" sz="1300" b="1">
                <a:latin typeface="Century Gothic" pitchFamily="34" charset="0"/>
              </a:rPr>
              <a:t>συνύπαρξης του υλικού πολιτισμού </a:t>
            </a:r>
            <a:r>
              <a:rPr lang="el-GR" sz="1300">
                <a:latin typeface="Century Gothic" pitchFamily="34" charset="0"/>
              </a:rPr>
              <a:t>και του </a:t>
            </a:r>
            <a:r>
              <a:rPr lang="el-GR" sz="1300" b="1">
                <a:latin typeface="Century Gothic" pitchFamily="34" charset="0"/>
              </a:rPr>
              <a:t>πολιτισμού γενικότερα </a:t>
            </a:r>
            <a:r>
              <a:rPr lang="el-GR" sz="1300">
                <a:latin typeface="Century Gothic" pitchFamily="34" charset="0"/>
              </a:rPr>
              <a:t>μέσα από τα όσα ανά τους αιώνες έχουνε καταχωρηθεί ως πολιτιστικό απόθεμα.</a:t>
            </a:r>
          </a:p>
          <a:p>
            <a:pPr algn="just">
              <a:lnSpc>
                <a:spcPct val="150000"/>
              </a:lnSpc>
            </a:pPr>
            <a:r>
              <a:rPr lang="el-GR" sz="1300">
                <a:latin typeface="Century Gothic" pitchFamily="34" charset="0"/>
              </a:rPr>
              <a:t>Η </a:t>
            </a:r>
            <a:r>
              <a:rPr lang="el-GR" sz="1300" b="1">
                <a:latin typeface="Century Gothic" pitchFamily="34" charset="0"/>
              </a:rPr>
              <a:t>έννοια της διαχείρισης του πολιτιστικού πόρου </a:t>
            </a:r>
            <a:r>
              <a:rPr lang="el-GR" sz="1300">
                <a:latin typeface="Century Gothic" pitchFamily="34" charset="0"/>
              </a:rPr>
              <a:t>ενσωματώνει την </a:t>
            </a:r>
            <a:r>
              <a:rPr lang="el-GR" sz="1300" b="1">
                <a:latin typeface="Century Gothic" pitchFamily="34" charset="0"/>
              </a:rPr>
              <a:t>έννοια του τουρισμού ως σύνθετη δράση</a:t>
            </a:r>
            <a:r>
              <a:rPr lang="el-GR" sz="1300">
                <a:latin typeface="Century Gothic" pitchFamily="34" charset="0"/>
              </a:rPr>
              <a:t>, ο οποίος γίνεται </a:t>
            </a:r>
            <a:r>
              <a:rPr lang="el-GR" sz="1300" b="1">
                <a:latin typeface="Century Gothic" pitchFamily="34" charset="0"/>
              </a:rPr>
              <a:t>αντικείμενο νέας προσέγγισης και εννοιολογικής διαφοροποίησης </a:t>
            </a:r>
            <a:r>
              <a:rPr lang="el-GR" sz="1300">
                <a:latin typeface="Century Gothic" pitchFamily="34" charset="0"/>
              </a:rPr>
              <a:t>καθώς επίσης και </a:t>
            </a:r>
            <a:r>
              <a:rPr lang="el-GR" sz="1300" b="1">
                <a:latin typeface="Century Gothic" pitchFamily="34" charset="0"/>
              </a:rPr>
              <a:t>«εργαλείο προστασίας και διαχείρισης της κληρονομιάς».</a:t>
            </a:r>
          </a:p>
          <a:p>
            <a:pPr algn="just">
              <a:lnSpc>
                <a:spcPct val="150000"/>
              </a:lnSpc>
            </a:pPr>
            <a:r>
              <a:rPr lang="el-GR" sz="1300">
                <a:latin typeface="Century Gothic" pitchFamily="34" charset="0"/>
              </a:rPr>
              <a:t>Η </a:t>
            </a:r>
            <a:r>
              <a:rPr lang="el-GR" sz="1300" b="1">
                <a:latin typeface="Century Gothic" pitchFamily="34" charset="0"/>
              </a:rPr>
              <a:t>πολιτιστική κληρονομιά περιλαμβάνει </a:t>
            </a:r>
            <a:r>
              <a:rPr lang="el-GR" sz="1300">
                <a:latin typeface="Century Gothic" pitchFamily="34" charset="0"/>
              </a:rPr>
              <a:t>και την </a:t>
            </a:r>
            <a:r>
              <a:rPr lang="el-GR" sz="1300" b="1">
                <a:latin typeface="Century Gothic" pitchFamily="34" charset="0"/>
              </a:rPr>
              <a:t>βιομηχανική κληρονομιά</a:t>
            </a:r>
            <a:r>
              <a:rPr lang="el-GR" sz="1300">
                <a:latin typeface="Century Gothic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l-GR" sz="1300">
              <a:latin typeface="Century Gothic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300">
              <a:latin typeface="Century Gothic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68450" y="854075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9775" y="1196975"/>
            <a:ext cx="33337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3706813"/>
            <a:ext cx="3275013" cy="209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" name="Rectangle 13"/>
          <p:cNvSpPr/>
          <p:nvPr/>
        </p:nvSpPr>
        <p:spPr>
          <a:xfrm>
            <a:off x="6100763" y="766763"/>
            <a:ext cx="1724025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Αρχαιολογικός χώρος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Δελφών</a:t>
            </a:r>
            <a:endParaRPr lang="el-GR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3550" y="5805488"/>
            <a:ext cx="1811338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Αρχαιολογικός χώρος Αρχαίας  Ολυμπίας</a:t>
            </a:r>
            <a:endParaRPr lang="el-GR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r>
              <a:rPr lang="el-GR" sz="3200" smtClean="0"/>
              <a:t>ΘΕΩΡΗΤΙΚΟ ΠΛΑΙΣΙΟ(3/3)</a:t>
            </a:r>
          </a:p>
        </p:txBody>
      </p:sp>
      <p:sp>
        <p:nvSpPr>
          <p:cNvPr id="20482" name="Content Placeholder 6"/>
          <p:cNvSpPr>
            <a:spLocks noGrp="1"/>
          </p:cNvSpPr>
          <p:nvPr>
            <p:ph idx="1"/>
          </p:nvPr>
        </p:nvSpPr>
        <p:spPr>
          <a:xfrm>
            <a:off x="179388" y="765175"/>
            <a:ext cx="8713787" cy="4508500"/>
          </a:xfrm>
        </p:spPr>
        <p:txBody>
          <a:bodyPr>
            <a:spAutoFit/>
          </a:bodyPr>
          <a:lstStyle/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b="1" smtClean="0">
                <a:latin typeface="Century Gothic" pitchFamily="34" charset="0"/>
              </a:rPr>
              <a:t>Μετά</a:t>
            </a:r>
            <a:r>
              <a:rPr lang="el-GR" sz="1400" smtClean="0">
                <a:latin typeface="Century Gothic" pitchFamily="34" charset="0"/>
              </a:rPr>
              <a:t> την </a:t>
            </a:r>
            <a:r>
              <a:rPr lang="el-GR" sz="1400" b="1" smtClean="0">
                <a:latin typeface="Century Gothic" pitchFamily="34" charset="0"/>
              </a:rPr>
              <a:t>αποβιομηχάνιση </a:t>
            </a:r>
            <a:r>
              <a:rPr lang="el-GR" sz="1400" smtClean="0">
                <a:latin typeface="Century Gothic" pitchFamily="34" charset="0"/>
              </a:rPr>
              <a:t>πολλές </a:t>
            </a:r>
            <a:r>
              <a:rPr lang="el-GR" sz="1400" b="1" smtClean="0">
                <a:latin typeface="Century Gothic" pitchFamily="34" charset="0"/>
              </a:rPr>
              <a:t>πρώην βιομηχανικές περιοχές </a:t>
            </a:r>
            <a:r>
              <a:rPr lang="el-GR" sz="1400" smtClean="0">
                <a:latin typeface="Century Gothic" pitchFamily="34" charset="0"/>
              </a:rPr>
              <a:t>υπέστησαν ένα </a:t>
            </a:r>
            <a:r>
              <a:rPr lang="el-GR" sz="1400" b="1" smtClean="0">
                <a:latin typeface="Century Gothic" pitchFamily="34" charset="0"/>
              </a:rPr>
              <a:t>γερό πλήγμα</a:t>
            </a:r>
            <a:r>
              <a:rPr lang="el-GR" sz="1400" smtClean="0">
                <a:latin typeface="Century Gothic" pitchFamily="34" charset="0"/>
              </a:rPr>
              <a:t> τόσο σε επίπεδο </a:t>
            </a:r>
            <a:r>
              <a:rPr lang="el-GR" sz="1400" b="1" smtClean="0">
                <a:latin typeface="Century Gothic" pitchFamily="34" charset="0"/>
              </a:rPr>
              <a:t>κοινωνικό, οικονομικό όσο και πολεοδομικό.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latin typeface="Century Gothic" pitchFamily="34" charset="0"/>
              </a:rPr>
              <a:t>Πολλές ευρωπαϊκές πόλεις κληθήκαν να αντιμετωπίσουν ένα </a:t>
            </a:r>
            <a:r>
              <a:rPr lang="el-GR" sz="1400" b="1" smtClean="0">
                <a:latin typeface="Century Gothic" pitchFamily="34" charset="0"/>
              </a:rPr>
              <a:t>σύμπλεγμα οικονομικών, κοινωνικών, φυσικών, περιβαλλοντικών και δημοσιονομικών προβλημάτων</a:t>
            </a:r>
            <a:r>
              <a:rPr lang="el-GR" sz="1400" smtClean="0">
                <a:latin typeface="Century Gothic" pitchFamily="34" charset="0"/>
              </a:rPr>
              <a:t>, μέσω της </a:t>
            </a:r>
            <a:r>
              <a:rPr lang="el-GR" sz="1400" b="1" smtClean="0">
                <a:latin typeface="Century Gothic" pitchFamily="34" charset="0"/>
              </a:rPr>
              <a:t>αστικής αναγέννησης</a:t>
            </a:r>
            <a:r>
              <a:rPr lang="el-GR" sz="1400" smtClean="0">
                <a:latin typeface="Century Gothic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b="1" u="sng" smtClean="0">
                <a:solidFill>
                  <a:srgbClr val="000000"/>
                </a:solidFill>
                <a:latin typeface="Century Gothic" pitchFamily="34" charset="0"/>
              </a:rPr>
              <a:t>Βαρκελώνη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            Ο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πολιτισμός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και η «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οικονομία της γνώσης»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 έπαιξε έναν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επιφανή ρόλο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στην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αστική πολιτική της πόλης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με τον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ιδιωτικό τομέα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 να παίζει έναν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σημαντικό ρόλο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στη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χρηματοδότηση πολιτιστικών έργων-ναυαρχίδων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Στην περιοχή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Poblenou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στη Βαρκελώνη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χωροθετούνταν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όλες οι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βιομηχανικές δραστηριότητες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Η μεταμόρφωση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του βιομηχανικού τομέα της Poblenou είναι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μέρος ενός μεγαλύτερου στρατηγικού σχεδίου ανάπτυξης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για όλη την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ανατολική πλευρά της Βαρκελώνης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Το έργο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22@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εμπεριέχει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αστικές και κοινωνικό-οικονομικές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αλλαγές, προχωρώντας από μία πρώην κλωστοϋφαντουργική και υλικοτεχνική βιομηχανική περιοχή </a:t>
            </a:r>
            <a:r>
              <a:rPr lang="el-GR" sz="1400" b="1" smtClean="0">
                <a:solidFill>
                  <a:srgbClr val="000000"/>
                </a:solidFill>
                <a:latin typeface="Century Gothic" pitchFamily="34" charset="0"/>
              </a:rPr>
              <a:t>σε μία καινοτόμο γειτονιά </a:t>
            </a:r>
            <a:r>
              <a:rPr lang="el-GR" sz="1400" smtClean="0">
                <a:solidFill>
                  <a:srgbClr val="000000"/>
                </a:solidFill>
                <a:latin typeface="Century Gothic" pitchFamily="34" charset="0"/>
              </a:rPr>
              <a:t>(αναζωογόνηση της τοπικής οικονομίας).</a:t>
            </a:r>
            <a:endParaRPr lang="el-GR" sz="1400" smtClean="0">
              <a:latin typeface="Century Gothic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205038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75" y="4868863"/>
            <a:ext cx="26336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6838" y="4764088"/>
            <a:ext cx="269716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484438" y="6367463"/>
            <a:ext cx="17462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Η περιοχή </a:t>
            </a:r>
            <a:r>
              <a:rPr lang="en-US" sz="11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Poblenou</a:t>
            </a:r>
            <a:endParaRPr lang="el-GR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4288"/>
            <a:ext cx="8229600" cy="490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dirty="0"/>
              <a:t>ΙΣΤΟΡΙΚΗ ΕΞΕΛΙΞΗ ΤΗΣ ΠΕΡΙΟΧΗΣ </a:t>
            </a:r>
            <a:r>
              <a:rPr lang="el-GR" sz="3200" dirty="0" smtClean="0"/>
              <a:t>ΜΕΛΕΤΗΣ(1/4)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536575"/>
            <a:ext cx="5229225" cy="4535488"/>
          </a:xfrm>
        </p:spPr>
        <p:txBody>
          <a:bodyPr rtlCol="0">
            <a:norm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</a:t>
            </a:r>
            <a:r>
              <a:rPr lang="el-GR" sz="1300" b="1" dirty="0" smtClean="0">
                <a:latin typeface="Century Gothic" panose="020B0502020202020204" pitchFamily="34" charset="0"/>
              </a:rPr>
              <a:t>πόλη </a:t>
            </a:r>
            <a:r>
              <a:rPr lang="el-GR" sz="1300" b="1" dirty="0">
                <a:latin typeface="Century Gothic" panose="020B0502020202020204" pitchFamily="34" charset="0"/>
              </a:rPr>
              <a:t>του Βόλου </a:t>
            </a:r>
            <a:r>
              <a:rPr lang="el-GR" sz="1300" dirty="0" smtClean="0">
                <a:latin typeface="Century Gothic" panose="020B0502020202020204" pitchFamily="34" charset="0"/>
              </a:rPr>
              <a:t>μέσα </a:t>
            </a:r>
            <a:r>
              <a:rPr lang="el-GR" sz="1300" dirty="0">
                <a:latin typeface="Century Gothic" panose="020B0502020202020204" pitchFamily="34" charset="0"/>
              </a:rPr>
              <a:t>σε διάστημα μικρότερο από 100 χρόνια </a:t>
            </a:r>
            <a:r>
              <a:rPr lang="el-GR" sz="1300" b="1" dirty="0">
                <a:latin typeface="Century Gothic" panose="020B0502020202020204" pitchFamily="34" charset="0"/>
              </a:rPr>
              <a:t>άλλαξε τρία πρόσωπα</a:t>
            </a:r>
            <a:r>
              <a:rPr lang="el-GR" sz="1300" dirty="0">
                <a:latin typeface="Century Gothic" panose="020B0502020202020204" pitchFamily="34" charset="0"/>
              </a:rPr>
              <a:t>, με ριζικά διαφορετικό χαρακτήρα και μορφή</a:t>
            </a:r>
            <a:r>
              <a:rPr lang="el-GR" sz="13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300" b="1" u="sng" dirty="0">
                <a:latin typeface="Century Gothic" panose="020B0502020202020204" pitchFamily="34" charset="0"/>
              </a:rPr>
              <a:t>Πολιτισμός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πόλη του Βόλου </a:t>
            </a:r>
            <a:r>
              <a:rPr lang="el-GR" sz="1300" b="1" dirty="0">
                <a:latin typeface="Century Gothic" panose="020B0502020202020204" pitchFamily="34" charset="0"/>
              </a:rPr>
              <a:t>διέθετε υποδομές που αφορούσαν στην οικονομική ανάπτυξη της περιοχής</a:t>
            </a:r>
            <a:r>
              <a:rPr lang="el-GR" sz="1300" dirty="0">
                <a:latin typeface="Century Gothic" panose="020B0502020202020204" pitchFamily="34" charset="0"/>
              </a:rPr>
              <a:t>, και γι’αυτό το λόγο η </a:t>
            </a:r>
            <a:r>
              <a:rPr lang="el-GR" sz="1300" b="1" dirty="0">
                <a:latin typeface="Century Gothic" panose="020B0502020202020204" pitchFamily="34" charset="0"/>
              </a:rPr>
              <a:t>ανάπτυξη του πολιτισμού </a:t>
            </a:r>
            <a:r>
              <a:rPr lang="el-GR" sz="1300" dirty="0">
                <a:latin typeface="Century Gothic" panose="020B0502020202020204" pitchFamily="34" charset="0"/>
              </a:rPr>
              <a:t>στην πόλη του Βόλου </a:t>
            </a:r>
            <a:r>
              <a:rPr lang="el-GR" sz="1300" b="1" dirty="0">
                <a:latin typeface="Century Gothic" panose="020B0502020202020204" pitchFamily="34" charset="0"/>
              </a:rPr>
              <a:t>βρήκε πρόσφορο έδαφος.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latin typeface="Century Gothic" panose="020B0502020202020204" pitchFamily="34" charset="0"/>
              </a:rPr>
              <a:t>Η </a:t>
            </a:r>
            <a:r>
              <a:rPr lang="el-GR" sz="1300" b="1" dirty="0">
                <a:latin typeface="Century Gothic" panose="020B0502020202020204" pitchFamily="34" charset="0"/>
              </a:rPr>
              <a:t>οικονομική ακμή</a:t>
            </a:r>
            <a:r>
              <a:rPr lang="el-GR" sz="1300" dirty="0">
                <a:latin typeface="Century Gothic" panose="020B0502020202020204" pitchFamily="34" charset="0"/>
              </a:rPr>
              <a:t> και η </a:t>
            </a:r>
            <a:r>
              <a:rPr lang="el-GR" sz="1300" b="1" dirty="0">
                <a:latin typeface="Century Gothic" panose="020B0502020202020204" pitchFamily="34" charset="0"/>
              </a:rPr>
              <a:t>κοσμοπολίτικη φυσιογνωμία </a:t>
            </a:r>
            <a:r>
              <a:rPr lang="el-GR" sz="1300" dirty="0">
                <a:latin typeface="Century Gothic" panose="020B0502020202020204" pitchFamily="34" charset="0"/>
              </a:rPr>
              <a:t>του Βόλου συντέλεσαν από πολύ νωρίς στην </a:t>
            </a:r>
            <a:r>
              <a:rPr lang="el-GR" sz="1300" b="1" dirty="0">
                <a:latin typeface="Century Gothic" panose="020B0502020202020204" pitchFamily="34" charset="0"/>
              </a:rPr>
              <a:t>ανάπτυξη αξιόλογης πνευματικής και  πολιτιστικής κίνησης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b="1" dirty="0">
                <a:latin typeface="Century Gothic" panose="020B0502020202020204" pitchFamily="34" charset="0"/>
              </a:rPr>
              <a:t>Από το 1890 και μετά </a:t>
            </a:r>
            <a:r>
              <a:rPr lang="el-GR" sz="1300" dirty="0">
                <a:latin typeface="Century Gothic" panose="020B0502020202020204" pitchFamily="34" charset="0"/>
              </a:rPr>
              <a:t>άρχισαν να </a:t>
            </a:r>
            <a:r>
              <a:rPr lang="el-GR" sz="1300" b="1" dirty="0">
                <a:latin typeface="Century Gothic" panose="020B0502020202020204" pitchFamily="34" charset="0"/>
              </a:rPr>
              <a:t>ιδρύονται διάφοροι πνευματικοί σύλλογοι με μικρή διάρκεια ζωή</a:t>
            </a:r>
            <a:r>
              <a:rPr lang="el-GR" sz="1300" dirty="0">
                <a:latin typeface="Century Gothic" panose="020B0502020202020204" pitchFamily="34" charset="0"/>
              </a:rPr>
              <a:t>ς, αλλά σημαντική </a:t>
            </a:r>
            <a:r>
              <a:rPr lang="el-GR" sz="1300" dirty="0" smtClean="0">
                <a:latin typeface="Century Gothic" panose="020B0502020202020204" pitchFamily="34" charset="0"/>
              </a:rPr>
              <a:t>παρουσία</a:t>
            </a:r>
            <a:endParaRPr lang="el-GR" sz="13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5392096"/>
            <a:ext cx="2297360" cy="1418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68144" y="5063949"/>
            <a:ext cx="2724150" cy="170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2627313" y="6272213"/>
            <a:ext cx="2286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Calibri" pitchFamily="34" charset="0"/>
              </a:rPr>
              <a:t> </a:t>
            </a:r>
            <a:r>
              <a:rPr lang="el-GR" sz="1100">
                <a:latin typeface="Century Gothic" pitchFamily="34" charset="0"/>
              </a:rPr>
              <a:t>Γενική άποψη του λιμανιού του Βόλου μετά τις επιχωματώσεις</a:t>
            </a: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6013450" y="4826000"/>
            <a:ext cx="2378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100">
                <a:latin typeface="Century Gothic" pitchFamily="34" charset="0"/>
              </a:rPr>
              <a:t>Σιδηροδρομικός σταθμός Βόλου</a:t>
            </a:r>
          </a:p>
        </p:txBody>
      </p:sp>
      <p:sp>
        <p:nvSpPr>
          <p:cNvPr id="7" name="Rectangle 6"/>
          <p:cNvSpPr/>
          <p:nvPr/>
        </p:nvSpPr>
        <p:spPr>
          <a:xfrm>
            <a:off x="5503863" y="1628775"/>
            <a:ext cx="3455987" cy="2147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400" b="1" u="sng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Κοινωνία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Στην πόλη του Βόλου η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κοινωνία επηρεάστηκε τόσο από τη δομή του εργατικού δυναμικού</a:t>
            </a:r>
            <a:r>
              <a:rPr lang="el-GR" sz="13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, όσο και από τους μικρασιάτες πρόσφυγες αλλά και την </a:t>
            </a:r>
            <a:r>
              <a:rPr lang="el-GR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προοδευτική πνευματική παράδοση στο πέρασμα του χρόνο</a:t>
            </a:r>
            <a:r>
              <a:rPr lang="en-US" sz="13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.</a:t>
            </a:r>
            <a:endParaRPr lang="en-US" sz="1300" b="1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el-GR" sz="3200" smtClean="0"/>
              <a:t>ΙΣΤΟΡΙΚΗ ΕΞΕΛΙΞΗ ΤΗΣ ΠΕΡΙΟΧΗΣ ΜΕΛΕΤΗΣ(3/4)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20713"/>
            <a:ext cx="5087938" cy="3887787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200" b="1" u="sng" dirty="0" smtClean="0">
                <a:latin typeface="Century Gothic" panose="020B0502020202020204" pitchFamily="34" charset="0"/>
              </a:rPr>
              <a:t>Πολεοδομία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 smtClean="0">
                <a:latin typeface="Century Gothic" panose="020B0502020202020204" pitchFamily="34" charset="0"/>
              </a:rPr>
              <a:t> </a:t>
            </a:r>
            <a:r>
              <a:rPr lang="el-GR" sz="1200" dirty="0">
                <a:latin typeface="Century Gothic" panose="020B0502020202020204" pitchFamily="34" charset="0"/>
              </a:rPr>
              <a:t>H πόλη </a:t>
            </a:r>
            <a:r>
              <a:rPr lang="el-GR" sz="1200" dirty="0" smtClean="0">
                <a:latin typeface="Century Gothic" panose="020B0502020202020204" pitchFamily="34" charset="0"/>
              </a:rPr>
              <a:t>του Βόλου έως </a:t>
            </a:r>
            <a:r>
              <a:rPr lang="el-GR" sz="1200" dirty="0">
                <a:latin typeface="Century Gothic" panose="020B0502020202020204" pitchFamily="34" charset="0"/>
              </a:rPr>
              <a:t>και τη δημιουργία του </a:t>
            </a:r>
            <a:r>
              <a:rPr lang="el-GR" sz="1200" b="1" dirty="0">
                <a:latin typeface="Century Gothic" panose="020B0502020202020204" pitchFamily="34" charset="0"/>
              </a:rPr>
              <a:t>πρώτου πολεοδομικού σχεδίου </a:t>
            </a:r>
            <a:r>
              <a:rPr lang="el-GR" sz="1200" dirty="0">
                <a:latin typeface="Century Gothic" panose="020B0502020202020204" pitchFamily="34" charset="0"/>
              </a:rPr>
              <a:t>χωριζόταν σε </a:t>
            </a:r>
            <a:r>
              <a:rPr lang="el-GR" sz="1200" b="1" dirty="0">
                <a:latin typeface="Century Gothic" panose="020B0502020202020204" pitchFamily="34" charset="0"/>
              </a:rPr>
              <a:t>δύο οικιστικές ζώνες</a:t>
            </a:r>
            <a:r>
              <a:rPr lang="el-GR" sz="1200" dirty="0">
                <a:latin typeface="Century Gothic" panose="020B0502020202020204" pitchFamily="34" charset="0"/>
              </a:rPr>
              <a:t>, οι οποίες διαχωρίζονταν από τις εγκαταστάσεις των Θεσσαλικών Σιδηροδρόμων</a:t>
            </a:r>
            <a:r>
              <a:rPr lang="el-GR" sz="12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</a:rPr>
              <a:t>Η </a:t>
            </a:r>
            <a:r>
              <a:rPr lang="el-GR" sz="1200" b="1" dirty="0">
                <a:latin typeface="Century Gothic" panose="020B0502020202020204" pitchFamily="34" charset="0"/>
              </a:rPr>
              <a:t>νέα πόλη </a:t>
            </a:r>
            <a:r>
              <a:rPr lang="el-GR" sz="1200" dirty="0">
                <a:latin typeface="Century Gothic" panose="020B0502020202020204" pitchFamily="34" charset="0"/>
              </a:rPr>
              <a:t>του </a:t>
            </a:r>
            <a:r>
              <a:rPr lang="el-GR" sz="1200" dirty="0" smtClean="0">
                <a:latin typeface="Century Gothic" panose="020B0502020202020204" pitchFamily="34" charset="0"/>
              </a:rPr>
              <a:t>Βόλου παρουσιάζει </a:t>
            </a:r>
            <a:r>
              <a:rPr lang="el-GR" sz="1200" dirty="0">
                <a:latin typeface="Century Gothic" panose="020B0502020202020204" pitchFamily="34" charset="0"/>
              </a:rPr>
              <a:t>μία </a:t>
            </a:r>
            <a:r>
              <a:rPr lang="el-GR" sz="1200" b="1" dirty="0">
                <a:latin typeface="Century Gothic" panose="020B0502020202020204" pitchFamily="34" charset="0"/>
              </a:rPr>
              <a:t>ενιαία και ομοιόμορφη εικόνα </a:t>
            </a:r>
            <a:r>
              <a:rPr lang="el-GR" sz="1200" dirty="0">
                <a:latin typeface="Century Gothic" panose="020B0502020202020204" pitchFamily="34" charset="0"/>
              </a:rPr>
              <a:t>στην </a:t>
            </a:r>
            <a:r>
              <a:rPr lang="el-GR" sz="1200" b="1" dirty="0">
                <a:latin typeface="Century Gothic" panose="020B0502020202020204" pitchFamily="34" charset="0"/>
              </a:rPr>
              <a:t>αρχιτεκτονική</a:t>
            </a:r>
            <a:r>
              <a:rPr lang="el-GR" sz="1200" dirty="0">
                <a:latin typeface="Century Gothic" panose="020B0502020202020204" pitchFamily="34" charset="0"/>
              </a:rPr>
              <a:t> </a:t>
            </a:r>
            <a:r>
              <a:rPr lang="el-GR" sz="1200" dirty="0" smtClean="0">
                <a:latin typeface="Century Gothic" panose="020B0502020202020204" pitchFamily="34" charset="0"/>
              </a:rPr>
              <a:t>της, ωστόσο </a:t>
            </a:r>
            <a:r>
              <a:rPr lang="el-GR" sz="1200" dirty="0">
                <a:latin typeface="Century Gothic" panose="020B0502020202020204" pitchFamily="34" charset="0"/>
              </a:rPr>
              <a:t>η </a:t>
            </a:r>
            <a:r>
              <a:rPr lang="el-GR" sz="1200" b="1" dirty="0">
                <a:latin typeface="Century Gothic" panose="020B0502020202020204" pitchFamily="34" charset="0"/>
              </a:rPr>
              <a:t>ανάπτυξή</a:t>
            </a:r>
            <a:r>
              <a:rPr lang="el-GR" sz="1200" dirty="0">
                <a:latin typeface="Century Gothic" panose="020B0502020202020204" pitchFamily="34" charset="0"/>
              </a:rPr>
              <a:t> της άρχισε </a:t>
            </a:r>
            <a:r>
              <a:rPr lang="el-GR" sz="1200" b="1" dirty="0">
                <a:latin typeface="Century Gothic" panose="020B0502020202020204" pitchFamily="34" charset="0"/>
              </a:rPr>
              <a:t>στα μέσα του 19ου </a:t>
            </a:r>
            <a:r>
              <a:rPr lang="el-GR" sz="1200" b="1" dirty="0" smtClean="0">
                <a:latin typeface="Century Gothic" panose="020B0502020202020204" pitchFamily="34" charset="0"/>
              </a:rPr>
              <a:t>αιώνα</a:t>
            </a:r>
            <a:r>
              <a:rPr lang="el-GR" sz="1200" dirty="0" smtClean="0"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latin typeface="Century Gothic" panose="020B0502020202020204" pitchFamily="34" charset="0"/>
              </a:rPr>
              <a:t>Το </a:t>
            </a:r>
            <a:r>
              <a:rPr lang="el-GR" sz="1200" b="1" dirty="0">
                <a:latin typeface="Century Gothic" panose="020B0502020202020204" pitchFamily="34" charset="0"/>
              </a:rPr>
              <a:t>πρώτο πολεοδομικό σχέδιο</a:t>
            </a:r>
            <a:r>
              <a:rPr lang="el-GR" sz="1200" dirty="0">
                <a:latin typeface="Century Gothic" panose="020B0502020202020204" pitchFamily="34" charset="0"/>
              </a:rPr>
              <a:t> της πόλης του Βόλου (</a:t>
            </a:r>
            <a:r>
              <a:rPr lang="el-GR" sz="1200" dirty="0" smtClean="0">
                <a:latin typeface="Century Gothic" panose="020B0502020202020204" pitchFamily="34" charset="0"/>
              </a:rPr>
              <a:t>1882-83), αποτελεί </a:t>
            </a:r>
            <a:r>
              <a:rPr lang="el-GR" sz="1200" dirty="0">
                <a:latin typeface="Century Gothic" panose="020B0502020202020204" pitchFamily="34" charset="0"/>
              </a:rPr>
              <a:t>έναν </a:t>
            </a:r>
            <a:r>
              <a:rPr lang="el-GR" sz="1200" b="1" dirty="0">
                <a:latin typeface="Century Gothic" panose="020B0502020202020204" pitchFamily="34" charset="0"/>
              </a:rPr>
              <a:t>απλό ορθογωνικό κάνναβο </a:t>
            </a:r>
            <a:r>
              <a:rPr lang="el-GR" sz="1200" dirty="0">
                <a:latin typeface="Century Gothic" panose="020B0502020202020204" pitchFamily="34" charset="0"/>
              </a:rPr>
              <a:t>με </a:t>
            </a:r>
            <a:r>
              <a:rPr lang="el-GR" sz="1200" b="1" dirty="0">
                <a:latin typeface="Century Gothic" panose="020B0502020202020204" pitchFamily="34" charset="0"/>
              </a:rPr>
              <a:t>ομοιόμορφα οικοδομικά τετράγωνα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 smtClean="0">
                <a:latin typeface="Century Gothic" panose="020B0502020202020204" pitchFamily="34" charset="0"/>
              </a:rPr>
              <a:t>Το </a:t>
            </a:r>
            <a:r>
              <a:rPr lang="el-GR" sz="1200" b="1" dirty="0">
                <a:latin typeface="Century Gothic" panose="020B0502020202020204" pitchFamily="34" charset="0"/>
              </a:rPr>
              <a:t>σχέδιο</a:t>
            </a:r>
            <a:r>
              <a:rPr lang="el-GR" sz="1200" dirty="0">
                <a:latin typeface="Century Gothic" panose="020B0502020202020204" pitchFamily="34" charset="0"/>
              </a:rPr>
              <a:t> ήταν </a:t>
            </a:r>
            <a:r>
              <a:rPr lang="el-GR" sz="1200" b="1" dirty="0">
                <a:latin typeface="Century Gothic" panose="020B0502020202020204" pitchFamily="34" charset="0"/>
              </a:rPr>
              <a:t>τελείως ανεπαρκές</a:t>
            </a:r>
            <a:r>
              <a:rPr lang="el-GR" sz="1200" dirty="0">
                <a:latin typeface="Century Gothic" panose="020B0502020202020204" pitchFamily="34" charset="0"/>
              </a:rPr>
              <a:t> ως </a:t>
            </a:r>
            <a:r>
              <a:rPr lang="el-GR" sz="1200" b="1" dirty="0">
                <a:latin typeface="Century Gothic" panose="020B0502020202020204" pitchFamily="34" charset="0"/>
              </a:rPr>
              <a:t>πρόγραμμα εξοπλισμο</a:t>
            </a:r>
            <a:r>
              <a:rPr lang="el-GR" sz="1200" dirty="0">
                <a:latin typeface="Century Gothic" panose="020B0502020202020204" pitchFamily="34" charset="0"/>
              </a:rPr>
              <a:t>ύ της πόλης με </a:t>
            </a:r>
            <a:r>
              <a:rPr lang="el-GR" sz="1200" b="1" dirty="0">
                <a:latin typeface="Century Gothic" panose="020B0502020202020204" pitchFamily="34" charset="0"/>
              </a:rPr>
              <a:t>κεντρικούς δημόσιους χώρους </a:t>
            </a:r>
            <a:r>
              <a:rPr lang="el-GR" sz="1200" dirty="0">
                <a:latin typeface="Century Gothic" panose="020B0502020202020204" pitchFamily="34" charset="0"/>
              </a:rPr>
              <a:t>και </a:t>
            </a:r>
            <a:r>
              <a:rPr lang="el-GR" sz="1200" b="1" dirty="0">
                <a:latin typeface="Century Gothic" panose="020B0502020202020204" pitchFamily="34" charset="0"/>
              </a:rPr>
              <a:t>λειτουργίες</a:t>
            </a:r>
            <a:r>
              <a:rPr lang="el-GR" sz="1200" dirty="0">
                <a:latin typeface="Century Gothic" panose="020B0502020202020204" pitchFamily="34" charset="0"/>
              </a:rPr>
              <a:t>, </a:t>
            </a:r>
            <a:r>
              <a:rPr lang="el-GR" sz="1200" b="1" dirty="0">
                <a:latin typeface="Century Gothic" panose="020B0502020202020204" pitchFamily="34" charset="0"/>
              </a:rPr>
              <a:t>δημοτικά και δημόσια ιδρύματα και σύγχρονες οικιστικές </a:t>
            </a:r>
            <a:r>
              <a:rPr lang="el-GR" sz="1200" b="1" dirty="0" smtClean="0">
                <a:latin typeface="Century Gothic" panose="020B0502020202020204" pitchFamily="34" charset="0"/>
              </a:rPr>
              <a:t>εξυπηρετήσεις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l-GR" sz="1200" b="1" u="sng" dirty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b="1" u="sng" dirty="0" smtClean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b="1" u="sng" dirty="0" smtClean="0">
              <a:latin typeface="Century Gothic" panose="020B0502020202020204" pitchFamily="34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1200" b="1" u="sng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5421313"/>
            <a:ext cx="2176463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5248275"/>
            <a:ext cx="2068513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5235575"/>
            <a:ext cx="1944688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4525" y="5138738"/>
            <a:ext cx="1927225" cy="148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0" name="Right Arrow 9"/>
          <p:cNvSpPr/>
          <p:nvPr/>
        </p:nvSpPr>
        <p:spPr>
          <a:xfrm>
            <a:off x="4489450" y="5461000"/>
            <a:ext cx="346075" cy="20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8" name="Right Arrow 17"/>
          <p:cNvSpPr/>
          <p:nvPr/>
        </p:nvSpPr>
        <p:spPr>
          <a:xfrm>
            <a:off x="6711950" y="5405438"/>
            <a:ext cx="346075" cy="201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9" name="Right Arrow 18"/>
          <p:cNvSpPr/>
          <p:nvPr/>
        </p:nvSpPr>
        <p:spPr>
          <a:xfrm>
            <a:off x="2168525" y="5421313"/>
            <a:ext cx="346075" cy="20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2719388" y="5014913"/>
            <a:ext cx="523875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Πολεοδομική εξέλιξη της πόλης του Βόλου</a:t>
            </a:r>
            <a:endParaRPr lang="el-GR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2575" y="836613"/>
            <a:ext cx="3781425" cy="38417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l-GR" sz="1200" b="1" u="sng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Βιομηχανία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Η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βιομηχανία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εισέβαλε στην οικονομική ζωή της πόλης 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το 1883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όπου άρχισαν να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κτίζονται εργοστάσια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.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Η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εκβιομηχάνιση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του Βόλου συνδέθηκε με τη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γενικότερη οικονομική ανάπτυξη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που γνώρισε στα τέλη του προηγούμενου αιώνα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Μετά το 1937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η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βιομηχανία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του Βόλου άρχισε να δέχεται το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πρώτο σοβαρό οικονομικό χτύπημα</a:t>
            </a:r>
          </a:p>
          <a:p>
            <a:pPr marL="342900" indent="-342900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Στη δεκαετία του ΄60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η βιομηχανία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λύγισε 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από το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βάρος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των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οικονομικώ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ν της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προβλημάτων</a:t>
            </a:r>
            <a:r>
              <a:rPr lang="el-GR" sz="1200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 και </a:t>
            </a:r>
            <a:r>
              <a:rPr lang="el-GR" sz="1200" b="1" dirty="0">
                <a:solidFill>
                  <a:prstClr val="black"/>
                </a:solidFill>
                <a:latin typeface="Century Gothic" panose="020B0502020202020204" pitchFamily="34" charset="0"/>
                <a:cs typeface="+mn-cs"/>
              </a:rPr>
              <a:t>άρχισε να συρρικνώνεται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5234</Words>
  <Application>Microsoft Office PowerPoint</Application>
  <PresentationFormat>Προβολή στην οθόνη (4:3)</PresentationFormat>
  <Paragraphs>463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Calibri</vt:lpstr>
      <vt:lpstr>Arial</vt:lpstr>
      <vt:lpstr>Century Gothic</vt:lpstr>
      <vt:lpstr>Verdana</vt:lpstr>
      <vt:lpstr>Wingdings</vt:lpstr>
      <vt:lpstr>Times New Roman</vt:lpstr>
      <vt:lpstr>Office Theme</vt:lpstr>
      <vt:lpstr>Document</vt:lpstr>
      <vt:lpstr>H συμβολή της Αστικής Αναγέννησης  ως Πολιτικής Σχεδιασμού και Ανάπτυξης του Τουρισμού και του Πολιτισμού</vt:lpstr>
      <vt:lpstr>ΠΕΡΙΕΧΟΜΕΝΑ ΕΡΓΑΣΙΑΣ(1/2) </vt:lpstr>
      <vt:lpstr>ΠΕΡΙΕΧΟΜΕΝΑ ΕΡΓΑΣΙΑΣ(2/2) </vt:lpstr>
      <vt:lpstr>ΕΙΣΑΓΩΓΗ (1/1)</vt:lpstr>
      <vt:lpstr>ΘΕΩΡΗΤΙΚΟ ΠΛΑΙΣΙΟ(1/3)</vt:lpstr>
      <vt:lpstr>ΘΕΩΡΗΤΙΚΟ ΠΛΑΙΣΙΟ(2/3)</vt:lpstr>
      <vt:lpstr>ΘΕΩΡΗΤΙΚΟ ΠΛΑΙΣΙΟ(3/3)</vt:lpstr>
      <vt:lpstr>ΙΣΤΟΡΙΚΗ ΕΞΕΛΙΞΗ ΤΗΣ ΠΕΡΙΟΧΗΣ ΜΕΛΕΤΗΣ(1/4)</vt:lpstr>
      <vt:lpstr>ΙΣΤΟΡΙΚΗ ΕΞΕΛΙΞΗ ΤΗΣ ΠΕΡΙΟΧΗΣ ΜΕΛΕΤΗΣ(3/4)</vt:lpstr>
      <vt:lpstr>ΙΣΤΟΡΙΚΗ ΕΞΕΛΙΞΗ ΤΗΣ ΠΕΡΙΟΧΗΣ ΜΕΛΕΤΗΣ(4/4)</vt:lpstr>
      <vt:lpstr>ΑΝΑΛΥΣΗ ΤΩΝ ΧΑΡΑΚΤΗΡΙΣΤΙΚΩΝ ΤΗΣ ΠΕΡΙΟΧΗΣ ΤΩΝ ΠΑΛΑΙΩΝ(1/22)</vt:lpstr>
      <vt:lpstr>ΑΝΑΛΥΣΗ ΤΩΝ ΧΑΡΑΚΤΗΡΙΣΤΙΚΩΝ ΤΗΣ ΠΕΡΙΟΧΗΣ ΤΩΝ ΠΑΛΑΙΩΝ(2/22)</vt:lpstr>
      <vt:lpstr>ΑΝΑΛΥΣΗ ΤΩΝ ΧΑΡΑΚΤΗΡΙΣΤΙΚΩΝ ΤΗΣ ΠΕΡΙΟΧΗΣ ΤΩΝ ΠΑΛΑΙΩΝ(3/22)</vt:lpstr>
      <vt:lpstr>ΑΝΑΛΥΣΗ ΤΩΝ ΧΑΡΑΚΤΗΡΙΣΤΙΚΩΝ ΤΗΣ ΠΕΡΙΟΧΗΣ ΤΩΝ ΠΑΛΑΙΩΝ(4/22)</vt:lpstr>
      <vt:lpstr>ΑΝΑΛΥΣΗ ΤΩΝ ΧΑΡΑΚΤΗΡΙΣΤΙΚΩΝ ΤΗΣ ΠΕΡΙΟΧΗΣ ΤΩΝ ΠΑΛΑΙΩΝ(5/22)</vt:lpstr>
      <vt:lpstr>ΑΝΑΛΥΣΗ ΤΩΝ ΧΑΡΑΚΤΗΡΙΣΤΙΚΩΝ ΤΗΣ ΠΕΡΙΟΧΗΣ ΤΩΝ ΠΑΛΑΙΩΝ(6/22)</vt:lpstr>
      <vt:lpstr>Slide 17</vt:lpstr>
      <vt:lpstr>ΑΝΑΛΥΣΗ ΤΩΝ ΧΑΡΑΚΤΗΡΙΣΤΙΚΩΝ ΤΗΣ ΠΕΡΙΟΧΗΣ ΤΩΝ ΠΑΛΑΙΩΝ(7/22)</vt:lpstr>
      <vt:lpstr>ΑΝΑΛΥΣΗ ΤΩΝ ΧΑΡΑΚΤΗΡΙΣΤΙΚΩΝ ΤΗΣ ΠΕΡΙΟΧΗΣ ΤΩΝ ΠΑΛΑΙΩΝ(8/22)</vt:lpstr>
      <vt:lpstr>ΑΝΑΛΥΣΗ ΤΩΝ ΧΑΡΑΚΤΗΡΙΣΤΙΚΩΝ ΤΗΣ ΠΕΡΙΟΧΗΣ ΤΩΝ ΠΑΛΑΙΩΝ(9/22)</vt:lpstr>
      <vt:lpstr>ΑΝΑΛΥΣΗ ΤΩΝ ΧΑΡΑΚΤΗΡΙΣΤΙΚΩΝ ΤΗΣ ΠΕΡΙΟΧΗΣ ΤΩΝ ΠΑΛΑΙΩΝ(10/22)</vt:lpstr>
      <vt:lpstr>ΑΝΑΛΥΣΗ ΤΩΝ ΧΑΡΑΚΤΗΡΙΣΤΙΚΩΝ ΤΗΣ ΠΕΡΙΟΧΗΣ ΤΩΝ ΠΑΛΑΙΩΝ(11/22)</vt:lpstr>
      <vt:lpstr>ΑΝΑΛΥΣΗ ΤΩΝ ΧΑΡΑΚΤΗΡΙΣΤΙΚΩΝ ΤΗΣ ΠΕΡΙΟΧΗΣ ΤΩΝ ΠΑΛΑΙΩΝ(12/22)</vt:lpstr>
      <vt:lpstr>ΑΝΑΛΥΣΗ ΤΩΝ ΧΑΡΑΚΤΗΡΙΣΤΙΚΩΝ ΤΗΣ ΠΕΡΙΟΧΗΣ ΤΩΝ ΠΑΛΑΙΩΝ(13/22)</vt:lpstr>
      <vt:lpstr>ΑΝΑΛΥΣΗ ΤΩΝ ΧΑΡΑΚΤΗΡΙΣΤΙΚΩΝ ΤΗΣ ΠΕΡΙΟΧΗΣ ΤΩΝ ΠΑΛΑΙΩΝ(14/22)</vt:lpstr>
      <vt:lpstr>ΑΝΑΛΥΣΗ ΤΩΝ ΧΑΡΑΚΤΗΡΙΣΤΙΚΩΝ ΤΗΣ ΠΕΡΙΟΧΗΣ ΤΩΝ ΠΑΛΑΙΩΝ(15/22)</vt:lpstr>
      <vt:lpstr>ΑΝΑΛΥΣΗ ΤΩΝ ΧΑΡΑΚΤΗΡΙΣΤΙΚΩΝ ΤΗΣ ΠΕΡΙΟΧΗΣ ΤΩΝ ΠΑΛΑΙΩΝ(16/22)</vt:lpstr>
      <vt:lpstr>ΑΝΑΛΥΣΗ ΤΩΝ ΧΑΡΑΚΤΗΡΙΣΤΙΚΩΝ ΤΗΣ ΠΕΡΙΟΧΗΣ ΤΩΝ ΠΑΛΑΙΩΝ(17/22)</vt:lpstr>
      <vt:lpstr>ΑΝΑΛΥΣΗ ΤΩΝ ΧΑΡΑΚΤΗΡΙΣΤΙΚΩΝ ΤΗΣ ΠΕΡΙΟΧΗΣ ΤΩΝ ΠΑΛΑΙΩΝ(18/22)</vt:lpstr>
      <vt:lpstr>ΑΝΑΛΥΣΗ ΤΩΝ ΧΑΡΑΚΤΗΡΙΣΤΙΚΩΝ ΤΗΣ ΠΕΡΙΟΧΗΣ ΤΩΝ ΠΑΛΑΙΩΝ(19/22)</vt:lpstr>
      <vt:lpstr>ΑΝΑΛΥΣΗ ΤΩΝ ΧΑΡΑΚΤΗΡΙΣΤΙΚΩΝ ΤΗΣ ΠΕΡΙΟΧΗΣ ΤΩΝ ΠΑΛΑΙΩΝ(20/22)</vt:lpstr>
      <vt:lpstr>ΑΝΑΛΥΣΗ ΤΩΝ ΧΑΡΑΚΤΗΡΙΣΤΙΚΩΝ ΤΗΣ ΠΕΡΙΟΧΗΣ ΤΩΝ ΠΑΛΑΙΩΝ(21/22)</vt:lpstr>
      <vt:lpstr>ΑΝΑΛΥΣΗ ΤΩΝ ΧΑΡΑΚΤΗΡΙΣΤΙΚΩΝ ΤΗΣ ΠΕΡΙΟΧΗΣ ΤΩΝ ΠΑΛΑΙΩΝ(22/22)</vt:lpstr>
      <vt:lpstr>ΠΡΟΤΑΣΗ ΑΝΑΓΕΝΝΗΣΗΣ/ΑΝΑΖΩΟΓΟΝΗΣΗΣ ΤΗΣ ΠΕΡΙΟΧΗΣ ΤΩΝ ΠΑΛΑΙΩΝ ΚΑΙ ΤΟΥ ΛΙΜΕΝΑ (1/23)</vt:lpstr>
      <vt:lpstr>ΠΡΟΤΑΣΗ ΑΝΑΓΕΝΝΗΣΗΣ/ΑΝΑΖΩΟΓΟΝΗΣΗΣ ΤΗΣ ΠΕΡΙΟΧΗΣ ΤΩΝ ΠΑΛΑΙΩΝ ΚΑΙ ΤΟΥ ΛΙΜΕΝΑ(2/23) </vt:lpstr>
      <vt:lpstr>ΠΡΟΤΑΣΗ ΑΝΑΓΕΝΝΗΣΗΣ/ΑΝΑΖΩΟΓΟΝΗΣΗΣ ΤΗΣ ΠΕΡΙΟΧΗΣ ΤΩΝ ΠΑΛΑΙΩΝ ΚΑΙ ΤΟΥ ΛΙΜΕΝΑ(3/23)</vt:lpstr>
      <vt:lpstr>ΠΡΟΤΑΣΗ ΑΝΑΓΕΝΝΗΣΗΣ/ΑΝΑΖΩΟΓΟΝΗΣΗΣ ΤΗΣ ΠΕΡΙΟΧΗΣ ΤΩΝ ΠΑΛΑΙΩΝ ΚΑΙ ΤΟΥ ΛΙΜΕΝΑ (4/23)</vt:lpstr>
      <vt:lpstr>ΠΡΟΤΑΣΗ ΑΝΑΓΕΝΝΗΣΗΣ/ΑΝΑΖΩΟΓΟΝΗΣΗΣ ΤΗΣ ΠΕΡΙΟΧΗΣ ΤΩΝ ΠΑΛΑΙΩΝ ΚΑΙ ΤΟΥ ΛΙΜΕΝΑ (5/23)</vt:lpstr>
      <vt:lpstr>ΠΡΟΤΑΣΗ ΑΝΑΓΕΝΝΗΣΗΣ/ΑΝΑΖΩΟΓΟΝΗΣΗΣ ΤΗΣ ΠΕΡΙΟΧΗΣ ΤΩΝ ΠΑΛΑΙΩΝ ΚΑΙ ΤΟΥ ΛΙΜΕΝΑ(6/23)</vt:lpstr>
      <vt:lpstr>ΠΡΟΤΑΣΗ ΑΝΑΓΕΝΝΗΣΗΣ/ΑΝΑΖΩΟΓΟΝΗΣΗΣ ΤΗΣ ΠΕΡΙΟΧΗΣ ΤΩΝ ΠΑΛΑΙΩΝ ΚΑΙ ΤΟΥ ΛΙΜΕΝΑ (7/23)</vt:lpstr>
      <vt:lpstr>ΠΡΟΤΑΣΗ ΑΝΑΓΕΝΝΗΣΗΣ/ΑΝΑΖΩΟΓΟΝΗΣΗΣ ΤΗΣ ΠΕΡΙΟΧΗΣ ΤΩΝ ΠΑΛΑΙΩΝ ΚΑΙ ΤΟΥ ΛΙΜΕΝΑ (8/23)</vt:lpstr>
      <vt:lpstr>ΠΡΟΤΑΣΗ ΑΝΑΓΕΝΝΗΣΗΣ/ΑΝΑΖΩΟΓΟΝΗΣΗΣ ΤΗΣ ΠΕΡΙΟΧΗΣ ΤΩΝ ΠΑΛΑΙΩΝ ΚΑΙ ΤΟΥ ΛΙΜΕΝΑ (9/23)</vt:lpstr>
      <vt:lpstr>ΠΡΟΤΑΣΗ ΑΝΑΓΕΝΝΗΣΗΣ/ΑΝΑΖΩΟΓΟΝΗΣΗΣ ΤΗΣ ΠΕΡΙΟΧΗΣ ΤΩΝ ΠΑΛΑΙΩΝ ΚΑΙ ΤΟΥ ΛΙΜΕΝΑ (10/23)</vt:lpstr>
      <vt:lpstr>ΠΡΟΤΑΣΗ ΑΝΑΓΕΝΝΗΣΗΣ/ΑΝΑΖΩΟΓΟΝΗΣΗΣ ΤΗΣ ΠΕΡΙΟΧΗΣ ΤΩΝ ΠΑΛΑΙΩΝ ΚΑΙ ΤΟΥ ΛΙΜΕΝΑ (11/23)</vt:lpstr>
      <vt:lpstr>ΠΡΟΤΑΣΗ ΑΝΑΓΕΝΝΗΣΗΣ/ΑΝΑΖΩΟΓΟΝΗΣΗΣ ΤΗΣ ΠΕΡΙΟΧΗΣ ΤΩΝ ΠΑΛΑΙΩΝ ΚΑΙ ΤΟΥ ΛΙΜΕΝΑ (12/23) </vt:lpstr>
      <vt:lpstr>ΠΡΟΤΑΣΗ ΑΝΑΓΕΝΝΗΣΗΣ/ΑΝΑΖΩΟΓΟΝΗΣΗΣ ΤΗΣ ΠΕΡΙΟΧΗΣ ΤΩΝ ΠΑΛΑΙΩΝ ΚΑΙ ΤΟΥ ΛΙΜΕΝΑ (13/23)</vt:lpstr>
      <vt:lpstr>ΠΡΟΤΑΣΗ ΑΝΑΓΕΝΝΗΣΗΣ/ΑΝΑΖΩΟΓΟΝΗΣΗΣ ΤΗΣ ΠΕΡΙΟΧΗΣ ΤΩΝ ΠΑΛΑΙΩΝ ΚΑΙ ΤΟΥ ΛΙΜΕΝΑ(14/23) </vt:lpstr>
      <vt:lpstr>ΠΡΟΤΑΣΗ ΑΝΑΓΕΝΝΗΣΗΣ/ΑΝΑΖΩΟΓΟΝΗΣΗΣ ΤΗΣ ΠΕΡΙΟΧΗΣ ΤΩΝ ΠΑΛΑΙΩΝ ΚΑΙ ΤΟΥ ΛΙΜΕΝΑ (15/23) </vt:lpstr>
      <vt:lpstr>ΠΡΟΤΑΣΗ ΑΝΑΓΕΝΝΗΣΗΣ/ΑΝΑΖΩΟΓΟΝΗΣΗΣ ΤΗΣ ΠΕΡΙΟΧΗΣ ΤΩΝ ΠΑΛΑΙΩΝ ΚΑΙ ΤΟΥ ΛΙΜΕΝΑ (16/23)</vt:lpstr>
      <vt:lpstr>ΠΡΟΤΑΣΗ ΑΝΑΓΕΝΝΗΣΗΣ/ΑΝΑΖΩΟΓΟΝΗΣΗΣ ΤΗΣ ΠΕΡΙΟΧΗΣ ΤΩΝ ΠΑΛΑΙΩΝ ΚΑΙ ΤΟΥ ΛΙΜΕΝΑ (17/23)</vt:lpstr>
      <vt:lpstr>ΠΡΟΤΑΣΗ ΑΝΑΓΕΝΝΗΣΗΣ/ΑΝΑΖΩΟΓΟΝΗΣΗΣ ΤΗΣ ΠΕΡΙΟΧΗΣ ΤΩΝ ΠΑΛΑΙΩΝ ΚΑΙ ΤΟΥ ΛΙΜΕΝΑ (18/23)</vt:lpstr>
      <vt:lpstr>ΠΡΟΤΑΣΗ ΑΝΑΓΕΝΝΗΣΗΣ/ΑΝΑΖΩΟΓΟΝΗΣΗΣ ΤΗΣ ΠΕΡΙΟΧΗΣ ΤΩΝ ΠΑΛΑΙΩΝ ΚΑΙ ΤΟΥ ΛΙΜΕΝΑ (19/23)</vt:lpstr>
      <vt:lpstr>ΠΡΟΤΑΣΗ ΑΝΑΓΕΝΝΗΣΗΣ/ΑΝΑΖΩΟΓΟΝΗΣΗΣ ΤΗΣ ΠΕΡΙΟΧΗΣ ΤΩΝ ΠΑΛΑΙΩΝ ΚΑΙ ΤΟΥ ΛΙΜΕΝΑ (20/23)</vt:lpstr>
      <vt:lpstr>ΠΡΟΤΑΣΗ ΑΝΑΓΕΝΝΗΣΗΣ/ΑΝΑΖΩΟΓΟΝΗΣΗΣ ΤΗΣ ΠΕΡΙΟΧΗΣ ΤΩΝ ΠΑΛΑΙΩΝ ΚΑΙ ΤΟΥ ΛΙΜΕΝΑ (21/23)</vt:lpstr>
      <vt:lpstr>ΠΡΟΤΑΣΗ ΑΝΑΓΕΝΝΗΣΗΣ/ΑΝΑΖΩΟΓΟΝΗΣΗΣ ΤΗΣ ΠΕΡΙΟΧΗΣ ΤΩΝ ΠΑΛΑΙΩΝ ΚΑΙ ΤΟΥ ΛΙΜΕΝΑ(22/23) </vt:lpstr>
      <vt:lpstr>ΠΡΟΤΑΣΗ ΑΝΑΓΕΝΝΗΣΗΣ/ΑΝΑΖΩΟΓΟΝΗΣΗΣ ΤΗΣ ΠΕΡΙΟΧΗΣ ΤΩΝ ΠΑΛΑΙΩΝ ΚΑΙ ΤΟΥ ΛΙΜΕΝΑ (23/23)</vt:lpstr>
      <vt:lpstr> ΣΥΜΠΕΡΑΣΜΑΤΑ(1/1)  </vt:lpstr>
      <vt:lpstr>Slide 58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συμβολή της αστικής αναγέννησης ως πολιτικής σχεδιασμού και ανάπτυξης του τουρισμού και του πολιτισμού</dc:title>
  <dc:creator>Georgianna</dc:creator>
  <cp:lastModifiedBy>tolis</cp:lastModifiedBy>
  <cp:revision>101</cp:revision>
  <dcterms:created xsi:type="dcterms:W3CDTF">2016-02-17T11:32:48Z</dcterms:created>
  <dcterms:modified xsi:type="dcterms:W3CDTF">2016-02-25T10:37:10Z</dcterms:modified>
</cp:coreProperties>
</file>