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8" r:id="rId1"/>
  </p:sldMasterIdLst>
  <p:notesMasterIdLst>
    <p:notesMasterId r:id="rId20"/>
  </p:notesMasterIdLst>
  <p:sldIdLst>
    <p:sldId id="264" r:id="rId2"/>
    <p:sldId id="327" r:id="rId3"/>
    <p:sldId id="311" r:id="rId4"/>
    <p:sldId id="312" r:id="rId5"/>
    <p:sldId id="315" r:id="rId6"/>
    <p:sldId id="313" r:id="rId7"/>
    <p:sldId id="318" r:id="rId8"/>
    <p:sldId id="314" r:id="rId9"/>
    <p:sldId id="316" r:id="rId10"/>
    <p:sldId id="317" r:id="rId11"/>
    <p:sldId id="319" r:id="rId12"/>
    <p:sldId id="320" r:id="rId13"/>
    <p:sldId id="321" r:id="rId14"/>
    <p:sldId id="322" r:id="rId15"/>
    <p:sldId id="323" r:id="rId16"/>
    <p:sldId id="324" r:id="rId17"/>
    <p:sldId id="325" r:id="rId18"/>
    <p:sldId id="326" r:id="rId1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autoAdjust="0"/>
    <p:restoredTop sz="94660"/>
  </p:normalViewPr>
  <p:slideViewPr>
    <p:cSldViewPr>
      <p:cViewPr>
        <p:scale>
          <a:sx n="70" d="100"/>
          <a:sy n="70" d="100"/>
        </p:scale>
        <p:origin x="-14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79B52-8E8E-48CA-993F-86BA9D567B5B}" type="datetimeFigureOut">
              <a:rPr lang="el-GR" smtClean="0"/>
              <a:t>10/4/2015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2722A-8CAE-411D-8DB8-D705999944F2}" type="slidenum">
              <a:rPr lang="el-GR" smtClean="0"/>
              <a:t>‹#›</a:t>
            </a:fld>
            <a:endParaRPr lang="el-GR"/>
          </a:p>
        </p:txBody>
      </p:sp>
    </p:spTree>
    <p:extLst>
      <p:ext uri="{BB962C8B-B14F-4D97-AF65-F5344CB8AC3E}">
        <p14:creationId xmlns:p14="http://schemas.microsoft.com/office/powerpoint/2010/main" val="392402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B0D47EA1-CA07-434A-89C8-CE8450D92CDE}" type="datetime1">
              <a:rPr lang="el-GR" smtClean="0"/>
              <a:t>10/4/2015</a:t>
            </a:fld>
            <a:endParaRPr lang="el-GR"/>
          </a:p>
        </p:txBody>
      </p:sp>
      <p:sp>
        <p:nvSpPr>
          <p:cNvPr id="5" name="Footer Placeholder 4"/>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6" name="Slide Number Placeholder 5"/>
          <p:cNvSpPr>
            <a:spLocks noGrp="1"/>
          </p:cNvSpPr>
          <p:nvPr>
            <p:ph type="sldNum" sz="quarter" idx="12"/>
          </p:nvPr>
        </p:nvSpPr>
        <p:spPr/>
        <p:txBody>
          <a:bodyPr/>
          <a:lstStyle/>
          <a:p>
            <a:pPr>
              <a:defRPr/>
            </a:pPr>
            <a:fld id="{B58CDBF3-57EF-479F-A127-9D3A63110680}" type="slidenum">
              <a:rPr lang="el-GR" smtClean="0"/>
              <a:pPr>
                <a:defRPr/>
              </a:pPr>
              <a:t>‹#›</a:t>
            </a:fld>
            <a:endParaRPr lang="el-G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E2EB9A-EB7D-4702-8148-BDF36A710873}" type="datetime1">
              <a:rPr lang="el-GR" smtClean="0"/>
              <a:t>10/4/2015</a:t>
            </a:fld>
            <a:endParaRPr lang="el-GR"/>
          </a:p>
        </p:txBody>
      </p:sp>
      <p:sp>
        <p:nvSpPr>
          <p:cNvPr id="5" name="Footer Placeholder 4"/>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6" name="Slide Number Placeholder 5"/>
          <p:cNvSpPr>
            <a:spLocks noGrp="1"/>
          </p:cNvSpPr>
          <p:nvPr>
            <p:ph type="sldNum" sz="quarter" idx="12"/>
          </p:nvPr>
        </p:nvSpPr>
        <p:spPr/>
        <p:txBody>
          <a:bodyPr/>
          <a:lstStyle/>
          <a:p>
            <a:pPr>
              <a:defRPr/>
            </a:pPr>
            <a:fld id="{2EBB31DE-BCF2-43B6-B846-29C642696277}" type="slidenum">
              <a:rPr lang="el-GR" smtClean="0"/>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130F849-872F-47E9-A94B-85732AC56BED}" type="datetime1">
              <a:rPr lang="el-GR" smtClean="0"/>
              <a:t>10/4/2015</a:t>
            </a:fld>
            <a:endParaRPr lang="el-GR"/>
          </a:p>
        </p:txBody>
      </p:sp>
      <p:sp>
        <p:nvSpPr>
          <p:cNvPr id="5" name="Footer Placeholder 4"/>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6" name="Slide Number Placeholder 5"/>
          <p:cNvSpPr>
            <a:spLocks noGrp="1"/>
          </p:cNvSpPr>
          <p:nvPr>
            <p:ph type="sldNum" sz="quarter" idx="12"/>
          </p:nvPr>
        </p:nvSpPr>
        <p:spPr/>
        <p:txBody>
          <a:bodyPr/>
          <a:lstStyle/>
          <a:p>
            <a:pPr>
              <a:defRPr/>
            </a:pPr>
            <a:fld id="{8B725426-0C5C-4FD3-9914-5242C132D9C3}" type="slidenum">
              <a:rPr lang="el-GR" smtClean="0"/>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52376"/>
          </a:xfrm>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82880" indent="-182880">
              <a:buClr>
                <a:schemeClr val="accent5">
                  <a:lumMod val="75000"/>
                </a:schemeClr>
              </a:buClr>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8CE52ED0-7B31-4FE9-8C13-1847305B7FB7}" type="datetime1">
              <a:rPr lang="el-GR" smtClean="0"/>
              <a:pPr>
                <a:defRPr/>
              </a:pPr>
              <a:t>10/4/2015</a:t>
            </a:fld>
            <a:endParaRPr lang="el-GR" dirty="0"/>
          </a:p>
        </p:txBody>
      </p:sp>
      <p:sp>
        <p:nvSpPr>
          <p:cNvPr id="5" name="Footer Placeholder 4"/>
          <p:cNvSpPr>
            <a:spLocks noGrp="1"/>
          </p:cNvSpPr>
          <p:nvPr>
            <p:ph type="ftr" sz="quarter" idx="11"/>
          </p:nvPr>
        </p:nvSpPr>
        <p:spPr/>
        <p:txBody>
          <a:bodyPr/>
          <a:lstStyle>
            <a:lvl1pPr>
              <a:defRPr sz="1000"/>
            </a:lvl1pPr>
          </a:lstStyle>
          <a:p>
            <a:pPr algn="r">
              <a:defRPr/>
            </a:pPr>
            <a:r>
              <a:rPr lang="el-GR" dirty="0" smtClean="0"/>
              <a:t>Το χωρικό αποτύπωμα της οικονομικής κρίσης στην Ελλάδα:</a:t>
            </a:r>
          </a:p>
          <a:p>
            <a:pPr algn="r">
              <a:defRPr/>
            </a:pPr>
            <a:r>
              <a:rPr lang="el-GR" dirty="0" smtClean="0"/>
              <a:t>Μια πρώτη αποτίμηση</a:t>
            </a:r>
            <a:endParaRPr lang="el-GR" dirty="0"/>
          </a:p>
        </p:txBody>
      </p:sp>
      <p:sp>
        <p:nvSpPr>
          <p:cNvPr id="6" name="Slide Number Placeholder 5"/>
          <p:cNvSpPr>
            <a:spLocks noGrp="1"/>
          </p:cNvSpPr>
          <p:nvPr>
            <p:ph type="sldNum" sz="quarter" idx="12"/>
          </p:nvPr>
        </p:nvSpPr>
        <p:spPr>
          <a:xfrm>
            <a:off x="7620000" y="18288"/>
            <a:ext cx="1056456" cy="329184"/>
          </a:xfrm>
        </p:spPr>
        <p:txBody>
          <a:bodyPr/>
          <a:lstStyle>
            <a:lvl1pPr algn="r">
              <a:defRPr/>
            </a:lvl1pPr>
          </a:lstStyle>
          <a:p>
            <a:pPr>
              <a:defRPr/>
            </a:pPr>
            <a:fld id="{42E1B2BC-D82E-4EB2-8767-D1548E258474}" type="slidenum">
              <a:rPr lang="el-GR" smtClean="0"/>
              <a:pPr>
                <a:defRPr/>
              </a:pPr>
              <a:t>‹#›</a:t>
            </a:fld>
            <a:endParaRPr lang="el-GR" dirty="0"/>
          </a:p>
        </p:txBody>
      </p:sp>
      <p:sp>
        <p:nvSpPr>
          <p:cNvPr id="7" name="Rectangle 6"/>
          <p:cNvSpPr/>
          <p:nvPr userDrawn="1"/>
        </p:nvSpPr>
        <p:spPr>
          <a:xfrm flipV="1">
            <a:off x="46947" y="1320701"/>
            <a:ext cx="9013825" cy="9048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userDrawn="1"/>
        </p:nvSpPr>
        <p:spPr>
          <a:xfrm>
            <a:off x="46947" y="1285776"/>
            <a:ext cx="9013825" cy="444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userDrawn="1"/>
        </p:nvSpPr>
        <p:spPr>
          <a:xfrm>
            <a:off x="45360" y="1412776"/>
            <a:ext cx="9015412"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FDBB538-C1D7-4B4F-A117-21CFD6A9FAF3}" type="datetime1">
              <a:rPr lang="el-GR" smtClean="0"/>
              <a:t>10/4/2015</a:t>
            </a:fld>
            <a:endParaRPr lang="el-GR"/>
          </a:p>
        </p:txBody>
      </p:sp>
      <p:sp>
        <p:nvSpPr>
          <p:cNvPr id="5" name="Footer Placeholder 4"/>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6" name="Slide Number Placeholder 5"/>
          <p:cNvSpPr>
            <a:spLocks noGrp="1"/>
          </p:cNvSpPr>
          <p:nvPr>
            <p:ph type="sldNum" sz="quarter" idx="12"/>
          </p:nvPr>
        </p:nvSpPr>
        <p:spPr/>
        <p:txBody>
          <a:bodyPr/>
          <a:lstStyle/>
          <a:p>
            <a:pPr>
              <a:defRPr/>
            </a:pPr>
            <a:fld id="{386B8EFB-B995-40D5-87EA-2060EB0C5960}" type="slidenum">
              <a:rPr lang="el-GR" smtClean="0"/>
              <a:pPr>
                <a:defRPr/>
              </a:pPr>
              <a:t>‹#›</a:t>
            </a:fld>
            <a:endParaRPr lang="el-G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BD57CA2-0ABD-4659-ACB5-4543537409F9}" type="datetime1">
              <a:rPr lang="el-GR" smtClean="0"/>
              <a:t>10/4/2015</a:t>
            </a:fld>
            <a:endParaRPr lang="el-GR"/>
          </a:p>
        </p:txBody>
      </p:sp>
      <p:sp>
        <p:nvSpPr>
          <p:cNvPr id="6" name="Footer Placeholder 5"/>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7" name="Slide Number Placeholder 6"/>
          <p:cNvSpPr>
            <a:spLocks noGrp="1"/>
          </p:cNvSpPr>
          <p:nvPr>
            <p:ph type="sldNum" sz="quarter" idx="12"/>
          </p:nvPr>
        </p:nvSpPr>
        <p:spPr/>
        <p:txBody>
          <a:bodyPr/>
          <a:lstStyle/>
          <a:p>
            <a:pPr>
              <a:defRPr/>
            </a:pPr>
            <a:fld id="{26A14006-6B64-473B-A335-83CEFCF534B2}" type="slidenum">
              <a:rPr lang="el-GR" smtClean="0"/>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8E23C7C-C340-41ED-AB36-83402D451E12}" type="datetime1">
              <a:rPr lang="el-GR" smtClean="0"/>
              <a:t>10/4/2015</a:t>
            </a:fld>
            <a:endParaRPr lang="el-GR"/>
          </a:p>
        </p:txBody>
      </p:sp>
      <p:sp>
        <p:nvSpPr>
          <p:cNvPr id="8" name="Footer Placeholder 7"/>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9" name="Slide Number Placeholder 8"/>
          <p:cNvSpPr>
            <a:spLocks noGrp="1"/>
          </p:cNvSpPr>
          <p:nvPr>
            <p:ph type="sldNum" sz="quarter" idx="12"/>
          </p:nvPr>
        </p:nvSpPr>
        <p:spPr/>
        <p:txBody>
          <a:bodyPr/>
          <a:lstStyle/>
          <a:p>
            <a:pPr>
              <a:defRPr/>
            </a:pPr>
            <a:fld id="{5E35E303-E511-4BC6-B09E-C9B2F7DC5967}" type="slidenum">
              <a:rPr lang="el-GR" smtClean="0"/>
              <a:pPr>
                <a:defRPr/>
              </a:pPr>
              <a:t>‹#›</a:t>
            </a:fld>
            <a:endParaRPr lang="el-G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BCB60D1-14DC-4BB1-9710-E91E607C22EB}" type="datetime1">
              <a:rPr lang="el-GR" smtClean="0"/>
              <a:t>10/4/2015</a:t>
            </a:fld>
            <a:endParaRPr lang="el-GR"/>
          </a:p>
        </p:txBody>
      </p:sp>
      <p:sp>
        <p:nvSpPr>
          <p:cNvPr id="4" name="Footer Placeholder 3"/>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5" name="Slide Number Placeholder 4"/>
          <p:cNvSpPr>
            <a:spLocks noGrp="1"/>
          </p:cNvSpPr>
          <p:nvPr>
            <p:ph type="sldNum" sz="quarter" idx="12"/>
          </p:nvPr>
        </p:nvSpPr>
        <p:spPr/>
        <p:txBody>
          <a:bodyPr/>
          <a:lstStyle/>
          <a:p>
            <a:pPr>
              <a:defRPr/>
            </a:pPr>
            <a:fld id="{42BFB8A1-32EB-479B-928F-DDB8BFA298F7}" type="slidenum">
              <a:rPr lang="el-GR" smtClean="0"/>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B42021-6F34-4666-8928-E86938B81143}" type="datetime1">
              <a:rPr lang="el-GR" smtClean="0"/>
              <a:t>10/4/2015</a:t>
            </a:fld>
            <a:endParaRPr lang="el-GR"/>
          </a:p>
        </p:txBody>
      </p:sp>
      <p:sp>
        <p:nvSpPr>
          <p:cNvPr id="3" name="Footer Placeholder 2"/>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4" name="Slide Number Placeholder 3"/>
          <p:cNvSpPr>
            <a:spLocks noGrp="1"/>
          </p:cNvSpPr>
          <p:nvPr>
            <p:ph type="sldNum" sz="quarter" idx="12"/>
          </p:nvPr>
        </p:nvSpPr>
        <p:spPr/>
        <p:txBody>
          <a:bodyPr/>
          <a:lstStyle/>
          <a:p>
            <a:pPr>
              <a:defRPr/>
            </a:pPr>
            <a:fld id="{56799435-E404-4392-848D-47DD8D914344}" type="slidenum">
              <a:rPr lang="el-GR" smtClean="0"/>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E9F1D23-3242-462D-AFC2-C1A4EFEAB22B}" type="datetime1">
              <a:rPr lang="el-GR" smtClean="0"/>
              <a:t>10/4/2015</a:t>
            </a:fld>
            <a:endParaRPr lang="el-GR"/>
          </a:p>
        </p:txBody>
      </p:sp>
      <p:sp>
        <p:nvSpPr>
          <p:cNvPr id="6" name="Footer Placeholder 5"/>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7" name="Slide Number Placeholder 6"/>
          <p:cNvSpPr>
            <a:spLocks noGrp="1"/>
          </p:cNvSpPr>
          <p:nvPr>
            <p:ph type="sldNum" sz="quarter" idx="12"/>
          </p:nvPr>
        </p:nvSpPr>
        <p:spPr/>
        <p:txBody>
          <a:bodyPr/>
          <a:lstStyle/>
          <a:p>
            <a:pPr>
              <a:defRPr/>
            </a:pPr>
            <a:fld id="{F02E545C-74B9-4DC6-92EB-D6739605ED3E}" type="slidenum">
              <a:rPr lang="el-GR" smtClean="0"/>
              <a:pPr>
                <a:defRPr/>
              </a:pPr>
              <a:t>‹#›</a:t>
            </a:fld>
            <a:endParaRPr lang="el-G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flipV="1">
            <a:off x="69850" y="584200"/>
            <a:ext cx="9013825" cy="9048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69850" y="549275"/>
            <a:ext cx="9013825" cy="444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68263" y="676275"/>
            <a:ext cx="9015412"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27369CD-DF41-4E77-BD3E-AE0DDA2C3F5C}" type="datetime1">
              <a:rPr lang="el-GR" smtClean="0"/>
              <a:t>10/4/2015</a:t>
            </a:fld>
            <a:endParaRPr lang="el-GR"/>
          </a:p>
        </p:txBody>
      </p:sp>
      <p:sp>
        <p:nvSpPr>
          <p:cNvPr id="6" name="Footer Placeholder 5"/>
          <p:cNvSpPr>
            <a:spLocks noGrp="1"/>
          </p:cNvSpPr>
          <p:nvPr>
            <p:ph type="ftr" sz="quarter" idx="11"/>
          </p:nvPr>
        </p:nvSpPr>
        <p:spPr/>
        <p:txBody>
          <a:bodyPr/>
          <a:lstStyle/>
          <a:p>
            <a:pPr>
              <a:defRPr/>
            </a:pPr>
            <a:r>
              <a:rPr lang="el-GR" smtClean="0"/>
              <a:t>Το χωρικό αποτύπωμα της οικονομικής κρίσης στην Ελλάδα: Μια πρώτη αποτίμηση</a:t>
            </a:r>
            <a:endParaRPr lang="el-GR"/>
          </a:p>
        </p:txBody>
      </p:sp>
      <p:sp>
        <p:nvSpPr>
          <p:cNvPr id="7" name="Slide Number Placeholder 6"/>
          <p:cNvSpPr>
            <a:spLocks noGrp="1"/>
          </p:cNvSpPr>
          <p:nvPr>
            <p:ph type="sldNum" sz="quarter" idx="12"/>
          </p:nvPr>
        </p:nvSpPr>
        <p:spPr/>
        <p:txBody>
          <a:bodyPr/>
          <a:lstStyle/>
          <a:p>
            <a:pPr>
              <a:defRPr/>
            </a:pPr>
            <a:fld id="{B421713F-DF71-4A9A-9C54-A44BC2C47E99}" type="slidenum">
              <a:rPr lang="el-GR" smtClean="0"/>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000" b="1">
                <a:solidFill>
                  <a:srgbClr val="FFFFFF"/>
                </a:solidFill>
              </a:defRPr>
            </a:lvl1pPr>
          </a:lstStyle>
          <a:p>
            <a:pPr>
              <a:defRPr/>
            </a:pPr>
            <a:fld id="{F48BED92-CBB3-420D-9E75-7B085241241F}" type="datetime1">
              <a:rPr lang="el-GR" smtClean="0"/>
              <a:pPr>
                <a:defRPr/>
              </a:pPr>
              <a:t>10/4/2015</a:t>
            </a:fld>
            <a:endParaRPr lang="el-GR"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000">
                <a:solidFill>
                  <a:srgbClr val="FFFFFF"/>
                </a:solidFill>
              </a:defRPr>
            </a:lvl1pPr>
          </a:lstStyle>
          <a:p>
            <a:pPr algn="r">
              <a:defRPr/>
            </a:pPr>
            <a:r>
              <a:rPr lang="el-GR" dirty="0" smtClean="0"/>
              <a:t>Το χωρικό αποτύπωμα της οικονομικής κρίσης στην Ελλάδα: Μια πρώτη αποτίμηση</a:t>
            </a:r>
            <a:endParaRPr lang="el-GR"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marL="285750" indent="-285750" algn="r">
              <a:buFont typeface="Wingdings 3" pitchFamily="18" charset="2"/>
              <a:buChar char="y"/>
              <a:defRPr sz="1400" b="1">
                <a:solidFill>
                  <a:srgbClr val="FFFFFF"/>
                </a:solidFill>
              </a:defRPr>
            </a:lvl1pPr>
          </a:lstStyle>
          <a:p>
            <a:pPr>
              <a:defRPr/>
            </a:pPr>
            <a:fld id="{C8B641A0-6951-4A3F-8AD6-0517F1FC59FC}"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kallior@prd.ut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kallior@prd.uth.g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4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3568" y="1916832"/>
            <a:ext cx="7920558" cy="1470025"/>
          </a:xfrm>
        </p:spPr>
        <p:txBody>
          <a:bodyPr>
            <a:noAutofit/>
          </a:bodyPr>
          <a:lstStyle/>
          <a:p>
            <a:pPr algn="r" fontAlgn="auto">
              <a:spcBef>
                <a:spcPts val="600"/>
              </a:spcBef>
              <a:spcAft>
                <a:spcPts val="600"/>
              </a:spcAft>
              <a:defRPr/>
            </a:pPr>
            <a:r>
              <a:rPr lang="en-US" sz="1800" b="1" cap="none" dirty="0" smtClean="0">
                <a:solidFill>
                  <a:schemeClr val="tx1"/>
                </a:solidFill>
                <a:latin typeface="Century Gothic" panose="020B0502020202020204" pitchFamily="34" charset="0"/>
              </a:rPr>
              <a:t>STUDIO </a:t>
            </a:r>
            <a:r>
              <a:rPr lang="el-GR" sz="1800" b="1" cap="none" dirty="0" smtClean="0">
                <a:solidFill>
                  <a:schemeClr val="tx1"/>
                </a:solidFill>
                <a:latin typeface="Century Gothic" panose="020B0502020202020204" pitchFamily="34" charset="0"/>
              </a:rPr>
              <a:t>ΠΟΛΕΟΔΟΜΙΑΣ – ΧΩΡΟΤΑΞΙΑΣ</a:t>
            </a:r>
            <a:br>
              <a:rPr lang="el-GR" sz="1800" b="1" cap="none" dirty="0" smtClean="0">
                <a:solidFill>
                  <a:schemeClr val="tx1"/>
                </a:solidFill>
                <a:latin typeface="Century Gothic" panose="020B0502020202020204" pitchFamily="34" charset="0"/>
              </a:rPr>
            </a:br>
            <a:r>
              <a:rPr lang="el-GR" sz="1800" b="1" cap="none" dirty="0" smtClean="0">
                <a:solidFill>
                  <a:schemeClr val="tx1"/>
                </a:solidFill>
                <a:latin typeface="Century Gothic" panose="020B0502020202020204" pitchFamily="34" charset="0"/>
              </a:rPr>
              <a:t>Η </a:t>
            </a:r>
            <a:r>
              <a:rPr lang="en-US" sz="1800" b="1" cap="none" dirty="0" smtClean="0">
                <a:solidFill>
                  <a:schemeClr val="tx1"/>
                </a:solidFill>
                <a:latin typeface="Century Gothic" panose="020B0502020202020204" pitchFamily="34" charset="0"/>
              </a:rPr>
              <a:t>SWOT </a:t>
            </a:r>
            <a:r>
              <a:rPr lang="el-GR" sz="1800" b="1" cap="none" dirty="0" smtClean="0">
                <a:solidFill>
                  <a:schemeClr val="tx1"/>
                </a:solidFill>
                <a:latin typeface="Century Gothic" panose="020B0502020202020204" pitchFamily="34" charset="0"/>
              </a:rPr>
              <a:t>ανάλυση ως εργαλείο σχεδιασμού</a:t>
            </a:r>
            <a:endParaRPr lang="el-GR" sz="1800" b="1" i="1" cap="none" dirty="0">
              <a:solidFill>
                <a:schemeClr val="tx1"/>
              </a:solidFill>
              <a:latin typeface="Century Gothic" panose="020B0502020202020204" pitchFamily="34" charset="0"/>
            </a:endParaRPr>
          </a:p>
        </p:txBody>
      </p:sp>
      <p:sp>
        <p:nvSpPr>
          <p:cNvPr id="7170" name="Subtitle 3"/>
          <p:cNvSpPr>
            <a:spLocks noGrp="1"/>
          </p:cNvSpPr>
          <p:nvPr>
            <p:ph type="subTitle" idx="1"/>
          </p:nvPr>
        </p:nvSpPr>
        <p:spPr>
          <a:xfrm>
            <a:off x="5580112" y="4005064"/>
            <a:ext cx="3240360" cy="1872208"/>
          </a:xfrm>
        </p:spPr>
        <p:txBody>
          <a:bodyPr>
            <a:normAutofit/>
          </a:bodyPr>
          <a:lstStyle/>
          <a:p>
            <a:pPr algn="r">
              <a:spcBef>
                <a:spcPts val="200"/>
              </a:spcBef>
            </a:pPr>
            <a:endParaRPr lang="el-GR" sz="1600" b="1" dirty="0" smtClean="0">
              <a:solidFill>
                <a:schemeClr val="tx1"/>
              </a:solidFill>
              <a:latin typeface="Century Gothic" panose="020B0502020202020204" pitchFamily="34" charset="0"/>
            </a:endParaRPr>
          </a:p>
          <a:p>
            <a:pPr algn="r">
              <a:spcBef>
                <a:spcPts val="200"/>
              </a:spcBef>
            </a:pPr>
            <a:r>
              <a:rPr lang="el-GR" sz="1600" b="1" dirty="0" smtClean="0">
                <a:solidFill>
                  <a:schemeClr val="tx1"/>
                </a:solidFill>
                <a:latin typeface="Century Gothic" panose="020B0502020202020204" pitchFamily="34" charset="0"/>
              </a:rPr>
              <a:t>Καλλιώρας Δημήτρης</a:t>
            </a:r>
          </a:p>
          <a:p>
            <a:pPr algn="r">
              <a:spcBef>
                <a:spcPts val="200"/>
              </a:spcBef>
            </a:pPr>
            <a:r>
              <a:rPr lang="el-GR" sz="1600" b="1" smtClean="0">
                <a:solidFill>
                  <a:schemeClr val="tx1"/>
                </a:solidFill>
                <a:latin typeface="Century Gothic" panose="020B0502020202020204" pitchFamily="34" charset="0"/>
              </a:rPr>
              <a:t>Επίκουρος Καθηγητής</a:t>
            </a:r>
            <a:endParaRPr lang="el-GR" sz="1600" b="1" dirty="0" smtClean="0">
              <a:solidFill>
                <a:schemeClr val="tx1"/>
              </a:solidFill>
              <a:latin typeface="Century Gothic" panose="020B0502020202020204" pitchFamily="34" charset="0"/>
            </a:endParaRPr>
          </a:p>
          <a:p>
            <a:pPr algn="r">
              <a:spcBef>
                <a:spcPts val="200"/>
              </a:spcBef>
            </a:pPr>
            <a:r>
              <a:rPr lang="en-US" sz="1600" b="1" dirty="0" smtClean="0">
                <a:solidFill>
                  <a:schemeClr val="tx1"/>
                </a:solidFill>
                <a:latin typeface="Century Gothic" panose="020B0502020202020204" pitchFamily="34" charset="0"/>
                <a:hlinkClick r:id="rId2"/>
              </a:rPr>
              <a:t>dkallior@prd.uth.gr</a:t>
            </a:r>
            <a:endParaRPr lang="en-US" sz="1600" b="1" dirty="0" smtClean="0">
              <a:solidFill>
                <a:schemeClr val="tx1"/>
              </a:solidFill>
              <a:latin typeface="Century Gothic" panose="020B0502020202020204" pitchFamily="34" charset="0"/>
            </a:endParaRPr>
          </a:p>
          <a:p>
            <a:pPr algn="r">
              <a:spcBef>
                <a:spcPts val="200"/>
              </a:spcBef>
            </a:pPr>
            <a:endParaRPr lang="el-GR" sz="1600" b="1" dirty="0" smtClean="0">
              <a:solidFill>
                <a:schemeClr val="tx1"/>
              </a:solidFill>
              <a:latin typeface="Century Gothic" panose="020B0502020202020204" pitchFamily="34" charset="0"/>
            </a:endParaRPr>
          </a:p>
        </p:txBody>
      </p:sp>
      <p:sp>
        <p:nvSpPr>
          <p:cNvPr id="8" name="TextBox 7"/>
          <p:cNvSpPr txBox="1"/>
          <p:nvPr/>
        </p:nvSpPr>
        <p:spPr>
          <a:xfrm>
            <a:off x="0" y="404813"/>
            <a:ext cx="9143999" cy="830997"/>
          </a:xfrm>
          <a:prstGeom prst="rect">
            <a:avLst/>
          </a:prstGeom>
          <a:noFill/>
        </p:spPr>
        <p:txBody>
          <a:bodyPr wrap="square">
            <a:spAutoFit/>
          </a:bodyPr>
          <a:lstStyle/>
          <a:p>
            <a:pPr lvl="0" algn="r">
              <a:defRPr/>
            </a:pPr>
            <a:r>
              <a:rPr lang="el-GR" sz="1600" b="1" dirty="0">
                <a:latin typeface="Century Gothic" panose="020B0502020202020204" pitchFamily="34" charset="0"/>
              </a:rPr>
              <a:t>ΠΑΝΕΠΙΣΤΗΜΙΟ </a:t>
            </a:r>
            <a:r>
              <a:rPr lang="el-GR" sz="1600" b="1" dirty="0" smtClean="0">
                <a:latin typeface="Century Gothic" panose="020B0502020202020204" pitchFamily="34" charset="0"/>
              </a:rPr>
              <a:t>ΘΕΣΣΑΛΙΑΣ</a:t>
            </a:r>
            <a:endParaRPr lang="el-GR" sz="1600" b="1" dirty="0">
              <a:latin typeface="Century Gothic" panose="020B0502020202020204" pitchFamily="34" charset="0"/>
            </a:endParaRPr>
          </a:p>
          <a:p>
            <a:pPr algn="r">
              <a:defRPr/>
            </a:pPr>
            <a:r>
              <a:rPr lang="el-GR" sz="1600" b="1" dirty="0" smtClean="0">
                <a:latin typeface="Century Gothic" panose="020B0502020202020204" pitchFamily="34" charset="0"/>
              </a:rPr>
              <a:t>ΠΟΛΥΤΕΧΝΙΚΗ ΣΧΟΛΗ</a:t>
            </a:r>
          </a:p>
          <a:p>
            <a:pPr algn="r">
              <a:defRPr/>
            </a:pPr>
            <a:r>
              <a:rPr lang="el-GR" sz="1600" b="1" dirty="0" smtClean="0">
                <a:latin typeface="Century Gothic" panose="020B0502020202020204" pitchFamily="34" charset="0"/>
              </a:rPr>
              <a:t>ΤΜΗΜΑ ΜΗΧΑΝΙΚΩΝ ΧΩΡΟΤΑΞΙΑΣ, ΠΟΛΕΟΔΟΜΙΑΣ ΚΑΙ ΠΕΡΙΦΕΡΕΙΑΚΗΣ ΑΝΑΠΤΥΞΗΣ</a:t>
            </a:r>
            <a:endParaRPr lang="el-GR" sz="1600" b="1" dirty="0">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12436"/>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(0</a:t>
            </a:r>
            <a:r>
              <a:rPr lang="el-GR" dirty="0" smtClean="0">
                <a:solidFill>
                  <a:schemeClr val="tx1"/>
                </a:solidFill>
                <a:latin typeface="Century Gothic" panose="020B0502020202020204" pitchFamily="34" charset="0"/>
              </a:rPr>
              <a:t>2</a:t>
            </a:r>
            <a:r>
              <a:rPr lang="en-US" dirty="0" smtClean="0">
                <a:solidFill>
                  <a:schemeClr val="tx1"/>
                </a:solidFill>
                <a:latin typeface="Century Gothic" panose="020B0502020202020204" pitchFamily="34" charset="0"/>
              </a:rPr>
              <a:t>)</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ΔΥΝΑΤΑ ΣΗΜΕΙΑ – ΑΔΥΝΑΤΑ ΣΗΜΕΙΑ</a:t>
            </a:r>
          </a:p>
          <a:p>
            <a:pPr>
              <a:lnSpc>
                <a:spcPct val="120000"/>
              </a:lnSpc>
              <a:spcBef>
                <a:spcPts val="600"/>
              </a:spcBef>
              <a:buFont typeface="Wingdings" pitchFamily="2" charset="2"/>
              <a:buChar char="à"/>
            </a:pPr>
            <a:r>
              <a:rPr lang="el-GR" sz="1600" b="1" dirty="0" smtClean="0">
                <a:latin typeface="Century Gothic" panose="020B0502020202020204" pitchFamily="34" charset="0"/>
              </a:rPr>
              <a:t>Τα </a:t>
            </a:r>
            <a:r>
              <a:rPr lang="el-GR" sz="1600" b="1" dirty="0">
                <a:latin typeface="Century Gothic" panose="020B0502020202020204" pitchFamily="34" charset="0"/>
              </a:rPr>
              <a:t>χαρακτηριστικά κάθε περιοχής που συνδέονται με το εσωτερικό της περιβάλλον και στα οποία μπορεί να βασιστεί η αναπτυξιακή πολιτική ή απαιτείται να αναδιαρθρωθούν εξαιτίας προβλημάτων</a:t>
            </a:r>
            <a:r>
              <a:rPr lang="el-GR" sz="1600" b="1" dirty="0" smtClean="0">
                <a:latin typeface="Century Gothic" panose="020B0502020202020204" pitchFamily="34" charset="0"/>
              </a:rPr>
              <a:t>.</a:t>
            </a:r>
            <a:endParaRPr lang="el-GR" sz="1600" b="1" dirty="0">
              <a:latin typeface="Century Gothic" panose="020B0502020202020204" pitchFamily="34" charset="0"/>
            </a:endParaRP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ΕΥΚΑΙΡΙΕΣ - ΑΠΕΙΛΕΣ</a:t>
            </a:r>
          </a:p>
          <a:p>
            <a:pPr>
              <a:lnSpc>
                <a:spcPct val="120000"/>
              </a:lnSpc>
              <a:spcBef>
                <a:spcPts val="600"/>
              </a:spcBef>
              <a:buFont typeface="Wingdings" pitchFamily="2" charset="2"/>
              <a:buChar char="à"/>
            </a:pPr>
            <a:r>
              <a:rPr lang="el-GR" sz="1600" b="1" dirty="0" smtClean="0">
                <a:latin typeface="Century Gothic" panose="020B0502020202020204" pitchFamily="34" charset="0"/>
              </a:rPr>
              <a:t>Τα </a:t>
            </a:r>
            <a:r>
              <a:rPr lang="el-GR" sz="1600" b="1" dirty="0">
                <a:latin typeface="Century Gothic" panose="020B0502020202020204" pitchFamily="34" charset="0"/>
              </a:rPr>
              <a:t>στοιχεία εκείνα του εξωτερικού περιβάλλοντος κάθε περιοχής που μπορούν να δώσουν αναπτυξιακή ώθηση ή να αποτελέσουν εμπόδια στην αναπτυξιακή της προοπτική (προκύπτουν από την γνώση των ευρύτερων πολιτικών και των εξελίξεων σε διεθνές, ευρωπαϊκό και εθνικό πλαίσιο</a:t>
            </a:r>
            <a:r>
              <a:rPr lang="el-GR" sz="1600" b="1" dirty="0" smtClean="0">
                <a:latin typeface="Century Gothic" panose="020B0502020202020204" pitchFamily="34" charset="0"/>
              </a:rPr>
              <a:t>).</a:t>
            </a:r>
          </a:p>
          <a:p>
            <a:pPr>
              <a:lnSpc>
                <a:spcPct val="120000"/>
              </a:lnSpc>
              <a:spcBef>
                <a:spcPts val="600"/>
              </a:spcBef>
              <a:buFont typeface="Wingdings" pitchFamily="2" charset="2"/>
              <a:buChar char="à"/>
            </a:pPr>
            <a:endParaRPr lang="el-GR" sz="1600" b="1" dirty="0">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10</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2622947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(0</a:t>
            </a:r>
            <a:r>
              <a:rPr lang="el-GR" dirty="0">
                <a:solidFill>
                  <a:schemeClr val="tx1"/>
                </a:solidFill>
                <a:latin typeface="Century Gothic" panose="020B0502020202020204" pitchFamily="34" charset="0"/>
              </a:rPr>
              <a:t>3</a:t>
            </a:r>
            <a:r>
              <a:rPr lang="en-US" dirty="0" smtClean="0">
                <a:solidFill>
                  <a:schemeClr val="tx1"/>
                </a:solidFill>
                <a:latin typeface="Century Gothic" panose="020B0502020202020204" pitchFamily="34" charset="0"/>
              </a:rPr>
              <a:t>)</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Εσωτερικό περιβάλλον περιοχής υπό μελέτη</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Επίπεδο εισοδήματος</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Επίπεδο απασχόλησης</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Δημογραφικά στοιχεία</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Διαρθρωτικά στοιχεία</a:t>
            </a:r>
          </a:p>
          <a:p>
            <a:pPr>
              <a:lnSpc>
                <a:spcPct val="120000"/>
              </a:lnSpc>
              <a:spcBef>
                <a:spcPts val="600"/>
              </a:spcBef>
              <a:buFont typeface="Wingdings" pitchFamily="2" charset="2"/>
              <a:buChar char="à"/>
            </a:pPr>
            <a:r>
              <a:rPr lang="el-GR" sz="1600" b="1" dirty="0" smtClean="0">
                <a:latin typeface="Century Gothic" panose="020B0502020202020204" pitchFamily="34" charset="0"/>
              </a:rPr>
              <a:t>Υποδομές</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Επίπεδο εκπαίδευσης</a:t>
            </a:r>
          </a:p>
          <a:p>
            <a:pPr>
              <a:lnSpc>
                <a:spcPct val="120000"/>
              </a:lnSpc>
              <a:spcBef>
                <a:spcPts val="600"/>
              </a:spcBef>
              <a:buFont typeface="Wingdings" pitchFamily="2" charset="2"/>
              <a:buChar char="à"/>
            </a:pPr>
            <a:r>
              <a:rPr lang="el-GR" sz="1600" b="1" dirty="0" smtClean="0">
                <a:latin typeface="Century Gothic" panose="020B0502020202020204" pitchFamily="34" charset="0"/>
              </a:rPr>
              <a:t>Φυσικό περιβάλλον</a:t>
            </a:r>
          </a:p>
          <a:p>
            <a:pPr>
              <a:lnSpc>
                <a:spcPct val="120000"/>
              </a:lnSpc>
              <a:spcBef>
                <a:spcPts val="600"/>
              </a:spcBef>
              <a:buFont typeface="Wingdings" pitchFamily="2" charset="2"/>
              <a:buChar char="à"/>
            </a:pPr>
            <a:r>
              <a:rPr lang="el-GR" sz="1600" b="1" dirty="0" smtClean="0">
                <a:latin typeface="Century Gothic" panose="020B0502020202020204" pitchFamily="34" charset="0"/>
              </a:rPr>
              <a:t>Πολιτιστικό </a:t>
            </a:r>
            <a:r>
              <a:rPr lang="el-GR" sz="1600" b="1" dirty="0">
                <a:latin typeface="Century Gothic" panose="020B0502020202020204" pitchFamily="34" charset="0"/>
              </a:rPr>
              <a:t>περιβάλλον </a:t>
            </a:r>
            <a:endParaRPr lang="el-GR" sz="1600" b="1" dirty="0" smtClean="0">
              <a:latin typeface="Century Gothic" panose="020B0502020202020204" pitchFamily="34" charset="0"/>
            </a:endParaRPr>
          </a:p>
          <a:p>
            <a:pPr>
              <a:lnSpc>
                <a:spcPct val="120000"/>
              </a:lnSpc>
              <a:spcBef>
                <a:spcPts val="600"/>
              </a:spcBef>
              <a:buFont typeface="Wingdings" pitchFamily="2" charset="2"/>
              <a:buChar char="à"/>
            </a:pPr>
            <a:r>
              <a:rPr lang="el-GR" sz="1600" b="1" dirty="0" smtClean="0">
                <a:latin typeface="Century Gothic" panose="020B0502020202020204" pitchFamily="34" charset="0"/>
              </a:rPr>
              <a:t>Ιστορικότητα.</a:t>
            </a: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Εξωτερικό </a:t>
            </a:r>
            <a:r>
              <a:rPr lang="el-GR" sz="1600" b="1" dirty="0" smtClean="0">
                <a:latin typeface="Century Gothic" panose="020B0502020202020204" pitchFamily="34" charset="0"/>
              </a:rPr>
              <a:t>(</a:t>
            </a:r>
            <a:r>
              <a:rPr lang="el-GR" sz="1600" b="1" u="sng" dirty="0" smtClean="0">
                <a:latin typeface="Century Gothic" panose="020B0502020202020204" pitchFamily="34" charset="0"/>
              </a:rPr>
              <a:t>άμεσο</a:t>
            </a:r>
            <a:r>
              <a:rPr lang="el-GR" sz="1600" b="1" dirty="0" smtClean="0">
                <a:latin typeface="Century Gothic" panose="020B0502020202020204" pitchFamily="34" charset="0"/>
              </a:rPr>
              <a:t>) περιβάλλον </a:t>
            </a:r>
            <a:r>
              <a:rPr lang="el-GR" sz="1600" b="1" dirty="0">
                <a:latin typeface="Century Gothic" panose="020B0502020202020204" pitchFamily="34" charset="0"/>
              </a:rPr>
              <a:t>περιοχής υπό </a:t>
            </a:r>
            <a:r>
              <a:rPr lang="el-GR" sz="1600" b="1" dirty="0" smtClean="0">
                <a:latin typeface="Century Gothic" panose="020B0502020202020204" pitchFamily="34" charset="0"/>
              </a:rPr>
              <a:t>μελέτη </a:t>
            </a: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Η ανάλυση SWOT βασίζεται στην πλήρη αιτιολόγηση των αναπτυξιακών παραμέτρων (και δεν αποτελεί απλά έναν κατάλογο).</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11</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19271643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a:t>
            </a:r>
            <a:r>
              <a:rPr lang="el-GR" dirty="0" smtClean="0">
                <a:solidFill>
                  <a:schemeClr val="tx1"/>
                </a:solidFill>
                <a:latin typeface="Century Gothic" panose="020B0502020202020204" pitchFamily="34" charset="0"/>
              </a:rPr>
              <a:t>Επισημάνσεις - ερωτήματα</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Η ανάλυση SWOT βασίζεται στην πλήρη αιτιολόγηση των αναπτυξιακών παραμέτρων (και δεν αποτελεί απλά έναν κατάλογο</a:t>
            </a:r>
            <a:r>
              <a:rPr lang="el-GR" sz="1600" b="1" dirty="0" smtClean="0">
                <a:latin typeface="Century Gothic" panose="020B0502020202020204" pitchFamily="34" charset="0"/>
              </a:rPr>
              <a:t>).</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Ιεράρχηση </a:t>
            </a:r>
            <a:r>
              <a:rPr lang="el-GR" sz="1600" b="1" dirty="0">
                <a:latin typeface="Century Gothic" panose="020B0502020202020204" pitchFamily="34" charset="0"/>
              </a:rPr>
              <a:t>ή απλή παράθεση των ευρημάτων; </a:t>
            </a:r>
            <a:endParaRPr lang="el-GR" sz="1600" b="1" dirty="0" smtClean="0">
              <a:latin typeface="Century Gothic" panose="020B0502020202020204" pitchFamily="34" charset="0"/>
            </a:endParaRPr>
          </a:p>
          <a:p>
            <a:pPr>
              <a:lnSpc>
                <a:spcPct val="120000"/>
              </a:lnSpc>
              <a:spcBef>
                <a:spcPts val="600"/>
              </a:spcBef>
              <a:buFont typeface="Wingdings" pitchFamily="2" charset="2"/>
              <a:buChar char="à"/>
            </a:pPr>
            <a:r>
              <a:rPr lang="el-GR" sz="1600" b="1" dirty="0" smtClean="0">
                <a:latin typeface="Century Gothic" panose="020B0502020202020204" pitchFamily="34" charset="0"/>
              </a:rPr>
              <a:t>Μία </a:t>
            </a:r>
            <a:r>
              <a:rPr lang="el-GR" sz="1600" b="1" dirty="0">
                <a:latin typeface="Century Gothic" panose="020B0502020202020204" pitchFamily="34" charset="0"/>
              </a:rPr>
              <a:t>γενική SWOT ή πολλές επιμέρους;</a:t>
            </a:r>
          </a:p>
          <a:p>
            <a:pPr marL="0" indent="0">
              <a:lnSpc>
                <a:spcPct val="120000"/>
              </a:lnSpc>
              <a:spcBef>
                <a:spcPts val="600"/>
              </a:spcBef>
              <a:buNone/>
            </a:pPr>
            <a:endParaRPr lang="el-GR" sz="1600" b="1" dirty="0">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12</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3596442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35280" cy="752376"/>
          </a:xfrm>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a:t>
            </a:r>
            <a:r>
              <a:rPr lang="el-GR" dirty="0" smtClean="0">
                <a:solidFill>
                  <a:schemeClr val="tx1"/>
                </a:solidFill>
                <a:latin typeface="Century Gothic" panose="020B0502020202020204" pitchFamily="34" charset="0"/>
              </a:rPr>
              <a:t>Το παράδειγμα του ΠΕΠ Β. Αιγαίου 2000-06</a:t>
            </a:r>
            <a:endParaRPr lang="el-GR" b="1" dirty="0">
              <a:solidFill>
                <a:schemeClr val="tx1"/>
              </a:solidFill>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13</a:t>
            </a:fld>
            <a:endParaRPr lang="el-GR" sz="1200" dirty="0">
              <a:solidFill>
                <a:srgbClr val="2F2B20"/>
              </a:solidFill>
              <a:latin typeface="Century Gothic" panose="020B0502020202020204" pitchFamily="34" charset="0"/>
            </a:endParaRPr>
          </a:p>
        </p:txBody>
      </p:sp>
      <p:pic>
        <p:nvPicPr>
          <p:cNvPr id="4099"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67545" y="1484784"/>
            <a:ext cx="7560840" cy="524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5539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a:t>
            </a:r>
            <a:r>
              <a:rPr lang="el-GR" dirty="0" smtClean="0">
                <a:solidFill>
                  <a:schemeClr val="tx1"/>
                </a:solidFill>
                <a:latin typeface="Century Gothic" panose="020B0502020202020204" pitchFamily="34" charset="0"/>
              </a:rPr>
              <a:t>Αξιοποίηση (01)</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Πώς μπορούμε να αξιοποιήσουμε (ενδυναμώσουμε) τα δυνατά μας σημεία; </a:t>
            </a:r>
          </a:p>
          <a:p>
            <a:pPr>
              <a:lnSpc>
                <a:spcPct val="120000"/>
              </a:lnSpc>
              <a:spcBef>
                <a:spcPts val="600"/>
              </a:spcBef>
            </a:pPr>
            <a:r>
              <a:rPr lang="el-GR" sz="1600" b="1" dirty="0">
                <a:latin typeface="Century Gothic" panose="020B0502020202020204" pitchFamily="34" charset="0"/>
              </a:rPr>
              <a:t>Πώς μπορούμε να βελτιώσουμε τα αδύνατά μας σημεία; </a:t>
            </a:r>
          </a:p>
          <a:p>
            <a:pPr>
              <a:lnSpc>
                <a:spcPct val="120000"/>
              </a:lnSpc>
              <a:spcBef>
                <a:spcPts val="600"/>
              </a:spcBef>
            </a:pPr>
            <a:r>
              <a:rPr lang="el-GR" sz="1600" b="1" dirty="0">
                <a:latin typeface="Century Gothic" panose="020B0502020202020204" pitchFamily="34" charset="0"/>
              </a:rPr>
              <a:t>Πώς μπορούμε να αξιοποιήσουμε τις ευκαιρίες του εξωτερικού περιβάλλοντος;</a:t>
            </a:r>
          </a:p>
          <a:p>
            <a:pPr>
              <a:lnSpc>
                <a:spcPct val="120000"/>
              </a:lnSpc>
              <a:spcBef>
                <a:spcPts val="600"/>
              </a:spcBef>
            </a:pPr>
            <a:r>
              <a:rPr lang="el-GR" sz="1600" b="1" dirty="0">
                <a:latin typeface="Century Gothic" panose="020B0502020202020204" pitchFamily="34" charset="0"/>
              </a:rPr>
              <a:t>Πώς μπορούμε να αποφύγουμε (αντιμετωπίσουμε) τις απειλές του εξωτερικού περιβάλλοντος;</a:t>
            </a:r>
          </a:p>
          <a:p>
            <a:pPr>
              <a:lnSpc>
                <a:spcPct val="120000"/>
              </a:lnSpc>
              <a:spcBef>
                <a:spcPts val="600"/>
              </a:spcBef>
            </a:pPr>
            <a:r>
              <a:rPr lang="el-GR" sz="1600" b="1" dirty="0">
                <a:latin typeface="Century Gothic" panose="020B0502020202020204" pitchFamily="34" charset="0"/>
              </a:rPr>
              <a:t>Πώς μπορούμε να ταυτίσουμε τα δυνατά μας σημεία με τις ευκαιρίες του εξωτερικού περιβάλλοντος (και να δημιουργήσουμε συγκριτικά πλεονεκτήματα);</a:t>
            </a:r>
          </a:p>
          <a:p>
            <a:pPr>
              <a:lnSpc>
                <a:spcPct val="120000"/>
              </a:lnSpc>
              <a:spcBef>
                <a:spcPts val="600"/>
              </a:spcBef>
            </a:pPr>
            <a:r>
              <a:rPr lang="el-GR" sz="1600" b="1" dirty="0">
                <a:latin typeface="Century Gothic" panose="020B0502020202020204" pitchFamily="34" charset="0"/>
              </a:rPr>
              <a:t>Πώς μπορούμε να βελτιώσουμε τα αδύνατά μας σημεία μέσω της έγκαιρης διάγνωσης των απειλών του εξωτερικού περιβάλλοντος (και πιθανά μέσω της αλλαγής στρατηγικής); </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14</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34545192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a:t>
            </a:r>
            <a:r>
              <a:rPr lang="el-GR" dirty="0" smtClean="0">
                <a:solidFill>
                  <a:schemeClr val="tx1"/>
                </a:solidFill>
                <a:latin typeface="Century Gothic" panose="020B0502020202020204" pitchFamily="34" charset="0"/>
              </a:rPr>
              <a:t>Αξιοποίηση (02)</a:t>
            </a:r>
            <a:endParaRPr lang="el-GR" b="1" dirty="0">
              <a:solidFill>
                <a:schemeClr val="tx1"/>
              </a:solidFill>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15</a:t>
            </a:fld>
            <a:endParaRPr lang="el-GR" sz="1200" dirty="0">
              <a:solidFill>
                <a:srgbClr val="2F2B20"/>
              </a:solidFill>
              <a:latin typeface="Century Gothic" panose="020B0502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291513" cy="50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466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a:t>
            </a:r>
            <a:r>
              <a:rPr lang="el-GR" dirty="0" smtClean="0">
                <a:solidFill>
                  <a:schemeClr val="tx1"/>
                </a:solidFill>
                <a:latin typeface="Century Gothic" panose="020B0502020202020204" pitchFamily="34" charset="0"/>
              </a:rPr>
              <a:t>Αξιοποίηση (03)</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Επιταχυντικές πολιτικές (</a:t>
            </a:r>
            <a:r>
              <a:rPr lang="el-GR" sz="1600" b="1" dirty="0" err="1">
                <a:latin typeface="Century Gothic" panose="020B0502020202020204" pitchFamily="34" charset="0"/>
              </a:rPr>
              <a:t>growth</a:t>
            </a:r>
            <a:r>
              <a:rPr lang="el-GR" sz="1600" b="1" dirty="0">
                <a:latin typeface="Century Gothic" panose="020B0502020202020204" pitchFamily="34" charset="0"/>
              </a:rPr>
              <a:t>-</a:t>
            </a:r>
            <a:r>
              <a:rPr lang="el-GR" sz="1600" b="1" dirty="0" err="1">
                <a:latin typeface="Century Gothic" panose="020B0502020202020204" pitchFamily="34" charset="0"/>
              </a:rPr>
              <a:t>accelerating</a:t>
            </a:r>
            <a:r>
              <a:rPr lang="el-GR" sz="1600" b="1" dirty="0">
                <a:latin typeface="Century Gothic" panose="020B0502020202020204" pitchFamily="34" charset="0"/>
              </a:rPr>
              <a:t> / </a:t>
            </a:r>
            <a:r>
              <a:rPr lang="el-GR" sz="1600" b="1" dirty="0" err="1">
                <a:latin typeface="Century Gothic" panose="020B0502020202020204" pitchFamily="34" charset="0"/>
              </a:rPr>
              <a:t>expansionary</a:t>
            </a:r>
            <a:r>
              <a:rPr lang="el-GR" sz="1600" b="1" dirty="0">
                <a:latin typeface="Century Gothic" panose="020B0502020202020204" pitchFamily="34" charset="0"/>
              </a:rPr>
              <a:t> </a:t>
            </a:r>
            <a:r>
              <a:rPr lang="el-GR" sz="1600" b="1" dirty="0" err="1">
                <a:latin typeface="Century Gothic" panose="020B0502020202020204" pitchFamily="34" charset="0"/>
              </a:rPr>
              <a:t>policies</a:t>
            </a:r>
            <a:r>
              <a:rPr lang="el-GR" sz="1600" b="1" dirty="0">
                <a:latin typeface="Century Gothic" panose="020B0502020202020204" pitchFamily="34" charset="0"/>
              </a:rPr>
              <a:t>): αποβλέπουν στη διαστολή του ρυθμού οικονομικής ανάπτυξης και στη διατήρηση / διεύρυνση του ανταγωνιστικού πλεονεκτήματος.</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Διαρθρωτικές πολιτικές (</a:t>
            </a:r>
            <a:r>
              <a:rPr lang="el-GR" sz="1600" b="1" dirty="0" err="1">
                <a:latin typeface="Century Gothic" panose="020B0502020202020204" pitchFamily="34" charset="0"/>
              </a:rPr>
              <a:t>structural</a:t>
            </a:r>
            <a:r>
              <a:rPr lang="el-GR" sz="1600" b="1" dirty="0">
                <a:latin typeface="Century Gothic" panose="020B0502020202020204" pitchFamily="34" charset="0"/>
              </a:rPr>
              <a:t> </a:t>
            </a:r>
            <a:r>
              <a:rPr lang="el-GR" sz="1600" b="1" dirty="0" err="1">
                <a:latin typeface="Century Gothic" panose="020B0502020202020204" pitchFamily="34" charset="0"/>
              </a:rPr>
              <a:t>policies</a:t>
            </a:r>
            <a:r>
              <a:rPr lang="el-GR" sz="1600" b="1" dirty="0">
                <a:latin typeface="Century Gothic" panose="020B0502020202020204" pitchFamily="34" charset="0"/>
              </a:rPr>
              <a:t>): αντιμετωπίζουν διαχρονικές στρεβλώσεις και αναπτυξιακές στερήσεις και συμβάλουν στη </a:t>
            </a:r>
            <a:r>
              <a:rPr lang="el-GR" sz="1600" b="1" dirty="0" err="1">
                <a:latin typeface="Century Gothic" panose="020B0502020202020204" pitchFamily="34" charset="0"/>
              </a:rPr>
              <a:t>διατηρησιμότητα</a:t>
            </a:r>
            <a:r>
              <a:rPr lang="el-GR" sz="1600" b="1" dirty="0">
                <a:latin typeface="Century Gothic" panose="020B0502020202020204" pitchFamily="34" charset="0"/>
              </a:rPr>
              <a:t> / βιωσιμότητα του ρυθμού οικονομικής ανάπτυξης.</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Σταθεροποιητικές πολιτικές (</a:t>
            </a:r>
            <a:r>
              <a:rPr lang="el-GR" sz="1600" b="1" dirty="0" err="1">
                <a:latin typeface="Century Gothic" panose="020B0502020202020204" pitchFamily="34" charset="0"/>
              </a:rPr>
              <a:t>stabilisation</a:t>
            </a:r>
            <a:r>
              <a:rPr lang="el-GR" sz="1600" b="1" dirty="0">
                <a:latin typeface="Century Gothic" panose="020B0502020202020204" pitchFamily="34" charset="0"/>
              </a:rPr>
              <a:t> </a:t>
            </a:r>
            <a:r>
              <a:rPr lang="el-GR" sz="1600" b="1" dirty="0" err="1">
                <a:latin typeface="Century Gothic" panose="020B0502020202020204" pitchFamily="34" charset="0"/>
              </a:rPr>
              <a:t>policies</a:t>
            </a:r>
            <a:r>
              <a:rPr lang="el-GR" sz="1600" b="1" dirty="0">
                <a:latin typeface="Century Gothic" panose="020B0502020202020204" pitchFamily="34" charset="0"/>
              </a:rPr>
              <a:t>): </a:t>
            </a:r>
            <a:r>
              <a:rPr lang="el-GR" sz="1600" b="1" dirty="0" err="1">
                <a:latin typeface="Century Gothic" panose="020B0502020202020204" pitchFamily="34" charset="0"/>
              </a:rPr>
              <a:t>στοχευμένες</a:t>
            </a:r>
            <a:r>
              <a:rPr lang="el-GR" sz="1600" b="1" dirty="0">
                <a:latin typeface="Century Gothic" panose="020B0502020202020204" pitchFamily="34" charset="0"/>
              </a:rPr>
              <a:t> πολιτικές που εξουδετερώνουν ή αντισταθμίζουν συγκεκριμένες αρνητικές εξελίξεις ή τάσεις στο αναπτυξιακό περιβάλλον.</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Προληπτικές πολιτικές (</a:t>
            </a:r>
            <a:r>
              <a:rPr lang="el-GR" sz="1600" b="1" dirty="0" err="1">
                <a:latin typeface="Century Gothic" panose="020B0502020202020204" pitchFamily="34" charset="0"/>
              </a:rPr>
              <a:t>preventive</a:t>
            </a:r>
            <a:r>
              <a:rPr lang="el-GR" sz="1600" b="1" dirty="0">
                <a:latin typeface="Century Gothic" panose="020B0502020202020204" pitchFamily="34" charset="0"/>
              </a:rPr>
              <a:t> / </a:t>
            </a:r>
            <a:r>
              <a:rPr lang="el-GR" sz="1600" b="1" dirty="0" err="1">
                <a:latin typeface="Century Gothic" panose="020B0502020202020204" pitchFamily="34" charset="0"/>
              </a:rPr>
              <a:t>discretionary</a:t>
            </a:r>
            <a:r>
              <a:rPr lang="el-GR" sz="1600" b="1" dirty="0">
                <a:latin typeface="Century Gothic" panose="020B0502020202020204" pitchFamily="34" charset="0"/>
              </a:rPr>
              <a:t> </a:t>
            </a:r>
            <a:r>
              <a:rPr lang="el-GR" sz="1600" b="1" dirty="0" err="1">
                <a:latin typeface="Century Gothic" panose="020B0502020202020204" pitchFamily="34" charset="0"/>
              </a:rPr>
              <a:t>policies</a:t>
            </a:r>
            <a:r>
              <a:rPr lang="el-GR" sz="1600" b="1" dirty="0">
                <a:latin typeface="Century Gothic" panose="020B0502020202020204" pitchFamily="34" charset="0"/>
              </a:rPr>
              <a:t>): επιλεκτικές πολιτικές που προλαμβάνουν και αμβλύνουν αρνητικές επιδράσεις στο ρυθμό οικονομικής ανάπτυξης.</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16</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957667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52376"/>
          </a:xfrm>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a:t>
            </a:r>
            <a:r>
              <a:rPr lang="el-GR" dirty="0" smtClean="0">
                <a:solidFill>
                  <a:schemeClr val="tx1"/>
                </a:solidFill>
                <a:latin typeface="Century Gothic" panose="020B0502020202020204" pitchFamily="34" charset="0"/>
              </a:rPr>
              <a:t>Αξιοποίηση: Το παράδειγμα του ΠΕΠ Θεσσαλίας 2000-06</a:t>
            </a:r>
            <a:endParaRPr lang="el-GR" b="1" dirty="0">
              <a:solidFill>
                <a:schemeClr val="tx1"/>
              </a:solidFill>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17</a:t>
            </a:fld>
            <a:endParaRPr lang="el-GR" sz="1200" dirty="0">
              <a:solidFill>
                <a:srgbClr val="2F2B20"/>
              </a:solidFill>
              <a:latin typeface="Century Gothic" panose="020B0502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74676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3609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4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3568" y="1916832"/>
            <a:ext cx="7920558" cy="1470025"/>
          </a:xfrm>
        </p:spPr>
        <p:txBody>
          <a:bodyPr>
            <a:noAutofit/>
          </a:bodyPr>
          <a:lstStyle/>
          <a:p>
            <a:pPr algn="r" fontAlgn="auto">
              <a:spcBef>
                <a:spcPts val="600"/>
              </a:spcBef>
              <a:spcAft>
                <a:spcPts val="600"/>
              </a:spcAft>
              <a:defRPr/>
            </a:pPr>
            <a:r>
              <a:rPr lang="en-US" sz="1800" b="1" cap="none" dirty="0" smtClean="0">
                <a:solidFill>
                  <a:schemeClr val="tx1"/>
                </a:solidFill>
                <a:latin typeface="Century Gothic" panose="020B0502020202020204" pitchFamily="34" charset="0"/>
              </a:rPr>
              <a:t>STUDIO </a:t>
            </a:r>
            <a:r>
              <a:rPr lang="el-GR" sz="1800" b="1" cap="none" dirty="0" smtClean="0">
                <a:solidFill>
                  <a:schemeClr val="tx1"/>
                </a:solidFill>
                <a:latin typeface="Century Gothic" panose="020B0502020202020204" pitchFamily="34" charset="0"/>
              </a:rPr>
              <a:t>ΠΟΛΕΟΔΟΜΙΑΣ – ΧΩΡΟΤΑΞΙΑΣ</a:t>
            </a:r>
            <a:br>
              <a:rPr lang="el-GR" sz="1800" b="1" cap="none" dirty="0" smtClean="0">
                <a:solidFill>
                  <a:schemeClr val="tx1"/>
                </a:solidFill>
                <a:latin typeface="Century Gothic" panose="020B0502020202020204" pitchFamily="34" charset="0"/>
              </a:rPr>
            </a:br>
            <a:r>
              <a:rPr lang="el-GR" sz="1800" b="1" cap="none" dirty="0" smtClean="0">
                <a:solidFill>
                  <a:schemeClr val="tx1"/>
                </a:solidFill>
                <a:latin typeface="Century Gothic" panose="020B0502020202020204" pitchFamily="34" charset="0"/>
              </a:rPr>
              <a:t>Η </a:t>
            </a:r>
            <a:r>
              <a:rPr lang="en-US" sz="1800" b="1" cap="none" dirty="0" smtClean="0">
                <a:solidFill>
                  <a:schemeClr val="tx1"/>
                </a:solidFill>
                <a:latin typeface="Century Gothic" panose="020B0502020202020204" pitchFamily="34" charset="0"/>
              </a:rPr>
              <a:t>SWOT </a:t>
            </a:r>
            <a:r>
              <a:rPr lang="el-GR" sz="1800" b="1" cap="none" dirty="0" smtClean="0">
                <a:solidFill>
                  <a:schemeClr val="tx1"/>
                </a:solidFill>
                <a:latin typeface="Century Gothic" panose="020B0502020202020204" pitchFamily="34" charset="0"/>
              </a:rPr>
              <a:t>ανάλυση ως εργαλείο σχεδιασμού</a:t>
            </a:r>
            <a:endParaRPr lang="el-GR" sz="1800" b="1" i="1" cap="none" dirty="0">
              <a:solidFill>
                <a:schemeClr val="tx1"/>
              </a:solidFill>
              <a:latin typeface="Century Gothic" panose="020B0502020202020204" pitchFamily="34" charset="0"/>
            </a:endParaRPr>
          </a:p>
        </p:txBody>
      </p:sp>
      <p:sp>
        <p:nvSpPr>
          <p:cNvPr id="7170" name="Subtitle 3"/>
          <p:cNvSpPr>
            <a:spLocks noGrp="1"/>
          </p:cNvSpPr>
          <p:nvPr>
            <p:ph type="subTitle" idx="1"/>
          </p:nvPr>
        </p:nvSpPr>
        <p:spPr>
          <a:xfrm>
            <a:off x="5580112" y="4005064"/>
            <a:ext cx="3240360" cy="1872208"/>
          </a:xfrm>
        </p:spPr>
        <p:txBody>
          <a:bodyPr>
            <a:normAutofit/>
          </a:bodyPr>
          <a:lstStyle/>
          <a:p>
            <a:pPr algn="r">
              <a:spcBef>
                <a:spcPts val="200"/>
              </a:spcBef>
            </a:pPr>
            <a:endParaRPr lang="el-GR" sz="1600" b="1" dirty="0" smtClean="0">
              <a:solidFill>
                <a:schemeClr val="tx1"/>
              </a:solidFill>
              <a:latin typeface="Century Gothic" panose="020B0502020202020204" pitchFamily="34" charset="0"/>
            </a:endParaRPr>
          </a:p>
          <a:p>
            <a:pPr algn="r">
              <a:spcBef>
                <a:spcPts val="200"/>
              </a:spcBef>
            </a:pPr>
            <a:r>
              <a:rPr lang="el-GR" sz="1600" b="1" dirty="0" smtClean="0">
                <a:solidFill>
                  <a:schemeClr val="tx1"/>
                </a:solidFill>
                <a:latin typeface="Century Gothic" panose="020B0502020202020204" pitchFamily="34" charset="0"/>
              </a:rPr>
              <a:t>Καλλιώρας Δημήτρης</a:t>
            </a:r>
          </a:p>
          <a:p>
            <a:pPr algn="r">
              <a:spcBef>
                <a:spcPts val="200"/>
              </a:spcBef>
            </a:pPr>
            <a:r>
              <a:rPr lang="el-GR" sz="1600" b="1" dirty="0" smtClean="0">
                <a:solidFill>
                  <a:schemeClr val="tx1"/>
                </a:solidFill>
                <a:latin typeface="Century Gothic" panose="020B0502020202020204" pitchFamily="34" charset="0"/>
              </a:rPr>
              <a:t>Επίκουρος </a:t>
            </a:r>
            <a:r>
              <a:rPr lang="el-GR" sz="1600" b="1" dirty="0" smtClean="0">
                <a:solidFill>
                  <a:schemeClr val="tx1"/>
                </a:solidFill>
                <a:latin typeface="Century Gothic" panose="020B0502020202020204" pitchFamily="34" charset="0"/>
              </a:rPr>
              <a:t>Καθηγητής</a:t>
            </a:r>
            <a:endParaRPr lang="el-GR" sz="1600" b="1" dirty="0" smtClean="0">
              <a:solidFill>
                <a:schemeClr val="tx1"/>
              </a:solidFill>
              <a:latin typeface="Century Gothic" panose="020B0502020202020204" pitchFamily="34" charset="0"/>
            </a:endParaRPr>
          </a:p>
          <a:p>
            <a:pPr algn="r">
              <a:spcBef>
                <a:spcPts val="200"/>
              </a:spcBef>
            </a:pPr>
            <a:r>
              <a:rPr lang="en-US" sz="1600" b="1" dirty="0" smtClean="0">
                <a:solidFill>
                  <a:schemeClr val="tx1"/>
                </a:solidFill>
                <a:latin typeface="Century Gothic" panose="020B0502020202020204" pitchFamily="34" charset="0"/>
                <a:hlinkClick r:id="rId2"/>
              </a:rPr>
              <a:t>dkallior@prd.uth.gr</a:t>
            </a:r>
            <a:endParaRPr lang="en-US" sz="1600" b="1" dirty="0" smtClean="0">
              <a:solidFill>
                <a:schemeClr val="tx1"/>
              </a:solidFill>
              <a:latin typeface="Century Gothic" panose="020B0502020202020204" pitchFamily="34" charset="0"/>
            </a:endParaRPr>
          </a:p>
          <a:p>
            <a:pPr algn="r">
              <a:spcBef>
                <a:spcPts val="200"/>
              </a:spcBef>
            </a:pPr>
            <a:endParaRPr lang="el-GR" sz="1600" b="1" dirty="0" smtClean="0">
              <a:solidFill>
                <a:schemeClr val="tx1"/>
              </a:solidFill>
              <a:latin typeface="Century Gothic" panose="020B0502020202020204" pitchFamily="34" charset="0"/>
            </a:endParaRPr>
          </a:p>
        </p:txBody>
      </p:sp>
      <p:sp>
        <p:nvSpPr>
          <p:cNvPr id="8" name="TextBox 7"/>
          <p:cNvSpPr txBox="1"/>
          <p:nvPr/>
        </p:nvSpPr>
        <p:spPr>
          <a:xfrm>
            <a:off x="0" y="404813"/>
            <a:ext cx="9143999" cy="830997"/>
          </a:xfrm>
          <a:prstGeom prst="rect">
            <a:avLst/>
          </a:prstGeom>
          <a:noFill/>
        </p:spPr>
        <p:txBody>
          <a:bodyPr wrap="square">
            <a:spAutoFit/>
          </a:bodyPr>
          <a:lstStyle/>
          <a:p>
            <a:pPr algn="r">
              <a:defRPr/>
            </a:pPr>
            <a:r>
              <a:rPr lang="el-GR" sz="1600" b="1" dirty="0">
                <a:solidFill>
                  <a:srgbClr val="2F2B20"/>
                </a:solidFill>
                <a:latin typeface="Century Gothic" panose="020B0502020202020204" pitchFamily="34" charset="0"/>
              </a:rPr>
              <a:t>ΠΑΝΕΠΙΣΤΗΜΙΟ </a:t>
            </a:r>
            <a:r>
              <a:rPr lang="el-GR" sz="1600" b="1" dirty="0" smtClean="0">
                <a:solidFill>
                  <a:srgbClr val="2F2B20"/>
                </a:solidFill>
                <a:latin typeface="Century Gothic" panose="020B0502020202020204" pitchFamily="34" charset="0"/>
              </a:rPr>
              <a:t>ΘΕΣΣΑΛΙΑΣ</a:t>
            </a:r>
            <a:endParaRPr lang="el-GR" sz="1600" b="1" dirty="0">
              <a:solidFill>
                <a:srgbClr val="2F2B20"/>
              </a:solidFill>
              <a:latin typeface="Century Gothic" panose="020B0502020202020204" pitchFamily="34" charset="0"/>
            </a:endParaRPr>
          </a:p>
          <a:p>
            <a:pPr algn="r">
              <a:defRPr/>
            </a:pPr>
            <a:r>
              <a:rPr lang="el-GR" sz="1600" b="1" dirty="0" smtClean="0">
                <a:solidFill>
                  <a:srgbClr val="2F2B20"/>
                </a:solidFill>
                <a:latin typeface="Century Gothic" panose="020B0502020202020204" pitchFamily="34" charset="0"/>
              </a:rPr>
              <a:t>ΠΟΛΥΤΕΧΝΙΚΗ ΣΧΟΛΗ</a:t>
            </a:r>
          </a:p>
          <a:p>
            <a:pPr algn="r">
              <a:defRPr/>
            </a:pPr>
            <a:r>
              <a:rPr lang="el-GR" sz="1600" b="1" dirty="0" smtClean="0">
                <a:solidFill>
                  <a:srgbClr val="2F2B20"/>
                </a:solidFill>
                <a:latin typeface="Century Gothic" panose="020B0502020202020204" pitchFamily="34" charset="0"/>
              </a:rPr>
              <a:t>ΤΜΗΜΑ ΜΗΧΑΝΙΚΩΝ ΧΩΡΟΤΑΞΙΑΣ, ΠΟΛΕΟΔΟΜΙΑΣ ΚΑΙ ΠΕΡΙΦΕΡΕΙΑΚΗΣ ΑΝΑΠΤΥΞΗΣ</a:t>
            </a:r>
            <a:endParaRPr lang="el-GR" sz="1600" b="1" dirty="0">
              <a:solidFill>
                <a:srgbClr val="2F2B20"/>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12436"/>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56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tx1"/>
                </a:solidFill>
                <a:latin typeface="Century Gothic" panose="020B0502020202020204" pitchFamily="34" charset="0"/>
              </a:rPr>
              <a:t>Η έννοια του χώρου</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Ο </a:t>
            </a:r>
            <a:r>
              <a:rPr lang="el-GR" sz="1600" b="1" dirty="0" smtClean="0">
                <a:latin typeface="Century Gothic" panose="020B0502020202020204" pitchFamily="34" charset="0"/>
              </a:rPr>
              <a:t>χώρος (</a:t>
            </a:r>
            <a:r>
              <a:rPr lang="en-US" sz="1600" b="1" dirty="0" smtClean="0">
                <a:latin typeface="Century Gothic" panose="020B0502020202020204" pitchFamily="34" charset="0"/>
              </a:rPr>
              <a:t>space) </a:t>
            </a:r>
            <a:r>
              <a:rPr lang="el-GR" sz="1600" b="1" dirty="0" smtClean="0">
                <a:latin typeface="Century Gothic" panose="020B0502020202020204" pitchFamily="34" charset="0"/>
              </a:rPr>
              <a:t>μπορεί </a:t>
            </a:r>
            <a:r>
              <a:rPr lang="el-GR" sz="1600" b="1" dirty="0">
                <a:latin typeface="Century Gothic" panose="020B0502020202020204" pitchFamily="34" charset="0"/>
              </a:rPr>
              <a:t>να θεωρηθεί ως ένα πλέγμα σχέσεων ανάμεσα στις κοινωνικές ενότητες που τον προσδιορίζουν και οι οποίες υπάρχουν σε κατάσταση αλληλεξάρτησης. </a:t>
            </a:r>
            <a:endParaRPr lang="el-GR" sz="1600" b="1" dirty="0" smtClean="0">
              <a:latin typeface="Century Gothic" panose="020B0502020202020204" pitchFamily="34" charset="0"/>
            </a:endParaRP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smtClean="0">
                <a:latin typeface="Century Gothic" panose="020B0502020202020204" pitchFamily="34" charset="0"/>
              </a:rPr>
              <a:t>Συνιστώσες (εκφάνσεις) του χώρου:</a:t>
            </a:r>
          </a:p>
          <a:p>
            <a:pPr>
              <a:lnSpc>
                <a:spcPct val="120000"/>
              </a:lnSpc>
              <a:spcBef>
                <a:spcPts val="600"/>
              </a:spcBef>
              <a:buFont typeface="Symbol"/>
              <a:buChar char="®"/>
            </a:pPr>
            <a:r>
              <a:rPr lang="el-GR" sz="1600" b="1" dirty="0" smtClean="0">
                <a:latin typeface="Century Gothic" panose="020B0502020202020204" pitchFamily="34" charset="0"/>
              </a:rPr>
              <a:t>Πραγματικά </a:t>
            </a:r>
            <a:r>
              <a:rPr lang="el-GR" sz="1600" b="1" dirty="0">
                <a:latin typeface="Century Gothic" panose="020B0502020202020204" pitchFamily="34" charset="0"/>
              </a:rPr>
              <a:t>αντικείμενα (real objects): Συγκεντρώσεις (πληθυσμός, δραστηριότητες) – Δίκτυα (</a:t>
            </a:r>
            <a:r>
              <a:rPr lang="el-GR" sz="1600" b="1" dirty="0" smtClean="0">
                <a:latin typeface="Century Gothic" panose="020B0502020202020204" pitchFamily="34" charset="0"/>
              </a:rPr>
              <a:t>τεχνητά-</a:t>
            </a:r>
            <a:r>
              <a:rPr lang="el-GR" sz="1600" b="1" dirty="0" err="1" smtClean="0">
                <a:latin typeface="Century Gothic" panose="020B0502020202020204" pitchFamily="34" charset="0"/>
              </a:rPr>
              <a:t>υλικ</a:t>
            </a:r>
            <a:r>
              <a:rPr lang="el-GR" sz="1600" b="1" dirty="0" smtClean="0">
                <a:latin typeface="Century Gothic" panose="020B0502020202020204" pitchFamily="34" charset="0"/>
              </a:rPr>
              <a:t>ά</a:t>
            </a:r>
            <a:r>
              <a:rPr lang="el-GR" sz="1600" b="1" dirty="0">
                <a:latin typeface="Century Gothic" panose="020B0502020202020204" pitchFamily="34" charset="0"/>
              </a:rPr>
              <a:t>, κοινωνικά-άυλα) – Ροές (</a:t>
            </a:r>
            <a:r>
              <a:rPr lang="el-GR" sz="1600" b="1" dirty="0" smtClean="0">
                <a:latin typeface="Century Gothic" panose="020B0502020202020204" pitchFamily="34" charset="0"/>
              </a:rPr>
              <a:t>μετακινήσεις, συναλλαγές).</a:t>
            </a:r>
          </a:p>
          <a:p>
            <a:pPr>
              <a:lnSpc>
                <a:spcPct val="120000"/>
              </a:lnSpc>
              <a:spcBef>
                <a:spcPts val="600"/>
              </a:spcBef>
              <a:buFont typeface="Symbol"/>
              <a:buChar char="®"/>
            </a:pPr>
            <a:r>
              <a:rPr lang="el-GR" sz="1600" b="1" dirty="0" smtClean="0">
                <a:latin typeface="Century Gothic" panose="020B0502020202020204" pitchFamily="34" charset="0"/>
              </a:rPr>
              <a:t>Εδαφικές </a:t>
            </a:r>
            <a:r>
              <a:rPr lang="el-GR" sz="1600" b="1" dirty="0">
                <a:latin typeface="Century Gothic" panose="020B0502020202020204" pitchFamily="34" charset="0"/>
              </a:rPr>
              <a:t>οντότητες (territorial entities): Φυσικές (γεωμορφολογία, κλίμα, φυσικοί πόροι) – Λειτουργικές (συγκεντρώσεις, ροές) – Πολιτικές (διοικητικά όρια, πολιτικές οντότητες</a:t>
            </a:r>
            <a:r>
              <a:rPr lang="el-GR" sz="1600" b="1" dirty="0" smtClean="0">
                <a:latin typeface="Century Gothic" panose="020B0502020202020204" pitchFamily="34" charset="0"/>
              </a:rPr>
              <a:t>).</a:t>
            </a:r>
          </a:p>
          <a:p>
            <a:pPr>
              <a:lnSpc>
                <a:spcPct val="120000"/>
              </a:lnSpc>
              <a:spcBef>
                <a:spcPts val="600"/>
              </a:spcBef>
              <a:buFont typeface="Symbol"/>
              <a:buChar char="®"/>
            </a:pPr>
            <a:r>
              <a:rPr lang="el-GR" sz="1600" b="1" dirty="0" smtClean="0">
                <a:latin typeface="Century Gothic" panose="020B0502020202020204" pitchFamily="34" charset="0"/>
              </a:rPr>
              <a:t>Θεωρητικές </a:t>
            </a:r>
            <a:r>
              <a:rPr lang="el-GR" sz="1600" b="1" dirty="0">
                <a:latin typeface="Century Gothic" panose="020B0502020202020204" pitchFamily="34" charset="0"/>
              </a:rPr>
              <a:t>προσεγγίσεις (theoretical approaches): Αναλυτικές (περιφερειακή οικονομική, οικονομική γεωγραφία) – Εφαρμοσμένες (περιφερειακή πολιτική, </a:t>
            </a:r>
            <a:r>
              <a:rPr lang="el-GR" sz="1600" b="1" dirty="0" smtClean="0">
                <a:latin typeface="Century Gothic" panose="020B0502020202020204" pitchFamily="34" charset="0"/>
              </a:rPr>
              <a:t>χωροταξική </a:t>
            </a:r>
            <a:r>
              <a:rPr lang="el-GR" sz="1600" b="1" dirty="0">
                <a:latin typeface="Century Gothic" panose="020B0502020202020204" pitchFamily="34" charset="0"/>
              </a:rPr>
              <a:t>πολιτική).</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endParaRPr lang="en-US" sz="1600" b="1" dirty="0" smtClean="0">
              <a:latin typeface="Century Gothic" panose="020B0502020202020204" pitchFamily="34" charset="0"/>
            </a:endParaRPr>
          </a:p>
          <a:p>
            <a:pPr>
              <a:lnSpc>
                <a:spcPct val="120000"/>
              </a:lnSpc>
              <a:spcBef>
                <a:spcPts val="600"/>
              </a:spcBef>
            </a:pPr>
            <a:endParaRPr lang="el-GR" sz="1600" b="1" dirty="0" smtClean="0">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2</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11176582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tx1"/>
                </a:solidFill>
                <a:latin typeface="Century Gothic" panose="020B0502020202020204" pitchFamily="34" charset="0"/>
              </a:rPr>
              <a:t>Προσεγγίζοντας την έννοια του </a:t>
            </a:r>
            <a:r>
              <a:rPr lang="el-GR" dirty="0" smtClean="0">
                <a:solidFill>
                  <a:schemeClr val="tx1"/>
                </a:solidFill>
                <a:latin typeface="Century Gothic" panose="020B0502020202020204" pitchFamily="34" charset="0"/>
              </a:rPr>
              <a:t>σχεδιασμού</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Ο σχεδιασμός του </a:t>
            </a:r>
            <a:r>
              <a:rPr lang="el-GR" sz="1600" b="1" dirty="0" smtClean="0">
                <a:latin typeface="Century Gothic" panose="020B0502020202020204" pitchFamily="34" charset="0"/>
              </a:rPr>
              <a:t>χώρου αποτελεί </a:t>
            </a:r>
            <a:r>
              <a:rPr lang="el-GR" sz="1600" b="1" dirty="0">
                <a:latin typeface="Century Gothic" panose="020B0502020202020204" pitchFamily="34" charset="0"/>
              </a:rPr>
              <a:t>μια διαδικασία παρέμβασης, η οποία αποβλέπει στην </a:t>
            </a:r>
            <a:r>
              <a:rPr lang="el-GR" sz="1600" b="1" dirty="0" smtClean="0">
                <a:latin typeface="Century Gothic" panose="020B0502020202020204" pitchFamily="34" charset="0"/>
              </a:rPr>
              <a:t>επίλυση </a:t>
            </a:r>
            <a:r>
              <a:rPr lang="el-GR" sz="1600" b="1" dirty="0">
                <a:latin typeface="Century Gothic" panose="020B0502020202020204" pitchFamily="34" charset="0"/>
              </a:rPr>
              <a:t>παρόντων </a:t>
            </a:r>
            <a:r>
              <a:rPr lang="el-GR" sz="1600" b="1" dirty="0" smtClean="0">
                <a:latin typeface="Century Gothic" panose="020B0502020202020204" pitchFamily="34" charset="0"/>
              </a:rPr>
              <a:t>ή/και </a:t>
            </a:r>
            <a:r>
              <a:rPr lang="el-GR" sz="1600" b="1" dirty="0">
                <a:latin typeface="Century Gothic" panose="020B0502020202020204" pitchFamily="34" charset="0"/>
              </a:rPr>
              <a:t>μελλοντικών προβλημάτων, με στόχο την </a:t>
            </a:r>
            <a:r>
              <a:rPr lang="el-GR" sz="1600" b="1" dirty="0" smtClean="0">
                <a:latin typeface="Century Gothic" panose="020B0502020202020204" pitchFamily="34" charset="0"/>
              </a:rPr>
              <a:t>αποτελεσματικότερη </a:t>
            </a:r>
            <a:r>
              <a:rPr lang="el-GR" sz="1600" b="1" dirty="0">
                <a:latin typeface="Century Gothic" panose="020B0502020202020204" pitchFamily="34" charset="0"/>
              </a:rPr>
              <a:t>λειτουργία ενός χωρικού συστήματος</a:t>
            </a:r>
            <a:r>
              <a:rPr lang="el-GR" sz="1600" b="1" dirty="0" smtClean="0">
                <a:latin typeface="Century Gothic" panose="020B0502020202020204" pitchFamily="34" charset="0"/>
              </a:rPr>
              <a:t>.</a:t>
            </a:r>
            <a:endParaRPr lang="en-US" sz="1600" b="1" dirty="0" smtClean="0">
              <a:latin typeface="Century Gothic" panose="020B0502020202020204" pitchFamily="34" charset="0"/>
            </a:endParaRPr>
          </a:p>
          <a:p>
            <a:pPr>
              <a:lnSpc>
                <a:spcPct val="120000"/>
              </a:lnSpc>
              <a:spcBef>
                <a:spcPts val="600"/>
              </a:spcBef>
            </a:pPr>
            <a:endParaRPr lang="el-GR" sz="1600" b="1" dirty="0" smtClean="0">
              <a:latin typeface="Century Gothic" panose="020B0502020202020204" pitchFamily="34" charset="0"/>
            </a:endParaRPr>
          </a:p>
          <a:p>
            <a:pPr>
              <a:lnSpc>
                <a:spcPct val="120000"/>
              </a:lnSpc>
              <a:spcBef>
                <a:spcPts val="600"/>
              </a:spcBef>
            </a:pPr>
            <a:r>
              <a:rPr lang="el-GR" sz="1600" b="1" dirty="0" smtClean="0">
                <a:latin typeface="Century Gothic" panose="020B0502020202020204" pitchFamily="34" charset="0"/>
              </a:rPr>
              <a:t>Η </a:t>
            </a:r>
            <a:r>
              <a:rPr lang="el-GR" sz="1600" b="1" dirty="0">
                <a:latin typeface="Century Gothic" panose="020B0502020202020204" pitchFamily="34" charset="0"/>
              </a:rPr>
              <a:t>διαδικασία σχεδιασμού περιλαμβάνει μια σειρά από </a:t>
            </a:r>
            <a:r>
              <a:rPr lang="el-GR" sz="1600" b="1" dirty="0" smtClean="0">
                <a:latin typeface="Century Gothic" panose="020B0502020202020204" pitchFamily="34" charset="0"/>
              </a:rPr>
              <a:t>ενέργειες, οι </a:t>
            </a:r>
            <a:r>
              <a:rPr lang="el-GR" sz="1600" b="1" dirty="0">
                <a:latin typeface="Century Gothic" panose="020B0502020202020204" pitchFamily="34" charset="0"/>
              </a:rPr>
              <a:t>οποίες οδηγούν στην επίτευξη συγκεκριμένων στόχων, </a:t>
            </a:r>
            <a:r>
              <a:rPr lang="el-GR" sz="1600" b="1" dirty="0" smtClean="0">
                <a:latin typeface="Century Gothic" panose="020B0502020202020204" pitchFamily="34" charset="0"/>
              </a:rPr>
              <a:t>που, συνήθως, </a:t>
            </a:r>
            <a:r>
              <a:rPr lang="el-GR" sz="1600" b="1" dirty="0">
                <a:latin typeface="Century Gothic" panose="020B0502020202020204" pitchFamily="34" charset="0"/>
              </a:rPr>
              <a:t>διατυπώνονται από τα κέντρα λήψης αποφάσεων μέσα από </a:t>
            </a:r>
            <a:r>
              <a:rPr lang="el-GR" sz="1600" b="1" dirty="0" smtClean="0">
                <a:latin typeface="Century Gothic" panose="020B0502020202020204" pitchFamily="34" charset="0"/>
              </a:rPr>
              <a:t>τα στάδια </a:t>
            </a:r>
            <a:r>
              <a:rPr lang="el-GR" sz="1600" b="1" dirty="0">
                <a:latin typeface="Century Gothic" panose="020B0502020202020204" pitchFamily="34" charset="0"/>
              </a:rPr>
              <a:t>της εκάστοτε διαδικασίας παρέμβασης</a:t>
            </a:r>
            <a:r>
              <a:rPr lang="el-GR" sz="1600" b="1" dirty="0" smtClean="0">
                <a:latin typeface="Century Gothic" panose="020B0502020202020204" pitchFamily="34" charset="0"/>
              </a:rPr>
              <a:t>.</a:t>
            </a:r>
            <a:endParaRPr lang="en-US" sz="1600" b="1" dirty="0" smtClean="0">
              <a:latin typeface="Century Gothic" panose="020B0502020202020204" pitchFamily="34" charset="0"/>
            </a:endParaRPr>
          </a:p>
          <a:p>
            <a:pPr>
              <a:lnSpc>
                <a:spcPct val="120000"/>
              </a:lnSpc>
              <a:spcBef>
                <a:spcPts val="600"/>
              </a:spcBef>
            </a:pPr>
            <a:endParaRPr lang="el-GR" sz="1600" b="1" dirty="0" smtClean="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Η </a:t>
            </a:r>
            <a:r>
              <a:rPr lang="el-GR" sz="1600" b="1" dirty="0" smtClean="0">
                <a:latin typeface="Century Gothic" panose="020B0502020202020204" pitchFamily="34" charset="0"/>
              </a:rPr>
              <a:t>εν λόγω </a:t>
            </a:r>
            <a:r>
              <a:rPr lang="el-GR" sz="1600" b="1" dirty="0">
                <a:latin typeface="Century Gothic" panose="020B0502020202020204" pitchFamily="34" charset="0"/>
              </a:rPr>
              <a:t>προσέγγιση </a:t>
            </a:r>
            <a:r>
              <a:rPr lang="el-GR" sz="1600" b="1" dirty="0" smtClean="0">
                <a:latin typeface="Century Gothic" panose="020B0502020202020204" pitchFamily="34" charset="0"/>
              </a:rPr>
              <a:t>της έννοιας του </a:t>
            </a:r>
            <a:r>
              <a:rPr lang="el-GR" sz="1600" b="1" dirty="0">
                <a:latin typeface="Century Gothic" panose="020B0502020202020204" pitchFamily="34" charset="0"/>
              </a:rPr>
              <a:t>σχεδιασμού </a:t>
            </a:r>
            <a:r>
              <a:rPr lang="el-GR" sz="1600" b="1" dirty="0" smtClean="0">
                <a:latin typeface="Century Gothic" panose="020B0502020202020204" pitchFamily="34" charset="0"/>
              </a:rPr>
              <a:t>προσανατολίζει, </a:t>
            </a:r>
            <a:r>
              <a:rPr lang="el-GR" sz="1600" b="1" dirty="0">
                <a:latin typeface="Century Gothic" panose="020B0502020202020204" pitchFamily="34" charset="0"/>
              </a:rPr>
              <a:t>στην </a:t>
            </a:r>
            <a:r>
              <a:rPr lang="el-GR" sz="1600" b="1" dirty="0" smtClean="0">
                <a:latin typeface="Century Gothic" panose="020B0502020202020204" pitchFamily="34" charset="0"/>
              </a:rPr>
              <a:t>πραγματικότητα, </a:t>
            </a:r>
            <a:r>
              <a:rPr lang="el-GR" sz="1600" b="1" dirty="0">
                <a:latin typeface="Century Gothic" panose="020B0502020202020204" pitchFamily="34" charset="0"/>
              </a:rPr>
              <a:t>το περιεχόμενό του στο θεσμικό </a:t>
            </a:r>
            <a:r>
              <a:rPr lang="el-GR" sz="1600" b="1" dirty="0" smtClean="0">
                <a:latin typeface="Century Gothic" panose="020B0502020202020204" pitchFamily="34" charset="0"/>
              </a:rPr>
              <a:t>διαδικαστικό </a:t>
            </a:r>
            <a:r>
              <a:rPr lang="el-GR" sz="1600" b="1" dirty="0">
                <a:latin typeface="Century Gothic" panose="020B0502020202020204" pitchFamily="34" charset="0"/>
              </a:rPr>
              <a:t>πλαίσιο με το οποίο ασκείται, τον ανάγει δε στο επίπεδο της </a:t>
            </a:r>
            <a:r>
              <a:rPr lang="el-GR" sz="1600" b="1" dirty="0" smtClean="0">
                <a:latin typeface="Century Gothic" panose="020B0502020202020204" pitchFamily="34" charset="0"/>
              </a:rPr>
              <a:t>διαδικασίας </a:t>
            </a:r>
            <a:r>
              <a:rPr lang="el-GR" sz="1600" b="1" dirty="0">
                <a:latin typeface="Century Gothic" panose="020B0502020202020204" pitchFamily="34" charset="0"/>
              </a:rPr>
              <a:t>λήψης αποφάσεων</a:t>
            </a:r>
            <a:r>
              <a:rPr lang="el-GR" sz="1600" b="1" dirty="0" smtClean="0">
                <a:latin typeface="Century Gothic" panose="020B0502020202020204" pitchFamily="34" charset="0"/>
              </a:rPr>
              <a:t>.</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3</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448584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tx1"/>
                </a:solidFill>
                <a:latin typeface="Century Gothic" panose="020B0502020202020204" pitchFamily="34" charset="0"/>
              </a:rPr>
              <a:t>Η δομή του σχεδιασμού</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6752" y="6482257"/>
            <a:ext cx="8229600" cy="360040"/>
          </a:xfrm>
        </p:spPr>
        <p:txBody>
          <a:bodyPr>
            <a:noAutofit/>
          </a:bodyPr>
          <a:lstStyle/>
          <a:p>
            <a:pPr>
              <a:lnSpc>
                <a:spcPct val="120000"/>
              </a:lnSpc>
              <a:spcBef>
                <a:spcPts val="600"/>
              </a:spcBef>
            </a:pPr>
            <a:r>
              <a:rPr lang="el-GR" sz="1600" b="1" dirty="0" smtClean="0">
                <a:latin typeface="Century Gothic" panose="020B0502020202020204" pitchFamily="34" charset="0"/>
              </a:rPr>
              <a:t>Πηγή: Μεταξάς και Λαλένης (2006:14)</a:t>
            </a:r>
            <a:endParaRPr lang="el-GR" sz="1600" b="1" dirty="0">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4</a:t>
            </a:fld>
            <a:endParaRPr lang="el-GR" sz="1200" dirty="0">
              <a:solidFill>
                <a:srgbClr val="2F2B20"/>
              </a:solidFill>
              <a:latin typeface="Century Gothic" panose="020B0502020202020204" pitchFamily="34" charset="0"/>
            </a:endParaRPr>
          </a:p>
        </p:txBody>
      </p:sp>
      <p:pic>
        <p:nvPicPr>
          <p:cNvPr id="3074" name="Picture 2" descr="C:\Users\dimitris\Desktop\Pages from aeihoros (p.14).jpg"/>
          <p:cNvPicPr>
            <a:picLocks noChangeAspect="1" noChangeArrowheads="1"/>
          </p:cNvPicPr>
          <p:nvPr/>
        </p:nvPicPr>
        <p:blipFill rotWithShape="1">
          <a:blip r:embed="rId2">
            <a:extLst>
              <a:ext uri="{28A0092B-C50C-407E-A947-70E740481C1C}">
                <a14:useLocalDpi xmlns:a14="http://schemas.microsoft.com/office/drawing/2010/main" val="0"/>
              </a:ext>
            </a:extLst>
          </a:blip>
          <a:srcRect r="7588" b="14783"/>
          <a:stretch/>
        </p:blipFill>
        <p:spPr bwMode="auto">
          <a:xfrm>
            <a:off x="0" y="1484784"/>
            <a:ext cx="5004048" cy="504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61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διαδικασία του </a:t>
            </a:r>
            <a:r>
              <a:rPr lang="el-GR" dirty="0" smtClean="0">
                <a:solidFill>
                  <a:schemeClr val="tx1"/>
                </a:solidFill>
                <a:latin typeface="Century Gothic" panose="020B0502020202020204" pitchFamily="34" charset="0"/>
              </a:rPr>
              <a:t>σχεδιασμού</a:t>
            </a:r>
            <a:r>
              <a:rPr lang="en-US" dirty="0" smtClean="0">
                <a:solidFill>
                  <a:schemeClr val="tx1"/>
                </a:solidFill>
                <a:latin typeface="Century Gothic" panose="020B0502020202020204" pitchFamily="34" charset="0"/>
              </a:rPr>
              <a:t> (01)</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Ο </a:t>
            </a:r>
            <a:r>
              <a:rPr lang="el-GR" sz="1600" b="1" dirty="0" smtClean="0">
                <a:latin typeface="Century Gothic" panose="020B0502020202020204" pitchFamily="34" charset="0"/>
              </a:rPr>
              <a:t>σχεδιασμός </a:t>
            </a:r>
            <a:r>
              <a:rPr lang="el-GR" sz="1600" b="1" dirty="0">
                <a:latin typeface="Century Gothic" panose="020B0502020202020204" pitchFamily="34" charset="0"/>
              </a:rPr>
              <a:t>αναφέρεται στην, με βάση το υφιστάμενο αναπτυξιακό πρότυπο καθώς και τις γενικότερες εξελίξεις σε εθνικό και σε υπερεθνικό επίπεδο, επισήμανση των κρίσιμων ζητημάτων για την </a:t>
            </a:r>
            <a:r>
              <a:rPr lang="el-GR" sz="1600" b="1" dirty="0" smtClean="0">
                <a:latin typeface="Century Gothic" panose="020B0502020202020204" pitchFamily="34" charset="0"/>
              </a:rPr>
              <a:t>προοπτική </a:t>
            </a:r>
            <a:r>
              <a:rPr lang="el-GR" sz="1600" b="1" dirty="0">
                <a:latin typeface="Century Gothic" panose="020B0502020202020204" pitchFamily="34" charset="0"/>
              </a:rPr>
              <a:t>μιας περιοχής. </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Ο </a:t>
            </a:r>
            <a:r>
              <a:rPr lang="el-GR" sz="1600" b="1" dirty="0" smtClean="0">
                <a:latin typeface="Century Gothic" panose="020B0502020202020204" pitchFamily="34" charset="0"/>
              </a:rPr>
              <a:t>σχεδιασμός </a:t>
            </a:r>
            <a:r>
              <a:rPr lang="el-GR" sz="1600" b="1" dirty="0">
                <a:latin typeface="Century Gothic" panose="020B0502020202020204" pitchFamily="34" charset="0"/>
              </a:rPr>
              <a:t>προσδιορίζεται βάσει της επίτευξης επιδιωκόμενων συγκεκριμένων στόχων, της δημιουργίας εναλλακτικών σεναρίων και της οργανωμένης προσπάθειας. </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Ο </a:t>
            </a:r>
            <a:r>
              <a:rPr lang="el-GR" sz="1600" b="1" dirty="0" smtClean="0">
                <a:latin typeface="Century Gothic" panose="020B0502020202020204" pitchFamily="34" charset="0"/>
              </a:rPr>
              <a:t>σχεδιασμός </a:t>
            </a:r>
            <a:r>
              <a:rPr lang="el-GR" sz="1600" b="1" dirty="0">
                <a:latin typeface="Century Gothic" panose="020B0502020202020204" pitchFamily="34" charset="0"/>
              </a:rPr>
              <a:t>αποτελεί μια διαδικασία καθορισμού μακροπρόθεσμων στόχων και επιλογής στρατηγικών και πολιτικών υλοποίησης η οποία βασίζεται στην επιστημονική ανάλυση, τη διεθνή εμπειρία, τις συμμετοχικές διαδικασίες και τις ειδικές κοινωνικοοικονομικές συνθήκες κάθε περιοχής. </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5</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3469577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tx1"/>
                </a:solidFill>
                <a:latin typeface="Century Gothic" panose="020B0502020202020204" pitchFamily="34" charset="0"/>
              </a:rPr>
              <a:t>Η διαδικασία του σχεδιασμού</a:t>
            </a:r>
            <a:r>
              <a:rPr lang="en-US" dirty="0" smtClean="0">
                <a:solidFill>
                  <a:schemeClr val="tx1"/>
                </a:solidFill>
                <a:latin typeface="Century Gothic" panose="020B0502020202020204" pitchFamily="34" charset="0"/>
              </a:rPr>
              <a:t> (02)</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0" y="6490707"/>
            <a:ext cx="8229600" cy="360040"/>
          </a:xfrm>
        </p:spPr>
        <p:txBody>
          <a:bodyPr>
            <a:noAutofit/>
          </a:bodyPr>
          <a:lstStyle/>
          <a:p>
            <a:pPr>
              <a:lnSpc>
                <a:spcPct val="120000"/>
              </a:lnSpc>
              <a:spcBef>
                <a:spcPts val="600"/>
              </a:spcBef>
            </a:pPr>
            <a:r>
              <a:rPr lang="el-GR" sz="1600" b="1" dirty="0" smtClean="0">
                <a:latin typeface="Century Gothic" panose="020B0502020202020204" pitchFamily="34" charset="0"/>
              </a:rPr>
              <a:t>Πηγή: Μεταξάς και Λαλένης (2006:15)</a:t>
            </a:r>
            <a:endParaRPr lang="el-GR" sz="1600" b="1" dirty="0">
              <a:latin typeface="Century Gothic" panose="020B0502020202020204" pitchFamily="34" charset="0"/>
            </a:endParaRP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6</a:t>
            </a:fld>
            <a:endParaRPr lang="el-GR" sz="1200" dirty="0">
              <a:solidFill>
                <a:srgbClr val="2F2B20"/>
              </a:solidFill>
              <a:latin typeface="Century Gothic" panose="020B0502020202020204" pitchFamily="34" charset="0"/>
            </a:endParaRPr>
          </a:p>
        </p:txBody>
      </p:sp>
      <p:pic>
        <p:nvPicPr>
          <p:cNvPr id="2050" name="Picture 2" descr="C:\Users\dimitris\Desktop\Pages from aeihoros_( p.15).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7417" y="1484783"/>
            <a:ext cx="4698599" cy="508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15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tx1"/>
                </a:solidFill>
                <a:latin typeface="Century Gothic" panose="020B0502020202020204" pitchFamily="34" charset="0"/>
              </a:rPr>
              <a:t>Από την παρούσα κατάσταση στους βασικούς σκοπούς …</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Η ανάλυση SWOT αποτελεί τη «γέφυρα» ανάμεσα στην ανάλυση της υφιστάμενης κατάστασης και στη διατύπωση συγκεκριμένων τρόπων (μέτρων πολιτικής) στην κατεύθυνση της επίτευξης των στόχων οι οποίοι έχουν τεθεί.</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Βήματα στον αναπτυξιακό σχεδιασμό:</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Διατύπωση </a:t>
            </a:r>
            <a:r>
              <a:rPr lang="el-GR" sz="1600" b="1" dirty="0">
                <a:latin typeface="Century Gothic" panose="020B0502020202020204" pitchFamily="34" charset="0"/>
              </a:rPr>
              <a:t>οράματος, στρατηγικού (γενικού) στόχου και επιμέρους (ειδικών) </a:t>
            </a:r>
            <a:r>
              <a:rPr lang="el-GR" sz="1600" b="1" dirty="0" smtClean="0">
                <a:latin typeface="Century Gothic" panose="020B0502020202020204" pitchFamily="34" charset="0"/>
              </a:rPr>
              <a:t>στόχων</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Ανάλυση </a:t>
            </a:r>
            <a:r>
              <a:rPr lang="el-GR" sz="1600" b="1" dirty="0">
                <a:latin typeface="Century Gothic" panose="020B0502020202020204" pitchFamily="34" charset="0"/>
              </a:rPr>
              <a:t>υφιστάμενης </a:t>
            </a:r>
            <a:r>
              <a:rPr lang="el-GR" sz="1600" b="1" dirty="0" smtClean="0">
                <a:latin typeface="Century Gothic" panose="020B0502020202020204" pitchFamily="34" charset="0"/>
              </a:rPr>
              <a:t>κατάστασης</a:t>
            </a:r>
          </a:p>
          <a:p>
            <a:pPr>
              <a:lnSpc>
                <a:spcPct val="120000"/>
              </a:lnSpc>
              <a:spcBef>
                <a:spcPts val="600"/>
              </a:spcBef>
              <a:buFont typeface="Wingdings" pitchFamily="2" charset="2"/>
              <a:buChar char="à"/>
            </a:pPr>
            <a:r>
              <a:rPr lang="el-GR" sz="1600" b="1" dirty="0" smtClean="0">
                <a:latin typeface="Century Gothic" panose="020B0502020202020204" pitchFamily="34" charset="0"/>
              </a:rPr>
              <a:t>Προσδιορισμός </a:t>
            </a:r>
            <a:r>
              <a:rPr lang="el-GR" sz="1600" b="1" dirty="0">
                <a:latin typeface="Century Gothic" panose="020B0502020202020204" pitchFamily="34" charset="0"/>
              </a:rPr>
              <a:t>του τρόπου (των μέσων) επίτευξης του στόχου.</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Η ανάλυση SWOT αποτελεί ένα «μοντελοποιημένο» τρόπο καταγραφής των κυριότερων συμπερασμάτων που προκύπτουν από την ανάλυση του εσωτερικού και του εξωτερικού περιβάλλοντος της χωρικής ενότητας προκειμένου να καθοριστούν οι άξονες παρέμβασης για την άρση των (όποιων) αναπτυξιακών εμποδίων. </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7</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2821045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tx1"/>
                </a:solidFill>
                <a:latin typeface="Century Gothic" panose="020B0502020202020204" pitchFamily="34" charset="0"/>
              </a:rPr>
              <a:t>Προέλευση της ανάλυσης </a:t>
            </a:r>
            <a:r>
              <a:rPr lang="en-US" dirty="0" smtClean="0">
                <a:solidFill>
                  <a:schemeClr val="tx1"/>
                </a:solidFill>
                <a:latin typeface="Century Gothic" panose="020B0502020202020204" pitchFamily="34" charset="0"/>
              </a:rPr>
              <a:t>SWOT</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Η ανάλυση SWOT προέρχεται από το επιστημονικό πεδίο της διοίκησης επιχειρήσεων (δεκαετία ’60) και αποτελεί βασικό εργαλείο (βήμα) στη διαδικασία του (αναπτυξιακού) σχεδιασμού. </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SWOT</a:t>
            </a:r>
          </a:p>
          <a:p>
            <a:pPr>
              <a:lnSpc>
                <a:spcPct val="120000"/>
              </a:lnSpc>
              <a:spcBef>
                <a:spcPts val="600"/>
              </a:spcBef>
              <a:buFont typeface="Wingdings" pitchFamily="2" charset="2"/>
              <a:buChar char="à"/>
            </a:pPr>
            <a:r>
              <a:rPr lang="el-GR" sz="1600" b="1" dirty="0" smtClean="0">
                <a:latin typeface="Century Gothic" panose="020B0502020202020204" pitchFamily="34" charset="0"/>
              </a:rPr>
              <a:t>Strengths </a:t>
            </a:r>
            <a:r>
              <a:rPr lang="el-GR" sz="1600" b="1" dirty="0">
                <a:latin typeface="Century Gothic" panose="020B0502020202020204" pitchFamily="34" charset="0"/>
              </a:rPr>
              <a:t>(Δυνατά </a:t>
            </a:r>
            <a:r>
              <a:rPr lang="el-GR" sz="1600" b="1" dirty="0" smtClean="0">
                <a:latin typeface="Century Gothic" panose="020B0502020202020204" pitchFamily="34" charset="0"/>
              </a:rPr>
              <a:t>Σημεία)</a:t>
            </a:r>
            <a:endParaRPr lang="en-US" sz="1600" b="1" dirty="0" smtClean="0">
              <a:latin typeface="Century Gothic" panose="020B0502020202020204" pitchFamily="34" charset="0"/>
            </a:endParaRPr>
          </a:p>
          <a:p>
            <a:pPr>
              <a:lnSpc>
                <a:spcPct val="120000"/>
              </a:lnSpc>
              <a:spcBef>
                <a:spcPts val="600"/>
              </a:spcBef>
              <a:buFont typeface="Wingdings" pitchFamily="2" charset="2"/>
              <a:buChar char="à"/>
            </a:pPr>
            <a:r>
              <a:rPr lang="el-GR" sz="1600" b="1" dirty="0" smtClean="0">
                <a:latin typeface="Century Gothic" panose="020B0502020202020204" pitchFamily="34" charset="0"/>
              </a:rPr>
              <a:t>Weaknesses </a:t>
            </a:r>
            <a:r>
              <a:rPr lang="el-GR" sz="1600" b="1" dirty="0">
                <a:latin typeface="Century Gothic" panose="020B0502020202020204" pitchFamily="34" charset="0"/>
              </a:rPr>
              <a:t>(Αδύνατα </a:t>
            </a:r>
            <a:r>
              <a:rPr lang="el-GR" sz="1600" b="1" dirty="0" smtClean="0">
                <a:latin typeface="Century Gothic" panose="020B0502020202020204" pitchFamily="34" charset="0"/>
              </a:rPr>
              <a:t>Σημεία)</a:t>
            </a:r>
            <a:endParaRPr lang="en-US" sz="1600" b="1" dirty="0" smtClean="0">
              <a:latin typeface="Century Gothic" panose="020B0502020202020204" pitchFamily="34" charset="0"/>
            </a:endParaRPr>
          </a:p>
          <a:p>
            <a:pPr>
              <a:lnSpc>
                <a:spcPct val="120000"/>
              </a:lnSpc>
              <a:spcBef>
                <a:spcPts val="600"/>
              </a:spcBef>
              <a:buFont typeface="Wingdings" pitchFamily="2" charset="2"/>
              <a:buChar char="à"/>
            </a:pPr>
            <a:r>
              <a:rPr lang="el-GR" sz="1600" b="1" dirty="0" smtClean="0">
                <a:latin typeface="Century Gothic" panose="020B0502020202020204" pitchFamily="34" charset="0"/>
              </a:rPr>
              <a:t>Opportunities </a:t>
            </a:r>
            <a:r>
              <a:rPr lang="el-GR" sz="1600" b="1" dirty="0">
                <a:latin typeface="Century Gothic" panose="020B0502020202020204" pitchFamily="34" charset="0"/>
              </a:rPr>
              <a:t>(</a:t>
            </a:r>
            <a:r>
              <a:rPr lang="el-GR" sz="1600" b="1" dirty="0" smtClean="0">
                <a:latin typeface="Century Gothic" panose="020B0502020202020204" pitchFamily="34" charset="0"/>
              </a:rPr>
              <a:t>Ευκαιρίες)</a:t>
            </a:r>
            <a:endParaRPr lang="en-US" sz="1600" b="1" dirty="0" smtClean="0">
              <a:latin typeface="Century Gothic" panose="020B0502020202020204" pitchFamily="34" charset="0"/>
            </a:endParaRPr>
          </a:p>
          <a:p>
            <a:pPr>
              <a:lnSpc>
                <a:spcPct val="120000"/>
              </a:lnSpc>
              <a:spcBef>
                <a:spcPts val="600"/>
              </a:spcBef>
              <a:buFont typeface="Wingdings" pitchFamily="2" charset="2"/>
              <a:buChar char="à"/>
            </a:pPr>
            <a:r>
              <a:rPr lang="el-GR" sz="1600" b="1" dirty="0" smtClean="0">
                <a:latin typeface="Century Gothic" panose="020B0502020202020204" pitchFamily="34" charset="0"/>
              </a:rPr>
              <a:t>Threats </a:t>
            </a:r>
            <a:r>
              <a:rPr lang="el-GR" sz="1600" b="1" dirty="0">
                <a:latin typeface="Century Gothic" panose="020B0502020202020204" pitchFamily="34" charset="0"/>
              </a:rPr>
              <a:t>(Απειλές)</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Πρόκειται για μια γενική τεχνική σχεδιασμού και οργάνωσης ενός συνεκτικού πλαισίου λήψης αποφάσεων η οποία εφαρμόζεται κατά τα πρώτα στάδια του σχεδιασμού. </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8</a:t>
            </a:fld>
            <a:endParaRPr lang="el-GR" sz="1200" dirty="0">
              <a:solidFill>
                <a:srgbClr val="2F2B20"/>
              </a:solidFill>
              <a:latin typeface="Century Gothic" panose="020B0502020202020204"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118" y="2492896"/>
            <a:ext cx="1552228" cy="22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118" y="4695540"/>
            <a:ext cx="2309738" cy="54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5754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fade">
                                      <p:cBhvr>
                                        <p:cTn id="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latin typeface="Century Gothic" panose="020B0502020202020204" pitchFamily="34" charset="0"/>
              </a:rPr>
              <a:t>Η </a:t>
            </a:r>
            <a:r>
              <a:rPr lang="el-GR" dirty="0" smtClean="0">
                <a:solidFill>
                  <a:schemeClr val="tx1"/>
                </a:solidFill>
                <a:latin typeface="Century Gothic" panose="020B0502020202020204" pitchFamily="34" charset="0"/>
              </a:rPr>
              <a:t>ανάλυση </a:t>
            </a:r>
            <a:r>
              <a:rPr lang="en-US" dirty="0" smtClean="0">
                <a:solidFill>
                  <a:schemeClr val="tx1"/>
                </a:solidFill>
                <a:latin typeface="Century Gothic" panose="020B0502020202020204" pitchFamily="34" charset="0"/>
              </a:rPr>
              <a:t>SWOT </a:t>
            </a:r>
            <a:r>
              <a:rPr lang="el-GR" dirty="0" smtClean="0">
                <a:solidFill>
                  <a:schemeClr val="tx1"/>
                </a:solidFill>
                <a:latin typeface="Century Gothic" panose="020B0502020202020204" pitchFamily="34" charset="0"/>
              </a:rPr>
              <a:t>στο σχεδιασμό</a:t>
            </a:r>
            <a:r>
              <a:rPr lang="en-US" dirty="0" smtClean="0">
                <a:solidFill>
                  <a:schemeClr val="tx1"/>
                </a:solidFill>
                <a:latin typeface="Century Gothic" panose="020B0502020202020204" pitchFamily="34" charset="0"/>
              </a:rPr>
              <a:t> (01)</a:t>
            </a:r>
            <a:endParaRPr lang="el-GR"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457200" y="1556792"/>
            <a:ext cx="8229600" cy="4896544"/>
          </a:xfrm>
        </p:spPr>
        <p:txBody>
          <a:bodyPr>
            <a:noAutofit/>
          </a:bodyPr>
          <a:lstStyle/>
          <a:p>
            <a:pPr>
              <a:lnSpc>
                <a:spcPct val="120000"/>
              </a:lnSpc>
              <a:spcBef>
                <a:spcPts val="600"/>
              </a:spcBef>
            </a:pPr>
            <a:r>
              <a:rPr lang="el-GR" sz="1600" b="1" dirty="0">
                <a:latin typeface="Century Gothic" panose="020B0502020202020204" pitchFamily="34" charset="0"/>
              </a:rPr>
              <a:t>Σκοπός της ανάλυσης SWOT είναι η αποτελεσματική και ταυτόχρονη:</a:t>
            </a:r>
          </a:p>
          <a:p>
            <a:pPr>
              <a:lnSpc>
                <a:spcPct val="120000"/>
              </a:lnSpc>
              <a:spcBef>
                <a:spcPts val="600"/>
              </a:spcBef>
              <a:buFont typeface="Wingdings" pitchFamily="2" charset="2"/>
              <a:buChar char="à"/>
            </a:pPr>
            <a:r>
              <a:rPr lang="el-GR" sz="1600" b="1" dirty="0" smtClean="0">
                <a:latin typeface="Century Gothic" panose="020B0502020202020204" pitchFamily="34" charset="0"/>
              </a:rPr>
              <a:t>ενίσχυση </a:t>
            </a:r>
            <a:r>
              <a:rPr lang="el-GR" sz="1600" b="1" dirty="0">
                <a:latin typeface="Century Gothic" panose="020B0502020202020204" pitchFamily="34" charset="0"/>
              </a:rPr>
              <a:t>των στοιχείων εσωτερικού δυναμισμού της χωρικής ενότητας και των ευκαιριών που προσφέρει το εξωτερικό </a:t>
            </a:r>
            <a:r>
              <a:rPr lang="el-GR" sz="1600" b="1" dirty="0" smtClean="0">
                <a:latin typeface="Century Gothic" panose="020B0502020202020204" pitchFamily="34" charset="0"/>
              </a:rPr>
              <a:t>περιβάλλον</a:t>
            </a:r>
            <a:endParaRPr lang="en-US" sz="1600" b="1" dirty="0" smtClean="0">
              <a:latin typeface="Century Gothic" panose="020B0502020202020204" pitchFamily="34" charset="0"/>
            </a:endParaRPr>
          </a:p>
          <a:p>
            <a:pPr>
              <a:lnSpc>
                <a:spcPct val="120000"/>
              </a:lnSpc>
              <a:spcBef>
                <a:spcPts val="600"/>
              </a:spcBef>
              <a:buFont typeface="Wingdings" pitchFamily="2" charset="2"/>
              <a:buChar char="à"/>
            </a:pPr>
            <a:r>
              <a:rPr lang="el-GR" sz="1600" b="1" dirty="0" smtClean="0">
                <a:latin typeface="Century Gothic" panose="020B0502020202020204" pitchFamily="34" charset="0"/>
              </a:rPr>
              <a:t>άμβλυνση </a:t>
            </a:r>
            <a:r>
              <a:rPr lang="el-GR" sz="1600" b="1" dirty="0">
                <a:latin typeface="Century Gothic" panose="020B0502020202020204" pitchFamily="34" charset="0"/>
              </a:rPr>
              <a:t>των εσωτερικών αδυναμιών και των απειλών που προέρχονται από το εξωτερικό περιβάλλον.</a:t>
            </a:r>
          </a:p>
          <a:p>
            <a:pPr>
              <a:lnSpc>
                <a:spcPct val="120000"/>
              </a:lnSpc>
              <a:spcBef>
                <a:spcPts val="600"/>
              </a:spcBef>
            </a:pPr>
            <a:endParaRPr lang="el-GR" sz="1600" b="1" dirty="0">
              <a:latin typeface="Century Gothic" panose="020B0502020202020204" pitchFamily="34" charset="0"/>
            </a:endParaRPr>
          </a:p>
          <a:p>
            <a:pPr>
              <a:lnSpc>
                <a:spcPct val="120000"/>
              </a:lnSpc>
              <a:spcBef>
                <a:spcPts val="600"/>
              </a:spcBef>
            </a:pPr>
            <a:r>
              <a:rPr lang="el-GR" sz="1600" b="1" dirty="0">
                <a:latin typeface="Century Gothic" panose="020B0502020202020204" pitchFamily="34" charset="0"/>
              </a:rPr>
              <a:t>S = Strengths (Δυνατά Σημεία </a:t>
            </a:r>
            <a:r>
              <a:rPr lang="el-GR" sz="1600" b="1" dirty="0" smtClean="0">
                <a:latin typeface="Century Gothic" panose="020B0502020202020204" pitchFamily="34" charset="0"/>
                <a:sym typeface="Wingdings"/>
              </a:rPr>
              <a:t></a:t>
            </a:r>
            <a:r>
              <a:rPr lang="el-GR" sz="1600" b="1" dirty="0" smtClean="0">
                <a:latin typeface="Century Gothic" panose="020B0502020202020204" pitchFamily="34" charset="0"/>
              </a:rPr>
              <a:t> </a:t>
            </a:r>
            <a:r>
              <a:rPr lang="el-GR" sz="1600" b="1" dirty="0">
                <a:latin typeface="Century Gothic" panose="020B0502020202020204" pitchFamily="34" charset="0"/>
              </a:rPr>
              <a:t>Εσωτερικό Περιβάλλον)</a:t>
            </a:r>
          </a:p>
          <a:p>
            <a:pPr>
              <a:lnSpc>
                <a:spcPct val="120000"/>
              </a:lnSpc>
              <a:spcBef>
                <a:spcPts val="600"/>
              </a:spcBef>
            </a:pPr>
            <a:r>
              <a:rPr lang="el-GR" sz="1600" b="1" dirty="0">
                <a:latin typeface="Century Gothic" panose="020B0502020202020204" pitchFamily="34" charset="0"/>
              </a:rPr>
              <a:t>W = Weaknesses (Αδύνατα Σημεία </a:t>
            </a:r>
            <a:r>
              <a:rPr lang="el-GR" sz="1600" b="1" dirty="0">
                <a:solidFill>
                  <a:srgbClr val="2F2B20"/>
                </a:solidFill>
                <a:latin typeface="Century Gothic" panose="020B0502020202020204" pitchFamily="34" charset="0"/>
                <a:sym typeface="Wingdings"/>
              </a:rPr>
              <a:t></a:t>
            </a:r>
            <a:r>
              <a:rPr lang="el-GR" sz="1600" b="1" dirty="0" smtClean="0">
                <a:latin typeface="Century Gothic" panose="020B0502020202020204" pitchFamily="34" charset="0"/>
              </a:rPr>
              <a:t> </a:t>
            </a:r>
            <a:r>
              <a:rPr lang="el-GR" sz="1600" b="1" dirty="0">
                <a:latin typeface="Century Gothic" panose="020B0502020202020204" pitchFamily="34" charset="0"/>
              </a:rPr>
              <a:t>Εσωτερικό Περιβάλλον)</a:t>
            </a:r>
          </a:p>
          <a:p>
            <a:pPr>
              <a:lnSpc>
                <a:spcPct val="120000"/>
              </a:lnSpc>
              <a:spcBef>
                <a:spcPts val="600"/>
              </a:spcBef>
            </a:pPr>
            <a:r>
              <a:rPr lang="el-GR" sz="1600" b="1" dirty="0">
                <a:latin typeface="Century Gothic" panose="020B0502020202020204" pitchFamily="34" charset="0"/>
              </a:rPr>
              <a:t>O = Opportunities (Ευκαιρίες προς Αξιοποίηση </a:t>
            </a:r>
            <a:r>
              <a:rPr lang="el-GR" sz="1600" b="1" dirty="0">
                <a:solidFill>
                  <a:srgbClr val="2F2B20"/>
                </a:solidFill>
                <a:latin typeface="Century Gothic" panose="020B0502020202020204" pitchFamily="34" charset="0"/>
                <a:sym typeface="Wingdings"/>
              </a:rPr>
              <a:t></a:t>
            </a:r>
            <a:r>
              <a:rPr lang="el-GR" sz="1600" b="1" dirty="0" smtClean="0">
                <a:latin typeface="Century Gothic" panose="020B0502020202020204" pitchFamily="34" charset="0"/>
              </a:rPr>
              <a:t> </a:t>
            </a:r>
            <a:r>
              <a:rPr lang="el-GR" sz="1600" b="1" dirty="0">
                <a:latin typeface="Century Gothic" panose="020B0502020202020204" pitchFamily="34" charset="0"/>
              </a:rPr>
              <a:t>Εξωτερικό Περιβάλλον)</a:t>
            </a:r>
          </a:p>
          <a:p>
            <a:pPr>
              <a:lnSpc>
                <a:spcPct val="120000"/>
              </a:lnSpc>
              <a:spcBef>
                <a:spcPts val="600"/>
              </a:spcBef>
            </a:pPr>
            <a:r>
              <a:rPr lang="el-GR" sz="1600" b="1" dirty="0">
                <a:latin typeface="Century Gothic" panose="020B0502020202020204" pitchFamily="34" charset="0"/>
              </a:rPr>
              <a:t>T = Threats (Κίνδυνοι προς Αποφυγή </a:t>
            </a:r>
            <a:r>
              <a:rPr lang="el-GR" sz="1600" b="1" dirty="0">
                <a:solidFill>
                  <a:srgbClr val="2F2B20"/>
                </a:solidFill>
                <a:latin typeface="Century Gothic" panose="020B0502020202020204" pitchFamily="34" charset="0"/>
                <a:sym typeface="Wingdings"/>
              </a:rPr>
              <a:t></a:t>
            </a:r>
            <a:r>
              <a:rPr lang="el-GR" sz="1600" b="1" dirty="0" smtClean="0">
                <a:latin typeface="Century Gothic" panose="020B0502020202020204" pitchFamily="34" charset="0"/>
              </a:rPr>
              <a:t> </a:t>
            </a:r>
            <a:r>
              <a:rPr lang="el-GR" sz="1600" b="1" dirty="0">
                <a:latin typeface="Century Gothic" panose="020B0502020202020204" pitchFamily="34" charset="0"/>
              </a:rPr>
              <a:t>Εξωτερικό Περιβάλλον)</a:t>
            </a:r>
          </a:p>
        </p:txBody>
      </p:sp>
      <p:sp>
        <p:nvSpPr>
          <p:cNvPr id="5" name="Footer Placeholder 4"/>
          <p:cNvSpPr>
            <a:spLocks noGrp="1"/>
          </p:cNvSpPr>
          <p:nvPr>
            <p:ph type="ftr" sz="quarter" idx="11"/>
          </p:nvPr>
        </p:nvSpPr>
        <p:spPr>
          <a:xfrm>
            <a:off x="1835696" y="18288"/>
            <a:ext cx="5708104" cy="329184"/>
          </a:xfrm>
        </p:spPr>
        <p:txBody>
          <a:bodyPr/>
          <a:lstStyle/>
          <a:p>
            <a:pPr>
              <a:defRPr/>
            </a:pPr>
            <a:r>
              <a:rPr lang="el-GR" sz="1400" b="1" spc="-100" dirty="0" smtClean="0">
                <a:solidFill>
                  <a:srgbClr val="2F2B20"/>
                </a:solidFill>
                <a:latin typeface="Century Gothic" panose="020B0502020202020204" pitchFamily="34" charset="0"/>
              </a:rPr>
              <a:t>Η </a:t>
            </a:r>
            <a:r>
              <a:rPr lang="el-GR" sz="1400" b="1" spc="-100" dirty="0">
                <a:solidFill>
                  <a:srgbClr val="2F2B20"/>
                </a:solidFill>
                <a:latin typeface="Century Gothic" panose="020B0502020202020204" pitchFamily="34" charset="0"/>
              </a:rPr>
              <a:t>SWOT ανάλυση ως εργαλείο </a:t>
            </a:r>
            <a:r>
              <a:rPr lang="el-GR" sz="1400" b="1" spc="-100" dirty="0" smtClean="0">
                <a:solidFill>
                  <a:srgbClr val="2F2B20"/>
                </a:solidFill>
                <a:latin typeface="Century Gothic" panose="020B0502020202020204" pitchFamily="34" charset="0"/>
              </a:rPr>
              <a:t>σχεδιασμού</a:t>
            </a:r>
            <a:endParaRPr lang="el-GR" sz="1400" dirty="0"/>
          </a:p>
        </p:txBody>
      </p:sp>
      <p:sp>
        <p:nvSpPr>
          <p:cNvPr id="6" name="Slide Number Placeholder 5"/>
          <p:cNvSpPr>
            <a:spLocks noGrp="1"/>
          </p:cNvSpPr>
          <p:nvPr>
            <p:ph type="sldNum" sz="quarter" idx="12"/>
          </p:nvPr>
        </p:nvSpPr>
        <p:spPr/>
        <p:txBody>
          <a:bodyPr/>
          <a:lstStyle/>
          <a:p>
            <a:pPr>
              <a:defRPr/>
            </a:pPr>
            <a:fld id="{42E1B2BC-D82E-4EB2-8767-D1548E258474}" type="slidenum">
              <a:rPr lang="el-GR" sz="1200" smtClean="0">
                <a:solidFill>
                  <a:srgbClr val="2F2B20"/>
                </a:solidFill>
                <a:latin typeface="Century Gothic" panose="020B0502020202020204" pitchFamily="34" charset="0"/>
              </a:rPr>
              <a:pPr>
                <a:defRPr/>
              </a:pPr>
              <a:t>9</a:t>
            </a:fld>
            <a:endParaRPr lang="el-GR" sz="1200" dirty="0">
              <a:solidFill>
                <a:srgbClr val="2F2B20"/>
              </a:solidFill>
              <a:latin typeface="Century Gothic" panose="020B0502020202020204" pitchFamily="34" charset="0"/>
            </a:endParaRPr>
          </a:p>
        </p:txBody>
      </p:sp>
    </p:spTree>
    <p:extLst>
      <p:ext uri="{BB962C8B-B14F-4D97-AF65-F5344CB8AC3E}">
        <p14:creationId xmlns:p14="http://schemas.microsoft.com/office/powerpoint/2010/main" val="1764739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1816</TotalTime>
  <Words>1202</Words>
  <Application>Microsoft Office PowerPoint</Application>
  <PresentationFormat>Προβολή στην οθόνη (4:3)</PresentationFormat>
  <Paragraphs>141</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Clarity</vt:lpstr>
      <vt:lpstr>STUDIO ΠΟΛΕΟΔΟΜΙΑΣ – ΧΩΡΟΤΑΞΙΑΣ Η SWOT ανάλυση ως εργαλείο σχεδιασμού</vt:lpstr>
      <vt:lpstr>Η έννοια του χώρου</vt:lpstr>
      <vt:lpstr>Προσεγγίζοντας την έννοια του σχεδιασμού</vt:lpstr>
      <vt:lpstr>Η δομή του σχεδιασμού</vt:lpstr>
      <vt:lpstr>Η διαδικασία του σχεδιασμού (01)</vt:lpstr>
      <vt:lpstr>Η διαδικασία του σχεδιασμού (02)</vt:lpstr>
      <vt:lpstr>Από την παρούσα κατάσταση στους βασικούς σκοπούς …</vt:lpstr>
      <vt:lpstr>Προέλευση της ανάλυσης SWOT</vt:lpstr>
      <vt:lpstr>Η ανάλυση SWOT στο σχεδιασμό (01)</vt:lpstr>
      <vt:lpstr>Η ανάλυση SWOT στο σχεδιασμό (02)</vt:lpstr>
      <vt:lpstr>Η ανάλυση SWOT στο σχεδιασμό (03)</vt:lpstr>
      <vt:lpstr>Η ανάλυση SWOT στο σχεδιασμό: Επισημάνσεις - ερωτήματα</vt:lpstr>
      <vt:lpstr>Η ανάλυση SWOT στο σχεδιασμό: Το παράδειγμα του ΠΕΠ Β. Αιγαίου 2000-06</vt:lpstr>
      <vt:lpstr>Η ανάλυση SWOT στο σχεδιασμό: Αξιοποίηση (01)</vt:lpstr>
      <vt:lpstr>Η ανάλυση SWOT στο σχεδιασμό: Αξιοποίηση (02)</vt:lpstr>
      <vt:lpstr>Η ανάλυση SWOT στο σχεδιασμό: Αξιοποίηση (03)</vt:lpstr>
      <vt:lpstr>Η ανάλυση SWOT στο σχεδιασμό: Αξιοποίηση: Το παράδειγμα του ΠΕΠ Θεσσαλίας 2000-06</vt:lpstr>
      <vt:lpstr>STUDIO ΠΟΛΕΟΔΟΜΙΑΣ – ΧΩΡΟΤΑΞΙΑΣ Η SWOT ανάλυση ως εργαλείο σχεδιασμού</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liveris</dc:creator>
  <cp:lastModifiedBy>Dimitris</cp:lastModifiedBy>
  <cp:revision>200</cp:revision>
  <dcterms:created xsi:type="dcterms:W3CDTF">2011-05-03T15:54:43Z</dcterms:created>
  <dcterms:modified xsi:type="dcterms:W3CDTF">2015-04-10T06:36:43Z</dcterms:modified>
</cp:coreProperties>
</file>