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 id="2147483928" r:id="rId2"/>
    <p:sldMasterId id="2147483956" r:id="rId3"/>
    <p:sldMasterId id="2147483984" r:id="rId4"/>
    <p:sldMasterId id="2147483998" r:id="rId5"/>
    <p:sldMasterId id="2147484026" r:id="rId6"/>
    <p:sldMasterId id="2147484040" r:id="rId7"/>
    <p:sldMasterId id="2147484110" r:id="rId8"/>
    <p:sldMasterId id="2147484124" r:id="rId9"/>
    <p:sldMasterId id="2147484138" r:id="rId10"/>
    <p:sldMasterId id="2147484152" r:id="rId11"/>
    <p:sldMasterId id="2147484164" r:id="rId12"/>
    <p:sldMasterId id="2147484176" r:id="rId13"/>
  </p:sldMasterIdLst>
  <p:notesMasterIdLst>
    <p:notesMasterId r:id="rId48"/>
  </p:notesMasterIdLst>
  <p:handoutMasterIdLst>
    <p:handoutMasterId r:id="rId49"/>
  </p:handoutMasterIdLst>
  <p:sldIdLst>
    <p:sldId id="455" r:id="rId14"/>
    <p:sldId id="406" r:id="rId15"/>
    <p:sldId id="456" r:id="rId16"/>
    <p:sldId id="407" r:id="rId17"/>
    <p:sldId id="408" r:id="rId18"/>
    <p:sldId id="430" r:id="rId19"/>
    <p:sldId id="431" r:id="rId20"/>
    <p:sldId id="450" r:id="rId21"/>
    <p:sldId id="457" r:id="rId22"/>
    <p:sldId id="458" r:id="rId23"/>
    <p:sldId id="459" r:id="rId24"/>
    <p:sldId id="451" r:id="rId25"/>
    <p:sldId id="452" r:id="rId26"/>
    <p:sldId id="453" r:id="rId27"/>
    <p:sldId id="409" r:id="rId28"/>
    <p:sldId id="378" r:id="rId29"/>
    <p:sldId id="412" r:id="rId30"/>
    <p:sldId id="413" r:id="rId31"/>
    <p:sldId id="444" r:id="rId32"/>
    <p:sldId id="419" r:id="rId33"/>
    <p:sldId id="417" r:id="rId34"/>
    <p:sldId id="416" r:id="rId35"/>
    <p:sldId id="415" r:id="rId36"/>
    <p:sldId id="414" r:id="rId37"/>
    <p:sldId id="449" r:id="rId38"/>
    <p:sldId id="423" r:id="rId39"/>
    <p:sldId id="425" r:id="rId40"/>
    <p:sldId id="399" r:id="rId41"/>
    <p:sldId id="427" r:id="rId42"/>
    <p:sldId id="436" r:id="rId43"/>
    <p:sldId id="437" r:id="rId44"/>
    <p:sldId id="439" r:id="rId45"/>
    <p:sldId id="438" r:id="rId46"/>
    <p:sldId id="428" r:id="rId47"/>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charset="0"/>
        <a:ea typeface="+mn-ea"/>
        <a:cs typeface="Times New Roman" pitchFamily="18" charset="0"/>
      </a:defRPr>
    </a:lvl5pPr>
    <a:lvl6pPr marL="2286000" algn="l" defTabSz="914400" rtl="0" eaLnBrk="1" latinLnBrk="0" hangingPunct="1">
      <a:defRPr sz="2400" kern="1200">
        <a:solidFill>
          <a:schemeClr val="tx1"/>
        </a:solidFill>
        <a:latin typeface="Arial" charset="0"/>
        <a:ea typeface="+mn-ea"/>
        <a:cs typeface="Times New Roman" pitchFamily="18" charset="0"/>
      </a:defRPr>
    </a:lvl6pPr>
    <a:lvl7pPr marL="2743200" algn="l" defTabSz="914400" rtl="0" eaLnBrk="1" latinLnBrk="0" hangingPunct="1">
      <a:defRPr sz="2400" kern="1200">
        <a:solidFill>
          <a:schemeClr val="tx1"/>
        </a:solidFill>
        <a:latin typeface="Arial" charset="0"/>
        <a:ea typeface="+mn-ea"/>
        <a:cs typeface="Times New Roman" pitchFamily="18" charset="0"/>
      </a:defRPr>
    </a:lvl7pPr>
    <a:lvl8pPr marL="3200400" algn="l" defTabSz="914400" rtl="0" eaLnBrk="1" latinLnBrk="0" hangingPunct="1">
      <a:defRPr sz="2400" kern="1200">
        <a:solidFill>
          <a:schemeClr val="tx1"/>
        </a:solidFill>
        <a:latin typeface="Arial" charset="0"/>
        <a:ea typeface="+mn-ea"/>
        <a:cs typeface="Times New Roman" pitchFamily="18" charset="0"/>
      </a:defRPr>
    </a:lvl8pPr>
    <a:lvl9pPr marL="3657600" algn="l" defTabSz="914400" rtl="0" eaLnBrk="1" latinLnBrk="0" hangingPunct="1">
      <a:defRPr sz="2400"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FF33"/>
    <a:srgbClr val="FF9900"/>
    <a:srgbClr val="0033CC"/>
    <a:srgbClr val="0099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09" autoAdjust="0"/>
  </p:normalViewPr>
  <p:slideViewPr>
    <p:cSldViewPr>
      <p:cViewPr varScale="1">
        <p:scale>
          <a:sx n="103" d="100"/>
          <a:sy n="103" d="100"/>
        </p:scale>
        <p:origin x="234" y="108"/>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kumimoji="1" sz="1200">
                <a:latin typeface="Arial Narrow" pitchFamily="34" charset="0"/>
              </a:defRPr>
            </a:lvl1pPr>
          </a:lstStyle>
          <a:p>
            <a:pPr>
              <a:defRPr/>
            </a:pPr>
            <a:endParaRPr lang="en-GB"/>
          </a:p>
        </p:txBody>
      </p:sp>
      <p:sp>
        <p:nvSpPr>
          <p:cNvPr id="36867"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kumimoji="1" sz="1200">
                <a:latin typeface="Arial Narrow" pitchFamily="34" charset="0"/>
              </a:defRPr>
            </a:lvl1pPr>
          </a:lstStyle>
          <a:p>
            <a:pPr>
              <a:defRPr/>
            </a:pPr>
            <a:endParaRPr lang="en-GB"/>
          </a:p>
        </p:txBody>
      </p:sp>
      <p:sp>
        <p:nvSpPr>
          <p:cNvPr id="36868"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kumimoji="1" sz="1200">
                <a:latin typeface="Arial Narrow" pitchFamily="34" charset="0"/>
              </a:defRPr>
            </a:lvl1pPr>
          </a:lstStyle>
          <a:p>
            <a:pPr>
              <a:defRPr/>
            </a:pPr>
            <a:endParaRPr lang="en-GB"/>
          </a:p>
        </p:txBody>
      </p:sp>
      <p:sp>
        <p:nvSpPr>
          <p:cNvPr id="36869"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kumimoji="1" sz="1200">
                <a:latin typeface="Arial Narrow" pitchFamily="34" charset="0"/>
              </a:defRPr>
            </a:lvl1pPr>
          </a:lstStyle>
          <a:p>
            <a:pPr>
              <a:defRPr/>
            </a:pPr>
            <a:fld id="{0CC61DEC-0F82-4011-8441-446FAED2B421}" type="slidenum">
              <a:rPr lang="en-GB"/>
              <a:pPr>
                <a:defRPr/>
              </a:pPr>
              <a:t>‹#›</a:t>
            </a:fld>
            <a:endParaRPr lang="en-GB"/>
          </a:p>
        </p:txBody>
      </p:sp>
    </p:spTree>
    <p:extLst>
      <p:ext uri="{BB962C8B-B14F-4D97-AF65-F5344CB8AC3E}">
        <p14:creationId xmlns:p14="http://schemas.microsoft.com/office/powerpoint/2010/main" val="4229157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kumimoji="1" sz="1200">
                <a:latin typeface="Arial Narrow" pitchFamily="34" charset="0"/>
              </a:defRPr>
            </a:lvl1pPr>
          </a:lstStyle>
          <a:p>
            <a:pPr>
              <a:defRPr/>
            </a:pPr>
            <a:endParaRPr lang="en-GB"/>
          </a:p>
        </p:txBody>
      </p:sp>
      <p:sp>
        <p:nvSpPr>
          <p:cNvPr id="35843" name="Rectangle 3"/>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kumimoji="1" sz="1200">
                <a:latin typeface="Arial Narrow" pitchFamily="34" charset="0"/>
              </a:defRPr>
            </a:lvl1pPr>
          </a:lstStyle>
          <a:p>
            <a:pPr>
              <a:defRPr/>
            </a:pPr>
            <a:endParaRPr lang="en-GB"/>
          </a:p>
        </p:txBody>
      </p:sp>
      <p:sp>
        <p:nvSpPr>
          <p:cNvPr id="3891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Κάντε κλικ για να επεξεργαστείτε τα στυλ κειμένου του υποδείγματος</a:t>
            </a:r>
          </a:p>
          <a:p>
            <a:pPr lvl="1"/>
            <a:r>
              <a:rPr lang="en-GB" noProof="0" smtClean="0"/>
              <a:t>Δεύτερου επιπέδου</a:t>
            </a:r>
          </a:p>
          <a:p>
            <a:pPr lvl="2"/>
            <a:r>
              <a:rPr lang="en-GB" noProof="0" smtClean="0"/>
              <a:t>Τρίτου επιπέδου</a:t>
            </a:r>
          </a:p>
          <a:p>
            <a:pPr lvl="3"/>
            <a:r>
              <a:rPr lang="en-GB" noProof="0" smtClean="0"/>
              <a:t>Τέταρτου επιπέδου</a:t>
            </a:r>
          </a:p>
          <a:p>
            <a:pPr lvl="4"/>
            <a:r>
              <a:rPr lang="en-GB" noProof="0" smtClean="0"/>
              <a:t>Πέμπτου επιπέδου</a:t>
            </a:r>
          </a:p>
        </p:txBody>
      </p:sp>
      <p:sp>
        <p:nvSpPr>
          <p:cNvPr id="35846"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kumimoji="1" sz="1200">
                <a:latin typeface="Arial Narrow" pitchFamily="34" charset="0"/>
              </a:defRPr>
            </a:lvl1pPr>
          </a:lstStyle>
          <a:p>
            <a:pPr>
              <a:defRPr/>
            </a:pPr>
            <a:endParaRPr lang="en-GB"/>
          </a:p>
        </p:txBody>
      </p:sp>
      <p:sp>
        <p:nvSpPr>
          <p:cNvPr id="35847" name="Rectangle 7"/>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kumimoji="1" sz="1200">
                <a:latin typeface="Arial Narrow" pitchFamily="34" charset="0"/>
              </a:defRPr>
            </a:lvl1pPr>
          </a:lstStyle>
          <a:p>
            <a:pPr>
              <a:defRPr/>
            </a:pPr>
            <a:fld id="{AD139C67-6620-42AA-98CE-79D92F3FCCEE}" type="slidenum">
              <a:rPr lang="en-GB"/>
              <a:pPr>
                <a:defRPr/>
              </a:pPr>
              <a:t>‹#›</a:t>
            </a:fld>
            <a:endParaRPr lang="en-GB"/>
          </a:p>
        </p:txBody>
      </p:sp>
    </p:spTree>
    <p:extLst>
      <p:ext uri="{BB962C8B-B14F-4D97-AF65-F5344CB8AC3E}">
        <p14:creationId xmlns:p14="http://schemas.microsoft.com/office/powerpoint/2010/main" val="1601833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17575" y="744538"/>
            <a:ext cx="4962525" cy="3722687"/>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D139C67-6620-42AA-98CE-79D92F3FCCEE}" type="slidenum">
              <a:rPr lang="en-GB" smtClean="0"/>
              <a:pPr>
                <a:defRPr/>
              </a:pPr>
              <a:t>1</a:t>
            </a:fld>
            <a:endParaRPr lang="en-GB"/>
          </a:p>
        </p:txBody>
      </p:sp>
    </p:spTree>
    <p:extLst>
      <p:ext uri="{BB962C8B-B14F-4D97-AF65-F5344CB8AC3E}">
        <p14:creationId xmlns:p14="http://schemas.microsoft.com/office/powerpoint/2010/main" val="275865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17575" y="744538"/>
            <a:ext cx="4962525" cy="3722687"/>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D139C67-6620-42AA-98CE-79D92F3FCCEE}" type="slidenum">
              <a:rPr lang="en-GB" smtClean="0"/>
              <a:pPr>
                <a:defRPr/>
              </a:pPr>
              <a:t>34</a:t>
            </a:fld>
            <a:endParaRPr lang="en-GB"/>
          </a:p>
        </p:txBody>
      </p:sp>
    </p:spTree>
    <p:extLst>
      <p:ext uri="{BB962C8B-B14F-4D97-AF65-F5344CB8AC3E}">
        <p14:creationId xmlns:p14="http://schemas.microsoft.com/office/powerpoint/2010/main" val="381407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6 w 3271"/>
                    <a:gd name="T1" fmla="*/ 1990 h 3075"/>
                    <a:gd name="T2" fmla="*/ 188 w 3271"/>
                    <a:gd name="T3" fmla="*/ 1474 h 3075"/>
                    <a:gd name="T4" fmla="*/ 66 w 3271"/>
                    <a:gd name="T5" fmla="*/ 1169 h 3075"/>
                    <a:gd name="T6" fmla="*/ 12 w 3271"/>
                    <a:gd name="T7" fmla="*/ 875 h 3075"/>
                    <a:gd name="T8" fmla="*/ 18 w 3271"/>
                    <a:gd name="T9" fmla="*/ 611 h 3075"/>
                    <a:gd name="T10" fmla="*/ 84 w 3271"/>
                    <a:gd name="T11" fmla="*/ 389 h 3075"/>
                    <a:gd name="T12" fmla="*/ 211 w 3271"/>
                    <a:gd name="T13" fmla="*/ 216 h 3075"/>
                    <a:gd name="T14" fmla="*/ 512 w 3271"/>
                    <a:gd name="T15" fmla="*/ 42 h 3075"/>
                    <a:gd name="T16" fmla="*/ 897 w 3271"/>
                    <a:gd name="T17" fmla="*/ 6 h 3075"/>
                    <a:gd name="T18" fmla="*/ 1342 w 3271"/>
                    <a:gd name="T19" fmla="*/ 102 h 3075"/>
                    <a:gd name="T20" fmla="*/ 1818 w 3271"/>
                    <a:gd name="T21" fmla="*/ 324 h 3075"/>
                    <a:gd name="T22" fmla="*/ 2286 w 3271"/>
                    <a:gd name="T23" fmla="*/ 659 h 3075"/>
                    <a:gd name="T24" fmla="*/ 2785 w 3271"/>
                    <a:gd name="T25" fmla="*/ 1187 h 3075"/>
                    <a:gd name="T26" fmla="*/ 3103 w 3271"/>
                    <a:gd name="T27" fmla="*/ 1702 h 3075"/>
                    <a:gd name="T28" fmla="*/ 3225 w 3271"/>
                    <a:gd name="T29" fmla="*/ 2008 h 3075"/>
                    <a:gd name="T30" fmla="*/ 3279 w 3271"/>
                    <a:gd name="T31" fmla="*/ 2302 h 3075"/>
                    <a:gd name="T32" fmla="*/ 3273 w 3271"/>
                    <a:gd name="T33" fmla="*/ 2565 h 3075"/>
                    <a:gd name="T34" fmla="*/ 3207 w 3271"/>
                    <a:gd name="T35" fmla="*/ 2781 h 3075"/>
                    <a:gd name="T36" fmla="*/ 3086 w 3271"/>
                    <a:gd name="T37" fmla="*/ 2961 h 3075"/>
                    <a:gd name="T38" fmla="*/ 2936 w 3271"/>
                    <a:gd name="T39" fmla="*/ 3075 h 3075"/>
                    <a:gd name="T40" fmla="*/ 3086 w 3271"/>
                    <a:gd name="T41" fmla="*/ 2967 h 3075"/>
                    <a:gd name="T42" fmla="*/ 3213 w 3271"/>
                    <a:gd name="T43" fmla="*/ 2787 h 3075"/>
                    <a:gd name="T44" fmla="*/ 3279 w 3271"/>
                    <a:gd name="T45" fmla="*/ 2565 h 3075"/>
                    <a:gd name="T46" fmla="*/ 3285 w 3271"/>
                    <a:gd name="T47" fmla="*/ 2302 h 3075"/>
                    <a:gd name="T48" fmla="*/ 3231 w 3271"/>
                    <a:gd name="T49" fmla="*/ 2008 h 3075"/>
                    <a:gd name="T50" fmla="*/ 3109 w 3271"/>
                    <a:gd name="T51" fmla="*/ 1702 h 3075"/>
                    <a:gd name="T52" fmla="*/ 2792 w 3271"/>
                    <a:gd name="T53" fmla="*/ 1181 h 3075"/>
                    <a:gd name="T54" fmla="*/ 2292 w 3271"/>
                    <a:gd name="T55" fmla="*/ 653 h 3075"/>
                    <a:gd name="T56" fmla="*/ 1818 w 3271"/>
                    <a:gd name="T57" fmla="*/ 318 h 3075"/>
                    <a:gd name="T58" fmla="*/ 1342 w 3271"/>
                    <a:gd name="T59" fmla="*/ 96 h 3075"/>
                    <a:gd name="T60" fmla="*/ 897 w 3271"/>
                    <a:gd name="T61" fmla="*/ 0 h 3075"/>
                    <a:gd name="T62" fmla="*/ 506 w 3271"/>
                    <a:gd name="T63" fmla="*/ 36 h 3075"/>
                    <a:gd name="T64" fmla="*/ 206 w 3271"/>
                    <a:gd name="T65" fmla="*/ 210 h 3075"/>
                    <a:gd name="T66" fmla="*/ 78 w 3271"/>
                    <a:gd name="T67" fmla="*/ 389 h 3075"/>
                    <a:gd name="T68" fmla="*/ 12 w 3271"/>
                    <a:gd name="T69" fmla="*/ 611 h 3075"/>
                    <a:gd name="T70" fmla="*/ 6 w 3271"/>
                    <a:gd name="T71" fmla="*/ 875 h 3075"/>
                    <a:gd name="T72" fmla="*/ 60 w 3271"/>
                    <a:gd name="T73" fmla="*/ 1169 h 3075"/>
                    <a:gd name="T74" fmla="*/ 182 w 3271"/>
                    <a:gd name="T75" fmla="*/ 1474 h 3075"/>
                    <a:gd name="T76" fmla="*/ 355 w 3271"/>
                    <a:gd name="T77" fmla="*/ 1786 h 3075"/>
                    <a:gd name="T78" fmla="*/ 855 w 3271"/>
                    <a:gd name="T79" fmla="*/ 2380 h 3075"/>
                    <a:gd name="T80" fmla="*/ 1252 w 3271"/>
                    <a:gd name="T81" fmla="*/ 2709 h 3075"/>
                    <a:gd name="T82" fmla="*/ 1666 w 3271"/>
                    <a:gd name="T83" fmla="*/ 2961 h 3075"/>
                    <a:gd name="T84" fmla="*/ 1949 w 3271"/>
                    <a:gd name="T85" fmla="*/ 3075 h 3075"/>
                    <a:gd name="T86" fmla="*/ 1535 w 3271"/>
                    <a:gd name="T87" fmla="*/ 2889 h 3075"/>
                    <a:gd name="T88" fmla="*/ 1124 w 3271"/>
                    <a:gd name="T89" fmla="*/ 2607 h 3075"/>
                    <a:gd name="T90" fmla="*/ 855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70 w 3952"/>
                      <a:gd name="T1" fmla="*/ 2860 h 3501"/>
                      <a:gd name="T2" fmla="*/ 3934 w 3952"/>
                      <a:gd name="T3" fmla="*/ 2614 h 3501"/>
                      <a:gd name="T4" fmla="*/ 3863 w 3952"/>
                      <a:gd name="T5" fmla="*/ 2368 h 3501"/>
                      <a:gd name="T6" fmla="*/ 3753 w 3952"/>
                      <a:gd name="T7" fmla="*/ 2110 h 3501"/>
                      <a:gd name="T8" fmla="*/ 3615 w 3952"/>
                      <a:gd name="T9" fmla="*/ 1853 h 3501"/>
                      <a:gd name="T10" fmla="*/ 3452 w 3952"/>
                      <a:gd name="T11" fmla="*/ 1595 h 3501"/>
                      <a:gd name="T12" fmla="*/ 3261 w 3952"/>
                      <a:gd name="T13" fmla="*/ 1343 h 3501"/>
                      <a:gd name="T14" fmla="*/ 3043 w 3952"/>
                      <a:gd name="T15" fmla="*/ 1103 h 3501"/>
                      <a:gd name="T16" fmla="*/ 2737 w 3952"/>
                      <a:gd name="T17" fmla="*/ 815 h 3501"/>
                      <a:gd name="T18" fmla="*/ 2346 w 3952"/>
                      <a:gd name="T19" fmla="*/ 522 h 3501"/>
                      <a:gd name="T20" fmla="*/ 1955 w 3952"/>
                      <a:gd name="T21" fmla="*/ 288 h 3501"/>
                      <a:gd name="T22" fmla="*/ 1565 w 3952"/>
                      <a:gd name="T23" fmla="*/ 126 h 3501"/>
                      <a:gd name="T24" fmla="*/ 1192 w 3952"/>
                      <a:gd name="T25" fmla="*/ 24 h 3501"/>
                      <a:gd name="T26" fmla="*/ 843 w 3952"/>
                      <a:gd name="T27" fmla="*/ 0 h 3501"/>
                      <a:gd name="T28" fmla="*/ 530 w 3952"/>
                      <a:gd name="T29" fmla="*/ 48 h 3501"/>
                      <a:gd name="T30" fmla="*/ 265 w 3952"/>
                      <a:gd name="T31" fmla="*/ 174 h 3501"/>
                      <a:gd name="T32" fmla="*/ 114 w 3952"/>
                      <a:gd name="T33" fmla="*/ 312 h 3501"/>
                      <a:gd name="T34" fmla="*/ 0 w 3952"/>
                      <a:gd name="T35" fmla="*/ 486 h 3501"/>
                      <a:gd name="T36" fmla="*/ 72 w 3952"/>
                      <a:gd name="T37" fmla="*/ 372 h 3501"/>
                      <a:gd name="T38" fmla="*/ 271 w 3952"/>
                      <a:gd name="T39" fmla="*/ 174 h 3501"/>
                      <a:gd name="T40" fmla="*/ 530 w 3952"/>
                      <a:gd name="T41" fmla="*/ 48 h 3501"/>
                      <a:gd name="T42" fmla="*/ 843 w 3952"/>
                      <a:gd name="T43" fmla="*/ 6 h 3501"/>
                      <a:gd name="T44" fmla="*/ 1192 w 3952"/>
                      <a:gd name="T45" fmla="*/ 30 h 3501"/>
                      <a:gd name="T46" fmla="*/ 1565 w 3952"/>
                      <a:gd name="T47" fmla="*/ 132 h 3501"/>
                      <a:gd name="T48" fmla="*/ 1955 w 3952"/>
                      <a:gd name="T49" fmla="*/ 294 h 3501"/>
                      <a:gd name="T50" fmla="*/ 2346 w 3952"/>
                      <a:gd name="T51" fmla="*/ 528 h 3501"/>
                      <a:gd name="T52" fmla="*/ 2731 w 3952"/>
                      <a:gd name="T53" fmla="*/ 821 h 3501"/>
                      <a:gd name="T54" fmla="*/ 3146 w 3952"/>
                      <a:gd name="T55" fmla="*/ 1223 h 3501"/>
                      <a:gd name="T56" fmla="*/ 3356 w 3952"/>
                      <a:gd name="T57" fmla="*/ 1469 h 3501"/>
                      <a:gd name="T58" fmla="*/ 3532 w 3952"/>
                      <a:gd name="T59" fmla="*/ 1727 h 3501"/>
                      <a:gd name="T60" fmla="*/ 3687 w 3952"/>
                      <a:gd name="T61" fmla="*/ 1984 h 3501"/>
                      <a:gd name="T62" fmla="*/ 3808 w 3952"/>
                      <a:gd name="T63" fmla="*/ 2236 h 3501"/>
                      <a:gd name="T64" fmla="*/ 3899 w 3952"/>
                      <a:gd name="T65" fmla="*/ 2494 h 3501"/>
                      <a:gd name="T66" fmla="*/ 3958 w 3952"/>
                      <a:gd name="T67" fmla="*/ 2740 h 3501"/>
                      <a:gd name="T68" fmla="*/ 3976 w 3952"/>
                      <a:gd name="T69" fmla="*/ 2973 h 3501"/>
                      <a:gd name="T70" fmla="*/ 3946 w 3952"/>
                      <a:gd name="T71" fmla="*/ 3255 h 3501"/>
                      <a:gd name="T72" fmla="*/ 3857 w 3952"/>
                      <a:gd name="T73" fmla="*/ 3501 h 3501"/>
                      <a:gd name="T74" fmla="*/ 3910 w 3952"/>
                      <a:gd name="T75" fmla="*/ 3387 h 3501"/>
                      <a:gd name="T76" fmla="*/ 3970 w 3952"/>
                      <a:gd name="T77" fmla="*/ 3123 h 3501"/>
                      <a:gd name="T78" fmla="*/ 3976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6" name="Freeform 8"/>
                  <p:cNvSpPr>
                    <a:spLocks/>
                  </p:cNvSpPr>
                  <p:nvPr userDrawn="1"/>
                </p:nvSpPr>
                <p:spPr bwMode="hidden">
                  <a:xfrm>
                    <a:off x="406" y="953"/>
                    <a:ext cx="3803" cy="3363"/>
                  </a:xfrm>
                  <a:custGeom>
                    <a:avLst/>
                    <a:gdLst>
                      <a:gd name="T0" fmla="*/ 680 w 3791"/>
                      <a:gd name="T1" fmla="*/ 2416 h 3363"/>
                      <a:gd name="T2" fmla="*/ 421 w 3791"/>
                      <a:gd name="T3" fmla="*/ 2062 h 3363"/>
                      <a:gd name="T4" fmla="*/ 217 w 3791"/>
                      <a:gd name="T5" fmla="*/ 1703 h 3363"/>
                      <a:gd name="T6" fmla="*/ 78 w 3791"/>
                      <a:gd name="T7" fmla="*/ 1343 h 3363"/>
                      <a:gd name="T8" fmla="*/ 12 w 3791"/>
                      <a:gd name="T9" fmla="*/ 1001 h 3363"/>
                      <a:gd name="T10" fmla="*/ 18 w 3791"/>
                      <a:gd name="T11" fmla="*/ 701 h 3363"/>
                      <a:gd name="T12" fmla="*/ 96 w 3791"/>
                      <a:gd name="T13" fmla="*/ 450 h 3363"/>
                      <a:gd name="T14" fmla="*/ 241 w 3791"/>
                      <a:gd name="T15" fmla="*/ 246 h 3363"/>
                      <a:gd name="T16" fmla="*/ 584 w 3791"/>
                      <a:gd name="T17" fmla="*/ 48 h 3363"/>
                      <a:gd name="T18" fmla="*/ 1034 w 3791"/>
                      <a:gd name="T19" fmla="*/ 6 h 3363"/>
                      <a:gd name="T20" fmla="*/ 1553 w 3791"/>
                      <a:gd name="T21" fmla="*/ 120 h 3363"/>
                      <a:gd name="T22" fmla="*/ 2101 w 3791"/>
                      <a:gd name="T23" fmla="*/ 378 h 3363"/>
                      <a:gd name="T24" fmla="*/ 2647 w 3791"/>
                      <a:gd name="T25" fmla="*/ 773 h 3363"/>
                      <a:gd name="T26" fmla="*/ 3135 w 3791"/>
                      <a:gd name="T27" fmla="*/ 1265 h 3363"/>
                      <a:gd name="T28" fmla="*/ 3400 w 3791"/>
                      <a:gd name="T29" fmla="*/ 1625 h 3363"/>
                      <a:gd name="T30" fmla="*/ 3604 w 3791"/>
                      <a:gd name="T31" fmla="*/ 1984 h 3363"/>
                      <a:gd name="T32" fmla="*/ 3743 w 3791"/>
                      <a:gd name="T33" fmla="*/ 2344 h 3363"/>
                      <a:gd name="T34" fmla="*/ 3809 w 3791"/>
                      <a:gd name="T35" fmla="*/ 2686 h 3363"/>
                      <a:gd name="T36" fmla="*/ 3773 w 3791"/>
                      <a:gd name="T37" fmla="*/ 3105 h 3363"/>
                      <a:gd name="T38" fmla="*/ 3652 w 3791"/>
                      <a:gd name="T39" fmla="*/ 3363 h 3363"/>
                      <a:gd name="T40" fmla="*/ 3803 w 3791"/>
                      <a:gd name="T41" fmla="*/ 2967 h 3363"/>
                      <a:gd name="T42" fmla="*/ 3815 w 3791"/>
                      <a:gd name="T43" fmla="*/ 2794 h 3363"/>
                      <a:gd name="T44" fmla="*/ 3773 w 3791"/>
                      <a:gd name="T45" fmla="*/ 2458 h 3363"/>
                      <a:gd name="T46" fmla="*/ 3659 w 3791"/>
                      <a:gd name="T47" fmla="*/ 2104 h 3363"/>
                      <a:gd name="T48" fmla="*/ 3478 w 3791"/>
                      <a:gd name="T49" fmla="*/ 1739 h 3363"/>
                      <a:gd name="T50" fmla="*/ 3231 w 3791"/>
                      <a:gd name="T51" fmla="*/ 1385 h 3363"/>
                      <a:gd name="T52" fmla="*/ 2822 w 3791"/>
                      <a:gd name="T53" fmla="*/ 929 h 3363"/>
                      <a:gd name="T54" fmla="*/ 2286 w 3791"/>
                      <a:gd name="T55" fmla="*/ 492 h 3363"/>
                      <a:gd name="T56" fmla="*/ 1732 w 3791"/>
                      <a:gd name="T57" fmla="*/ 192 h 3363"/>
                      <a:gd name="T58" fmla="*/ 1198 w 3791"/>
                      <a:gd name="T59" fmla="*/ 24 h 3363"/>
                      <a:gd name="T60" fmla="*/ 721 w 3791"/>
                      <a:gd name="T61" fmla="*/ 12 h 3363"/>
                      <a:gd name="T62" fmla="*/ 337 w 3791"/>
                      <a:gd name="T63" fmla="*/ 162 h 3363"/>
                      <a:gd name="T64" fmla="*/ 132 w 3791"/>
                      <a:gd name="T65" fmla="*/ 378 h 3363"/>
                      <a:gd name="T66" fmla="*/ 36 w 3791"/>
                      <a:gd name="T67" fmla="*/ 612 h 3363"/>
                      <a:gd name="T68" fmla="*/ 0 w 3791"/>
                      <a:gd name="T69" fmla="*/ 893 h 3363"/>
                      <a:gd name="T70" fmla="*/ 42 w 3791"/>
                      <a:gd name="T71" fmla="*/ 1229 h 3363"/>
                      <a:gd name="T72" fmla="*/ 163 w 3791"/>
                      <a:gd name="T73" fmla="*/ 1583 h 3363"/>
                      <a:gd name="T74" fmla="*/ 343 w 3791"/>
                      <a:gd name="T75" fmla="*/ 1942 h 3363"/>
                      <a:gd name="T76" fmla="*/ 584 w 3791"/>
                      <a:gd name="T77" fmla="*/ 2302 h 3363"/>
                      <a:gd name="T78" fmla="*/ 993 w 3791"/>
                      <a:gd name="T79" fmla="*/ 2758 h 3363"/>
                      <a:gd name="T80" fmla="*/ 1606 w 3791"/>
                      <a:gd name="T81" fmla="*/ 3237 h 3363"/>
                      <a:gd name="T82" fmla="*/ 1606 w 3791"/>
                      <a:gd name="T83" fmla="*/ 3237 h 3363"/>
                      <a:gd name="T84" fmla="*/ 999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7" name="Freeform 9"/>
                  <p:cNvSpPr>
                    <a:spLocks/>
                  </p:cNvSpPr>
                  <p:nvPr userDrawn="1"/>
                </p:nvSpPr>
                <p:spPr bwMode="hidden">
                  <a:xfrm>
                    <a:off x="514" y="1091"/>
                    <a:ext cx="3538" cy="3225"/>
                  </a:xfrm>
                  <a:custGeom>
                    <a:avLst/>
                    <a:gdLst>
                      <a:gd name="T0" fmla="*/ 542 w 3527"/>
                      <a:gd name="T1" fmla="*/ 2146 h 3225"/>
                      <a:gd name="T2" fmla="*/ 319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9 w 3527"/>
                      <a:gd name="T15" fmla="*/ 150 h 3225"/>
                      <a:gd name="T16" fmla="*/ 673 w 3527"/>
                      <a:gd name="T17" fmla="*/ 12 h 3225"/>
                      <a:gd name="T18" fmla="*/ 1118 w 3527"/>
                      <a:gd name="T19" fmla="*/ 24 h 3225"/>
                      <a:gd name="T20" fmla="*/ 1618 w 3527"/>
                      <a:gd name="T21" fmla="*/ 174 h 3225"/>
                      <a:gd name="T22" fmla="*/ 2130 w 3527"/>
                      <a:gd name="T23" fmla="*/ 456 h 3225"/>
                      <a:gd name="T24" fmla="*/ 2629 w 3527"/>
                      <a:gd name="T25" fmla="*/ 857 h 3225"/>
                      <a:gd name="T26" fmla="*/ 3093 w 3527"/>
                      <a:gd name="T27" fmla="*/ 1391 h 3225"/>
                      <a:gd name="T28" fmla="*/ 3296 w 3527"/>
                      <a:gd name="T29" fmla="*/ 1726 h 3225"/>
                      <a:gd name="T30" fmla="*/ 3448 w 3527"/>
                      <a:gd name="T31" fmla="*/ 2062 h 3225"/>
                      <a:gd name="T32" fmla="*/ 3531 w 3527"/>
                      <a:gd name="T33" fmla="*/ 2386 h 3225"/>
                      <a:gd name="T34" fmla="*/ 3543 w 3527"/>
                      <a:gd name="T35" fmla="*/ 2680 h 3225"/>
                      <a:gd name="T36" fmla="*/ 3496 w 3527"/>
                      <a:gd name="T37" fmla="*/ 2931 h 3225"/>
                      <a:gd name="T38" fmla="*/ 3381 w 3527"/>
                      <a:gd name="T39" fmla="*/ 3141 h 3225"/>
                      <a:gd name="T40" fmla="*/ 3302 w 3527"/>
                      <a:gd name="T41" fmla="*/ 3225 h 3225"/>
                      <a:gd name="T42" fmla="*/ 3332 w 3527"/>
                      <a:gd name="T43" fmla="*/ 3201 h 3225"/>
                      <a:gd name="T44" fmla="*/ 3466 w 3527"/>
                      <a:gd name="T45" fmla="*/ 3009 h 3225"/>
                      <a:gd name="T46" fmla="*/ 3537 w 3527"/>
                      <a:gd name="T47" fmla="*/ 2769 h 3225"/>
                      <a:gd name="T48" fmla="*/ 3543 w 3527"/>
                      <a:gd name="T49" fmla="*/ 2488 h 3225"/>
                      <a:gd name="T50" fmla="*/ 3484 w 3527"/>
                      <a:gd name="T51" fmla="*/ 2170 h 3225"/>
                      <a:gd name="T52" fmla="*/ 3356 w 3527"/>
                      <a:gd name="T53" fmla="*/ 1834 h 3225"/>
                      <a:gd name="T54" fmla="*/ 3165 w 3527"/>
                      <a:gd name="T55" fmla="*/ 1499 h 3225"/>
                      <a:gd name="T56" fmla="*/ 2834 w 3527"/>
                      <a:gd name="T57" fmla="*/ 1061 h 3225"/>
                      <a:gd name="T58" fmla="*/ 2298 w 3527"/>
                      <a:gd name="T59" fmla="*/ 575 h 3225"/>
                      <a:gd name="T60" fmla="*/ 1787 w 3527"/>
                      <a:gd name="T61" fmla="*/ 252 h 3225"/>
                      <a:gd name="T62" fmla="*/ 1281 w 3527"/>
                      <a:gd name="T63" fmla="*/ 60 h 3225"/>
                      <a:gd name="T64" fmla="*/ 813 w 3527"/>
                      <a:gd name="T65" fmla="*/ 0 h 3225"/>
                      <a:gd name="T66" fmla="*/ 420 w 3527"/>
                      <a:gd name="T67" fmla="*/ 84 h 3225"/>
                      <a:gd name="T68" fmla="*/ 169 w 3527"/>
                      <a:gd name="T69" fmla="*/ 288 h 3225"/>
                      <a:gd name="T70" fmla="*/ 53 w 3527"/>
                      <a:gd name="T71" fmla="*/ 498 h 3225"/>
                      <a:gd name="T72" fmla="*/ 0 w 3527"/>
                      <a:gd name="T73" fmla="*/ 749 h 3225"/>
                      <a:gd name="T74" fmla="*/ 18 w 3527"/>
                      <a:gd name="T75" fmla="*/ 1043 h 3225"/>
                      <a:gd name="T76" fmla="*/ 101 w 3527"/>
                      <a:gd name="T77" fmla="*/ 1373 h 3225"/>
                      <a:gd name="T78" fmla="*/ 253 w 3527"/>
                      <a:gd name="T79" fmla="*/ 1708 h 3225"/>
                      <a:gd name="T80" fmla="*/ 456 w 3527"/>
                      <a:gd name="T81" fmla="*/ 2038 h 3225"/>
                      <a:gd name="T82" fmla="*/ 920 w 3527"/>
                      <a:gd name="T83" fmla="*/ 2572 h 3225"/>
                      <a:gd name="T84" fmla="*/ 1263 w 3527"/>
                      <a:gd name="T85" fmla="*/ 2865 h 3225"/>
                      <a:gd name="T86" fmla="*/ 1618 w 3527"/>
                      <a:gd name="T87" fmla="*/ 3099 h 3225"/>
                      <a:gd name="T88" fmla="*/ 1865 w 3527"/>
                      <a:gd name="T89" fmla="*/ 3225 h 3225"/>
                      <a:gd name="T90" fmla="*/ 1504 w 3527"/>
                      <a:gd name="T91" fmla="*/ 3027 h 3225"/>
                      <a:gd name="T92" fmla="*/ 1150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71 w 4251"/>
                        <a:gd name="T1" fmla="*/ 3237 h 3794"/>
                        <a:gd name="T2" fmla="*/ 4229 w 4251"/>
                        <a:gd name="T3" fmla="*/ 2961 h 3794"/>
                        <a:gd name="T4" fmla="*/ 4146 w 4251"/>
                        <a:gd name="T5" fmla="*/ 2679 h 3794"/>
                        <a:gd name="T6" fmla="*/ 4024 w 4251"/>
                        <a:gd name="T7" fmla="*/ 2391 h 3794"/>
                        <a:gd name="T8" fmla="*/ 3869 w 4251"/>
                        <a:gd name="T9" fmla="*/ 2098 h 3794"/>
                        <a:gd name="T10" fmla="*/ 3681 w 4251"/>
                        <a:gd name="T11" fmla="*/ 1810 h 3794"/>
                        <a:gd name="T12" fmla="*/ 3460 w 4251"/>
                        <a:gd name="T13" fmla="*/ 1528 h 3794"/>
                        <a:gd name="T14" fmla="*/ 3213 w 4251"/>
                        <a:gd name="T15" fmla="*/ 1252 h 3794"/>
                        <a:gd name="T16" fmla="*/ 2876 w 4251"/>
                        <a:gd name="T17" fmla="*/ 935 h 3794"/>
                        <a:gd name="T18" fmla="*/ 2448 w 4251"/>
                        <a:gd name="T19" fmla="*/ 605 h 3794"/>
                        <a:gd name="T20" fmla="*/ 2003 w 4251"/>
                        <a:gd name="T21" fmla="*/ 341 h 3794"/>
                        <a:gd name="T22" fmla="*/ 1559 w 4251"/>
                        <a:gd name="T23" fmla="*/ 143 h 3794"/>
                        <a:gd name="T24" fmla="*/ 1130 w 4251"/>
                        <a:gd name="T25" fmla="*/ 35 h 3794"/>
                        <a:gd name="T26" fmla="*/ 745 w 4251"/>
                        <a:gd name="T27" fmla="*/ 0 h 3794"/>
                        <a:gd name="T28" fmla="*/ 403 w 4251"/>
                        <a:gd name="T29" fmla="*/ 47 h 3794"/>
                        <a:gd name="T30" fmla="*/ 120 w 4251"/>
                        <a:gd name="T31" fmla="*/ 173 h 3794"/>
                        <a:gd name="T32" fmla="*/ 0 w 4251"/>
                        <a:gd name="T33" fmla="*/ 269 h 3794"/>
                        <a:gd name="T34" fmla="*/ 265 w 4251"/>
                        <a:gd name="T35" fmla="*/ 101 h 3794"/>
                        <a:gd name="T36" fmla="*/ 590 w 4251"/>
                        <a:gd name="T37" fmla="*/ 18 h 3794"/>
                        <a:gd name="T38" fmla="*/ 963 w 4251"/>
                        <a:gd name="T39" fmla="*/ 18 h 3794"/>
                        <a:gd name="T40" fmla="*/ 1365 w 4251"/>
                        <a:gd name="T41" fmla="*/ 95 h 3794"/>
                        <a:gd name="T42" fmla="*/ 1792 w 4251"/>
                        <a:gd name="T43" fmla="*/ 245 h 3794"/>
                        <a:gd name="T44" fmla="*/ 2226 w 4251"/>
                        <a:gd name="T45" fmla="*/ 467 h 3794"/>
                        <a:gd name="T46" fmla="*/ 2659 w 4251"/>
                        <a:gd name="T47" fmla="*/ 761 h 3794"/>
                        <a:gd name="T48" fmla="*/ 3079 w 4251"/>
                        <a:gd name="T49" fmla="*/ 1120 h 3794"/>
                        <a:gd name="T50" fmla="*/ 3338 w 4251"/>
                        <a:gd name="T51" fmla="*/ 1390 h 3794"/>
                        <a:gd name="T52" fmla="*/ 3574 w 4251"/>
                        <a:gd name="T53" fmla="*/ 1666 h 3794"/>
                        <a:gd name="T54" fmla="*/ 3778 w 4251"/>
                        <a:gd name="T55" fmla="*/ 1954 h 3794"/>
                        <a:gd name="T56" fmla="*/ 3946 w 4251"/>
                        <a:gd name="T57" fmla="*/ 2247 h 3794"/>
                        <a:gd name="T58" fmla="*/ 4084 w 4251"/>
                        <a:gd name="T59" fmla="*/ 2535 h 3794"/>
                        <a:gd name="T60" fmla="*/ 4188 w 4251"/>
                        <a:gd name="T61" fmla="*/ 2823 h 3794"/>
                        <a:gd name="T62" fmla="*/ 4247 w 4251"/>
                        <a:gd name="T63" fmla="*/ 3105 h 3794"/>
                        <a:gd name="T64" fmla="*/ 4271 w 4251"/>
                        <a:gd name="T65" fmla="*/ 3368 h 3794"/>
                        <a:gd name="T66" fmla="*/ 4259 w 4251"/>
                        <a:gd name="T67" fmla="*/ 3590 h 3794"/>
                        <a:gd name="T68" fmla="*/ 4211 w 4251"/>
                        <a:gd name="T69" fmla="*/ 3794 h 3794"/>
                        <a:gd name="T70" fmla="*/ 4241 w 4251"/>
                        <a:gd name="T71" fmla="*/ 3692 h 3794"/>
                        <a:gd name="T72" fmla="*/ 4271 w 4251"/>
                        <a:gd name="T73" fmla="*/ 3482 h 3794"/>
                        <a:gd name="T74" fmla="*/ 4277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3 w 4108"/>
                          <a:gd name="T1" fmla="*/ 186 h 3657"/>
                          <a:gd name="T2" fmla="*/ 444 w 4108"/>
                          <a:gd name="T3" fmla="*/ 54 h 3657"/>
                          <a:gd name="T4" fmla="*/ 775 w 4108"/>
                          <a:gd name="T5" fmla="*/ 6 h 3657"/>
                          <a:gd name="T6" fmla="*/ 1144 w 4108"/>
                          <a:gd name="T7" fmla="*/ 36 h 3657"/>
                          <a:gd name="T8" fmla="*/ 1547 w 4108"/>
                          <a:gd name="T9" fmla="*/ 144 h 3657"/>
                          <a:gd name="T10" fmla="*/ 1961 w 4108"/>
                          <a:gd name="T11" fmla="*/ 324 h 3657"/>
                          <a:gd name="T12" fmla="*/ 2383 w 4108"/>
                          <a:gd name="T13" fmla="*/ 570 h 3657"/>
                          <a:gd name="T14" fmla="*/ 2798 w 4108"/>
                          <a:gd name="T15" fmla="*/ 888 h 3657"/>
                          <a:gd name="T16" fmla="*/ 3123 w 4108"/>
                          <a:gd name="T17" fmla="*/ 1193 h 3657"/>
                          <a:gd name="T18" fmla="*/ 3358 w 4108"/>
                          <a:gd name="T19" fmla="*/ 1451 h 3657"/>
                          <a:gd name="T20" fmla="*/ 3562 w 4108"/>
                          <a:gd name="T21" fmla="*/ 1721 h 3657"/>
                          <a:gd name="T22" fmla="*/ 3743 w 4108"/>
                          <a:gd name="T23" fmla="*/ 1997 h 3657"/>
                          <a:gd name="T24" fmla="*/ 3887 w 4108"/>
                          <a:gd name="T25" fmla="*/ 2272 h 3657"/>
                          <a:gd name="T26" fmla="*/ 4002 w 4108"/>
                          <a:gd name="T27" fmla="*/ 2548 h 3657"/>
                          <a:gd name="T28" fmla="*/ 4086 w 4108"/>
                          <a:gd name="T29" fmla="*/ 2818 h 3657"/>
                          <a:gd name="T30" fmla="*/ 4128 w 4108"/>
                          <a:gd name="T31" fmla="*/ 3070 h 3657"/>
                          <a:gd name="T32" fmla="*/ 4128 w 4108"/>
                          <a:gd name="T33" fmla="*/ 3321 h 3657"/>
                          <a:gd name="T34" fmla="*/ 4086 w 4108"/>
                          <a:gd name="T35" fmla="*/ 3549 h 3657"/>
                          <a:gd name="T36" fmla="*/ 4056 w 4108"/>
                          <a:gd name="T37" fmla="*/ 3657 h 3657"/>
                          <a:gd name="T38" fmla="*/ 4116 w 4108"/>
                          <a:gd name="T39" fmla="*/ 3447 h 3657"/>
                          <a:gd name="T40" fmla="*/ 4134 w 4108"/>
                          <a:gd name="T41" fmla="*/ 3213 h 3657"/>
                          <a:gd name="T42" fmla="*/ 4128 w 4108"/>
                          <a:gd name="T43" fmla="*/ 3070 h 3657"/>
                          <a:gd name="T44" fmla="*/ 4086 w 4108"/>
                          <a:gd name="T45" fmla="*/ 2812 h 3657"/>
                          <a:gd name="T46" fmla="*/ 4008 w 4108"/>
                          <a:gd name="T47" fmla="*/ 2548 h 3657"/>
                          <a:gd name="T48" fmla="*/ 3893 w 4108"/>
                          <a:gd name="T49" fmla="*/ 2272 h 3657"/>
                          <a:gd name="T50" fmla="*/ 3749 w 4108"/>
                          <a:gd name="T51" fmla="*/ 1997 h 3657"/>
                          <a:gd name="T52" fmla="*/ 3568 w 4108"/>
                          <a:gd name="T53" fmla="*/ 1721 h 3657"/>
                          <a:gd name="T54" fmla="*/ 3364 w 4108"/>
                          <a:gd name="T55" fmla="*/ 1451 h 3657"/>
                          <a:gd name="T56" fmla="*/ 3129 w 4108"/>
                          <a:gd name="T57" fmla="*/ 1187 h 3657"/>
                          <a:gd name="T58" fmla="*/ 2810 w 4108"/>
                          <a:gd name="T59" fmla="*/ 888 h 3657"/>
                          <a:gd name="T60" fmla="*/ 2402 w 4108"/>
                          <a:gd name="T61" fmla="*/ 576 h 3657"/>
                          <a:gd name="T62" fmla="*/ 1979 w 4108"/>
                          <a:gd name="T63" fmla="*/ 330 h 3657"/>
                          <a:gd name="T64" fmla="*/ 1553 w 4108"/>
                          <a:gd name="T65" fmla="*/ 144 h 3657"/>
                          <a:gd name="T66" fmla="*/ 1138 w 4108"/>
                          <a:gd name="T67" fmla="*/ 30 h 3657"/>
                          <a:gd name="T68" fmla="*/ 757 w 4108"/>
                          <a:gd name="T69" fmla="*/ 0 h 3657"/>
                          <a:gd name="T70" fmla="*/ 433 w 4108"/>
                          <a:gd name="T71" fmla="*/ 54 h 3657"/>
                          <a:gd name="T72" fmla="*/ 163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8" name="Freeform 50"/>
                        <p:cNvSpPr>
                          <a:spLocks/>
                        </p:cNvSpPr>
                        <p:nvPr userDrawn="1"/>
                      </p:nvSpPr>
                      <p:spPr bwMode="hidden">
                        <a:xfrm>
                          <a:off x="0" y="2548"/>
                          <a:ext cx="1542" cy="1768"/>
                        </a:xfrm>
                        <a:custGeom>
                          <a:avLst/>
                          <a:gdLst>
                            <a:gd name="T0" fmla="*/ 915 w 1537"/>
                            <a:gd name="T1" fmla="*/ 1264 h 1768"/>
                            <a:gd name="T2" fmla="*/ 1064 w 1537"/>
                            <a:gd name="T3" fmla="*/ 1402 h 1768"/>
                            <a:gd name="T4" fmla="*/ 1222 w 1537"/>
                            <a:gd name="T5" fmla="*/ 1528 h 1768"/>
                            <a:gd name="T6" fmla="*/ 1377 w 1537"/>
                            <a:gd name="T7" fmla="*/ 1654 h 1768"/>
                            <a:gd name="T8" fmla="*/ 1541 w 1537"/>
                            <a:gd name="T9" fmla="*/ 1768 h 1768"/>
                            <a:gd name="T10" fmla="*/ 1547 w 1537"/>
                            <a:gd name="T11" fmla="*/ 1768 h 1768"/>
                            <a:gd name="T12" fmla="*/ 1383 w 1537"/>
                            <a:gd name="T13" fmla="*/ 1654 h 1768"/>
                            <a:gd name="T14" fmla="*/ 1228 w 1537"/>
                            <a:gd name="T15" fmla="*/ 1534 h 1768"/>
                            <a:gd name="T16" fmla="*/ 1070 w 1537"/>
                            <a:gd name="T17" fmla="*/ 1402 h 1768"/>
                            <a:gd name="T18" fmla="*/ 921 w 1537"/>
                            <a:gd name="T19" fmla="*/ 1258 h 1768"/>
                            <a:gd name="T20" fmla="*/ 769 w 1537"/>
                            <a:gd name="T21" fmla="*/ 1115 h 1768"/>
                            <a:gd name="T22" fmla="*/ 632 w 1537"/>
                            <a:gd name="T23" fmla="*/ 959 h 1768"/>
                            <a:gd name="T24" fmla="*/ 500 w 1537"/>
                            <a:gd name="T25" fmla="*/ 803 h 1768"/>
                            <a:gd name="T26" fmla="*/ 379 w 1537"/>
                            <a:gd name="T27" fmla="*/ 647 h 1768"/>
                            <a:gd name="T28" fmla="*/ 271 w 1537"/>
                            <a:gd name="T29" fmla="*/ 485 h 1768"/>
                            <a:gd name="T30" fmla="*/ 169 w 1537"/>
                            <a:gd name="T31" fmla="*/ 323 h 1768"/>
                            <a:gd name="T32" fmla="*/ 78 w 1537"/>
                            <a:gd name="T33" fmla="*/ 161 h 1768"/>
                            <a:gd name="T34" fmla="*/ 0 w 1537"/>
                            <a:gd name="T35" fmla="*/ 0 h 1768"/>
                            <a:gd name="T36" fmla="*/ 0 w 1537"/>
                            <a:gd name="T37" fmla="*/ 12 h 1768"/>
                            <a:gd name="T38" fmla="*/ 78 w 1537"/>
                            <a:gd name="T39" fmla="*/ 173 h 1768"/>
                            <a:gd name="T40" fmla="*/ 169 w 1537"/>
                            <a:gd name="T41" fmla="*/ 335 h 1768"/>
                            <a:gd name="T42" fmla="*/ 271 w 1537"/>
                            <a:gd name="T43" fmla="*/ 491 h 1768"/>
                            <a:gd name="T44" fmla="*/ 379 w 1537"/>
                            <a:gd name="T45" fmla="*/ 653 h 1768"/>
                            <a:gd name="T46" fmla="*/ 500 w 1537"/>
                            <a:gd name="T47" fmla="*/ 809 h 1768"/>
                            <a:gd name="T48" fmla="*/ 632 w 1537"/>
                            <a:gd name="T49" fmla="*/ 965 h 1768"/>
                            <a:gd name="T50" fmla="*/ 769 w 1537"/>
                            <a:gd name="T51" fmla="*/ 1121 h 1768"/>
                            <a:gd name="T52" fmla="*/ 915 w 1537"/>
                            <a:gd name="T53" fmla="*/ 1264 h 1768"/>
                            <a:gd name="T54" fmla="*/ 915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79 w 1435"/>
                  <a:gd name="T1" fmla="*/ 1150 h 1618"/>
                  <a:gd name="T2" fmla="*/ 747 w 1435"/>
                  <a:gd name="T3" fmla="*/ 1019 h 1618"/>
                  <a:gd name="T4" fmla="*/ 614 w 1435"/>
                  <a:gd name="T5" fmla="*/ 875 h 1618"/>
                  <a:gd name="T6" fmla="*/ 494 w 1435"/>
                  <a:gd name="T7" fmla="*/ 737 h 1618"/>
                  <a:gd name="T8" fmla="*/ 379 w 1435"/>
                  <a:gd name="T9" fmla="*/ 593 h 1618"/>
                  <a:gd name="T10" fmla="*/ 277 w 1435"/>
                  <a:gd name="T11" fmla="*/ 443 h 1618"/>
                  <a:gd name="T12" fmla="*/ 175 w 1435"/>
                  <a:gd name="T13" fmla="*/ 299 h 1618"/>
                  <a:gd name="T14" fmla="*/ 84 w 1435"/>
                  <a:gd name="T15" fmla="*/ 149 h 1618"/>
                  <a:gd name="T16" fmla="*/ 0 w 1435"/>
                  <a:gd name="T17" fmla="*/ 0 h 1618"/>
                  <a:gd name="T18" fmla="*/ 0 w 1435"/>
                  <a:gd name="T19" fmla="*/ 11 h 1618"/>
                  <a:gd name="T20" fmla="*/ 84 w 1435"/>
                  <a:gd name="T21" fmla="*/ 155 h 1618"/>
                  <a:gd name="T22" fmla="*/ 175 w 1435"/>
                  <a:gd name="T23" fmla="*/ 305 h 1618"/>
                  <a:gd name="T24" fmla="*/ 271 w 1435"/>
                  <a:gd name="T25" fmla="*/ 449 h 1618"/>
                  <a:gd name="T26" fmla="*/ 379 w 1435"/>
                  <a:gd name="T27" fmla="*/ 593 h 1618"/>
                  <a:gd name="T28" fmla="*/ 494 w 1435"/>
                  <a:gd name="T29" fmla="*/ 737 h 1618"/>
                  <a:gd name="T30" fmla="*/ 614 w 1435"/>
                  <a:gd name="T31" fmla="*/ 881 h 1618"/>
                  <a:gd name="T32" fmla="*/ 741 w 1435"/>
                  <a:gd name="T33" fmla="*/ 1019 h 1618"/>
                  <a:gd name="T34" fmla="*/ 879 w 1435"/>
                  <a:gd name="T35" fmla="*/ 1150 h 1618"/>
                  <a:gd name="T36" fmla="*/ 1018 w 1435"/>
                  <a:gd name="T37" fmla="*/ 1276 h 1618"/>
                  <a:gd name="T38" fmla="*/ 1156 w 1435"/>
                  <a:gd name="T39" fmla="*/ 1396 h 1618"/>
                  <a:gd name="T40" fmla="*/ 1294 w 1435"/>
                  <a:gd name="T41" fmla="*/ 1510 h 1618"/>
                  <a:gd name="T42" fmla="*/ 1439 w 1435"/>
                  <a:gd name="T43" fmla="*/ 1618 h 1618"/>
                  <a:gd name="T44" fmla="*/ 1445 w 1435"/>
                  <a:gd name="T45" fmla="*/ 1618 h 1618"/>
                  <a:gd name="T46" fmla="*/ 1302 w 1435"/>
                  <a:gd name="T47" fmla="*/ 1510 h 1618"/>
                  <a:gd name="T48" fmla="*/ 1162 w 1435"/>
                  <a:gd name="T49" fmla="*/ 1396 h 1618"/>
                  <a:gd name="T50" fmla="*/ 1018 w 1435"/>
                  <a:gd name="T51" fmla="*/ 1276 h 1618"/>
                  <a:gd name="T52" fmla="*/ 879 w 1435"/>
                  <a:gd name="T53" fmla="*/ 1150 h 1618"/>
                  <a:gd name="T54" fmla="*/ 879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Freeform 115"/>
              <p:cNvSpPr>
                <a:spLocks/>
              </p:cNvSpPr>
              <p:nvPr/>
            </p:nvSpPr>
            <p:spPr bwMode="hidden">
              <a:xfrm>
                <a:off x="16" y="2260"/>
                <a:ext cx="1673" cy="2014"/>
              </a:xfrm>
              <a:custGeom>
                <a:avLst/>
                <a:gdLst>
                  <a:gd name="T0" fmla="*/ 963 w 1668"/>
                  <a:gd name="T1" fmla="*/ 1463 h 2014"/>
                  <a:gd name="T2" fmla="*/ 793 w 1668"/>
                  <a:gd name="T3" fmla="*/ 1289 h 2014"/>
                  <a:gd name="T4" fmla="*/ 638 w 1668"/>
                  <a:gd name="T5" fmla="*/ 1115 h 2014"/>
                  <a:gd name="T6" fmla="*/ 492 w 1668"/>
                  <a:gd name="T7" fmla="*/ 929 h 2014"/>
                  <a:gd name="T8" fmla="*/ 367 w 1668"/>
                  <a:gd name="T9" fmla="*/ 743 h 2014"/>
                  <a:gd name="T10" fmla="*/ 253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3 w 1668"/>
                  <a:gd name="T25" fmla="*/ 569 h 2014"/>
                  <a:gd name="T26" fmla="*/ 367 w 1668"/>
                  <a:gd name="T27" fmla="*/ 755 h 2014"/>
                  <a:gd name="T28" fmla="*/ 492 w 1668"/>
                  <a:gd name="T29" fmla="*/ 935 h 2014"/>
                  <a:gd name="T30" fmla="*/ 638 w 1668"/>
                  <a:gd name="T31" fmla="*/ 1115 h 2014"/>
                  <a:gd name="T32" fmla="*/ 793 w 1668"/>
                  <a:gd name="T33" fmla="*/ 1295 h 2014"/>
                  <a:gd name="T34" fmla="*/ 963 w 1668"/>
                  <a:gd name="T35" fmla="*/ 1463 h 2014"/>
                  <a:gd name="T36" fmla="*/ 1136 w 1668"/>
                  <a:gd name="T37" fmla="*/ 1618 h 2014"/>
                  <a:gd name="T38" fmla="*/ 1311 w 1668"/>
                  <a:gd name="T39" fmla="*/ 1762 h 2014"/>
                  <a:gd name="T40" fmla="*/ 1491 w 1668"/>
                  <a:gd name="T41" fmla="*/ 1894 h 2014"/>
                  <a:gd name="T42" fmla="*/ 1672 w 1668"/>
                  <a:gd name="T43" fmla="*/ 2014 h 2014"/>
                  <a:gd name="T44" fmla="*/ 1678 w 1668"/>
                  <a:gd name="T45" fmla="*/ 2014 h 2014"/>
                  <a:gd name="T46" fmla="*/ 1491 w 1668"/>
                  <a:gd name="T47" fmla="*/ 1894 h 2014"/>
                  <a:gd name="T48" fmla="*/ 1311 w 1668"/>
                  <a:gd name="T49" fmla="*/ 1762 h 2014"/>
                  <a:gd name="T50" fmla="*/ 1136 w 1668"/>
                  <a:gd name="T51" fmla="*/ 1618 h 2014"/>
                  <a:gd name="T52" fmla="*/ 963 w 1668"/>
                  <a:gd name="T53" fmla="*/ 1463 h 2014"/>
                  <a:gd name="T54" fmla="*/ 963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8CCE03CB-68C5-4C98-BA1E-6A547BD3D882}" type="datetimeFigureOut">
              <a:rPr lang="el-GR"/>
              <a:pPr>
                <a:defRPr/>
              </a:pPr>
              <a:t>7/6/2017</a:t>
            </a:fld>
            <a:endParaRPr lang="el-G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98C56810-3100-4D8F-82C8-B1D9634B222D}" type="slidenum">
              <a:rPr lang="el-GR"/>
              <a:pPr>
                <a:defRPr/>
              </a:pPr>
              <a:t>‹#›</a:t>
            </a:fld>
            <a:endParaRPr lang="el-GR"/>
          </a:p>
        </p:txBody>
      </p:sp>
    </p:spTree>
    <p:extLst>
      <p:ext uri="{BB962C8B-B14F-4D97-AF65-F5344CB8AC3E}">
        <p14:creationId xmlns:p14="http://schemas.microsoft.com/office/powerpoint/2010/main" val="462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4C832134-4964-4C66-BBC6-4A94A4921819}" type="datetimeFigureOut">
              <a:rPr lang="el-GR"/>
              <a:pPr>
                <a:defRPr/>
              </a:pPr>
              <a:t>7/6/2017</a:t>
            </a:fld>
            <a:endParaRPr lang="el-GR"/>
          </a:p>
        </p:txBody>
      </p:sp>
      <p:sp>
        <p:nvSpPr>
          <p:cNvPr id="5" name="Rectangle 127"/>
          <p:cNvSpPr>
            <a:spLocks noGrp="1" noChangeArrowheads="1"/>
          </p:cNvSpPr>
          <p:nvPr>
            <p:ph type="ftr" sz="quarter" idx="11"/>
          </p:nvPr>
        </p:nvSpPr>
        <p:spPr/>
        <p:txBody>
          <a:bodyPr/>
          <a:lstStyle>
            <a:lvl1pPr>
              <a:defRPr/>
            </a:lvl1pPr>
          </a:lstStyle>
          <a:p>
            <a:pPr>
              <a:defRPr/>
            </a:pPr>
            <a:endParaRPr lang="el-GR"/>
          </a:p>
        </p:txBody>
      </p:sp>
      <p:sp>
        <p:nvSpPr>
          <p:cNvPr id="6" name="Rectangle 128"/>
          <p:cNvSpPr>
            <a:spLocks noGrp="1" noChangeArrowheads="1"/>
          </p:cNvSpPr>
          <p:nvPr>
            <p:ph type="sldNum" sz="quarter" idx="12"/>
          </p:nvPr>
        </p:nvSpPr>
        <p:spPr/>
        <p:txBody>
          <a:bodyPr/>
          <a:lstStyle>
            <a:lvl1pPr>
              <a:defRPr/>
            </a:lvl1pPr>
          </a:lstStyle>
          <a:p>
            <a:pPr>
              <a:defRPr/>
            </a:pPr>
            <a:fld id="{8B821EF1-79BA-434E-BF1B-50256BCF068D}" type="slidenum">
              <a:rPr lang="el-GR"/>
              <a:pPr>
                <a:defRPr/>
              </a:pPr>
              <a:t>‹#›</a:t>
            </a:fld>
            <a:endParaRPr lang="el-GR"/>
          </a:p>
        </p:txBody>
      </p:sp>
    </p:spTree>
    <p:extLst>
      <p:ext uri="{BB962C8B-B14F-4D97-AF65-F5344CB8AC3E}">
        <p14:creationId xmlns:p14="http://schemas.microsoft.com/office/powerpoint/2010/main" val="35359455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D560F5E0-F248-4EF1-BE26-83D2F49A361D}"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9E7B5489-852D-4334-949E-233FFCFEE6E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401953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CEC3A741-FC0A-4946-9227-4E02B71BDDB8}"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3B9F4D6-7B4D-4F64-AB81-6DDA461E8E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4439503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BE155DCA-4FAE-4B89-A31C-6F84687BEF34}"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FA83A2EC-6F90-4EF8-A62D-5CF4639449B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5479645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FD1A044F-0C60-403A-A517-E1E9AAD7373F}"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CBD54489-5CCC-4B5C-B839-54D6E4E67C5C}"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1015770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4E5C638-5CC6-4BD5-9CA6-49A786DB59C1}"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33BFE4C5-BCDA-45C7-B6C2-C463DD1B72C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626101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D5A0C821-CA51-4A7F-849D-26E35EB3D3E9}" type="datetimeFigureOut">
              <a:rPr lang="el-GR">
                <a:solidFill>
                  <a:srgbClr val="FFFFFF"/>
                </a:solidFill>
              </a:rPr>
              <a:pPr>
                <a:defRPr/>
              </a:pPr>
              <a:t>7/6/2017</a:t>
            </a:fld>
            <a:endParaRPr lang="el-GR">
              <a:solidFill>
                <a:srgbClr val="FFFFFF"/>
              </a:solidFill>
            </a:endParaRP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solidFill>
                <a:srgbClr val="FFFFFF"/>
              </a:solidFill>
            </a:endParaRP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40EDED2B-0DB9-4FD7-BC0F-9F32BB439F8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5459625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6BF40B31-5B15-4782-BDB0-C0290269FBC9}"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E33624D4-FB29-4E8A-AAAD-ACF62FC470F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2518854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D5C8EC88-1914-470B-81A3-C275768BAD7B}"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53295E4-FAAF-48F5-B54C-3FDFD7C0D36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8296714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62C9D1C6-6F07-4D57-8258-53033E077ED0}"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5B6C574D-FD72-4A99-AC06-DD6C348A551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0751604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A6225D3C-8EA6-43F9-9C13-C3EAD8F54FF2}" type="datetimeFigureOut">
              <a:rPr lang="el-GR">
                <a:solidFill>
                  <a:srgbClr val="FFFFFF"/>
                </a:solidFill>
              </a:rPr>
              <a:pPr>
                <a:defRPr/>
              </a:pPr>
              <a:t>7/6/2017</a:t>
            </a:fld>
            <a:endParaRPr lang="el-GR">
              <a:solidFill>
                <a:srgbClr val="FFFFFF"/>
              </a:solidFill>
            </a:endParaRPr>
          </a:p>
        </p:txBody>
      </p:sp>
      <p:sp>
        <p:nvSpPr>
          <p:cNvPr id="8"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9" name="Rectangle 128"/>
          <p:cNvSpPr>
            <a:spLocks noGrp="1" noChangeArrowheads="1"/>
          </p:cNvSpPr>
          <p:nvPr>
            <p:ph type="sldNum" sz="quarter" idx="12"/>
          </p:nvPr>
        </p:nvSpPr>
        <p:spPr/>
        <p:txBody>
          <a:bodyPr/>
          <a:lstStyle>
            <a:lvl1pPr>
              <a:defRPr/>
            </a:lvl1pPr>
          </a:lstStyle>
          <a:p>
            <a:pPr>
              <a:defRPr/>
            </a:pPr>
            <a:fld id="{56DFA330-EEEB-464D-B252-AF29EE4D6A59}"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6008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75EF95D0-B2C4-4120-8BD4-275BDDDE61D1}" type="datetimeFigureOut">
              <a:rPr lang="el-GR"/>
              <a:pPr>
                <a:defRPr/>
              </a:pPr>
              <a:t>7/6/2017</a:t>
            </a:fld>
            <a:endParaRPr lang="el-GR"/>
          </a:p>
        </p:txBody>
      </p:sp>
      <p:sp>
        <p:nvSpPr>
          <p:cNvPr id="5" name="Rectangle 127"/>
          <p:cNvSpPr>
            <a:spLocks noGrp="1" noChangeArrowheads="1"/>
          </p:cNvSpPr>
          <p:nvPr>
            <p:ph type="ftr" sz="quarter" idx="11"/>
          </p:nvPr>
        </p:nvSpPr>
        <p:spPr/>
        <p:txBody>
          <a:bodyPr/>
          <a:lstStyle>
            <a:lvl1pPr>
              <a:defRPr/>
            </a:lvl1pPr>
          </a:lstStyle>
          <a:p>
            <a:pPr>
              <a:defRPr/>
            </a:pPr>
            <a:endParaRPr lang="el-GR"/>
          </a:p>
        </p:txBody>
      </p:sp>
      <p:sp>
        <p:nvSpPr>
          <p:cNvPr id="6" name="Rectangle 128"/>
          <p:cNvSpPr>
            <a:spLocks noGrp="1" noChangeArrowheads="1"/>
          </p:cNvSpPr>
          <p:nvPr>
            <p:ph type="sldNum" sz="quarter" idx="12"/>
          </p:nvPr>
        </p:nvSpPr>
        <p:spPr/>
        <p:txBody>
          <a:bodyPr/>
          <a:lstStyle>
            <a:lvl1pPr>
              <a:defRPr/>
            </a:lvl1pPr>
          </a:lstStyle>
          <a:p>
            <a:pPr>
              <a:defRPr/>
            </a:pPr>
            <a:fld id="{6EDDFAE1-3362-40C5-8EE5-D49D5090B6BD}" type="slidenum">
              <a:rPr lang="el-GR"/>
              <a:pPr>
                <a:defRPr/>
              </a:pPr>
              <a:t>‹#›</a:t>
            </a:fld>
            <a:endParaRPr lang="el-GR"/>
          </a:p>
        </p:txBody>
      </p:sp>
    </p:spTree>
    <p:extLst>
      <p:ext uri="{BB962C8B-B14F-4D97-AF65-F5344CB8AC3E}">
        <p14:creationId xmlns:p14="http://schemas.microsoft.com/office/powerpoint/2010/main" val="41793399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642D30FD-B2C2-41B8-8C93-5590B28F5249}"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E93E7D2E-71EC-4067-AEBD-5F5D85A3F26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0558462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43C51855-764F-4621-8D0C-28F5EDF19CA2}" type="datetimeFigureOut">
              <a:rPr lang="el-GR">
                <a:solidFill>
                  <a:srgbClr val="FFFFFF"/>
                </a:solidFill>
              </a:rPr>
              <a:pPr>
                <a:defRPr/>
              </a:pPr>
              <a:t>7/6/2017</a:t>
            </a:fld>
            <a:endParaRPr lang="el-GR">
              <a:solidFill>
                <a:srgbClr val="FFFFFF"/>
              </a:solidFill>
            </a:endParaRPr>
          </a:p>
        </p:txBody>
      </p:sp>
      <p:sp>
        <p:nvSpPr>
          <p:cNvPr id="3"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4" name="Rectangle 128"/>
          <p:cNvSpPr>
            <a:spLocks noGrp="1" noChangeArrowheads="1"/>
          </p:cNvSpPr>
          <p:nvPr>
            <p:ph type="sldNum" sz="quarter" idx="12"/>
          </p:nvPr>
        </p:nvSpPr>
        <p:spPr/>
        <p:txBody>
          <a:bodyPr/>
          <a:lstStyle>
            <a:lvl1pPr>
              <a:defRPr/>
            </a:lvl1pPr>
          </a:lstStyle>
          <a:p>
            <a:pPr>
              <a:defRPr/>
            </a:pPr>
            <a:fld id="{3D4B6E28-EC75-4362-A6C4-1E333A7FA6C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9007986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A9A5A171-F5FA-41B5-9830-62F7C8687EE8}"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2863E929-5E46-4AD5-BA72-A65F1BDD128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2355442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D560F5E0-F248-4EF1-BE26-83D2F49A361D}"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9E7B5489-852D-4334-949E-233FFCFEE6E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4043596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CEC3A741-FC0A-4946-9227-4E02B71BDDB8}"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3B9F4D6-7B4D-4F64-AB81-6DDA461E8E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0571166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BE155DCA-4FAE-4B89-A31C-6F84687BEF34}"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FA83A2EC-6F90-4EF8-A62D-5CF4639449B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5940067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FD1A044F-0C60-403A-A517-E1E9AAD7373F}"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CBD54489-5CCC-4B5C-B839-54D6E4E67C5C}"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9967929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4E5C638-5CC6-4BD5-9CA6-49A786DB59C1}"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33BFE4C5-BCDA-45C7-B6C2-C463DD1B72C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2375489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D5A0C821-CA51-4A7F-849D-26E35EB3D3E9}" type="datetimeFigureOut">
              <a:rPr lang="el-GR">
                <a:solidFill>
                  <a:srgbClr val="FFFFFF"/>
                </a:solidFill>
              </a:rPr>
              <a:pPr>
                <a:defRPr/>
              </a:pPr>
              <a:t>7/6/2017</a:t>
            </a:fld>
            <a:endParaRPr lang="el-GR">
              <a:solidFill>
                <a:srgbClr val="FFFFFF"/>
              </a:solidFill>
            </a:endParaRP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solidFill>
                <a:srgbClr val="FFFFFF"/>
              </a:solidFill>
            </a:endParaRP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40EDED2B-0DB9-4FD7-BC0F-9F32BB439F8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6305230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6BF40B31-5B15-4782-BDB0-C0290269FBC9}"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E33624D4-FB29-4E8A-AAAD-ACF62FC470F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69055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CBAD6667-798D-421A-B6B1-CEDE4E11FE3C}" type="datetimeFigureOut">
              <a:rPr lang="el-GR"/>
              <a:pPr>
                <a:defRPr/>
              </a:pPr>
              <a:t>7/6/2017</a:t>
            </a:fld>
            <a:endParaRPr lang="el-GR"/>
          </a:p>
        </p:txBody>
      </p:sp>
      <p:sp>
        <p:nvSpPr>
          <p:cNvPr id="4" name="Rectangle 127"/>
          <p:cNvSpPr>
            <a:spLocks noGrp="1" noChangeArrowheads="1"/>
          </p:cNvSpPr>
          <p:nvPr>
            <p:ph type="ftr" sz="quarter" idx="11"/>
          </p:nvPr>
        </p:nvSpPr>
        <p:spPr/>
        <p:txBody>
          <a:bodyPr/>
          <a:lstStyle>
            <a:lvl1pPr>
              <a:defRPr/>
            </a:lvl1pPr>
          </a:lstStyle>
          <a:p>
            <a:pPr>
              <a:defRPr/>
            </a:pPr>
            <a:endParaRPr lang="el-GR"/>
          </a:p>
        </p:txBody>
      </p:sp>
      <p:sp>
        <p:nvSpPr>
          <p:cNvPr id="5" name="Rectangle 128"/>
          <p:cNvSpPr>
            <a:spLocks noGrp="1" noChangeArrowheads="1"/>
          </p:cNvSpPr>
          <p:nvPr>
            <p:ph type="sldNum" sz="quarter" idx="12"/>
          </p:nvPr>
        </p:nvSpPr>
        <p:spPr/>
        <p:txBody>
          <a:bodyPr/>
          <a:lstStyle>
            <a:lvl1pPr>
              <a:defRPr/>
            </a:lvl1pPr>
          </a:lstStyle>
          <a:p>
            <a:pPr>
              <a:defRPr/>
            </a:pPr>
            <a:fld id="{291FF498-3EA6-4E39-AC4C-489309DE5642}" type="slidenum">
              <a:rPr lang="el-GR"/>
              <a:pPr>
                <a:defRPr/>
              </a:pPr>
              <a:t>‹#›</a:t>
            </a:fld>
            <a:endParaRPr lang="el-GR"/>
          </a:p>
        </p:txBody>
      </p:sp>
    </p:spTree>
    <p:extLst>
      <p:ext uri="{BB962C8B-B14F-4D97-AF65-F5344CB8AC3E}">
        <p14:creationId xmlns:p14="http://schemas.microsoft.com/office/powerpoint/2010/main" val="23511561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D5C8EC88-1914-470B-81A3-C275768BAD7B}"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53295E4-FAAF-48F5-B54C-3FDFD7C0D36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1019100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62C9D1C6-6F07-4D57-8258-53033E077ED0}"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5B6C574D-FD72-4A99-AC06-DD6C348A551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7007816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A6225D3C-8EA6-43F9-9C13-C3EAD8F54FF2}" type="datetimeFigureOut">
              <a:rPr lang="el-GR">
                <a:solidFill>
                  <a:srgbClr val="FFFFFF"/>
                </a:solidFill>
              </a:rPr>
              <a:pPr>
                <a:defRPr/>
              </a:pPr>
              <a:t>7/6/2017</a:t>
            </a:fld>
            <a:endParaRPr lang="el-GR">
              <a:solidFill>
                <a:srgbClr val="FFFFFF"/>
              </a:solidFill>
            </a:endParaRPr>
          </a:p>
        </p:txBody>
      </p:sp>
      <p:sp>
        <p:nvSpPr>
          <p:cNvPr id="8"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9" name="Rectangle 128"/>
          <p:cNvSpPr>
            <a:spLocks noGrp="1" noChangeArrowheads="1"/>
          </p:cNvSpPr>
          <p:nvPr>
            <p:ph type="sldNum" sz="quarter" idx="12"/>
          </p:nvPr>
        </p:nvSpPr>
        <p:spPr/>
        <p:txBody>
          <a:bodyPr/>
          <a:lstStyle>
            <a:lvl1pPr>
              <a:defRPr/>
            </a:lvl1pPr>
          </a:lstStyle>
          <a:p>
            <a:pPr>
              <a:defRPr/>
            </a:pPr>
            <a:fld id="{56DFA330-EEEB-464D-B252-AF29EE4D6A59}"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2090828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642D30FD-B2C2-41B8-8C93-5590B28F5249}"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E93E7D2E-71EC-4067-AEBD-5F5D85A3F26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2297372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43C51855-764F-4621-8D0C-28F5EDF19CA2}" type="datetimeFigureOut">
              <a:rPr lang="el-GR">
                <a:solidFill>
                  <a:srgbClr val="FFFFFF"/>
                </a:solidFill>
              </a:rPr>
              <a:pPr>
                <a:defRPr/>
              </a:pPr>
              <a:t>7/6/2017</a:t>
            </a:fld>
            <a:endParaRPr lang="el-GR">
              <a:solidFill>
                <a:srgbClr val="FFFFFF"/>
              </a:solidFill>
            </a:endParaRPr>
          </a:p>
        </p:txBody>
      </p:sp>
      <p:sp>
        <p:nvSpPr>
          <p:cNvPr id="3"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4" name="Rectangle 128"/>
          <p:cNvSpPr>
            <a:spLocks noGrp="1" noChangeArrowheads="1"/>
          </p:cNvSpPr>
          <p:nvPr>
            <p:ph type="sldNum" sz="quarter" idx="12"/>
          </p:nvPr>
        </p:nvSpPr>
        <p:spPr/>
        <p:txBody>
          <a:bodyPr/>
          <a:lstStyle>
            <a:lvl1pPr>
              <a:defRPr/>
            </a:lvl1pPr>
          </a:lstStyle>
          <a:p>
            <a:pPr>
              <a:defRPr/>
            </a:pPr>
            <a:fld id="{3D4B6E28-EC75-4362-A6C4-1E333A7FA6C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5373038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A9A5A171-F5FA-41B5-9830-62F7C8687EE8}"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2863E929-5E46-4AD5-BA72-A65F1BDD128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8235852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D560F5E0-F248-4EF1-BE26-83D2F49A361D}"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9E7B5489-852D-4334-949E-233FFCFEE6E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6935640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CEC3A741-FC0A-4946-9227-4E02B71BDDB8}"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3B9F4D6-7B4D-4F64-AB81-6DDA461E8E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1383971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BE155DCA-4FAE-4B89-A31C-6F84687BEF34}"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FA83A2EC-6F90-4EF8-A62D-5CF4639449B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1555514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FD1A044F-0C60-403A-A517-E1E9AAD7373F}"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CBD54489-5CCC-4B5C-B839-54D6E4E67C5C}"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33068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151490D0-AEE2-42D1-B299-9DC5C40B04D6}" type="datetimeFigureOut">
              <a:rPr lang="el-GR"/>
              <a:pPr>
                <a:defRPr/>
              </a:pPr>
              <a:t>7/6/2017</a:t>
            </a:fld>
            <a:endParaRPr lang="el-GR"/>
          </a:p>
        </p:txBody>
      </p:sp>
      <p:sp>
        <p:nvSpPr>
          <p:cNvPr id="6" name="Rectangle 127"/>
          <p:cNvSpPr>
            <a:spLocks noGrp="1" noChangeArrowheads="1"/>
          </p:cNvSpPr>
          <p:nvPr>
            <p:ph type="ftr" sz="quarter" idx="11"/>
          </p:nvPr>
        </p:nvSpPr>
        <p:spPr/>
        <p:txBody>
          <a:bodyPr/>
          <a:lstStyle>
            <a:lvl1pPr>
              <a:defRPr/>
            </a:lvl1pPr>
          </a:lstStyle>
          <a:p>
            <a:pPr>
              <a:defRPr/>
            </a:pPr>
            <a:endParaRPr lang="el-GR"/>
          </a:p>
        </p:txBody>
      </p:sp>
      <p:sp>
        <p:nvSpPr>
          <p:cNvPr id="7" name="Rectangle 128"/>
          <p:cNvSpPr>
            <a:spLocks noGrp="1" noChangeArrowheads="1"/>
          </p:cNvSpPr>
          <p:nvPr>
            <p:ph type="sldNum" sz="quarter" idx="12"/>
          </p:nvPr>
        </p:nvSpPr>
        <p:spPr/>
        <p:txBody>
          <a:bodyPr/>
          <a:lstStyle>
            <a:lvl1pPr>
              <a:defRPr/>
            </a:lvl1pPr>
          </a:lstStyle>
          <a:p>
            <a:pPr>
              <a:defRPr/>
            </a:pPr>
            <a:fld id="{1EF9EED2-6BD3-4526-BAC5-417AE7D6083A}" type="slidenum">
              <a:rPr lang="el-GR"/>
              <a:pPr>
                <a:defRPr/>
              </a:pPr>
              <a:t>‹#›</a:t>
            </a:fld>
            <a:endParaRPr lang="el-GR"/>
          </a:p>
        </p:txBody>
      </p:sp>
    </p:spTree>
    <p:extLst>
      <p:ext uri="{BB962C8B-B14F-4D97-AF65-F5344CB8AC3E}">
        <p14:creationId xmlns:p14="http://schemas.microsoft.com/office/powerpoint/2010/main" val="29961023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4E5C638-5CC6-4BD5-9CA6-49A786DB59C1}"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33BFE4C5-BCDA-45C7-B6C2-C463DD1B72C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869835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428929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868258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701229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559377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120724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877023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78845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049557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5636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D5A0C821-CA51-4A7F-849D-26E35EB3D3E9}" type="datetimeFigureOut">
              <a:rPr lang="el-GR">
                <a:solidFill>
                  <a:srgbClr val="FFFFFF"/>
                </a:solidFill>
              </a:rPr>
              <a:pPr>
                <a:defRPr/>
              </a:pPr>
              <a:t>7/6/2017</a:t>
            </a:fld>
            <a:endParaRPr lang="el-GR">
              <a:solidFill>
                <a:srgbClr val="FFFFFF"/>
              </a:solidFill>
            </a:endParaRP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solidFill>
                <a:srgbClr val="FFFFFF"/>
              </a:solidFill>
            </a:endParaRP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40EDED2B-0DB9-4FD7-BC0F-9F32BB439F8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8558202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026280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176044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002730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908054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284423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863892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745130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045761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473212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0817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6BF40B31-5B15-4782-BDB0-C0290269FBC9}"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E33624D4-FB29-4E8A-AAAD-ACF62FC470F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8306430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219638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24693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98177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358676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857824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482551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937231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077998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831636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6288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D5C8EC88-1914-470B-81A3-C275768BAD7B}"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53295E4-FAAF-48F5-B54C-3FDFD7C0D36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2544815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188965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122016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471175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2A24F7-1BF5-4F8B-8816-A64CEEDDC68C}" type="datetimeFigureOut">
              <a:rPr lang="el-GR">
                <a:solidFill>
                  <a:prstClr val="black">
                    <a:tint val="75000"/>
                  </a:prstClr>
                </a:solidFill>
              </a:rPr>
              <a:pPr/>
              <a:t>7/6/2017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E696FCA-BB7B-4EA0-A6E0-A06F0038DC9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9872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62C9D1C6-6F07-4D57-8258-53033E077ED0}"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5B6C574D-FD72-4A99-AC06-DD6C348A551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05249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A6225D3C-8EA6-43F9-9C13-C3EAD8F54FF2}" type="datetimeFigureOut">
              <a:rPr lang="el-GR">
                <a:solidFill>
                  <a:srgbClr val="FFFFFF"/>
                </a:solidFill>
              </a:rPr>
              <a:pPr>
                <a:defRPr/>
              </a:pPr>
              <a:t>7/6/2017</a:t>
            </a:fld>
            <a:endParaRPr lang="el-GR">
              <a:solidFill>
                <a:srgbClr val="FFFFFF"/>
              </a:solidFill>
            </a:endParaRPr>
          </a:p>
        </p:txBody>
      </p:sp>
      <p:sp>
        <p:nvSpPr>
          <p:cNvPr id="8"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9" name="Rectangle 128"/>
          <p:cNvSpPr>
            <a:spLocks noGrp="1" noChangeArrowheads="1"/>
          </p:cNvSpPr>
          <p:nvPr>
            <p:ph type="sldNum" sz="quarter" idx="12"/>
          </p:nvPr>
        </p:nvSpPr>
        <p:spPr/>
        <p:txBody>
          <a:bodyPr/>
          <a:lstStyle>
            <a:lvl1pPr>
              <a:defRPr/>
            </a:lvl1pPr>
          </a:lstStyle>
          <a:p>
            <a:pPr>
              <a:defRPr/>
            </a:pPr>
            <a:fld id="{56DFA330-EEEB-464D-B252-AF29EE4D6A59}"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52508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642D30FD-B2C2-41B8-8C93-5590B28F5249}"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E93E7D2E-71EC-4067-AEBD-5F5D85A3F26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90475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816A3619-0435-48EC-97E2-CDEB4E65C7E1}" type="datetimeFigureOut">
              <a:rPr lang="el-GR"/>
              <a:pPr>
                <a:defRPr/>
              </a:pPr>
              <a:t>7/6/2017</a:t>
            </a:fld>
            <a:endParaRPr lang="el-GR"/>
          </a:p>
        </p:txBody>
      </p:sp>
      <p:sp>
        <p:nvSpPr>
          <p:cNvPr id="5" name="Rectangle 127"/>
          <p:cNvSpPr>
            <a:spLocks noGrp="1" noChangeArrowheads="1"/>
          </p:cNvSpPr>
          <p:nvPr>
            <p:ph type="ftr" sz="quarter" idx="11"/>
          </p:nvPr>
        </p:nvSpPr>
        <p:spPr/>
        <p:txBody>
          <a:bodyPr/>
          <a:lstStyle>
            <a:lvl1pPr>
              <a:defRPr/>
            </a:lvl1pPr>
          </a:lstStyle>
          <a:p>
            <a:pPr>
              <a:defRPr/>
            </a:pPr>
            <a:endParaRPr lang="el-GR"/>
          </a:p>
        </p:txBody>
      </p:sp>
      <p:sp>
        <p:nvSpPr>
          <p:cNvPr id="6" name="Rectangle 128"/>
          <p:cNvSpPr>
            <a:spLocks noGrp="1" noChangeArrowheads="1"/>
          </p:cNvSpPr>
          <p:nvPr>
            <p:ph type="sldNum" sz="quarter" idx="12"/>
          </p:nvPr>
        </p:nvSpPr>
        <p:spPr/>
        <p:txBody>
          <a:bodyPr/>
          <a:lstStyle>
            <a:lvl1pPr>
              <a:defRPr/>
            </a:lvl1pPr>
          </a:lstStyle>
          <a:p>
            <a:pPr>
              <a:defRPr/>
            </a:pPr>
            <a:fld id="{A7B3C735-98EC-498B-A4E6-26888682341C}" type="slidenum">
              <a:rPr lang="el-GR"/>
              <a:pPr>
                <a:defRPr/>
              </a:pPr>
              <a:t>‹#›</a:t>
            </a:fld>
            <a:endParaRPr lang="el-GR"/>
          </a:p>
        </p:txBody>
      </p:sp>
    </p:spTree>
    <p:extLst>
      <p:ext uri="{BB962C8B-B14F-4D97-AF65-F5344CB8AC3E}">
        <p14:creationId xmlns:p14="http://schemas.microsoft.com/office/powerpoint/2010/main" val="138149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43C51855-764F-4621-8D0C-28F5EDF19CA2}" type="datetimeFigureOut">
              <a:rPr lang="el-GR">
                <a:solidFill>
                  <a:srgbClr val="FFFFFF"/>
                </a:solidFill>
              </a:rPr>
              <a:pPr>
                <a:defRPr/>
              </a:pPr>
              <a:t>7/6/2017</a:t>
            </a:fld>
            <a:endParaRPr lang="el-GR">
              <a:solidFill>
                <a:srgbClr val="FFFFFF"/>
              </a:solidFill>
            </a:endParaRPr>
          </a:p>
        </p:txBody>
      </p:sp>
      <p:sp>
        <p:nvSpPr>
          <p:cNvPr id="3"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4" name="Rectangle 128"/>
          <p:cNvSpPr>
            <a:spLocks noGrp="1" noChangeArrowheads="1"/>
          </p:cNvSpPr>
          <p:nvPr>
            <p:ph type="sldNum" sz="quarter" idx="12"/>
          </p:nvPr>
        </p:nvSpPr>
        <p:spPr/>
        <p:txBody>
          <a:bodyPr/>
          <a:lstStyle>
            <a:lvl1pPr>
              <a:defRPr/>
            </a:lvl1pPr>
          </a:lstStyle>
          <a:p>
            <a:pPr>
              <a:defRPr/>
            </a:pPr>
            <a:fld id="{3D4B6E28-EC75-4362-A6C4-1E333A7FA6C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542962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A9A5A171-F5FA-41B5-9830-62F7C8687EE8}"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2863E929-5E46-4AD5-BA72-A65F1BDD128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346943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D560F5E0-F248-4EF1-BE26-83D2F49A361D}"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9E7B5489-852D-4334-949E-233FFCFEE6E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051639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CEC3A741-FC0A-4946-9227-4E02B71BDDB8}"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3B9F4D6-7B4D-4F64-AB81-6DDA461E8E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490057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BE155DCA-4FAE-4B89-A31C-6F84687BEF34}"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FA83A2EC-6F90-4EF8-A62D-5CF4639449B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831347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FD1A044F-0C60-403A-A517-E1E9AAD7373F}"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CBD54489-5CCC-4B5C-B839-54D6E4E67C5C}"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19182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4E5C638-5CC6-4BD5-9CA6-49A786DB59C1}"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33BFE4C5-BCDA-45C7-B6C2-C463DD1B72C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202188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D5A0C821-CA51-4A7F-849D-26E35EB3D3E9}" type="datetimeFigureOut">
              <a:rPr lang="el-GR">
                <a:solidFill>
                  <a:srgbClr val="FFFFFF"/>
                </a:solidFill>
              </a:rPr>
              <a:pPr>
                <a:defRPr/>
              </a:pPr>
              <a:t>7/6/2017</a:t>
            </a:fld>
            <a:endParaRPr lang="el-GR">
              <a:solidFill>
                <a:srgbClr val="FFFFFF"/>
              </a:solidFill>
            </a:endParaRP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solidFill>
                <a:srgbClr val="FFFFFF"/>
              </a:solidFill>
            </a:endParaRP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40EDED2B-0DB9-4FD7-BC0F-9F32BB439F8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774658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6BF40B31-5B15-4782-BDB0-C0290269FBC9}"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E33624D4-FB29-4E8A-AAAD-ACF62FC470F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444276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D5C8EC88-1914-470B-81A3-C275768BAD7B}"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53295E4-FAAF-48F5-B54C-3FDFD7C0D36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96674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B2EE3C6C-4F9C-45B0-B333-097A5C141E48}" type="datetimeFigureOut">
              <a:rPr lang="el-GR"/>
              <a:pPr>
                <a:defRPr/>
              </a:pPr>
              <a:t>7/6/2017</a:t>
            </a:fld>
            <a:endParaRPr lang="el-GR"/>
          </a:p>
        </p:txBody>
      </p:sp>
      <p:sp>
        <p:nvSpPr>
          <p:cNvPr id="5" name="Rectangle 127"/>
          <p:cNvSpPr>
            <a:spLocks noGrp="1" noChangeArrowheads="1"/>
          </p:cNvSpPr>
          <p:nvPr>
            <p:ph type="ftr" sz="quarter" idx="11"/>
          </p:nvPr>
        </p:nvSpPr>
        <p:spPr/>
        <p:txBody>
          <a:bodyPr/>
          <a:lstStyle>
            <a:lvl1pPr>
              <a:defRPr/>
            </a:lvl1pPr>
          </a:lstStyle>
          <a:p>
            <a:pPr>
              <a:defRPr/>
            </a:pPr>
            <a:endParaRPr lang="el-GR"/>
          </a:p>
        </p:txBody>
      </p:sp>
      <p:sp>
        <p:nvSpPr>
          <p:cNvPr id="6" name="Rectangle 128"/>
          <p:cNvSpPr>
            <a:spLocks noGrp="1" noChangeArrowheads="1"/>
          </p:cNvSpPr>
          <p:nvPr>
            <p:ph type="sldNum" sz="quarter" idx="12"/>
          </p:nvPr>
        </p:nvSpPr>
        <p:spPr/>
        <p:txBody>
          <a:bodyPr/>
          <a:lstStyle>
            <a:lvl1pPr>
              <a:defRPr/>
            </a:lvl1pPr>
          </a:lstStyle>
          <a:p>
            <a:pPr>
              <a:defRPr/>
            </a:pPr>
            <a:fld id="{56AEB25E-7400-46F4-8162-BEC6FC75B2F4}" type="slidenum">
              <a:rPr lang="el-GR"/>
              <a:pPr>
                <a:defRPr/>
              </a:pPr>
              <a:t>‹#›</a:t>
            </a:fld>
            <a:endParaRPr lang="el-GR"/>
          </a:p>
        </p:txBody>
      </p:sp>
    </p:spTree>
    <p:extLst>
      <p:ext uri="{BB962C8B-B14F-4D97-AF65-F5344CB8AC3E}">
        <p14:creationId xmlns:p14="http://schemas.microsoft.com/office/powerpoint/2010/main" val="3196965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62C9D1C6-6F07-4D57-8258-53033E077ED0}"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5B6C574D-FD72-4A99-AC06-DD6C348A551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257772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A6225D3C-8EA6-43F9-9C13-C3EAD8F54FF2}" type="datetimeFigureOut">
              <a:rPr lang="el-GR">
                <a:solidFill>
                  <a:srgbClr val="FFFFFF"/>
                </a:solidFill>
              </a:rPr>
              <a:pPr>
                <a:defRPr/>
              </a:pPr>
              <a:t>7/6/2017</a:t>
            </a:fld>
            <a:endParaRPr lang="el-GR">
              <a:solidFill>
                <a:srgbClr val="FFFFFF"/>
              </a:solidFill>
            </a:endParaRPr>
          </a:p>
        </p:txBody>
      </p:sp>
      <p:sp>
        <p:nvSpPr>
          <p:cNvPr id="8"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9" name="Rectangle 128"/>
          <p:cNvSpPr>
            <a:spLocks noGrp="1" noChangeArrowheads="1"/>
          </p:cNvSpPr>
          <p:nvPr>
            <p:ph type="sldNum" sz="quarter" idx="12"/>
          </p:nvPr>
        </p:nvSpPr>
        <p:spPr/>
        <p:txBody>
          <a:bodyPr/>
          <a:lstStyle>
            <a:lvl1pPr>
              <a:defRPr/>
            </a:lvl1pPr>
          </a:lstStyle>
          <a:p>
            <a:pPr>
              <a:defRPr/>
            </a:pPr>
            <a:fld id="{56DFA330-EEEB-464D-B252-AF29EE4D6A59}"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958527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642D30FD-B2C2-41B8-8C93-5590B28F5249}"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E93E7D2E-71EC-4067-AEBD-5F5D85A3F26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086749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43C51855-764F-4621-8D0C-28F5EDF19CA2}" type="datetimeFigureOut">
              <a:rPr lang="el-GR">
                <a:solidFill>
                  <a:srgbClr val="FFFFFF"/>
                </a:solidFill>
              </a:rPr>
              <a:pPr>
                <a:defRPr/>
              </a:pPr>
              <a:t>7/6/2017</a:t>
            </a:fld>
            <a:endParaRPr lang="el-GR">
              <a:solidFill>
                <a:srgbClr val="FFFFFF"/>
              </a:solidFill>
            </a:endParaRPr>
          </a:p>
        </p:txBody>
      </p:sp>
      <p:sp>
        <p:nvSpPr>
          <p:cNvPr id="3"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4" name="Rectangle 128"/>
          <p:cNvSpPr>
            <a:spLocks noGrp="1" noChangeArrowheads="1"/>
          </p:cNvSpPr>
          <p:nvPr>
            <p:ph type="sldNum" sz="quarter" idx="12"/>
          </p:nvPr>
        </p:nvSpPr>
        <p:spPr/>
        <p:txBody>
          <a:bodyPr/>
          <a:lstStyle>
            <a:lvl1pPr>
              <a:defRPr/>
            </a:lvl1pPr>
          </a:lstStyle>
          <a:p>
            <a:pPr>
              <a:defRPr/>
            </a:pPr>
            <a:fld id="{3D4B6E28-EC75-4362-A6C4-1E333A7FA6C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655734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A9A5A171-F5FA-41B5-9830-62F7C8687EE8}"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2863E929-5E46-4AD5-BA72-A65F1BDD128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014008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D560F5E0-F248-4EF1-BE26-83D2F49A361D}"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9E7B5489-852D-4334-949E-233FFCFEE6E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514094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CEC3A741-FC0A-4946-9227-4E02B71BDDB8}"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3B9F4D6-7B4D-4F64-AB81-6DDA461E8E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697826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BE155DCA-4FAE-4B89-A31C-6F84687BEF34}"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FA83A2EC-6F90-4EF8-A62D-5CF4639449B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947978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FD1A044F-0C60-403A-A517-E1E9AAD7373F}"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CBD54489-5CCC-4B5C-B839-54D6E4E67C5C}"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844445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4E5C638-5CC6-4BD5-9CA6-49A786DB59C1}"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33BFE4C5-BCDA-45C7-B6C2-C463DD1B72C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83782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123F462-454B-4D4D-8723-734A1AD42F09}" type="datetimeFigureOut">
              <a:rPr lang="el-GR"/>
              <a:pPr>
                <a:defRPr/>
              </a:pPr>
              <a:t>7/6/2017</a:t>
            </a:fld>
            <a:endParaRPr lang="el-GR"/>
          </a:p>
        </p:txBody>
      </p:sp>
      <p:sp>
        <p:nvSpPr>
          <p:cNvPr id="6" name="Rectangle 127"/>
          <p:cNvSpPr>
            <a:spLocks noGrp="1" noChangeArrowheads="1"/>
          </p:cNvSpPr>
          <p:nvPr>
            <p:ph type="ftr" sz="quarter" idx="11"/>
          </p:nvPr>
        </p:nvSpPr>
        <p:spPr/>
        <p:txBody>
          <a:bodyPr/>
          <a:lstStyle>
            <a:lvl1pPr>
              <a:defRPr/>
            </a:lvl1pPr>
          </a:lstStyle>
          <a:p>
            <a:pPr>
              <a:defRPr/>
            </a:pPr>
            <a:endParaRPr lang="el-GR"/>
          </a:p>
        </p:txBody>
      </p:sp>
      <p:sp>
        <p:nvSpPr>
          <p:cNvPr id="7" name="Rectangle 128"/>
          <p:cNvSpPr>
            <a:spLocks noGrp="1" noChangeArrowheads="1"/>
          </p:cNvSpPr>
          <p:nvPr>
            <p:ph type="sldNum" sz="quarter" idx="12"/>
          </p:nvPr>
        </p:nvSpPr>
        <p:spPr/>
        <p:txBody>
          <a:bodyPr/>
          <a:lstStyle>
            <a:lvl1pPr>
              <a:defRPr/>
            </a:lvl1pPr>
          </a:lstStyle>
          <a:p>
            <a:pPr>
              <a:defRPr/>
            </a:pPr>
            <a:fld id="{CD8D99DA-F98A-43ED-9396-AC5F0C0AD48D}" type="slidenum">
              <a:rPr lang="el-GR"/>
              <a:pPr>
                <a:defRPr/>
              </a:pPr>
              <a:t>‹#›</a:t>
            </a:fld>
            <a:endParaRPr lang="el-GR"/>
          </a:p>
        </p:txBody>
      </p:sp>
    </p:spTree>
    <p:extLst>
      <p:ext uri="{BB962C8B-B14F-4D97-AF65-F5344CB8AC3E}">
        <p14:creationId xmlns:p14="http://schemas.microsoft.com/office/powerpoint/2010/main" val="627162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D5A0C821-CA51-4A7F-849D-26E35EB3D3E9}" type="datetimeFigureOut">
              <a:rPr lang="el-GR">
                <a:solidFill>
                  <a:srgbClr val="FFFFFF"/>
                </a:solidFill>
              </a:rPr>
              <a:pPr>
                <a:defRPr/>
              </a:pPr>
              <a:t>7/6/2017</a:t>
            </a:fld>
            <a:endParaRPr lang="el-GR">
              <a:solidFill>
                <a:srgbClr val="FFFFFF"/>
              </a:solidFill>
            </a:endParaRP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solidFill>
                <a:srgbClr val="FFFFFF"/>
              </a:solidFill>
            </a:endParaRP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40EDED2B-0DB9-4FD7-BC0F-9F32BB439F8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824171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6BF40B31-5B15-4782-BDB0-C0290269FBC9}"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E33624D4-FB29-4E8A-AAAD-ACF62FC470F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380070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D5C8EC88-1914-470B-81A3-C275768BAD7B}"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53295E4-FAAF-48F5-B54C-3FDFD7C0D36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929859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62C9D1C6-6F07-4D57-8258-53033E077ED0}"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5B6C574D-FD72-4A99-AC06-DD6C348A551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906837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A6225D3C-8EA6-43F9-9C13-C3EAD8F54FF2}" type="datetimeFigureOut">
              <a:rPr lang="el-GR">
                <a:solidFill>
                  <a:srgbClr val="FFFFFF"/>
                </a:solidFill>
              </a:rPr>
              <a:pPr>
                <a:defRPr/>
              </a:pPr>
              <a:t>7/6/2017</a:t>
            </a:fld>
            <a:endParaRPr lang="el-GR">
              <a:solidFill>
                <a:srgbClr val="FFFFFF"/>
              </a:solidFill>
            </a:endParaRPr>
          </a:p>
        </p:txBody>
      </p:sp>
      <p:sp>
        <p:nvSpPr>
          <p:cNvPr id="8"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9" name="Rectangle 128"/>
          <p:cNvSpPr>
            <a:spLocks noGrp="1" noChangeArrowheads="1"/>
          </p:cNvSpPr>
          <p:nvPr>
            <p:ph type="sldNum" sz="quarter" idx="12"/>
          </p:nvPr>
        </p:nvSpPr>
        <p:spPr/>
        <p:txBody>
          <a:bodyPr/>
          <a:lstStyle>
            <a:lvl1pPr>
              <a:defRPr/>
            </a:lvl1pPr>
          </a:lstStyle>
          <a:p>
            <a:pPr>
              <a:defRPr/>
            </a:pPr>
            <a:fld id="{56DFA330-EEEB-464D-B252-AF29EE4D6A59}"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459055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642D30FD-B2C2-41B8-8C93-5590B28F5249}"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E93E7D2E-71EC-4067-AEBD-5F5D85A3F26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569646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43C51855-764F-4621-8D0C-28F5EDF19CA2}" type="datetimeFigureOut">
              <a:rPr lang="el-GR">
                <a:solidFill>
                  <a:srgbClr val="FFFFFF"/>
                </a:solidFill>
              </a:rPr>
              <a:pPr>
                <a:defRPr/>
              </a:pPr>
              <a:t>7/6/2017</a:t>
            </a:fld>
            <a:endParaRPr lang="el-GR">
              <a:solidFill>
                <a:srgbClr val="FFFFFF"/>
              </a:solidFill>
            </a:endParaRPr>
          </a:p>
        </p:txBody>
      </p:sp>
      <p:sp>
        <p:nvSpPr>
          <p:cNvPr id="3"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4" name="Rectangle 128"/>
          <p:cNvSpPr>
            <a:spLocks noGrp="1" noChangeArrowheads="1"/>
          </p:cNvSpPr>
          <p:nvPr>
            <p:ph type="sldNum" sz="quarter" idx="12"/>
          </p:nvPr>
        </p:nvSpPr>
        <p:spPr/>
        <p:txBody>
          <a:bodyPr/>
          <a:lstStyle>
            <a:lvl1pPr>
              <a:defRPr/>
            </a:lvl1pPr>
          </a:lstStyle>
          <a:p>
            <a:pPr>
              <a:defRPr/>
            </a:pPr>
            <a:fld id="{3D4B6E28-EC75-4362-A6C4-1E333A7FA6C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957548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A9A5A171-F5FA-41B5-9830-62F7C8687EE8}"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2863E929-5E46-4AD5-BA72-A65F1BDD128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28998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D560F5E0-F248-4EF1-BE26-83D2F49A361D}"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9E7B5489-852D-4334-949E-233FFCFEE6E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102080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CEC3A741-FC0A-4946-9227-4E02B71BDDB8}"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3B9F4D6-7B4D-4F64-AB81-6DDA461E8E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59805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BB3DD3E6-8F60-4580-8274-E47523078580}" type="datetimeFigureOut">
              <a:rPr lang="el-GR"/>
              <a:pPr>
                <a:defRPr/>
              </a:pPr>
              <a:t>7/6/2017</a:t>
            </a:fld>
            <a:endParaRPr lang="el-GR"/>
          </a:p>
        </p:txBody>
      </p:sp>
      <p:sp>
        <p:nvSpPr>
          <p:cNvPr id="8" name="Rectangle 127"/>
          <p:cNvSpPr>
            <a:spLocks noGrp="1" noChangeArrowheads="1"/>
          </p:cNvSpPr>
          <p:nvPr>
            <p:ph type="ftr" sz="quarter" idx="11"/>
          </p:nvPr>
        </p:nvSpPr>
        <p:spPr/>
        <p:txBody>
          <a:bodyPr/>
          <a:lstStyle>
            <a:lvl1pPr>
              <a:defRPr/>
            </a:lvl1pPr>
          </a:lstStyle>
          <a:p>
            <a:pPr>
              <a:defRPr/>
            </a:pPr>
            <a:endParaRPr lang="el-GR"/>
          </a:p>
        </p:txBody>
      </p:sp>
      <p:sp>
        <p:nvSpPr>
          <p:cNvPr id="9" name="Rectangle 128"/>
          <p:cNvSpPr>
            <a:spLocks noGrp="1" noChangeArrowheads="1"/>
          </p:cNvSpPr>
          <p:nvPr>
            <p:ph type="sldNum" sz="quarter" idx="12"/>
          </p:nvPr>
        </p:nvSpPr>
        <p:spPr/>
        <p:txBody>
          <a:bodyPr/>
          <a:lstStyle>
            <a:lvl1pPr>
              <a:defRPr/>
            </a:lvl1pPr>
          </a:lstStyle>
          <a:p>
            <a:pPr>
              <a:defRPr/>
            </a:pPr>
            <a:fld id="{CF8D1F3A-5E98-4C07-8050-CBE7492CDEF7}" type="slidenum">
              <a:rPr lang="el-GR"/>
              <a:pPr>
                <a:defRPr/>
              </a:pPr>
              <a:t>‹#›</a:t>
            </a:fld>
            <a:endParaRPr lang="el-GR"/>
          </a:p>
        </p:txBody>
      </p:sp>
    </p:spTree>
    <p:extLst>
      <p:ext uri="{BB962C8B-B14F-4D97-AF65-F5344CB8AC3E}">
        <p14:creationId xmlns:p14="http://schemas.microsoft.com/office/powerpoint/2010/main" val="40527652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BE155DCA-4FAE-4B89-A31C-6F84687BEF34}"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FA83A2EC-6F90-4EF8-A62D-5CF4639449B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550854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FD1A044F-0C60-403A-A517-E1E9AAD7373F}"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CBD54489-5CCC-4B5C-B839-54D6E4E67C5C}"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621918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4E5C638-5CC6-4BD5-9CA6-49A786DB59C1}"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33BFE4C5-BCDA-45C7-B6C2-C463DD1B72C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726882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D5A0C821-CA51-4A7F-849D-26E35EB3D3E9}" type="datetimeFigureOut">
              <a:rPr lang="el-GR">
                <a:solidFill>
                  <a:srgbClr val="FFFFFF"/>
                </a:solidFill>
              </a:rPr>
              <a:pPr>
                <a:defRPr/>
              </a:pPr>
              <a:t>7/6/2017</a:t>
            </a:fld>
            <a:endParaRPr lang="el-GR">
              <a:solidFill>
                <a:srgbClr val="FFFFFF"/>
              </a:solidFill>
            </a:endParaRP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solidFill>
                <a:srgbClr val="FFFFFF"/>
              </a:solidFill>
            </a:endParaRP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40EDED2B-0DB9-4FD7-BC0F-9F32BB439F8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13588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6BF40B31-5B15-4782-BDB0-C0290269FBC9}"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E33624D4-FB29-4E8A-AAAD-ACF62FC470F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639367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D5C8EC88-1914-470B-81A3-C275768BAD7B}"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53295E4-FAAF-48F5-B54C-3FDFD7C0D36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774582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62C9D1C6-6F07-4D57-8258-53033E077ED0}"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5B6C574D-FD72-4A99-AC06-DD6C348A551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7611961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A6225D3C-8EA6-43F9-9C13-C3EAD8F54FF2}" type="datetimeFigureOut">
              <a:rPr lang="el-GR">
                <a:solidFill>
                  <a:srgbClr val="FFFFFF"/>
                </a:solidFill>
              </a:rPr>
              <a:pPr>
                <a:defRPr/>
              </a:pPr>
              <a:t>7/6/2017</a:t>
            </a:fld>
            <a:endParaRPr lang="el-GR">
              <a:solidFill>
                <a:srgbClr val="FFFFFF"/>
              </a:solidFill>
            </a:endParaRPr>
          </a:p>
        </p:txBody>
      </p:sp>
      <p:sp>
        <p:nvSpPr>
          <p:cNvPr id="8"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9" name="Rectangle 128"/>
          <p:cNvSpPr>
            <a:spLocks noGrp="1" noChangeArrowheads="1"/>
          </p:cNvSpPr>
          <p:nvPr>
            <p:ph type="sldNum" sz="quarter" idx="12"/>
          </p:nvPr>
        </p:nvSpPr>
        <p:spPr/>
        <p:txBody>
          <a:bodyPr/>
          <a:lstStyle>
            <a:lvl1pPr>
              <a:defRPr/>
            </a:lvl1pPr>
          </a:lstStyle>
          <a:p>
            <a:pPr>
              <a:defRPr/>
            </a:pPr>
            <a:fld id="{56DFA330-EEEB-464D-B252-AF29EE4D6A59}"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696815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642D30FD-B2C2-41B8-8C93-5590B28F5249}"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E93E7D2E-71EC-4067-AEBD-5F5D85A3F26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52042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43C51855-764F-4621-8D0C-28F5EDF19CA2}" type="datetimeFigureOut">
              <a:rPr lang="el-GR">
                <a:solidFill>
                  <a:srgbClr val="FFFFFF"/>
                </a:solidFill>
              </a:rPr>
              <a:pPr>
                <a:defRPr/>
              </a:pPr>
              <a:t>7/6/2017</a:t>
            </a:fld>
            <a:endParaRPr lang="el-GR">
              <a:solidFill>
                <a:srgbClr val="FFFFFF"/>
              </a:solidFill>
            </a:endParaRPr>
          </a:p>
        </p:txBody>
      </p:sp>
      <p:sp>
        <p:nvSpPr>
          <p:cNvPr id="3"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4" name="Rectangle 128"/>
          <p:cNvSpPr>
            <a:spLocks noGrp="1" noChangeArrowheads="1"/>
          </p:cNvSpPr>
          <p:nvPr>
            <p:ph type="sldNum" sz="quarter" idx="12"/>
          </p:nvPr>
        </p:nvSpPr>
        <p:spPr/>
        <p:txBody>
          <a:bodyPr/>
          <a:lstStyle>
            <a:lvl1pPr>
              <a:defRPr/>
            </a:lvl1pPr>
          </a:lstStyle>
          <a:p>
            <a:pPr>
              <a:defRPr/>
            </a:pPr>
            <a:fld id="{3D4B6E28-EC75-4362-A6C4-1E333A7FA6C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07716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100143B5-CB2C-4301-A4DF-D0965150C6C7}" type="datetimeFigureOut">
              <a:rPr lang="el-GR"/>
              <a:pPr>
                <a:defRPr/>
              </a:pPr>
              <a:t>7/6/2017</a:t>
            </a:fld>
            <a:endParaRPr lang="el-GR"/>
          </a:p>
        </p:txBody>
      </p:sp>
      <p:sp>
        <p:nvSpPr>
          <p:cNvPr id="4" name="Rectangle 127"/>
          <p:cNvSpPr>
            <a:spLocks noGrp="1" noChangeArrowheads="1"/>
          </p:cNvSpPr>
          <p:nvPr>
            <p:ph type="ftr" sz="quarter" idx="11"/>
          </p:nvPr>
        </p:nvSpPr>
        <p:spPr/>
        <p:txBody>
          <a:bodyPr/>
          <a:lstStyle>
            <a:lvl1pPr>
              <a:defRPr/>
            </a:lvl1pPr>
          </a:lstStyle>
          <a:p>
            <a:pPr>
              <a:defRPr/>
            </a:pPr>
            <a:endParaRPr lang="el-GR"/>
          </a:p>
        </p:txBody>
      </p:sp>
      <p:sp>
        <p:nvSpPr>
          <p:cNvPr id="5" name="Rectangle 128"/>
          <p:cNvSpPr>
            <a:spLocks noGrp="1" noChangeArrowheads="1"/>
          </p:cNvSpPr>
          <p:nvPr>
            <p:ph type="sldNum" sz="quarter" idx="12"/>
          </p:nvPr>
        </p:nvSpPr>
        <p:spPr/>
        <p:txBody>
          <a:bodyPr/>
          <a:lstStyle>
            <a:lvl1pPr>
              <a:defRPr/>
            </a:lvl1pPr>
          </a:lstStyle>
          <a:p>
            <a:pPr>
              <a:defRPr/>
            </a:pPr>
            <a:fld id="{F581E2B5-4F43-4E15-97D8-875276BA4CC5}" type="slidenum">
              <a:rPr lang="el-GR"/>
              <a:pPr>
                <a:defRPr/>
              </a:pPr>
              <a:t>‹#›</a:t>
            </a:fld>
            <a:endParaRPr lang="el-GR"/>
          </a:p>
        </p:txBody>
      </p:sp>
    </p:spTree>
    <p:extLst>
      <p:ext uri="{BB962C8B-B14F-4D97-AF65-F5344CB8AC3E}">
        <p14:creationId xmlns:p14="http://schemas.microsoft.com/office/powerpoint/2010/main" val="179544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A9A5A171-F5FA-41B5-9830-62F7C8687EE8}"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2863E929-5E46-4AD5-BA72-A65F1BDD128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806095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D560F5E0-F248-4EF1-BE26-83D2F49A361D}"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9E7B5489-852D-4334-949E-233FFCFEE6E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798804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CEC3A741-FC0A-4946-9227-4E02B71BDDB8}"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3B9F4D6-7B4D-4F64-AB81-6DDA461E8E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6953825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BE155DCA-4FAE-4B89-A31C-6F84687BEF34}"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FA83A2EC-6F90-4EF8-A62D-5CF4639449B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577668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FD1A044F-0C60-403A-A517-E1E9AAD7373F}"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CBD54489-5CCC-4B5C-B839-54D6E4E67C5C}"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381593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4E5C638-5CC6-4BD5-9CA6-49A786DB59C1}"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33BFE4C5-BCDA-45C7-B6C2-C463DD1B72C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178116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D5A0C821-CA51-4A7F-849D-26E35EB3D3E9}" type="datetimeFigureOut">
              <a:rPr lang="el-GR">
                <a:solidFill>
                  <a:srgbClr val="FFFFFF"/>
                </a:solidFill>
              </a:rPr>
              <a:pPr>
                <a:defRPr/>
              </a:pPr>
              <a:t>7/6/2017</a:t>
            </a:fld>
            <a:endParaRPr lang="el-GR">
              <a:solidFill>
                <a:srgbClr val="FFFFFF"/>
              </a:solidFill>
            </a:endParaRP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solidFill>
                <a:srgbClr val="FFFFFF"/>
              </a:solidFill>
            </a:endParaRP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40EDED2B-0DB9-4FD7-BC0F-9F32BB439F8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999079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6BF40B31-5B15-4782-BDB0-C0290269FBC9}"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E33624D4-FB29-4E8A-AAAD-ACF62FC470F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1348331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D5C8EC88-1914-470B-81A3-C275768BAD7B}"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53295E4-FAAF-48F5-B54C-3FDFD7C0D36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2170155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62C9D1C6-6F07-4D57-8258-53033E077ED0}"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5B6C574D-FD72-4A99-AC06-DD6C348A551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44431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F3F5F5B4-C58E-47DB-B8D7-4458B3721E45}" type="datetimeFigureOut">
              <a:rPr lang="el-GR"/>
              <a:pPr>
                <a:defRPr/>
              </a:pPr>
              <a:t>7/6/2017</a:t>
            </a:fld>
            <a:endParaRPr lang="el-GR"/>
          </a:p>
        </p:txBody>
      </p:sp>
      <p:sp>
        <p:nvSpPr>
          <p:cNvPr id="3" name="Rectangle 127"/>
          <p:cNvSpPr>
            <a:spLocks noGrp="1" noChangeArrowheads="1"/>
          </p:cNvSpPr>
          <p:nvPr>
            <p:ph type="ftr" sz="quarter" idx="11"/>
          </p:nvPr>
        </p:nvSpPr>
        <p:spPr/>
        <p:txBody>
          <a:bodyPr/>
          <a:lstStyle>
            <a:lvl1pPr>
              <a:defRPr/>
            </a:lvl1pPr>
          </a:lstStyle>
          <a:p>
            <a:pPr>
              <a:defRPr/>
            </a:pPr>
            <a:endParaRPr lang="el-GR"/>
          </a:p>
        </p:txBody>
      </p:sp>
      <p:sp>
        <p:nvSpPr>
          <p:cNvPr id="4" name="Rectangle 128"/>
          <p:cNvSpPr>
            <a:spLocks noGrp="1" noChangeArrowheads="1"/>
          </p:cNvSpPr>
          <p:nvPr>
            <p:ph type="sldNum" sz="quarter" idx="12"/>
          </p:nvPr>
        </p:nvSpPr>
        <p:spPr/>
        <p:txBody>
          <a:bodyPr/>
          <a:lstStyle>
            <a:lvl1pPr>
              <a:defRPr/>
            </a:lvl1pPr>
          </a:lstStyle>
          <a:p>
            <a:pPr>
              <a:defRPr/>
            </a:pPr>
            <a:fld id="{9A4750C1-EB1A-4C5D-A8C8-BE241AF791CE}" type="slidenum">
              <a:rPr lang="el-GR"/>
              <a:pPr>
                <a:defRPr/>
              </a:pPr>
              <a:t>‹#›</a:t>
            </a:fld>
            <a:endParaRPr lang="el-GR"/>
          </a:p>
        </p:txBody>
      </p:sp>
    </p:spTree>
    <p:extLst>
      <p:ext uri="{BB962C8B-B14F-4D97-AF65-F5344CB8AC3E}">
        <p14:creationId xmlns:p14="http://schemas.microsoft.com/office/powerpoint/2010/main" val="12138054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A6225D3C-8EA6-43F9-9C13-C3EAD8F54FF2}" type="datetimeFigureOut">
              <a:rPr lang="el-GR">
                <a:solidFill>
                  <a:srgbClr val="FFFFFF"/>
                </a:solidFill>
              </a:rPr>
              <a:pPr>
                <a:defRPr/>
              </a:pPr>
              <a:t>7/6/2017</a:t>
            </a:fld>
            <a:endParaRPr lang="el-GR">
              <a:solidFill>
                <a:srgbClr val="FFFFFF"/>
              </a:solidFill>
            </a:endParaRPr>
          </a:p>
        </p:txBody>
      </p:sp>
      <p:sp>
        <p:nvSpPr>
          <p:cNvPr id="8"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9" name="Rectangle 128"/>
          <p:cNvSpPr>
            <a:spLocks noGrp="1" noChangeArrowheads="1"/>
          </p:cNvSpPr>
          <p:nvPr>
            <p:ph type="sldNum" sz="quarter" idx="12"/>
          </p:nvPr>
        </p:nvSpPr>
        <p:spPr/>
        <p:txBody>
          <a:bodyPr/>
          <a:lstStyle>
            <a:lvl1pPr>
              <a:defRPr/>
            </a:lvl1pPr>
          </a:lstStyle>
          <a:p>
            <a:pPr>
              <a:defRPr/>
            </a:pPr>
            <a:fld id="{56DFA330-EEEB-464D-B252-AF29EE4D6A59}"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9431381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642D30FD-B2C2-41B8-8C93-5590B28F5249}"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E93E7D2E-71EC-4067-AEBD-5F5D85A3F26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052933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43C51855-764F-4621-8D0C-28F5EDF19CA2}" type="datetimeFigureOut">
              <a:rPr lang="el-GR">
                <a:solidFill>
                  <a:srgbClr val="FFFFFF"/>
                </a:solidFill>
              </a:rPr>
              <a:pPr>
                <a:defRPr/>
              </a:pPr>
              <a:t>7/6/2017</a:t>
            </a:fld>
            <a:endParaRPr lang="el-GR">
              <a:solidFill>
                <a:srgbClr val="FFFFFF"/>
              </a:solidFill>
            </a:endParaRPr>
          </a:p>
        </p:txBody>
      </p:sp>
      <p:sp>
        <p:nvSpPr>
          <p:cNvPr id="3"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4" name="Rectangle 128"/>
          <p:cNvSpPr>
            <a:spLocks noGrp="1" noChangeArrowheads="1"/>
          </p:cNvSpPr>
          <p:nvPr>
            <p:ph type="sldNum" sz="quarter" idx="12"/>
          </p:nvPr>
        </p:nvSpPr>
        <p:spPr/>
        <p:txBody>
          <a:bodyPr/>
          <a:lstStyle>
            <a:lvl1pPr>
              <a:defRPr/>
            </a:lvl1pPr>
          </a:lstStyle>
          <a:p>
            <a:pPr>
              <a:defRPr/>
            </a:pPr>
            <a:fld id="{3D4B6E28-EC75-4362-A6C4-1E333A7FA6C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5846581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A9A5A171-F5FA-41B5-9830-62F7C8687EE8}"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2863E929-5E46-4AD5-BA72-A65F1BDD128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1016646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D560F5E0-F248-4EF1-BE26-83D2F49A361D}"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9E7B5489-852D-4334-949E-233FFCFEE6E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4468023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CEC3A741-FC0A-4946-9227-4E02B71BDDB8}"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3B9F4D6-7B4D-4F64-AB81-6DDA461E8E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7236536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BE155DCA-4FAE-4B89-A31C-6F84687BEF34}"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FA83A2EC-6F90-4EF8-A62D-5CF4639449B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043204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FD1A044F-0C60-403A-A517-E1E9AAD7373F}"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CBD54489-5CCC-4B5C-B839-54D6E4E67C5C}"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4424574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4E5C638-5CC6-4BD5-9CA6-49A786DB59C1}"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33BFE4C5-BCDA-45C7-B6C2-C463DD1B72C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9796257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D5A0C821-CA51-4A7F-849D-26E35EB3D3E9}" type="datetimeFigureOut">
              <a:rPr lang="el-GR">
                <a:solidFill>
                  <a:srgbClr val="FFFFFF"/>
                </a:solidFill>
              </a:rPr>
              <a:pPr>
                <a:defRPr/>
              </a:pPr>
              <a:t>7/6/2017</a:t>
            </a:fld>
            <a:endParaRPr lang="el-GR">
              <a:solidFill>
                <a:srgbClr val="FFFFFF"/>
              </a:solidFill>
            </a:endParaRP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solidFill>
                <a:srgbClr val="FFFFFF"/>
              </a:solidFill>
            </a:endParaRP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40EDED2B-0DB9-4FD7-BC0F-9F32BB439F8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87465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306FB305-A51D-446F-A284-0921ABC0B38C}" type="datetimeFigureOut">
              <a:rPr lang="el-GR"/>
              <a:pPr>
                <a:defRPr/>
              </a:pPr>
              <a:t>7/6/2017</a:t>
            </a:fld>
            <a:endParaRPr lang="el-GR"/>
          </a:p>
        </p:txBody>
      </p:sp>
      <p:sp>
        <p:nvSpPr>
          <p:cNvPr id="6" name="Rectangle 127"/>
          <p:cNvSpPr>
            <a:spLocks noGrp="1" noChangeArrowheads="1"/>
          </p:cNvSpPr>
          <p:nvPr>
            <p:ph type="ftr" sz="quarter" idx="11"/>
          </p:nvPr>
        </p:nvSpPr>
        <p:spPr/>
        <p:txBody>
          <a:bodyPr/>
          <a:lstStyle>
            <a:lvl1pPr>
              <a:defRPr/>
            </a:lvl1pPr>
          </a:lstStyle>
          <a:p>
            <a:pPr>
              <a:defRPr/>
            </a:pPr>
            <a:endParaRPr lang="el-GR"/>
          </a:p>
        </p:txBody>
      </p:sp>
      <p:sp>
        <p:nvSpPr>
          <p:cNvPr id="7" name="Rectangle 128"/>
          <p:cNvSpPr>
            <a:spLocks noGrp="1" noChangeArrowheads="1"/>
          </p:cNvSpPr>
          <p:nvPr>
            <p:ph type="sldNum" sz="quarter" idx="12"/>
          </p:nvPr>
        </p:nvSpPr>
        <p:spPr/>
        <p:txBody>
          <a:bodyPr/>
          <a:lstStyle>
            <a:lvl1pPr>
              <a:defRPr/>
            </a:lvl1pPr>
          </a:lstStyle>
          <a:p>
            <a:pPr>
              <a:defRPr/>
            </a:pPr>
            <a:fld id="{3905D6CB-0B29-43C1-A40F-F877014D947D}" type="slidenum">
              <a:rPr lang="el-GR"/>
              <a:pPr>
                <a:defRPr/>
              </a:pPr>
              <a:t>‹#›</a:t>
            </a:fld>
            <a:endParaRPr lang="el-GR"/>
          </a:p>
        </p:txBody>
      </p:sp>
    </p:spTree>
    <p:extLst>
      <p:ext uri="{BB962C8B-B14F-4D97-AF65-F5344CB8AC3E}">
        <p14:creationId xmlns:p14="http://schemas.microsoft.com/office/powerpoint/2010/main" val="29195662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6BF40B31-5B15-4782-BDB0-C0290269FBC9}"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E33624D4-FB29-4E8A-AAAD-ACF62FC470F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3606061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D5C8EC88-1914-470B-81A3-C275768BAD7B}"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53295E4-FAAF-48F5-B54C-3FDFD7C0D36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9080049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62C9D1C6-6F07-4D57-8258-53033E077ED0}"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5B6C574D-FD72-4A99-AC06-DD6C348A551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5745236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A6225D3C-8EA6-43F9-9C13-C3EAD8F54FF2}" type="datetimeFigureOut">
              <a:rPr lang="el-GR">
                <a:solidFill>
                  <a:srgbClr val="FFFFFF"/>
                </a:solidFill>
              </a:rPr>
              <a:pPr>
                <a:defRPr/>
              </a:pPr>
              <a:t>7/6/2017</a:t>
            </a:fld>
            <a:endParaRPr lang="el-GR">
              <a:solidFill>
                <a:srgbClr val="FFFFFF"/>
              </a:solidFill>
            </a:endParaRPr>
          </a:p>
        </p:txBody>
      </p:sp>
      <p:sp>
        <p:nvSpPr>
          <p:cNvPr id="8"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9" name="Rectangle 128"/>
          <p:cNvSpPr>
            <a:spLocks noGrp="1" noChangeArrowheads="1"/>
          </p:cNvSpPr>
          <p:nvPr>
            <p:ph type="sldNum" sz="quarter" idx="12"/>
          </p:nvPr>
        </p:nvSpPr>
        <p:spPr/>
        <p:txBody>
          <a:bodyPr/>
          <a:lstStyle>
            <a:lvl1pPr>
              <a:defRPr/>
            </a:lvl1pPr>
          </a:lstStyle>
          <a:p>
            <a:pPr>
              <a:defRPr/>
            </a:pPr>
            <a:fld id="{56DFA330-EEEB-464D-B252-AF29EE4D6A59}"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0964572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642D30FD-B2C2-41B8-8C93-5590B28F5249}"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E93E7D2E-71EC-4067-AEBD-5F5D85A3F26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6147005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43C51855-764F-4621-8D0C-28F5EDF19CA2}" type="datetimeFigureOut">
              <a:rPr lang="el-GR">
                <a:solidFill>
                  <a:srgbClr val="FFFFFF"/>
                </a:solidFill>
              </a:rPr>
              <a:pPr>
                <a:defRPr/>
              </a:pPr>
              <a:t>7/6/2017</a:t>
            </a:fld>
            <a:endParaRPr lang="el-GR">
              <a:solidFill>
                <a:srgbClr val="FFFFFF"/>
              </a:solidFill>
            </a:endParaRPr>
          </a:p>
        </p:txBody>
      </p:sp>
      <p:sp>
        <p:nvSpPr>
          <p:cNvPr id="3"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4" name="Rectangle 128"/>
          <p:cNvSpPr>
            <a:spLocks noGrp="1" noChangeArrowheads="1"/>
          </p:cNvSpPr>
          <p:nvPr>
            <p:ph type="sldNum" sz="quarter" idx="12"/>
          </p:nvPr>
        </p:nvSpPr>
        <p:spPr/>
        <p:txBody>
          <a:bodyPr/>
          <a:lstStyle>
            <a:lvl1pPr>
              <a:defRPr/>
            </a:lvl1pPr>
          </a:lstStyle>
          <a:p>
            <a:pPr>
              <a:defRPr/>
            </a:pPr>
            <a:fld id="{3D4B6E28-EC75-4362-A6C4-1E333A7FA6C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6545287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A9A5A171-F5FA-41B5-9830-62F7C8687EE8}"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2863E929-5E46-4AD5-BA72-A65F1BDD128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3270799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D560F5E0-F248-4EF1-BE26-83D2F49A361D}"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9E7B5489-852D-4334-949E-233FFCFEE6E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0823459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CEC3A741-FC0A-4946-9227-4E02B71BDDB8}"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3B9F4D6-7B4D-4F64-AB81-6DDA461E8E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923914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BE155DCA-4FAE-4B89-A31C-6F84687BEF34}"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FA83A2EC-6F90-4EF8-A62D-5CF4639449B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12231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E5836165-C155-489D-B1D9-9E7B1F72BEAC}" type="datetimeFigureOut">
              <a:rPr lang="el-GR"/>
              <a:pPr>
                <a:defRPr/>
              </a:pPr>
              <a:t>7/6/2017</a:t>
            </a:fld>
            <a:endParaRPr lang="el-GR"/>
          </a:p>
        </p:txBody>
      </p:sp>
      <p:sp>
        <p:nvSpPr>
          <p:cNvPr id="6" name="Rectangle 127"/>
          <p:cNvSpPr>
            <a:spLocks noGrp="1" noChangeArrowheads="1"/>
          </p:cNvSpPr>
          <p:nvPr>
            <p:ph type="ftr" sz="quarter" idx="11"/>
          </p:nvPr>
        </p:nvSpPr>
        <p:spPr/>
        <p:txBody>
          <a:bodyPr/>
          <a:lstStyle>
            <a:lvl1pPr>
              <a:defRPr/>
            </a:lvl1pPr>
          </a:lstStyle>
          <a:p>
            <a:pPr>
              <a:defRPr/>
            </a:pPr>
            <a:endParaRPr lang="el-GR"/>
          </a:p>
        </p:txBody>
      </p:sp>
      <p:sp>
        <p:nvSpPr>
          <p:cNvPr id="7" name="Rectangle 128"/>
          <p:cNvSpPr>
            <a:spLocks noGrp="1" noChangeArrowheads="1"/>
          </p:cNvSpPr>
          <p:nvPr>
            <p:ph type="sldNum" sz="quarter" idx="12"/>
          </p:nvPr>
        </p:nvSpPr>
        <p:spPr/>
        <p:txBody>
          <a:bodyPr/>
          <a:lstStyle>
            <a:lvl1pPr>
              <a:defRPr/>
            </a:lvl1pPr>
          </a:lstStyle>
          <a:p>
            <a:pPr>
              <a:defRPr/>
            </a:pPr>
            <a:fld id="{E2C8A074-B462-45AF-857A-1EEC63A4F108}" type="slidenum">
              <a:rPr lang="el-GR"/>
              <a:pPr>
                <a:defRPr/>
              </a:pPr>
              <a:t>‹#›</a:t>
            </a:fld>
            <a:endParaRPr lang="el-GR"/>
          </a:p>
        </p:txBody>
      </p:sp>
    </p:spTree>
    <p:extLst>
      <p:ext uri="{BB962C8B-B14F-4D97-AF65-F5344CB8AC3E}">
        <p14:creationId xmlns:p14="http://schemas.microsoft.com/office/powerpoint/2010/main" val="29239943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FD1A044F-0C60-403A-A517-E1E9AAD7373F}"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CBD54489-5CCC-4B5C-B839-54D6E4E67C5C}"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9741194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94E5C638-5CC6-4BD5-9CA6-49A786DB59C1}"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33BFE4C5-BCDA-45C7-B6C2-C463DD1B72C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7131911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4"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5118"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8511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fld id="{D5A0C821-CA51-4A7F-849D-26E35EB3D3E9}" type="datetimeFigureOut">
              <a:rPr lang="el-GR">
                <a:solidFill>
                  <a:srgbClr val="FFFFFF"/>
                </a:solidFill>
              </a:rPr>
              <a:pPr>
                <a:defRPr/>
              </a:pPr>
              <a:t>7/6/2017</a:t>
            </a:fld>
            <a:endParaRPr lang="el-GR">
              <a:solidFill>
                <a:srgbClr val="FFFFFF"/>
              </a:solidFill>
            </a:endParaRP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solidFill>
                <a:srgbClr val="FFFFFF"/>
              </a:solidFill>
            </a:endParaRP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40EDED2B-0DB9-4FD7-BC0F-9F32BB439F8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1707433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26"/>
          <p:cNvSpPr>
            <a:spLocks noGrp="1" noChangeArrowheads="1"/>
          </p:cNvSpPr>
          <p:nvPr>
            <p:ph type="dt" sz="half" idx="10"/>
          </p:nvPr>
        </p:nvSpPr>
        <p:spPr/>
        <p:txBody>
          <a:bodyPr/>
          <a:lstStyle>
            <a:lvl1pPr>
              <a:defRPr/>
            </a:lvl1pPr>
          </a:lstStyle>
          <a:p>
            <a:pPr>
              <a:defRPr/>
            </a:pPr>
            <a:fld id="{6BF40B31-5B15-4782-BDB0-C0290269FBC9}"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E33624D4-FB29-4E8A-AAAD-ACF62FC470F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9294689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26"/>
          <p:cNvSpPr>
            <a:spLocks noGrp="1" noChangeArrowheads="1"/>
          </p:cNvSpPr>
          <p:nvPr>
            <p:ph type="dt" sz="half" idx="10"/>
          </p:nvPr>
        </p:nvSpPr>
        <p:spPr/>
        <p:txBody>
          <a:bodyPr/>
          <a:lstStyle>
            <a:lvl1pPr>
              <a:defRPr/>
            </a:lvl1pPr>
          </a:lstStyle>
          <a:p>
            <a:pPr>
              <a:defRPr/>
            </a:pPr>
            <a:fld id="{D5C8EC88-1914-470B-81A3-C275768BAD7B}" type="datetimeFigureOut">
              <a:rPr lang="el-GR">
                <a:solidFill>
                  <a:srgbClr val="FFFFFF"/>
                </a:solidFill>
              </a:rPr>
              <a:pPr>
                <a:defRPr/>
              </a:pPr>
              <a:t>7/6/2017</a:t>
            </a:fld>
            <a:endParaRPr lang="el-GR">
              <a:solidFill>
                <a:srgbClr val="FFFFFF"/>
              </a:solidFill>
            </a:endParaRPr>
          </a:p>
        </p:txBody>
      </p:sp>
      <p:sp>
        <p:nvSpPr>
          <p:cNvPr id="5"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6" name="Rectangle 128"/>
          <p:cNvSpPr>
            <a:spLocks noGrp="1" noChangeArrowheads="1"/>
          </p:cNvSpPr>
          <p:nvPr>
            <p:ph type="sldNum" sz="quarter" idx="12"/>
          </p:nvPr>
        </p:nvSpPr>
        <p:spPr/>
        <p:txBody>
          <a:bodyPr/>
          <a:lstStyle>
            <a:lvl1pPr>
              <a:defRPr/>
            </a:lvl1pPr>
          </a:lstStyle>
          <a:p>
            <a:pPr>
              <a:defRPr/>
            </a:pPr>
            <a:fld id="{853295E4-FAAF-48F5-B54C-3FDFD7C0D36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2941495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p:txBody>
          <a:bodyPr/>
          <a:lstStyle>
            <a:lvl1pPr>
              <a:defRPr/>
            </a:lvl1pPr>
          </a:lstStyle>
          <a:p>
            <a:pPr>
              <a:defRPr/>
            </a:pPr>
            <a:fld id="{62C9D1C6-6F07-4D57-8258-53033E077ED0}"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5B6C574D-FD72-4A99-AC06-DD6C348A5514}"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5772809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26"/>
          <p:cNvSpPr>
            <a:spLocks noGrp="1" noChangeArrowheads="1"/>
          </p:cNvSpPr>
          <p:nvPr>
            <p:ph type="dt" sz="half" idx="10"/>
          </p:nvPr>
        </p:nvSpPr>
        <p:spPr/>
        <p:txBody>
          <a:bodyPr/>
          <a:lstStyle>
            <a:lvl1pPr>
              <a:defRPr/>
            </a:lvl1pPr>
          </a:lstStyle>
          <a:p>
            <a:pPr>
              <a:defRPr/>
            </a:pPr>
            <a:fld id="{A6225D3C-8EA6-43F9-9C13-C3EAD8F54FF2}" type="datetimeFigureOut">
              <a:rPr lang="el-GR">
                <a:solidFill>
                  <a:srgbClr val="FFFFFF"/>
                </a:solidFill>
              </a:rPr>
              <a:pPr>
                <a:defRPr/>
              </a:pPr>
              <a:t>7/6/2017</a:t>
            </a:fld>
            <a:endParaRPr lang="el-GR">
              <a:solidFill>
                <a:srgbClr val="FFFFFF"/>
              </a:solidFill>
            </a:endParaRPr>
          </a:p>
        </p:txBody>
      </p:sp>
      <p:sp>
        <p:nvSpPr>
          <p:cNvPr id="8"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9" name="Rectangle 128"/>
          <p:cNvSpPr>
            <a:spLocks noGrp="1" noChangeArrowheads="1"/>
          </p:cNvSpPr>
          <p:nvPr>
            <p:ph type="sldNum" sz="quarter" idx="12"/>
          </p:nvPr>
        </p:nvSpPr>
        <p:spPr/>
        <p:txBody>
          <a:bodyPr/>
          <a:lstStyle>
            <a:lvl1pPr>
              <a:defRPr/>
            </a:lvl1pPr>
          </a:lstStyle>
          <a:p>
            <a:pPr>
              <a:defRPr/>
            </a:pPr>
            <a:fld id="{56DFA330-EEEB-464D-B252-AF29EE4D6A59}"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0531859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26"/>
          <p:cNvSpPr>
            <a:spLocks noGrp="1" noChangeArrowheads="1"/>
          </p:cNvSpPr>
          <p:nvPr>
            <p:ph type="dt" sz="half" idx="10"/>
          </p:nvPr>
        </p:nvSpPr>
        <p:spPr/>
        <p:txBody>
          <a:bodyPr/>
          <a:lstStyle>
            <a:lvl1pPr>
              <a:defRPr/>
            </a:lvl1pPr>
          </a:lstStyle>
          <a:p>
            <a:pPr>
              <a:defRPr/>
            </a:pPr>
            <a:fld id="{642D30FD-B2C2-41B8-8C93-5590B28F5249}" type="datetimeFigureOut">
              <a:rPr lang="el-GR">
                <a:solidFill>
                  <a:srgbClr val="FFFFFF"/>
                </a:solidFill>
              </a:rPr>
              <a:pPr>
                <a:defRPr/>
              </a:pPr>
              <a:t>7/6/2017</a:t>
            </a:fld>
            <a:endParaRPr lang="el-GR">
              <a:solidFill>
                <a:srgbClr val="FFFFFF"/>
              </a:solidFill>
            </a:endParaRPr>
          </a:p>
        </p:txBody>
      </p:sp>
      <p:sp>
        <p:nvSpPr>
          <p:cNvPr id="4"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5" name="Rectangle 128"/>
          <p:cNvSpPr>
            <a:spLocks noGrp="1" noChangeArrowheads="1"/>
          </p:cNvSpPr>
          <p:nvPr>
            <p:ph type="sldNum" sz="quarter" idx="12"/>
          </p:nvPr>
        </p:nvSpPr>
        <p:spPr/>
        <p:txBody>
          <a:bodyPr/>
          <a:lstStyle>
            <a:lvl1pPr>
              <a:defRPr/>
            </a:lvl1pPr>
          </a:lstStyle>
          <a:p>
            <a:pPr>
              <a:defRPr/>
            </a:pPr>
            <a:fld id="{E93E7D2E-71EC-4067-AEBD-5F5D85A3F26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271413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p:txBody>
          <a:bodyPr/>
          <a:lstStyle>
            <a:lvl1pPr>
              <a:defRPr/>
            </a:lvl1pPr>
          </a:lstStyle>
          <a:p>
            <a:pPr>
              <a:defRPr/>
            </a:pPr>
            <a:fld id="{43C51855-764F-4621-8D0C-28F5EDF19CA2}" type="datetimeFigureOut">
              <a:rPr lang="el-GR">
                <a:solidFill>
                  <a:srgbClr val="FFFFFF"/>
                </a:solidFill>
              </a:rPr>
              <a:pPr>
                <a:defRPr/>
              </a:pPr>
              <a:t>7/6/2017</a:t>
            </a:fld>
            <a:endParaRPr lang="el-GR">
              <a:solidFill>
                <a:srgbClr val="FFFFFF"/>
              </a:solidFill>
            </a:endParaRPr>
          </a:p>
        </p:txBody>
      </p:sp>
      <p:sp>
        <p:nvSpPr>
          <p:cNvPr id="3"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4" name="Rectangle 128"/>
          <p:cNvSpPr>
            <a:spLocks noGrp="1" noChangeArrowheads="1"/>
          </p:cNvSpPr>
          <p:nvPr>
            <p:ph type="sldNum" sz="quarter" idx="12"/>
          </p:nvPr>
        </p:nvSpPr>
        <p:spPr/>
        <p:txBody>
          <a:bodyPr/>
          <a:lstStyle>
            <a:lvl1pPr>
              <a:defRPr/>
            </a:lvl1pPr>
          </a:lstStyle>
          <a:p>
            <a:pPr>
              <a:defRPr/>
            </a:pPr>
            <a:fld id="{3D4B6E28-EC75-4362-A6C4-1E333A7FA6C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2103591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26"/>
          <p:cNvSpPr>
            <a:spLocks noGrp="1" noChangeArrowheads="1"/>
          </p:cNvSpPr>
          <p:nvPr>
            <p:ph type="dt" sz="half" idx="10"/>
          </p:nvPr>
        </p:nvSpPr>
        <p:spPr/>
        <p:txBody>
          <a:bodyPr/>
          <a:lstStyle>
            <a:lvl1pPr>
              <a:defRPr/>
            </a:lvl1pPr>
          </a:lstStyle>
          <a:p>
            <a:pPr>
              <a:defRPr/>
            </a:pPr>
            <a:fld id="{A9A5A171-F5FA-41B5-9830-62F7C8687EE8}" type="datetimeFigureOut">
              <a:rPr lang="el-GR">
                <a:solidFill>
                  <a:srgbClr val="FFFFFF"/>
                </a:solidFill>
              </a:rPr>
              <a:pPr>
                <a:defRPr/>
              </a:pPr>
              <a:t>7/6/2017</a:t>
            </a:fld>
            <a:endParaRPr lang="el-GR">
              <a:solidFill>
                <a:srgbClr val="FFFFFF"/>
              </a:solidFill>
            </a:endParaRPr>
          </a:p>
        </p:txBody>
      </p:sp>
      <p:sp>
        <p:nvSpPr>
          <p:cNvPr id="6" name="Rectangle 127"/>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7" name="Rectangle 128"/>
          <p:cNvSpPr>
            <a:spLocks noGrp="1" noChangeArrowheads="1"/>
          </p:cNvSpPr>
          <p:nvPr>
            <p:ph type="sldNum" sz="quarter" idx="12"/>
          </p:nvPr>
        </p:nvSpPr>
        <p:spPr/>
        <p:txBody>
          <a:bodyPr/>
          <a:lstStyle>
            <a:lvl1pPr>
              <a:defRPr/>
            </a:lvl1pPr>
          </a:lstStyle>
          <a:p>
            <a:pPr>
              <a:defRPr/>
            </a:pPr>
            <a:fld id="{2863E929-5E46-4AD5-BA72-A65F1BDD128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75276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2.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3.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6 w 3271"/>
                    <a:gd name="T1" fmla="*/ 1990 h 3075"/>
                    <a:gd name="T2" fmla="*/ 188 w 3271"/>
                    <a:gd name="T3" fmla="*/ 1474 h 3075"/>
                    <a:gd name="T4" fmla="*/ 66 w 3271"/>
                    <a:gd name="T5" fmla="*/ 1169 h 3075"/>
                    <a:gd name="T6" fmla="*/ 12 w 3271"/>
                    <a:gd name="T7" fmla="*/ 875 h 3075"/>
                    <a:gd name="T8" fmla="*/ 18 w 3271"/>
                    <a:gd name="T9" fmla="*/ 611 h 3075"/>
                    <a:gd name="T10" fmla="*/ 84 w 3271"/>
                    <a:gd name="T11" fmla="*/ 389 h 3075"/>
                    <a:gd name="T12" fmla="*/ 211 w 3271"/>
                    <a:gd name="T13" fmla="*/ 216 h 3075"/>
                    <a:gd name="T14" fmla="*/ 512 w 3271"/>
                    <a:gd name="T15" fmla="*/ 42 h 3075"/>
                    <a:gd name="T16" fmla="*/ 897 w 3271"/>
                    <a:gd name="T17" fmla="*/ 6 h 3075"/>
                    <a:gd name="T18" fmla="*/ 1342 w 3271"/>
                    <a:gd name="T19" fmla="*/ 102 h 3075"/>
                    <a:gd name="T20" fmla="*/ 1818 w 3271"/>
                    <a:gd name="T21" fmla="*/ 324 h 3075"/>
                    <a:gd name="T22" fmla="*/ 2286 w 3271"/>
                    <a:gd name="T23" fmla="*/ 659 h 3075"/>
                    <a:gd name="T24" fmla="*/ 2785 w 3271"/>
                    <a:gd name="T25" fmla="*/ 1187 h 3075"/>
                    <a:gd name="T26" fmla="*/ 3103 w 3271"/>
                    <a:gd name="T27" fmla="*/ 1702 h 3075"/>
                    <a:gd name="T28" fmla="*/ 3225 w 3271"/>
                    <a:gd name="T29" fmla="*/ 2008 h 3075"/>
                    <a:gd name="T30" fmla="*/ 3279 w 3271"/>
                    <a:gd name="T31" fmla="*/ 2302 h 3075"/>
                    <a:gd name="T32" fmla="*/ 3273 w 3271"/>
                    <a:gd name="T33" fmla="*/ 2565 h 3075"/>
                    <a:gd name="T34" fmla="*/ 3207 w 3271"/>
                    <a:gd name="T35" fmla="*/ 2781 h 3075"/>
                    <a:gd name="T36" fmla="*/ 3086 w 3271"/>
                    <a:gd name="T37" fmla="*/ 2961 h 3075"/>
                    <a:gd name="T38" fmla="*/ 2936 w 3271"/>
                    <a:gd name="T39" fmla="*/ 3075 h 3075"/>
                    <a:gd name="T40" fmla="*/ 3086 w 3271"/>
                    <a:gd name="T41" fmla="*/ 2967 h 3075"/>
                    <a:gd name="T42" fmla="*/ 3213 w 3271"/>
                    <a:gd name="T43" fmla="*/ 2787 h 3075"/>
                    <a:gd name="T44" fmla="*/ 3279 w 3271"/>
                    <a:gd name="T45" fmla="*/ 2565 h 3075"/>
                    <a:gd name="T46" fmla="*/ 3285 w 3271"/>
                    <a:gd name="T47" fmla="*/ 2302 h 3075"/>
                    <a:gd name="T48" fmla="*/ 3231 w 3271"/>
                    <a:gd name="T49" fmla="*/ 2008 h 3075"/>
                    <a:gd name="T50" fmla="*/ 3109 w 3271"/>
                    <a:gd name="T51" fmla="*/ 1702 h 3075"/>
                    <a:gd name="T52" fmla="*/ 2792 w 3271"/>
                    <a:gd name="T53" fmla="*/ 1181 h 3075"/>
                    <a:gd name="T54" fmla="*/ 2292 w 3271"/>
                    <a:gd name="T55" fmla="*/ 653 h 3075"/>
                    <a:gd name="T56" fmla="*/ 1818 w 3271"/>
                    <a:gd name="T57" fmla="*/ 318 h 3075"/>
                    <a:gd name="T58" fmla="*/ 1342 w 3271"/>
                    <a:gd name="T59" fmla="*/ 96 h 3075"/>
                    <a:gd name="T60" fmla="*/ 897 w 3271"/>
                    <a:gd name="T61" fmla="*/ 0 h 3075"/>
                    <a:gd name="T62" fmla="*/ 506 w 3271"/>
                    <a:gd name="T63" fmla="*/ 36 h 3075"/>
                    <a:gd name="T64" fmla="*/ 206 w 3271"/>
                    <a:gd name="T65" fmla="*/ 210 h 3075"/>
                    <a:gd name="T66" fmla="*/ 78 w 3271"/>
                    <a:gd name="T67" fmla="*/ 389 h 3075"/>
                    <a:gd name="T68" fmla="*/ 12 w 3271"/>
                    <a:gd name="T69" fmla="*/ 611 h 3075"/>
                    <a:gd name="T70" fmla="*/ 6 w 3271"/>
                    <a:gd name="T71" fmla="*/ 875 h 3075"/>
                    <a:gd name="T72" fmla="*/ 60 w 3271"/>
                    <a:gd name="T73" fmla="*/ 1169 h 3075"/>
                    <a:gd name="T74" fmla="*/ 182 w 3271"/>
                    <a:gd name="T75" fmla="*/ 1474 h 3075"/>
                    <a:gd name="T76" fmla="*/ 355 w 3271"/>
                    <a:gd name="T77" fmla="*/ 1786 h 3075"/>
                    <a:gd name="T78" fmla="*/ 855 w 3271"/>
                    <a:gd name="T79" fmla="*/ 2380 h 3075"/>
                    <a:gd name="T80" fmla="*/ 1252 w 3271"/>
                    <a:gd name="T81" fmla="*/ 2709 h 3075"/>
                    <a:gd name="T82" fmla="*/ 1666 w 3271"/>
                    <a:gd name="T83" fmla="*/ 2961 h 3075"/>
                    <a:gd name="T84" fmla="*/ 1949 w 3271"/>
                    <a:gd name="T85" fmla="*/ 3075 h 3075"/>
                    <a:gd name="T86" fmla="*/ 1535 w 3271"/>
                    <a:gd name="T87" fmla="*/ 2889 h 3075"/>
                    <a:gd name="T88" fmla="*/ 1124 w 3271"/>
                    <a:gd name="T89" fmla="*/ 2607 h 3075"/>
                    <a:gd name="T90" fmla="*/ 855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70 w 3952"/>
                      <a:gd name="T1" fmla="*/ 2860 h 3501"/>
                      <a:gd name="T2" fmla="*/ 3934 w 3952"/>
                      <a:gd name="T3" fmla="*/ 2614 h 3501"/>
                      <a:gd name="T4" fmla="*/ 3863 w 3952"/>
                      <a:gd name="T5" fmla="*/ 2368 h 3501"/>
                      <a:gd name="T6" fmla="*/ 3753 w 3952"/>
                      <a:gd name="T7" fmla="*/ 2110 h 3501"/>
                      <a:gd name="T8" fmla="*/ 3615 w 3952"/>
                      <a:gd name="T9" fmla="*/ 1853 h 3501"/>
                      <a:gd name="T10" fmla="*/ 3452 w 3952"/>
                      <a:gd name="T11" fmla="*/ 1595 h 3501"/>
                      <a:gd name="T12" fmla="*/ 3261 w 3952"/>
                      <a:gd name="T13" fmla="*/ 1343 h 3501"/>
                      <a:gd name="T14" fmla="*/ 3043 w 3952"/>
                      <a:gd name="T15" fmla="*/ 1103 h 3501"/>
                      <a:gd name="T16" fmla="*/ 2737 w 3952"/>
                      <a:gd name="T17" fmla="*/ 815 h 3501"/>
                      <a:gd name="T18" fmla="*/ 2346 w 3952"/>
                      <a:gd name="T19" fmla="*/ 522 h 3501"/>
                      <a:gd name="T20" fmla="*/ 1955 w 3952"/>
                      <a:gd name="T21" fmla="*/ 288 h 3501"/>
                      <a:gd name="T22" fmla="*/ 1565 w 3952"/>
                      <a:gd name="T23" fmla="*/ 126 h 3501"/>
                      <a:gd name="T24" fmla="*/ 1192 w 3952"/>
                      <a:gd name="T25" fmla="*/ 24 h 3501"/>
                      <a:gd name="T26" fmla="*/ 843 w 3952"/>
                      <a:gd name="T27" fmla="*/ 0 h 3501"/>
                      <a:gd name="T28" fmla="*/ 530 w 3952"/>
                      <a:gd name="T29" fmla="*/ 48 h 3501"/>
                      <a:gd name="T30" fmla="*/ 265 w 3952"/>
                      <a:gd name="T31" fmla="*/ 174 h 3501"/>
                      <a:gd name="T32" fmla="*/ 114 w 3952"/>
                      <a:gd name="T33" fmla="*/ 312 h 3501"/>
                      <a:gd name="T34" fmla="*/ 0 w 3952"/>
                      <a:gd name="T35" fmla="*/ 486 h 3501"/>
                      <a:gd name="T36" fmla="*/ 72 w 3952"/>
                      <a:gd name="T37" fmla="*/ 372 h 3501"/>
                      <a:gd name="T38" fmla="*/ 271 w 3952"/>
                      <a:gd name="T39" fmla="*/ 174 h 3501"/>
                      <a:gd name="T40" fmla="*/ 530 w 3952"/>
                      <a:gd name="T41" fmla="*/ 48 h 3501"/>
                      <a:gd name="T42" fmla="*/ 843 w 3952"/>
                      <a:gd name="T43" fmla="*/ 6 h 3501"/>
                      <a:gd name="T44" fmla="*/ 1192 w 3952"/>
                      <a:gd name="T45" fmla="*/ 30 h 3501"/>
                      <a:gd name="T46" fmla="*/ 1565 w 3952"/>
                      <a:gd name="T47" fmla="*/ 132 h 3501"/>
                      <a:gd name="T48" fmla="*/ 1955 w 3952"/>
                      <a:gd name="T49" fmla="*/ 294 h 3501"/>
                      <a:gd name="T50" fmla="*/ 2346 w 3952"/>
                      <a:gd name="T51" fmla="*/ 528 h 3501"/>
                      <a:gd name="T52" fmla="*/ 2731 w 3952"/>
                      <a:gd name="T53" fmla="*/ 821 h 3501"/>
                      <a:gd name="T54" fmla="*/ 3146 w 3952"/>
                      <a:gd name="T55" fmla="*/ 1223 h 3501"/>
                      <a:gd name="T56" fmla="*/ 3356 w 3952"/>
                      <a:gd name="T57" fmla="*/ 1469 h 3501"/>
                      <a:gd name="T58" fmla="*/ 3532 w 3952"/>
                      <a:gd name="T59" fmla="*/ 1727 h 3501"/>
                      <a:gd name="T60" fmla="*/ 3687 w 3952"/>
                      <a:gd name="T61" fmla="*/ 1984 h 3501"/>
                      <a:gd name="T62" fmla="*/ 3808 w 3952"/>
                      <a:gd name="T63" fmla="*/ 2236 h 3501"/>
                      <a:gd name="T64" fmla="*/ 3899 w 3952"/>
                      <a:gd name="T65" fmla="*/ 2494 h 3501"/>
                      <a:gd name="T66" fmla="*/ 3958 w 3952"/>
                      <a:gd name="T67" fmla="*/ 2740 h 3501"/>
                      <a:gd name="T68" fmla="*/ 3976 w 3952"/>
                      <a:gd name="T69" fmla="*/ 2973 h 3501"/>
                      <a:gd name="T70" fmla="*/ 3946 w 3952"/>
                      <a:gd name="T71" fmla="*/ 3255 h 3501"/>
                      <a:gd name="T72" fmla="*/ 3857 w 3952"/>
                      <a:gd name="T73" fmla="*/ 3501 h 3501"/>
                      <a:gd name="T74" fmla="*/ 3910 w 3952"/>
                      <a:gd name="T75" fmla="*/ 3387 h 3501"/>
                      <a:gd name="T76" fmla="*/ 3970 w 3952"/>
                      <a:gd name="T77" fmla="*/ 3123 h 3501"/>
                      <a:gd name="T78" fmla="*/ 3976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63" name="Freeform 8"/>
                  <p:cNvSpPr>
                    <a:spLocks/>
                  </p:cNvSpPr>
                  <p:nvPr userDrawn="1"/>
                </p:nvSpPr>
                <p:spPr bwMode="hidden">
                  <a:xfrm>
                    <a:off x="406" y="953"/>
                    <a:ext cx="3803" cy="3363"/>
                  </a:xfrm>
                  <a:custGeom>
                    <a:avLst/>
                    <a:gdLst>
                      <a:gd name="T0" fmla="*/ 680 w 3791"/>
                      <a:gd name="T1" fmla="*/ 2416 h 3363"/>
                      <a:gd name="T2" fmla="*/ 421 w 3791"/>
                      <a:gd name="T3" fmla="*/ 2062 h 3363"/>
                      <a:gd name="T4" fmla="*/ 217 w 3791"/>
                      <a:gd name="T5" fmla="*/ 1703 h 3363"/>
                      <a:gd name="T6" fmla="*/ 78 w 3791"/>
                      <a:gd name="T7" fmla="*/ 1343 h 3363"/>
                      <a:gd name="T8" fmla="*/ 12 w 3791"/>
                      <a:gd name="T9" fmla="*/ 1001 h 3363"/>
                      <a:gd name="T10" fmla="*/ 18 w 3791"/>
                      <a:gd name="T11" fmla="*/ 701 h 3363"/>
                      <a:gd name="T12" fmla="*/ 96 w 3791"/>
                      <a:gd name="T13" fmla="*/ 450 h 3363"/>
                      <a:gd name="T14" fmla="*/ 241 w 3791"/>
                      <a:gd name="T15" fmla="*/ 246 h 3363"/>
                      <a:gd name="T16" fmla="*/ 584 w 3791"/>
                      <a:gd name="T17" fmla="*/ 48 h 3363"/>
                      <a:gd name="T18" fmla="*/ 1034 w 3791"/>
                      <a:gd name="T19" fmla="*/ 6 h 3363"/>
                      <a:gd name="T20" fmla="*/ 1553 w 3791"/>
                      <a:gd name="T21" fmla="*/ 120 h 3363"/>
                      <a:gd name="T22" fmla="*/ 2101 w 3791"/>
                      <a:gd name="T23" fmla="*/ 378 h 3363"/>
                      <a:gd name="T24" fmla="*/ 2647 w 3791"/>
                      <a:gd name="T25" fmla="*/ 773 h 3363"/>
                      <a:gd name="T26" fmla="*/ 3135 w 3791"/>
                      <a:gd name="T27" fmla="*/ 1265 h 3363"/>
                      <a:gd name="T28" fmla="*/ 3400 w 3791"/>
                      <a:gd name="T29" fmla="*/ 1625 h 3363"/>
                      <a:gd name="T30" fmla="*/ 3604 w 3791"/>
                      <a:gd name="T31" fmla="*/ 1984 h 3363"/>
                      <a:gd name="T32" fmla="*/ 3743 w 3791"/>
                      <a:gd name="T33" fmla="*/ 2344 h 3363"/>
                      <a:gd name="T34" fmla="*/ 3809 w 3791"/>
                      <a:gd name="T35" fmla="*/ 2686 h 3363"/>
                      <a:gd name="T36" fmla="*/ 3773 w 3791"/>
                      <a:gd name="T37" fmla="*/ 3105 h 3363"/>
                      <a:gd name="T38" fmla="*/ 3652 w 3791"/>
                      <a:gd name="T39" fmla="*/ 3363 h 3363"/>
                      <a:gd name="T40" fmla="*/ 3803 w 3791"/>
                      <a:gd name="T41" fmla="*/ 2967 h 3363"/>
                      <a:gd name="T42" fmla="*/ 3815 w 3791"/>
                      <a:gd name="T43" fmla="*/ 2794 h 3363"/>
                      <a:gd name="T44" fmla="*/ 3773 w 3791"/>
                      <a:gd name="T45" fmla="*/ 2458 h 3363"/>
                      <a:gd name="T46" fmla="*/ 3659 w 3791"/>
                      <a:gd name="T47" fmla="*/ 2104 h 3363"/>
                      <a:gd name="T48" fmla="*/ 3478 w 3791"/>
                      <a:gd name="T49" fmla="*/ 1739 h 3363"/>
                      <a:gd name="T50" fmla="*/ 3231 w 3791"/>
                      <a:gd name="T51" fmla="*/ 1385 h 3363"/>
                      <a:gd name="T52" fmla="*/ 2822 w 3791"/>
                      <a:gd name="T53" fmla="*/ 929 h 3363"/>
                      <a:gd name="T54" fmla="*/ 2286 w 3791"/>
                      <a:gd name="T55" fmla="*/ 492 h 3363"/>
                      <a:gd name="T56" fmla="*/ 1732 w 3791"/>
                      <a:gd name="T57" fmla="*/ 192 h 3363"/>
                      <a:gd name="T58" fmla="*/ 1198 w 3791"/>
                      <a:gd name="T59" fmla="*/ 24 h 3363"/>
                      <a:gd name="T60" fmla="*/ 721 w 3791"/>
                      <a:gd name="T61" fmla="*/ 12 h 3363"/>
                      <a:gd name="T62" fmla="*/ 337 w 3791"/>
                      <a:gd name="T63" fmla="*/ 162 h 3363"/>
                      <a:gd name="T64" fmla="*/ 132 w 3791"/>
                      <a:gd name="T65" fmla="*/ 378 h 3363"/>
                      <a:gd name="T66" fmla="*/ 36 w 3791"/>
                      <a:gd name="T67" fmla="*/ 612 h 3363"/>
                      <a:gd name="T68" fmla="*/ 0 w 3791"/>
                      <a:gd name="T69" fmla="*/ 893 h 3363"/>
                      <a:gd name="T70" fmla="*/ 42 w 3791"/>
                      <a:gd name="T71" fmla="*/ 1229 h 3363"/>
                      <a:gd name="T72" fmla="*/ 163 w 3791"/>
                      <a:gd name="T73" fmla="*/ 1583 h 3363"/>
                      <a:gd name="T74" fmla="*/ 343 w 3791"/>
                      <a:gd name="T75" fmla="*/ 1942 h 3363"/>
                      <a:gd name="T76" fmla="*/ 584 w 3791"/>
                      <a:gd name="T77" fmla="*/ 2302 h 3363"/>
                      <a:gd name="T78" fmla="*/ 993 w 3791"/>
                      <a:gd name="T79" fmla="*/ 2758 h 3363"/>
                      <a:gd name="T80" fmla="*/ 1606 w 3791"/>
                      <a:gd name="T81" fmla="*/ 3237 h 3363"/>
                      <a:gd name="T82" fmla="*/ 1606 w 3791"/>
                      <a:gd name="T83" fmla="*/ 3237 h 3363"/>
                      <a:gd name="T84" fmla="*/ 999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64" name="Freeform 9"/>
                  <p:cNvSpPr>
                    <a:spLocks/>
                  </p:cNvSpPr>
                  <p:nvPr userDrawn="1"/>
                </p:nvSpPr>
                <p:spPr bwMode="hidden">
                  <a:xfrm>
                    <a:off x="514" y="1091"/>
                    <a:ext cx="3538" cy="3225"/>
                  </a:xfrm>
                  <a:custGeom>
                    <a:avLst/>
                    <a:gdLst>
                      <a:gd name="T0" fmla="*/ 542 w 3527"/>
                      <a:gd name="T1" fmla="*/ 2146 h 3225"/>
                      <a:gd name="T2" fmla="*/ 319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9 w 3527"/>
                      <a:gd name="T15" fmla="*/ 150 h 3225"/>
                      <a:gd name="T16" fmla="*/ 673 w 3527"/>
                      <a:gd name="T17" fmla="*/ 12 h 3225"/>
                      <a:gd name="T18" fmla="*/ 1118 w 3527"/>
                      <a:gd name="T19" fmla="*/ 24 h 3225"/>
                      <a:gd name="T20" fmla="*/ 1618 w 3527"/>
                      <a:gd name="T21" fmla="*/ 174 h 3225"/>
                      <a:gd name="T22" fmla="*/ 2130 w 3527"/>
                      <a:gd name="T23" fmla="*/ 456 h 3225"/>
                      <a:gd name="T24" fmla="*/ 2629 w 3527"/>
                      <a:gd name="T25" fmla="*/ 857 h 3225"/>
                      <a:gd name="T26" fmla="*/ 3093 w 3527"/>
                      <a:gd name="T27" fmla="*/ 1391 h 3225"/>
                      <a:gd name="T28" fmla="*/ 3296 w 3527"/>
                      <a:gd name="T29" fmla="*/ 1726 h 3225"/>
                      <a:gd name="T30" fmla="*/ 3448 w 3527"/>
                      <a:gd name="T31" fmla="*/ 2062 h 3225"/>
                      <a:gd name="T32" fmla="*/ 3531 w 3527"/>
                      <a:gd name="T33" fmla="*/ 2386 h 3225"/>
                      <a:gd name="T34" fmla="*/ 3543 w 3527"/>
                      <a:gd name="T35" fmla="*/ 2680 h 3225"/>
                      <a:gd name="T36" fmla="*/ 3496 w 3527"/>
                      <a:gd name="T37" fmla="*/ 2931 h 3225"/>
                      <a:gd name="T38" fmla="*/ 3381 w 3527"/>
                      <a:gd name="T39" fmla="*/ 3141 h 3225"/>
                      <a:gd name="T40" fmla="*/ 3302 w 3527"/>
                      <a:gd name="T41" fmla="*/ 3225 h 3225"/>
                      <a:gd name="T42" fmla="*/ 3332 w 3527"/>
                      <a:gd name="T43" fmla="*/ 3201 h 3225"/>
                      <a:gd name="T44" fmla="*/ 3466 w 3527"/>
                      <a:gd name="T45" fmla="*/ 3009 h 3225"/>
                      <a:gd name="T46" fmla="*/ 3537 w 3527"/>
                      <a:gd name="T47" fmla="*/ 2769 h 3225"/>
                      <a:gd name="T48" fmla="*/ 3543 w 3527"/>
                      <a:gd name="T49" fmla="*/ 2488 h 3225"/>
                      <a:gd name="T50" fmla="*/ 3484 w 3527"/>
                      <a:gd name="T51" fmla="*/ 2170 h 3225"/>
                      <a:gd name="T52" fmla="*/ 3356 w 3527"/>
                      <a:gd name="T53" fmla="*/ 1834 h 3225"/>
                      <a:gd name="T54" fmla="*/ 3165 w 3527"/>
                      <a:gd name="T55" fmla="*/ 1499 h 3225"/>
                      <a:gd name="T56" fmla="*/ 2834 w 3527"/>
                      <a:gd name="T57" fmla="*/ 1061 h 3225"/>
                      <a:gd name="T58" fmla="*/ 2298 w 3527"/>
                      <a:gd name="T59" fmla="*/ 575 h 3225"/>
                      <a:gd name="T60" fmla="*/ 1787 w 3527"/>
                      <a:gd name="T61" fmla="*/ 252 h 3225"/>
                      <a:gd name="T62" fmla="*/ 1281 w 3527"/>
                      <a:gd name="T63" fmla="*/ 60 h 3225"/>
                      <a:gd name="T64" fmla="*/ 813 w 3527"/>
                      <a:gd name="T65" fmla="*/ 0 h 3225"/>
                      <a:gd name="T66" fmla="*/ 420 w 3527"/>
                      <a:gd name="T67" fmla="*/ 84 h 3225"/>
                      <a:gd name="T68" fmla="*/ 169 w 3527"/>
                      <a:gd name="T69" fmla="*/ 288 h 3225"/>
                      <a:gd name="T70" fmla="*/ 53 w 3527"/>
                      <a:gd name="T71" fmla="*/ 498 h 3225"/>
                      <a:gd name="T72" fmla="*/ 0 w 3527"/>
                      <a:gd name="T73" fmla="*/ 749 h 3225"/>
                      <a:gd name="T74" fmla="*/ 18 w 3527"/>
                      <a:gd name="T75" fmla="*/ 1043 h 3225"/>
                      <a:gd name="T76" fmla="*/ 101 w 3527"/>
                      <a:gd name="T77" fmla="*/ 1373 h 3225"/>
                      <a:gd name="T78" fmla="*/ 253 w 3527"/>
                      <a:gd name="T79" fmla="*/ 1708 h 3225"/>
                      <a:gd name="T80" fmla="*/ 456 w 3527"/>
                      <a:gd name="T81" fmla="*/ 2038 h 3225"/>
                      <a:gd name="T82" fmla="*/ 920 w 3527"/>
                      <a:gd name="T83" fmla="*/ 2572 h 3225"/>
                      <a:gd name="T84" fmla="*/ 1263 w 3527"/>
                      <a:gd name="T85" fmla="*/ 2865 h 3225"/>
                      <a:gd name="T86" fmla="*/ 1618 w 3527"/>
                      <a:gd name="T87" fmla="*/ 3099 h 3225"/>
                      <a:gd name="T88" fmla="*/ 1865 w 3527"/>
                      <a:gd name="T89" fmla="*/ 3225 h 3225"/>
                      <a:gd name="T90" fmla="*/ 1504 w 3527"/>
                      <a:gd name="T91" fmla="*/ 3027 h 3225"/>
                      <a:gd name="T92" fmla="*/ 1150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71 w 4251"/>
                        <a:gd name="T1" fmla="*/ 3237 h 3794"/>
                        <a:gd name="T2" fmla="*/ 4229 w 4251"/>
                        <a:gd name="T3" fmla="*/ 2961 h 3794"/>
                        <a:gd name="T4" fmla="*/ 4146 w 4251"/>
                        <a:gd name="T5" fmla="*/ 2679 h 3794"/>
                        <a:gd name="T6" fmla="*/ 4024 w 4251"/>
                        <a:gd name="T7" fmla="*/ 2391 h 3794"/>
                        <a:gd name="T8" fmla="*/ 3869 w 4251"/>
                        <a:gd name="T9" fmla="*/ 2098 h 3794"/>
                        <a:gd name="T10" fmla="*/ 3681 w 4251"/>
                        <a:gd name="T11" fmla="*/ 1810 h 3794"/>
                        <a:gd name="T12" fmla="*/ 3460 w 4251"/>
                        <a:gd name="T13" fmla="*/ 1528 h 3794"/>
                        <a:gd name="T14" fmla="*/ 3213 w 4251"/>
                        <a:gd name="T15" fmla="*/ 1252 h 3794"/>
                        <a:gd name="T16" fmla="*/ 2876 w 4251"/>
                        <a:gd name="T17" fmla="*/ 935 h 3794"/>
                        <a:gd name="T18" fmla="*/ 2448 w 4251"/>
                        <a:gd name="T19" fmla="*/ 605 h 3794"/>
                        <a:gd name="T20" fmla="*/ 2003 w 4251"/>
                        <a:gd name="T21" fmla="*/ 341 h 3794"/>
                        <a:gd name="T22" fmla="*/ 1559 w 4251"/>
                        <a:gd name="T23" fmla="*/ 143 h 3794"/>
                        <a:gd name="T24" fmla="*/ 1130 w 4251"/>
                        <a:gd name="T25" fmla="*/ 35 h 3794"/>
                        <a:gd name="T26" fmla="*/ 745 w 4251"/>
                        <a:gd name="T27" fmla="*/ 0 h 3794"/>
                        <a:gd name="T28" fmla="*/ 403 w 4251"/>
                        <a:gd name="T29" fmla="*/ 47 h 3794"/>
                        <a:gd name="T30" fmla="*/ 120 w 4251"/>
                        <a:gd name="T31" fmla="*/ 173 h 3794"/>
                        <a:gd name="T32" fmla="*/ 0 w 4251"/>
                        <a:gd name="T33" fmla="*/ 269 h 3794"/>
                        <a:gd name="T34" fmla="*/ 265 w 4251"/>
                        <a:gd name="T35" fmla="*/ 101 h 3794"/>
                        <a:gd name="T36" fmla="*/ 590 w 4251"/>
                        <a:gd name="T37" fmla="*/ 18 h 3794"/>
                        <a:gd name="T38" fmla="*/ 963 w 4251"/>
                        <a:gd name="T39" fmla="*/ 18 h 3794"/>
                        <a:gd name="T40" fmla="*/ 1365 w 4251"/>
                        <a:gd name="T41" fmla="*/ 95 h 3794"/>
                        <a:gd name="T42" fmla="*/ 1792 w 4251"/>
                        <a:gd name="T43" fmla="*/ 245 h 3794"/>
                        <a:gd name="T44" fmla="*/ 2226 w 4251"/>
                        <a:gd name="T45" fmla="*/ 467 h 3794"/>
                        <a:gd name="T46" fmla="*/ 2659 w 4251"/>
                        <a:gd name="T47" fmla="*/ 761 h 3794"/>
                        <a:gd name="T48" fmla="*/ 3079 w 4251"/>
                        <a:gd name="T49" fmla="*/ 1120 h 3794"/>
                        <a:gd name="T50" fmla="*/ 3338 w 4251"/>
                        <a:gd name="T51" fmla="*/ 1390 h 3794"/>
                        <a:gd name="T52" fmla="*/ 3574 w 4251"/>
                        <a:gd name="T53" fmla="*/ 1666 h 3794"/>
                        <a:gd name="T54" fmla="*/ 3778 w 4251"/>
                        <a:gd name="T55" fmla="*/ 1954 h 3794"/>
                        <a:gd name="T56" fmla="*/ 3946 w 4251"/>
                        <a:gd name="T57" fmla="*/ 2247 h 3794"/>
                        <a:gd name="T58" fmla="*/ 4084 w 4251"/>
                        <a:gd name="T59" fmla="*/ 2535 h 3794"/>
                        <a:gd name="T60" fmla="*/ 4188 w 4251"/>
                        <a:gd name="T61" fmla="*/ 2823 h 3794"/>
                        <a:gd name="T62" fmla="*/ 4247 w 4251"/>
                        <a:gd name="T63" fmla="*/ 3105 h 3794"/>
                        <a:gd name="T64" fmla="*/ 4271 w 4251"/>
                        <a:gd name="T65" fmla="*/ 3368 h 3794"/>
                        <a:gd name="T66" fmla="*/ 4259 w 4251"/>
                        <a:gd name="T67" fmla="*/ 3590 h 3794"/>
                        <a:gd name="T68" fmla="*/ 4211 w 4251"/>
                        <a:gd name="T69" fmla="*/ 3794 h 3794"/>
                        <a:gd name="T70" fmla="*/ 4241 w 4251"/>
                        <a:gd name="T71" fmla="*/ 3692 h 3794"/>
                        <a:gd name="T72" fmla="*/ 4271 w 4251"/>
                        <a:gd name="T73" fmla="*/ 3482 h 3794"/>
                        <a:gd name="T74" fmla="*/ 4277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3 w 4108"/>
                          <a:gd name="T1" fmla="*/ 186 h 3657"/>
                          <a:gd name="T2" fmla="*/ 444 w 4108"/>
                          <a:gd name="T3" fmla="*/ 54 h 3657"/>
                          <a:gd name="T4" fmla="*/ 775 w 4108"/>
                          <a:gd name="T5" fmla="*/ 6 h 3657"/>
                          <a:gd name="T6" fmla="*/ 1144 w 4108"/>
                          <a:gd name="T7" fmla="*/ 36 h 3657"/>
                          <a:gd name="T8" fmla="*/ 1547 w 4108"/>
                          <a:gd name="T9" fmla="*/ 144 h 3657"/>
                          <a:gd name="T10" fmla="*/ 1961 w 4108"/>
                          <a:gd name="T11" fmla="*/ 324 h 3657"/>
                          <a:gd name="T12" fmla="*/ 2383 w 4108"/>
                          <a:gd name="T13" fmla="*/ 570 h 3657"/>
                          <a:gd name="T14" fmla="*/ 2798 w 4108"/>
                          <a:gd name="T15" fmla="*/ 888 h 3657"/>
                          <a:gd name="T16" fmla="*/ 3123 w 4108"/>
                          <a:gd name="T17" fmla="*/ 1193 h 3657"/>
                          <a:gd name="T18" fmla="*/ 3358 w 4108"/>
                          <a:gd name="T19" fmla="*/ 1451 h 3657"/>
                          <a:gd name="T20" fmla="*/ 3562 w 4108"/>
                          <a:gd name="T21" fmla="*/ 1721 h 3657"/>
                          <a:gd name="T22" fmla="*/ 3743 w 4108"/>
                          <a:gd name="T23" fmla="*/ 1997 h 3657"/>
                          <a:gd name="T24" fmla="*/ 3887 w 4108"/>
                          <a:gd name="T25" fmla="*/ 2272 h 3657"/>
                          <a:gd name="T26" fmla="*/ 4002 w 4108"/>
                          <a:gd name="T27" fmla="*/ 2548 h 3657"/>
                          <a:gd name="T28" fmla="*/ 4086 w 4108"/>
                          <a:gd name="T29" fmla="*/ 2818 h 3657"/>
                          <a:gd name="T30" fmla="*/ 4128 w 4108"/>
                          <a:gd name="T31" fmla="*/ 3070 h 3657"/>
                          <a:gd name="T32" fmla="*/ 4128 w 4108"/>
                          <a:gd name="T33" fmla="*/ 3321 h 3657"/>
                          <a:gd name="T34" fmla="*/ 4086 w 4108"/>
                          <a:gd name="T35" fmla="*/ 3549 h 3657"/>
                          <a:gd name="T36" fmla="*/ 4056 w 4108"/>
                          <a:gd name="T37" fmla="*/ 3657 h 3657"/>
                          <a:gd name="T38" fmla="*/ 4116 w 4108"/>
                          <a:gd name="T39" fmla="*/ 3447 h 3657"/>
                          <a:gd name="T40" fmla="*/ 4134 w 4108"/>
                          <a:gd name="T41" fmla="*/ 3213 h 3657"/>
                          <a:gd name="T42" fmla="*/ 4128 w 4108"/>
                          <a:gd name="T43" fmla="*/ 3070 h 3657"/>
                          <a:gd name="T44" fmla="*/ 4086 w 4108"/>
                          <a:gd name="T45" fmla="*/ 2812 h 3657"/>
                          <a:gd name="T46" fmla="*/ 4008 w 4108"/>
                          <a:gd name="T47" fmla="*/ 2548 h 3657"/>
                          <a:gd name="T48" fmla="*/ 3893 w 4108"/>
                          <a:gd name="T49" fmla="*/ 2272 h 3657"/>
                          <a:gd name="T50" fmla="*/ 3749 w 4108"/>
                          <a:gd name="T51" fmla="*/ 1997 h 3657"/>
                          <a:gd name="T52" fmla="*/ 3568 w 4108"/>
                          <a:gd name="T53" fmla="*/ 1721 h 3657"/>
                          <a:gd name="T54" fmla="*/ 3364 w 4108"/>
                          <a:gd name="T55" fmla="*/ 1451 h 3657"/>
                          <a:gd name="T56" fmla="*/ 3129 w 4108"/>
                          <a:gd name="T57" fmla="*/ 1187 h 3657"/>
                          <a:gd name="T58" fmla="*/ 2810 w 4108"/>
                          <a:gd name="T59" fmla="*/ 888 h 3657"/>
                          <a:gd name="T60" fmla="*/ 2402 w 4108"/>
                          <a:gd name="T61" fmla="*/ 576 h 3657"/>
                          <a:gd name="T62" fmla="*/ 1979 w 4108"/>
                          <a:gd name="T63" fmla="*/ 330 h 3657"/>
                          <a:gd name="T64" fmla="*/ 1553 w 4108"/>
                          <a:gd name="T65" fmla="*/ 144 h 3657"/>
                          <a:gd name="T66" fmla="*/ 1138 w 4108"/>
                          <a:gd name="T67" fmla="*/ 30 h 3657"/>
                          <a:gd name="T68" fmla="*/ 757 w 4108"/>
                          <a:gd name="T69" fmla="*/ 0 h 3657"/>
                          <a:gd name="T70" fmla="*/ 433 w 4108"/>
                          <a:gd name="T71" fmla="*/ 54 h 3657"/>
                          <a:gd name="T72" fmla="*/ 163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5" name="Freeform 50"/>
                        <p:cNvSpPr>
                          <a:spLocks/>
                        </p:cNvSpPr>
                        <p:nvPr userDrawn="1"/>
                      </p:nvSpPr>
                      <p:spPr bwMode="hidden">
                        <a:xfrm>
                          <a:off x="0" y="2548"/>
                          <a:ext cx="1542" cy="1768"/>
                        </a:xfrm>
                        <a:custGeom>
                          <a:avLst/>
                          <a:gdLst>
                            <a:gd name="T0" fmla="*/ 915 w 1537"/>
                            <a:gd name="T1" fmla="*/ 1264 h 1768"/>
                            <a:gd name="T2" fmla="*/ 1064 w 1537"/>
                            <a:gd name="T3" fmla="*/ 1402 h 1768"/>
                            <a:gd name="T4" fmla="*/ 1222 w 1537"/>
                            <a:gd name="T5" fmla="*/ 1528 h 1768"/>
                            <a:gd name="T6" fmla="*/ 1377 w 1537"/>
                            <a:gd name="T7" fmla="*/ 1654 h 1768"/>
                            <a:gd name="T8" fmla="*/ 1541 w 1537"/>
                            <a:gd name="T9" fmla="*/ 1768 h 1768"/>
                            <a:gd name="T10" fmla="*/ 1547 w 1537"/>
                            <a:gd name="T11" fmla="*/ 1768 h 1768"/>
                            <a:gd name="T12" fmla="*/ 1383 w 1537"/>
                            <a:gd name="T13" fmla="*/ 1654 h 1768"/>
                            <a:gd name="T14" fmla="*/ 1228 w 1537"/>
                            <a:gd name="T15" fmla="*/ 1534 h 1768"/>
                            <a:gd name="T16" fmla="*/ 1070 w 1537"/>
                            <a:gd name="T17" fmla="*/ 1402 h 1768"/>
                            <a:gd name="T18" fmla="*/ 921 w 1537"/>
                            <a:gd name="T19" fmla="*/ 1258 h 1768"/>
                            <a:gd name="T20" fmla="*/ 769 w 1537"/>
                            <a:gd name="T21" fmla="*/ 1115 h 1768"/>
                            <a:gd name="T22" fmla="*/ 632 w 1537"/>
                            <a:gd name="T23" fmla="*/ 959 h 1768"/>
                            <a:gd name="T24" fmla="*/ 500 w 1537"/>
                            <a:gd name="T25" fmla="*/ 803 h 1768"/>
                            <a:gd name="T26" fmla="*/ 379 w 1537"/>
                            <a:gd name="T27" fmla="*/ 647 h 1768"/>
                            <a:gd name="T28" fmla="*/ 271 w 1537"/>
                            <a:gd name="T29" fmla="*/ 485 h 1768"/>
                            <a:gd name="T30" fmla="*/ 169 w 1537"/>
                            <a:gd name="T31" fmla="*/ 323 h 1768"/>
                            <a:gd name="T32" fmla="*/ 78 w 1537"/>
                            <a:gd name="T33" fmla="*/ 161 h 1768"/>
                            <a:gd name="T34" fmla="*/ 0 w 1537"/>
                            <a:gd name="T35" fmla="*/ 0 h 1768"/>
                            <a:gd name="T36" fmla="*/ 0 w 1537"/>
                            <a:gd name="T37" fmla="*/ 12 h 1768"/>
                            <a:gd name="T38" fmla="*/ 78 w 1537"/>
                            <a:gd name="T39" fmla="*/ 173 h 1768"/>
                            <a:gd name="T40" fmla="*/ 169 w 1537"/>
                            <a:gd name="T41" fmla="*/ 335 h 1768"/>
                            <a:gd name="T42" fmla="*/ 271 w 1537"/>
                            <a:gd name="T43" fmla="*/ 491 h 1768"/>
                            <a:gd name="T44" fmla="*/ 379 w 1537"/>
                            <a:gd name="T45" fmla="*/ 653 h 1768"/>
                            <a:gd name="T46" fmla="*/ 500 w 1537"/>
                            <a:gd name="T47" fmla="*/ 809 h 1768"/>
                            <a:gd name="T48" fmla="*/ 632 w 1537"/>
                            <a:gd name="T49" fmla="*/ 965 h 1768"/>
                            <a:gd name="T50" fmla="*/ 769 w 1537"/>
                            <a:gd name="T51" fmla="*/ 1121 h 1768"/>
                            <a:gd name="T52" fmla="*/ 915 w 1537"/>
                            <a:gd name="T53" fmla="*/ 1264 h 1768"/>
                            <a:gd name="T54" fmla="*/ 915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79 w 1435"/>
                  <a:gd name="T1" fmla="*/ 1150 h 1618"/>
                  <a:gd name="T2" fmla="*/ 747 w 1435"/>
                  <a:gd name="T3" fmla="*/ 1019 h 1618"/>
                  <a:gd name="T4" fmla="*/ 614 w 1435"/>
                  <a:gd name="T5" fmla="*/ 875 h 1618"/>
                  <a:gd name="T6" fmla="*/ 494 w 1435"/>
                  <a:gd name="T7" fmla="*/ 737 h 1618"/>
                  <a:gd name="T8" fmla="*/ 379 w 1435"/>
                  <a:gd name="T9" fmla="*/ 593 h 1618"/>
                  <a:gd name="T10" fmla="*/ 277 w 1435"/>
                  <a:gd name="T11" fmla="*/ 443 h 1618"/>
                  <a:gd name="T12" fmla="*/ 175 w 1435"/>
                  <a:gd name="T13" fmla="*/ 299 h 1618"/>
                  <a:gd name="T14" fmla="*/ 84 w 1435"/>
                  <a:gd name="T15" fmla="*/ 149 h 1618"/>
                  <a:gd name="T16" fmla="*/ 0 w 1435"/>
                  <a:gd name="T17" fmla="*/ 0 h 1618"/>
                  <a:gd name="T18" fmla="*/ 0 w 1435"/>
                  <a:gd name="T19" fmla="*/ 11 h 1618"/>
                  <a:gd name="T20" fmla="*/ 84 w 1435"/>
                  <a:gd name="T21" fmla="*/ 155 h 1618"/>
                  <a:gd name="T22" fmla="*/ 175 w 1435"/>
                  <a:gd name="T23" fmla="*/ 305 h 1618"/>
                  <a:gd name="T24" fmla="*/ 271 w 1435"/>
                  <a:gd name="T25" fmla="*/ 449 h 1618"/>
                  <a:gd name="T26" fmla="*/ 379 w 1435"/>
                  <a:gd name="T27" fmla="*/ 593 h 1618"/>
                  <a:gd name="T28" fmla="*/ 494 w 1435"/>
                  <a:gd name="T29" fmla="*/ 737 h 1618"/>
                  <a:gd name="T30" fmla="*/ 614 w 1435"/>
                  <a:gd name="T31" fmla="*/ 881 h 1618"/>
                  <a:gd name="T32" fmla="*/ 741 w 1435"/>
                  <a:gd name="T33" fmla="*/ 1019 h 1618"/>
                  <a:gd name="T34" fmla="*/ 879 w 1435"/>
                  <a:gd name="T35" fmla="*/ 1150 h 1618"/>
                  <a:gd name="T36" fmla="*/ 1018 w 1435"/>
                  <a:gd name="T37" fmla="*/ 1276 h 1618"/>
                  <a:gd name="T38" fmla="*/ 1156 w 1435"/>
                  <a:gd name="T39" fmla="*/ 1396 h 1618"/>
                  <a:gd name="T40" fmla="*/ 1294 w 1435"/>
                  <a:gd name="T41" fmla="*/ 1510 h 1618"/>
                  <a:gd name="T42" fmla="*/ 1439 w 1435"/>
                  <a:gd name="T43" fmla="*/ 1618 h 1618"/>
                  <a:gd name="T44" fmla="*/ 1445 w 1435"/>
                  <a:gd name="T45" fmla="*/ 1618 h 1618"/>
                  <a:gd name="T46" fmla="*/ 1302 w 1435"/>
                  <a:gd name="T47" fmla="*/ 1510 h 1618"/>
                  <a:gd name="T48" fmla="*/ 1162 w 1435"/>
                  <a:gd name="T49" fmla="*/ 1396 h 1618"/>
                  <a:gd name="T50" fmla="*/ 1018 w 1435"/>
                  <a:gd name="T51" fmla="*/ 1276 h 1618"/>
                  <a:gd name="T52" fmla="*/ 879 w 1435"/>
                  <a:gd name="T53" fmla="*/ 1150 h 1618"/>
                  <a:gd name="T54" fmla="*/ 879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5" name="Freeform 115"/>
              <p:cNvSpPr>
                <a:spLocks/>
              </p:cNvSpPr>
              <p:nvPr/>
            </p:nvSpPr>
            <p:spPr bwMode="hidden">
              <a:xfrm>
                <a:off x="16" y="2260"/>
                <a:ext cx="1673" cy="2014"/>
              </a:xfrm>
              <a:custGeom>
                <a:avLst/>
                <a:gdLst>
                  <a:gd name="T0" fmla="*/ 963 w 1668"/>
                  <a:gd name="T1" fmla="*/ 1463 h 2014"/>
                  <a:gd name="T2" fmla="*/ 793 w 1668"/>
                  <a:gd name="T3" fmla="*/ 1289 h 2014"/>
                  <a:gd name="T4" fmla="*/ 638 w 1668"/>
                  <a:gd name="T5" fmla="*/ 1115 h 2014"/>
                  <a:gd name="T6" fmla="*/ 492 w 1668"/>
                  <a:gd name="T7" fmla="*/ 929 h 2014"/>
                  <a:gd name="T8" fmla="*/ 367 w 1668"/>
                  <a:gd name="T9" fmla="*/ 743 h 2014"/>
                  <a:gd name="T10" fmla="*/ 253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3 w 1668"/>
                  <a:gd name="T25" fmla="*/ 569 h 2014"/>
                  <a:gd name="T26" fmla="*/ 367 w 1668"/>
                  <a:gd name="T27" fmla="*/ 755 h 2014"/>
                  <a:gd name="T28" fmla="*/ 492 w 1668"/>
                  <a:gd name="T29" fmla="*/ 935 h 2014"/>
                  <a:gd name="T30" fmla="*/ 638 w 1668"/>
                  <a:gd name="T31" fmla="*/ 1115 h 2014"/>
                  <a:gd name="T32" fmla="*/ 793 w 1668"/>
                  <a:gd name="T33" fmla="*/ 1295 h 2014"/>
                  <a:gd name="T34" fmla="*/ 963 w 1668"/>
                  <a:gd name="T35" fmla="*/ 1463 h 2014"/>
                  <a:gd name="T36" fmla="*/ 1136 w 1668"/>
                  <a:gd name="T37" fmla="*/ 1618 h 2014"/>
                  <a:gd name="T38" fmla="*/ 1311 w 1668"/>
                  <a:gd name="T39" fmla="*/ 1762 h 2014"/>
                  <a:gd name="T40" fmla="*/ 1491 w 1668"/>
                  <a:gd name="T41" fmla="*/ 1894 h 2014"/>
                  <a:gd name="T42" fmla="*/ 1672 w 1668"/>
                  <a:gd name="T43" fmla="*/ 2014 h 2014"/>
                  <a:gd name="T44" fmla="*/ 1678 w 1668"/>
                  <a:gd name="T45" fmla="*/ 2014 h 2014"/>
                  <a:gd name="T46" fmla="*/ 1491 w 1668"/>
                  <a:gd name="T47" fmla="*/ 1894 h 2014"/>
                  <a:gd name="T48" fmla="*/ 1311 w 1668"/>
                  <a:gd name="T49" fmla="*/ 1762 h 2014"/>
                  <a:gd name="T50" fmla="*/ 1136 w 1668"/>
                  <a:gd name="T51" fmla="*/ 1618 h 2014"/>
                  <a:gd name="T52" fmla="*/ 963 w 1668"/>
                  <a:gd name="T53" fmla="*/ 1463 h 2014"/>
                  <a:gd name="T54" fmla="*/ 963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rgbClr val="FFFF00"/>
                  </a:buClr>
                  <a:buSzPct val="80000"/>
                  <a:buFont typeface="Wingdings" pitchFamily="2" charset="2"/>
                  <a:buChar char="®"/>
                </a:pPr>
                <a:endParaRPr lang="el-G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377A96BD-5F74-44B8-87E3-508B237B7143}" type="datetimeFigureOut">
              <a:rPr lang="el-GR"/>
              <a:pPr>
                <a:defRPr/>
              </a:pPr>
              <a:t>7/6/2017</a:t>
            </a:fld>
            <a:endParaRPr lang="el-G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6A3B0CEA-5AF8-422D-AFA3-2E8AC08B041A}" type="slidenum">
              <a:rPr lang="el-GR"/>
              <a:pPr>
                <a:defRPr/>
              </a:pPr>
              <a:t>‹#›</a:t>
            </a:fld>
            <a:endParaRPr lang="el-G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cSld>
  <p:clrMap bg1="dk2" tx1="lt1" bg2="dk1"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3"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4"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5"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5"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47724FF3-788E-43B3-90C3-25B8FACB3DF7}" type="datetimeFigureOut">
              <a:rPr lang="el-GR">
                <a:solidFill>
                  <a:srgbClr val="FFFFFF"/>
                </a:solidFill>
              </a:rPr>
              <a:pPr>
                <a:defRPr/>
              </a:pPr>
              <a:t>7/6/2017</a:t>
            </a:fld>
            <a:endParaRPr lang="el-GR">
              <a:solidFill>
                <a:srgbClr val="FFFFFF"/>
              </a:solidFill>
            </a:endParaRP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solidFill>
                <a:srgbClr val="FFFFFF"/>
              </a:solidFill>
            </a:endParaRP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5295E0B9-BBEA-4BB3-997C-E9810774C51A}" type="slidenum">
              <a:rPr lang="el-GR">
                <a:solidFill>
                  <a:srgbClr val="FFFFFF"/>
                </a:solidFill>
              </a:rPr>
              <a:pPr>
                <a:defRPr/>
              </a:pPr>
              <a:t>‹#›</a:t>
            </a:fld>
            <a:endParaRPr lang="el-GR">
              <a:solidFill>
                <a:srgbClr val="FFFFFF"/>
              </a:solidFill>
            </a:endParaRP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extLst>
      <p:ext uri="{BB962C8B-B14F-4D97-AF65-F5344CB8AC3E}">
        <p14:creationId xmlns:p14="http://schemas.microsoft.com/office/powerpoint/2010/main" val="451014634"/>
      </p:ext>
    </p:extLst>
  </p:cSld>
  <p:clrMap bg1="dk2" tx1="lt1" bg2="dk1" tx2="lt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72A24F7-1BF5-4F8B-8816-A64CEEDDC68C}" type="datetimeFigureOut">
              <a:rPr lang="el-GR" smtClean="0">
                <a:solidFill>
                  <a:prstClr val="black">
                    <a:tint val="75000"/>
                  </a:prstClr>
                </a:solidFill>
                <a:latin typeface="Calibri" panose="020F0502020204030204"/>
                <a:cs typeface="+mn-cs"/>
              </a:rPr>
              <a:pPr fontAlgn="auto">
                <a:spcBef>
                  <a:spcPts val="0"/>
                </a:spcBef>
                <a:spcAft>
                  <a:spcPts val="0"/>
                </a:spcAft>
              </a:pPr>
              <a:t>7/6/2017</a:t>
            </a:fld>
            <a:endParaRPr lang="el-GR" smtClean="0">
              <a:solidFill>
                <a:prstClr val="black">
                  <a:tint val="75000"/>
                </a:prstClr>
              </a:solidFill>
              <a:latin typeface="Calibri" panose="020F0502020204030204"/>
              <a:cs typeface="+mn-cs"/>
            </a:endParaRP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l-GR" smtClean="0">
              <a:solidFill>
                <a:prstClr val="black">
                  <a:tint val="75000"/>
                </a:prstClr>
              </a:solidFill>
              <a:latin typeface="Calibri" panose="020F0502020204030204"/>
              <a:cs typeface="+mn-cs"/>
            </a:endParaRP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4E696FCA-BB7B-4EA0-A6E0-A06F0038DC95}" type="slidenum">
              <a:rPr lang="el-GR" smtClean="0">
                <a:solidFill>
                  <a:prstClr val="black">
                    <a:tint val="75000"/>
                  </a:prstClr>
                </a:solidFill>
                <a:latin typeface="Calibri" panose="020F0502020204030204"/>
                <a:cs typeface="+mn-cs"/>
              </a:rPr>
              <a:pPr fontAlgn="auto">
                <a:spcBef>
                  <a:spcPts val="0"/>
                </a:spcBef>
                <a:spcAft>
                  <a:spcPts val="0"/>
                </a:spcAft>
              </a:pPr>
              <a:t>‹#›</a:t>
            </a:fld>
            <a:endParaRPr lang="el-GR" smtClean="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7360131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72A24F7-1BF5-4F8B-8816-A64CEEDDC68C}" type="datetimeFigureOut">
              <a:rPr lang="el-GR" smtClean="0">
                <a:solidFill>
                  <a:prstClr val="black">
                    <a:tint val="75000"/>
                  </a:prstClr>
                </a:solidFill>
                <a:latin typeface="Calibri" panose="020F0502020204030204"/>
                <a:cs typeface="+mn-cs"/>
              </a:rPr>
              <a:pPr fontAlgn="auto">
                <a:spcBef>
                  <a:spcPts val="0"/>
                </a:spcBef>
                <a:spcAft>
                  <a:spcPts val="0"/>
                </a:spcAft>
              </a:pPr>
              <a:t>7/6/2017</a:t>
            </a:fld>
            <a:endParaRPr lang="el-GR" smtClean="0">
              <a:solidFill>
                <a:prstClr val="black">
                  <a:tint val="75000"/>
                </a:prstClr>
              </a:solidFill>
              <a:latin typeface="Calibri" panose="020F0502020204030204"/>
              <a:cs typeface="+mn-cs"/>
            </a:endParaRP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l-GR" smtClean="0">
              <a:solidFill>
                <a:prstClr val="black">
                  <a:tint val="75000"/>
                </a:prstClr>
              </a:solidFill>
              <a:latin typeface="Calibri" panose="020F0502020204030204"/>
              <a:cs typeface="+mn-cs"/>
            </a:endParaRP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4E696FCA-BB7B-4EA0-A6E0-A06F0038DC95}" type="slidenum">
              <a:rPr lang="el-GR" smtClean="0">
                <a:solidFill>
                  <a:prstClr val="black">
                    <a:tint val="75000"/>
                  </a:prstClr>
                </a:solidFill>
                <a:latin typeface="Calibri" panose="020F0502020204030204"/>
                <a:cs typeface="+mn-cs"/>
              </a:rPr>
              <a:pPr fontAlgn="auto">
                <a:spcBef>
                  <a:spcPts val="0"/>
                </a:spcBef>
                <a:spcAft>
                  <a:spcPts val="0"/>
                </a:spcAft>
              </a:pPr>
              <a:t>‹#›</a:t>
            </a:fld>
            <a:endParaRPr lang="el-GR" smtClean="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69661305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72A24F7-1BF5-4F8B-8816-A64CEEDDC68C}" type="datetimeFigureOut">
              <a:rPr lang="el-GR" smtClean="0">
                <a:solidFill>
                  <a:prstClr val="black">
                    <a:tint val="75000"/>
                  </a:prstClr>
                </a:solidFill>
                <a:latin typeface="Calibri" panose="020F0502020204030204"/>
                <a:cs typeface="+mn-cs"/>
              </a:rPr>
              <a:pPr fontAlgn="auto">
                <a:spcBef>
                  <a:spcPts val="0"/>
                </a:spcBef>
                <a:spcAft>
                  <a:spcPts val="0"/>
                </a:spcAft>
              </a:pPr>
              <a:t>7/6/2017</a:t>
            </a:fld>
            <a:endParaRPr lang="el-GR" smtClean="0">
              <a:solidFill>
                <a:prstClr val="black">
                  <a:tint val="75000"/>
                </a:prstClr>
              </a:solidFill>
              <a:latin typeface="Calibri" panose="020F0502020204030204"/>
              <a:cs typeface="+mn-cs"/>
            </a:endParaRP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l-GR" smtClean="0">
              <a:solidFill>
                <a:prstClr val="black">
                  <a:tint val="75000"/>
                </a:prstClr>
              </a:solidFill>
              <a:latin typeface="Calibri" panose="020F0502020204030204"/>
              <a:cs typeface="+mn-cs"/>
            </a:endParaRP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4E696FCA-BB7B-4EA0-A6E0-A06F0038DC95}" type="slidenum">
              <a:rPr lang="el-GR" smtClean="0">
                <a:solidFill>
                  <a:prstClr val="black">
                    <a:tint val="75000"/>
                  </a:prstClr>
                </a:solidFill>
                <a:latin typeface="Calibri" panose="020F0502020204030204"/>
                <a:cs typeface="+mn-cs"/>
              </a:rPr>
              <a:pPr fontAlgn="auto">
                <a:spcBef>
                  <a:spcPts val="0"/>
                </a:spcBef>
                <a:spcAft>
                  <a:spcPts val="0"/>
                </a:spcAft>
              </a:pPr>
              <a:t>‹#›</a:t>
            </a:fld>
            <a:endParaRPr lang="el-GR" smtClean="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061629564"/>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3"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4"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5"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5"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47724FF3-788E-43B3-90C3-25B8FACB3DF7}" type="datetimeFigureOut">
              <a:rPr lang="el-GR">
                <a:solidFill>
                  <a:srgbClr val="FFFFFF"/>
                </a:solidFill>
              </a:rPr>
              <a:pPr>
                <a:defRPr/>
              </a:pPr>
              <a:t>7/6/2017</a:t>
            </a:fld>
            <a:endParaRPr lang="el-GR">
              <a:solidFill>
                <a:srgbClr val="FFFFFF"/>
              </a:solidFill>
            </a:endParaRP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solidFill>
                <a:srgbClr val="FFFFFF"/>
              </a:solidFill>
            </a:endParaRP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5295E0B9-BBEA-4BB3-997C-E9810774C51A}" type="slidenum">
              <a:rPr lang="el-GR">
                <a:solidFill>
                  <a:srgbClr val="FFFFFF"/>
                </a:solidFill>
              </a:rPr>
              <a:pPr>
                <a:defRPr/>
              </a:pPr>
              <a:t>‹#›</a:t>
            </a:fld>
            <a:endParaRPr lang="el-GR">
              <a:solidFill>
                <a:srgbClr val="FFFFFF"/>
              </a:solidFill>
            </a:endParaRP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extLst>
      <p:ext uri="{BB962C8B-B14F-4D97-AF65-F5344CB8AC3E}">
        <p14:creationId xmlns:p14="http://schemas.microsoft.com/office/powerpoint/2010/main" val="1681775213"/>
      </p:ext>
    </p:extLst>
  </p:cSld>
  <p:clrMap bg1="dk2" tx1="lt1" bg2="dk1"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3"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4"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5"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5"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47724FF3-788E-43B3-90C3-25B8FACB3DF7}" type="datetimeFigureOut">
              <a:rPr lang="el-GR">
                <a:solidFill>
                  <a:srgbClr val="FFFFFF"/>
                </a:solidFill>
              </a:rPr>
              <a:pPr>
                <a:defRPr/>
              </a:pPr>
              <a:t>7/6/2017</a:t>
            </a:fld>
            <a:endParaRPr lang="el-GR">
              <a:solidFill>
                <a:srgbClr val="FFFFFF"/>
              </a:solidFill>
            </a:endParaRP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solidFill>
                <a:srgbClr val="FFFFFF"/>
              </a:solidFill>
            </a:endParaRP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5295E0B9-BBEA-4BB3-997C-E9810774C51A}" type="slidenum">
              <a:rPr lang="el-GR">
                <a:solidFill>
                  <a:srgbClr val="FFFFFF"/>
                </a:solidFill>
              </a:rPr>
              <a:pPr>
                <a:defRPr/>
              </a:pPr>
              <a:t>‹#›</a:t>
            </a:fld>
            <a:endParaRPr lang="el-GR">
              <a:solidFill>
                <a:srgbClr val="FFFFFF"/>
              </a:solidFill>
            </a:endParaRP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extLst>
      <p:ext uri="{BB962C8B-B14F-4D97-AF65-F5344CB8AC3E}">
        <p14:creationId xmlns:p14="http://schemas.microsoft.com/office/powerpoint/2010/main" val="25832025"/>
      </p:ext>
    </p:extLst>
  </p:cSld>
  <p:clrMap bg1="dk2" tx1="lt1" bg2="dk1"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3"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4"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5"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5"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47724FF3-788E-43B3-90C3-25B8FACB3DF7}" type="datetimeFigureOut">
              <a:rPr lang="el-GR">
                <a:solidFill>
                  <a:srgbClr val="FFFFFF"/>
                </a:solidFill>
              </a:rPr>
              <a:pPr>
                <a:defRPr/>
              </a:pPr>
              <a:t>7/6/2017</a:t>
            </a:fld>
            <a:endParaRPr lang="el-GR">
              <a:solidFill>
                <a:srgbClr val="FFFFFF"/>
              </a:solidFill>
            </a:endParaRP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solidFill>
                <a:srgbClr val="FFFFFF"/>
              </a:solidFill>
            </a:endParaRP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5295E0B9-BBEA-4BB3-997C-E9810774C51A}" type="slidenum">
              <a:rPr lang="el-GR">
                <a:solidFill>
                  <a:srgbClr val="FFFFFF"/>
                </a:solidFill>
              </a:rPr>
              <a:pPr>
                <a:defRPr/>
              </a:pPr>
              <a:t>‹#›</a:t>
            </a:fld>
            <a:endParaRPr lang="el-GR">
              <a:solidFill>
                <a:srgbClr val="FFFFFF"/>
              </a:solidFill>
            </a:endParaRP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extLst>
      <p:ext uri="{BB962C8B-B14F-4D97-AF65-F5344CB8AC3E}">
        <p14:creationId xmlns:p14="http://schemas.microsoft.com/office/powerpoint/2010/main" val="3000201656"/>
      </p:ext>
    </p:extLst>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3"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4"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5"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5"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47724FF3-788E-43B3-90C3-25B8FACB3DF7}" type="datetimeFigureOut">
              <a:rPr lang="el-GR">
                <a:solidFill>
                  <a:srgbClr val="FFFFFF"/>
                </a:solidFill>
              </a:rPr>
              <a:pPr>
                <a:defRPr/>
              </a:pPr>
              <a:t>7/6/2017</a:t>
            </a:fld>
            <a:endParaRPr lang="el-GR">
              <a:solidFill>
                <a:srgbClr val="FFFFFF"/>
              </a:solidFill>
            </a:endParaRP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solidFill>
                <a:srgbClr val="FFFFFF"/>
              </a:solidFill>
            </a:endParaRP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5295E0B9-BBEA-4BB3-997C-E9810774C51A}" type="slidenum">
              <a:rPr lang="el-GR">
                <a:solidFill>
                  <a:srgbClr val="FFFFFF"/>
                </a:solidFill>
              </a:rPr>
              <a:pPr>
                <a:defRPr/>
              </a:pPr>
              <a:t>‹#›</a:t>
            </a:fld>
            <a:endParaRPr lang="el-GR">
              <a:solidFill>
                <a:srgbClr val="FFFFFF"/>
              </a:solidFill>
            </a:endParaRP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extLst>
      <p:ext uri="{BB962C8B-B14F-4D97-AF65-F5344CB8AC3E}">
        <p14:creationId xmlns:p14="http://schemas.microsoft.com/office/powerpoint/2010/main" val="2917655211"/>
      </p:ext>
    </p:extLst>
  </p:cSld>
  <p:clrMap bg1="dk2" tx1="lt1" bg2="dk1"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3"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4"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5"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5"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47724FF3-788E-43B3-90C3-25B8FACB3DF7}" type="datetimeFigureOut">
              <a:rPr lang="el-GR">
                <a:solidFill>
                  <a:srgbClr val="FFFFFF"/>
                </a:solidFill>
              </a:rPr>
              <a:pPr>
                <a:defRPr/>
              </a:pPr>
              <a:t>7/6/2017</a:t>
            </a:fld>
            <a:endParaRPr lang="el-GR">
              <a:solidFill>
                <a:srgbClr val="FFFFFF"/>
              </a:solidFill>
            </a:endParaRP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solidFill>
                <a:srgbClr val="FFFFFF"/>
              </a:solidFill>
            </a:endParaRP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5295E0B9-BBEA-4BB3-997C-E9810774C51A}" type="slidenum">
              <a:rPr lang="el-GR">
                <a:solidFill>
                  <a:srgbClr val="FFFFFF"/>
                </a:solidFill>
              </a:rPr>
              <a:pPr>
                <a:defRPr/>
              </a:pPr>
              <a:t>‹#›</a:t>
            </a:fld>
            <a:endParaRPr lang="el-GR">
              <a:solidFill>
                <a:srgbClr val="FFFFFF"/>
              </a:solidFill>
            </a:endParaRP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extLst>
      <p:ext uri="{BB962C8B-B14F-4D97-AF65-F5344CB8AC3E}">
        <p14:creationId xmlns:p14="http://schemas.microsoft.com/office/powerpoint/2010/main" val="644237389"/>
      </p:ext>
    </p:extLst>
  </p:cSld>
  <p:clrMap bg1="dk2" tx1="lt1" bg2="dk1" tx2="lt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3"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4"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5"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5"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47724FF3-788E-43B3-90C3-25B8FACB3DF7}" type="datetimeFigureOut">
              <a:rPr lang="el-GR">
                <a:solidFill>
                  <a:srgbClr val="FFFFFF"/>
                </a:solidFill>
              </a:rPr>
              <a:pPr>
                <a:defRPr/>
              </a:pPr>
              <a:t>7/6/2017</a:t>
            </a:fld>
            <a:endParaRPr lang="el-GR">
              <a:solidFill>
                <a:srgbClr val="FFFFFF"/>
              </a:solidFill>
            </a:endParaRP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solidFill>
                <a:srgbClr val="FFFFFF"/>
              </a:solidFill>
            </a:endParaRP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5295E0B9-BBEA-4BB3-997C-E9810774C51A}" type="slidenum">
              <a:rPr lang="el-GR">
                <a:solidFill>
                  <a:srgbClr val="FFFFFF"/>
                </a:solidFill>
              </a:rPr>
              <a:pPr>
                <a:defRPr/>
              </a:pPr>
              <a:t>‹#›</a:t>
            </a:fld>
            <a:endParaRPr lang="el-GR">
              <a:solidFill>
                <a:srgbClr val="FFFFFF"/>
              </a:solidFill>
            </a:endParaRP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extLst>
      <p:ext uri="{BB962C8B-B14F-4D97-AF65-F5344CB8AC3E}">
        <p14:creationId xmlns:p14="http://schemas.microsoft.com/office/powerpoint/2010/main" val="563460983"/>
      </p:ext>
    </p:extLst>
  </p:cSld>
  <p:clrMap bg1="dk2" tx1="lt1" bg2="dk1"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3"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4"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5"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5"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47724FF3-788E-43B3-90C3-25B8FACB3DF7}" type="datetimeFigureOut">
              <a:rPr lang="el-GR">
                <a:solidFill>
                  <a:srgbClr val="FFFFFF"/>
                </a:solidFill>
              </a:rPr>
              <a:pPr>
                <a:defRPr/>
              </a:pPr>
              <a:t>7/6/2017</a:t>
            </a:fld>
            <a:endParaRPr lang="el-GR">
              <a:solidFill>
                <a:srgbClr val="FFFFFF"/>
              </a:solidFill>
            </a:endParaRP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solidFill>
                <a:srgbClr val="FFFFFF"/>
              </a:solidFill>
            </a:endParaRP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5295E0B9-BBEA-4BB3-997C-E9810774C51A}" type="slidenum">
              <a:rPr lang="el-GR">
                <a:solidFill>
                  <a:srgbClr val="FFFFFF"/>
                </a:solidFill>
              </a:rPr>
              <a:pPr>
                <a:defRPr/>
              </a:pPr>
              <a:t>‹#›</a:t>
            </a:fld>
            <a:endParaRPr lang="el-GR">
              <a:solidFill>
                <a:srgbClr val="FFFFFF"/>
              </a:solidFill>
            </a:endParaRP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extLst>
      <p:ext uri="{BB962C8B-B14F-4D97-AF65-F5344CB8AC3E}">
        <p14:creationId xmlns:p14="http://schemas.microsoft.com/office/powerpoint/2010/main" val="2912662372"/>
      </p:ext>
    </p:extLst>
  </p:cSld>
  <p:clrMap bg1="dk2" tx1="lt1" bg2="dk1"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060"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1" name="Group 6"/>
                <p:cNvGrpSpPr>
                  <a:grpSpLocks/>
                </p:cNvGrpSpPr>
                <p:nvPr userDrawn="1"/>
              </p:nvGrpSpPr>
              <p:grpSpPr bwMode="auto">
                <a:xfrm>
                  <a:off x="0" y="522"/>
                  <a:ext cx="4751" cy="3794"/>
                  <a:chOff x="0" y="522"/>
                  <a:chExt cx="4751" cy="3794"/>
                </a:xfrm>
              </p:grpSpPr>
              <p:sp>
                <p:nvSpPr>
                  <p:cNvPr id="1062"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3"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64"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5" name="Group 10"/>
                  <p:cNvGrpSpPr>
                    <a:grpSpLocks/>
                  </p:cNvGrpSpPr>
                  <p:nvPr userDrawn="1"/>
                </p:nvGrpSpPr>
                <p:grpSpPr bwMode="auto">
                  <a:xfrm>
                    <a:off x="0" y="522"/>
                    <a:ext cx="4751" cy="3794"/>
                    <a:chOff x="0" y="522"/>
                    <a:chExt cx="4751" cy="3794"/>
                  </a:xfrm>
                </p:grpSpPr>
                <p:sp>
                  <p:nvSpPr>
                    <p:cNvPr id="1066"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7" name="Group 12"/>
                    <p:cNvGrpSpPr>
                      <a:grpSpLocks/>
                    </p:cNvGrpSpPr>
                    <p:nvPr userDrawn="1"/>
                  </p:nvGrpSpPr>
                  <p:grpSpPr bwMode="auto">
                    <a:xfrm>
                      <a:off x="0" y="659"/>
                      <a:ext cx="4751" cy="3657"/>
                      <a:chOff x="0" y="659"/>
                      <a:chExt cx="4751" cy="3657"/>
                    </a:xfrm>
                  </p:grpSpPr>
                  <p:sp>
                    <p:nvSpPr>
                      <p:cNvPr id="1068"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grpSp>
                    <p:nvGrpSpPr>
                      <p:cNvPr id="1069" name="Group 14"/>
                      <p:cNvGrpSpPr>
                        <a:grpSpLocks/>
                      </p:cNvGrpSpPr>
                      <p:nvPr userDrawn="1"/>
                    </p:nvGrpSpPr>
                    <p:grpSpPr bwMode="auto">
                      <a:xfrm>
                        <a:off x="0" y="808"/>
                        <a:ext cx="4751" cy="3508"/>
                        <a:chOff x="-400" y="808"/>
                        <a:chExt cx="4751" cy="3508"/>
                      </a:xfrm>
                    </p:grpSpPr>
                    <p:sp>
                      <p:nvSpPr>
                        <p:cNvPr id="1070"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1"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2"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3"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4"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5"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6"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7"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8"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79"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0"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1"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2"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3"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4"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5"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6"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7"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8"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89"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0"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1"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2"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3"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4"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5"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6"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7"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8"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99"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0"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1"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2"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3"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4"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5"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l-GR" smtClean="0">
                            <a:solidFill>
                              <a:srgbClr val="FFFFFF"/>
                            </a:solidFill>
                          </a:endParaRPr>
                        </a:p>
                      </p:txBody>
                    </p:sp>
                    <p:grpSp>
                      <p:nvGrpSpPr>
                        <p:cNvPr id="1106" name="Group 51"/>
                        <p:cNvGrpSpPr>
                          <a:grpSpLocks/>
                        </p:cNvGrpSpPr>
                        <p:nvPr userDrawn="1"/>
                      </p:nvGrpSpPr>
                      <p:grpSpPr bwMode="auto">
                        <a:xfrm>
                          <a:off x="0" y="1812"/>
                          <a:ext cx="3672" cy="2049"/>
                          <a:chOff x="5" y="1816"/>
                          <a:chExt cx="3672" cy="2049"/>
                        </a:xfrm>
                      </p:grpSpPr>
                      <p:sp>
                        <p:nvSpPr>
                          <p:cNvPr id="1143"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4"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5"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6"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7"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8"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49"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0"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1"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2"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3"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154"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sp>
                      <p:nvSpPr>
                        <p:cNvPr id="1107"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8"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09"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0"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1"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2"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3"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4"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5"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6"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7"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8"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19"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0"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1"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2"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3"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4"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5"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6"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7"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8"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29"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0"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1"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2"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3"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4"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5"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6"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7"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8"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39"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0"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1"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142"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048"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49"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nvGrpSpPr>
                <p:cNvPr id="1050" name="Group 103"/>
                <p:cNvGrpSpPr>
                  <a:grpSpLocks/>
                </p:cNvGrpSpPr>
                <p:nvPr userDrawn="1"/>
              </p:nvGrpSpPr>
              <p:grpSpPr bwMode="auto">
                <a:xfrm>
                  <a:off x="2" y="2738"/>
                  <a:ext cx="1317" cy="1582"/>
                  <a:chOff x="2" y="2738"/>
                  <a:chExt cx="1317" cy="1582"/>
                </a:xfrm>
              </p:grpSpPr>
              <p:sp>
                <p:nvSpPr>
                  <p:cNvPr id="1051"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2"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l-GR" smtClean="0">
                      <a:solidFill>
                        <a:srgbClr val="FFFFFF"/>
                      </a:solidFill>
                    </a:endParaRPr>
                  </a:p>
                </p:txBody>
              </p:sp>
              <p:sp>
                <p:nvSpPr>
                  <p:cNvPr id="1053"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4"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5"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6"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7"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8"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sp>
                <p:nvSpPr>
                  <p:cNvPr id="1059"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mtClean="0">
                      <a:solidFill>
                        <a:srgbClr val="FFFFFF"/>
                      </a:solidFill>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034"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5"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mtClean="0">
                  <a:solidFill>
                    <a:srgbClr val="FFFFFF"/>
                  </a:solidFill>
                </a:endParaRPr>
              </a:p>
            </p:txBody>
          </p:sp>
          <p:sp>
            <p:nvSpPr>
              <p:cNvPr id="1036" name="Rectangle 116"/>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7" name="Rectangle 117"/>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8" name="Rectangle 118"/>
              <p:cNvSpPr>
                <a:spLocks noChangeArrowheads="1"/>
              </p:cNvSpPr>
              <p:nvPr/>
            </p:nvSpPr>
            <p:spPr bwMode="hidden">
              <a:xfrm rot="-3417299">
                <a:off x="1016" y="2697"/>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sp>
            <p:nvSpPr>
              <p:cNvPr id="1039" name="Rectangle 119"/>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lnSpc>
                    <a:spcPct val="90000"/>
                  </a:lnSpc>
                  <a:spcBef>
                    <a:spcPct val="20000"/>
                  </a:spcBef>
                  <a:buClr>
                    <a:srgbClr val="FFFF00"/>
                  </a:buClr>
                  <a:buSzPct val="80000"/>
                  <a:buFont typeface="Wingdings" pitchFamily="2" charset="2"/>
                  <a:buChar char="®"/>
                </a:pPr>
                <a:endParaRPr lang="el-GR" altLang="el-GR" smtClean="0">
                  <a:solidFill>
                    <a:srgbClr val="FFFFFF"/>
                  </a:solidFill>
                </a:endParaRPr>
              </a:p>
            </p:txBody>
          </p:sp>
          <p:grpSp>
            <p:nvGrpSpPr>
              <p:cNvPr id="1040" name="Group 120"/>
              <p:cNvGrpSpPr>
                <a:grpSpLocks noChangeAspect="1"/>
              </p:cNvGrpSpPr>
              <p:nvPr/>
            </p:nvGrpSpPr>
            <p:grpSpPr bwMode="auto">
              <a:xfrm>
                <a:off x="3046" y="1326"/>
                <a:ext cx="259" cy="299"/>
                <a:chOff x="3042" y="1265"/>
                <a:chExt cx="367" cy="424"/>
              </a:xfrm>
            </p:grpSpPr>
            <p:sp>
              <p:nvSpPr>
                <p:cNvPr id="8408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sp>
              <p:nvSpPr>
                <p:cNvPr id="840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lnSpc>
                      <a:spcPct val="90000"/>
                    </a:lnSpc>
                    <a:spcBef>
                      <a:spcPct val="20000"/>
                    </a:spcBef>
                    <a:buClr>
                      <a:srgbClr val="FFFF00"/>
                    </a:buClr>
                    <a:buSzPct val="80000"/>
                    <a:buFont typeface="Wingdings" pitchFamily="2" charset="2"/>
                    <a:buChar char="®"/>
                    <a:defRPr/>
                  </a:pPr>
                  <a:endParaRPr lang="el-GR">
                    <a:solidFill>
                      <a:srgbClr val="FFFFFF"/>
                    </a:solidFill>
                  </a:endParaRPr>
                </a:p>
              </p:txBody>
            </p:sp>
          </p:grpSp>
        </p:grpSp>
      </p:grpSp>
      <p:sp>
        <p:nvSpPr>
          <p:cNvPr id="8409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47724FF3-788E-43B3-90C3-25B8FACB3DF7}" type="datetimeFigureOut">
              <a:rPr lang="el-GR">
                <a:solidFill>
                  <a:srgbClr val="FFFFFF"/>
                </a:solidFill>
              </a:rPr>
              <a:pPr>
                <a:defRPr/>
              </a:pPr>
              <a:t>7/6/2017</a:t>
            </a:fld>
            <a:endParaRPr lang="el-GR">
              <a:solidFill>
                <a:srgbClr val="FFFFFF"/>
              </a:solidFill>
            </a:endParaRPr>
          </a:p>
        </p:txBody>
      </p:sp>
      <p:sp>
        <p:nvSpPr>
          <p:cNvPr id="8409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endParaRPr lang="el-GR">
              <a:solidFill>
                <a:srgbClr val="FFFFFF"/>
              </a:solidFill>
            </a:endParaRPr>
          </a:p>
        </p:txBody>
      </p:sp>
      <p:sp>
        <p:nvSpPr>
          <p:cNvPr id="8409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a:defRPr/>
            </a:pPr>
            <a:fld id="{5295E0B9-BBEA-4BB3-997C-E9810774C51A}" type="slidenum">
              <a:rPr lang="el-GR">
                <a:solidFill>
                  <a:srgbClr val="FFFFFF"/>
                </a:solidFill>
              </a:rPr>
              <a:pPr>
                <a:defRPr/>
              </a:pPr>
              <a:t>‹#›</a:t>
            </a:fld>
            <a:endParaRPr lang="el-GR">
              <a:solidFill>
                <a:srgbClr val="FFFFFF"/>
              </a:solidFill>
            </a:endParaRPr>
          </a:p>
        </p:txBody>
      </p:sp>
      <p:sp>
        <p:nvSpPr>
          <p:cNvPr id="8409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409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extLst>
      <p:ext uri="{BB962C8B-B14F-4D97-AF65-F5344CB8AC3E}">
        <p14:creationId xmlns:p14="http://schemas.microsoft.com/office/powerpoint/2010/main" val="314737597"/>
      </p:ext>
    </p:extLst>
  </p:cSld>
  <p:clrMap bg1="dk2" tx1="lt1" bg2="dk1" tx2="lt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eattle" TargetMode="External"/><Relationship Id="rId3" Type="http://schemas.openxmlformats.org/officeDocument/2006/relationships/hyperlink" Target="https://en.wikipedia.org/wiki/Silicon_Valley" TargetMode="External"/><Relationship Id="rId7" Type="http://schemas.openxmlformats.org/officeDocument/2006/relationships/hyperlink" Target="https://en.wikipedia.org/wiki/Austin,_Texas" TargetMode="External"/><Relationship Id="rId2" Type="http://schemas.openxmlformats.org/officeDocument/2006/relationships/hyperlink" Target="https://en.wikipedia.org/wiki/California" TargetMode="External"/><Relationship Id="rId1" Type="http://schemas.openxmlformats.org/officeDocument/2006/relationships/slideLayout" Target="../slideLayouts/slideLayout142.xml"/><Relationship Id="rId6" Type="http://schemas.openxmlformats.org/officeDocument/2006/relationships/hyperlink" Target="https://en.wikipedia.org/wiki/Research_Triangle" TargetMode="External"/><Relationship Id="rId11" Type="http://schemas.openxmlformats.org/officeDocument/2006/relationships/hyperlink" Target="https://en.wikipedia.org/wiki/Sweden" TargetMode="External"/><Relationship Id="rId5" Type="http://schemas.openxmlformats.org/officeDocument/2006/relationships/hyperlink" Target="https://en.wikipedia.org/wiki/Route_128_(Massachusetts)" TargetMode="External"/><Relationship Id="rId10" Type="http://schemas.openxmlformats.org/officeDocument/2006/relationships/hyperlink" Target="https://en.wikipedia.org/wiki/Dublin" TargetMode="External"/><Relationship Id="rId4" Type="http://schemas.openxmlformats.org/officeDocument/2006/relationships/hyperlink" Target="https://en.wikipedia.org/wiki/Boston" TargetMode="External"/><Relationship Id="rId9" Type="http://schemas.openxmlformats.org/officeDocument/2006/relationships/hyperlink" Target="https://en.wikipedia.org/wiki/Bangalor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3lGHi6LTWtw" TargetMode="Externa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YIytjqnLvK0" TargetMode="Externa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ities" TargetMode="External"/><Relationship Id="rId7" Type="http://schemas.openxmlformats.org/officeDocument/2006/relationships/hyperlink" Target="https://en.wikipedia.org/wiki/Bohemianism" TargetMode="External"/><Relationship Id="rId2" Type="http://schemas.openxmlformats.org/officeDocument/2006/relationships/hyperlink" Target="https://en.wikipedia.org/wiki/Post-industrial" TargetMode="External"/><Relationship Id="rId1" Type="http://schemas.openxmlformats.org/officeDocument/2006/relationships/slideLayout" Target="../slideLayouts/slideLayout131.xml"/><Relationship Id="rId6" Type="http://schemas.openxmlformats.org/officeDocument/2006/relationships/hyperlink" Target="https://en.wikipedia.org/wiki/Knowledge_workers" TargetMode="External"/><Relationship Id="rId5" Type="http://schemas.openxmlformats.org/officeDocument/2006/relationships/hyperlink" Target="https://en.wikipedia.org/wiki/Professional" TargetMode="External"/><Relationship Id="rId4" Type="http://schemas.openxmlformats.org/officeDocument/2006/relationships/hyperlink" Target="https://en.wikipedia.org/wiki/Computer_programm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504" y="188640"/>
            <a:ext cx="8856984" cy="4104456"/>
          </a:xfrm>
        </p:spPr>
        <p:style>
          <a:lnRef idx="1">
            <a:schemeClr val="dk1"/>
          </a:lnRef>
          <a:fillRef idx="2">
            <a:schemeClr val="dk1"/>
          </a:fillRef>
          <a:effectRef idx="1">
            <a:schemeClr val="dk1"/>
          </a:effectRef>
          <a:fontRef idx="minor">
            <a:schemeClr val="dk1"/>
          </a:fontRef>
        </p:style>
        <p:txBody>
          <a:bodyPr>
            <a:noAutofit/>
          </a:bodyPr>
          <a:lstStyle/>
          <a:p>
            <a:pPr algn="l"/>
            <a:r>
              <a:rPr lang="el-GR" sz="1800" dirty="0"/>
              <a:t>ΠΑΝΕΠΙΣΤΗΜΙΟ ΘΕΣΣΑΛΙΑΣ</a:t>
            </a:r>
            <a:br>
              <a:rPr lang="el-GR" sz="1800" dirty="0"/>
            </a:br>
            <a:r>
              <a:rPr lang="el-GR" sz="1800" dirty="0"/>
              <a:t>ΠΡΟΓΡΑΜΜΑΤΑ ΜΕΤΑΠΤΥΧΙΑΚΩΝ ΣΠΟΥΔΩΝ </a:t>
            </a:r>
            <a:br>
              <a:rPr lang="el-GR" sz="1800" dirty="0"/>
            </a:br>
            <a:r>
              <a:rPr lang="el-GR" sz="1800" dirty="0"/>
              <a:t> ‘ΣΧΕΔΙΑΣΜΟΣ ΚΑΙ ΑΝΑΠΤΥΞΗ ΤΟΥΡΙΣΜΟΥ ΚΑΙ ΠΟΛΙΤΙΣΜΟΥ’</a:t>
            </a:r>
            <a:br>
              <a:rPr lang="el-GR" sz="1800" dirty="0"/>
            </a:br>
            <a:r>
              <a:rPr lang="el-GR" sz="1800" dirty="0"/>
              <a:t>‘ΠΟΛΕΟΔΟΜΙΑ – ΧΩΡΟΤΑΞΙΑ’</a:t>
            </a:r>
            <a:r>
              <a:rPr lang="el-GR" sz="2000" b="1" i="1" dirty="0" smtClean="0"/>
              <a:t/>
            </a:r>
            <a:br>
              <a:rPr lang="el-GR" sz="2000" b="1" i="1" dirty="0" smtClean="0"/>
            </a:br>
            <a:r>
              <a:rPr lang="el-GR" sz="2000" b="1" i="1" dirty="0" smtClean="0"/>
              <a:t/>
            </a:r>
            <a:br>
              <a:rPr lang="el-GR" sz="2000" b="1" i="1" dirty="0" smtClean="0"/>
            </a:br>
            <a:r>
              <a:rPr lang="el-GR" sz="1800" b="1" i="1" dirty="0" smtClean="0"/>
              <a:t>ΔΡΑΣΤΗΡΙΟΤΗΤΕΣ </a:t>
            </a:r>
            <a:r>
              <a:rPr lang="el-GR" sz="1800" b="1" i="1" dirty="0"/>
              <a:t>ΕΛΕΥΘΕΡΟΥ ΧΡΟΝΟΥ ΚΑΙ ΑΣΤΙΚΗ ΑΝΑΓΕΝΝΗΣΗ</a:t>
            </a:r>
            <a:r>
              <a:rPr lang="el-GR" sz="3600" dirty="0" smtClean="0"/>
              <a:t/>
            </a:r>
            <a:br>
              <a:rPr lang="el-GR" sz="3600" dirty="0" smtClean="0"/>
            </a:br>
            <a:r>
              <a:rPr lang="el-GR" sz="3600" dirty="0" smtClean="0"/>
              <a:t/>
            </a:r>
            <a:br>
              <a:rPr lang="el-GR" sz="3600" dirty="0" smtClean="0"/>
            </a:br>
            <a:r>
              <a:rPr lang="en-US" sz="2000" dirty="0"/>
              <a:t>8</a:t>
            </a:r>
            <a:r>
              <a:rPr lang="el-GR" sz="2000" baseline="30000" dirty="0" smtClean="0"/>
              <a:t>Ο</a:t>
            </a:r>
            <a:r>
              <a:rPr lang="el-GR" sz="2000" dirty="0" smtClean="0"/>
              <a:t> ΜΑΘΗΜΑ:</a:t>
            </a:r>
            <a:r>
              <a:rPr lang="el-GR" sz="3600" dirty="0" smtClean="0"/>
              <a:t/>
            </a:r>
            <a:br>
              <a:rPr lang="el-GR" sz="3600" dirty="0" smtClean="0"/>
            </a:br>
            <a:r>
              <a:rPr lang="el-GR" sz="3600" dirty="0" smtClean="0"/>
              <a:t>Δ</a:t>
            </a:r>
            <a:r>
              <a:rPr lang="el-GR" sz="2400" b="1" dirty="0" smtClean="0"/>
              <a:t>ημιουργική τάξη, Δημιουργική πόλη, Ανταγωνιστικότητα</a:t>
            </a:r>
            <a:br>
              <a:rPr lang="el-GR" sz="2400" b="1" dirty="0" smtClean="0"/>
            </a:br>
            <a:r>
              <a:rPr lang="el-GR" sz="2400" b="1" dirty="0" smtClean="0"/>
              <a:t/>
            </a:r>
            <a:br>
              <a:rPr lang="el-GR" sz="2400" b="1" dirty="0" smtClean="0"/>
            </a:br>
            <a:r>
              <a:rPr lang="el-GR" sz="1800" dirty="0" smtClean="0"/>
              <a:t>ΕΥΑ </a:t>
            </a:r>
            <a:r>
              <a:rPr lang="el-GR" sz="1800" dirty="0"/>
              <a:t>ΨΑΘΑ – ΑΠΡΙΛΙΟΣ </a:t>
            </a:r>
            <a:r>
              <a:rPr lang="el-GR" sz="1800" dirty="0" smtClean="0"/>
              <a:t>2017</a:t>
            </a:r>
            <a:endParaRPr lang="el-GR" sz="1800" dirty="0"/>
          </a:p>
        </p:txBody>
      </p:sp>
      <p:sp>
        <p:nvSpPr>
          <p:cNvPr id="3" name="2 - Υπότιτλος"/>
          <p:cNvSpPr>
            <a:spLocks noGrp="1"/>
          </p:cNvSpPr>
          <p:nvPr>
            <p:ph type="subTitle" idx="1"/>
          </p:nvPr>
        </p:nvSpPr>
        <p:spPr>
          <a:xfrm>
            <a:off x="107504" y="4509120"/>
            <a:ext cx="8856984" cy="2232248"/>
          </a:xfrm>
        </p:spPr>
        <p:style>
          <a:lnRef idx="1">
            <a:schemeClr val="accent6"/>
          </a:lnRef>
          <a:fillRef idx="3">
            <a:schemeClr val="accent6"/>
          </a:fillRef>
          <a:effectRef idx="2">
            <a:schemeClr val="accent6"/>
          </a:effectRef>
          <a:fontRef idx="minor">
            <a:schemeClr val="lt1"/>
          </a:fontRef>
        </p:style>
        <p:txBody>
          <a:bodyPr>
            <a:noAutofit/>
          </a:bodyPr>
          <a:lstStyle/>
          <a:p>
            <a:pPr algn="l">
              <a:spcBef>
                <a:spcPts val="0"/>
              </a:spcBef>
              <a:spcAft>
                <a:spcPts val="1200"/>
              </a:spcAft>
            </a:pPr>
            <a:r>
              <a:rPr lang="el-GR" sz="1200" dirty="0" smtClean="0">
                <a:solidFill>
                  <a:schemeClr val="tx1"/>
                </a:solidFill>
              </a:rPr>
              <a:t>ΠΗΓΕΣ:</a:t>
            </a:r>
            <a:endParaRPr lang="en-US" sz="1200" dirty="0" smtClean="0">
              <a:solidFill>
                <a:schemeClr val="tx1"/>
              </a:solidFill>
            </a:endParaRPr>
          </a:p>
          <a:p>
            <a:pPr algn="l">
              <a:spcBef>
                <a:spcPts val="0"/>
              </a:spcBef>
              <a:spcAft>
                <a:spcPts val="600"/>
              </a:spcAft>
            </a:pPr>
            <a:r>
              <a:rPr lang="en-US" sz="1000" dirty="0" smtClean="0">
                <a:effectLst/>
                <a:latin typeface="Calibri" panose="020F0502020204030204" pitchFamily="34" charset="0"/>
              </a:rPr>
              <a:t>Donald</a:t>
            </a:r>
            <a:r>
              <a:rPr lang="en-US" sz="1000" dirty="0">
                <a:effectLst/>
                <a:latin typeface="Calibri" panose="020F0502020204030204" pitchFamily="34" charset="0"/>
              </a:rPr>
              <a:t>, B. (2001), ‘Economic Competitiveness and quality of life in city regions: Compatible concepts?’, Canadian Journal of Urban Research.</a:t>
            </a:r>
          </a:p>
          <a:p>
            <a:pPr algn="l">
              <a:spcBef>
                <a:spcPts val="0"/>
              </a:spcBef>
              <a:spcAft>
                <a:spcPts val="600"/>
              </a:spcAft>
            </a:pPr>
            <a:r>
              <a:rPr lang="en-US" sz="1000" dirty="0">
                <a:effectLst/>
                <a:latin typeface="Calibri" panose="020F0502020204030204" pitchFamily="34" charset="0"/>
              </a:rPr>
              <a:t>Florida, R. (2002), The Rise of the Creative Class, Perseus Books Group: Basic Groups</a:t>
            </a:r>
            <a:endParaRPr lang="el-GR" sz="1000" dirty="0">
              <a:effectLst/>
              <a:latin typeface="Calibri" panose="020F0502020204030204" pitchFamily="34" charset="0"/>
            </a:endParaRPr>
          </a:p>
          <a:p>
            <a:pPr algn="l">
              <a:spcBef>
                <a:spcPts val="0"/>
              </a:spcBef>
              <a:spcAft>
                <a:spcPts val="600"/>
              </a:spcAft>
            </a:pPr>
            <a:r>
              <a:rPr lang="en-US" sz="1000" dirty="0">
                <a:effectLst/>
                <a:latin typeface="Calibri" panose="020F0502020204030204" pitchFamily="34" charset="0"/>
              </a:rPr>
              <a:t>Florida, R. (2002), ‘Bohemia and Economic Geography’, Journal of Economic Geography, 2, </a:t>
            </a:r>
            <a:r>
              <a:rPr lang="en-US" sz="1000" dirty="0" smtClean="0">
                <a:effectLst/>
                <a:latin typeface="Calibri" panose="020F0502020204030204" pitchFamily="34" charset="0"/>
              </a:rPr>
              <a:t>55-71</a:t>
            </a:r>
            <a:endParaRPr lang="el-GR" sz="1000" dirty="0" smtClean="0">
              <a:effectLst/>
              <a:latin typeface="Calibri" panose="020F0502020204030204" pitchFamily="34" charset="0"/>
            </a:endParaRPr>
          </a:p>
          <a:p>
            <a:pPr algn="l">
              <a:spcBef>
                <a:spcPts val="0"/>
              </a:spcBef>
              <a:spcAft>
                <a:spcPts val="600"/>
              </a:spcAft>
            </a:pPr>
            <a:r>
              <a:rPr lang="en-US" sz="1000" dirty="0">
                <a:effectLst/>
                <a:latin typeface="Calibri" panose="020F0502020204030204" pitchFamily="34" charset="0"/>
              </a:rPr>
              <a:t>Landry, C. (2000). The Creative City: A toolkit for urban innovators, London: </a:t>
            </a:r>
            <a:r>
              <a:rPr lang="en-US" sz="1000" dirty="0" err="1">
                <a:effectLst/>
                <a:latin typeface="Calibri" panose="020F0502020204030204" pitchFamily="34" charset="0"/>
              </a:rPr>
              <a:t>Earthscan</a:t>
            </a:r>
            <a:endParaRPr lang="en-US" sz="1000" dirty="0">
              <a:effectLst/>
              <a:latin typeface="Calibri" panose="020F0502020204030204" pitchFamily="34" charset="0"/>
            </a:endParaRPr>
          </a:p>
          <a:p>
            <a:pPr algn="l">
              <a:spcBef>
                <a:spcPts val="0"/>
              </a:spcBef>
              <a:spcAft>
                <a:spcPts val="600"/>
              </a:spcAft>
            </a:pPr>
            <a:r>
              <a:rPr lang="en-US" sz="1000" dirty="0">
                <a:effectLst/>
                <a:latin typeface="Calibri" panose="020F0502020204030204" pitchFamily="34" charset="0"/>
              </a:rPr>
              <a:t>Rogerson, R. (1999) ‘Quality of Life and City Competitiveness’, Urban Studies, 36 (5-6), 969-985</a:t>
            </a:r>
            <a:endParaRPr lang="el-GR" sz="1000" dirty="0">
              <a:effectLst/>
              <a:latin typeface="Calibri" panose="020F0502020204030204" pitchFamily="34" charset="0"/>
            </a:endParaRPr>
          </a:p>
          <a:p>
            <a:pPr algn="l">
              <a:spcBef>
                <a:spcPts val="0"/>
              </a:spcBef>
              <a:spcAft>
                <a:spcPts val="600"/>
              </a:spcAft>
            </a:pPr>
            <a:r>
              <a:rPr lang="en-US" sz="1000" dirty="0" err="1">
                <a:effectLst/>
                <a:latin typeface="Calibri" panose="020F0502020204030204" pitchFamily="34" charset="0"/>
              </a:rPr>
              <a:t>Yencken</a:t>
            </a:r>
            <a:r>
              <a:rPr lang="en-US" sz="1000" dirty="0">
                <a:effectLst/>
                <a:latin typeface="Calibri" panose="020F0502020204030204" pitchFamily="34" charset="0"/>
              </a:rPr>
              <a:t>, D. (1988). "The creative city", </a:t>
            </a:r>
            <a:r>
              <a:rPr lang="en-US" sz="1000" dirty="0" err="1">
                <a:effectLst/>
                <a:latin typeface="Calibri" panose="020F0502020204030204" pitchFamily="34" charset="0"/>
              </a:rPr>
              <a:t>Meanjin</a:t>
            </a:r>
            <a:r>
              <a:rPr lang="en-US" sz="1000" dirty="0">
                <a:effectLst/>
                <a:latin typeface="Calibri" panose="020F0502020204030204" pitchFamily="34" charset="0"/>
              </a:rPr>
              <a:t>, Vol 47, Number 4</a:t>
            </a:r>
            <a:endParaRPr lang="el-GR" sz="1000" dirty="0">
              <a:effectLst/>
              <a:latin typeface="Calibri" panose="020F0502020204030204" pitchFamily="34" charset="0"/>
            </a:endParaRPr>
          </a:p>
          <a:p>
            <a:pPr algn="l">
              <a:spcBef>
                <a:spcPts val="0"/>
              </a:spcBef>
              <a:spcAft>
                <a:spcPts val="600"/>
              </a:spcAft>
            </a:pPr>
            <a:r>
              <a:rPr lang="el-GR" sz="1000" dirty="0">
                <a:effectLst/>
                <a:latin typeface="Calibri" panose="020F0502020204030204" pitchFamily="34" charset="0"/>
              </a:rPr>
              <a:t>Ψαθά, Ε., </a:t>
            </a:r>
            <a:r>
              <a:rPr lang="el-GR" sz="1000" dirty="0" err="1">
                <a:effectLst/>
                <a:latin typeface="Calibri" panose="020F0502020204030204" pitchFamily="34" charset="0"/>
              </a:rPr>
              <a:t>Δέφνερ</a:t>
            </a:r>
            <a:r>
              <a:rPr lang="el-GR" sz="1000" dirty="0">
                <a:effectLst/>
                <a:latin typeface="Calibri" panose="020F0502020204030204" pitchFamily="34" charset="0"/>
              </a:rPr>
              <a:t>, Α. (2012) ‘Ποιότητα της Αστικής Ζωής και ανταγωνιστικότητα των πόλεων: Συμβατές ή ασύμβατες έννοιες;’ Στο </a:t>
            </a:r>
            <a:r>
              <a:rPr lang="el-GR" sz="1000" dirty="0" err="1">
                <a:effectLst/>
                <a:latin typeface="Calibri" panose="020F0502020204030204" pitchFamily="34" charset="0"/>
              </a:rPr>
              <a:t>Δέφνερ</a:t>
            </a:r>
            <a:r>
              <a:rPr lang="el-GR" sz="1000" dirty="0">
                <a:effectLst/>
                <a:latin typeface="Calibri" panose="020F0502020204030204" pitchFamily="34" charset="0"/>
              </a:rPr>
              <a:t>, </a:t>
            </a:r>
            <a:r>
              <a:rPr lang="el-GR" sz="1000" dirty="0" err="1">
                <a:effectLst/>
                <a:latin typeface="Calibri" panose="020F0502020204030204" pitchFamily="34" charset="0"/>
              </a:rPr>
              <a:t>Καραχάλης</a:t>
            </a:r>
            <a:r>
              <a:rPr lang="el-GR" sz="1000" dirty="0">
                <a:effectLst/>
                <a:latin typeface="Calibri" panose="020F0502020204030204" pitchFamily="34" charset="0"/>
              </a:rPr>
              <a:t> (</a:t>
            </a:r>
            <a:r>
              <a:rPr lang="el-GR" sz="1000" dirty="0" err="1">
                <a:effectLst/>
                <a:latin typeface="Calibri" panose="020F0502020204030204" pitchFamily="34" charset="0"/>
              </a:rPr>
              <a:t>επ</a:t>
            </a:r>
            <a:r>
              <a:rPr lang="el-GR" sz="1000" dirty="0">
                <a:effectLst/>
                <a:latin typeface="Calibri" panose="020F0502020204030204" pitchFamily="34" charset="0"/>
              </a:rPr>
              <a:t>.) </a:t>
            </a:r>
            <a:r>
              <a:rPr lang="el-GR" sz="1000" i="1" dirty="0">
                <a:effectLst/>
                <a:latin typeface="Calibri" panose="020F0502020204030204" pitchFamily="34" charset="0"/>
              </a:rPr>
              <a:t>Μάρκετινγκ και </a:t>
            </a:r>
            <a:r>
              <a:rPr lang="en-US" sz="1000" i="1" dirty="0">
                <a:effectLst/>
                <a:latin typeface="Calibri" panose="020F0502020204030204" pitchFamily="34" charset="0"/>
              </a:rPr>
              <a:t>Branding </a:t>
            </a:r>
            <a:r>
              <a:rPr lang="el-GR" sz="1000" i="1" dirty="0">
                <a:effectLst/>
                <a:latin typeface="Calibri" panose="020F0502020204030204" pitchFamily="34" charset="0"/>
              </a:rPr>
              <a:t>Τόπου</a:t>
            </a:r>
            <a:r>
              <a:rPr lang="el-GR" sz="1000" dirty="0">
                <a:effectLst/>
                <a:latin typeface="Calibri" panose="020F0502020204030204" pitchFamily="34" charset="0"/>
              </a:rPr>
              <a:t>, Πανεπιστημιακές Εκδόσεις Θεσσαλίας</a:t>
            </a:r>
            <a:endParaRPr lang="en-US" sz="1000" dirty="0">
              <a:effectLst/>
              <a:latin typeface="Calibri" panose="020F0502020204030204" pitchFamily="34" charset="0"/>
            </a:endParaRPr>
          </a:p>
          <a:p>
            <a:pPr algn="l"/>
            <a:endParaRPr lang="el-GR" sz="1200" dirty="0">
              <a:solidFill>
                <a:schemeClr val="tx1"/>
              </a:solidFill>
            </a:endParaRPr>
          </a:p>
        </p:txBody>
      </p:sp>
    </p:spTree>
    <p:extLst>
      <p:ext uri="{BB962C8B-B14F-4D97-AF65-F5344CB8AC3E}">
        <p14:creationId xmlns:p14="http://schemas.microsoft.com/office/powerpoint/2010/main" val="47085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8429625" cy="67403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fontAlgn="auto">
              <a:spcBef>
                <a:spcPts val="0"/>
              </a:spcBef>
              <a:spcAft>
                <a:spcPts val="0"/>
              </a:spcAft>
            </a:pPr>
            <a:r>
              <a:rPr lang="en-US" sz="1800" b="1" dirty="0">
                <a:solidFill>
                  <a:prstClr val="white"/>
                </a:solidFill>
              </a:rPr>
              <a:t>The theses developed by Florida in various publications were drawn from, among other sources, U.S. Census Bureau demographic data, focusing first on economic trends and shifts apparent in major U.S. cities, with later work expanding the focus internationally.</a:t>
            </a:r>
          </a:p>
          <a:p>
            <a:pPr fontAlgn="auto">
              <a:spcBef>
                <a:spcPts val="0"/>
              </a:spcBef>
              <a:spcAft>
                <a:spcPts val="0"/>
              </a:spcAft>
            </a:pPr>
            <a:r>
              <a:rPr lang="en-US" sz="1800" b="1" dirty="0" smtClean="0">
                <a:solidFill>
                  <a:prstClr val="white"/>
                </a:solidFill>
              </a:rPr>
              <a:t>Cities </a:t>
            </a:r>
            <a:r>
              <a:rPr lang="en-US" sz="1800" b="1" dirty="0">
                <a:solidFill>
                  <a:prstClr val="white"/>
                </a:solidFill>
              </a:rPr>
              <a:t>and regions (including </a:t>
            </a:r>
            <a:r>
              <a:rPr lang="en-US" sz="1800" b="1" dirty="0">
                <a:solidFill>
                  <a:prstClr val="white"/>
                </a:solidFill>
                <a:hlinkClick r:id="rId2" tooltip="California"/>
              </a:rPr>
              <a:t>California</a:t>
            </a:r>
            <a:r>
              <a:rPr lang="en-US" sz="1800" b="1" dirty="0">
                <a:solidFill>
                  <a:prstClr val="white"/>
                </a:solidFill>
              </a:rPr>
              <a:t>'s </a:t>
            </a:r>
            <a:r>
              <a:rPr lang="en-US" sz="1800" b="1" dirty="0">
                <a:solidFill>
                  <a:prstClr val="white"/>
                </a:solidFill>
                <a:hlinkClick r:id="rId3" tooltip="Silicon Valley"/>
              </a:rPr>
              <a:t>Silicon Valley</a:t>
            </a:r>
            <a:r>
              <a:rPr lang="en-US" sz="1800" b="1" dirty="0">
                <a:solidFill>
                  <a:prstClr val="white"/>
                </a:solidFill>
              </a:rPr>
              <a:t>, </a:t>
            </a:r>
            <a:r>
              <a:rPr lang="en-US" sz="1800" b="1" dirty="0">
                <a:solidFill>
                  <a:prstClr val="white"/>
                </a:solidFill>
                <a:hlinkClick r:id="rId4" tooltip="Boston"/>
              </a:rPr>
              <a:t>Boston</a:t>
            </a:r>
            <a:r>
              <a:rPr lang="en-US" sz="1800" b="1" dirty="0">
                <a:solidFill>
                  <a:prstClr val="white"/>
                </a:solidFill>
              </a:rPr>
              <a:t>'s </a:t>
            </a:r>
            <a:r>
              <a:rPr lang="en-US" sz="1800" b="1" dirty="0">
                <a:solidFill>
                  <a:prstClr val="white"/>
                </a:solidFill>
                <a:hlinkClick r:id="rId5" tooltip="Route 128 (Massachusetts)"/>
              </a:rPr>
              <a:t>Route 128</a:t>
            </a:r>
            <a:r>
              <a:rPr lang="en-US" sz="1800" b="1" dirty="0">
                <a:solidFill>
                  <a:prstClr val="white"/>
                </a:solidFill>
              </a:rPr>
              <a:t>, </a:t>
            </a:r>
            <a:r>
              <a:rPr lang="en-US" sz="1800" b="1" dirty="0">
                <a:solidFill>
                  <a:prstClr val="white"/>
                </a:solidFill>
                <a:hlinkClick r:id="rId6" tooltip="Research Triangle"/>
              </a:rPr>
              <a:t>The Triangle</a:t>
            </a:r>
            <a:r>
              <a:rPr lang="en-US" sz="1800" b="1" dirty="0">
                <a:solidFill>
                  <a:prstClr val="white"/>
                </a:solidFill>
              </a:rPr>
              <a:t> in North Carolina, </a:t>
            </a:r>
            <a:r>
              <a:rPr lang="en-US" sz="1800" b="1" dirty="0">
                <a:solidFill>
                  <a:prstClr val="white"/>
                </a:solidFill>
                <a:hlinkClick r:id="rId7" tooltip="Austin, Texas"/>
              </a:rPr>
              <a:t>Austin</a:t>
            </a:r>
            <a:r>
              <a:rPr lang="en-US" sz="1800" b="1" dirty="0">
                <a:solidFill>
                  <a:prstClr val="white"/>
                </a:solidFill>
              </a:rPr>
              <a:t>, </a:t>
            </a:r>
            <a:r>
              <a:rPr lang="en-US" sz="1800" b="1" dirty="0">
                <a:solidFill>
                  <a:prstClr val="white"/>
                </a:solidFill>
                <a:hlinkClick r:id="rId8" tooltip="Seattle"/>
              </a:rPr>
              <a:t>Seattle</a:t>
            </a:r>
            <a:r>
              <a:rPr lang="en-US" sz="1800" b="1" dirty="0">
                <a:solidFill>
                  <a:prstClr val="white"/>
                </a:solidFill>
              </a:rPr>
              <a:t>, </a:t>
            </a:r>
            <a:r>
              <a:rPr lang="en-US" sz="1800" b="1" dirty="0">
                <a:solidFill>
                  <a:prstClr val="white"/>
                </a:solidFill>
                <a:hlinkClick r:id="rId9" tooltip="Bangalore"/>
              </a:rPr>
              <a:t>Bangalore</a:t>
            </a:r>
            <a:r>
              <a:rPr lang="en-US" sz="1800" b="1" dirty="0">
                <a:solidFill>
                  <a:prstClr val="white"/>
                </a:solidFill>
              </a:rPr>
              <a:t>, </a:t>
            </a:r>
            <a:r>
              <a:rPr lang="en-US" sz="1800" b="1" dirty="0">
                <a:solidFill>
                  <a:prstClr val="white"/>
                </a:solidFill>
                <a:hlinkClick r:id="rId10" tooltip="Dublin"/>
              </a:rPr>
              <a:t>Dublin</a:t>
            </a:r>
            <a:r>
              <a:rPr lang="en-US" sz="1800" b="1" dirty="0">
                <a:solidFill>
                  <a:prstClr val="white"/>
                </a:solidFill>
              </a:rPr>
              <a:t> and </a:t>
            </a:r>
            <a:r>
              <a:rPr lang="en-US" sz="1800" b="1" dirty="0">
                <a:solidFill>
                  <a:prstClr val="white"/>
                </a:solidFill>
                <a:hlinkClick r:id="rId11" tooltip="Sweden"/>
              </a:rPr>
              <a:t>Sweden</a:t>
            </a:r>
            <a:r>
              <a:rPr lang="en-US" sz="1800" b="1" dirty="0">
                <a:solidFill>
                  <a:prstClr val="white"/>
                </a:solidFill>
              </a:rPr>
              <a:t>) have come to be identified with these economic trends. In Florida's publications, the same places are also associated with large Creative Class populations.</a:t>
            </a:r>
          </a:p>
          <a:p>
            <a:pPr fontAlgn="auto">
              <a:spcBef>
                <a:spcPts val="0"/>
              </a:spcBef>
              <a:spcAft>
                <a:spcPts val="0"/>
              </a:spcAft>
            </a:pPr>
            <a:endParaRPr lang="en-US" sz="1800" b="1" dirty="0">
              <a:solidFill>
                <a:prstClr val="white"/>
              </a:solidFill>
            </a:endParaRPr>
          </a:p>
          <a:p>
            <a:pPr fontAlgn="auto">
              <a:spcBef>
                <a:spcPts val="0"/>
              </a:spcBef>
              <a:spcAft>
                <a:spcPts val="0"/>
              </a:spcAft>
            </a:pPr>
            <a:r>
              <a:rPr lang="en-US" sz="1800" b="1" dirty="0" smtClean="0">
                <a:solidFill>
                  <a:prstClr val="white"/>
                </a:solidFill>
              </a:rPr>
              <a:t>People’s choices </a:t>
            </a:r>
            <a:r>
              <a:rPr lang="en-US" sz="1800" b="1" dirty="0">
                <a:solidFill>
                  <a:prstClr val="white"/>
                </a:solidFill>
              </a:rPr>
              <a:t>can no longer be predicted according to conventional industrial theories (such as "people will go to where the jobs/factories are"). </a:t>
            </a:r>
            <a:r>
              <a:rPr lang="en-US" sz="1800" b="1" dirty="0" smtClean="0">
                <a:solidFill>
                  <a:prstClr val="white"/>
                </a:solidFill>
              </a:rPr>
              <a:t>“Creative </a:t>
            </a:r>
            <a:r>
              <a:rPr lang="en-US" sz="1800" b="1" dirty="0">
                <a:solidFill>
                  <a:prstClr val="white"/>
                </a:solidFill>
              </a:rPr>
              <a:t>workers seek creative outlets in all aspects of their lives and therefore migrate to cities that actively support their preferred lifestyles"</a:t>
            </a:r>
          </a:p>
          <a:p>
            <a:pPr fontAlgn="auto">
              <a:spcBef>
                <a:spcPts val="0"/>
              </a:spcBef>
              <a:spcAft>
                <a:spcPts val="0"/>
              </a:spcAft>
            </a:pPr>
            <a:endParaRPr lang="en-US" sz="1800" b="1" dirty="0">
              <a:solidFill>
                <a:prstClr val="white"/>
              </a:solidFill>
            </a:endParaRPr>
          </a:p>
          <a:p>
            <a:pPr fontAlgn="auto">
              <a:spcBef>
                <a:spcPts val="0"/>
              </a:spcBef>
              <a:spcAft>
                <a:spcPts val="0"/>
              </a:spcAft>
            </a:pPr>
            <a:r>
              <a:rPr lang="en-US" sz="1800" b="1" dirty="0" smtClean="0">
                <a:solidFill>
                  <a:prstClr val="white"/>
                </a:solidFill>
              </a:rPr>
              <a:t>Members </a:t>
            </a:r>
            <a:r>
              <a:rPr lang="en-US" sz="1800" b="1" dirty="0">
                <a:solidFill>
                  <a:prstClr val="white"/>
                </a:solidFill>
              </a:rPr>
              <a:t>of the creative class may set their own hours and dress codes in the workplace, often reverting to more relaxed, casual attire instead of business suits and ties. Creative class members may work for themselves and set their own hours, no longer sticking to the 9–5 standard. Independence is also highly </a:t>
            </a:r>
            <a:r>
              <a:rPr lang="en-US" sz="1800" b="1" dirty="0" smtClean="0">
                <a:solidFill>
                  <a:prstClr val="white"/>
                </a:solidFill>
              </a:rPr>
              <a:t>regarded</a:t>
            </a:r>
            <a:endParaRPr lang="en-US" sz="1800" b="1" dirty="0">
              <a:solidFill>
                <a:prstClr val="white"/>
              </a:solidFill>
            </a:endParaRPr>
          </a:p>
          <a:p>
            <a:pPr fontAlgn="auto">
              <a:spcBef>
                <a:spcPts val="0"/>
              </a:spcBef>
              <a:spcAft>
                <a:spcPts val="0"/>
              </a:spcAft>
            </a:pPr>
            <a:endParaRPr lang="en-US" sz="1800" b="1" dirty="0">
              <a:solidFill>
                <a:prstClr val="white"/>
              </a:solidFill>
            </a:endParaRPr>
          </a:p>
          <a:p>
            <a:pPr fontAlgn="auto">
              <a:spcBef>
                <a:spcPts val="0"/>
              </a:spcBef>
              <a:spcAft>
                <a:spcPts val="0"/>
              </a:spcAft>
            </a:pPr>
            <a:r>
              <a:rPr lang="en-US" sz="1800" b="1" dirty="0">
                <a:solidFill>
                  <a:prstClr val="white"/>
                </a:solidFill>
              </a:rPr>
              <a:t>In the 1960s less than five percent of the U.S. population was part of the Creative Class, a number that has risen to 26 percent. </a:t>
            </a:r>
            <a:r>
              <a:rPr lang="en-US" sz="1800" b="1" u="sng" dirty="0">
                <a:solidFill>
                  <a:prstClr val="white"/>
                </a:solidFill>
              </a:rPr>
              <a:t>Inter-city competition to attract members of the Creative Class has developed</a:t>
            </a:r>
            <a:r>
              <a:rPr lang="en-US" sz="1800" b="1" u="sng" dirty="0" smtClean="0">
                <a:solidFill>
                  <a:prstClr val="white"/>
                </a:solidFill>
              </a:rPr>
              <a:t>.</a:t>
            </a:r>
            <a:endParaRPr lang="en-US" sz="1800" b="1" u="sng" dirty="0">
              <a:solidFill>
                <a:prstClr val="white"/>
              </a:solidFill>
            </a:endParaRPr>
          </a:p>
          <a:p>
            <a:pPr fontAlgn="auto">
              <a:spcBef>
                <a:spcPts val="0"/>
              </a:spcBef>
              <a:spcAft>
                <a:spcPts val="0"/>
              </a:spcAft>
            </a:pPr>
            <a:r>
              <a:rPr lang="en-US" sz="1800" b="1" u="sng" dirty="0">
                <a:solidFill>
                  <a:prstClr val="white"/>
                </a:solidFill>
              </a:rPr>
              <a:t>Cities which attract and retain creative residents prosper, while those that do not </a:t>
            </a:r>
            <a:r>
              <a:rPr lang="en-US" sz="1800" b="1" u="sng" dirty="0" smtClean="0">
                <a:solidFill>
                  <a:prstClr val="white"/>
                </a:solidFill>
              </a:rPr>
              <a:t>stagnate </a:t>
            </a:r>
            <a:endParaRPr lang="en-US" sz="1800" b="1" u="sng" dirty="0">
              <a:solidFill>
                <a:prstClr val="white"/>
              </a:solidFill>
            </a:endParaRPr>
          </a:p>
        </p:txBody>
      </p:sp>
    </p:spTree>
    <p:extLst>
      <p:ext uri="{BB962C8B-B14F-4D97-AF65-F5344CB8AC3E}">
        <p14:creationId xmlns:p14="http://schemas.microsoft.com/office/powerpoint/2010/main" val="233870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429625" cy="646330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fontAlgn="auto">
              <a:spcBef>
                <a:spcPts val="0"/>
              </a:spcBef>
              <a:spcAft>
                <a:spcPts val="0"/>
              </a:spcAft>
            </a:pPr>
            <a:r>
              <a:rPr lang="en-US" sz="1800" dirty="0">
                <a:solidFill>
                  <a:prstClr val="white"/>
                </a:solidFill>
              </a:rPr>
              <a:t>For a city to attract the Creative </a:t>
            </a:r>
            <a:r>
              <a:rPr lang="en-US" sz="1800" dirty="0" smtClean="0">
                <a:solidFill>
                  <a:prstClr val="white"/>
                </a:solidFill>
              </a:rPr>
              <a:t>Class it </a:t>
            </a:r>
            <a:r>
              <a:rPr lang="en-US" sz="1800" dirty="0">
                <a:solidFill>
                  <a:prstClr val="white"/>
                </a:solidFill>
              </a:rPr>
              <a:t>must possess "the three 'T's": Talent (a highly talented/educated/skilled population), Tolerance (a diverse community, which has a 'live and let live' ethos), and Technology (the technological infrastructure necessary to fuel an entrepreneurial culture). </a:t>
            </a:r>
            <a:endParaRPr lang="en-US" sz="1800" dirty="0" smtClean="0">
              <a:solidFill>
                <a:prstClr val="white"/>
              </a:solidFill>
            </a:endParaRPr>
          </a:p>
          <a:p>
            <a:pPr fontAlgn="auto">
              <a:spcBef>
                <a:spcPts val="0"/>
              </a:spcBef>
              <a:spcAft>
                <a:spcPts val="0"/>
              </a:spcAft>
            </a:pPr>
            <a:r>
              <a:rPr lang="en-US" sz="1800" dirty="0">
                <a:solidFill>
                  <a:prstClr val="white"/>
                </a:solidFill>
              </a:rPr>
              <a:t>M</a:t>
            </a:r>
            <a:r>
              <a:rPr lang="en-US" sz="1800" dirty="0" smtClean="0">
                <a:solidFill>
                  <a:prstClr val="white"/>
                </a:solidFill>
              </a:rPr>
              <a:t>embers </a:t>
            </a:r>
            <a:r>
              <a:rPr lang="en-US" sz="1800" dirty="0">
                <a:solidFill>
                  <a:prstClr val="white"/>
                </a:solidFill>
              </a:rPr>
              <a:t>of the Creative Class value meritocracy, diversity and individuality, and look for these characteristics when they relocate</a:t>
            </a:r>
          </a:p>
          <a:p>
            <a:pPr fontAlgn="auto">
              <a:spcBef>
                <a:spcPts val="0"/>
              </a:spcBef>
              <a:spcAft>
                <a:spcPts val="0"/>
              </a:spcAft>
            </a:pPr>
            <a:endParaRPr lang="en-US" sz="1800" dirty="0">
              <a:solidFill>
                <a:prstClr val="white"/>
              </a:solidFill>
            </a:endParaRPr>
          </a:p>
          <a:p>
            <a:pPr fontAlgn="auto">
              <a:spcBef>
                <a:spcPts val="0"/>
              </a:spcBef>
              <a:spcAft>
                <a:spcPts val="0"/>
              </a:spcAft>
            </a:pPr>
            <a:r>
              <a:rPr lang="en-US" sz="1800" dirty="0" smtClean="0">
                <a:solidFill>
                  <a:prstClr val="white"/>
                </a:solidFill>
              </a:rPr>
              <a:t>The “Creativity Index” </a:t>
            </a:r>
            <a:r>
              <a:rPr lang="en-US" sz="1800" dirty="0">
                <a:solidFill>
                  <a:prstClr val="white"/>
                </a:solidFill>
              </a:rPr>
              <a:t>includes four elements: "the Creative Class share of the workforce; innovation, measured as patents per capita; high tech industry, using the Milken Institute's widely accepted Tech Pole Index…; and diversity, measured by the Gay Index, a reasonable proxy for an area's openness" </a:t>
            </a:r>
          </a:p>
          <a:p>
            <a:pPr fontAlgn="auto">
              <a:spcBef>
                <a:spcPts val="0"/>
              </a:spcBef>
              <a:spcAft>
                <a:spcPts val="0"/>
              </a:spcAft>
            </a:pPr>
            <a:endParaRPr lang="en-US" sz="1800" dirty="0">
              <a:solidFill>
                <a:prstClr val="white"/>
              </a:solidFill>
            </a:endParaRPr>
          </a:p>
          <a:p>
            <a:pPr fontAlgn="auto">
              <a:spcBef>
                <a:spcPts val="0"/>
              </a:spcBef>
              <a:spcAft>
                <a:spcPts val="0"/>
              </a:spcAft>
            </a:pPr>
            <a:r>
              <a:rPr lang="en-US" sz="1800" dirty="0" smtClean="0">
                <a:solidFill>
                  <a:prstClr val="white"/>
                </a:solidFill>
              </a:rPr>
              <a:t>Strong </a:t>
            </a:r>
            <a:r>
              <a:rPr lang="en-US" sz="1800" dirty="0">
                <a:solidFill>
                  <a:prstClr val="white"/>
                </a:solidFill>
              </a:rPr>
              <a:t>correlation between those cities and states that provide a more tolerant atmosphere toward culturally unconventional people, such as gays, artists, and musicians (exemplified by Florida's "Gay Index" and "Bohemian Index" developed in </a:t>
            </a:r>
            <a:r>
              <a:rPr lang="en-US" sz="1800" i="1" dirty="0">
                <a:solidFill>
                  <a:prstClr val="white"/>
                </a:solidFill>
              </a:rPr>
              <a:t>The Rise of the Creative Class</a:t>
            </a:r>
            <a:r>
              <a:rPr lang="en-US" sz="1800" dirty="0">
                <a:solidFill>
                  <a:prstClr val="white"/>
                </a:solidFill>
              </a:rPr>
              <a:t>), and the numbers of Creative Class workers that live and move </a:t>
            </a:r>
            <a:r>
              <a:rPr lang="en-US" sz="1800" dirty="0" smtClean="0">
                <a:solidFill>
                  <a:prstClr val="white"/>
                </a:solidFill>
              </a:rPr>
              <a:t>there</a:t>
            </a:r>
            <a:endParaRPr lang="en-US" sz="1800" dirty="0">
              <a:solidFill>
                <a:prstClr val="white"/>
              </a:solidFill>
            </a:endParaRPr>
          </a:p>
          <a:p>
            <a:pPr fontAlgn="auto">
              <a:spcBef>
                <a:spcPts val="0"/>
              </a:spcBef>
              <a:spcAft>
                <a:spcPts val="0"/>
              </a:spcAft>
            </a:pPr>
            <a:r>
              <a:rPr lang="en-US" sz="1800" dirty="0">
                <a:solidFill>
                  <a:prstClr val="white"/>
                </a:solidFill>
              </a:rPr>
              <a:t>Each year Florida and the Martin Prosperity Institute release the </a:t>
            </a:r>
            <a:r>
              <a:rPr lang="en-US" sz="1800" u="sng" dirty="0">
                <a:solidFill>
                  <a:prstClr val="white"/>
                </a:solidFill>
              </a:rPr>
              <a:t>Global Creativity Index</a:t>
            </a:r>
            <a:r>
              <a:rPr lang="en-US" sz="1800" dirty="0">
                <a:solidFill>
                  <a:prstClr val="white"/>
                </a:solidFill>
              </a:rPr>
              <a:t>, an international study of nations, ranking countries on the 3Ts of economic development - talent, technology, and tolerance. "The GCI is a broad-based measure for advanced economic growth and sustainable prosperity based on the 3Ts of economic development - talent, technology, and tolerance. It rates and ranks 139 nations worldwide on each of these dimensions and on our overall measure of creativity and prosperity"</a:t>
            </a:r>
          </a:p>
        </p:txBody>
      </p:sp>
    </p:spTree>
    <p:extLst>
      <p:ext uri="{BB962C8B-B14F-4D97-AF65-F5344CB8AC3E}">
        <p14:creationId xmlns:p14="http://schemas.microsoft.com/office/powerpoint/2010/main" val="200023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250825" y="4762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90116" name="Rectangle 3"/>
          <p:cNvSpPr>
            <a:spLocks noChangeArrowheads="1"/>
          </p:cNvSpPr>
          <p:nvPr/>
        </p:nvSpPr>
        <p:spPr bwMode="auto">
          <a:xfrm>
            <a:off x="107950" y="549275"/>
            <a:ext cx="9036050" cy="6048375"/>
          </a:xfrm>
          <a:prstGeom prst="rect">
            <a:avLst/>
          </a:prstGeom>
          <a:noFill/>
          <a:ln w="9525">
            <a:noFill/>
            <a:miter lim="800000"/>
            <a:headEnd/>
            <a:tailEnd/>
          </a:ln>
          <a:effectLst/>
        </p:spPr>
        <p:txBody>
          <a:bodyPr lIns="91433" tIns="45716" rIns="91433" bIns="45716"/>
          <a:lstStyle/>
          <a:p>
            <a:pPr marL="342900" indent="-342900" algn="ctr">
              <a:lnSpc>
                <a:spcPct val="150000"/>
              </a:lnSpc>
              <a:spcBef>
                <a:spcPct val="20000"/>
              </a:spcBef>
              <a:buClr>
                <a:srgbClr val="C4C3AA"/>
              </a:buClr>
              <a:buSzPct val="60000"/>
              <a:buFont typeface="Wingdings" pitchFamily="2" charset="2"/>
              <a:buChar char="®"/>
              <a:defRPr/>
            </a:pPr>
            <a:endParaRPr lang="el-GR" sz="1400" dirty="0">
              <a:solidFill>
                <a:srgbClr val="FFFFFF"/>
              </a:solidFill>
              <a:effectLst>
                <a:outerShdw blurRad="38100" dist="38100" dir="2700000" algn="tl">
                  <a:srgbClr val="000000"/>
                </a:outerShdw>
              </a:effectLst>
              <a:latin typeface="Verdana" pitchFamily="34" charset="0"/>
            </a:endParaRPr>
          </a:p>
        </p:txBody>
      </p:sp>
      <p:sp>
        <p:nvSpPr>
          <p:cNvPr id="7" name="Rectangle 3"/>
          <p:cNvSpPr>
            <a:spLocks noChangeArrowheads="1"/>
          </p:cNvSpPr>
          <p:nvPr/>
        </p:nvSpPr>
        <p:spPr bwMode="auto">
          <a:xfrm>
            <a:off x="381000" y="214313"/>
            <a:ext cx="876300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2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Font typeface="Arial" pitchFamily="34" charset="0"/>
              <a:buChar char="•"/>
              <a:defRPr/>
            </a:pPr>
            <a:endParaRPr lang="el-GR" sz="2200" dirty="0">
              <a:solidFill>
                <a:srgbClr val="FFFF00"/>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sz="2200" b="1" dirty="0">
              <a:solidFill>
                <a:srgbClr val="0033CC"/>
              </a:solidFill>
              <a:effectLst>
                <a:outerShdw blurRad="38100" dist="38100" dir="2700000" algn="tl">
                  <a:srgbClr val="000000"/>
                </a:outerShdw>
              </a:effectLst>
              <a:latin typeface="Verdana" pitchFamily="34" charset="0"/>
            </a:endParaRPr>
          </a:p>
        </p:txBody>
      </p:sp>
      <p:sp>
        <p:nvSpPr>
          <p:cNvPr id="8" name="Rectangle 3"/>
          <p:cNvSpPr>
            <a:spLocks noChangeArrowheads="1"/>
          </p:cNvSpPr>
          <p:nvPr/>
        </p:nvSpPr>
        <p:spPr bwMode="auto">
          <a:xfrm>
            <a:off x="403225" y="6286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9" name="Rectangle 3"/>
          <p:cNvSpPr>
            <a:spLocks noChangeArrowheads="1"/>
          </p:cNvSpPr>
          <p:nvPr/>
        </p:nvSpPr>
        <p:spPr bwMode="auto">
          <a:xfrm>
            <a:off x="533400" y="366713"/>
            <a:ext cx="876300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200" dirty="0">
              <a:solidFill>
                <a:srgbClr val="FFFFFF"/>
              </a:solidFill>
              <a:effectLst>
                <a:outerShdw blurRad="38100" dist="38100" dir="2700000" algn="tl">
                  <a:srgbClr val="000000"/>
                </a:outerShdw>
              </a:effectLst>
              <a:latin typeface="Verdana" pitchFamily="34" charset="0"/>
            </a:endParaRPr>
          </a:p>
          <a:p>
            <a:pPr>
              <a:lnSpc>
                <a:spcPts val="3000"/>
              </a:lnSpc>
              <a:spcBef>
                <a:spcPct val="25000"/>
              </a:spcBef>
              <a:buClr>
                <a:srgbClr val="C4C3AA"/>
              </a:buClr>
              <a:buSzPct val="60000"/>
              <a:defRPr/>
            </a:pPr>
            <a:endParaRPr lang="el-GR" sz="2200" dirty="0" smtClean="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r>
              <a:rPr lang="en-US" sz="2200" dirty="0" smtClean="0">
                <a:solidFill>
                  <a:srgbClr val="FFFFFF"/>
                </a:solidFill>
                <a:effectLst>
                  <a:outerShdw blurRad="38100" dist="38100" dir="2700000" algn="tl">
                    <a:srgbClr val="000000"/>
                  </a:outerShdw>
                </a:effectLst>
                <a:latin typeface="Verdana" pitchFamily="34" charset="0"/>
              </a:rPr>
              <a:t>Richard Florida: 3T theory</a:t>
            </a:r>
          </a:p>
          <a:p>
            <a:pPr>
              <a:lnSpc>
                <a:spcPts val="3000"/>
              </a:lnSpc>
              <a:spcBef>
                <a:spcPct val="25000"/>
              </a:spcBef>
              <a:buClr>
                <a:srgbClr val="C4C3AA"/>
              </a:buClr>
              <a:buSzPct val="60000"/>
              <a:defRPr/>
            </a:pPr>
            <a:r>
              <a:rPr lang="en-US" sz="2200" dirty="0" smtClean="0">
                <a:solidFill>
                  <a:srgbClr val="FFFFFF"/>
                </a:solidFill>
                <a:effectLst>
                  <a:outerShdw blurRad="38100" dist="38100" dir="2700000" algn="tl">
                    <a:srgbClr val="000000"/>
                  </a:outerShdw>
                </a:effectLst>
                <a:latin typeface="Verdana" pitchFamily="34" charset="0"/>
                <a:hlinkClick r:id="rId2"/>
              </a:rPr>
              <a:t>http</a:t>
            </a:r>
            <a:r>
              <a:rPr lang="en-US" sz="2200" dirty="0">
                <a:solidFill>
                  <a:srgbClr val="FFFFFF"/>
                </a:solidFill>
                <a:effectLst>
                  <a:outerShdw blurRad="38100" dist="38100" dir="2700000" algn="tl">
                    <a:srgbClr val="000000"/>
                  </a:outerShdw>
                </a:effectLst>
                <a:latin typeface="Verdana" pitchFamily="34" charset="0"/>
                <a:hlinkClick r:id="rId2"/>
              </a:rPr>
              <a:t>://</a:t>
            </a:r>
            <a:r>
              <a:rPr lang="en-US" sz="2200" dirty="0" smtClean="0">
                <a:solidFill>
                  <a:srgbClr val="FFFFFF"/>
                </a:solidFill>
                <a:effectLst>
                  <a:outerShdw blurRad="38100" dist="38100" dir="2700000" algn="tl">
                    <a:srgbClr val="000000"/>
                  </a:outerShdw>
                </a:effectLst>
                <a:latin typeface="Verdana" pitchFamily="34" charset="0"/>
                <a:hlinkClick r:id="rId2"/>
              </a:rPr>
              <a:t>www.youtube.com/watch?v=3lGHi6LTWtw</a:t>
            </a:r>
            <a:endParaRPr lang="el-GR" sz="2200" dirty="0" smtClean="0">
              <a:solidFill>
                <a:srgbClr val="FFFFFF"/>
              </a:solidFill>
              <a:effectLst>
                <a:outerShdw blurRad="38100" dist="38100" dir="2700000" algn="tl">
                  <a:srgbClr val="000000"/>
                </a:outerShdw>
              </a:effectLst>
              <a:latin typeface="Verdana" pitchFamily="34" charset="0"/>
            </a:endParaRPr>
          </a:p>
          <a:p>
            <a:pPr>
              <a:lnSpc>
                <a:spcPts val="3000"/>
              </a:lnSpc>
              <a:spcBef>
                <a:spcPct val="25000"/>
              </a:spcBef>
              <a:buClr>
                <a:srgbClr val="C4C3AA"/>
              </a:buClr>
              <a:buSzPct val="60000"/>
              <a:defRPr/>
            </a:pPr>
            <a:endParaRPr lang="en-US" sz="2200" dirty="0" smtClean="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r>
              <a:rPr lang="el-GR" sz="2200" dirty="0">
                <a:solidFill>
                  <a:srgbClr val="FFFFFF"/>
                </a:solidFill>
                <a:effectLst>
                  <a:outerShdw blurRad="38100" dist="38100" dir="2700000" algn="tl">
                    <a:srgbClr val="000000"/>
                  </a:outerShdw>
                </a:effectLst>
                <a:latin typeface="Verdana" pitchFamily="34" charset="0"/>
              </a:rPr>
              <a:t>Σε αυτή την προσπάθεια χρησιμοποιείται πλέον ως εργαλείο και η ποιότητα ζωής</a:t>
            </a:r>
          </a:p>
          <a:p>
            <a:pPr marL="342900" indent="-342900">
              <a:lnSpc>
                <a:spcPts val="3000"/>
              </a:lnSpc>
              <a:spcBef>
                <a:spcPct val="25000"/>
              </a:spcBef>
              <a:buClr>
                <a:srgbClr val="C4C3AA"/>
              </a:buClr>
              <a:buSzPct val="60000"/>
              <a:buFont typeface="Wingdings" pitchFamily="2" charset="2"/>
              <a:buChar char="u"/>
              <a:defRPr/>
            </a:pPr>
            <a:endParaRPr lang="el-GR" sz="22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r>
              <a:rPr lang="el-GR" sz="2200" dirty="0">
                <a:solidFill>
                  <a:srgbClr val="FFFFFF"/>
                </a:solidFill>
                <a:effectLst>
                  <a:outerShdw blurRad="38100" dist="38100" dir="2700000" algn="tl">
                    <a:srgbClr val="000000"/>
                  </a:outerShdw>
                </a:effectLst>
                <a:latin typeface="Verdana" pitchFamily="34" charset="0"/>
              </a:rPr>
              <a:t>Οι εργαζόμενοι της ‘δημιουργικής τάξης’ χαρακτηρίζονται από υψηλή κινητικότητα και επιλέγουν κοινούς τόπους κατοικίας και εργασίας </a:t>
            </a:r>
            <a:r>
              <a:rPr lang="el-GR" sz="2200" dirty="0">
                <a:solidFill>
                  <a:srgbClr val="FF0000"/>
                </a:solidFill>
                <a:effectLst>
                  <a:outerShdw blurRad="38100" dist="38100" dir="2700000" algn="tl">
                    <a:srgbClr val="000000"/>
                  </a:outerShdw>
                </a:effectLst>
                <a:latin typeface="Verdana" pitchFamily="34" charset="0"/>
              </a:rPr>
              <a:t>αναζητώντας κάποια συγκεκριμένα </a:t>
            </a:r>
            <a:r>
              <a:rPr lang="el-GR" sz="2200" dirty="0" smtClean="0">
                <a:solidFill>
                  <a:srgbClr val="FF0000"/>
                </a:solidFill>
                <a:effectLst>
                  <a:outerShdw blurRad="38100" dist="38100" dir="2700000" algn="tl">
                    <a:srgbClr val="000000"/>
                  </a:outerShdw>
                </a:effectLst>
                <a:latin typeface="Verdana" pitchFamily="34" charset="0"/>
              </a:rPr>
              <a:t>χαρακτηριστικά</a:t>
            </a:r>
            <a:endParaRPr lang="el-GR" sz="22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r>
              <a:rPr lang="el-GR" sz="2200" dirty="0">
                <a:solidFill>
                  <a:srgbClr val="FFFFFF"/>
                </a:solidFill>
                <a:effectLst>
                  <a:outerShdw blurRad="38100" dist="38100" dir="2700000" algn="tl">
                    <a:srgbClr val="000000"/>
                  </a:outerShdw>
                </a:effectLst>
                <a:latin typeface="Verdana" pitchFamily="34" charset="0"/>
              </a:rPr>
              <a:t>Αυτά τα χαρακτηριστικά ταυτίζονται από κάποιους με τους παράγοντες της </a:t>
            </a:r>
            <a:r>
              <a:rPr lang="el-GR" sz="2200" dirty="0" smtClean="0">
                <a:solidFill>
                  <a:srgbClr val="FFFFFF"/>
                </a:solidFill>
                <a:effectLst>
                  <a:outerShdw blurRad="38100" dist="38100" dir="2700000" algn="tl">
                    <a:srgbClr val="000000"/>
                  </a:outerShdw>
                </a:effectLst>
                <a:latin typeface="Verdana" pitchFamily="34" charset="0"/>
              </a:rPr>
              <a:t>ΠΖ</a:t>
            </a:r>
            <a:endParaRPr lang="el-GR" sz="22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Font typeface="Wingdings" pitchFamily="2" charset="2"/>
              <a:buNone/>
              <a:defRPr/>
            </a:pPr>
            <a:endParaRPr lang="el-GR" sz="2200" dirty="0">
              <a:solidFill>
                <a:srgbClr val="FFFF00"/>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sz="2200" b="1" dirty="0">
              <a:solidFill>
                <a:srgbClr val="0033CC"/>
              </a:solidFill>
              <a:effectLst>
                <a:outerShdw blurRad="38100" dist="38100" dir="2700000" algn="tl">
                  <a:srgbClr val="000000"/>
                </a:outerShdw>
              </a:effectLst>
              <a:latin typeface="Verdana" pitchFamily="34" charset="0"/>
            </a:endParaRPr>
          </a:p>
        </p:txBody>
      </p:sp>
      <p:sp>
        <p:nvSpPr>
          <p:cNvPr id="10" name="Rectangle 2"/>
          <p:cNvSpPr>
            <a:spLocks noChangeArrowheads="1"/>
          </p:cNvSpPr>
          <p:nvPr/>
        </p:nvSpPr>
        <p:spPr bwMode="auto">
          <a:xfrm>
            <a:off x="152400" y="31751"/>
            <a:ext cx="9144000" cy="449263"/>
          </a:xfrm>
          <a:prstGeom prst="rect">
            <a:avLst/>
          </a:prstGeom>
          <a:noFill/>
          <a:ln w="9525">
            <a:noFill/>
            <a:miter lim="800000"/>
            <a:headEnd/>
            <a:tailEnd/>
          </a:ln>
          <a:effectLst/>
        </p:spPr>
        <p:txBody>
          <a:bodyPr lIns="91433" tIns="45716" rIns="91433" bIns="45716" anchor="b"/>
          <a:lstStyle/>
          <a:p>
            <a:pPr>
              <a:defRPr/>
            </a:pPr>
            <a:r>
              <a:rPr lang="el-GR" sz="1600" dirty="0" smtClean="0">
                <a:solidFill>
                  <a:srgbClr val="C4C3AA"/>
                </a:solidFill>
                <a:effectLst>
                  <a:outerShdw blurRad="38100" dist="38100" dir="2700000" algn="tl">
                    <a:srgbClr val="000000"/>
                  </a:outerShdw>
                </a:effectLst>
              </a:rPr>
              <a:t>Η ΘΕΩΡΙΑ ΤΗΣ ‘ΔΗΜΙΟΥΡΓΙΚΗΣ ΤΑΞΗΣ’</a:t>
            </a:r>
            <a:endParaRPr lang="en-GB" sz="1600" dirty="0">
              <a:solidFill>
                <a:srgbClr val="C4C3AA"/>
              </a:solidFill>
              <a:effectLst>
                <a:outerShdw blurRad="38100" dist="38100" dir="2700000" algn="tl">
                  <a:srgbClr val="000000"/>
                </a:outerShdw>
              </a:effectLst>
            </a:endParaRPr>
          </a:p>
        </p:txBody>
      </p:sp>
    </p:spTree>
    <p:extLst>
      <p:ext uri="{BB962C8B-B14F-4D97-AF65-F5344CB8AC3E}">
        <p14:creationId xmlns:p14="http://schemas.microsoft.com/office/powerpoint/2010/main" val="3485735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476250"/>
            <a:ext cx="8362950" cy="5853113"/>
          </a:xfrm>
        </p:spPr>
        <p:txBody>
          <a:bodyPr/>
          <a:lstStyle/>
          <a:p>
            <a:pPr marL="0" indent="0" algn="ctr">
              <a:buFont typeface="Wingdings" pitchFamily="2" charset="2"/>
              <a:buNone/>
              <a:defRPr/>
            </a:pPr>
            <a:r>
              <a:rPr lang="el-GR" sz="2400" dirty="0" smtClean="0">
                <a:solidFill>
                  <a:srgbClr val="FFFF00"/>
                </a:solidFill>
              </a:rPr>
              <a:t>Ποια είναι αυτά τα χαρακτηριστικά;</a:t>
            </a:r>
          </a:p>
          <a:p>
            <a:pPr>
              <a:defRPr/>
            </a:pPr>
            <a:r>
              <a:rPr lang="el-GR" sz="2400" dirty="0" smtClean="0">
                <a:effectLst/>
              </a:rPr>
              <a:t>Καλές προοπτικές εργασίας για τους ίδιους και τις/τους συντρόφους</a:t>
            </a:r>
          </a:p>
          <a:p>
            <a:pPr>
              <a:defRPr/>
            </a:pPr>
            <a:r>
              <a:rPr lang="el-GR" sz="2400" dirty="0" smtClean="0">
                <a:effectLst/>
              </a:rPr>
              <a:t>Δυνατότητες εκπαίδευσης υψηλού επιπέδου για τα παιδιά</a:t>
            </a:r>
          </a:p>
          <a:p>
            <a:pPr>
              <a:defRPr/>
            </a:pPr>
            <a:r>
              <a:rPr lang="el-GR" sz="2400" dirty="0" smtClean="0">
                <a:effectLst/>
              </a:rPr>
              <a:t>Μεγάλο εύρος επιλογών ψυχαγωγίας</a:t>
            </a:r>
          </a:p>
          <a:p>
            <a:pPr>
              <a:defRPr/>
            </a:pPr>
            <a:r>
              <a:rPr lang="el-GR" sz="2400" dirty="0" smtClean="0">
                <a:effectLst/>
              </a:rPr>
              <a:t>Καλαίσθητοι κοινόχρηστοι </a:t>
            </a:r>
            <a:r>
              <a:rPr lang="el-GR" sz="1800" dirty="0" smtClean="0">
                <a:effectLst/>
              </a:rPr>
              <a:t>(προσοχή: όχι υποχρεωτικά δημόσιοι) </a:t>
            </a:r>
            <a:r>
              <a:rPr lang="el-GR" sz="2400" dirty="0" smtClean="0">
                <a:effectLst/>
              </a:rPr>
              <a:t>και ιδιωτικοί χώροι</a:t>
            </a:r>
          </a:p>
          <a:p>
            <a:pPr>
              <a:defRPr/>
            </a:pPr>
            <a:r>
              <a:rPr lang="el-GR" sz="2400" dirty="0" smtClean="0">
                <a:effectLst/>
              </a:rPr>
              <a:t>Ασφάλεια (φαινομενική;)</a:t>
            </a:r>
          </a:p>
          <a:p>
            <a:pPr>
              <a:defRPr/>
            </a:pPr>
            <a:r>
              <a:rPr lang="en-US" sz="2400" dirty="0" smtClean="0">
                <a:effectLst/>
              </a:rPr>
              <a:t>‘</a:t>
            </a:r>
            <a:r>
              <a:rPr lang="el-GR" sz="2400" dirty="0" smtClean="0">
                <a:effectLst/>
              </a:rPr>
              <a:t>Ανεκτικές</a:t>
            </a:r>
            <a:r>
              <a:rPr lang="en-US" sz="2400" dirty="0" smtClean="0">
                <a:effectLst/>
              </a:rPr>
              <a:t>’, </a:t>
            </a:r>
            <a:r>
              <a:rPr lang="el-GR" sz="2400" dirty="0" smtClean="0">
                <a:effectLst/>
              </a:rPr>
              <a:t>‘προοδευτικές’</a:t>
            </a:r>
            <a:r>
              <a:rPr lang="en-US" sz="2400" dirty="0" smtClean="0">
                <a:effectLst/>
              </a:rPr>
              <a:t>, </a:t>
            </a:r>
            <a:r>
              <a:rPr lang="el-GR" sz="2400" dirty="0" smtClean="0">
                <a:effectLst/>
              </a:rPr>
              <a:t>εξωστρεφείς κοινωνίες: </a:t>
            </a:r>
            <a:r>
              <a:rPr lang="el-GR" sz="2400" dirty="0" smtClean="0">
                <a:solidFill>
                  <a:srgbClr val="FFC000"/>
                </a:solidFill>
                <a:effectLst/>
              </a:rPr>
              <a:t>Κοινωνική ποικιλότητα </a:t>
            </a:r>
            <a:r>
              <a:rPr lang="el-GR" sz="2400" dirty="0" smtClean="0">
                <a:effectLst/>
              </a:rPr>
              <a:t>(</a:t>
            </a:r>
            <a:r>
              <a:rPr lang="en-US" sz="2400" dirty="0" err="1" smtClean="0">
                <a:effectLst/>
              </a:rPr>
              <a:t>boehm</a:t>
            </a:r>
            <a:r>
              <a:rPr lang="en-US" sz="2400" dirty="0" smtClean="0">
                <a:effectLst/>
              </a:rPr>
              <a:t> index, Gay Index)</a:t>
            </a:r>
          </a:p>
          <a:p>
            <a:pPr marL="0" indent="0" algn="just">
              <a:buFont typeface="Wingdings" pitchFamily="2" charset="2"/>
              <a:buNone/>
              <a:defRPr/>
            </a:pPr>
            <a:endParaRPr lang="el-GR" sz="2400" dirty="0" smtClean="0">
              <a:solidFill>
                <a:srgbClr val="FFC000"/>
              </a:solidFill>
              <a:effectLst/>
            </a:endParaRPr>
          </a:p>
          <a:p>
            <a:pPr marL="0" indent="0" algn="just">
              <a:buFont typeface="Wingdings" pitchFamily="2" charset="2"/>
              <a:buNone/>
              <a:defRPr/>
            </a:pPr>
            <a:r>
              <a:rPr lang="el-GR" sz="2400" dirty="0" smtClean="0">
                <a:solidFill>
                  <a:srgbClr val="FFC000"/>
                </a:solidFill>
                <a:effectLst/>
              </a:rPr>
              <a:t>Τα χαρακτηριστικά αυτά αντανακλούν τις προτιμήσεις των υψηλόβαθμων στελεχών των επιχειρήσεων και συγχέονται με τους παράγοντες της π.α.ζ.</a:t>
            </a:r>
          </a:p>
          <a:p>
            <a:pPr marL="0" indent="0">
              <a:buFont typeface="Wingdings" pitchFamily="2" charset="2"/>
              <a:buNone/>
              <a:defRPr/>
            </a:pPr>
            <a:endParaRPr lang="el-GR" sz="2400" i="1" dirty="0" smtClean="0"/>
          </a:p>
          <a:p>
            <a:pPr marL="0" indent="0">
              <a:buFont typeface="Wingdings" pitchFamily="2" charset="2"/>
              <a:buNone/>
              <a:defRPr/>
            </a:pPr>
            <a:endParaRPr lang="el-GR" sz="2400" i="1" dirty="0"/>
          </a:p>
        </p:txBody>
      </p:sp>
      <p:sp>
        <p:nvSpPr>
          <p:cNvPr id="4" name="Rectangle 2"/>
          <p:cNvSpPr>
            <a:spLocks noChangeArrowheads="1"/>
          </p:cNvSpPr>
          <p:nvPr/>
        </p:nvSpPr>
        <p:spPr bwMode="auto">
          <a:xfrm>
            <a:off x="179512" y="-99392"/>
            <a:ext cx="9144000" cy="449263"/>
          </a:xfrm>
          <a:prstGeom prst="rect">
            <a:avLst/>
          </a:prstGeom>
          <a:noFill/>
          <a:ln w="9525">
            <a:noFill/>
            <a:miter lim="800000"/>
            <a:headEnd/>
            <a:tailEnd/>
          </a:ln>
          <a:effectLst/>
        </p:spPr>
        <p:txBody>
          <a:bodyPr lIns="91433" tIns="45716" rIns="91433" bIns="45716" anchor="b"/>
          <a:lstStyle/>
          <a:p>
            <a:pPr>
              <a:defRPr/>
            </a:pPr>
            <a:r>
              <a:rPr lang="el-GR" sz="1600" dirty="0" smtClean="0">
                <a:solidFill>
                  <a:srgbClr val="C4C3AA"/>
                </a:solidFill>
                <a:effectLst>
                  <a:outerShdw blurRad="38100" dist="38100" dir="2700000" algn="tl">
                    <a:srgbClr val="000000"/>
                  </a:outerShdw>
                </a:effectLst>
              </a:rPr>
              <a:t>Η ΘΕΩΡΙΑ ΤΗΣ ‘ΔΗΜΙΟΥΡΓΙΚΗΣ ΤΑΞΗΣ’</a:t>
            </a:r>
            <a:endParaRPr lang="en-GB" sz="1600" dirty="0">
              <a:solidFill>
                <a:srgbClr val="C4C3AA"/>
              </a:solidFill>
              <a:effectLst>
                <a:outerShdw blurRad="38100" dist="38100" dir="2700000" algn="tl">
                  <a:srgbClr val="000000"/>
                </a:outerShdw>
              </a:effectLst>
            </a:endParaRPr>
          </a:p>
        </p:txBody>
      </p:sp>
    </p:spTree>
    <p:extLst>
      <p:ext uri="{BB962C8B-B14F-4D97-AF65-F5344CB8AC3E}">
        <p14:creationId xmlns:p14="http://schemas.microsoft.com/office/powerpoint/2010/main" val="1670095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250825" y="4762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95236" name="Rectangle 3"/>
          <p:cNvSpPr>
            <a:spLocks noChangeArrowheads="1"/>
          </p:cNvSpPr>
          <p:nvPr/>
        </p:nvSpPr>
        <p:spPr bwMode="auto">
          <a:xfrm>
            <a:off x="107950" y="357188"/>
            <a:ext cx="9036050" cy="6048375"/>
          </a:xfrm>
          <a:prstGeom prst="rect">
            <a:avLst/>
          </a:prstGeom>
          <a:noFill/>
          <a:ln w="9525">
            <a:noFill/>
            <a:miter lim="800000"/>
            <a:headEnd/>
            <a:tailEnd/>
          </a:ln>
          <a:effectLst/>
        </p:spPr>
        <p:txBody>
          <a:bodyPr lIns="91433" tIns="45716" rIns="91433" bIns="45716"/>
          <a:lstStyle/>
          <a:p>
            <a:pPr marL="342900" indent="-342900">
              <a:lnSpc>
                <a:spcPts val="4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Char char="u"/>
              <a:defRPr/>
            </a:pPr>
            <a:endParaRPr lang="el-GR" sz="1400" dirty="0">
              <a:solidFill>
                <a:srgbClr val="FFFFFF"/>
              </a:solidFill>
              <a:effectLst>
                <a:outerShdw blurRad="38100" dist="38100" dir="2700000" algn="tl">
                  <a:srgbClr val="000000"/>
                </a:outerShdw>
              </a:effectLst>
              <a:latin typeface="Verdana" pitchFamily="34" charset="0"/>
            </a:endParaRPr>
          </a:p>
        </p:txBody>
      </p:sp>
      <p:sp>
        <p:nvSpPr>
          <p:cNvPr id="6" name="5 - Θέση περιεχομένου"/>
          <p:cNvSpPr>
            <a:spLocks noGrp="1"/>
          </p:cNvSpPr>
          <p:nvPr>
            <p:ph/>
          </p:nvPr>
        </p:nvSpPr>
        <p:spPr>
          <a:xfrm>
            <a:off x="34925" y="454025"/>
            <a:ext cx="8858250" cy="5853113"/>
          </a:xfrm>
        </p:spPr>
        <p:txBody>
          <a:bodyPr/>
          <a:lstStyle/>
          <a:p>
            <a:pPr>
              <a:defRPr/>
            </a:pPr>
            <a:r>
              <a:rPr lang="el-GR" sz="2200" dirty="0" smtClean="0">
                <a:solidFill>
                  <a:srgbClr val="FFFF00"/>
                </a:solidFill>
              </a:rPr>
              <a:t>Η υψηλή ΠΖ</a:t>
            </a:r>
            <a:r>
              <a:rPr lang="el-GR" sz="2200" dirty="0" smtClean="0"/>
              <a:t>, όπως προσδιορίζεται από τα προηγούμενα χαρακτηριστικά, </a:t>
            </a:r>
            <a:r>
              <a:rPr lang="el-GR" sz="2200" dirty="0" smtClean="0">
                <a:solidFill>
                  <a:srgbClr val="FFC000"/>
                </a:solidFill>
              </a:rPr>
              <a:t>αυξάνει την ανταγωνιστικότητα </a:t>
            </a:r>
            <a:r>
              <a:rPr lang="el-GR" sz="2200" dirty="0" smtClean="0"/>
              <a:t>των πόλεων</a:t>
            </a:r>
          </a:p>
          <a:p>
            <a:pPr>
              <a:defRPr/>
            </a:pPr>
            <a:r>
              <a:rPr lang="el-GR" sz="2200" dirty="0" smtClean="0"/>
              <a:t>Για κάποιους ερευνητές (π.χ. </a:t>
            </a:r>
            <a:r>
              <a:rPr lang="en-US" sz="2200" dirty="0" smtClean="0"/>
              <a:t>Florida)</a:t>
            </a:r>
            <a:r>
              <a:rPr lang="el-GR" sz="2200" dirty="0" smtClean="0"/>
              <a:t> οι παράγοντες αυτοί είναι και </a:t>
            </a:r>
            <a:r>
              <a:rPr lang="el-GR" sz="2200" dirty="0" smtClean="0">
                <a:solidFill>
                  <a:srgbClr val="FFFF00"/>
                </a:solidFill>
              </a:rPr>
              <a:t>άξονες στρατηγικής</a:t>
            </a:r>
            <a:endParaRPr lang="en-US" sz="2200" dirty="0" smtClean="0">
              <a:solidFill>
                <a:srgbClr val="FFFF00"/>
              </a:solidFill>
            </a:endParaRPr>
          </a:p>
          <a:p>
            <a:pPr marL="0" indent="0">
              <a:buNone/>
              <a:defRPr/>
            </a:pPr>
            <a:endParaRPr lang="en-US" sz="2200" dirty="0" smtClean="0">
              <a:solidFill>
                <a:srgbClr val="FFFF00"/>
              </a:solidFill>
            </a:endParaRPr>
          </a:p>
          <a:p>
            <a:pPr marL="0" indent="0">
              <a:buNone/>
              <a:defRPr/>
            </a:pPr>
            <a:r>
              <a:rPr lang="en-US" sz="2200" dirty="0"/>
              <a:t>http://www.youtube.com/watch?v=mLPMrMVVNnM</a:t>
            </a:r>
            <a:endParaRPr lang="el-GR" sz="2200" dirty="0" smtClean="0"/>
          </a:p>
          <a:p>
            <a:pPr>
              <a:defRPr/>
            </a:pPr>
            <a:r>
              <a:rPr lang="el-GR" sz="2200" dirty="0" smtClean="0"/>
              <a:t>Προτάσεις για αύξηση της ΠΖ και της ανταγωνιστικότητας: αναπλάσεις γύρω από κέντρα έρευνας και τεχνολογίας, δραστηριότητες ψυχαγωγίας, κ.α. </a:t>
            </a:r>
            <a:endParaRPr lang="el-GR" sz="2200" dirty="0" smtClean="0">
              <a:solidFill>
                <a:srgbClr val="FFFF00"/>
              </a:solidFill>
            </a:endParaRPr>
          </a:p>
          <a:p>
            <a:pPr>
              <a:defRPr/>
            </a:pPr>
            <a:r>
              <a:rPr lang="el-GR" sz="2200" dirty="0" smtClean="0">
                <a:solidFill>
                  <a:srgbClr val="FFFF00"/>
                </a:solidFill>
              </a:rPr>
              <a:t>Ομάδα στόχος: νέοι εξειδικευμένοι εργαζόμενοι</a:t>
            </a:r>
          </a:p>
          <a:p>
            <a:pPr>
              <a:defRPr/>
            </a:pPr>
            <a:endParaRPr lang="el-GR" sz="2200" dirty="0" smtClean="0"/>
          </a:p>
          <a:p>
            <a:pPr>
              <a:defRPr/>
            </a:pPr>
            <a:r>
              <a:rPr lang="el-GR" sz="2200" dirty="0" smtClean="0"/>
              <a:t>Η ΠΖ αντιμετωπίζεται πολύ περιοριστικά. Χάνει την </a:t>
            </a:r>
            <a:r>
              <a:rPr lang="el-GR" sz="2200" dirty="0" smtClean="0">
                <a:solidFill>
                  <a:srgbClr val="FFC000"/>
                </a:solidFill>
              </a:rPr>
              <a:t>ανθρωποκεντρικότητα</a:t>
            </a:r>
            <a:r>
              <a:rPr lang="el-GR" sz="2200" dirty="0" smtClean="0"/>
              <a:t> και την </a:t>
            </a:r>
            <a:r>
              <a:rPr lang="el-GR" sz="2200" dirty="0" smtClean="0">
                <a:solidFill>
                  <a:srgbClr val="FFC000"/>
                </a:solidFill>
              </a:rPr>
              <a:t>ευρύτητα</a:t>
            </a:r>
            <a:r>
              <a:rPr lang="el-GR" sz="2200" dirty="0" smtClean="0"/>
              <a:t> που τη χαρακτηρίζουν και </a:t>
            </a:r>
            <a:r>
              <a:rPr lang="el-GR" sz="2200" dirty="0" smtClean="0">
                <a:solidFill>
                  <a:srgbClr val="00B0F0"/>
                </a:solidFill>
              </a:rPr>
              <a:t>περιχαρακώνεται στην ποιότητα του χώρου</a:t>
            </a:r>
          </a:p>
          <a:p>
            <a:pPr>
              <a:defRPr/>
            </a:pPr>
            <a:r>
              <a:rPr lang="el-GR" sz="2200" dirty="0" smtClean="0"/>
              <a:t>Είναι, ωστόσο, αποτελεσματικές οι παραπάνω συνταγές;</a:t>
            </a:r>
          </a:p>
          <a:p>
            <a:pPr marL="457200" indent="-457200">
              <a:buFont typeface="+mj-lt"/>
              <a:buAutoNum type="arabicPeriod"/>
              <a:defRPr/>
            </a:pPr>
            <a:endParaRPr lang="el-GR" sz="2200" dirty="0" smtClean="0">
              <a:solidFill>
                <a:srgbClr val="FFFF00"/>
              </a:solidFill>
            </a:endParaRPr>
          </a:p>
          <a:p>
            <a:pPr marL="457200" indent="-457200">
              <a:buFont typeface="+mj-lt"/>
              <a:buAutoNum type="arabicPeriod"/>
              <a:defRPr/>
            </a:pPr>
            <a:endParaRPr lang="el-GR" sz="2200" dirty="0">
              <a:solidFill>
                <a:srgbClr val="FFC000"/>
              </a:solidFill>
            </a:endParaRPr>
          </a:p>
        </p:txBody>
      </p:sp>
    </p:spTree>
    <p:extLst>
      <p:ext uri="{BB962C8B-B14F-4D97-AF65-F5344CB8AC3E}">
        <p14:creationId xmlns:p14="http://schemas.microsoft.com/office/powerpoint/2010/main" val="2399953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7950" y="500063"/>
            <a:ext cx="9036050" cy="6048375"/>
          </a:xfrm>
          <a:prstGeom prst="rect">
            <a:avLst/>
          </a:prstGeom>
          <a:noFill/>
          <a:ln w="9525">
            <a:noFill/>
            <a:miter lim="800000"/>
            <a:headEnd/>
            <a:tailEnd/>
          </a:ln>
          <a:effectLst/>
        </p:spPr>
        <p:txBody>
          <a:bodyPr lIns="91433" tIns="45716" rIns="91433" bIns="45716"/>
          <a:lstStyle/>
          <a:p>
            <a:pPr eaLnBrk="1" hangingPunct="1">
              <a:lnSpc>
                <a:spcPts val="4000"/>
              </a:lnSpc>
              <a:spcBef>
                <a:spcPct val="25000"/>
              </a:spcBef>
              <a:buFont typeface="Arial" pitchFamily="34" charset="0"/>
              <a:buChar char="•"/>
              <a:defRPr/>
            </a:pPr>
            <a:r>
              <a:rPr lang="el-GR" sz="2000" dirty="0" smtClean="0">
                <a:solidFill>
                  <a:srgbClr val="FFFF00"/>
                </a:solidFill>
              </a:rPr>
              <a:t>Η ΠΖ </a:t>
            </a:r>
            <a:r>
              <a:rPr lang="el-GR" sz="2000" dirty="0" smtClean="0"/>
              <a:t>αντιμετωπίζεται ως αντικείμενο κατανάλωσης και η αστική ταυτότητα ως αντικείμενο πώλησης </a:t>
            </a:r>
          </a:p>
          <a:p>
            <a:pPr eaLnBrk="1" hangingPunct="1">
              <a:lnSpc>
                <a:spcPts val="4000"/>
              </a:lnSpc>
              <a:spcBef>
                <a:spcPct val="25000"/>
              </a:spcBef>
              <a:buFont typeface="Arial" pitchFamily="34" charset="0"/>
              <a:buChar char="•"/>
              <a:defRPr/>
            </a:pPr>
            <a:r>
              <a:rPr lang="el-GR" sz="2000" dirty="0" smtClean="0"/>
              <a:t> Οι έρευνες τύπου </a:t>
            </a:r>
            <a:r>
              <a:rPr lang="el-GR" sz="2000" dirty="0" smtClean="0">
                <a:solidFill>
                  <a:srgbClr val="99FF33"/>
                </a:solidFill>
              </a:rPr>
              <a:t>«οι καλύτερες πόλεις για να ζεις» </a:t>
            </a:r>
            <a:r>
              <a:rPr lang="el-GR" sz="2000" dirty="0" smtClean="0"/>
              <a:t>είναι το πλέον χαρακτηριστικό παράδειγμα</a:t>
            </a:r>
            <a:endParaRPr lang="en-US" sz="2000" dirty="0" smtClean="0"/>
          </a:p>
          <a:p>
            <a:pPr eaLnBrk="1" hangingPunct="1">
              <a:lnSpc>
                <a:spcPts val="4000"/>
              </a:lnSpc>
              <a:spcBef>
                <a:spcPct val="25000"/>
              </a:spcBef>
              <a:defRPr/>
            </a:pPr>
            <a:r>
              <a:rPr lang="en-US" sz="2000" dirty="0" smtClean="0">
                <a:solidFill>
                  <a:srgbClr val="99FF33"/>
                </a:solidFill>
                <a:effectLst>
                  <a:outerShdw blurRad="38100" dist="38100" dir="2700000" algn="tl">
                    <a:srgbClr val="000000"/>
                  </a:outerShdw>
                </a:effectLst>
                <a:latin typeface="Verdana" pitchFamily="34" charset="0"/>
              </a:rPr>
              <a:t>http</a:t>
            </a:r>
            <a:r>
              <a:rPr lang="en-US" sz="2000" dirty="0">
                <a:solidFill>
                  <a:srgbClr val="99FF33"/>
                </a:solidFill>
                <a:effectLst>
                  <a:outerShdw blurRad="38100" dist="38100" dir="2700000" algn="tl">
                    <a:srgbClr val="000000"/>
                  </a:outerShdw>
                </a:effectLst>
                <a:latin typeface="Verdana" pitchFamily="34" charset="0"/>
              </a:rPr>
              <a:t>://time.com/money/3989171/best-big-cities-2015/</a:t>
            </a:r>
            <a:endParaRPr lang="el-GR" sz="2000" dirty="0" smtClean="0">
              <a:solidFill>
                <a:srgbClr val="99FF33"/>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Char char="®"/>
              <a:defRPr/>
            </a:pPr>
            <a:endParaRPr lang="el-GR" sz="2000" dirty="0" smtClean="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Char char="®"/>
              <a:defRPr/>
            </a:pPr>
            <a:endParaRPr lang="en-US" sz="2000" dirty="0">
              <a:solidFill>
                <a:srgbClr val="99FF33"/>
              </a:solidFill>
              <a:effectLst>
                <a:outerShdw blurRad="38100" dist="38100" dir="2700000" algn="tl">
                  <a:srgbClr val="000000"/>
                </a:outerShdw>
              </a:effectLst>
              <a:latin typeface="Verdana" pitchFamily="34" charset="0"/>
            </a:endParaRPr>
          </a:p>
          <a:p>
            <a:pPr>
              <a:lnSpc>
                <a:spcPts val="3000"/>
              </a:lnSpc>
              <a:spcBef>
                <a:spcPct val="25000"/>
              </a:spcBef>
              <a:buClr>
                <a:schemeClr val="tx2"/>
              </a:buClr>
              <a:buSzPct val="60000"/>
              <a:defRPr/>
            </a:pPr>
            <a:endParaRPr lang="el-GR" sz="2000" dirty="0">
              <a:solidFill>
                <a:srgbClr val="99FF33"/>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8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Char char="u"/>
              <a:defRPr/>
            </a:pPr>
            <a:endParaRPr lang="el-GR" sz="2000" dirty="0">
              <a:effectLst>
                <a:outerShdw blurRad="38100" dist="38100" dir="2700000" algn="tl">
                  <a:srgbClr val="000000"/>
                </a:outerShdw>
              </a:effectLst>
              <a:latin typeface="Verdana" pitchFamily="34" charset="0"/>
            </a:endParaRPr>
          </a:p>
          <a:p>
            <a:pPr marL="342900" indent="-342900">
              <a:lnSpc>
                <a:spcPts val="3000"/>
              </a:lnSpc>
              <a:spcBef>
                <a:spcPct val="25000"/>
              </a:spcBef>
              <a:buClr>
                <a:schemeClr val="tx2"/>
              </a:buClr>
              <a:buSzPct val="60000"/>
              <a:buFont typeface="Wingdings" pitchFamily="2" charset="2"/>
              <a:buNone/>
              <a:defRPr/>
            </a:pPr>
            <a:endParaRPr lang="el-GR" dirty="0">
              <a:effectLst>
                <a:outerShdw blurRad="38100" dist="38100" dir="2700000" algn="tl">
                  <a:srgbClr val="000000"/>
                </a:outerShdw>
              </a:effectLst>
              <a:latin typeface="Verdana" pitchFamily="34" charset="0"/>
            </a:endParaRPr>
          </a:p>
          <a:p>
            <a:pPr marL="342900" indent="-342900">
              <a:lnSpc>
                <a:spcPts val="4000"/>
              </a:lnSpc>
              <a:spcBef>
                <a:spcPct val="25000"/>
              </a:spcBef>
              <a:buClr>
                <a:schemeClr val="tx2"/>
              </a:buClr>
              <a:buSzPct val="60000"/>
              <a:buFont typeface="Wingdings" pitchFamily="2" charset="2"/>
              <a:buNone/>
              <a:defRPr/>
            </a:pPr>
            <a:endParaRPr lang="el-GR" dirty="0">
              <a:effectLst>
                <a:outerShdw blurRad="38100" dist="38100" dir="2700000" algn="tl">
                  <a:srgbClr val="000000"/>
                </a:outerShdw>
              </a:effectLst>
              <a:latin typeface="Verdana" pitchFamily="34" charset="0"/>
            </a:endParaRPr>
          </a:p>
          <a:p>
            <a:pPr marL="342900" indent="-342900">
              <a:lnSpc>
                <a:spcPts val="4000"/>
              </a:lnSpc>
              <a:spcBef>
                <a:spcPct val="25000"/>
              </a:spcBef>
              <a:buClr>
                <a:schemeClr val="tx2"/>
              </a:buClr>
              <a:buSzPct val="60000"/>
              <a:buFont typeface="Wingdings" pitchFamily="2" charset="2"/>
              <a:buChar char="u"/>
              <a:defRPr/>
            </a:pPr>
            <a:endParaRPr lang="el-GR" dirty="0">
              <a:effectLst>
                <a:outerShdw blurRad="38100" dist="38100" dir="2700000" algn="tl">
                  <a:srgbClr val="000000"/>
                </a:outerShdw>
              </a:effectLst>
              <a:latin typeface="Verdana" pitchFamily="34" charset="0"/>
            </a:endParaRPr>
          </a:p>
        </p:txBody>
      </p:sp>
      <p:sp>
        <p:nvSpPr>
          <p:cNvPr id="4" name="Rectangle 2"/>
          <p:cNvSpPr txBox="1">
            <a:spLocks noChangeArrowheads="1"/>
          </p:cNvSpPr>
          <p:nvPr/>
        </p:nvSpPr>
        <p:spPr bwMode="auto">
          <a:xfrm>
            <a:off x="0" y="0"/>
            <a:ext cx="9144000" cy="449263"/>
          </a:xfrm>
          <a:prstGeom prst="rect">
            <a:avLst/>
          </a:prstGeom>
          <a:noFill/>
          <a:ln w="9525">
            <a:noFill/>
            <a:miter lim="800000"/>
            <a:headEnd/>
            <a:tailEnd/>
          </a:ln>
          <a:effectLst/>
        </p:spPr>
        <p:txBody>
          <a:bodyPr lIns="91433" tIns="45716" rIns="91433" bIns="45716" anchor="b"/>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l-GR" sz="1600" dirty="0" smtClean="0">
                <a:solidFill>
                  <a:srgbClr val="C4C3AA"/>
                </a:solidFill>
              </a:rPr>
              <a:t>ΣΧΕΤΙΚΑ ΜΕ ΤΙΣ ΤΑΞΙΝΟΜΗΣΕΙΣ ΤΩΝ ΠΟΛΕΩΝ</a:t>
            </a:r>
            <a:endParaRPr lang="en-GB" sz="1600" dirty="0" smtClean="0">
              <a:solidFill>
                <a:srgbClr val="C4C3AA"/>
              </a:solidFill>
            </a:endParaRPr>
          </a:p>
        </p:txBody>
      </p:sp>
    </p:spTree>
    <p:extLst>
      <p:ext uri="{BB962C8B-B14F-4D97-AF65-F5344CB8AC3E}">
        <p14:creationId xmlns:p14="http://schemas.microsoft.com/office/powerpoint/2010/main" val="1066001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6" y="-242889"/>
            <a:ext cx="9144000" cy="710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746"/>
            <a:ext cx="9144000" cy="6050508"/>
          </a:xfrm>
          <a:prstGeom prst="rect">
            <a:avLst/>
          </a:prstGeom>
        </p:spPr>
      </p:pic>
    </p:spTree>
    <p:extLst>
      <p:ext uri="{BB962C8B-B14F-4D97-AF65-F5344CB8AC3E}">
        <p14:creationId xmlns:p14="http://schemas.microsoft.com/office/powerpoint/2010/main" val="810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495"/>
            <a:ext cx="9144000" cy="6481010"/>
          </a:xfrm>
          <a:prstGeom prst="rect">
            <a:avLst/>
          </a:prstGeom>
        </p:spPr>
      </p:pic>
    </p:spTree>
    <p:extLst>
      <p:ext uri="{BB962C8B-B14F-4D97-AF65-F5344CB8AC3E}">
        <p14:creationId xmlns:p14="http://schemas.microsoft.com/office/powerpoint/2010/main" val="345165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9" y="53115"/>
            <a:ext cx="9135751" cy="6782747"/>
          </a:xfrm>
          <a:prstGeom prst="rect">
            <a:avLst/>
          </a:prstGeom>
        </p:spPr>
      </p:pic>
    </p:spTree>
    <p:extLst>
      <p:ext uri="{BB962C8B-B14F-4D97-AF65-F5344CB8AC3E}">
        <p14:creationId xmlns:p14="http://schemas.microsoft.com/office/powerpoint/2010/main" val="1349148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24744"/>
            <a:ext cx="7848872" cy="3528392"/>
          </a:xfrm>
          <a:prstGeom prst="rect">
            <a:avLst/>
          </a:prstGeom>
          <a:noFill/>
          <a:ln w="9525">
            <a:noFill/>
            <a:miter lim="800000"/>
            <a:headEnd/>
            <a:tailEnd/>
          </a:ln>
          <a:effectLst/>
        </p:spPr>
        <p:txBody>
          <a:bodyPr lIns="91433" tIns="45716" rIns="91433" bIns="45716" anchor="b"/>
          <a:lstStyle>
            <a:defPPr>
              <a:defRPr lang="en-GB"/>
            </a:defPPr>
            <a:lvl1pPr eaLnBrk="1" hangingPunct="1">
              <a:defRPr sz="1600">
                <a:solidFill>
                  <a:srgbClr val="C4C3AA"/>
                </a:solidFill>
                <a:effectLst>
                  <a:outerShdw blurRad="38100" dist="38100" dir="2700000" algn="tl">
                    <a:srgbClr val="000000"/>
                  </a:outerShdw>
                </a:effectLst>
                <a:latin typeface="+mj-lt"/>
                <a:ea typeface="+mj-ea"/>
                <a:cs typeface="+mj-cs"/>
              </a:defRPr>
            </a:lvl1pPr>
            <a:lvl2pPr algn="ctr" eaLnBrk="0" hangingPunct="0">
              <a:defRPr sz="4400">
                <a:solidFill>
                  <a:schemeClr val="tx2"/>
                </a:solidFill>
                <a:effectLst>
                  <a:outerShdw blurRad="38100" dist="38100" dir="2700000" algn="tl">
                    <a:srgbClr val="000000"/>
                  </a:outerShdw>
                </a:effectLst>
              </a:defRPr>
            </a:lvl2pPr>
            <a:lvl3pPr algn="ctr" eaLnBrk="0" hangingPunct="0">
              <a:defRPr sz="4400">
                <a:solidFill>
                  <a:schemeClr val="tx2"/>
                </a:solidFill>
                <a:effectLst>
                  <a:outerShdw blurRad="38100" dist="38100" dir="2700000" algn="tl">
                    <a:srgbClr val="000000"/>
                  </a:outerShdw>
                </a:effectLst>
              </a:defRPr>
            </a:lvl3pPr>
            <a:lvl4pPr algn="ctr" eaLnBrk="0" hangingPunct="0">
              <a:defRPr sz="4400">
                <a:solidFill>
                  <a:schemeClr val="tx2"/>
                </a:solidFill>
                <a:effectLst>
                  <a:outerShdw blurRad="38100" dist="38100" dir="2700000" algn="tl">
                    <a:srgbClr val="000000"/>
                  </a:outerShdw>
                </a:effectLst>
              </a:defRPr>
            </a:lvl4pPr>
            <a:lvl5pPr algn="ctr" eaLnBrk="0" hangingPunct="0">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r>
              <a:rPr lang="el-GR" sz="2000" dirty="0">
                <a:solidFill>
                  <a:srgbClr val="FFFF00"/>
                </a:solidFill>
              </a:rPr>
              <a:t>Περιεχόμενα</a:t>
            </a:r>
          </a:p>
          <a:p>
            <a:endParaRPr lang="el-GR" dirty="0"/>
          </a:p>
          <a:p>
            <a:endParaRPr lang="el-GR" dirty="0" smtClean="0"/>
          </a:p>
          <a:p>
            <a:r>
              <a:rPr lang="el-GR" dirty="0" smtClean="0"/>
              <a:t>ΠΕΡΙ </a:t>
            </a:r>
            <a:r>
              <a:rPr lang="el-GR" dirty="0"/>
              <a:t>ΑΝΤΑΓΩΝΙΣΤΙΚΟΤΗΤΑΣ</a:t>
            </a:r>
          </a:p>
          <a:p>
            <a:endParaRPr lang="el-GR" dirty="0"/>
          </a:p>
          <a:p>
            <a:endParaRPr lang="el-GR" dirty="0" smtClean="0"/>
          </a:p>
          <a:p>
            <a:r>
              <a:rPr lang="el-GR" dirty="0" smtClean="0"/>
              <a:t>ΠΕΡΙ </a:t>
            </a:r>
            <a:r>
              <a:rPr lang="el-GR" dirty="0"/>
              <a:t>ΔΗΜΙΟΥΡΓΙΚΗΣ ΤΑΞΗΣ</a:t>
            </a:r>
          </a:p>
          <a:p>
            <a:endParaRPr lang="el-GR" dirty="0"/>
          </a:p>
          <a:p>
            <a:endParaRPr lang="el-GR" dirty="0" smtClean="0"/>
          </a:p>
          <a:p>
            <a:r>
              <a:rPr lang="el-GR" dirty="0" smtClean="0"/>
              <a:t>ΠΕΡΙ </a:t>
            </a:r>
            <a:r>
              <a:rPr lang="el-GR" dirty="0"/>
              <a:t>ΑΝΤΑΓΩΝΙΣΤΙΚΟΤΗΤΑΣ ΚΑΙ ΠΟΙΟΤΗΤΑΣ ΖΩΗΣ</a:t>
            </a:r>
          </a:p>
          <a:p>
            <a:endParaRPr lang="el-GR" dirty="0"/>
          </a:p>
          <a:p>
            <a:endParaRPr lang="el-GR" dirty="0" smtClean="0"/>
          </a:p>
          <a:p>
            <a:r>
              <a:rPr lang="el-GR" dirty="0" smtClean="0"/>
              <a:t>ΣΥΜΠΕΡΑΣΜΑΤΑ</a:t>
            </a:r>
            <a:endParaRPr lang="el-GR" dirty="0"/>
          </a:p>
        </p:txBody>
      </p:sp>
    </p:spTree>
    <p:extLst>
      <p:ext uri="{BB962C8B-B14F-4D97-AF65-F5344CB8AC3E}">
        <p14:creationId xmlns:p14="http://schemas.microsoft.com/office/powerpoint/2010/main" val="3686252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636" y="332656"/>
            <a:ext cx="8208912" cy="7109639"/>
          </a:xfrm>
          <a:prstGeom prst="rect">
            <a:avLst/>
          </a:prstGeom>
          <a:noFill/>
        </p:spPr>
        <p:txBody>
          <a:bodyPr wrap="square" rtlCol="0">
            <a:spAutoFit/>
          </a:bodyPr>
          <a:lstStyle/>
          <a:p>
            <a:r>
              <a:rPr lang="el-GR" dirty="0" smtClean="0"/>
              <a:t>Πλήθος ευρωπαϊκών (και διεθνών) θεσμών βασίζονται  επίσης στον ανταγωνισμό των πόλεων</a:t>
            </a:r>
            <a:r>
              <a:rPr lang="en-US" dirty="0" smtClean="0"/>
              <a:t>. </a:t>
            </a:r>
            <a:r>
              <a:rPr lang="el-GR" dirty="0" smtClean="0"/>
              <a:t>Ενδεικτικά:</a:t>
            </a:r>
          </a:p>
          <a:p>
            <a:endParaRPr lang="el-GR" dirty="0" smtClean="0"/>
          </a:p>
          <a:p>
            <a:pPr marL="342900" indent="-342900">
              <a:buFont typeface="Arial" panose="020B0604020202020204" pitchFamily="34" charset="0"/>
              <a:buChar char="•"/>
            </a:pPr>
            <a:r>
              <a:rPr lang="el-GR" dirty="0" smtClean="0"/>
              <a:t>Πολιτιστική Πρωτεύουσα της Ευρώπης</a:t>
            </a:r>
          </a:p>
          <a:p>
            <a:pPr marL="342900" indent="-342900">
              <a:buFont typeface="Arial" panose="020B0604020202020204" pitchFamily="34" charset="0"/>
              <a:buChar char="•"/>
            </a:pPr>
            <a:endParaRPr lang="el-GR" dirty="0" smtClean="0"/>
          </a:p>
          <a:p>
            <a:pPr marL="342900" indent="-342900">
              <a:buFont typeface="Arial" panose="020B0604020202020204" pitchFamily="34" charset="0"/>
              <a:buChar char="•"/>
            </a:pPr>
            <a:r>
              <a:rPr lang="en-US" dirty="0" smtClean="0"/>
              <a:t>Green Capital</a:t>
            </a:r>
            <a:endParaRPr lang="el-GR"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City of Trees</a:t>
            </a:r>
            <a:endParaRPr lang="el-GR"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City of Children</a:t>
            </a:r>
            <a:endParaRPr lang="el-GR"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Smart Cities</a:t>
            </a:r>
            <a:endParaRPr lang="el-GR"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Access City Award</a:t>
            </a:r>
            <a:endParaRPr lang="el-GR" dirty="0" smtClean="0"/>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r>
              <a:rPr lang="en-US" dirty="0" smtClean="0"/>
              <a:t>Smart 21 Communities</a:t>
            </a:r>
          </a:p>
          <a:p>
            <a:endParaRPr lang="en-US" dirty="0" smtClean="0"/>
          </a:p>
          <a:p>
            <a:endParaRPr lang="el-GR" dirty="0" smtClean="0"/>
          </a:p>
          <a:p>
            <a:endParaRPr lang="el-GR" dirty="0"/>
          </a:p>
        </p:txBody>
      </p:sp>
    </p:spTree>
    <p:extLst>
      <p:ext uri="{BB962C8B-B14F-4D97-AF65-F5344CB8AC3E}">
        <p14:creationId xmlns:p14="http://schemas.microsoft.com/office/powerpoint/2010/main" val="1453287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πόσπασμα οθόνης"/>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435"/>
            <a:ext cx="8604448" cy="6841129"/>
          </a:xfrm>
          <a:prstGeom prst="rect">
            <a:avLst/>
          </a:prstGeom>
        </p:spPr>
      </p:pic>
      <p:sp>
        <p:nvSpPr>
          <p:cNvPr id="3" name="TextBox 2"/>
          <p:cNvSpPr txBox="1"/>
          <p:nvPr/>
        </p:nvSpPr>
        <p:spPr>
          <a:xfrm>
            <a:off x="8654826" y="551288"/>
            <a:ext cx="400110" cy="5755422"/>
          </a:xfrm>
          <a:prstGeom prst="rect">
            <a:avLst/>
          </a:prstGeom>
          <a:noFill/>
        </p:spPr>
        <p:txBody>
          <a:bodyPr vert="vert270" wrap="square" rtlCol="0">
            <a:spAutoFit/>
          </a:bodyPr>
          <a:lstStyle/>
          <a:p>
            <a:r>
              <a:rPr lang="en-US" sz="1400" dirty="0"/>
              <a:t>http://www.10best.com/awards/travel/prettiest-european-city/</a:t>
            </a:r>
            <a:endParaRPr lang="el-GR" sz="1400" dirty="0"/>
          </a:p>
        </p:txBody>
      </p:sp>
    </p:spTree>
    <p:extLst>
      <p:ext uri="{BB962C8B-B14F-4D97-AF65-F5344CB8AC3E}">
        <p14:creationId xmlns:p14="http://schemas.microsoft.com/office/powerpoint/2010/main" val="1349148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πόσπασμα οθόνης"/>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04" y="0"/>
            <a:ext cx="7869592" cy="6858000"/>
          </a:xfrm>
          <a:prstGeom prst="rect">
            <a:avLst/>
          </a:prstGeom>
        </p:spPr>
      </p:pic>
    </p:spTree>
    <p:extLst>
      <p:ext uri="{BB962C8B-B14F-4D97-AF65-F5344CB8AC3E}">
        <p14:creationId xmlns:p14="http://schemas.microsoft.com/office/powerpoint/2010/main" val="215971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πόσπασμα οθόνης"/>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813" y="0"/>
            <a:ext cx="7380373" cy="6858000"/>
          </a:xfrm>
          <a:prstGeom prst="rect">
            <a:avLst/>
          </a:prstGeom>
        </p:spPr>
      </p:pic>
    </p:spTree>
    <p:extLst>
      <p:ext uri="{BB962C8B-B14F-4D97-AF65-F5344CB8AC3E}">
        <p14:creationId xmlns:p14="http://schemas.microsoft.com/office/powerpoint/2010/main" val="115537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24950" cy="3501008"/>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24325"/>
            <a:ext cx="4716016" cy="2733675"/>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124325"/>
            <a:ext cx="4427984" cy="2733676"/>
          </a:xfrm>
          <a:prstGeom prst="rect">
            <a:avLst/>
          </a:prstGeom>
          <a:noFill/>
          <a:ln w="9525">
            <a:noFill/>
            <a:miter lim="800000"/>
            <a:headEnd/>
            <a:tailEnd/>
          </a:ln>
        </p:spPr>
      </p:pic>
      <p:sp>
        <p:nvSpPr>
          <p:cNvPr id="7" name="3 - Ορθογώνιο"/>
          <p:cNvSpPr/>
          <p:nvPr/>
        </p:nvSpPr>
        <p:spPr>
          <a:xfrm>
            <a:off x="899592" y="3645023"/>
            <a:ext cx="6984776" cy="461665"/>
          </a:xfrm>
          <a:prstGeom prst="rect">
            <a:avLst/>
          </a:prstGeom>
        </p:spPr>
        <p:txBody>
          <a:bodyPr wrap="square">
            <a:spAutoFit/>
          </a:bodyPr>
          <a:lstStyle/>
          <a:p>
            <a:r>
              <a:rPr lang="en-US" dirty="0" smtClean="0"/>
              <a:t>https://www.youtube.com/watch?v=iZo6o5TOch8</a:t>
            </a:r>
            <a:endParaRPr lang="el-GR" dirty="0"/>
          </a:p>
        </p:txBody>
      </p:sp>
    </p:spTree>
    <p:extLst>
      <p:ext uri="{BB962C8B-B14F-4D97-AF65-F5344CB8AC3E}">
        <p14:creationId xmlns:p14="http://schemas.microsoft.com/office/powerpoint/2010/main" val="1137863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1520" y="-171400"/>
            <a:ext cx="8712968" cy="6696744"/>
          </a:xfrm>
          <a:prstGeom prst="rect">
            <a:avLst/>
          </a:prstGeom>
          <a:noFill/>
          <a:ln w="9525">
            <a:noFill/>
            <a:miter lim="800000"/>
            <a:headEnd/>
            <a:tailEnd/>
          </a:ln>
          <a:effectLst/>
        </p:spPr>
        <p:txBody>
          <a:bodyPr lIns="91433" tIns="45716" rIns="91433" bIns="45716"/>
          <a:lstStyle/>
          <a:p>
            <a:pPr algn="ctr">
              <a:lnSpc>
                <a:spcPts val="3000"/>
              </a:lnSpc>
              <a:spcBef>
                <a:spcPct val="25000"/>
              </a:spcBef>
              <a:buClr>
                <a:srgbClr val="C4C3AA"/>
              </a:buClr>
              <a:buSzPct val="60000"/>
              <a:defRPr/>
            </a:pPr>
            <a:endParaRPr lang="en-US" sz="2000" dirty="0" smtClean="0">
              <a:solidFill>
                <a:srgbClr val="99FF33"/>
              </a:solidFill>
              <a:effectLst>
                <a:outerShdw blurRad="38100" dist="38100" dir="2700000" algn="tl">
                  <a:srgbClr val="000000"/>
                </a:outerShdw>
              </a:effectLst>
              <a:latin typeface="Verdana" pitchFamily="34" charset="0"/>
            </a:endParaRPr>
          </a:p>
          <a:p>
            <a:pPr algn="ctr">
              <a:lnSpc>
                <a:spcPts val="3000"/>
              </a:lnSpc>
              <a:spcBef>
                <a:spcPct val="25000"/>
              </a:spcBef>
              <a:buClr>
                <a:srgbClr val="C4C3AA"/>
              </a:buClr>
              <a:buSzPct val="60000"/>
              <a:defRPr/>
            </a:pPr>
            <a:r>
              <a:rPr lang="el-GR" sz="2000" dirty="0" smtClean="0">
                <a:solidFill>
                  <a:srgbClr val="99FF33"/>
                </a:solidFill>
                <a:effectLst>
                  <a:outerShdw blurRad="38100" dist="38100" dir="2700000" algn="tl">
                    <a:srgbClr val="000000"/>
                  </a:outerShdw>
                </a:effectLst>
                <a:latin typeface="Verdana" pitchFamily="34" charset="0"/>
              </a:rPr>
              <a:t>Τι κριτήρια χρησιμοποιούν;</a:t>
            </a:r>
          </a:p>
          <a:p>
            <a:pPr>
              <a:lnSpc>
                <a:spcPts val="3000"/>
              </a:lnSpc>
              <a:spcBef>
                <a:spcPct val="25000"/>
              </a:spcBef>
              <a:buClr>
                <a:srgbClr val="C4C3AA"/>
              </a:buClr>
              <a:buSzPct val="60000"/>
              <a:defRPr/>
            </a:pPr>
            <a:r>
              <a:rPr lang="el-GR" sz="2000" dirty="0" smtClean="0">
                <a:solidFill>
                  <a:srgbClr val="99FF33"/>
                </a:solidFill>
                <a:effectLst>
                  <a:outerShdw blurRad="38100" dist="38100" dir="2700000" algn="tl">
                    <a:srgbClr val="000000"/>
                  </a:outerShdw>
                </a:effectLst>
                <a:latin typeface="Verdana" pitchFamily="34" charset="0"/>
              </a:rPr>
              <a:t>Το κάθε έντυπο χρησιμοποιεί τα δικά του (αυθαίρετα) κριτήρια</a:t>
            </a:r>
          </a:p>
          <a:p>
            <a:pPr>
              <a:lnSpc>
                <a:spcPts val="3000"/>
              </a:lnSpc>
              <a:spcBef>
                <a:spcPct val="25000"/>
              </a:spcBef>
              <a:buClr>
                <a:srgbClr val="C4C3AA"/>
              </a:buClr>
              <a:buSzPct val="60000"/>
              <a:defRPr/>
            </a:pPr>
            <a:r>
              <a:rPr lang="el-GR" sz="2000" dirty="0" smtClean="0"/>
              <a:t>Μ</a:t>
            </a:r>
            <a:r>
              <a:rPr lang="en-US" sz="2000" dirty="0" err="1"/>
              <a:t>oney</a:t>
            </a:r>
            <a:r>
              <a:rPr lang="el-GR" sz="2000" dirty="0"/>
              <a:t> </a:t>
            </a:r>
            <a:r>
              <a:rPr lang="en-US" sz="2000" dirty="0"/>
              <a:t>“Eliminate places with a median family income of more than 210% of the state average or a median home price over $1 million. Rank the rest on factors including job growth, diversity, and ease of living, giving the most weight to economic opportunity, housing affordability, education, and </a:t>
            </a:r>
            <a:r>
              <a:rPr lang="en-US" sz="2000" dirty="0" smtClean="0"/>
              <a:t>safety”</a:t>
            </a:r>
            <a:endParaRPr lang="el-GR" sz="2000" dirty="0" smtClean="0">
              <a:solidFill>
                <a:srgbClr val="99FF33"/>
              </a:solidFill>
              <a:effectLst>
                <a:outerShdw blurRad="38100" dist="38100" dir="2700000" algn="tl">
                  <a:srgbClr val="000000"/>
                </a:outerShdw>
              </a:effectLst>
              <a:latin typeface="Verdana" pitchFamily="34" charset="0"/>
            </a:endParaRPr>
          </a:p>
          <a:p>
            <a:pPr>
              <a:lnSpc>
                <a:spcPts val="3000"/>
              </a:lnSpc>
              <a:spcBef>
                <a:spcPct val="25000"/>
              </a:spcBef>
              <a:buClr>
                <a:srgbClr val="C4C3AA"/>
              </a:buClr>
              <a:buSzPct val="60000"/>
              <a:defRPr/>
            </a:pPr>
            <a:endParaRPr lang="el-GR" sz="2000" dirty="0">
              <a:solidFill>
                <a:srgbClr val="99FF33"/>
              </a:solidFill>
              <a:effectLst>
                <a:outerShdw blurRad="38100" dist="38100" dir="2700000" algn="tl">
                  <a:srgbClr val="000000"/>
                </a:outerShdw>
              </a:effectLst>
              <a:latin typeface="Verdana" pitchFamily="34" charset="0"/>
            </a:endParaRPr>
          </a:p>
          <a:p>
            <a:pPr algn="ctr">
              <a:lnSpc>
                <a:spcPts val="3000"/>
              </a:lnSpc>
              <a:spcBef>
                <a:spcPct val="25000"/>
              </a:spcBef>
              <a:buClr>
                <a:srgbClr val="C4C3AA"/>
              </a:buClr>
              <a:buSzPct val="60000"/>
              <a:defRPr/>
            </a:pPr>
            <a:r>
              <a:rPr lang="el-GR" sz="2000" dirty="0" smtClean="0">
                <a:solidFill>
                  <a:srgbClr val="99FF33"/>
                </a:solidFill>
                <a:effectLst>
                  <a:outerShdw blurRad="38100" dist="38100" dir="2700000" algn="tl">
                    <a:srgbClr val="000000"/>
                  </a:outerShdw>
                </a:effectLst>
                <a:latin typeface="Verdana" pitchFamily="34" charset="0"/>
              </a:rPr>
              <a:t>Πόσο </a:t>
            </a:r>
            <a:r>
              <a:rPr lang="el-GR" sz="2000" dirty="0">
                <a:solidFill>
                  <a:srgbClr val="99FF33"/>
                </a:solidFill>
                <a:effectLst>
                  <a:outerShdw blurRad="38100" dist="38100" dir="2700000" algn="tl">
                    <a:srgbClr val="000000"/>
                  </a:outerShdw>
                </a:effectLst>
                <a:latin typeface="Verdana" pitchFamily="34" charset="0"/>
              </a:rPr>
              <a:t>σοβαρά παίρνουν οι πόλεις τις ταξινομήσεις;</a:t>
            </a:r>
            <a:endParaRPr lang="el-GR" sz="2000" dirty="0">
              <a:solidFill>
                <a:srgbClr val="FFC000"/>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
              <a:defRPr/>
            </a:pPr>
            <a:r>
              <a:rPr lang="el-GR" sz="2000" dirty="0" smtClean="0">
                <a:solidFill>
                  <a:srgbClr val="99FF33"/>
                </a:solidFill>
                <a:effectLst>
                  <a:outerShdw blurRad="38100" dist="38100" dir="2700000" algn="tl">
                    <a:srgbClr val="000000"/>
                  </a:outerShdw>
                </a:effectLst>
                <a:latin typeface="Verdana" pitchFamily="34" charset="0"/>
              </a:rPr>
              <a:t>Οι </a:t>
            </a:r>
            <a:r>
              <a:rPr lang="el-GR" sz="2000" dirty="0">
                <a:solidFill>
                  <a:srgbClr val="99FF33"/>
                </a:solidFill>
                <a:effectLst>
                  <a:outerShdw blurRad="38100" dist="38100" dir="2700000" algn="tl">
                    <a:srgbClr val="000000"/>
                  </a:outerShdw>
                </a:effectLst>
                <a:latin typeface="Verdana" pitchFamily="34" charset="0"/>
              </a:rPr>
              <a:t>ταξινομήσεις θέτουν στόχους πολιτικής μέσω των κριτηρίων που χρησιμοποιούν</a:t>
            </a:r>
          </a:p>
          <a:p>
            <a:pPr marL="342900" indent="-342900">
              <a:lnSpc>
                <a:spcPts val="3000"/>
              </a:lnSpc>
              <a:spcBef>
                <a:spcPct val="25000"/>
              </a:spcBef>
              <a:buClr>
                <a:srgbClr val="C4C3AA"/>
              </a:buClr>
              <a:buSzPct val="60000"/>
              <a:buFont typeface="Wingdings" pitchFamily="2" charset="2"/>
              <a:buChar char="®"/>
              <a:defRPr/>
            </a:pPr>
            <a:r>
              <a:rPr lang="el-GR" sz="2000" dirty="0" smtClean="0">
                <a:solidFill>
                  <a:srgbClr val="FFFFFF"/>
                </a:solidFill>
                <a:effectLst>
                  <a:outerShdw blurRad="38100" dist="38100" dir="2700000" algn="tl">
                    <a:srgbClr val="000000"/>
                  </a:outerShdw>
                </a:effectLst>
                <a:latin typeface="Verdana" pitchFamily="34" charset="0"/>
              </a:rPr>
              <a:t>Παράδειγμα 1: </a:t>
            </a:r>
            <a:r>
              <a:rPr lang="el-GR" sz="2000" dirty="0">
                <a:solidFill>
                  <a:srgbClr val="FFFFFF"/>
                </a:solidFill>
                <a:effectLst>
                  <a:outerShdw blurRad="38100" dist="38100" dir="2700000" algn="tl">
                    <a:srgbClr val="000000"/>
                  </a:outerShdw>
                </a:effectLst>
                <a:latin typeface="Verdana" pitchFamily="34" charset="0"/>
              </a:rPr>
              <a:t>‘</a:t>
            </a:r>
            <a:r>
              <a:rPr lang="en-US" sz="2000" dirty="0">
                <a:solidFill>
                  <a:srgbClr val="FFFFFF"/>
                </a:solidFill>
                <a:effectLst>
                  <a:outerShdw blurRad="38100" dist="38100" dir="2700000" algn="tl">
                    <a:srgbClr val="000000"/>
                  </a:outerShdw>
                </a:effectLst>
                <a:latin typeface="Verdana" pitchFamily="34" charset="0"/>
              </a:rPr>
              <a:t>New Century Lexington’</a:t>
            </a:r>
          </a:p>
          <a:p>
            <a:pPr marL="342900" indent="-342900">
              <a:lnSpc>
                <a:spcPts val="3000"/>
              </a:lnSpc>
              <a:spcBef>
                <a:spcPct val="25000"/>
              </a:spcBef>
              <a:buClr>
                <a:srgbClr val="C4C3AA"/>
              </a:buClr>
              <a:buSzPct val="60000"/>
              <a:buFont typeface="Wingdings" pitchFamily="2" charset="2"/>
              <a:buChar char="®"/>
              <a:defRPr/>
            </a:pPr>
            <a:r>
              <a:rPr lang="el-GR" sz="2000" dirty="0" smtClean="0">
                <a:solidFill>
                  <a:srgbClr val="FFC000"/>
                </a:solidFill>
                <a:effectLst>
                  <a:outerShdw blurRad="38100" dist="38100" dir="2700000" algn="tl">
                    <a:srgbClr val="000000"/>
                  </a:outerShdw>
                </a:effectLst>
                <a:latin typeface="Verdana" pitchFamily="34" charset="0"/>
              </a:rPr>
              <a:t>Η </a:t>
            </a:r>
            <a:r>
              <a:rPr lang="el-GR" sz="2000" dirty="0">
                <a:solidFill>
                  <a:srgbClr val="FFC000"/>
                </a:solidFill>
                <a:effectLst>
                  <a:outerShdw blurRad="38100" dist="38100" dir="2700000" algn="tl">
                    <a:srgbClr val="000000"/>
                  </a:outerShdw>
                </a:effectLst>
                <a:latin typeface="Verdana" pitchFamily="34" charset="0"/>
              </a:rPr>
              <a:t>καλή θέση ταξινόμησης προβάλλεται προς τα έξω στο πλαίσιο του μάρκετινγκ της πόλης</a:t>
            </a:r>
          </a:p>
          <a:p>
            <a:pPr marL="342900" indent="-342900">
              <a:lnSpc>
                <a:spcPts val="3000"/>
              </a:lnSpc>
              <a:spcBef>
                <a:spcPct val="25000"/>
              </a:spcBef>
              <a:buClr>
                <a:srgbClr val="C4C3AA"/>
              </a:buClr>
              <a:buSzPct val="60000"/>
              <a:buFont typeface="Wingdings" pitchFamily="2" charset="2"/>
              <a:buChar char="®"/>
              <a:defRPr/>
            </a:pPr>
            <a:r>
              <a:rPr lang="el-GR" sz="2000" dirty="0" smtClean="0">
                <a:solidFill>
                  <a:srgbClr val="FFFFFF"/>
                </a:solidFill>
              </a:rPr>
              <a:t>Παράδειγμα 2: </a:t>
            </a:r>
            <a:r>
              <a:rPr lang="en-US" sz="2000" dirty="0" smtClean="0">
                <a:solidFill>
                  <a:srgbClr val="FFFFFF"/>
                </a:solidFill>
              </a:rPr>
              <a:t>Portland, Oregon</a:t>
            </a:r>
            <a:endParaRPr lang="el-GR" sz="2000" dirty="0">
              <a:solidFill>
                <a:srgbClr val="FFFFFF"/>
              </a:solidFill>
            </a:endParaRPr>
          </a:p>
          <a:p>
            <a:pPr>
              <a:lnSpc>
                <a:spcPts val="3000"/>
              </a:lnSpc>
              <a:spcBef>
                <a:spcPct val="25000"/>
              </a:spcBef>
              <a:buClr>
                <a:srgbClr val="C4C3AA"/>
              </a:buClr>
              <a:buSzPct val="60000"/>
              <a:defRPr/>
            </a:pPr>
            <a:r>
              <a:rPr lang="el-GR" sz="2000" dirty="0">
                <a:solidFill>
                  <a:srgbClr val="FFC000"/>
                </a:solidFill>
                <a:effectLst>
                  <a:outerShdw blurRad="38100" dist="38100" dir="2700000" algn="tl">
                    <a:srgbClr val="000000"/>
                  </a:outerShdw>
                </a:effectLst>
                <a:latin typeface="Verdana" pitchFamily="34" charset="0"/>
              </a:rPr>
              <a:t> </a:t>
            </a: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8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Char char="u"/>
              <a:defRPr/>
            </a:pPr>
            <a:endParaRPr lang="el-GR" dirty="0">
              <a:solidFill>
                <a:srgbClr val="FFFFFF"/>
              </a:solidFill>
              <a:effectLst>
                <a:outerShdw blurRad="38100" dist="38100" dir="2700000" algn="tl">
                  <a:srgbClr val="000000"/>
                </a:outerShdw>
              </a:effectLst>
              <a:latin typeface="Verdana" pitchFamily="34" charset="0"/>
            </a:endParaRPr>
          </a:p>
        </p:txBody>
      </p:sp>
    </p:spTree>
    <p:extLst>
      <p:ext uri="{BB962C8B-B14F-4D97-AF65-F5344CB8AC3E}">
        <p14:creationId xmlns:p14="http://schemas.microsoft.com/office/powerpoint/2010/main" val="1137863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250825" y="4762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96260" name="Rectangle 3"/>
          <p:cNvSpPr>
            <a:spLocks noChangeArrowheads="1"/>
          </p:cNvSpPr>
          <p:nvPr/>
        </p:nvSpPr>
        <p:spPr bwMode="auto">
          <a:xfrm>
            <a:off x="107950" y="500063"/>
            <a:ext cx="9036050" cy="6048375"/>
          </a:xfrm>
          <a:prstGeom prst="rect">
            <a:avLst/>
          </a:prstGeom>
          <a:noFill/>
          <a:ln w="9525">
            <a:noFill/>
            <a:miter lim="800000"/>
            <a:headEnd/>
            <a:tailEnd/>
          </a:ln>
          <a:effectLst/>
        </p:spPr>
        <p:txBody>
          <a:bodyPr lIns="91433" tIns="45716" rIns="91433" bIns="45716"/>
          <a:lstStyle/>
          <a:p>
            <a:pPr marL="800100" lvl="1" indent="-342900">
              <a:lnSpc>
                <a:spcPts val="3000"/>
              </a:lnSpc>
              <a:spcBef>
                <a:spcPct val="25000"/>
              </a:spcBef>
              <a:buClr>
                <a:srgbClr val="C4C3AA"/>
              </a:buClr>
              <a:buSzPct val="60000"/>
              <a:buFont typeface="Wingdings" pitchFamily="2" charset="2"/>
              <a:buChar char="®"/>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8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Char char="u"/>
              <a:defRPr/>
            </a:pPr>
            <a:endParaRPr lang="el-GR" dirty="0">
              <a:solidFill>
                <a:srgbClr val="FFFFFF"/>
              </a:solidFill>
              <a:effectLst>
                <a:outerShdw blurRad="38100" dist="38100" dir="2700000" algn="tl">
                  <a:srgbClr val="000000"/>
                </a:outerShdw>
              </a:effectLst>
              <a:latin typeface="Verdana" pitchFamily="34" charset="0"/>
            </a:endParaRPr>
          </a:p>
        </p:txBody>
      </p:sp>
      <p:sp>
        <p:nvSpPr>
          <p:cNvPr id="5" name="Rectangle 3"/>
          <p:cNvSpPr>
            <a:spLocks noChangeArrowheads="1"/>
          </p:cNvSpPr>
          <p:nvPr/>
        </p:nvSpPr>
        <p:spPr bwMode="auto">
          <a:xfrm>
            <a:off x="260350" y="652463"/>
            <a:ext cx="9036050" cy="6048375"/>
          </a:xfrm>
          <a:prstGeom prst="rect">
            <a:avLst/>
          </a:prstGeom>
          <a:noFill/>
          <a:ln w="9525">
            <a:noFill/>
            <a:miter lim="800000"/>
            <a:headEnd/>
            <a:tailEnd/>
          </a:ln>
          <a:effectLst/>
        </p:spPr>
        <p:txBody>
          <a:bodyPr lIns="91433" tIns="45716" rIns="91433" bIns="45716"/>
          <a:lstStyle/>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8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Char char="u"/>
              <a:defRPr/>
            </a:pPr>
            <a:endParaRPr lang="el-GR" dirty="0">
              <a:solidFill>
                <a:srgbClr val="FFFFFF"/>
              </a:solidFill>
              <a:effectLst>
                <a:outerShdw blurRad="38100" dist="38100" dir="2700000" algn="tl">
                  <a:srgbClr val="000000"/>
                </a:outerShdw>
              </a:effectLst>
              <a:latin typeface="Verdana" pitchFamily="34" charset="0"/>
            </a:endParaRPr>
          </a:p>
        </p:txBody>
      </p:sp>
      <p:pic>
        <p:nvPicPr>
          <p:cNvPr id="2" name="Εικόνα 1"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700"/>
            <a:ext cx="9144000" cy="6436600"/>
          </a:xfrm>
          <a:prstGeom prst="rect">
            <a:avLst/>
          </a:prstGeom>
        </p:spPr>
      </p:pic>
    </p:spTree>
    <p:extLst>
      <p:ext uri="{BB962C8B-B14F-4D97-AF65-F5344CB8AC3E}">
        <p14:creationId xmlns:p14="http://schemas.microsoft.com/office/powerpoint/2010/main" val="3428059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611188" y="620713"/>
            <a:ext cx="698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r>
              <a:rPr lang="el-GR" altLang="el-GR" dirty="0" smtClean="0">
                <a:solidFill>
                  <a:srgbClr val="FFFFFF"/>
                </a:solidFill>
              </a:rPr>
              <a:t>Σε κάποια μέρη διοργανώνονται εορτασμοί... </a:t>
            </a:r>
          </a:p>
          <a:p>
            <a:pPr eaLnBrk="1" hangingPunct="1"/>
            <a:endParaRPr lang="el-GR" altLang="el-GR" dirty="0" smtClean="0">
              <a:solidFill>
                <a:srgbClr val="FFFFFF"/>
              </a:solidFill>
            </a:endParaRPr>
          </a:p>
          <a:p>
            <a:pPr eaLnBrk="1" hangingPunct="1"/>
            <a:r>
              <a:rPr lang="el-GR" altLang="el-GR" dirty="0" smtClean="0">
                <a:solidFill>
                  <a:srgbClr val="FFFF00"/>
                </a:solidFill>
              </a:rPr>
              <a:t>Παράδειγμα: Κοπεγχάγη</a:t>
            </a:r>
          </a:p>
          <a:p>
            <a:pPr eaLnBrk="1" hangingPunct="1"/>
            <a:endParaRPr lang="el-GR" altLang="el-GR" dirty="0" smtClean="0">
              <a:solidFill>
                <a:srgbClr val="FFFFFF"/>
              </a:solidFill>
            </a:endParaRPr>
          </a:p>
          <a:p>
            <a:pPr eaLnBrk="1" hangingPunct="1"/>
            <a:r>
              <a:rPr lang="en-US" altLang="el-GR" dirty="0" smtClean="0">
                <a:solidFill>
                  <a:srgbClr val="FFFFFF"/>
                </a:solidFill>
              </a:rPr>
              <a:t>http://www.youtube.com/watch?v=AbzI-iDSJSg</a:t>
            </a:r>
            <a:endParaRPr lang="el-GR" altLang="el-GR" dirty="0" smtClean="0">
              <a:solidFill>
                <a:srgbClr val="FFFFFF"/>
              </a:solidFill>
            </a:endParaRPr>
          </a:p>
          <a:p>
            <a:pPr eaLnBrk="1" hangingPunct="1"/>
            <a:endParaRPr lang="el-GR" altLang="el-GR" dirty="0" smtClean="0">
              <a:solidFill>
                <a:srgbClr val="FFFFFF"/>
              </a:solidFill>
            </a:endParaRPr>
          </a:p>
        </p:txBody>
      </p:sp>
    </p:spTree>
    <p:extLst>
      <p:ext uri="{BB962C8B-B14F-4D97-AF65-F5344CB8AC3E}">
        <p14:creationId xmlns:p14="http://schemas.microsoft.com/office/powerpoint/2010/main" val="1425744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08720"/>
            <a:ext cx="7776863" cy="4154984"/>
          </a:xfrm>
          <a:prstGeom prst="rect">
            <a:avLst/>
          </a:prstGeom>
          <a:noFill/>
        </p:spPr>
        <p:txBody>
          <a:bodyPr wrap="square">
            <a:spAutoFit/>
          </a:bodyPr>
          <a:lstStyle/>
          <a:p>
            <a:pPr marL="457200" indent="-457200">
              <a:buFont typeface="+mj-lt"/>
              <a:buAutoNum type="arabicPeriod"/>
              <a:defRPr/>
            </a:pPr>
            <a:endParaRPr lang="en-US" dirty="0">
              <a:solidFill>
                <a:srgbClr val="FFFF00"/>
              </a:solidFill>
            </a:endParaRPr>
          </a:p>
          <a:p>
            <a:pPr marL="457200" indent="-457200">
              <a:buFont typeface="+mj-lt"/>
              <a:buAutoNum type="arabicPeriod"/>
              <a:defRPr/>
            </a:pPr>
            <a:r>
              <a:rPr lang="en-US" dirty="0">
                <a:solidFill>
                  <a:srgbClr val="FFFF00"/>
                </a:solidFill>
              </a:rPr>
              <a:t>H </a:t>
            </a:r>
            <a:r>
              <a:rPr lang="el-GR" dirty="0" smtClean="0">
                <a:solidFill>
                  <a:srgbClr val="FFFF00"/>
                </a:solidFill>
              </a:rPr>
              <a:t>ΠΖ συμβαδίζει </a:t>
            </a:r>
            <a:r>
              <a:rPr lang="el-GR" dirty="0">
                <a:solidFill>
                  <a:srgbClr val="FFFF00"/>
                </a:solidFill>
              </a:rPr>
              <a:t>με την ανταγωνιστικότητα των πόλεων</a:t>
            </a:r>
            <a:r>
              <a:rPr lang="el-GR" dirty="0" smtClean="0">
                <a:solidFill>
                  <a:srgbClr val="FFFF00"/>
                </a:solidFill>
              </a:rPr>
              <a:t>; </a:t>
            </a:r>
          </a:p>
          <a:p>
            <a:pPr marL="457200" indent="-457200">
              <a:buFont typeface="+mj-lt"/>
              <a:buAutoNum type="arabicPeriod"/>
              <a:defRPr/>
            </a:pPr>
            <a:endParaRPr lang="el-GR" dirty="0">
              <a:solidFill>
                <a:srgbClr val="FFFF00"/>
              </a:solidFill>
            </a:endParaRPr>
          </a:p>
          <a:p>
            <a:pPr marL="457200" indent="-457200">
              <a:buFont typeface="+mj-lt"/>
              <a:buAutoNum type="arabicPeriod"/>
              <a:defRPr/>
            </a:pPr>
            <a:r>
              <a:rPr lang="el-GR" dirty="0">
                <a:solidFill>
                  <a:srgbClr val="FFFF00"/>
                </a:solidFill>
              </a:rPr>
              <a:t>Είναι η </a:t>
            </a:r>
            <a:r>
              <a:rPr lang="el-GR" dirty="0" smtClean="0">
                <a:solidFill>
                  <a:srgbClr val="FFFF00"/>
                </a:solidFill>
              </a:rPr>
              <a:t>ΠΖ ένα </a:t>
            </a:r>
            <a:r>
              <a:rPr lang="el-GR" dirty="0">
                <a:solidFill>
                  <a:srgbClr val="FFFF00"/>
                </a:solidFill>
              </a:rPr>
              <a:t>εργαλείο </a:t>
            </a:r>
            <a:r>
              <a:rPr lang="el-GR" dirty="0" smtClean="0">
                <a:solidFill>
                  <a:srgbClr val="FFFF00"/>
                </a:solidFill>
              </a:rPr>
              <a:t>της ανταγωνιστικότητας και τελικά του </a:t>
            </a:r>
            <a:r>
              <a:rPr lang="en-US" dirty="0" err="1" smtClean="0">
                <a:solidFill>
                  <a:srgbClr val="FFFF00"/>
                </a:solidFill>
              </a:rPr>
              <a:t>Placemarketing</a:t>
            </a:r>
            <a:r>
              <a:rPr lang="el-GR" dirty="0">
                <a:solidFill>
                  <a:srgbClr val="FFFF00"/>
                </a:solidFill>
              </a:rPr>
              <a:t>;</a:t>
            </a:r>
          </a:p>
          <a:p>
            <a:pPr marL="457200" indent="-457200">
              <a:buFont typeface="+mj-lt"/>
              <a:buAutoNum type="arabicPeriod"/>
              <a:defRPr/>
            </a:pPr>
            <a:endParaRPr lang="el-GR" dirty="0" smtClean="0">
              <a:solidFill>
                <a:srgbClr val="FFFF00"/>
              </a:solidFill>
            </a:endParaRPr>
          </a:p>
          <a:p>
            <a:pPr marL="457200" indent="-457200">
              <a:buFont typeface="+mj-lt"/>
              <a:buAutoNum type="arabicPeriod"/>
              <a:defRPr/>
            </a:pPr>
            <a:endParaRPr lang="el-GR" dirty="0">
              <a:solidFill>
                <a:srgbClr val="FFFF00"/>
              </a:solidFill>
            </a:endParaRPr>
          </a:p>
          <a:p>
            <a:pPr marL="457200" indent="-457200">
              <a:buFont typeface="+mj-lt"/>
              <a:buAutoNum type="arabicPeriod"/>
              <a:defRPr/>
            </a:pPr>
            <a:r>
              <a:rPr lang="el-GR" dirty="0">
                <a:solidFill>
                  <a:srgbClr val="FFFF00"/>
                </a:solidFill>
              </a:rPr>
              <a:t>Είναι η ανταγωνιστικότητα χρήσιμη για την </a:t>
            </a:r>
            <a:r>
              <a:rPr lang="el-GR" dirty="0" smtClean="0">
                <a:solidFill>
                  <a:srgbClr val="FFFF00"/>
                </a:solidFill>
              </a:rPr>
              <a:t>ΠΖ </a:t>
            </a:r>
            <a:r>
              <a:rPr lang="el-GR" dirty="0">
                <a:solidFill>
                  <a:srgbClr val="FFFF00"/>
                </a:solidFill>
              </a:rPr>
              <a:t>ή μήπως ισχύει το αντίστροφο</a:t>
            </a:r>
            <a:r>
              <a:rPr lang="el-GR" dirty="0" smtClean="0">
                <a:solidFill>
                  <a:srgbClr val="FFFF00"/>
                </a:solidFill>
              </a:rPr>
              <a:t>;</a:t>
            </a:r>
          </a:p>
          <a:p>
            <a:pPr marL="457200" indent="-457200">
              <a:buFont typeface="+mj-lt"/>
              <a:buAutoNum type="arabicPeriod"/>
              <a:defRPr/>
            </a:pPr>
            <a:endParaRPr lang="el-GR" dirty="0" smtClean="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250825" y="4762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96260" name="Rectangle 3"/>
          <p:cNvSpPr>
            <a:spLocks noChangeArrowheads="1"/>
          </p:cNvSpPr>
          <p:nvPr/>
        </p:nvSpPr>
        <p:spPr bwMode="auto">
          <a:xfrm>
            <a:off x="107950" y="500063"/>
            <a:ext cx="9036050" cy="6048375"/>
          </a:xfrm>
          <a:prstGeom prst="rect">
            <a:avLst/>
          </a:prstGeom>
          <a:noFill/>
          <a:ln w="9525">
            <a:noFill/>
            <a:miter lim="800000"/>
            <a:headEnd/>
            <a:tailEnd/>
          </a:ln>
          <a:effectLst/>
        </p:spPr>
        <p:txBody>
          <a:bodyPr lIns="91433" tIns="45716" rIns="91433" bIns="45716"/>
          <a:lstStyle/>
          <a:p>
            <a:pPr marL="800100" lvl="1" indent="-342900">
              <a:lnSpc>
                <a:spcPts val="3000"/>
              </a:lnSpc>
              <a:spcBef>
                <a:spcPct val="25000"/>
              </a:spcBef>
              <a:buClr>
                <a:srgbClr val="C4C3AA"/>
              </a:buClr>
              <a:buSzPct val="60000"/>
              <a:buFont typeface="Wingdings" pitchFamily="2" charset="2"/>
              <a:buChar char="®"/>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8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Char char="u"/>
              <a:defRPr/>
            </a:pPr>
            <a:endParaRPr lang="el-GR" dirty="0">
              <a:solidFill>
                <a:srgbClr val="FFFFFF"/>
              </a:solidFill>
              <a:effectLst>
                <a:outerShdw blurRad="38100" dist="38100" dir="2700000" algn="tl">
                  <a:srgbClr val="000000"/>
                </a:outerShdw>
              </a:effectLst>
              <a:latin typeface="Verdana" pitchFamily="34" charset="0"/>
            </a:endParaRPr>
          </a:p>
        </p:txBody>
      </p:sp>
      <p:sp>
        <p:nvSpPr>
          <p:cNvPr id="7" name="TextBox 6"/>
          <p:cNvSpPr txBox="1"/>
          <p:nvPr/>
        </p:nvSpPr>
        <p:spPr>
          <a:xfrm>
            <a:off x="143774" y="443761"/>
            <a:ext cx="8820713" cy="4070345"/>
          </a:xfrm>
          <a:prstGeom prst="rect">
            <a:avLst/>
          </a:prstGeom>
          <a:noFill/>
        </p:spPr>
        <p:txBody>
          <a:bodyPr wrap="square">
            <a:spAutoFit/>
          </a:bodyPr>
          <a:lstStyle/>
          <a:p>
            <a:pPr>
              <a:defRPr/>
            </a:pPr>
            <a:endParaRPr lang="en-US" sz="1800" dirty="0">
              <a:solidFill>
                <a:srgbClr val="FFFF00"/>
              </a:solidFill>
            </a:endParaRPr>
          </a:p>
          <a:p>
            <a:pPr>
              <a:defRPr/>
            </a:pPr>
            <a:endParaRPr lang="el-GR" sz="1800" dirty="0" smtClean="0">
              <a:solidFill>
                <a:srgbClr val="FFFF00"/>
              </a:solidFill>
            </a:endParaRPr>
          </a:p>
          <a:p>
            <a:pPr marL="800100" lvl="1" indent="-342900">
              <a:lnSpc>
                <a:spcPts val="3000"/>
              </a:lnSpc>
              <a:spcBef>
                <a:spcPct val="25000"/>
              </a:spcBef>
              <a:buClr>
                <a:srgbClr val="C4C3AA"/>
              </a:buClr>
              <a:buSzPct val="60000"/>
              <a:buFont typeface="Wingdings" pitchFamily="2" charset="2"/>
              <a:buChar char="®"/>
              <a:defRPr/>
            </a:pPr>
            <a:r>
              <a:rPr lang="el-GR" sz="1800" dirty="0">
                <a:solidFill>
                  <a:srgbClr val="FFFFFF"/>
                </a:solidFill>
                <a:effectLst>
                  <a:outerShdw blurRad="38100" dist="38100" dir="2700000" algn="tl">
                    <a:srgbClr val="000000"/>
                  </a:outerShdw>
                </a:effectLst>
                <a:latin typeface="Verdana" pitchFamily="34" charset="0"/>
              </a:rPr>
              <a:t>Η ταξινόμηση δεν ανταποκρίνεται πάντα στη βιωματική άποψη των κατοίκων για την </a:t>
            </a:r>
            <a:r>
              <a:rPr lang="el-GR" sz="1800" dirty="0" smtClean="0">
                <a:solidFill>
                  <a:srgbClr val="FFFFFF"/>
                </a:solidFill>
                <a:effectLst>
                  <a:outerShdw blurRad="38100" dist="38100" dir="2700000" algn="tl">
                    <a:srgbClr val="000000"/>
                  </a:outerShdw>
                </a:effectLst>
                <a:latin typeface="Verdana" pitchFamily="34" charset="0"/>
              </a:rPr>
              <a:t>ΠΖ </a:t>
            </a:r>
            <a:r>
              <a:rPr lang="el-GR" sz="1800" dirty="0">
                <a:solidFill>
                  <a:srgbClr val="FFFFFF"/>
                </a:solidFill>
                <a:effectLst>
                  <a:outerShdw blurRad="38100" dist="38100" dir="2700000" algn="tl">
                    <a:srgbClr val="000000"/>
                  </a:outerShdw>
                </a:effectLst>
                <a:latin typeface="Verdana" pitchFamily="34" charset="0"/>
              </a:rPr>
              <a:t>στην πόλη </a:t>
            </a:r>
          </a:p>
          <a:p>
            <a:pPr marL="800100" lvl="1" indent="-342900">
              <a:lnSpc>
                <a:spcPts val="3000"/>
              </a:lnSpc>
              <a:spcBef>
                <a:spcPct val="25000"/>
              </a:spcBef>
              <a:buClr>
                <a:srgbClr val="C4C3AA"/>
              </a:buClr>
              <a:buSzPct val="60000"/>
              <a:buFont typeface="Wingdings" pitchFamily="2" charset="2"/>
              <a:buChar char="®"/>
              <a:defRPr/>
            </a:pPr>
            <a:r>
              <a:rPr lang="el-GR" sz="1800" dirty="0">
                <a:solidFill>
                  <a:srgbClr val="FFFFFF"/>
                </a:solidFill>
                <a:effectLst>
                  <a:outerShdw blurRad="38100" dist="38100" dir="2700000" algn="tl">
                    <a:srgbClr val="000000"/>
                  </a:outerShdw>
                </a:effectLst>
                <a:latin typeface="Verdana" pitchFamily="34" charset="0"/>
              </a:rPr>
              <a:t>Η θέση στην ταξινόμηση αναγνωρίζεται ως ιδιαίτερα σημαντική για την προβολή της πόλης προς τα έξω</a:t>
            </a:r>
          </a:p>
          <a:p>
            <a:pPr marL="800100" lvl="1" indent="-342900">
              <a:lnSpc>
                <a:spcPts val="3000"/>
              </a:lnSpc>
              <a:spcBef>
                <a:spcPct val="25000"/>
              </a:spcBef>
              <a:buClr>
                <a:srgbClr val="C4C3AA"/>
              </a:buClr>
              <a:buSzPct val="60000"/>
              <a:buFont typeface="Wingdings" pitchFamily="2" charset="2"/>
              <a:buNone/>
              <a:defRPr/>
            </a:pPr>
            <a:endParaRPr lang="el-GR" sz="1800" dirty="0">
              <a:solidFill>
                <a:srgbClr val="FFFFFF"/>
              </a:solidFill>
              <a:effectLst>
                <a:outerShdw blurRad="38100" dist="38100" dir="2700000" algn="tl">
                  <a:srgbClr val="000000"/>
                </a:outerShdw>
              </a:effectLst>
              <a:latin typeface="Verdana" pitchFamily="34" charset="0"/>
            </a:endParaRPr>
          </a:p>
          <a:p>
            <a:pPr marL="800100" lvl="1" indent="-342900">
              <a:lnSpc>
                <a:spcPts val="3000"/>
              </a:lnSpc>
              <a:spcBef>
                <a:spcPct val="25000"/>
              </a:spcBef>
              <a:buClr>
                <a:srgbClr val="C4C3AA"/>
              </a:buClr>
              <a:buSzPct val="60000"/>
              <a:buFont typeface="Wingdings" pitchFamily="2" charset="2"/>
              <a:buChar char="®"/>
              <a:defRPr/>
            </a:pPr>
            <a:r>
              <a:rPr lang="el-GR" sz="1800" dirty="0">
                <a:solidFill>
                  <a:srgbClr val="92D050"/>
                </a:solidFill>
                <a:effectLst>
                  <a:outerShdw blurRad="38100" dist="38100" dir="2700000" algn="tl">
                    <a:srgbClr val="000000"/>
                  </a:outerShdw>
                </a:effectLst>
                <a:latin typeface="Verdana" pitchFamily="34" charset="0"/>
              </a:rPr>
              <a:t>Η χαμηλή κατάταξη μπορεί να προσελκύσει δημόσιες επενδύσεις</a:t>
            </a:r>
          </a:p>
          <a:p>
            <a:pPr marL="800100" lvl="1" indent="-342900">
              <a:lnSpc>
                <a:spcPts val="3000"/>
              </a:lnSpc>
              <a:spcBef>
                <a:spcPct val="25000"/>
              </a:spcBef>
              <a:buClr>
                <a:srgbClr val="C4C3AA"/>
              </a:buClr>
              <a:buSzPct val="60000"/>
              <a:buFont typeface="Wingdings" pitchFamily="2" charset="2"/>
              <a:buChar char="®"/>
              <a:defRPr/>
            </a:pPr>
            <a:r>
              <a:rPr lang="el-GR" sz="1800" dirty="0">
                <a:solidFill>
                  <a:srgbClr val="FFFFFF"/>
                </a:solidFill>
                <a:effectLst>
                  <a:outerShdw blurRad="38100" dist="38100" dir="2700000" algn="tl">
                    <a:srgbClr val="000000"/>
                  </a:outerShdw>
                </a:effectLst>
                <a:latin typeface="Verdana" pitchFamily="34" charset="0"/>
              </a:rPr>
              <a:t>Σε κάποιες περιπτώσεις ευνοεί και την προσέλκυση ιδιωτικών επενδύσεων: χρησιμοποιείται ως επιχείρημα για την </a:t>
            </a:r>
            <a:r>
              <a:rPr lang="el-GR" sz="1800" dirty="0" err="1">
                <a:solidFill>
                  <a:srgbClr val="FFFFFF"/>
                </a:solidFill>
                <a:effectLst>
                  <a:outerShdw blurRad="38100" dist="38100" dir="2700000" algn="tl">
                    <a:srgbClr val="000000"/>
                  </a:outerShdw>
                </a:effectLst>
                <a:latin typeface="Verdana" pitchFamily="34" charset="0"/>
              </a:rPr>
              <a:t>αδειοδότηση</a:t>
            </a:r>
            <a:r>
              <a:rPr lang="el-GR" sz="1800" dirty="0">
                <a:solidFill>
                  <a:srgbClr val="FFFFFF"/>
                </a:solidFill>
                <a:effectLst>
                  <a:outerShdw blurRad="38100" dist="38100" dir="2700000" algn="tl">
                    <a:srgbClr val="000000"/>
                  </a:outerShdw>
                </a:effectLst>
                <a:latin typeface="Verdana" pitchFamily="34" charset="0"/>
              </a:rPr>
              <a:t> </a:t>
            </a:r>
          </a:p>
        </p:txBody>
      </p:sp>
    </p:spTree>
    <p:extLst>
      <p:ext uri="{BB962C8B-B14F-4D97-AF65-F5344CB8AC3E}">
        <p14:creationId xmlns:p14="http://schemas.microsoft.com/office/powerpoint/2010/main" val="3572334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24744"/>
            <a:ext cx="7848872" cy="4524315"/>
          </a:xfrm>
          <a:prstGeom prst="rect">
            <a:avLst/>
          </a:prstGeom>
          <a:noFill/>
        </p:spPr>
        <p:txBody>
          <a:bodyPr wrap="square" rtlCol="0">
            <a:spAutoFit/>
          </a:bodyPr>
          <a:lstStyle/>
          <a:p>
            <a:r>
              <a:rPr lang="el-GR" b="1" dirty="0" smtClean="0">
                <a:solidFill>
                  <a:srgbClr val="FFFF00"/>
                </a:solidFill>
              </a:rPr>
              <a:t>Ανταγωνισμός</a:t>
            </a:r>
            <a:r>
              <a:rPr lang="el-GR" dirty="0" smtClean="0"/>
              <a:t> </a:t>
            </a:r>
            <a:r>
              <a:rPr lang="el-GR" dirty="0"/>
              <a:t>είναι </a:t>
            </a:r>
            <a:r>
              <a:rPr lang="el-GR" dirty="0" smtClean="0"/>
              <a:t>…</a:t>
            </a:r>
          </a:p>
          <a:p>
            <a:endParaRPr lang="el-GR" dirty="0"/>
          </a:p>
          <a:p>
            <a:r>
              <a:rPr lang="el-GR" dirty="0" smtClean="0"/>
              <a:t>ο </a:t>
            </a:r>
            <a:r>
              <a:rPr lang="el-GR" dirty="0"/>
              <a:t>αγώνας μεταξύ περισσοτέρων για την επικράτηση ή για την επίτευξη κάποιου </a:t>
            </a:r>
            <a:r>
              <a:rPr lang="el-GR" dirty="0" smtClean="0"/>
              <a:t>σκοπού</a:t>
            </a:r>
          </a:p>
          <a:p>
            <a:r>
              <a:rPr lang="el-GR" dirty="0" smtClean="0"/>
              <a:t> </a:t>
            </a:r>
          </a:p>
          <a:p>
            <a:endParaRPr lang="el-GR" dirty="0" smtClean="0"/>
          </a:p>
          <a:p>
            <a:r>
              <a:rPr lang="el-GR" dirty="0" smtClean="0"/>
              <a:t>Στα </a:t>
            </a:r>
            <a:r>
              <a:rPr lang="el-GR" dirty="0"/>
              <a:t>οικονομικά </a:t>
            </a:r>
            <a:r>
              <a:rPr lang="el-GR" b="1" dirty="0"/>
              <a:t>ανταγωνισμός</a:t>
            </a:r>
            <a:r>
              <a:rPr lang="el-GR" dirty="0"/>
              <a:t> μεταξύ επιχειρήσεων είναι </a:t>
            </a:r>
            <a:endParaRPr lang="el-GR" dirty="0" smtClean="0"/>
          </a:p>
          <a:p>
            <a:endParaRPr lang="el-GR" dirty="0"/>
          </a:p>
          <a:p>
            <a:r>
              <a:rPr lang="el-GR" dirty="0" smtClean="0"/>
              <a:t>ο </a:t>
            </a:r>
            <a:r>
              <a:rPr lang="el-GR" dirty="0"/>
              <a:t>αγώνας μεταξύ τους για την επικράτηση στην αγορά και την αύξηση του μεριδίου αγοράς του </a:t>
            </a:r>
            <a:r>
              <a:rPr lang="el-GR" dirty="0" smtClean="0"/>
              <a:t>καθενός</a:t>
            </a:r>
          </a:p>
          <a:p>
            <a:endParaRPr lang="el-GR" dirty="0"/>
          </a:p>
        </p:txBody>
      </p:sp>
      <p:sp>
        <p:nvSpPr>
          <p:cNvPr id="3" name="Rectangle 2"/>
          <p:cNvSpPr txBox="1">
            <a:spLocks noChangeArrowheads="1"/>
          </p:cNvSpPr>
          <p:nvPr/>
        </p:nvSpPr>
        <p:spPr bwMode="auto">
          <a:xfrm>
            <a:off x="0" y="0"/>
            <a:ext cx="9144000" cy="449263"/>
          </a:xfrm>
          <a:prstGeom prst="rect">
            <a:avLst/>
          </a:prstGeom>
          <a:noFill/>
          <a:ln w="9525">
            <a:noFill/>
            <a:miter lim="800000"/>
            <a:headEnd/>
            <a:tailEnd/>
          </a:ln>
          <a:effectLst/>
        </p:spPr>
        <p:txBody>
          <a:bodyPr lIns="91433" tIns="45716" rIns="91433" bIns="45716" anchor="b"/>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l-GR" sz="1600" dirty="0" smtClean="0">
                <a:solidFill>
                  <a:srgbClr val="C4C3AA"/>
                </a:solidFill>
              </a:rPr>
              <a:t>ΠΕΡΙ  ΑΝΤΑΓΩΝΙΣΤΙΚΟΤΗΤΑΣ</a:t>
            </a:r>
            <a:endParaRPr lang="en-GB" sz="1600" dirty="0" smtClean="0">
              <a:solidFill>
                <a:srgbClr val="C4C3AA"/>
              </a:solidFill>
            </a:endParaRPr>
          </a:p>
        </p:txBody>
      </p:sp>
    </p:spTree>
    <p:extLst>
      <p:ext uri="{BB962C8B-B14F-4D97-AF65-F5344CB8AC3E}">
        <p14:creationId xmlns:p14="http://schemas.microsoft.com/office/powerpoint/2010/main" val="26882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Effect transition="in" filter="fade">
                                      <p:cBhvr>
                                        <p:cTn id="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250825" y="4762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96260" name="Rectangle 3"/>
          <p:cNvSpPr>
            <a:spLocks noChangeArrowheads="1"/>
          </p:cNvSpPr>
          <p:nvPr/>
        </p:nvSpPr>
        <p:spPr bwMode="auto">
          <a:xfrm>
            <a:off x="107950" y="549275"/>
            <a:ext cx="9036050" cy="6048375"/>
          </a:xfrm>
          <a:prstGeom prst="rect">
            <a:avLst/>
          </a:prstGeom>
          <a:noFill/>
          <a:ln w="9525">
            <a:noFill/>
            <a:miter lim="800000"/>
            <a:headEnd/>
            <a:tailEnd/>
          </a:ln>
          <a:effectLst/>
        </p:spPr>
        <p:txBody>
          <a:bodyPr lIns="91433" tIns="45716" rIns="91433" bIns="45716"/>
          <a:lstStyle/>
          <a:p>
            <a:pPr marL="342900" indent="-342900">
              <a:lnSpc>
                <a:spcPts val="3000"/>
              </a:lnSpc>
              <a:spcBef>
                <a:spcPct val="25000"/>
              </a:spcBef>
              <a:buClr>
                <a:srgbClr val="C4C3AA"/>
              </a:buClr>
              <a:buSzPct val="60000"/>
              <a:buFont typeface="Arial" pitchFamily="34" charset="0"/>
              <a:buChar char="•"/>
              <a:defRPr/>
            </a:pPr>
            <a:r>
              <a:rPr lang="el-GR" sz="2000" b="1" dirty="0">
                <a:solidFill>
                  <a:srgbClr val="99FF33"/>
                </a:solidFill>
                <a:effectLst>
                  <a:outerShdw blurRad="38100" dist="38100" dir="2700000" algn="tl">
                    <a:srgbClr val="000000"/>
                  </a:outerShdw>
                </a:effectLst>
                <a:latin typeface="Verdana" pitchFamily="34" charset="0"/>
              </a:rPr>
              <a:t>Προβληματικός ο ορισμός της </a:t>
            </a:r>
            <a:r>
              <a:rPr lang="el-GR" sz="2000" b="1" dirty="0" smtClean="0">
                <a:solidFill>
                  <a:srgbClr val="99FF33"/>
                </a:solidFill>
                <a:effectLst>
                  <a:outerShdw blurRad="38100" dist="38100" dir="2700000" algn="tl">
                    <a:srgbClr val="000000"/>
                  </a:outerShdw>
                </a:effectLst>
                <a:latin typeface="Verdana" pitchFamily="34" charset="0"/>
              </a:rPr>
              <a:t>ΠΖ στις </a:t>
            </a:r>
            <a:r>
              <a:rPr lang="el-GR" sz="2000" b="1" dirty="0">
                <a:solidFill>
                  <a:srgbClr val="99FF33"/>
                </a:solidFill>
                <a:effectLst>
                  <a:outerShdw blurRad="38100" dist="38100" dir="2700000" algn="tl">
                    <a:srgbClr val="000000"/>
                  </a:outerShdw>
                </a:effectLst>
                <a:latin typeface="Verdana" pitchFamily="34" charset="0"/>
              </a:rPr>
              <a:t>παραπάνω θεωρίες. Φωτογραφίζει τις προτιμήσεις μιας συγκεκριμένης ομάδας πολιτών</a:t>
            </a:r>
          </a:p>
          <a:p>
            <a:pPr marL="342900" indent="-342900">
              <a:lnSpc>
                <a:spcPts val="3000"/>
              </a:lnSpc>
              <a:spcBef>
                <a:spcPct val="25000"/>
              </a:spcBef>
              <a:buClr>
                <a:srgbClr val="C4C3AA"/>
              </a:buClr>
              <a:buSzPct val="60000"/>
              <a:buFont typeface="Wingdings" pitchFamily="2" charset="2"/>
              <a:buChar char="u"/>
              <a:defRPr/>
            </a:pPr>
            <a:r>
              <a:rPr lang="el-GR" sz="2000" dirty="0" smtClean="0">
                <a:solidFill>
                  <a:srgbClr val="FFFFFF"/>
                </a:solidFill>
                <a:effectLst>
                  <a:outerShdw blurRad="38100" dist="38100" dir="2700000" algn="tl">
                    <a:srgbClr val="000000"/>
                  </a:outerShdw>
                </a:effectLst>
                <a:latin typeface="Verdana" pitchFamily="34" charset="0"/>
              </a:rPr>
              <a:t>ΠΖ: </a:t>
            </a:r>
            <a:r>
              <a:rPr lang="el-GR" sz="2000" dirty="0">
                <a:solidFill>
                  <a:srgbClr val="FFFFFF"/>
                </a:solidFill>
                <a:effectLst>
                  <a:outerShdw blurRad="38100" dist="38100" dir="2700000" algn="tl">
                    <a:srgbClr val="000000"/>
                  </a:outerShdw>
                </a:effectLst>
                <a:latin typeface="Verdana" pitchFamily="34" charset="0"/>
              </a:rPr>
              <a:t>ευρεία έννοια – στόχος που περικλείει πλήθος διαστάσεων της ζωής του ατόμου (υγεία, ευτυχία, οικογενειακό περιβάλλον, εισόδημα, εκπαίδευση, ελεύθερος χρόνος, ασφάλεια, κ.α.)</a:t>
            </a:r>
          </a:p>
          <a:p>
            <a:pPr marL="342900" indent="-342900">
              <a:lnSpc>
                <a:spcPts val="3000"/>
              </a:lnSpc>
              <a:spcBef>
                <a:spcPct val="25000"/>
              </a:spcBef>
              <a:buClr>
                <a:srgbClr val="C4C3AA"/>
              </a:buClr>
              <a:buSzPct val="60000"/>
              <a:buFont typeface="Wingdings" pitchFamily="2" charset="2"/>
              <a:buChar char="u"/>
              <a:defRPr/>
            </a:pPr>
            <a:r>
              <a:rPr lang="el-GR" sz="2000" dirty="0" smtClean="0">
                <a:solidFill>
                  <a:srgbClr val="FFFF00"/>
                </a:solidFill>
                <a:effectLst>
                  <a:outerShdw blurRad="38100" dist="38100" dir="2700000" algn="tl">
                    <a:srgbClr val="000000"/>
                  </a:outerShdw>
                </a:effectLst>
                <a:latin typeface="Verdana" pitchFamily="34" charset="0"/>
              </a:rPr>
              <a:t>ΠΑΖ: </a:t>
            </a:r>
            <a:r>
              <a:rPr lang="el-GR" sz="2000" dirty="0">
                <a:solidFill>
                  <a:srgbClr val="FFFF00"/>
                </a:solidFill>
                <a:effectLst>
                  <a:outerShdw blurRad="38100" dist="38100" dir="2700000" algn="tl">
                    <a:srgbClr val="000000"/>
                  </a:outerShdw>
                </a:effectLst>
                <a:latin typeface="Verdana" pitchFamily="34" charset="0"/>
              </a:rPr>
              <a:t>σύνθετο πλαίσιο παραγόντων της ζωής στην πόλη </a:t>
            </a:r>
            <a:r>
              <a:rPr lang="el-GR" sz="2000" b="1" dirty="0">
                <a:solidFill>
                  <a:srgbClr val="FFC000"/>
                </a:solidFill>
                <a:effectLst>
                  <a:outerShdw blurRad="38100" dist="38100" dir="2700000" algn="tl">
                    <a:srgbClr val="000000"/>
                  </a:outerShdw>
                </a:effectLst>
                <a:latin typeface="Verdana" pitchFamily="34" charset="0"/>
              </a:rPr>
              <a:t>για όλους τους κατοίκους</a:t>
            </a:r>
            <a:r>
              <a:rPr lang="el-GR" sz="2000" dirty="0">
                <a:solidFill>
                  <a:srgbClr val="FFFFFF"/>
                </a:solidFill>
                <a:effectLst>
                  <a:outerShdw blurRad="38100" dist="38100" dir="2700000" algn="tl">
                    <a:srgbClr val="000000"/>
                  </a:outerShdw>
                </a:effectLst>
                <a:latin typeface="Verdana" pitchFamily="34" charset="0"/>
              </a:rPr>
              <a:t> : οικονομία, κοινωνία, φυσικό και χτισμένο περιβάλλον, αστικό πράσινο, δημόσιοι χώροι, πόροι πολιτισμού και ελ. Χρόνου, κυκλοφορία, εκπαίδευση, υγεία</a:t>
            </a:r>
          </a:p>
          <a:p>
            <a:pPr marL="342900" indent="-342900">
              <a:lnSpc>
                <a:spcPts val="3000"/>
              </a:lnSpc>
              <a:spcBef>
                <a:spcPct val="25000"/>
              </a:spcBef>
              <a:buClr>
                <a:srgbClr val="C4C3AA"/>
              </a:buClr>
              <a:buSzPct val="60000"/>
              <a:buFont typeface="Wingdings" pitchFamily="2" charset="2"/>
              <a:buChar char="u"/>
              <a:defRPr/>
            </a:pPr>
            <a:r>
              <a:rPr lang="el-GR" sz="2000" dirty="0">
                <a:solidFill>
                  <a:srgbClr val="FFFFFF"/>
                </a:solidFill>
                <a:effectLst>
                  <a:outerShdw blurRad="38100" dist="38100" dir="2700000" algn="tl">
                    <a:srgbClr val="000000"/>
                  </a:outerShdw>
                </a:effectLst>
                <a:latin typeface="Verdana" pitchFamily="34" charset="0"/>
              </a:rPr>
              <a:t>Όπως ορίζεται κατά </a:t>
            </a:r>
            <a:r>
              <a:rPr lang="en-US" sz="2000" dirty="0">
                <a:solidFill>
                  <a:srgbClr val="FFFFFF"/>
                </a:solidFill>
                <a:effectLst>
                  <a:outerShdw blurRad="38100" dist="38100" dir="2700000" algn="tl">
                    <a:srgbClr val="000000"/>
                  </a:outerShdw>
                </a:effectLst>
                <a:latin typeface="Verdana" pitchFamily="34" charset="0"/>
              </a:rPr>
              <a:t>Florida </a:t>
            </a:r>
            <a:r>
              <a:rPr lang="en-US" sz="2000" dirty="0" smtClean="0">
                <a:solidFill>
                  <a:srgbClr val="FFFFFF"/>
                </a:solidFill>
                <a:effectLst>
                  <a:outerShdw blurRad="38100" dist="38100" dir="2700000" algn="tl">
                    <a:srgbClr val="000000"/>
                  </a:outerShdw>
                </a:effectLst>
                <a:latin typeface="Verdana" pitchFamily="34" charset="0"/>
              </a:rPr>
              <a:t>(</a:t>
            </a:r>
            <a:r>
              <a:rPr lang="el-GR" sz="2000" dirty="0" smtClean="0">
                <a:solidFill>
                  <a:srgbClr val="FFFFFF"/>
                </a:solidFill>
                <a:effectLst>
                  <a:outerShdw blurRad="38100" dist="38100" dir="2700000" algn="tl">
                    <a:srgbClr val="000000"/>
                  </a:outerShdw>
                </a:effectLst>
                <a:latin typeface="Verdana" pitchFamily="34" charset="0"/>
              </a:rPr>
              <a:t>και όχι μόνο) αφορά </a:t>
            </a:r>
            <a:r>
              <a:rPr lang="el-GR" sz="2000" dirty="0">
                <a:solidFill>
                  <a:srgbClr val="FFFFFF"/>
                </a:solidFill>
                <a:effectLst>
                  <a:outerShdw blurRad="38100" dist="38100" dir="2700000" algn="tl">
                    <a:srgbClr val="000000"/>
                  </a:outerShdw>
                </a:effectLst>
                <a:latin typeface="Verdana" pitchFamily="34" charset="0"/>
              </a:rPr>
              <a:t>μόνο συγκεκριμένους κατοίκους. Δεν είναι πλέον </a:t>
            </a:r>
            <a:r>
              <a:rPr lang="el-GR" sz="2000" dirty="0" smtClean="0">
                <a:solidFill>
                  <a:srgbClr val="FFFFFF"/>
                </a:solidFill>
                <a:effectLst>
                  <a:outerShdw blurRad="38100" dist="38100" dir="2700000" algn="tl">
                    <a:srgbClr val="000000"/>
                  </a:outerShdw>
                </a:effectLst>
                <a:latin typeface="Verdana" pitchFamily="34" charset="0"/>
              </a:rPr>
              <a:t>ΠΖ για </a:t>
            </a:r>
            <a:r>
              <a:rPr lang="el-GR" sz="2000" dirty="0">
                <a:solidFill>
                  <a:srgbClr val="FFFFFF"/>
                </a:solidFill>
                <a:effectLst>
                  <a:outerShdw blurRad="38100" dist="38100" dir="2700000" algn="tl">
                    <a:srgbClr val="000000"/>
                  </a:outerShdw>
                </a:effectLst>
                <a:latin typeface="Verdana" pitchFamily="34" charset="0"/>
              </a:rPr>
              <a:t>όλους</a:t>
            </a:r>
          </a:p>
          <a:p>
            <a:pPr marL="342900" indent="-342900">
              <a:lnSpc>
                <a:spcPts val="3000"/>
              </a:lnSpc>
              <a:spcBef>
                <a:spcPct val="25000"/>
              </a:spcBef>
              <a:buClr>
                <a:srgbClr val="C4C3AA"/>
              </a:buClr>
              <a:buSzPct val="60000"/>
              <a:buFont typeface="Wingdings" pitchFamily="2" charset="2"/>
              <a:buChar char="u"/>
              <a:defRPr/>
            </a:pPr>
            <a:r>
              <a:rPr lang="el-GR" sz="2000" dirty="0">
                <a:solidFill>
                  <a:srgbClr val="FFFFFF"/>
                </a:solidFill>
                <a:effectLst>
                  <a:outerShdw blurRad="38100" dist="38100" dir="2700000" algn="tl">
                    <a:srgbClr val="000000"/>
                  </a:outerShdw>
                </a:effectLst>
                <a:latin typeface="Verdana" pitchFamily="34" charset="0"/>
              </a:rPr>
              <a:t>Οι δυνατότητες αναβάθμισης της </a:t>
            </a:r>
            <a:r>
              <a:rPr lang="el-GR" sz="2000" dirty="0" smtClean="0">
                <a:solidFill>
                  <a:srgbClr val="FFFFFF"/>
                </a:solidFill>
                <a:effectLst>
                  <a:outerShdw blurRad="38100" dist="38100" dir="2700000" algn="tl">
                    <a:srgbClr val="000000"/>
                  </a:outerShdw>
                </a:effectLst>
                <a:latin typeface="Verdana" pitchFamily="34" charset="0"/>
              </a:rPr>
              <a:t>ΠΖ των </a:t>
            </a:r>
            <a:r>
              <a:rPr lang="el-GR" sz="2000" dirty="0">
                <a:solidFill>
                  <a:srgbClr val="FFFFFF"/>
                </a:solidFill>
                <a:effectLst>
                  <a:outerShdw blurRad="38100" dist="38100" dir="2700000" algn="tl">
                    <a:srgbClr val="000000"/>
                  </a:outerShdw>
                </a:effectLst>
                <a:latin typeface="Verdana" pitchFamily="34" charset="0"/>
              </a:rPr>
              <a:t>λιγότερο ευνοημένων υπονομεύονται</a:t>
            </a:r>
          </a:p>
          <a:p>
            <a:pPr marL="342900" indent="-342900">
              <a:lnSpc>
                <a:spcPts val="4000"/>
              </a:lnSpc>
              <a:spcBef>
                <a:spcPct val="25000"/>
              </a:spcBef>
              <a:buClr>
                <a:srgbClr val="C4C3AA"/>
              </a:buClr>
              <a:buSzPct val="60000"/>
              <a:buFont typeface="Wingdings" pitchFamily="2" charset="2"/>
              <a:buChar char="u"/>
              <a:defRPr/>
            </a:pPr>
            <a:endParaRPr lang="el-GR" sz="1400" dirty="0">
              <a:solidFill>
                <a:srgbClr val="FFFFFF"/>
              </a:solidFill>
              <a:effectLst>
                <a:outerShdw blurRad="38100" dist="38100" dir="2700000" algn="tl">
                  <a:srgbClr val="000000"/>
                </a:outerShdw>
              </a:effectLst>
              <a:latin typeface="Verdana" pitchFamily="34" charset="0"/>
            </a:endParaRPr>
          </a:p>
        </p:txBody>
      </p:sp>
      <p:sp>
        <p:nvSpPr>
          <p:cNvPr id="5" name="Rectangle 4"/>
          <p:cNvSpPr>
            <a:spLocks noChangeArrowheads="1"/>
          </p:cNvSpPr>
          <p:nvPr/>
        </p:nvSpPr>
        <p:spPr bwMode="auto">
          <a:xfrm>
            <a:off x="0" y="0"/>
            <a:ext cx="9144000" cy="449263"/>
          </a:xfrm>
          <a:prstGeom prst="rect">
            <a:avLst/>
          </a:prstGeom>
          <a:noFill/>
          <a:ln w="9525">
            <a:noFill/>
            <a:miter lim="800000"/>
            <a:headEnd/>
            <a:tailEnd/>
          </a:ln>
          <a:effectLst/>
        </p:spPr>
        <p:txBody>
          <a:bodyPr lIns="91433" tIns="45716" rIns="91433" bIns="45716" anchor="b"/>
          <a:lstStyle/>
          <a:p>
            <a:pPr>
              <a:defRPr/>
            </a:pPr>
            <a:r>
              <a:rPr lang="el-GR" sz="1600" dirty="0" smtClean="0">
                <a:solidFill>
                  <a:srgbClr val="C4C3AA"/>
                </a:solidFill>
                <a:effectLst>
                  <a:outerShdw blurRad="38100" dist="38100" dir="2700000" algn="tl">
                    <a:srgbClr val="000000"/>
                  </a:outerShdw>
                </a:effectLst>
              </a:rPr>
              <a:t>ΠΕΡΙ ΑΝΤΑΓΩΝΙΣΤΙΚΟΤΗΤΑΣ </a:t>
            </a:r>
            <a:r>
              <a:rPr lang="el-GR" sz="1600" dirty="0">
                <a:solidFill>
                  <a:srgbClr val="C4C3AA"/>
                </a:solidFill>
                <a:effectLst>
                  <a:outerShdw blurRad="38100" dist="38100" dir="2700000" algn="tl">
                    <a:srgbClr val="000000"/>
                  </a:outerShdw>
                </a:effectLst>
              </a:rPr>
              <a:t>ΚΑΙ </a:t>
            </a:r>
            <a:r>
              <a:rPr lang="el-GR" sz="1600" dirty="0" smtClean="0">
                <a:solidFill>
                  <a:srgbClr val="C4C3AA"/>
                </a:solidFill>
                <a:effectLst>
                  <a:outerShdw blurRad="38100" dist="38100" dir="2700000" algn="tl">
                    <a:srgbClr val="000000"/>
                  </a:outerShdw>
                </a:effectLst>
              </a:rPr>
              <a:t>ΠΖ </a:t>
            </a:r>
            <a:endParaRPr lang="en-GB" sz="1600" dirty="0">
              <a:solidFill>
                <a:srgbClr val="C4C3AA"/>
              </a:solidFill>
              <a:effectLst>
                <a:outerShdw blurRad="38100" dist="38100" dir="2700000" algn="tl">
                  <a:srgbClr val="000000"/>
                </a:outerShdw>
              </a:effectLst>
            </a:endParaRPr>
          </a:p>
        </p:txBody>
      </p:sp>
    </p:spTree>
    <p:extLst>
      <p:ext uri="{BB962C8B-B14F-4D97-AF65-F5344CB8AC3E}">
        <p14:creationId xmlns:p14="http://schemas.microsoft.com/office/powerpoint/2010/main" val="2626499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250825" y="4762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96260" name="Rectangle 3"/>
          <p:cNvSpPr>
            <a:spLocks noChangeArrowheads="1"/>
          </p:cNvSpPr>
          <p:nvPr/>
        </p:nvSpPr>
        <p:spPr bwMode="auto">
          <a:xfrm>
            <a:off x="107950" y="404813"/>
            <a:ext cx="9036050" cy="6048375"/>
          </a:xfrm>
          <a:prstGeom prst="rect">
            <a:avLst/>
          </a:prstGeom>
          <a:noFill/>
          <a:ln w="9525">
            <a:noFill/>
            <a:miter lim="800000"/>
            <a:headEnd/>
            <a:tailEnd/>
          </a:ln>
          <a:effectLst/>
        </p:spPr>
        <p:txBody>
          <a:bodyPr lIns="91433" tIns="45716" rIns="91433" bIns="45716"/>
          <a:lstStyle/>
          <a:p>
            <a:pPr marL="342900" indent="-342900">
              <a:lnSpc>
                <a:spcPts val="3000"/>
              </a:lnSpc>
              <a:spcBef>
                <a:spcPct val="25000"/>
              </a:spcBef>
              <a:buClr>
                <a:srgbClr val="C4C3AA"/>
              </a:buClr>
              <a:buSzPct val="60000"/>
              <a:buFont typeface="Arial" pitchFamily="34" charset="0"/>
              <a:buChar char="•"/>
              <a:defRPr/>
            </a:pPr>
            <a:r>
              <a:rPr lang="el-GR" sz="2000" dirty="0">
                <a:solidFill>
                  <a:srgbClr val="FFFFFF"/>
                </a:solidFill>
                <a:effectLst>
                  <a:outerShdw blurRad="38100" dist="38100" dir="2700000" algn="tl">
                    <a:srgbClr val="000000"/>
                  </a:outerShdw>
                </a:effectLst>
                <a:latin typeface="Verdana" pitchFamily="34" charset="0"/>
              </a:rPr>
              <a:t>Η προσπάθεια δημιουργίας υποδομών με αποκλειστικό στόχο την έλξη επιχειρηματικών κεφαλαίων </a:t>
            </a:r>
            <a:r>
              <a:rPr lang="el-GR" sz="2000" dirty="0">
                <a:solidFill>
                  <a:srgbClr val="99FF33"/>
                </a:solidFill>
                <a:effectLst>
                  <a:outerShdw blurRad="38100" dist="38100" dir="2700000" algn="tl">
                    <a:srgbClr val="000000"/>
                  </a:outerShdw>
                </a:effectLst>
                <a:latin typeface="Verdana" pitchFamily="34" charset="0"/>
              </a:rPr>
              <a:t>πριμοδοτεί μεμονωμένες κοινωνικές ομάδες</a:t>
            </a:r>
            <a:r>
              <a:rPr lang="el-GR" sz="2000" dirty="0">
                <a:solidFill>
                  <a:srgbClr val="FFFFFF"/>
                </a:solidFill>
                <a:effectLst>
                  <a:outerShdw blurRad="38100" dist="38100" dir="2700000" algn="tl">
                    <a:srgbClr val="000000"/>
                  </a:outerShdw>
                </a:effectLst>
                <a:latin typeface="Verdana" pitchFamily="34" charset="0"/>
              </a:rPr>
              <a:t> και στερεί πόρους από την κοινωνική πρόνοια</a:t>
            </a:r>
          </a:p>
          <a:p>
            <a:pPr marL="342900" indent="-342900">
              <a:lnSpc>
                <a:spcPts val="3000"/>
              </a:lnSpc>
              <a:spcBef>
                <a:spcPct val="25000"/>
              </a:spcBef>
              <a:buClr>
                <a:srgbClr val="C4C3AA"/>
              </a:buClr>
              <a:buSzPct val="60000"/>
              <a:buFont typeface="Arial" pitchFamily="34" charset="0"/>
              <a:buChar char="•"/>
              <a:defRPr/>
            </a:pPr>
            <a:r>
              <a:rPr lang="el-GR" sz="2000" dirty="0">
                <a:solidFill>
                  <a:srgbClr val="FFFFFF"/>
                </a:solidFill>
                <a:effectLst>
                  <a:outerShdw blurRad="38100" dist="38100" dir="2700000" algn="tl">
                    <a:srgbClr val="000000"/>
                  </a:outerShdw>
                </a:effectLst>
                <a:latin typeface="Verdana" pitchFamily="34" charset="0"/>
              </a:rPr>
              <a:t>Κάθε πόλη έχει έλλειμα σε συγκεκριμένους παράγοντες της </a:t>
            </a:r>
            <a:r>
              <a:rPr lang="el-GR" sz="2000" dirty="0" smtClean="0">
                <a:solidFill>
                  <a:srgbClr val="FFFFFF"/>
                </a:solidFill>
                <a:effectLst>
                  <a:outerShdw blurRad="38100" dist="38100" dir="2700000" algn="tl">
                    <a:srgbClr val="000000"/>
                  </a:outerShdw>
                </a:effectLst>
                <a:latin typeface="Verdana" pitchFamily="34" charset="0"/>
              </a:rPr>
              <a:t>ΠΑΖ </a:t>
            </a:r>
            <a:r>
              <a:rPr lang="el-GR" sz="2000" dirty="0">
                <a:solidFill>
                  <a:srgbClr val="FFFFFF"/>
                </a:solidFill>
                <a:effectLst>
                  <a:outerShdw blurRad="38100" dist="38100" dir="2700000" algn="tl">
                    <a:srgbClr val="000000"/>
                  </a:outerShdw>
                </a:effectLst>
                <a:latin typeface="Verdana" pitchFamily="34" charset="0"/>
              </a:rPr>
              <a:t>όπου και πρέπει να στοχεύει</a:t>
            </a:r>
          </a:p>
          <a:p>
            <a:pPr marL="342900" indent="-342900">
              <a:lnSpc>
                <a:spcPts val="3000"/>
              </a:lnSpc>
              <a:spcBef>
                <a:spcPct val="25000"/>
              </a:spcBef>
              <a:buClr>
                <a:srgbClr val="C4C3AA"/>
              </a:buClr>
              <a:buSzPct val="60000"/>
              <a:buFont typeface="Arial" pitchFamily="34" charset="0"/>
              <a:buChar char="•"/>
              <a:defRPr/>
            </a:pPr>
            <a:r>
              <a:rPr lang="el-GR" sz="2000" dirty="0">
                <a:solidFill>
                  <a:srgbClr val="FFFFFF"/>
                </a:solidFill>
                <a:effectLst>
                  <a:outerShdw blurRad="38100" dist="38100" dir="2700000" algn="tl">
                    <a:srgbClr val="000000"/>
                  </a:outerShdw>
                </a:effectLst>
                <a:latin typeface="Verdana" pitchFamily="34" charset="0"/>
              </a:rPr>
              <a:t>Σε μια πόλη με προβληματικές παροχές δημόσιας υγείας ή σε μια πόλη που μαστίζεται από την ανεργία μπορούν οι πόροι να κατευθυνθούν σε υποδομές αναψυχής υψηλής ποιότητας;</a:t>
            </a:r>
          </a:p>
          <a:p>
            <a:pPr marL="342900" indent="-342900">
              <a:lnSpc>
                <a:spcPts val="3000"/>
              </a:lnSpc>
              <a:spcBef>
                <a:spcPct val="25000"/>
              </a:spcBef>
              <a:buClr>
                <a:srgbClr val="C4C3AA"/>
              </a:buClr>
              <a:buSzPct val="60000"/>
              <a:buFont typeface="Wingdings" pitchFamily="2" charset="2"/>
              <a:buChar char="u"/>
              <a:defRPr/>
            </a:pPr>
            <a:r>
              <a:rPr lang="el-GR" sz="2000" dirty="0">
                <a:solidFill>
                  <a:srgbClr val="FFFF00"/>
                </a:solidFill>
                <a:effectLst>
                  <a:outerShdw blurRad="38100" dist="38100" dir="2700000" algn="tl">
                    <a:srgbClr val="000000"/>
                  </a:outerShdw>
                </a:effectLst>
                <a:latin typeface="Verdana" pitchFamily="34" charset="0"/>
              </a:rPr>
              <a:t>Τα κριτήρια των εκπροσώπων της ‘δημιουργικής τάξης</a:t>
            </a:r>
            <a:r>
              <a:rPr lang="el-GR" sz="2000" dirty="0">
                <a:solidFill>
                  <a:srgbClr val="FFFFFF"/>
                </a:solidFill>
                <a:effectLst>
                  <a:outerShdw blurRad="38100" dist="38100" dir="2700000" algn="tl">
                    <a:srgbClr val="000000"/>
                  </a:outerShdw>
                </a:effectLst>
                <a:latin typeface="Verdana" pitchFamily="34" charset="0"/>
              </a:rPr>
              <a:t>΄ που προβάλλονται ως στόχοι για την αστική ανάπτυξη </a:t>
            </a:r>
            <a:r>
              <a:rPr lang="el-GR" sz="2000" dirty="0">
                <a:solidFill>
                  <a:srgbClr val="FFFF00"/>
                </a:solidFill>
                <a:effectLst>
                  <a:outerShdw blurRad="38100" dist="38100" dir="2700000" algn="tl">
                    <a:srgbClr val="000000"/>
                  </a:outerShdw>
                </a:effectLst>
                <a:latin typeface="Verdana" pitchFamily="34" charset="0"/>
              </a:rPr>
              <a:t>διαφέρουν από τους </a:t>
            </a:r>
            <a:r>
              <a:rPr lang="el-GR" sz="2000" dirty="0" smtClean="0">
                <a:solidFill>
                  <a:srgbClr val="FFFF00"/>
                </a:solidFill>
                <a:effectLst>
                  <a:outerShdw blurRad="38100" dist="38100" dir="2700000" algn="tl">
                    <a:srgbClr val="000000"/>
                  </a:outerShdw>
                </a:effectLst>
                <a:latin typeface="Verdana" pitchFamily="34" charset="0"/>
              </a:rPr>
              <a:t>γνήσιους παράγοντες </a:t>
            </a:r>
            <a:r>
              <a:rPr lang="el-GR" sz="2000" dirty="0">
                <a:solidFill>
                  <a:srgbClr val="FFFF00"/>
                </a:solidFill>
                <a:effectLst>
                  <a:outerShdw blurRad="38100" dist="38100" dir="2700000" algn="tl">
                    <a:srgbClr val="000000"/>
                  </a:outerShdw>
                </a:effectLst>
                <a:latin typeface="Verdana" pitchFamily="34" charset="0"/>
              </a:rPr>
              <a:t>της </a:t>
            </a:r>
            <a:r>
              <a:rPr lang="el-GR" sz="2000" dirty="0" smtClean="0">
                <a:solidFill>
                  <a:srgbClr val="FFFF00"/>
                </a:solidFill>
                <a:effectLst>
                  <a:outerShdw blurRad="38100" dist="38100" dir="2700000" algn="tl">
                    <a:srgbClr val="000000"/>
                  </a:outerShdw>
                </a:effectLst>
                <a:latin typeface="Verdana" pitchFamily="34" charset="0"/>
              </a:rPr>
              <a:t>ΠΑΖ </a:t>
            </a:r>
            <a:r>
              <a:rPr lang="el-GR" sz="2000" dirty="0" smtClean="0">
                <a:solidFill>
                  <a:srgbClr val="FFFFFF"/>
                </a:solidFill>
                <a:effectLst>
                  <a:outerShdw blurRad="38100" dist="38100" dir="2700000" algn="tl">
                    <a:srgbClr val="000000"/>
                  </a:outerShdw>
                </a:effectLst>
                <a:latin typeface="Verdana" pitchFamily="34" charset="0"/>
              </a:rPr>
              <a:t>(παραδείγματα</a:t>
            </a:r>
            <a:r>
              <a:rPr lang="el-GR" sz="2000" dirty="0">
                <a:solidFill>
                  <a:srgbClr val="FFFFFF"/>
                </a:solidFill>
                <a:effectLst>
                  <a:outerShdw blurRad="38100" dist="38100" dir="2700000" algn="tl">
                    <a:srgbClr val="000000"/>
                  </a:outerShdw>
                </a:effectLst>
                <a:latin typeface="Verdana" pitchFamily="34" charset="0"/>
              </a:rPr>
              <a:t>: ιδιωτικά σχολεία, ιδιωτικά νοσοκομεία, γήπεδα γκολφ, κ.λ.π)</a:t>
            </a:r>
          </a:p>
          <a:p>
            <a:pPr marL="342900" indent="-342900">
              <a:lnSpc>
                <a:spcPts val="3000"/>
              </a:lnSpc>
              <a:spcBef>
                <a:spcPct val="25000"/>
              </a:spcBef>
              <a:buClr>
                <a:srgbClr val="C4C3AA"/>
              </a:buClr>
              <a:buSzPct val="60000"/>
              <a:buFont typeface="Wingdings" pitchFamily="2" charset="2"/>
              <a:buChar char="u"/>
              <a:defRPr/>
            </a:pPr>
            <a:r>
              <a:rPr lang="el-GR" sz="2000" dirty="0">
                <a:solidFill>
                  <a:srgbClr val="FFFFFF"/>
                </a:solidFill>
                <a:effectLst>
                  <a:outerShdw blurRad="38100" dist="38100" dir="2700000" algn="tl">
                    <a:srgbClr val="000000"/>
                  </a:outerShdw>
                </a:effectLst>
                <a:latin typeface="Verdana" pitchFamily="34" charset="0"/>
              </a:rPr>
              <a:t>Ευνοώντας τον ‘κατά παραγγελία’ ορισμό της </a:t>
            </a:r>
            <a:r>
              <a:rPr lang="el-GR" sz="2000" dirty="0" smtClean="0">
                <a:solidFill>
                  <a:srgbClr val="FFFFFF"/>
                </a:solidFill>
                <a:effectLst>
                  <a:outerShdw blurRad="38100" dist="38100" dir="2700000" algn="tl">
                    <a:srgbClr val="000000"/>
                  </a:outerShdw>
                </a:effectLst>
                <a:latin typeface="Verdana" pitchFamily="34" charset="0"/>
              </a:rPr>
              <a:t>ΠΖ, </a:t>
            </a:r>
            <a:r>
              <a:rPr lang="el-GR" sz="2000" dirty="0" smtClean="0">
                <a:solidFill>
                  <a:srgbClr val="FFC000"/>
                </a:solidFill>
                <a:effectLst>
                  <a:outerShdw blurRad="38100" dist="38100" dir="2700000" algn="tl">
                    <a:srgbClr val="000000"/>
                  </a:outerShdw>
                </a:effectLst>
                <a:latin typeface="Verdana" pitchFamily="34" charset="0"/>
              </a:rPr>
              <a:t>οι </a:t>
            </a:r>
            <a:r>
              <a:rPr lang="el-GR" sz="2000" dirty="0">
                <a:solidFill>
                  <a:srgbClr val="FFC000"/>
                </a:solidFill>
                <a:effectLst>
                  <a:outerShdw blurRad="38100" dist="38100" dir="2700000" algn="tl">
                    <a:srgbClr val="000000"/>
                  </a:outerShdw>
                </a:effectLst>
                <a:latin typeface="Verdana" pitchFamily="34" charset="0"/>
              </a:rPr>
              <a:t>περισσότερες ομάδες πολιτών οδηγούνται στο περιθώριο</a:t>
            </a:r>
          </a:p>
          <a:p>
            <a:pPr marL="342900" indent="-342900">
              <a:lnSpc>
                <a:spcPts val="3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Char char="u"/>
              <a:defRPr/>
            </a:pPr>
            <a:endParaRPr lang="el-GR" dirty="0">
              <a:solidFill>
                <a:srgbClr val="FFFFFF"/>
              </a:solidFill>
              <a:effectLst>
                <a:outerShdw blurRad="38100" dist="38100" dir="2700000" algn="tl">
                  <a:srgbClr val="000000"/>
                </a:outerShdw>
              </a:effectLst>
              <a:latin typeface="Verdana" pitchFamily="34" charset="0"/>
            </a:endParaRPr>
          </a:p>
        </p:txBody>
      </p:sp>
    </p:spTree>
    <p:extLst>
      <p:ext uri="{BB962C8B-B14F-4D97-AF65-F5344CB8AC3E}">
        <p14:creationId xmlns:p14="http://schemas.microsoft.com/office/powerpoint/2010/main" val="3473622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περιεχομένου 2" descr="Απόσπασμα οθόνης"/>
          <p:cNvPicPr>
            <a:picLocks noGrp="1" noChangeAspect="1"/>
          </p:cNvPicPr>
          <p:nvPr>
            <p:ph/>
          </p:nvPr>
        </p:nvPicPr>
        <p:blipFill>
          <a:blip r:embed="rId2" cstate="email">
            <a:extLst>
              <a:ext uri="{28A0092B-C50C-407E-A947-70E740481C1C}">
                <a14:useLocalDpi xmlns:a14="http://schemas.microsoft.com/office/drawing/2010/main" val="0"/>
              </a:ext>
            </a:extLst>
          </a:blip>
          <a:stretch>
            <a:fillRect/>
          </a:stretch>
        </p:blipFill>
        <p:spPr>
          <a:xfrm>
            <a:off x="539552" y="-20247"/>
            <a:ext cx="7560840" cy="6949072"/>
          </a:xfrm>
        </p:spPr>
      </p:pic>
      <p:sp>
        <p:nvSpPr>
          <p:cNvPr id="2" name="TextBox 1"/>
          <p:cNvSpPr txBox="1"/>
          <p:nvPr/>
        </p:nvSpPr>
        <p:spPr>
          <a:xfrm>
            <a:off x="8460432" y="188640"/>
            <a:ext cx="553998" cy="6669360"/>
          </a:xfrm>
          <a:prstGeom prst="rect">
            <a:avLst/>
          </a:prstGeom>
          <a:noFill/>
        </p:spPr>
        <p:txBody>
          <a:bodyPr vert="vert270" wrap="square" rtlCol="0">
            <a:spAutoFit/>
          </a:bodyPr>
          <a:lstStyle/>
          <a:p>
            <a:r>
              <a:rPr lang="en-US" dirty="0"/>
              <a:t>https://creativeclassstruggle.wordpress.com/</a:t>
            </a:r>
            <a:endParaRPr lang="el-GR" dirty="0"/>
          </a:p>
        </p:txBody>
      </p:sp>
    </p:spTree>
    <p:extLst>
      <p:ext uri="{BB962C8B-B14F-4D97-AF65-F5344CB8AC3E}">
        <p14:creationId xmlns:p14="http://schemas.microsoft.com/office/powerpoint/2010/main" val="983146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250825" y="4762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96260" name="Rectangle 3"/>
          <p:cNvSpPr>
            <a:spLocks noChangeArrowheads="1"/>
          </p:cNvSpPr>
          <p:nvPr/>
        </p:nvSpPr>
        <p:spPr bwMode="auto">
          <a:xfrm>
            <a:off x="100360" y="116632"/>
            <a:ext cx="9036050" cy="6624736"/>
          </a:xfrm>
          <a:prstGeom prst="rect">
            <a:avLst/>
          </a:prstGeom>
          <a:noFill/>
          <a:ln w="9525">
            <a:noFill/>
            <a:miter lim="800000"/>
            <a:headEnd/>
            <a:tailEnd/>
          </a:ln>
          <a:effectLst/>
        </p:spPr>
        <p:txBody>
          <a:bodyPr lIns="91433" tIns="45716" rIns="91433" bIns="45716"/>
          <a:lstStyle/>
          <a:p>
            <a:pPr marL="342900" indent="-342900">
              <a:lnSpc>
                <a:spcPts val="3000"/>
              </a:lnSpc>
              <a:spcBef>
                <a:spcPct val="25000"/>
              </a:spcBef>
              <a:buClr>
                <a:srgbClr val="C4C3AA"/>
              </a:buClr>
              <a:buSzPct val="60000"/>
              <a:buFont typeface="Wingdings" pitchFamily="2" charset="2"/>
              <a:buChar char="u"/>
              <a:defRPr/>
            </a:pPr>
            <a:r>
              <a:rPr lang="el-GR" dirty="0">
                <a:solidFill>
                  <a:srgbClr val="FFFFFF"/>
                </a:solidFill>
                <a:effectLst>
                  <a:outerShdw blurRad="38100" dist="38100" dir="2700000" algn="tl">
                    <a:srgbClr val="000000"/>
                  </a:outerShdw>
                </a:effectLst>
                <a:latin typeface="Verdana" pitchFamily="34" charset="0"/>
              </a:rPr>
              <a:t>Οι λίστες του τύπου «Οι καλύτερες πόλεις για να ζεις» χρησιμοποιούνται στο πλαίσιο του μάρκετινγκ της πόλης για να οικοδομήσουν μια εικόνα ανταγωνιστικότητας</a:t>
            </a:r>
          </a:p>
          <a:p>
            <a:pPr marL="342900" indent="-342900">
              <a:lnSpc>
                <a:spcPts val="3000"/>
              </a:lnSpc>
              <a:spcBef>
                <a:spcPct val="25000"/>
              </a:spcBef>
              <a:buClr>
                <a:srgbClr val="C4C3AA"/>
              </a:buClr>
              <a:buSzPct val="60000"/>
              <a:buFont typeface="Wingdings" pitchFamily="2" charset="2"/>
              <a:buChar char="u"/>
              <a:defRPr/>
            </a:pPr>
            <a:r>
              <a:rPr lang="el-GR" dirty="0">
                <a:solidFill>
                  <a:srgbClr val="FFFFFF"/>
                </a:solidFill>
                <a:effectLst>
                  <a:outerShdw blurRad="38100" dist="38100" dir="2700000" algn="tl">
                    <a:srgbClr val="000000"/>
                  </a:outerShdw>
                </a:effectLst>
                <a:latin typeface="Verdana" pitchFamily="34" charset="0"/>
              </a:rPr>
              <a:t>Λίστες που συντάσσονται από συμβούλους επιχειρήσεων και </a:t>
            </a:r>
            <a:r>
              <a:rPr lang="el-GR" dirty="0" smtClean="0">
                <a:solidFill>
                  <a:srgbClr val="FFFFFF"/>
                </a:solidFill>
                <a:effectLst>
                  <a:outerShdw blurRad="38100" dist="38100" dir="2700000" algn="tl">
                    <a:srgbClr val="000000"/>
                  </a:outerShdw>
                </a:effectLst>
                <a:latin typeface="Verdana" pitchFamily="34" charset="0"/>
              </a:rPr>
              <a:t>ΜΜΕ, με </a:t>
            </a:r>
            <a:r>
              <a:rPr lang="el-GR" dirty="0">
                <a:solidFill>
                  <a:srgbClr val="FFFFFF"/>
                </a:solidFill>
                <a:effectLst>
                  <a:outerShdw blurRad="38100" dist="38100" dir="2700000" algn="tl">
                    <a:srgbClr val="000000"/>
                  </a:outerShdw>
                </a:effectLst>
                <a:latin typeface="Verdana" pitchFamily="34" charset="0"/>
              </a:rPr>
              <a:t>αυθαίρετα </a:t>
            </a:r>
            <a:r>
              <a:rPr lang="el-GR" dirty="0" smtClean="0">
                <a:solidFill>
                  <a:srgbClr val="FFFFFF"/>
                </a:solidFill>
                <a:effectLst>
                  <a:outerShdw blurRad="38100" dist="38100" dir="2700000" algn="tl">
                    <a:srgbClr val="000000"/>
                  </a:outerShdw>
                </a:effectLst>
                <a:latin typeface="Verdana" pitchFamily="34" charset="0"/>
              </a:rPr>
              <a:t>(πρωτίστως οικονομικά) κριτήρια</a:t>
            </a: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r>
              <a:rPr lang="el-GR" dirty="0">
                <a:solidFill>
                  <a:srgbClr val="FFFF00"/>
                </a:solidFill>
                <a:effectLst>
                  <a:outerShdw blurRad="38100" dist="38100" dir="2700000" algn="tl">
                    <a:srgbClr val="000000"/>
                  </a:outerShdw>
                </a:effectLst>
                <a:latin typeface="Verdana" pitchFamily="34" charset="0"/>
              </a:rPr>
              <a:t>Η έννοια της </a:t>
            </a:r>
            <a:r>
              <a:rPr lang="el-GR" dirty="0" smtClean="0">
                <a:solidFill>
                  <a:srgbClr val="FFFF00"/>
                </a:solidFill>
                <a:effectLst>
                  <a:outerShdw blurRad="38100" dist="38100" dir="2700000" algn="tl">
                    <a:srgbClr val="000000"/>
                  </a:outerShdw>
                </a:effectLst>
                <a:latin typeface="Verdana" pitchFamily="34" charset="0"/>
              </a:rPr>
              <a:t>ΠΖ χρησιμοποιείται </a:t>
            </a:r>
            <a:r>
              <a:rPr lang="el-GR" dirty="0">
                <a:solidFill>
                  <a:srgbClr val="FFFF00"/>
                </a:solidFill>
                <a:effectLst>
                  <a:outerShdw blurRad="38100" dist="38100" dir="2700000" algn="tl">
                    <a:srgbClr val="000000"/>
                  </a:outerShdw>
                </a:effectLst>
                <a:latin typeface="Verdana" pitchFamily="34" charset="0"/>
              </a:rPr>
              <a:t>ως τμήμα του προφίλ της επιτυχημένης και ανταγωνιστικής πόλης</a:t>
            </a: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r>
              <a:rPr lang="el-GR" dirty="0">
                <a:solidFill>
                  <a:srgbClr val="FFFFFF"/>
                </a:solidFill>
                <a:effectLst>
                  <a:outerShdw blurRad="38100" dist="38100" dir="2700000" algn="tl">
                    <a:srgbClr val="000000"/>
                  </a:outerShdw>
                </a:effectLst>
                <a:latin typeface="Verdana" pitchFamily="34" charset="0"/>
              </a:rPr>
              <a:t>Λόγω της επιρροής τους οι ταξινομήσεις δημιουργούν αντιπαραθέσεις:</a:t>
            </a:r>
          </a:p>
          <a:p>
            <a:pPr marL="800100" lvl="1" indent="-342900">
              <a:lnSpc>
                <a:spcPts val="3000"/>
              </a:lnSpc>
              <a:spcBef>
                <a:spcPct val="25000"/>
              </a:spcBef>
              <a:buClr>
                <a:srgbClr val="C4C3AA"/>
              </a:buClr>
              <a:buSzPct val="60000"/>
              <a:buFont typeface="Wingdings" pitchFamily="2" charset="2"/>
              <a:buChar char="u"/>
              <a:defRPr/>
            </a:pPr>
            <a:r>
              <a:rPr lang="el-GR" dirty="0">
                <a:solidFill>
                  <a:srgbClr val="FFFFFF"/>
                </a:solidFill>
                <a:effectLst>
                  <a:outerShdw blurRad="38100" dist="38100" dir="2700000" algn="tl">
                    <a:srgbClr val="000000"/>
                  </a:outerShdw>
                </a:effectLst>
                <a:latin typeface="Verdana" pitchFamily="34" charset="0"/>
              </a:rPr>
              <a:t>Συμπυκνώνουν με τρόπο αφαιρετικό την πολυπλοκότητα των πόλεων με τον κίνδυνο της υπερ-απλούστευσης</a:t>
            </a:r>
          </a:p>
          <a:p>
            <a:pPr marL="800100" lvl="1" indent="-342900">
              <a:lnSpc>
                <a:spcPts val="3000"/>
              </a:lnSpc>
              <a:spcBef>
                <a:spcPct val="25000"/>
              </a:spcBef>
              <a:buClr>
                <a:srgbClr val="C4C3AA"/>
              </a:buClr>
              <a:buSzPct val="60000"/>
              <a:buFont typeface="Wingdings" pitchFamily="2" charset="2"/>
              <a:buChar char="u"/>
              <a:defRPr/>
            </a:pPr>
            <a:r>
              <a:rPr lang="el-GR" dirty="0">
                <a:solidFill>
                  <a:srgbClr val="FFFFFF"/>
                </a:solidFill>
                <a:effectLst>
                  <a:outerShdw blurRad="38100" dist="38100" dir="2700000" algn="tl">
                    <a:srgbClr val="000000"/>
                  </a:outerShdw>
                </a:effectLst>
                <a:latin typeface="Verdana" pitchFamily="34" charset="0"/>
              </a:rPr>
              <a:t>Οι στατιστικοί δείκτες αντανακλούν, αναγκαστικά, ένα μέρος μόνο των αντιλήψεων των κατοίκων</a:t>
            </a:r>
          </a:p>
          <a:p>
            <a:pPr marL="342900" indent="-342900">
              <a:lnSpc>
                <a:spcPts val="3000"/>
              </a:lnSpc>
              <a:spcBef>
                <a:spcPct val="25000"/>
              </a:spcBef>
              <a:buClr>
                <a:srgbClr val="C4C3AA"/>
              </a:buClr>
              <a:buSzPct val="60000"/>
              <a:buFont typeface="Wingdings" pitchFamily="2" charset="2"/>
              <a:buChar char="u"/>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Char char="u"/>
              <a:defRPr/>
            </a:pPr>
            <a:endParaRPr lang="el-GR" dirty="0">
              <a:solidFill>
                <a:srgbClr val="FFFFFF"/>
              </a:solidFill>
              <a:effectLst>
                <a:outerShdw blurRad="38100" dist="38100" dir="2700000" algn="tl">
                  <a:srgbClr val="000000"/>
                </a:outerShdw>
              </a:effectLst>
              <a:latin typeface="Verdana" pitchFamily="34" charset="0"/>
            </a:endParaRPr>
          </a:p>
        </p:txBody>
      </p:sp>
    </p:spTree>
    <p:extLst>
      <p:ext uri="{BB962C8B-B14F-4D97-AF65-F5344CB8AC3E}">
        <p14:creationId xmlns:p14="http://schemas.microsoft.com/office/powerpoint/2010/main" val="221067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0"/>
            <a:ext cx="9144000" cy="449263"/>
          </a:xfrm>
          <a:prstGeom prst="rect">
            <a:avLst/>
          </a:prstGeom>
          <a:noFill/>
          <a:ln w="9525">
            <a:noFill/>
            <a:miter lim="800000"/>
            <a:headEnd/>
            <a:tailEnd/>
          </a:ln>
          <a:effectLst/>
        </p:spPr>
        <p:txBody>
          <a:bodyPr lIns="91433" tIns="45716" rIns="91433" bIns="45716" anchor="b"/>
          <a:lstStyle/>
          <a:p>
            <a:pPr>
              <a:defRPr/>
            </a:pPr>
            <a:r>
              <a:rPr lang="el-GR" sz="1600" dirty="0">
                <a:solidFill>
                  <a:srgbClr val="C4C3AA"/>
                </a:solidFill>
                <a:effectLst>
                  <a:outerShdw blurRad="38100" dist="38100" dir="2700000" algn="tl">
                    <a:srgbClr val="000000"/>
                  </a:outerShdw>
                </a:effectLst>
              </a:rPr>
              <a:t>ΣΥΜΠΕΡΑΣΜΑΤΑ</a:t>
            </a:r>
            <a:endParaRPr lang="en-GB" sz="1600" dirty="0">
              <a:solidFill>
                <a:srgbClr val="C4C3AA"/>
              </a:solidFill>
              <a:effectLst>
                <a:outerShdw blurRad="38100" dist="38100" dir="2700000" algn="tl">
                  <a:srgbClr val="000000"/>
                </a:outerShdw>
              </a:effectLst>
            </a:endParaRPr>
          </a:p>
        </p:txBody>
      </p:sp>
      <p:sp>
        <p:nvSpPr>
          <p:cNvPr id="96259" name="Rectangle 3"/>
          <p:cNvSpPr>
            <a:spLocks noChangeArrowheads="1"/>
          </p:cNvSpPr>
          <p:nvPr/>
        </p:nvSpPr>
        <p:spPr bwMode="auto">
          <a:xfrm>
            <a:off x="250825" y="4762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96260" name="Rectangle 3"/>
          <p:cNvSpPr>
            <a:spLocks noChangeArrowheads="1"/>
          </p:cNvSpPr>
          <p:nvPr/>
        </p:nvSpPr>
        <p:spPr bwMode="auto">
          <a:xfrm>
            <a:off x="107950" y="500063"/>
            <a:ext cx="9036050" cy="6048375"/>
          </a:xfrm>
          <a:prstGeom prst="rect">
            <a:avLst/>
          </a:prstGeom>
          <a:noFill/>
          <a:ln w="9525">
            <a:noFill/>
            <a:miter lim="800000"/>
            <a:headEnd/>
            <a:tailEnd/>
          </a:ln>
          <a:effectLst/>
        </p:spPr>
        <p:txBody>
          <a:bodyPr lIns="91433" tIns="45716" rIns="91433" bIns="45716"/>
          <a:lstStyle/>
          <a:p>
            <a:pPr marL="800100" lvl="1" indent="-342900">
              <a:lnSpc>
                <a:spcPts val="3000"/>
              </a:lnSpc>
              <a:spcBef>
                <a:spcPct val="25000"/>
              </a:spcBef>
              <a:buClr>
                <a:srgbClr val="C4C3AA"/>
              </a:buClr>
              <a:buSzPct val="60000"/>
              <a:buFont typeface="Wingdings" pitchFamily="2" charset="2"/>
              <a:buChar char="®"/>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8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Char char="u"/>
              <a:defRPr/>
            </a:pPr>
            <a:endParaRPr lang="el-GR" dirty="0">
              <a:solidFill>
                <a:srgbClr val="FFFFFF"/>
              </a:solidFill>
              <a:effectLst>
                <a:outerShdw blurRad="38100" dist="38100" dir="2700000" algn="tl">
                  <a:srgbClr val="000000"/>
                </a:outerShdw>
              </a:effectLst>
              <a:latin typeface="Verdana" pitchFamily="34" charset="0"/>
            </a:endParaRPr>
          </a:p>
        </p:txBody>
      </p:sp>
      <p:sp>
        <p:nvSpPr>
          <p:cNvPr id="5" name="Rectangle 3"/>
          <p:cNvSpPr>
            <a:spLocks noChangeArrowheads="1"/>
          </p:cNvSpPr>
          <p:nvPr/>
        </p:nvSpPr>
        <p:spPr bwMode="auto">
          <a:xfrm>
            <a:off x="35496" y="540297"/>
            <a:ext cx="9036050" cy="6201071"/>
          </a:xfrm>
          <a:prstGeom prst="rect">
            <a:avLst/>
          </a:prstGeom>
          <a:noFill/>
          <a:ln w="9525">
            <a:noFill/>
            <a:miter lim="800000"/>
            <a:headEnd/>
            <a:tailEnd/>
          </a:ln>
          <a:effectLst/>
        </p:spPr>
        <p:txBody>
          <a:bodyPr lIns="91433" tIns="45716" rIns="91433" bIns="45716"/>
          <a:lstStyle/>
          <a:p>
            <a:pPr marL="342900" indent="-342900">
              <a:lnSpc>
                <a:spcPts val="3000"/>
              </a:lnSpc>
              <a:spcBef>
                <a:spcPct val="25000"/>
              </a:spcBef>
              <a:buClr>
                <a:srgbClr val="C4C3AA"/>
              </a:buClr>
              <a:buSzPct val="60000"/>
              <a:buFont typeface="Wingdings" pitchFamily="2" charset="2"/>
              <a:buChar char="®"/>
              <a:defRPr/>
            </a:pPr>
            <a:r>
              <a:rPr lang="el-GR" sz="2000" dirty="0">
                <a:solidFill>
                  <a:srgbClr val="FFFF00"/>
                </a:solidFill>
                <a:effectLst>
                  <a:outerShdw blurRad="38100" dist="38100" dir="2700000" algn="tl">
                    <a:srgbClr val="000000"/>
                  </a:outerShdw>
                </a:effectLst>
                <a:latin typeface="Verdana" pitchFamily="34" charset="0"/>
              </a:rPr>
              <a:t>Εδραιωμένη αλλά ανεπαρκώς τεκμηριωμένη η αντίληψη ότι η </a:t>
            </a:r>
            <a:r>
              <a:rPr lang="el-GR" sz="2000" dirty="0" smtClean="0">
                <a:solidFill>
                  <a:srgbClr val="FFFF00"/>
                </a:solidFill>
                <a:effectLst>
                  <a:outerShdw blurRad="38100" dist="38100" dir="2700000" algn="tl">
                    <a:srgbClr val="000000"/>
                  </a:outerShdw>
                </a:effectLst>
                <a:latin typeface="Verdana" pitchFamily="34" charset="0"/>
              </a:rPr>
              <a:t>ΠΖ αυξάνει </a:t>
            </a:r>
            <a:r>
              <a:rPr lang="el-GR" sz="2000" dirty="0">
                <a:solidFill>
                  <a:srgbClr val="FFFF00"/>
                </a:solidFill>
                <a:effectLst>
                  <a:outerShdw blurRad="38100" dist="38100" dir="2700000" algn="tl">
                    <a:srgbClr val="000000"/>
                  </a:outerShdw>
                </a:effectLst>
                <a:latin typeface="Verdana" pitchFamily="34" charset="0"/>
              </a:rPr>
              <a:t>την ανταγωνιστικότητα</a:t>
            </a:r>
            <a:r>
              <a:rPr lang="el-GR" sz="2000" dirty="0">
                <a:solidFill>
                  <a:srgbClr val="FFC000"/>
                </a:solidFill>
                <a:effectLst>
                  <a:outerShdw blurRad="38100" dist="38100" dir="2700000" algn="tl">
                    <a:srgbClr val="000000"/>
                  </a:outerShdw>
                </a:effectLst>
                <a:latin typeface="Verdana" pitchFamily="34" charset="0"/>
              </a:rPr>
              <a:t>. </a:t>
            </a:r>
            <a:r>
              <a:rPr lang="el-GR" sz="2000" dirty="0">
                <a:solidFill>
                  <a:srgbClr val="FFFFFF"/>
                </a:solidFill>
                <a:effectLst>
                  <a:outerShdw blurRad="38100" dist="38100" dir="2700000" algn="tl">
                    <a:srgbClr val="000000"/>
                  </a:outerShdw>
                </a:effectLst>
                <a:latin typeface="Verdana" pitchFamily="34" charset="0"/>
              </a:rPr>
              <a:t>Από αυτή εκπορεύονται οι ετήσιες λίστες ‘καλύτερες πόλεις’</a:t>
            </a:r>
          </a:p>
          <a:p>
            <a:pPr marL="342900" indent="-342900">
              <a:lnSpc>
                <a:spcPts val="3000"/>
              </a:lnSpc>
              <a:spcBef>
                <a:spcPct val="25000"/>
              </a:spcBef>
              <a:buClr>
                <a:srgbClr val="C4C3AA"/>
              </a:buClr>
              <a:buSzPct val="60000"/>
              <a:buFont typeface="Wingdings" pitchFamily="2" charset="2"/>
              <a:buChar char="®"/>
              <a:defRPr/>
            </a:pPr>
            <a:r>
              <a:rPr lang="el-GR" sz="2000" dirty="0" err="1" smtClean="0">
                <a:solidFill>
                  <a:srgbClr val="FFC000"/>
                </a:solidFill>
                <a:effectLst>
                  <a:outerShdw blurRad="38100" dist="38100" dir="2700000" algn="tl">
                    <a:srgbClr val="000000"/>
                  </a:outerShdw>
                </a:effectLst>
                <a:latin typeface="Verdana" pitchFamily="34" charset="0"/>
              </a:rPr>
              <a:t>Αυτοαναφορική</a:t>
            </a:r>
            <a:r>
              <a:rPr lang="el-GR" sz="2000" dirty="0" smtClean="0">
                <a:solidFill>
                  <a:srgbClr val="FFC000"/>
                </a:solidFill>
                <a:effectLst>
                  <a:outerShdw blurRad="38100" dist="38100" dir="2700000" algn="tl">
                    <a:srgbClr val="000000"/>
                  </a:outerShdw>
                </a:effectLst>
                <a:latin typeface="Verdana" pitchFamily="34" charset="0"/>
              </a:rPr>
              <a:t> νομιμοποίηση μέσω της παραδοχής </a:t>
            </a:r>
            <a:r>
              <a:rPr lang="el-GR" sz="2000" dirty="0">
                <a:solidFill>
                  <a:srgbClr val="FFC000"/>
                </a:solidFill>
                <a:effectLst>
                  <a:outerShdw blurRad="38100" dist="38100" dir="2700000" algn="tl">
                    <a:srgbClr val="000000"/>
                  </a:outerShdw>
                </a:effectLst>
                <a:latin typeface="Verdana" pitchFamily="34" charset="0"/>
              </a:rPr>
              <a:t>ότι </a:t>
            </a:r>
            <a:r>
              <a:rPr lang="el-GR" sz="2000" dirty="0">
                <a:solidFill>
                  <a:srgbClr val="FFFFFF"/>
                </a:solidFill>
                <a:effectLst>
                  <a:outerShdw blurRad="38100" dist="38100" dir="2700000" algn="tl">
                    <a:srgbClr val="000000"/>
                  </a:outerShdw>
                </a:effectLst>
                <a:latin typeface="Verdana" pitchFamily="34" charset="0"/>
              </a:rPr>
              <a:t>τα επιχειρηματικά κεφάλαια είναι </a:t>
            </a:r>
            <a:r>
              <a:rPr lang="en-US" sz="2000" dirty="0">
                <a:solidFill>
                  <a:srgbClr val="FFFFFF"/>
                </a:solidFill>
                <a:effectLst>
                  <a:outerShdw blurRad="38100" dist="38100" dir="2700000" algn="tl">
                    <a:srgbClr val="000000"/>
                  </a:outerShdw>
                </a:effectLst>
                <a:latin typeface="Verdana" pitchFamily="34" charset="0"/>
              </a:rPr>
              <a:t>a priori </a:t>
            </a:r>
            <a:r>
              <a:rPr lang="el-GR" sz="2000" dirty="0">
                <a:solidFill>
                  <a:srgbClr val="FFFFFF"/>
                </a:solidFill>
                <a:effectLst>
                  <a:outerShdw blurRad="38100" dist="38100" dir="2700000" algn="tl">
                    <a:srgbClr val="000000"/>
                  </a:outerShdw>
                </a:effectLst>
                <a:latin typeface="Verdana" pitchFamily="34" charset="0"/>
              </a:rPr>
              <a:t>επιθυμητά και ότι </a:t>
            </a:r>
            <a:r>
              <a:rPr lang="el-GR" sz="2000" dirty="0">
                <a:solidFill>
                  <a:srgbClr val="FFC000"/>
                </a:solidFill>
                <a:effectLst>
                  <a:outerShdw blurRad="38100" dist="38100" dir="2700000" algn="tl">
                    <a:srgbClr val="000000"/>
                  </a:outerShdw>
                </a:effectLst>
                <a:latin typeface="Verdana" pitchFamily="34" charset="0"/>
              </a:rPr>
              <a:t>η ευημερία εξαρτάται αμφίδρομα από αυτά</a:t>
            </a:r>
          </a:p>
          <a:p>
            <a:pPr marL="342900" indent="-342900">
              <a:lnSpc>
                <a:spcPts val="3000"/>
              </a:lnSpc>
              <a:spcBef>
                <a:spcPct val="25000"/>
              </a:spcBef>
              <a:buClr>
                <a:srgbClr val="C4C3AA"/>
              </a:buClr>
              <a:buSzPct val="60000"/>
              <a:buFont typeface="Wingdings" pitchFamily="2" charset="2"/>
              <a:buChar char="®"/>
              <a:defRPr/>
            </a:pPr>
            <a:r>
              <a:rPr lang="el-GR" sz="2000" dirty="0">
                <a:solidFill>
                  <a:srgbClr val="FFC000"/>
                </a:solidFill>
                <a:effectLst>
                  <a:outerShdw blurRad="38100" dist="38100" dir="2700000" algn="tl">
                    <a:srgbClr val="000000"/>
                  </a:outerShdw>
                </a:effectLst>
                <a:latin typeface="Verdana" pitchFamily="34" charset="0"/>
              </a:rPr>
              <a:t>Όταν η </a:t>
            </a:r>
            <a:r>
              <a:rPr lang="el-GR" sz="2000" dirty="0" smtClean="0">
                <a:solidFill>
                  <a:srgbClr val="FFC000"/>
                </a:solidFill>
                <a:effectLst>
                  <a:outerShdw blurRad="38100" dist="38100" dir="2700000" algn="tl">
                    <a:srgbClr val="000000"/>
                  </a:outerShdw>
                </a:effectLst>
                <a:latin typeface="Verdana" pitchFamily="34" charset="0"/>
              </a:rPr>
              <a:t>ΠΖ  </a:t>
            </a:r>
            <a:r>
              <a:rPr lang="el-GR" sz="2000" dirty="0">
                <a:solidFill>
                  <a:srgbClr val="FFC000"/>
                </a:solidFill>
                <a:effectLst>
                  <a:outerShdw blurRad="38100" dist="38100" dir="2700000" algn="tl">
                    <a:srgbClr val="000000"/>
                  </a:outerShdw>
                </a:effectLst>
                <a:latin typeface="Verdana" pitchFamily="34" charset="0"/>
              </a:rPr>
              <a:t>δεν οριστεί επαρκώς </a:t>
            </a:r>
            <a:r>
              <a:rPr lang="el-GR" sz="2000" dirty="0">
                <a:solidFill>
                  <a:srgbClr val="FFFFFF"/>
                </a:solidFill>
                <a:effectLst>
                  <a:outerShdw blurRad="38100" dist="38100" dir="2700000" algn="tl">
                    <a:srgbClr val="000000"/>
                  </a:outerShdw>
                </a:effectLst>
                <a:latin typeface="Verdana" pitchFamily="34" charset="0"/>
              </a:rPr>
              <a:t>αλλά περιοριστεί στη φωτογράφηση των προτιμήσεων συγκεκριμένων </a:t>
            </a:r>
            <a:r>
              <a:rPr lang="el-GR" sz="2000" dirty="0" smtClean="0">
                <a:solidFill>
                  <a:srgbClr val="FFFFFF"/>
                </a:solidFill>
                <a:effectLst>
                  <a:outerShdw blurRad="38100" dist="38100" dir="2700000" algn="tl">
                    <a:srgbClr val="000000"/>
                  </a:outerShdw>
                </a:effectLst>
                <a:latin typeface="Verdana" pitchFamily="34" charset="0"/>
              </a:rPr>
              <a:t>πληθυσμιακών </a:t>
            </a:r>
            <a:r>
              <a:rPr lang="el-GR" sz="2000" dirty="0">
                <a:solidFill>
                  <a:srgbClr val="FFFFFF"/>
                </a:solidFill>
                <a:effectLst>
                  <a:outerShdw blurRad="38100" dist="38100" dir="2700000" algn="tl">
                    <a:srgbClr val="000000"/>
                  </a:outerShdw>
                </a:effectLst>
                <a:latin typeface="Verdana" pitchFamily="34" charset="0"/>
              </a:rPr>
              <a:t>ομάδων </a:t>
            </a:r>
            <a:r>
              <a:rPr lang="el-GR" sz="2000" dirty="0">
                <a:solidFill>
                  <a:srgbClr val="FFFF00"/>
                </a:solidFill>
                <a:effectLst>
                  <a:outerShdw blurRad="38100" dist="38100" dir="2700000" algn="tl">
                    <a:srgbClr val="000000"/>
                  </a:outerShdw>
                </a:effectLst>
                <a:latin typeface="Verdana" pitchFamily="34" charset="0"/>
              </a:rPr>
              <a:t>υπάρχει κίνδυνος υποβάθμισης κάποιων παραγόντων </a:t>
            </a:r>
            <a:r>
              <a:rPr lang="el-GR" sz="2000" dirty="0" smtClean="0">
                <a:solidFill>
                  <a:srgbClr val="FFFF00"/>
                </a:solidFill>
                <a:effectLst>
                  <a:outerShdw blurRad="38100" dist="38100" dir="2700000" algn="tl">
                    <a:srgbClr val="000000"/>
                  </a:outerShdw>
                </a:effectLst>
                <a:latin typeface="Verdana" pitchFamily="34" charset="0"/>
              </a:rPr>
              <a:t>της</a:t>
            </a:r>
          </a:p>
          <a:p>
            <a:pPr marL="342900" indent="-342900">
              <a:lnSpc>
                <a:spcPts val="3000"/>
              </a:lnSpc>
              <a:spcBef>
                <a:spcPct val="25000"/>
              </a:spcBef>
              <a:buClr>
                <a:srgbClr val="C4C3AA"/>
              </a:buClr>
              <a:buSzPct val="60000"/>
              <a:buFont typeface="Wingdings" pitchFamily="2" charset="2"/>
              <a:buChar char="®"/>
              <a:defRPr/>
            </a:pPr>
            <a:r>
              <a:rPr lang="el-GR" sz="2000" dirty="0" smtClean="0">
                <a:solidFill>
                  <a:srgbClr val="FFFFFF"/>
                </a:solidFill>
                <a:effectLst>
                  <a:outerShdw blurRad="38100" dist="38100" dir="2700000" algn="tl">
                    <a:srgbClr val="000000"/>
                  </a:outerShdw>
                </a:effectLst>
                <a:latin typeface="Verdana" pitchFamily="34" charset="0"/>
              </a:rPr>
              <a:t>Η ΠΖ </a:t>
            </a:r>
            <a:r>
              <a:rPr lang="el-GR" sz="2000" dirty="0">
                <a:solidFill>
                  <a:srgbClr val="FFFFFF"/>
                </a:solidFill>
                <a:effectLst>
                  <a:outerShdw blurRad="38100" dist="38100" dir="2700000" algn="tl">
                    <a:srgbClr val="000000"/>
                  </a:outerShdw>
                </a:effectLst>
                <a:latin typeface="Verdana" pitchFamily="34" charset="0"/>
              </a:rPr>
              <a:t>συχνά συγχέεται με την ποιότητα του χώρου</a:t>
            </a:r>
          </a:p>
          <a:p>
            <a:pPr marL="342900" indent="-342900">
              <a:lnSpc>
                <a:spcPts val="3000"/>
              </a:lnSpc>
              <a:spcBef>
                <a:spcPct val="25000"/>
              </a:spcBef>
              <a:buClr>
                <a:srgbClr val="C4C3AA"/>
              </a:buClr>
              <a:buSzPct val="60000"/>
              <a:buFont typeface="Wingdings" pitchFamily="2" charset="2"/>
              <a:buChar char="®"/>
              <a:defRPr/>
            </a:pPr>
            <a:r>
              <a:rPr lang="el-GR" sz="2000" dirty="0">
                <a:solidFill>
                  <a:srgbClr val="FFCC00"/>
                </a:solidFill>
                <a:effectLst>
                  <a:outerShdw blurRad="38100" dist="38100" dir="2700000" algn="tl">
                    <a:srgbClr val="000000"/>
                  </a:outerShdw>
                </a:effectLst>
                <a:latin typeface="Verdana" pitchFamily="34" charset="0"/>
              </a:rPr>
              <a:t>Οι ταξινομήσεις είναι χρήσιμο εργαλείο για τον προσανατολισμό των πόρων και των πολιτικών</a:t>
            </a:r>
            <a:r>
              <a:rPr lang="el-GR" sz="2000" dirty="0">
                <a:solidFill>
                  <a:srgbClr val="99FF33"/>
                </a:solidFill>
                <a:effectLst>
                  <a:outerShdw blurRad="38100" dist="38100" dir="2700000" algn="tl">
                    <a:srgbClr val="000000"/>
                  </a:outerShdw>
                </a:effectLst>
                <a:latin typeface="Verdana" pitchFamily="34" charset="0"/>
              </a:rPr>
              <a:t>, </a:t>
            </a:r>
            <a:r>
              <a:rPr lang="el-GR" sz="2000" dirty="0">
                <a:solidFill>
                  <a:srgbClr val="FFFFFF"/>
                </a:solidFill>
                <a:effectLst>
                  <a:outerShdw blurRad="38100" dist="38100" dir="2700000" algn="tl">
                    <a:srgbClr val="000000"/>
                  </a:outerShdw>
                </a:effectLst>
                <a:latin typeface="Verdana" pitchFamily="34" charset="0"/>
              </a:rPr>
              <a:t>αρκεί η </a:t>
            </a:r>
            <a:r>
              <a:rPr lang="el-GR" sz="2000" dirty="0" smtClean="0">
                <a:solidFill>
                  <a:srgbClr val="FFFFFF"/>
                </a:solidFill>
                <a:effectLst>
                  <a:outerShdw blurRad="38100" dist="38100" dir="2700000" algn="tl">
                    <a:srgbClr val="000000"/>
                  </a:outerShdw>
                </a:effectLst>
                <a:latin typeface="Verdana" pitchFamily="34" charset="0"/>
              </a:rPr>
              <a:t>ΠΖ να </a:t>
            </a:r>
            <a:r>
              <a:rPr lang="el-GR" sz="2000" dirty="0">
                <a:solidFill>
                  <a:srgbClr val="FFFFFF"/>
                </a:solidFill>
                <a:effectLst>
                  <a:outerShdw blurRad="38100" dist="38100" dir="2700000" algn="tl">
                    <a:srgbClr val="000000"/>
                  </a:outerShdw>
                </a:effectLst>
                <a:latin typeface="Verdana" pitchFamily="34" charset="0"/>
              </a:rPr>
              <a:t>προσδιορίζεται με τρόπο ολιστικό</a:t>
            </a:r>
          </a:p>
          <a:p>
            <a:pPr marL="342900" indent="-342900">
              <a:lnSpc>
                <a:spcPts val="3000"/>
              </a:lnSpc>
              <a:spcBef>
                <a:spcPct val="25000"/>
              </a:spcBef>
              <a:buClr>
                <a:srgbClr val="C4C3AA"/>
              </a:buClr>
              <a:buSzPct val="60000"/>
              <a:buFont typeface="Wingdings" pitchFamily="2" charset="2"/>
              <a:buChar char="®"/>
              <a:defRPr/>
            </a:pPr>
            <a:r>
              <a:rPr lang="el-GR" b="1" dirty="0" smtClean="0">
                <a:solidFill>
                  <a:srgbClr val="99FF33"/>
                </a:solidFill>
                <a:effectLst>
                  <a:outerShdw blurRad="38100" dist="38100" dir="2700000" algn="tl">
                    <a:srgbClr val="000000"/>
                  </a:outerShdw>
                </a:effectLst>
                <a:latin typeface="Verdana" pitchFamily="34" charset="0"/>
              </a:rPr>
              <a:t>Το </a:t>
            </a:r>
            <a:r>
              <a:rPr lang="el-GR" b="1" dirty="0">
                <a:solidFill>
                  <a:srgbClr val="99FF33"/>
                </a:solidFill>
                <a:effectLst>
                  <a:outerShdw blurRad="38100" dist="38100" dir="2700000" algn="tl">
                    <a:srgbClr val="000000"/>
                  </a:outerShdw>
                </a:effectLst>
                <a:latin typeface="Verdana" pitchFamily="34" charset="0"/>
              </a:rPr>
              <a:t>ζητούμενο είναι η </a:t>
            </a:r>
            <a:r>
              <a:rPr lang="el-GR" b="1" dirty="0" smtClean="0">
                <a:solidFill>
                  <a:srgbClr val="99FF33"/>
                </a:solidFill>
                <a:effectLst>
                  <a:outerShdw blurRad="38100" dist="38100" dir="2700000" algn="tl">
                    <a:srgbClr val="000000"/>
                  </a:outerShdw>
                </a:effectLst>
                <a:latin typeface="Verdana" pitchFamily="34" charset="0"/>
              </a:rPr>
              <a:t>βελτίωση των συνθηκών διαβίωσης και </a:t>
            </a:r>
            <a:r>
              <a:rPr lang="el-GR" b="1" dirty="0">
                <a:solidFill>
                  <a:srgbClr val="99FF33"/>
                </a:solidFill>
                <a:effectLst>
                  <a:outerShdw blurRad="38100" dist="38100" dir="2700000" algn="tl">
                    <a:srgbClr val="000000"/>
                  </a:outerShdw>
                </a:effectLst>
                <a:latin typeface="Verdana" pitchFamily="34" charset="0"/>
              </a:rPr>
              <a:t>όχι η ανταγωνιστικότητα </a:t>
            </a:r>
            <a:r>
              <a:rPr lang="en-US" b="1" dirty="0">
                <a:solidFill>
                  <a:srgbClr val="99FF33"/>
                </a:solidFill>
                <a:effectLst>
                  <a:outerShdw blurRad="38100" dist="38100" dir="2700000" algn="tl">
                    <a:srgbClr val="000000"/>
                  </a:outerShdw>
                </a:effectLst>
                <a:latin typeface="Verdana" pitchFamily="34" charset="0"/>
              </a:rPr>
              <a:t>per se</a:t>
            </a:r>
            <a:endParaRPr lang="el-GR" b="1" dirty="0">
              <a:solidFill>
                <a:srgbClr val="99FF33"/>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8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endParaRPr lang="el-GR" sz="20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dirty="0">
              <a:solidFill>
                <a:srgbClr val="FFFFFF"/>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Char char="u"/>
              <a:defRPr/>
            </a:pPr>
            <a:endParaRPr lang="el-GR" dirty="0">
              <a:solidFill>
                <a:srgbClr val="FFFFFF"/>
              </a:solidFill>
              <a:effectLst>
                <a:outerShdw blurRad="38100" dist="38100" dir="2700000" algn="tl">
                  <a:srgbClr val="000000"/>
                </a:outerShdw>
              </a:effectLst>
              <a:latin typeface="Verdana" pitchFamily="34" charset="0"/>
            </a:endParaRPr>
          </a:p>
        </p:txBody>
      </p:sp>
    </p:spTree>
    <p:extLst>
      <p:ext uri="{BB962C8B-B14F-4D97-AF65-F5344CB8AC3E}">
        <p14:creationId xmlns:p14="http://schemas.microsoft.com/office/powerpoint/2010/main" val="210976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568952" cy="6370975"/>
          </a:xfrm>
          <a:prstGeom prst="rect">
            <a:avLst/>
          </a:prstGeom>
          <a:noFill/>
        </p:spPr>
        <p:txBody>
          <a:bodyPr wrap="square" rtlCol="0">
            <a:spAutoFit/>
          </a:bodyPr>
          <a:lstStyle/>
          <a:p>
            <a:r>
              <a:rPr lang="el-GR" b="1" dirty="0">
                <a:solidFill>
                  <a:srgbClr val="92D050"/>
                </a:solidFill>
              </a:rPr>
              <a:t>Πλεονεκτήματα του Ανταγωνισμού</a:t>
            </a:r>
          </a:p>
          <a:p>
            <a:endParaRPr lang="el-GR" dirty="0" smtClean="0"/>
          </a:p>
          <a:p>
            <a:r>
              <a:rPr lang="el-GR" dirty="0" smtClean="0"/>
              <a:t>Ο </a:t>
            </a:r>
            <a:r>
              <a:rPr lang="el-GR" dirty="0"/>
              <a:t>ανταγωνισμός ωθεί τις επιχειρήσεις να προσπαθήσουν να κερδίσουν περισσότερους πελάτες από τους ανταγωνιστές τους προκειμένου να επιβιώσουν, να αναπτυχθούν και να επιτύχουν μεγαλύτερο κέρδος. Για να προσελκύσουν τους πελάτες αναγκάζονται να αυξήσουν την παραγωγή τους, να μειώσουν τις τιμές και να βελτιώσουν τα προϊόντα τους. </a:t>
            </a:r>
          </a:p>
          <a:p>
            <a:endParaRPr lang="el-GR" dirty="0" smtClean="0"/>
          </a:p>
          <a:p>
            <a:endParaRPr lang="el-GR" dirty="0"/>
          </a:p>
          <a:p>
            <a:r>
              <a:rPr lang="el-GR" dirty="0" smtClean="0"/>
              <a:t>Έτσι </a:t>
            </a:r>
            <a:r>
              <a:rPr lang="el-GR" dirty="0"/>
              <a:t>ο ανταγωνισμός ρίχνει τις τιμές, αυξάνει την ποιότητα και </a:t>
            </a:r>
            <a:r>
              <a:rPr lang="el-GR" dirty="0">
                <a:solidFill>
                  <a:srgbClr val="FFFF00"/>
                </a:solidFill>
              </a:rPr>
              <a:t>ευνοεί την καινοτομία. </a:t>
            </a:r>
            <a:r>
              <a:rPr lang="el-GR" dirty="0"/>
              <a:t>Βασικός όρος στη μικροοικονομία είναι η</a:t>
            </a:r>
            <a:r>
              <a:rPr lang="el-GR" dirty="0">
                <a:solidFill>
                  <a:srgbClr val="FFFF00"/>
                </a:solidFill>
              </a:rPr>
              <a:t> </a:t>
            </a:r>
            <a:r>
              <a:rPr lang="el-GR" dirty="0"/>
              <a:t>αποτελεσματικότητα (</a:t>
            </a:r>
            <a:r>
              <a:rPr lang="el-GR" dirty="0" err="1"/>
              <a:t>efficiency</a:t>
            </a:r>
            <a:r>
              <a:rPr lang="el-GR" dirty="0"/>
              <a:t>). Η αποτελεσματικότητα αυξάνεται, όταν με το ίδιο κόστος παράγονται περισσότερα αγαθά ή </a:t>
            </a:r>
            <a:r>
              <a:rPr lang="el-GR" dirty="0" smtClean="0"/>
              <a:t>για </a:t>
            </a:r>
            <a:r>
              <a:rPr lang="el-GR" dirty="0"/>
              <a:t>τα ίδια αγαθά απαιτείται λιγότερο κόστος. </a:t>
            </a:r>
            <a:endParaRPr lang="el-GR" dirty="0" smtClean="0"/>
          </a:p>
          <a:p>
            <a:endParaRPr lang="el-GR" dirty="0"/>
          </a:p>
          <a:p>
            <a:endParaRPr lang="el-GR" dirty="0"/>
          </a:p>
        </p:txBody>
      </p:sp>
    </p:spTree>
    <p:extLst>
      <p:ext uri="{BB962C8B-B14F-4D97-AF65-F5344CB8AC3E}">
        <p14:creationId xmlns:p14="http://schemas.microsoft.com/office/powerpoint/2010/main" val="2090456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5870"/>
            <a:ext cx="8568952" cy="6463308"/>
          </a:xfrm>
          <a:prstGeom prst="rect">
            <a:avLst/>
          </a:prstGeom>
          <a:noFill/>
        </p:spPr>
        <p:txBody>
          <a:bodyPr wrap="square" rtlCol="0">
            <a:spAutoFit/>
          </a:bodyPr>
          <a:lstStyle/>
          <a:p>
            <a:r>
              <a:rPr lang="el-GR" sz="2300" b="1" dirty="0">
                <a:solidFill>
                  <a:srgbClr val="FF0000"/>
                </a:solidFill>
              </a:rPr>
              <a:t>Μειονεκτήματα του Ανταγωνισμού </a:t>
            </a:r>
          </a:p>
          <a:p>
            <a:r>
              <a:rPr lang="el-GR" sz="2300" dirty="0" smtClean="0"/>
              <a:t>Αν όλοι </a:t>
            </a:r>
            <a:r>
              <a:rPr lang="el-GR" sz="2300" dirty="0"/>
              <a:t>μπορούν να παράγουν όλα τα αγαθά, οι επιχειρήσεις δεν έχουν κίνητρο να βελτιώσουν την ποιότητα. Η βελτίωση των προϊόντων κοστίζει και απαιτεί </a:t>
            </a:r>
            <a:r>
              <a:rPr lang="el-GR" sz="2300" dirty="0" smtClean="0"/>
              <a:t>επενδύσεις. Αν </a:t>
            </a:r>
            <a:r>
              <a:rPr lang="el-GR" sz="2300" dirty="0"/>
              <a:t>οι ανταγωνιστές μπορούν να αντιγράψουν τα προϊόντα των άλλων χωρίς περιορισμούς, η ανάπτυξη νέων δημιουργεί μόνο κόστος σ’ αυτόν που τα </a:t>
            </a:r>
            <a:r>
              <a:rPr lang="el-GR" sz="2300" dirty="0" smtClean="0"/>
              <a:t>δημιουργεί. Αποτέλεσμα </a:t>
            </a:r>
            <a:r>
              <a:rPr lang="el-GR" sz="2300" dirty="0"/>
              <a:t>είναι ότι </a:t>
            </a:r>
            <a:r>
              <a:rPr lang="el-GR" sz="2300" dirty="0">
                <a:solidFill>
                  <a:srgbClr val="FFFF00"/>
                </a:solidFill>
              </a:rPr>
              <a:t>κανείς δεν </a:t>
            </a:r>
            <a:r>
              <a:rPr lang="el-GR" sz="2300" dirty="0" smtClean="0">
                <a:solidFill>
                  <a:srgbClr val="FFFF00"/>
                </a:solidFill>
              </a:rPr>
              <a:t>καινοτομεί.</a:t>
            </a:r>
          </a:p>
          <a:p>
            <a:endParaRPr lang="el-GR" sz="2300" dirty="0" smtClean="0"/>
          </a:p>
          <a:p>
            <a:r>
              <a:rPr lang="el-GR" sz="2300" dirty="0" smtClean="0"/>
              <a:t>Για </a:t>
            </a:r>
            <a:r>
              <a:rPr lang="el-GR" sz="2300" dirty="0"/>
              <a:t>να βελτιώσει προϊόντα και υπηρεσίες, χρειάζεται να ξέρει, ότι ο καταναλωτής θα μπορεί να εξατομικεύσει τα προϊόντα του και να τα ταυτίσει με </a:t>
            </a:r>
            <a:r>
              <a:rPr lang="el-GR" sz="2300" dirty="0" smtClean="0"/>
              <a:t>αυτόν. </a:t>
            </a:r>
          </a:p>
          <a:p>
            <a:endParaRPr lang="el-GR" sz="2300" dirty="0" smtClean="0"/>
          </a:p>
          <a:p>
            <a:r>
              <a:rPr lang="el-GR" sz="2300" dirty="0" smtClean="0"/>
              <a:t>Όσο ο καταναλωτής ενδιαφέρεται μόνο για την τιμή, τόσο ο παραγωγός εξοικονομεί κόστος μειώνοντας την ποιότητα</a:t>
            </a:r>
          </a:p>
          <a:p>
            <a:endParaRPr lang="el-GR" sz="2300" dirty="0" smtClean="0"/>
          </a:p>
          <a:p>
            <a:r>
              <a:rPr lang="el-GR" sz="2300" dirty="0" smtClean="0"/>
              <a:t>Ο </a:t>
            </a:r>
            <a:r>
              <a:rPr lang="el-GR" sz="2300" dirty="0"/>
              <a:t>ανταγωνισμός είναι τότε καταστροφικός και οδηγεί σε διαρκή χειροτέρευση του προϊόντος (</a:t>
            </a:r>
            <a:r>
              <a:rPr lang="el-GR" sz="2300" dirty="0" err="1"/>
              <a:t>race</a:t>
            </a:r>
            <a:r>
              <a:rPr lang="el-GR" sz="2300" dirty="0"/>
              <a:t> </a:t>
            </a:r>
            <a:r>
              <a:rPr lang="el-GR" sz="2300" dirty="0" err="1"/>
              <a:t>to</a:t>
            </a:r>
            <a:r>
              <a:rPr lang="el-GR" sz="2300" dirty="0"/>
              <a:t> the </a:t>
            </a:r>
            <a:r>
              <a:rPr lang="el-GR" sz="2300" dirty="0" err="1"/>
              <a:t>bottom</a:t>
            </a:r>
            <a:r>
              <a:rPr lang="el-GR" sz="2300" dirty="0"/>
              <a:t>).</a:t>
            </a:r>
          </a:p>
        </p:txBody>
      </p:sp>
    </p:spTree>
    <p:extLst>
      <p:ext uri="{BB962C8B-B14F-4D97-AF65-F5344CB8AC3E}">
        <p14:creationId xmlns:p14="http://schemas.microsoft.com/office/powerpoint/2010/main" val="3332120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640960" cy="5452775"/>
          </a:xfrm>
          <a:prstGeom prst="rect">
            <a:avLst/>
          </a:prstGeom>
        </p:spPr>
        <p:txBody>
          <a:bodyPr wrap="square">
            <a:spAutoFit/>
          </a:bodyPr>
          <a:lstStyle/>
          <a:p>
            <a:pPr marL="342900" indent="-342900">
              <a:lnSpc>
                <a:spcPts val="4000"/>
              </a:lnSpc>
              <a:spcBef>
                <a:spcPct val="25000"/>
              </a:spcBef>
              <a:buFont typeface="Arial" pitchFamily="34" charset="0"/>
              <a:buChar char="•"/>
              <a:defRPr/>
            </a:pPr>
            <a:r>
              <a:rPr lang="el-GR" sz="2000" dirty="0">
                <a:solidFill>
                  <a:srgbClr val="FFFFFF"/>
                </a:solidFill>
              </a:rPr>
              <a:t>Η εγγύτητα στις πρώτες ύλες και στα μεταφορικά δίκτυα </a:t>
            </a:r>
            <a:r>
              <a:rPr lang="el-GR" sz="2000" dirty="0">
                <a:solidFill>
                  <a:srgbClr val="FFC000"/>
                </a:solidFill>
              </a:rPr>
              <a:t>ΔΕΝ</a:t>
            </a:r>
            <a:r>
              <a:rPr lang="el-GR" sz="2000" dirty="0">
                <a:solidFill>
                  <a:srgbClr val="FFFFFF"/>
                </a:solidFill>
              </a:rPr>
              <a:t> είναι πλέον τα ισχυρά πλεονεκτήματα των δυτικών πόλεων</a:t>
            </a:r>
          </a:p>
          <a:p>
            <a:pPr marL="342900" indent="-342900">
              <a:lnSpc>
                <a:spcPts val="4000"/>
              </a:lnSpc>
              <a:spcBef>
                <a:spcPct val="25000"/>
              </a:spcBef>
              <a:buFont typeface="Arial" pitchFamily="34" charset="0"/>
              <a:buChar char="•"/>
              <a:defRPr/>
            </a:pPr>
            <a:r>
              <a:rPr lang="el-GR" sz="2000" dirty="0">
                <a:solidFill>
                  <a:srgbClr val="FFCC00"/>
                </a:solidFill>
              </a:rPr>
              <a:t>Η τεχνογνωσία και η καινοτομία </a:t>
            </a:r>
            <a:r>
              <a:rPr lang="el-GR" sz="2000" dirty="0">
                <a:solidFill>
                  <a:srgbClr val="FFFFFF"/>
                </a:solidFill>
              </a:rPr>
              <a:t>είναι πλέον τα ατού της αστικής ανάπτυξης</a:t>
            </a:r>
          </a:p>
          <a:p>
            <a:pPr marL="342900" indent="-342900">
              <a:lnSpc>
                <a:spcPts val="4000"/>
              </a:lnSpc>
              <a:spcBef>
                <a:spcPct val="25000"/>
              </a:spcBef>
              <a:buFont typeface="Arial" pitchFamily="34" charset="0"/>
              <a:buChar char="•"/>
              <a:defRPr/>
            </a:pPr>
            <a:r>
              <a:rPr lang="el-GR" sz="2000" dirty="0">
                <a:solidFill>
                  <a:srgbClr val="FFFFFF"/>
                </a:solidFill>
              </a:rPr>
              <a:t>Όλες οι πόλεις δεν μπορούν να ανταποκριθούν στις νέες απαιτήσεις με την ίδια επιτυχία και </a:t>
            </a:r>
            <a:r>
              <a:rPr lang="el-GR" sz="2000" dirty="0" smtClean="0">
                <a:solidFill>
                  <a:srgbClr val="FFFFFF"/>
                </a:solidFill>
              </a:rPr>
              <a:t>ανταγωνίζονται μεταξύ τους</a:t>
            </a:r>
            <a:r>
              <a:rPr lang="el-GR" sz="2000" dirty="0">
                <a:solidFill>
                  <a:srgbClr val="FFFFFF"/>
                </a:solidFill>
              </a:rPr>
              <a:t> </a:t>
            </a:r>
            <a:r>
              <a:rPr lang="el-GR" sz="2000" dirty="0" smtClean="0">
                <a:solidFill>
                  <a:srgbClr val="FFFFFF"/>
                </a:solidFill>
              </a:rPr>
              <a:t>προκειμένου να </a:t>
            </a:r>
            <a:r>
              <a:rPr lang="el-GR" sz="2000" dirty="0">
                <a:solidFill>
                  <a:srgbClr val="FFFFFF"/>
                </a:solidFill>
              </a:rPr>
              <a:t>έλξουν τα κινούμενα επιχειρηματικά </a:t>
            </a:r>
            <a:r>
              <a:rPr lang="el-GR" sz="2000" dirty="0" smtClean="0">
                <a:solidFill>
                  <a:srgbClr val="FFFFFF"/>
                </a:solidFill>
              </a:rPr>
              <a:t>κεφάλαια</a:t>
            </a:r>
          </a:p>
          <a:p>
            <a:pPr marL="342900" indent="-342900">
              <a:lnSpc>
                <a:spcPts val="4000"/>
              </a:lnSpc>
              <a:spcBef>
                <a:spcPct val="25000"/>
              </a:spcBef>
              <a:buFont typeface="Arial" pitchFamily="34" charset="0"/>
              <a:buChar char="•"/>
              <a:defRPr/>
            </a:pPr>
            <a:r>
              <a:rPr lang="el-GR" sz="2000" dirty="0" smtClean="0">
                <a:solidFill>
                  <a:srgbClr val="FFFF00"/>
                </a:solidFill>
              </a:rPr>
              <a:t>Μετασχηματισμός της παγκόσμιας οικονομίας, </a:t>
            </a:r>
            <a:r>
              <a:rPr lang="el-GR" sz="2000" dirty="0" smtClean="0"/>
              <a:t>αποδέσμευση των κεφαλαίων από το χώρο, προσπάθεια των πόλεων για έλξη τους </a:t>
            </a:r>
            <a:r>
              <a:rPr lang="el-GR" sz="2000" dirty="0" smtClean="0">
                <a:sym typeface="Wingdings" panose="05000000000000000000" pitchFamily="2" charset="2"/>
              </a:rPr>
              <a:t> </a:t>
            </a:r>
            <a:r>
              <a:rPr lang="el-GR" sz="2000" dirty="0" smtClean="0">
                <a:solidFill>
                  <a:srgbClr val="99FF33"/>
                </a:solidFill>
              </a:rPr>
              <a:t>ανταγωνιστικότητα των πόλεων</a:t>
            </a:r>
          </a:p>
        </p:txBody>
      </p:sp>
      <p:sp>
        <p:nvSpPr>
          <p:cNvPr id="3" name="Rectangle 2"/>
          <p:cNvSpPr txBox="1">
            <a:spLocks noChangeArrowheads="1"/>
          </p:cNvSpPr>
          <p:nvPr/>
        </p:nvSpPr>
        <p:spPr bwMode="auto">
          <a:xfrm>
            <a:off x="0" y="0"/>
            <a:ext cx="9144000" cy="449263"/>
          </a:xfrm>
          <a:prstGeom prst="rect">
            <a:avLst/>
          </a:prstGeom>
          <a:noFill/>
          <a:ln w="9525">
            <a:noFill/>
            <a:miter lim="800000"/>
            <a:headEnd/>
            <a:tailEnd/>
          </a:ln>
          <a:effectLst/>
        </p:spPr>
        <p:txBody>
          <a:bodyPr lIns="91433" tIns="45716" rIns="91433" bIns="45716" anchor="b"/>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l-GR" sz="1600" dirty="0" smtClean="0">
                <a:solidFill>
                  <a:srgbClr val="C4C3AA"/>
                </a:solidFill>
              </a:rPr>
              <a:t>ΠΕΡΙ  ΑΝΤΑΓΩΝΙΣΤΙΚΟΤΗΤΑΣ  ΤΩΝ  ΠΟΛΕΩΝ</a:t>
            </a:r>
            <a:endParaRPr lang="en-GB" sz="1600" dirty="0" smtClean="0">
              <a:solidFill>
                <a:srgbClr val="C4C3AA"/>
              </a:solidFill>
            </a:endParaRPr>
          </a:p>
        </p:txBody>
      </p:sp>
    </p:spTree>
    <p:extLst>
      <p:ext uri="{BB962C8B-B14F-4D97-AF65-F5344CB8AC3E}">
        <p14:creationId xmlns:p14="http://schemas.microsoft.com/office/powerpoint/2010/main" val="398564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4" name="Rectangle 3"/>
          <p:cNvSpPr>
            <a:spLocks noChangeArrowheads="1"/>
          </p:cNvSpPr>
          <p:nvPr/>
        </p:nvSpPr>
        <p:spPr bwMode="auto">
          <a:xfrm>
            <a:off x="250825" y="476250"/>
            <a:ext cx="864235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000">
              <a:solidFill>
                <a:srgbClr val="FFFFFF"/>
              </a:solidFill>
              <a:effectLst>
                <a:outerShdw blurRad="38100" dist="38100" dir="2700000" algn="tl">
                  <a:srgbClr val="000000"/>
                </a:outerShdw>
              </a:effectLst>
              <a:latin typeface="Verdana" pitchFamily="34" charset="0"/>
            </a:endParaRPr>
          </a:p>
        </p:txBody>
      </p:sp>
      <p:sp>
        <p:nvSpPr>
          <p:cNvPr id="89096" name="Rectangle 3"/>
          <p:cNvSpPr>
            <a:spLocks noChangeArrowheads="1"/>
          </p:cNvSpPr>
          <p:nvPr/>
        </p:nvSpPr>
        <p:spPr bwMode="auto">
          <a:xfrm>
            <a:off x="381000" y="214313"/>
            <a:ext cx="8763000" cy="6048375"/>
          </a:xfrm>
          <a:prstGeom prst="rect">
            <a:avLst/>
          </a:prstGeom>
          <a:noFill/>
          <a:ln w="9525">
            <a:noFill/>
            <a:miter lim="800000"/>
            <a:headEnd/>
            <a:tailEnd/>
          </a:ln>
          <a:effectLst/>
        </p:spPr>
        <p:txBody>
          <a:bodyPr lIns="91433" tIns="45716" rIns="91433" bIns="45716"/>
          <a:lstStyle/>
          <a:p>
            <a:pPr marL="342900" indent="-342900" algn="ctr">
              <a:lnSpc>
                <a:spcPct val="90000"/>
              </a:lnSpc>
              <a:spcBef>
                <a:spcPct val="20000"/>
              </a:spcBef>
              <a:buClr>
                <a:srgbClr val="C4C3AA"/>
              </a:buClr>
              <a:buSzPct val="60000"/>
              <a:buFont typeface="Wingdings" pitchFamily="2" charset="2"/>
              <a:buNone/>
              <a:defRPr/>
            </a:pPr>
            <a:endParaRPr lang="el-GR" sz="22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SzPct val="60000"/>
              <a:buFont typeface="Wingdings" pitchFamily="2" charset="2"/>
              <a:buChar char="u"/>
              <a:defRPr/>
            </a:pPr>
            <a:r>
              <a:rPr lang="el-GR" sz="2200" dirty="0">
                <a:solidFill>
                  <a:srgbClr val="FFCC00"/>
                </a:solidFill>
                <a:effectLst>
                  <a:outerShdw blurRad="38100" dist="38100" dir="2700000" algn="tl">
                    <a:srgbClr val="000000"/>
                  </a:outerShdw>
                </a:effectLst>
                <a:latin typeface="Verdana" pitchFamily="34" charset="0"/>
              </a:rPr>
              <a:t>Αναδιάρθρωση της διοίκησης</a:t>
            </a:r>
            <a:r>
              <a:rPr lang="el-GR" sz="2200" dirty="0">
                <a:solidFill>
                  <a:srgbClr val="FFFFFF"/>
                </a:solidFill>
                <a:effectLst>
                  <a:outerShdw blurRad="38100" dist="38100" dir="2700000" algn="tl">
                    <a:srgbClr val="000000"/>
                  </a:outerShdw>
                </a:effectLst>
                <a:latin typeface="Verdana" pitchFamily="34" charset="0"/>
              </a:rPr>
              <a:t>: Μεταφορά αρμοδιοτήτων στις τοπικές κυβερνήσεις και μεταβίβαση στις πόλεις της αρμοδιότητας για ποιοτικό αστικό περιβάλλον</a:t>
            </a:r>
          </a:p>
          <a:p>
            <a:pPr marL="342900" indent="-342900">
              <a:lnSpc>
                <a:spcPts val="3000"/>
              </a:lnSpc>
              <a:spcBef>
                <a:spcPct val="25000"/>
              </a:spcBef>
              <a:buClr>
                <a:srgbClr val="C4C3AA"/>
              </a:buClr>
              <a:buSzPct val="60000"/>
              <a:buFont typeface="Wingdings" pitchFamily="2" charset="2"/>
              <a:buChar char="u"/>
              <a:defRPr/>
            </a:pPr>
            <a:r>
              <a:rPr lang="el-GR" sz="2200" dirty="0">
                <a:solidFill>
                  <a:srgbClr val="FFFF00"/>
                </a:solidFill>
                <a:effectLst>
                  <a:outerShdw blurRad="38100" dist="38100" dir="2700000" algn="tl">
                    <a:srgbClr val="000000"/>
                  </a:outerShdw>
                </a:effectLst>
                <a:latin typeface="Verdana" pitchFamily="34" charset="0"/>
              </a:rPr>
              <a:t>Στροφή από τη μαζικότητα προς τη διαφοροποίηση</a:t>
            </a:r>
            <a:r>
              <a:rPr lang="el-GR" sz="2200" dirty="0">
                <a:solidFill>
                  <a:srgbClr val="FFFFFF"/>
                </a:solidFill>
                <a:effectLst>
                  <a:outerShdw blurRad="38100" dist="38100" dir="2700000" algn="tl">
                    <a:srgbClr val="000000"/>
                  </a:outerShdw>
                </a:effectLst>
                <a:latin typeface="Verdana" pitchFamily="34" charset="0"/>
              </a:rPr>
              <a:t>, από τη μαζική κατανάλωση προς εξατομικευμένες υπηρεσίες</a:t>
            </a:r>
          </a:p>
          <a:p>
            <a:pPr marL="342900" indent="-342900">
              <a:lnSpc>
                <a:spcPts val="3000"/>
              </a:lnSpc>
              <a:spcBef>
                <a:spcPct val="25000"/>
              </a:spcBef>
              <a:buClr>
                <a:srgbClr val="C4C3AA"/>
              </a:buClr>
              <a:buSzPct val="60000"/>
              <a:buFont typeface="Wingdings" pitchFamily="2" charset="2"/>
              <a:buChar char="u"/>
              <a:defRPr/>
            </a:pPr>
            <a:r>
              <a:rPr lang="el-GR" sz="2200" dirty="0">
                <a:solidFill>
                  <a:srgbClr val="FFC000"/>
                </a:solidFill>
                <a:effectLst>
                  <a:outerShdw blurRad="38100" dist="38100" dir="2700000" algn="tl">
                    <a:srgbClr val="000000"/>
                  </a:outerShdw>
                </a:effectLst>
                <a:latin typeface="Verdana" pitchFamily="34" charset="0"/>
              </a:rPr>
              <a:t>Ανάγκη για διαφοροποίηση της εικόνας της πόλης </a:t>
            </a:r>
            <a:r>
              <a:rPr lang="el-GR" sz="2200" dirty="0">
                <a:solidFill>
                  <a:srgbClr val="FFFFFF"/>
                </a:solidFill>
                <a:effectLst>
                  <a:outerShdw blurRad="38100" dist="38100" dir="2700000" algn="tl">
                    <a:srgbClr val="000000"/>
                  </a:outerShdw>
                </a:effectLst>
                <a:latin typeface="Verdana" pitchFamily="34" charset="0"/>
              </a:rPr>
              <a:t>με διττό στόχο: να συναγωνιστούν τις άλλες πόλεις, να συναντήσουν τις ανάγκες των υποψήφιων ‘καταναλωτών’</a:t>
            </a:r>
          </a:p>
          <a:p>
            <a:pPr marL="342900" indent="-342900">
              <a:lnSpc>
                <a:spcPts val="3000"/>
              </a:lnSpc>
              <a:spcBef>
                <a:spcPct val="25000"/>
              </a:spcBef>
              <a:buClr>
                <a:srgbClr val="C4C3AA"/>
              </a:buClr>
              <a:buSzPct val="60000"/>
              <a:buFont typeface="Wingdings" pitchFamily="2" charset="2"/>
              <a:buChar char="u"/>
              <a:defRPr/>
            </a:pPr>
            <a:r>
              <a:rPr lang="el-GR" sz="2200" dirty="0">
                <a:solidFill>
                  <a:srgbClr val="FFFFFF"/>
                </a:solidFill>
                <a:latin typeface="Verdana" pitchFamily="34" charset="0"/>
              </a:rPr>
              <a:t>Εξαιτίας της ανάγκης για ‘ανταγωνιστικότητα’οι πόλεις </a:t>
            </a:r>
            <a:r>
              <a:rPr lang="el-GR" sz="2200" dirty="0">
                <a:solidFill>
                  <a:srgbClr val="FFFF00"/>
                </a:solidFill>
                <a:latin typeface="Verdana" pitchFamily="34" charset="0"/>
              </a:rPr>
              <a:t>διαφοροποιούνται, αλλά και αντιγράφουν η μία την άλλη</a:t>
            </a:r>
            <a:r>
              <a:rPr lang="el-GR" sz="2200" dirty="0">
                <a:solidFill>
                  <a:srgbClr val="FFFFFF"/>
                </a:solidFill>
                <a:latin typeface="Verdana" pitchFamily="34" charset="0"/>
              </a:rPr>
              <a:t> (‘Σειριακή αναπαραγωγή πολιτικών’ – ‘σειριακή αναπαραγωγή χώρων’)  </a:t>
            </a:r>
          </a:p>
          <a:p>
            <a:pPr marL="342900" indent="-342900">
              <a:lnSpc>
                <a:spcPts val="3000"/>
              </a:lnSpc>
              <a:spcBef>
                <a:spcPct val="25000"/>
              </a:spcBef>
              <a:buClr>
                <a:srgbClr val="C4C3AA"/>
              </a:buClr>
              <a:buSzPct val="60000"/>
              <a:buFont typeface="Wingdings" pitchFamily="2" charset="2"/>
              <a:buChar char="u"/>
              <a:defRPr/>
            </a:pPr>
            <a:r>
              <a:rPr lang="el-GR" sz="2200" dirty="0">
                <a:solidFill>
                  <a:srgbClr val="FFFFFF"/>
                </a:solidFill>
                <a:latin typeface="Verdana" pitchFamily="34" charset="0"/>
              </a:rPr>
              <a:t>πανομοιότυποι τόποι </a:t>
            </a:r>
            <a:r>
              <a:rPr lang="el-GR" sz="2200" dirty="0">
                <a:solidFill>
                  <a:srgbClr val="FFFFFF"/>
                </a:solidFill>
                <a:latin typeface="Verdana" pitchFamily="34" charset="0"/>
                <a:sym typeface="Wingdings 3"/>
              </a:rPr>
              <a:t> </a:t>
            </a:r>
            <a:r>
              <a:rPr lang="el-GR" sz="2200" dirty="0">
                <a:solidFill>
                  <a:srgbClr val="FFFFFF"/>
                </a:solidFill>
                <a:latin typeface="Verdana" pitchFamily="34" charset="0"/>
              </a:rPr>
              <a:t>ανάγκη για εκ νέου ανανέωση πολιτικών, υπηρεσιών και υποδομών </a:t>
            </a:r>
          </a:p>
          <a:p>
            <a:pPr>
              <a:lnSpc>
                <a:spcPts val="3000"/>
              </a:lnSpc>
              <a:spcBef>
                <a:spcPct val="25000"/>
              </a:spcBef>
              <a:buClr>
                <a:srgbClr val="C4C3AA"/>
              </a:buClr>
              <a:buSzPct val="60000"/>
              <a:defRPr/>
            </a:pPr>
            <a:r>
              <a:rPr lang="el-GR" sz="2000" dirty="0">
                <a:solidFill>
                  <a:srgbClr val="FFFFFF"/>
                </a:solidFill>
                <a:latin typeface="Verdana" pitchFamily="34" charset="0"/>
              </a:rPr>
              <a:t> </a:t>
            </a:r>
          </a:p>
          <a:p>
            <a:pPr marL="342900" indent="-342900">
              <a:lnSpc>
                <a:spcPts val="3000"/>
              </a:lnSpc>
              <a:spcBef>
                <a:spcPct val="25000"/>
              </a:spcBef>
              <a:buClr>
                <a:srgbClr val="C4C3AA"/>
              </a:buClr>
              <a:buSzPct val="60000"/>
              <a:buFont typeface="Wingdings" pitchFamily="2" charset="2"/>
              <a:buChar char="u"/>
              <a:defRPr/>
            </a:pPr>
            <a:endParaRPr lang="el-GR" sz="2200" dirty="0">
              <a:solidFill>
                <a:srgbClr val="FFFFFF"/>
              </a:solidFill>
              <a:effectLst>
                <a:outerShdw blurRad="38100" dist="38100" dir="2700000" algn="tl">
                  <a:srgbClr val="000000"/>
                </a:outerShdw>
              </a:effectLst>
              <a:latin typeface="Verdana" pitchFamily="34" charset="0"/>
            </a:endParaRPr>
          </a:p>
          <a:p>
            <a:pPr marL="342900" indent="-342900">
              <a:lnSpc>
                <a:spcPts val="3000"/>
              </a:lnSpc>
              <a:spcBef>
                <a:spcPct val="25000"/>
              </a:spcBef>
              <a:buClr>
                <a:srgbClr val="C4C3AA"/>
              </a:buClr>
              <a:buFont typeface="Wingdings" pitchFamily="2" charset="2"/>
              <a:buNone/>
              <a:defRPr/>
            </a:pPr>
            <a:endParaRPr lang="el-GR" sz="2200" dirty="0">
              <a:solidFill>
                <a:srgbClr val="FFFF00"/>
              </a:solidFill>
              <a:effectLst>
                <a:outerShdw blurRad="38100" dist="38100" dir="2700000" algn="tl">
                  <a:srgbClr val="000000"/>
                </a:outerShdw>
              </a:effectLst>
              <a:latin typeface="Verdana" pitchFamily="34" charset="0"/>
            </a:endParaRPr>
          </a:p>
          <a:p>
            <a:pPr marL="342900" indent="-342900">
              <a:lnSpc>
                <a:spcPts val="4000"/>
              </a:lnSpc>
              <a:spcBef>
                <a:spcPct val="25000"/>
              </a:spcBef>
              <a:buClr>
                <a:srgbClr val="C4C3AA"/>
              </a:buClr>
              <a:buSzPct val="60000"/>
              <a:buFont typeface="Wingdings" pitchFamily="2" charset="2"/>
              <a:buNone/>
              <a:defRPr/>
            </a:pPr>
            <a:endParaRPr lang="el-GR" sz="2200" b="1" dirty="0">
              <a:solidFill>
                <a:srgbClr val="0033CC"/>
              </a:solidFill>
              <a:effectLst>
                <a:outerShdw blurRad="38100" dist="38100" dir="2700000" algn="tl">
                  <a:srgbClr val="000000"/>
                </a:outerShdw>
              </a:effectLst>
              <a:latin typeface="Verdana" pitchFamily="34" charset="0"/>
            </a:endParaRPr>
          </a:p>
        </p:txBody>
      </p:sp>
      <p:sp>
        <p:nvSpPr>
          <p:cNvPr id="6" name="Rectangle 2"/>
          <p:cNvSpPr txBox="1">
            <a:spLocks noChangeArrowheads="1"/>
          </p:cNvSpPr>
          <p:nvPr/>
        </p:nvSpPr>
        <p:spPr bwMode="auto">
          <a:xfrm>
            <a:off x="0" y="0"/>
            <a:ext cx="9144000" cy="449263"/>
          </a:xfrm>
          <a:prstGeom prst="rect">
            <a:avLst/>
          </a:prstGeom>
          <a:noFill/>
          <a:ln w="9525">
            <a:noFill/>
            <a:miter lim="800000"/>
            <a:headEnd/>
            <a:tailEnd/>
          </a:ln>
          <a:effectLst/>
        </p:spPr>
        <p:txBody>
          <a:bodyPr lIns="91433" tIns="45716" rIns="91433" bIns="45716" anchor="b"/>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l-GR" sz="1600" dirty="0" smtClean="0">
                <a:solidFill>
                  <a:srgbClr val="C4C3AA"/>
                </a:solidFill>
              </a:rPr>
              <a:t>ΠΕΡΙ   ΑΝΤΑΓΩΝΙΣΤΙΚΟΤΗΤΑΣ  ΤΩΝ  ΠΟΛΕΩΝ</a:t>
            </a:r>
            <a:endParaRPr lang="en-GB" sz="1600" dirty="0" smtClean="0">
              <a:solidFill>
                <a:srgbClr val="C4C3AA"/>
              </a:solidFill>
            </a:endParaRPr>
          </a:p>
        </p:txBody>
      </p:sp>
    </p:spTree>
    <p:extLst>
      <p:ext uri="{BB962C8B-B14F-4D97-AF65-F5344CB8AC3E}">
        <p14:creationId xmlns:p14="http://schemas.microsoft.com/office/powerpoint/2010/main" val="494818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150"/>
            <a:ext cx="9144000" cy="6165850"/>
          </a:xfrm>
        </p:spPr>
        <p:txBody>
          <a:bodyPr/>
          <a:lstStyle/>
          <a:p>
            <a:pPr>
              <a:lnSpc>
                <a:spcPts val="3000"/>
              </a:lnSpc>
              <a:spcBef>
                <a:spcPct val="25000"/>
              </a:spcBef>
              <a:defRPr/>
            </a:pPr>
            <a:r>
              <a:rPr lang="el-GR" sz="2400" dirty="0" smtClean="0"/>
              <a:t>Από </a:t>
            </a:r>
            <a:r>
              <a:rPr lang="el-GR" sz="2400" dirty="0"/>
              <a:t>τα τέλη της δεκαετίας του ’80΄, διαρκής αναζήτηση καινοτόμων τρόπων προκειμένου κάθε πόλη να γίνει (ή να φανεί) πιο </a:t>
            </a:r>
            <a:r>
              <a:rPr lang="el-GR" sz="2400" dirty="0" smtClean="0">
                <a:solidFill>
                  <a:srgbClr val="FF0000"/>
                </a:solidFill>
              </a:rPr>
              <a:t>ανταγωνιστική</a:t>
            </a:r>
          </a:p>
          <a:p>
            <a:pPr algn="ctr">
              <a:lnSpc>
                <a:spcPts val="3000"/>
              </a:lnSpc>
              <a:spcBef>
                <a:spcPct val="25000"/>
              </a:spcBef>
              <a:buNone/>
              <a:defRPr/>
            </a:pPr>
            <a:r>
              <a:rPr lang="en-US" sz="2400" dirty="0" smtClean="0">
                <a:solidFill>
                  <a:srgbClr val="99FF33"/>
                </a:solidFill>
                <a:hlinkClick r:id="rId2"/>
              </a:rPr>
              <a:t>http://www.youtube.com/watch?v=YIytjqnLvK0</a:t>
            </a:r>
            <a:endParaRPr lang="en-US" sz="2400" dirty="0" smtClean="0">
              <a:solidFill>
                <a:srgbClr val="99FF33"/>
              </a:solidFill>
            </a:endParaRPr>
          </a:p>
          <a:p>
            <a:pPr algn="ctr">
              <a:lnSpc>
                <a:spcPts val="3000"/>
              </a:lnSpc>
              <a:spcBef>
                <a:spcPct val="25000"/>
              </a:spcBef>
              <a:buNone/>
              <a:defRPr/>
            </a:pPr>
            <a:endParaRPr lang="en-US" sz="2400" dirty="0">
              <a:solidFill>
                <a:srgbClr val="99FF33"/>
              </a:solidFill>
            </a:endParaRPr>
          </a:p>
          <a:p>
            <a:pPr algn="ctr">
              <a:lnSpc>
                <a:spcPts val="3000"/>
              </a:lnSpc>
              <a:spcBef>
                <a:spcPct val="25000"/>
              </a:spcBef>
              <a:buNone/>
              <a:defRPr/>
            </a:pPr>
            <a:r>
              <a:rPr lang="en-US" sz="2400" dirty="0">
                <a:solidFill>
                  <a:srgbClr val="FF0000"/>
                </a:solidFill>
              </a:rPr>
              <a:t>https://www.youtube.com/watch?v=EnMtod8iKQg&amp;nohtml5=False</a:t>
            </a:r>
            <a:endParaRPr lang="el-GR" sz="2400" dirty="0" smtClean="0">
              <a:solidFill>
                <a:srgbClr val="FF0000"/>
              </a:solidFill>
            </a:endParaRPr>
          </a:p>
          <a:p>
            <a:pPr>
              <a:lnSpc>
                <a:spcPts val="3000"/>
              </a:lnSpc>
              <a:spcBef>
                <a:spcPct val="25000"/>
              </a:spcBef>
              <a:defRPr/>
            </a:pPr>
            <a:endParaRPr lang="el-GR" sz="2400" dirty="0" smtClean="0"/>
          </a:p>
          <a:p>
            <a:pPr>
              <a:lnSpc>
                <a:spcPts val="3000"/>
              </a:lnSpc>
              <a:spcBef>
                <a:spcPct val="25000"/>
              </a:spcBef>
              <a:defRPr/>
            </a:pPr>
            <a:r>
              <a:rPr lang="el-GR" sz="2400" dirty="0">
                <a:solidFill>
                  <a:srgbClr val="FFFFFF"/>
                </a:solidFill>
                <a:latin typeface="Verdana" pitchFamily="34" charset="0"/>
              </a:rPr>
              <a:t>Θεωρίες περί ‘</a:t>
            </a:r>
            <a:r>
              <a:rPr lang="el-GR" sz="2400" dirty="0">
                <a:solidFill>
                  <a:srgbClr val="FFFF00"/>
                </a:solidFill>
                <a:latin typeface="Verdana" pitchFamily="34" charset="0"/>
              </a:rPr>
              <a:t>δημιουργικής πόλης’ </a:t>
            </a:r>
            <a:r>
              <a:rPr lang="el-GR" sz="2400" dirty="0">
                <a:solidFill>
                  <a:srgbClr val="FFFFFF"/>
                </a:solidFill>
                <a:latin typeface="Verdana" pitchFamily="34" charset="0"/>
              </a:rPr>
              <a:t>και ‘</a:t>
            </a:r>
            <a:r>
              <a:rPr lang="el-GR" sz="2400" dirty="0">
                <a:solidFill>
                  <a:srgbClr val="FFFF00"/>
                </a:solidFill>
                <a:latin typeface="Verdana" pitchFamily="34" charset="0"/>
              </a:rPr>
              <a:t>πόλης της καινοτομίας</a:t>
            </a:r>
            <a:r>
              <a:rPr lang="el-GR" sz="2400" dirty="0">
                <a:solidFill>
                  <a:srgbClr val="FFFFFF"/>
                </a:solidFill>
                <a:latin typeface="Verdana" pitchFamily="34" charset="0"/>
              </a:rPr>
              <a:t>’: το δημιουργικό περιβάλλον της πόλης οφείλεται σε διάφορους παράγοντες που συνυπάρχουν και συνεργούν και αναζητούνται από τη ‘δημιουργική τάξη΄</a:t>
            </a:r>
          </a:p>
          <a:p>
            <a:pPr marL="0" indent="0">
              <a:lnSpc>
                <a:spcPts val="3000"/>
              </a:lnSpc>
              <a:spcBef>
                <a:spcPct val="25000"/>
              </a:spcBef>
              <a:buFont typeface="Wingdings" pitchFamily="2" charset="2"/>
              <a:buNone/>
              <a:defRPr/>
            </a:pPr>
            <a:endParaRPr lang="el-GR" sz="2400" dirty="0"/>
          </a:p>
          <a:p>
            <a:pPr algn="ctr">
              <a:lnSpc>
                <a:spcPts val="3000"/>
              </a:lnSpc>
              <a:spcBef>
                <a:spcPct val="25000"/>
              </a:spcBef>
              <a:defRPr/>
            </a:pPr>
            <a:endParaRPr lang="el-GR" sz="2400" dirty="0"/>
          </a:p>
          <a:p>
            <a:pPr>
              <a:lnSpc>
                <a:spcPts val="3000"/>
              </a:lnSpc>
              <a:spcBef>
                <a:spcPct val="25000"/>
              </a:spcBef>
              <a:defRPr/>
            </a:pPr>
            <a:endParaRPr lang="el-GR" sz="2400" dirty="0"/>
          </a:p>
          <a:p>
            <a:pPr>
              <a:defRPr/>
            </a:pPr>
            <a:endParaRPr lang="el-GR" sz="2400" dirty="0"/>
          </a:p>
        </p:txBody>
      </p:sp>
      <p:sp>
        <p:nvSpPr>
          <p:cNvPr id="5" name="Rectangle 2"/>
          <p:cNvSpPr>
            <a:spLocks noChangeArrowheads="1"/>
          </p:cNvSpPr>
          <p:nvPr/>
        </p:nvSpPr>
        <p:spPr bwMode="auto">
          <a:xfrm>
            <a:off x="0" y="0"/>
            <a:ext cx="9144000" cy="449263"/>
          </a:xfrm>
          <a:prstGeom prst="rect">
            <a:avLst/>
          </a:prstGeom>
          <a:noFill/>
          <a:ln w="9525">
            <a:noFill/>
            <a:miter lim="800000"/>
            <a:headEnd/>
            <a:tailEnd/>
          </a:ln>
          <a:effectLst/>
        </p:spPr>
        <p:txBody>
          <a:bodyPr lIns="91433" tIns="45716" rIns="91433" bIns="45716" anchor="b"/>
          <a:lstStyle/>
          <a:p>
            <a:pPr>
              <a:defRPr/>
            </a:pPr>
            <a:r>
              <a:rPr lang="el-GR" sz="1600" dirty="0" smtClean="0">
                <a:solidFill>
                  <a:srgbClr val="C4C3AA"/>
                </a:solidFill>
                <a:effectLst>
                  <a:outerShdw blurRad="38100" dist="38100" dir="2700000" algn="tl">
                    <a:srgbClr val="000000"/>
                  </a:outerShdw>
                </a:effectLst>
              </a:rPr>
              <a:t>Η ΘΕΩΡΙΑ ΤΗΣ ‘ΔΗΜΙΟΥΡΓΙΚΗΣ ΤΑΞΗΣ’</a:t>
            </a:r>
            <a:endParaRPr lang="en-GB" sz="1600" dirty="0">
              <a:solidFill>
                <a:srgbClr val="C4C3AA"/>
              </a:solidFill>
              <a:effectLst>
                <a:outerShdw blurRad="38100" dist="38100" dir="2700000" algn="tl">
                  <a:srgbClr val="000000"/>
                </a:outerShdw>
              </a:effectLst>
            </a:endParaRPr>
          </a:p>
        </p:txBody>
      </p:sp>
    </p:spTree>
    <p:extLst>
      <p:ext uri="{BB962C8B-B14F-4D97-AF65-F5344CB8AC3E}">
        <p14:creationId xmlns:p14="http://schemas.microsoft.com/office/powerpoint/2010/main" val="3924255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429625" cy="618630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fontAlgn="auto">
              <a:spcBef>
                <a:spcPts val="0"/>
              </a:spcBef>
              <a:spcAft>
                <a:spcPts val="0"/>
              </a:spcAft>
            </a:pPr>
            <a:r>
              <a:rPr lang="en-US" sz="1800" b="1" dirty="0">
                <a:solidFill>
                  <a:prstClr val="white"/>
                </a:solidFill>
              </a:rPr>
              <a:t>Creative class: key driving force for economic development of </a:t>
            </a:r>
            <a:r>
              <a:rPr lang="en-US" sz="1800" b="1" dirty="0">
                <a:solidFill>
                  <a:prstClr val="white"/>
                </a:solidFill>
                <a:hlinkClick r:id="rId2" tooltip="Post-industrial"/>
              </a:rPr>
              <a:t>post-industrial</a:t>
            </a:r>
            <a:r>
              <a:rPr lang="en-US" sz="1800" b="1" dirty="0">
                <a:solidFill>
                  <a:prstClr val="white"/>
                </a:solidFill>
              </a:rPr>
              <a:t> </a:t>
            </a:r>
            <a:r>
              <a:rPr lang="en-US" sz="1800" b="1" dirty="0">
                <a:solidFill>
                  <a:prstClr val="white"/>
                </a:solidFill>
                <a:hlinkClick r:id="rId3" tooltip="Cities"/>
              </a:rPr>
              <a:t>cities</a:t>
            </a:r>
            <a:endParaRPr lang="en-US" sz="1800" b="1" dirty="0">
              <a:solidFill>
                <a:prstClr val="white"/>
              </a:solidFill>
            </a:endParaRPr>
          </a:p>
          <a:p>
            <a:pPr fontAlgn="auto">
              <a:spcBef>
                <a:spcPts val="0"/>
              </a:spcBef>
              <a:spcAft>
                <a:spcPts val="0"/>
              </a:spcAft>
            </a:pPr>
            <a:endParaRPr lang="en-US" sz="1800" b="1" dirty="0">
              <a:solidFill>
                <a:prstClr val="white"/>
              </a:solidFill>
            </a:endParaRPr>
          </a:p>
          <a:p>
            <a:pPr fontAlgn="auto">
              <a:spcBef>
                <a:spcPts val="0"/>
              </a:spcBef>
              <a:spcAft>
                <a:spcPts val="0"/>
              </a:spcAft>
            </a:pPr>
            <a:r>
              <a:rPr lang="el-GR" sz="1800" b="1" dirty="0">
                <a:solidFill>
                  <a:prstClr val="white"/>
                </a:solidFill>
              </a:rPr>
              <a:t>1. </a:t>
            </a:r>
            <a:r>
              <a:rPr lang="en-US" sz="1800" b="1" dirty="0">
                <a:solidFill>
                  <a:prstClr val="white"/>
                </a:solidFill>
              </a:rPr>
              <a:t>Super-creative core</a:t>
            </a:r>
            <a:r>
              <a:rPr lang="el-GR" sz="1800" b="1" dirty="0">
                <a:solidFill>
                  <a:prstClr val="white"/>
                </a:solidFill>
              </a:rPr>
              <a:t> (</a:t>
            </a:r>
            <a:r>
              <a:rPr lang="en-US" sz="1800" b="1" dirty="0">
                <a:solidFill>
                  <a:prstClr val="white"/>
                </a:solidFill>
              </a:rPr>
              <a:t>12 percent of all U.S. Jobs</a:t>
            </a:r>
            <a:r>
              <a:rPr lang="el-GR" sz="1800" b="1" dirty="0">
                <a:solidFill>
                  <a:prstClr val="white"/>
                </a:solidFill>
              </a:rPr>
              <a:t>): </a:t>
            </a:r>
            <a:r>
              <a:rPr lang="en-US" sz="1800" b="1" dirty="0">
                <a:solidFill>
                  <a:prstClr val="white"/>
                </a:solidFill>
              </a:rPr>
              <a:t>Fully engaged in the creative process</a:t>
            </a:r>
            <a:r>
              <a:rPr lang="el-GR" sz="1800" b="1" dirty="0">
                <a:solidFill>
                  <a:prstClr val="white"/>
                </a:solidFill>
              </a:rPr>
              <a:t>. </a:t>
            </a:r>
            <a:r>
              <a:rPr lang="en-US" sz="1800" b="1" dirty="0">
                <a:solidFill>
                  <a:prstClr val="white"/>
                </a:solidFill>
              </a:rPr>
              <a:t>Occupations: science, engineering, education, </a:t>
            </a:r>
            <a:r>
              <a:rPr lang="en-US" sz="1800" b="1" dirty="0">
                <a:solidFill>
                  <a:prstClr val="white"/>
                </a:solidFill>
                <a:hlinkClick r:id="rId4" tooltip="Computer programming"/>
              </a:rPr>
              <a:t>computer programming</a:t>
            </a:r>
            <a:r>
              <a:rPr lang="en-US" sz="1800" b="1" dirty="0">
                <a:solidFill>
                  <a:prstClr val="white"/>
                </a:solidFill>
              </a:rPr>
              <a:t>, research</a:t>
            </a:r>
          </a:p>
          <a:p>
            <a:pPr fontAlgn="auto">
              <a:spcBef>
                <a:spcPts val="0"/>
              </a:spcBef>
              <a:spcAft>
                <a:spcPts val="0"/>
              </a:spcAft>
            </a:pPr>
            <a:r>
              <a:rPr lang="en-US" sz="1800" b="1" dirty="0">
                <a:solidFill>
                  <a:prstClr val="white"/>
                </a:solidFill>
              </a:rPr>
              <a:t>Also: arts, design, media workers </a:t>
            </a:r>
          </a:p>
          <a:p>
            <a:pPr fontAlgn="auto">
              <a:spcBef>
                <a:spcPts val="0"/>
              </a:spcBef>
              <a:spcAft>
                <a:spcPts val="0"/>
              </a:spcAft>
            </a:pPr>
            <a:r>
              <a:rPr lang="el-GR" sz="1800" b="1" dirty="0">
                <a:solidFill>
                  <a:prstClr val="white"/>
                </a:solidFill>
              </a:rPr>
              <a:t>Χαρακτηριστικά: </a:t>
            </a:r>
            <a:r>
              <a:rPr lang="en-US" sz="1800" b="1" dirty="0">
                <a:solidFill>
                  <a:prstClr val="white"/>
                </a:solidFill>
              </a:rPr>
              <a:t>innovative, creating commercial products and consumer goods. </a:t>
            </a:r>
          </a:p>
          <a:p>
            <a:pPr fontAlgn="auto">
              <a:spcBef>
                <a:spcPts val="0"/>
              </a:spcBef>
              <a:spcAft>
                <a:spcPts val="0"/>
              </a:spcAft>
            </a:pPr>
            <a:r>
              <a:rPr lang="en-US" sz="1800" b="1" dirty="0">
                <a:solidFill>
                  <a:prstClr val="white"/>
                </a:solidFill>
              </a:rPr>
              <a:t>The primary job function of its members </a:t>
            </a:r>
            <a:r>
              <a:rPr lang="en-US" sz="1800" b="1" u="sng" dirty="0">
                <a:solidFill>
                  <a:prstClr val="white"/>
                </a:solidFill>
              </a:rPr>
              <a:t>is to be creative and innovative</a:t>
            </a:r>
          </a:p>
          <a:p>
            <a:pPr fontAlgn="auto">
              <a:spcBef>
                <a:spcPts val="0"/>
              </a:spcBef>
              <a:spcAft>
                <a:spcPts val="0"/>
              </a:spcAft>
            </a:pPr>
            <a:endParaRPr lang="en-US" sz="1800" b="1" dirty="0">
              <a:solidFill>
                <a:prstClr val="white"/>
              </a:solidFill>
            </a:endParaRPr>
          </a:p>
          <a:p>
            <a:pPr fontAlgn="auto">
              <a:spcBef>
                <a:spcPts val="0"/>
              </a:spcBef>
              <a:spcAft>
                <a:spcPts val="0"/>
              </a:spcAft>
            </a:pPr>
            <a:r>
              <a:rPr lang="el-GR" sz="1800" b="1" dirty="0">
                <a:solidFill>
                  <a:prstClr val="white"/>
                </a:solidFill>
              </a:rPr>
              <a:t>2. </a:t>
            </a:r>
            <a:r>
              <a:rPr lang="en-US" sz="1800" b="1" dirty="0">
                <a:solidFill>
                  <a:prstClr val="white"/>
                </a:solidFill>
              </a:rPr>
              <a:t>Creative </a:t>
            </a:r>
            <a:r>
              <a:rPr lang="en-US" sz="1800" b="1" dirty="0">
                <a:solidFill>
                  <a:prstClr val="white"/>
                </a:solidFill>
                <a:hlinkClick r:id="rId5" tooltip="Professional"/>
              </a:rPr>
              <a:t>professionals</a:t>
            </a:r>
            <a:r>
              <a:rPr lang="en-US" sz="1800" b="1" dirty="0">
                <a:solidFill>
                  <a:prstClr val="white"/>
                </a:solidFill>
              </a:rPr>
              <a:t>: the classic </a:t>
            </a:r>
            <a:r>
              <a:rPr lang="en-US" sz="1800" b="1" dirty="0">
                <a:solidFill>
                  <a:prstClr val="white"/>
                </a:solidFill>
                <a:hlinkClick r:id="rId6" tooltip="Knowledge workers"/>
              </a:rPr>
              <a:t>knowledge-based workers</a:t>
            </a:r>
            <a:r>
              <a:rPr lang="en-US" sz="1800" b="1" dirty="0">
                <a:solidFill>
                  <a:prstClr val="white"/>
                </a:solidFill>
              </a:rPr>
              <a:t> in healthcare, business and finance, the legal sector, and education. </a:t>
            </a:r>
          </a:p>
          <a:p>
            <a:pPr fontAlgn="auto">
              <a:spcBef>
                <a:spcPts val="0"/>
              </a:spcBef>
              <a:spcAft>
                <a:spcPts val="0"/>
              </a:spcAft>
            </a:pPr>
            <a:r>
              <a:rPr lang="en-US" sz="1800" b="1" dirty="0">
                <a:solidFill>
                  <a:prstClr val="white"/>
                </a:solidFill>
              </a:rPr>
              <a:t>They "draw on complex bodies of knowledge to solve specific problems" using higher degrees of education to do so</a:t>
            </a:r>
            <a:r>
              <a:rPr lang="el-GR" sz="1800" b="1" dirty="0">
                <a:solidFill>
                  <a:prstClr val="white"/>
                </a:solidFill>
              </a:rPr>
              <a:t>.</a:t>
            </a:r>
            <a:endParaRPr lang="en-US" sz="1800" b="1" dirty="0">
              <a:solidFill>
                <a:prstClr val="white"/>
              </a:solidFill>
            </a:endParaRPr>
          </a:p>
          <a:p>
            <a:pPr fontAlgn="auto">
              <a:spcBef>
                <a:spcPts val="0"/>
              </a:spcBef>
              <a:spcAft>
                <a:spcPts val="0"/>
              </a:spcAft>
            </a:pPr>
            <a:endParaRPr lang="el-GR" sz="1800" b="1" dirty="0">
              <a:solidFill>
                <a:prstClr val="white"/>
              </a:solidFill>
            </a:endParaRPr>
          </a:p>
          <a:p>
            <a:pPr fontAlgn="auto">
              <a:spcBef>
                <a:spcPts val="0"/>
              </a:spcBef>
              <a:spcAft>
                <a:spcPts val="0"/>
              </a:spcAft>
            </a:pPr>
            <a:r>
              <a:rPr lang="el-GR" sz="1800" b="1" dirty="0">
                <a:solidFill>
                  <a:prstClr val="white"/>
                </a:solidFill>
              </a:rPr>
              <a:t>3.</a:t>
            </a:r>
            <a:r>
              <a:rPr lang="en-US" sz="1800" b="1" dirty="0">
                <a:solidFill>
                  <a:prstClr val="white"/>
                </a:solidFill>
              </a:rPr>
              <a:t>The smaller group of </a:t>
            </a:r>
            <a:r>
              <a:rPr lang="en-US" sz="1800" b="1" dirty="0">
                <a:solidFill>
                  <a:prstClr val="white"/>
                </a:solidFill>
                <a:hlinkClick r:id="rId7" tooltip="Bohemianism"/>
              </a:rPr>
              <a:t>Bohemians</a:t>
            </a:r>
            <a:r>
              <a:rPr lang="en-US" sz="1800" b="1" dirty="0">
                <a:solidFill>
                  <a:prstClr val="white"/>
                </a:solidFill>
              </a:rPr>
              <a:t> is also included in the creative class</a:t>
            </a:r>
          </a:p>
          <a:p>
            <a:pPr fontAlgn="auto">
              <a:spcBef>
                <a:spcPts val="0"/>
              </a:spcBef>
              <a:spcAft>
                <a:spcPts val="0"/>
              </a:spcAft>
            </a:pPr>
            <a:endParaRPr lang="en-US" sz="1800" b="1" dirty="0">
              <a:solidFill>
                <a:prstClr val="white"/>
              </a:solidFill>
            </a:endParaRPr>
          </a:p>
          <a:p>
            <a:pPr fontAlgn="auto">
              <a:spcBef>
                <a:spcPts val="0"/>
              </a:spcBef>
              <a:spcAft>
                <a:spcPts val="0"/>
              </a:spcAft>
            </a:pPr>
            <a:endParaRPr lang="en-US" sz="1800" b="1" dirty="0">
              <a:solidFill>
                <a:prstClr val="white"/>
              </a:solidFill>
            </a:endParaRPr>
          </a:p>
          <a:p>
            <a:pPr fontAlgn="auto">
              <a:spcBef>
                <a:spcPts val="0"/>
              </a:spcBef>
              <a:spcAft>
                <a:spcPts val="0"/>
              </a:spcAft>
            </a:pPr>
            <a:r>
              <a:rPr lang="en-US" sz="1800" b="1" dirty="0">
                <a:solidFill>
                  <a:prstClr val="white"/>
                </a:solidFill>
              </a:rPr>
              <a:t>Florida's work proposes that a new or emergent class—or demographic segment made up of knowledge workers, intellectuals and various types of artists—is an ascendant economic force, representing either a major shift away from traditional agriculture- or industry-based economies or a general restructuring into more complex economic hierarchies.</a:t>
            </a:r>
          </a:p>
        </p:txBody>
      </p:sp>
    </p:spTree>
    <p:extLst>
      <p:ext uri="{BB962C8B-B14F-4D97-AF65-F5344CB8AC3E}">
        <p14:creationId xmlns:p14="http://schemas.microsoft.com/office/powerpoint/2010/main" val="2137527626"/>
      </p:ext>
    </p:extLst>
  </p:cSld>
  <p:clrMapOvr>
    <a:masterClrMapping/>
  </p:clrMapOvr>
</p:sld>
</file>

<file path=ppt/theme/theme1.xml><?xml version="1.0" encoding="utf-8"?>
<a:theme xmlns:a="http://schemas.openxmlformats.org/drawingml/2006/main" name="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rgbClr val="FFFF00"/>
          </a:buClr>
          <a:buSzPct val="80000"/>
          <a:buFont typeface="Wingdings" pitchFamily="2" charset="2"/>
          <a:buChar char="®"/>
          <a:tabLst/>
          <a:defRPr kumimoji="0" lang="en-GB"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12495</TotalTime>
  <Words>2430</Words>
  <Application>Microsoft Office PowerPoint</Application>
  <PresentationFormat>Προβολή στην οθόνη (4:3)</PresentationFormat>
  <Paragraphs>324</Paragraphs>
  <Slides>34</Slides>
  <Notes>2</Notes>
  <HiddenSlides>3</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13</vt:i4>
      </vt:variant>
      <vt:variant>
        <vt:lpstr>Τίτλοι διαφανειών</vt:lpstr>
      </vt:variant>
      <vt:variant>
        <vt:i4>34</vt:i4>
      </vt:variant>
    </vt:vector>
  </HeadingPairs>
  <TitlesOfParts>
    <vt:vector size="55" baseType="lpstr">
      <vt:lpstr>Arial</vt:lpstr>
      <vt:lpstr>Arial Narrow</vt:lpstr>
      <vt:lpstr>Calibri</vt:lpstr>
      <vt:lpstr>Calibri Light</vt:lpstr>
      <vt:lpstr>Times New Roman</vt:lpstr>
      <vt:lpstr>Verdana</vt:lpstr>
      <vt:lpstr>Wingdings</vt:lpstr>
      <vt:lpstr>Wingdings 3</vt:lpstr>
      <vt:lpstr>Δορυφορική κεραία</vt:lpstr>
      <vt:lpstr>3_Δορυφορική κεραία</vt:lpstr>
      <vt:lpstr>5_Δορυφορική κεραία</vt:lpstr>
      <vt:lpstr>7_Δορυφορική κεραία</vt:lpstr>
      <vt:lpstr>8_Δορυφορική κεραία</vt:lpstr>
      <vt:lpstr>10_Δορυφορική κεραία</vt:lpstr>
      <vt:lpstr>11_Δορυφορική κεραία</vt:lpstr>
      <vt:lpstr>16_Δορυφορική κεραία</vt:lpstr>
      <vt:lpstr>17_Δορυφορική κεραία</vt:lpstr>
      <vt:lpstr>18_Δορυφορική κεραία</vt:lpstr>
      <vt:lpstr>Θέμα του Office</vt:lpstr>
      <vt:lpstr>1_Θέμα του Office</vt:lpstr>
      <vt:lpstr>2_Θέμα του Office</vt:lpstr>
      <vt:lpstr>ΠΑΝΕΠΙΣΤΗΜΙΟ ΘΕΣΣΑΛΙΑΣ ΠΡΟΓΡΑΜΜΑΤΑ ΜΕΤΑΠΤΥΧΙΑΚΩΝ ΣΠΟΥΔΩΝ   ‘ΣΧΕΔΙΑΣΜΟΣ ΚΑΙ ΑΝΑΠΤΥΞΗ ΤΟΥΡΙΣΜΟΥ ΚΑΙ ΠΟΛΙΤΙΣΜΟΥ’ ‘ΠΟΛΕΟΔΟΜΙΑ – ΧΩΡΟΤΑΞΙΑ’  ΔΡΑΣΤΗΡΙΟΤΗΤΕΣ ΕΛΕΥΘΕΡΟΥ ΧΡΟΝΟΥ ΚΑΙ ΑΣΤΙΚΗ ΑΝΑΓΕΝΝΗΣΗ  8Ο ΜΑΘΗΜΑ: Δημιουργική τάξη, Δημιουργική πόλη, Ανταγωνιστικότητα  ΕΥΑ ΨΑΘΑ – ΑΠΡΙΛΙΟΣ 2017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University of Thessaly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INDUSTRIES IN ATHENS: SPATIAL TRANSFORMATIONS DURING THE NINETIES</dc:title>
  <dc:creator>A satisfied Microsoft Office User</dc:creator>
  <cp:lastModifiedBy>Admin</cp:lastModifiedBy>
  <cp:revision>1860</cp:revision>
  <cp:lastPrinted>2000-10-24T16:10:36Z</cp:lastPrinted>
  <dcterms:created xsi:type="dcterms:W3CDTF">2000-06-12T14:08:16Z</dcterms:created>
  <dcterms:modified xsi:type="dcterms:W3CDTF">2017-06-07T11:33:02Z</dcterms:modified>
</cp:coreProperties>
</file>