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2" r:id="rId3"/>
    <p:sldId id="284" r:id="rId4"/>
    <p:sldId id="286" r:id="rId5"/>
    <p:sldId id="289" r:id="rId6"/>
    <p:sldId id="288" r:id="rId7"/>
    <p:sldId id="296" r:id="rId8"/>
    <p:sldId id="291" r:id="rId9"/>
    <p:sldId id="295" r:id="rId10"/>
    <p:sldId id="297" r:id="rId11"/>
    <p:sldId id="281" r:id="rId12"/>
    <p:sldId id="298" r:id="rId13"/>
    <p:sldId id="299" r:id="rId14"/>
    <p:sldId id="300" r:id="rId15"/>
    <p:sldId id="301" r:id="rId16"/>
    <p:sldId id="302" r:id="rId17"/>
    <p:sldId id="303" r:id="rId18"/>
    <p:sldId id="305" r:id="rId19"/>
    <p:sldId id="306" r:id="rId20"/>
    <p:sldId id="307" r:id="rId21"/>
    <p:sldId id="308" r:id="rId22"/>
    <p:sldId id="309" r:id="rId23"/>
    <p:sldId id="304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image" Target="../media/image16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image" Target="../media/image17.wmf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003ED1-6165-43A2-B807-E380E698A9E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460745D-8B37-409B-AAF6-FFA9DE3840F5}">
      <dgm:prSet/>
      <dgm:spPr/>
      <dgm:t>
        <a:bodyPr/>
        <a:lstStyle/>
        <a:p>
          <a:pPr rtl="0"/>
          <a:r>
            <a:rPr lang="el-GR" b="1" dirty="0" smtClean="0"/>
            <a:t>Επιχειρηματική Ανακάλυψη</a:t>
          </a:r>
          <a:r>
            <a:rPr lang="el-GR" dirty="0" smtClean="0"/>
            <a:t>: Εντοπισμός  νέων επιχειρηματικών ευκαιριών με την αξιοποίηση ερευνητικών αποτελεσμάτων και την ενσωμάτωσή τους σε αλυσίδες αξίας</a:t>
          </a:r>
          <a:endParaRPr lang="en-GB" dirty="0"/>
        </a:p>
      </dgm:t>
    </dgm:pt>
    <dgm:pt modelId="{D64F2DDE-9264-4A0A-93EB-06045A8C229A}" type="parTrans" cxnId="{2C2F6BEB-5CB1-4F6F-9967-AEF1261BB5DB}">
      <dgm:prSet/>
      <dgm:spPr/>
      <dgm:t>
        <a:bodyPr/>
        <a:lstStyle/>
        <a:p>
          <a:endParaRPr lang="en-GB"/>
        </a:p>
      </dgm:t>
    </dgm:pt>
    <dgm:pt modelId="{01F29847-A888-4BA3-8941-AA2EB53557CC}" type="sibTrans" cxnId="{2C2F6BEB-5CB1-4F6F-9967-AEF1261BB5DB}">
      <dgm:prSet/>
      <dgm:spPr/>
      <dgm:t>
        <a:bodyPr/>
        <a:lstStyle/>
        <a:p>
          <a:endParaRPr lang="en-GB"/>
        </a:p>
      </dgm:t>
    </dgm:pt>
    <dgm:pt modelId="{3698D1CF-F4D1-40E2-8EF6-1770998E448C}">
      <dgm:prSet/>
      <dgm:spPr/>
      <dgm:t>
        <a:bodyPr/>
        <a:lstStyle/>
        <a:p>
          <a:pPr rtl="0"/>
          <a:r>
            <a:rPr lang="el-GR" b="1" dirty="0" smtClean="0"/>
            <a:t>Συμμετοχική διαδικασία </a:t>
          </a:r>
          <a:r>
            <a:rPr lang="el-GR" dirty="0" smtClean="0"/>
            <a:t>για την διαμόρφωση κοινού οράματος: παραγωγικός ιστός, ερευνητικοί- ακαδημαϊκοί φορείς, εθνικές/ περιφερειακές αρχές, φορείς χρηματοδότησης </a:t>
          </a:r>
          <a:endParaRPr lang="en-GB" dirty="0"/>
        </a:p>
      </dgm:t>
    </dgm:pt>
    <dgm:pt modelId="{73B03C07-FB3A-4C41-9140-271AFE0A761B}" type="parTrans" cxnId="{5A5D3EC5-1720-4238-9EDB-A9D05A1ABDAD}">
      <dgm:prSet/>
      <dgm:spPr/>
      <dgm:t>
        <a:bodyPr/>
        <a:lstStyle/>
        <a:p>
          <a:endParaRPr lang="en-GB"/>
        </a:p>
      </dgm:t>
    </dgm:pt>
    <dgm:pt modelId="{FA4A29CC-3AE4-42E3-9479-033602FA00C6}" type="sibTrans" cxnId="{5A5D3EC5-1720-4238-9EDB-A9D05A1ABDAD}">
      <dgm:prSet/>
      <dgm:spPr/>
      <dgm:t>
        <a:bodyPr/>
        <a:lstStyle/>
        <a:p>
          <a:endParaRPr lang="en-GB"/>
        </a:p>
      </dgm:t>
    </dgm:pt>
    <dgm:pt modelId="{775F7302-4B44-4FD7-A2A4-30265EA96C70}">
      <dgm:prSet/>
      <dgm:spPr/>
      <dgm:t>
        <a:bodyPr/>
        <a:lstStyle/>
        <a:p>
          <a:pPr rtl="0"/>
          <a:r>
            <a:rPr lang="el-GR" b="1" dirty="0" smtClean="0"/>
            <a:t>Τομεακή διάσταση </a:t>
          </a:r>
        </a:p>
        <a:p>
          <a:pPr rtl="0"/>
          <a:r>
            <a:rPr lang="el-GR" b="0" dirty="0" smtClean="0"/>
            <a:t>Επικέντρωση σε συγκεκριμένες δραστηριότητες, ολοκληρωμένες προσεγγίσεις ανά τομέα, όχι οριζόντιες δράσεις χωρίς θεματική εξειδίκευση</a:t>
          </a:r>
          <a:endParaRPr lang="en-GB" b="0" dirty="0"/>
        </a:p>
      </dgm:t>
    </dgm:pt>
    <dgm:pt modelId="{63E1829E-673C-4B61-B0C3-FACC8BBB330E}" type="parTrans" cxnId="{0DC05E9C-78B1-4A53-A9A9-CFF620A953F4}">
      <dgm:prSet/>
      <dgm:spPr/>
      <dgm:t>
        <a:bodyPr/>
        <a:lstStyle/>
        <a:p>
          <a:endParaRPr lang="en-GB"/>
        </a:p>
      </dgm:t>
    </dgm:pt>
    <dgm:pt modelId="{9587F87A-0568-489B-9040-68A00CE39B40}" type="sibTrans" cxnId="{0DC05E9C-78B1-4A53-A9A9-CFF620A953F4}">
      <dgm:prSet/>
      <dgm:spPr/>
      <dgm:t>
        <a:bodyPr/>
        <a:lstStyle/>
        <a:p>
          <a:endParaRPr lang="en-GB"/>
        </a:p>
      </dgm:t>
    </dgm:pt>
    <dgm:pt modelId="{41B5DAAE-E00A-42DC-AB32-B3599ADC8494}">
      <dgm:prSet/>
      <dgm:spPr/>
      <dgm:t>
        <a:bodyPr/>
        <a:lstStyle/>
        <a:p>
          <a:pPr rtl="0"/>
          <a:r>
            <a:rPr lang="el-GR" b="1" dirty="0" smtClean="0"/>
            <a:t>Δυναμική εφαρμογή </a:t>
          </a:r>
          <a:r>
            <a:rPr lang="el-GR" dirty="0" smtClean="0"/>
            <a:t>στο χρόνο, στοχοθέτηση, παρακολούθηση, </a:t>
          </a:r>
          <a:r>
            <a:rPr lang="el-GR" dirty="0" err="1" smtClean="0"/>
            <a:t>επικαιροποίηση</a:t>
          </a:r>
          <a:r>
            <a:rPr lang="el-GR" dirty="0" smtClean="0"/>
            <a:t>, αναμόρφωση επιλογών</a:t>
          </a:r>
          <a:endParaRPr lang="en-GB" dirty="0"/>
        </a:p>
      </dgm:t>
    </dgm:pt>
    <dgm:pt modelId="{A94C19DD-9952-4CA3-A9CC-7CCDEF1DEE95}" type="parTrans" cxnId="{8C6F0C7A-264B-4A5B-A13B-BEF9CD57FA4D}">
      <dgm:prSet/>
      <dgm:spPr/>
      <dgm:t>
        <a:bodyPr/>
        <a:lstStyle/>
        <a:p>
          <a:endParaRPr lang="en-GB"/>
        </a:p>
      </dgm:t>
    </dgm:pt>
    <dgm:pt modelId="{3C72083B-00C3-41A1-A24F-D1B7B2799574}" type="sibTrans" cxnId="{8C6F0C7A-264B-4A5B-A13B-BEF9CD57FA4D}">
      <dgm:prSet/>
      <dgm:spPr/>
      <dgm:t>
        <a:bodyPr/>
        <a:lstStyle/>
        <a:p>
          <a:endParaRPr lang="en-GB"/>
        </a:p>
      </dgm:t>
    </dgm:pt>
    <dgm:pt modelId="{DD91C1E2-F166-4E39-8C08-22602C3B9AD7}" type="pres">
      <dgm:prSet presAssocID="{C2003ED1-6165-43A2-B807-E380E698A9E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9CEC461-290B-4516-BFF8-0C665621B02C}" type="pres">
      <dgm:prSet presAssocID="{1460745D-8B37-409B-AAF6-FFA9DE3840F5}" presName="circle1" presStyleLbl="node1" presStyleIdx="0" presStyleCnt="4"/>
      <dgm:spPr/>
    </dgm:pt>
    <dgm:pt modelId="{30C160A8-07F6-4CA4-BB52-7CCC56DEC2AE}" type="pres">
      <dgm:prSet presAssocID="{1460745D-8B37-409B-AAF6-FFA9DE3840F5}" presName="space" presStyleCnt="0"/>
      <dgm:spPr/>
    </dgm:pt>
    <dgm:pt modelId="{EFC860EA-8A8A-4CA2-8C29-0D5E3CB52360}" type="pres">
      <dgm:prSet presAssocID="{1460745D-8B37-409B-AAF6-FFA9DE3840F5}" presName="rect1" presStyleLbl="alignAcc1" presStyleIdx="0" presStyleCnt="4"/>
      <dgm:spPr/>
      <dgm:t>
        <a:bodyPr/>
        <a:lstStyle/>
        <a:p>
          <a:endParaRPr lang="en-GB"/>
        </a:p>
      </dgm:t>
    </dgm:pt>
    <dgm:pt modelId="{6E4805D7-A08E-49D5-A53D-23C373BAA205}" type="pres">
      <dgm:prSet presAssocID="{3698D1CF-F4D1-40E2-8EF6-1770998E448C}" presName="vertSpace2" presStyleLbl="node1" presStyleIdx="0" presStyleCnt="4"/>
      <dgm:spPr/>
    </dgm:pt>
    <dgm:pt modelId="{0668B6BE-8C55-436E-A5E6-08F15AE8025D}" type="pres">
      <dgm:prSet presAssocID="{3698D1CF-F4D1-40E2-8EF6-1770998E448C}" presName="circle2" presStyleLbl="node1" presStyleIdx="1" presStyleCnt="4"/>
      <dgm:spPr/>
    </dgm:pt>
    <dgm:pt modelId="{F54780F3-2302-4FC1-A6D3-58BA75CE472A}" type="pres">
      <dgm:prSet presAssocID="{3698D1CF-F4D1-40E2-8EF6-1770998E448C}" presName="rect2" presStyleLbl="alignAcc1" presStyleIdx="1" presStyleCnt="4"/>
      <dgm:spPr/>
      <dgm:t>
        <a:bodyPr/>
        <a:lstStyle/>
        <a:p>
          <a:endParaRPr lang="en-GB"/>
        </a:p>
      </dgm:t>
    </dgm:pt>
    <dgm:pt modelId="{3F3C9722-32DD-4055-BFBC-C3408A9F047C}" type="pres">
      <dgm:prSet presAssocID="{775F7302-4B44-4FD7-A2A4-30265EA96C70}" presName="vertSpace3" presStyleLbl="node1" presStyleIdx="1" presStyleCnt="4"/>
      <dgm:spPr/>
    </dgm:pt>
    <dgm:pt modelId="{F5AAF9E5-252D-4CF5-9F46-42D259EB29F7}" type="pres">
      <dgm:prSet presAssocID="{775F7302-4B44-4FD7-A2A4-30265EA96C70}" presName="circle3" presStyleLbl="node1" presStyleIdx="2" presStyleCnt="4"/>
      <dgm:spPr/>
    </dgm:pt>
    <dgm:pt modelId="{AF5FD12A-AFD6-4BDE-96C5-4166AC0040DA}" type="pres">
      <dgm:prSet presAssocID="{775F7302-4B44-4FD7-A2A4-30265EA96C70}" presName="rect3" presStyleLbl="alignAcc1" presStyleIdx="2" presStyleCnt="4"/>
      <dgm:spPr/>
      <dgm:t>
        <a:bodyPr/>
        <a:lstStyle/>
        <a:p>
          <a:endParaRPr lang="en-GB"/>
        </a:p>
      </dgm:t>
    </dgm:pt>
    <dgm:pt modelId="{0FF479A9-1E95-4476-9D0F-EAE54BC509B5}" type="pres">
      <dgm:prSet presAssocID="{41B5DAAE-E00A-42DC-AB32-B3599ADC8494}" presName="vertSpace4" presStyleLbl="node1" presStyleIdx="2" presStyleCnt="4"/>
      <dgm:spPr/>
    </dgm:pt>
    <dgm:pt modelId="{CF52EF59-B743-4205-93C0-0F48E0168BC2}" type="pres">
      <dgm:prSet presAssocID="{41B5DAAE-E00A-42DC-AB32-B3599ADC8494}" presName="circle4" presStyleLbl="node1" presStyleIdx="3" presStyleCnt="4"/>
      <dgm:spPr/>
    </dgm:pt>
    <dgm:pt modelId="{50B15935-C9EE-43AD-92D2-A5468F073352}" type="pres">
      <dgm:prSet presAssocID="{41B5DAAE-E00A-42DC-AB32-B3599ADC8494}" presName="rect4" presStyleLbl="alignAcc1" presStyleIdx="3" presStyleCnt="4"/>
      <dgm:spPr/>
      <dgm:t>
        <a:bodyPr/>
        <a:lstStyle/>
        <a:p>
          <a:endParaRPr lang="en-GB"/>
        </a:p>
      </dgm:t>
    </dgm:pt>
    <dgm:pt modelId="{86A2592B-4F34-4550-A998-D123537A5CDF}" type="pres">
      <dgm:prSet presAssocID="{1460745D-8B37-409B-AAF6-FFA9DE3840F5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39FEED-E46B-4EC6-B59C-8B1D2E2724DD}" type="pres">
      <dgm:prSet presAssocID="{3698D1CF-F4D1-40E2-8EF6-1770998E448C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C36C99-F3B2-4CE3-9F72-8559D823E54B}" type="pres">
      <dgm:prSet presAssocID="{775F7302-4B44-4FD7-A2A4-30265EA96C70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98B879-4898-4718-9BFC-76EA14A1AA7D}" type="pres">
      <dgm:prSet presAssocID="{41B5DAAE-E00A-42DC-AB32-B3599ADC8494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8782085-89AC-4C14-A107-521A64A4C4D6}" type="presOf" srcId="{41B5DAAE-E00A-42DC-AB32-B3599ADC8494}" destId="{CD98B879-4898-4718-9BFC-76EA14A1AA7D}" srcOrd="1" destOrd="0" presId="urn:microsoft.com/office/officeart/2005/8/layout/target3"/>
    <dgm:cxn modelId="{0DC05E9C-78B1-4A53-A9A9-CFF620A953F4}" srcId="{C2003ED1-6165-43A2-B807-E380E698A9E8}" destId="{775F7302-4B44-4FD7-A2A4-30265EA96C70}" srcOrd="2" destOrd="0" parTransId="{63E1829E-673C-4B61-B0C3-FACC8BBB330E}" sibTransId="{9587F87A-0568-489B-9040-68A00CE39B40}"/>
    <dgm:cxn modelId="{74027A33-0E01-4B52-840C-ECFB4C27C466}" type="presOf" srcId="{1460745D-8B37-409B-AAF6-FFA9DE3840F5}" destId="{86A2592B-4F34-4550-A998-D123537A5CDF}" srcOrd="1" destOrd="0" presId="urn:microsoft.com/office/officeart/2005/8/layout/target3"/>
    <dgm:cxn modelId="{5EAD9987-3B86-43FC-9C46-3C0DF18E1CA0}" type="presOf" srcId="{3698D1CF-F4D1-40E2-8EF6-1770998E448C}" destId="{8039FEED-E46B-4EC6-B59C-8B1D2E2724DD}" srcOrd="1" destOrd="0" presId="urn:microsoft.com/office/officeart/2005/8/layout/target3"/>
    <dgm:cxn modelId="{8C6F0C7A-264B-4A5B-A13B-BEF9CD57FA4D}" srcId="{C2003ED1-6165-43A2-B807-E380E698A9E8}" destId="{41B5DAAE-E00A-42DC-AB32-B3599ADC8494}" srcOrd="3" destOrd="0" parTransId="{A94C19DD-9952-4CA3-A9CC-7CCDEF1DEE95}" sibTransId="{3C72083B-00C3-41A1-A24F-D1B7B2799574}"/>
    <dgm:cxn modelId="{137FC2EF-EFFF-419C-B995-CCB432B3BA27}" type="presOf" srcId="{3698D1CF-F4D1-40E2-8EF6-1770998E448C}" destId="{F54780F3-2302-4FC1-A6D3-58BA75CE472A}" srcOrd="0" destOrd="0" presId="urn:microsoft.com/office/officeart/2005/8/layout/target3"/>
    <dgm:cxn modelId="{67ED56FD-A77E-4E94-9D04-14D1E3CF0AB2}" type="presOf" srcId="{775F7302-4B44-4FD7-A2A4-30265EA96C70}" destId="{F6C36C99-F3B2-4CE3-9F72-8559D823E54B}" srcOrd="1" destOrd="0" presId="urn:microsoft.com/office/officeart/2005/8/layout/target3"/>
    <dgm:cxn modelId="{1B48B08C-DF2A-4436-90FB-439FDC2A6A19}" type="presOf" srcId="{775F7302-4B44-4FD7-A2A4-30265EA96C70}" destId="{AF5FD12A-AFD6-4BDE-96C5-4166AC0040DA}" srcOrd="0" destOrd="0" presId="urn:microsoft.com/office/officeart/2005/8/layout/target3"/>
    <dgm:cxn modelId="{3281C1DC-E690-47AF-9D52-F339D6D37A89}" type="presOf" srcId="{C2003ED1-6165-43A2-B807-E380E698A9E8}" destId="{DD91C1E2-F166-4E39-8C08-22602C3B9AD7}" srcOrd="0" destOrd="0" presId="urn:microsoft.com/office/officeart/2005/8/layout/target3"/>
    <dgm:cxn modelId="{C9FD39AB-F5D5-4841-8EEA-85F86E62A0F0}" type="presOf" srcId="{1460745D-8B37-409B-AAF6-FFA9DE3840F5}" destId="{EFC860EA-8A8A-4CA2-8C29-0D5E3CB52360}" srcOrd="0" destOrd="0" presId="urn:microsoft.com/office/officeart/2005/8/layout/target3"/>
    <dgm:cxn modelId="{2C2F6BEB-5CB1-4F6F-9967-AEF1261BB5DB}" srcId="{C2003ED1-6165-43A2-B807-E380E698A9E8}" destId="{1460745D-8B37-409B-AAF6-FFA9DE3840F5}" srcOrd="0" destOrd="0" parTransId="{D64F2DDE-9264-4A0A-93EB-06045A8C229A}" sibTransId="{01F29847-A888-4BA3-8941-AA2EB53557CC}"/>
    <dgm:cxn modelId="{DBB1216A-03D4-4D6B-9766-FEDA189B27D5}" type="presOf" srcId="{41B5DAAE-E00A-42DC-AB32-B3599ADC8494}" destId="{50B15935-C9EE-43AD-92D2-A5468F073352}" srcOrd="0" destOrd="0" presId="urn:microsoft.com/office/officeart/2005/8/layout/target3"/>
    <dgm:cxn modelId="{5A5D3EC5-1720-4238-9EDB-A9D05A1ABDAD}" srcId="{C2003ED1-6165-43A2-B807-E380E698A9E8}" destId="{3698D1CF-F4D1-40E2-8EF6-1770998E448C}" srcOrd="1" destOrd="0" parTransId="{73B03C07-FB3A-4C41-9140-271AFE0A761B}" sibTransId="{FA4A29CC-3AE4-42E3-9479-033602FA00C6}"/>
    <dgm:cxn modelId="{C279AC30-4333-4FA9-9F8C-5CB20F13884E}" type="presParOf" srcId="{DD91C1E2-F166-4E39-8C08-22602C3B9AD7}" destId="{D9CEC461-290B-4516-BFF8-0C665621B02C}" srcOrd="0" destOrd="0" presId="urn:microsoft.com/office/officeart/2005/8/layout/target3"/>
    <dgm:cxn modelId="{FCF62DC7-F466-40FD-8278-04C9664135A5}" type="presParOf" srcId="{DD91C1E2-F166-4E39-8C08-22602C3B9AD7}" destId="{30C160A8-07F6-4CA4-BB52-7CCC56DEC2AE}" srcOrd="1" destOrd="0" presId="urn:microsoft.com/office/officeart/2005/8/layout/target3"/>
    <dgm:cxn modelId="{75444BC4-7CC2-4995-B25E-B2484197B520}" type="presParOf" srcId="{DD91C1E2-F166-4E39-8C08-22602C3B9AD7}" destId="{EFC860EA-8A8A-4CA2-8C29-0D5E3CB52360}" srcOrd="2" destOrd="0" presId="urn:microsoft.com/office/officeart/2005/8/layout/target3"/>
    <dgm:cxn modelId="{94DB4117-4B86-4D38-87A3-F2462DE260F8}" type="presParOf" srcId="{DD91C1E2-F166-4E39-8C08-22602C3B9AD7}" destId="{6E4805D7-A08E-49D5-A53D-23C373BAA205}" srcOrd="3" destOrd="0" presId="urn:microsoft.com/office/officeart/2005/8/layout/target3"/>
    <dgm:cxn modelId="{4C091AA1-A999-4EFE-89AB-C3F974E3242D}" type="presParOf" srcId="{DD91C1E2-F166-4E39-8C08-22602C3B9AD7}" destId="{0668B6BE-8C55-436E-A5E6-08F15AE8025D}" srcOrd="4" destOrd="0" presId="urn:microsoft.com/office/officeart/2005/8/layout/target3"/>
    <dgm:cxn modelId="{C428005E-1707-4AA2-B992-6BC582EFC408}" type="presParOf" srcId="{DD91C1E2-F166-4E39-8C08-22602C3B9AD7}" destId="{F54780F3-2302-4FC1-A6D3-58BA75CE472A}" srcOrd="5" destOrd="0" presId="urn:microsoft.com/office/officeart/2005/8/layout/target3"/>
    <dgm:cxn modelId="{DBE337AD-B6DF-4D5C-B3D8-A94F132B9AC5}" type="presParOf" srcId="{DD91C1E2-F166-4E39-8C08-22602C3B9AD7}" destId="{3F3C9722-32DD-4055-BFBC-C3408A9F047C}" srcOrd="6" destOrd="0" presId="urn:microsoft.com/office/officeart/2005/8/layout/target3"/>
    <dgm:cxn modelId="{B38AAE54-E93E-4C3D-9133-3F25C09EABA8}" type="presParOf" srcId="{DD91C1E2-F166-4E39-8C08-22602C3B9AD7}" destId="{F5AAF9E5-252D-4CF5-9F46-42D259EB29F7}" srcOrd="7" destOrd="0" presId="urn:microsoft.com/office/officeart/2005/8/layout/target3"/>
    <dgm:cxn modelId="{2B5F266F-BE8F-461E-89F8-1C04C46D9DA9}" type="presParOf" srcId="{DD91C1E2-F166-4E39-8C08-22602C3B9AD7}" destId="{AF5FD12A-AFD6-4BDE-96C5-4166AC0040DA}" srcOrd="8" destOrd="0" presId="urn:microsoft.com/office/officeart/2005/8/layout/target3"/>
    <dgm:cxn modelId="{123258B6-9318-4985-A200-8D6EF95302E4}" type="presParOf" srcId="{DD91C1E2-F166-4E39-8C08-22602C3B9AD7}" destId="{0FF479A9-1E95-4476-9D0F-EAE54BC509B5}" srcOrd="9" destOrd="0" presId="urn:microsoft.com/office/officeart/2005/8/layout/target3"/>
    <dgm:cxn modelId="{E083580C-2B7F-4233-AFBA-42EA1FCD3EE6}" type="presParOf" srcId="{DD91C1E2-F166-4E39-8C08-22602C3B9AD7}" destId="{CF52EF59-B743-4205-93C0-0F48E0168BC2}" srcOrd="10" destOrd="0" presId="urn:microsoft.com/office/officeart/2005/8/layout/target3"/>
    <dgm:cxn modelId="{559CC916-48F5-42E2-BD4F-B26E44247F4D}" type="presParOf" srcId="{DD91C1E2-F166-4E39-8C08-22602C3B9AD7}" destId="{50B15935-C9EE-43AD-92D2-A5468F073352}" srcOrd="11" destOrd="0" presId="urn:microsoft.com/office/officeart/2005/8/layout/target3"/>
    <dgm:cxn modelId="{59D63109-A094-403D-9F42-AF398679A3BB}" type="presParOf" srcId="{DD91C1E2-F166-4E39-8C08-22602C3B9AD7}" destId="{86A2592B-4F34-4550-A998-D123537A5CDF}" srcOrd="12" destOrd="0" presId="urn:microsoft.com/office/officeart/2005/8/layout/target3"/>
    <dgm:cxn modelId="{06A7FD79-287E-4491-ABB3-4447ED8FEEFE}" type="presParOf" srcId="{DD91C1E2-F166-4E39-8C08-22602C3B9AD7}" destId="{8039FEED-E46B-4EC6-B59C-8B1D2E2724DD}" srcOrd="13" destOrd="0" presId="urn:microsoft.com/office/officeart/2005/8/layout/target3"/>
    <dgm:cxn modelId="{075E7313-D0B6-45A0-ACE4-DA620346721F}" type="presParOf" srcId="{DD91C1E2-F166-4E39-8C08-22602C3B9AD7}" destId="{F6C36C99-F3B2-4CE3-9F72-8559D823E54B}" srcOrd="14" destOrd="0" presId="urn:microsoft.com/office/officeart/2005/8/layout/target3"/>
    <dgm:cxn modelId="{296DA98F-6287-437C-AC5F-8ED8362879A2}" type="presParOf" srcId="{DD91C1E2-F166-4E39-8C08-22602C3B9AD7}" destId="{CD98B879-4898-4718-9BFC-76EA14A1AA7D}" srcOrd="15" destOrd="0" presId="urn:microsoft.com/office/officeart/2005/8/layout/targe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BAEE8F-7E15-40F7-9E5D-929218F34055}" type="doc">
      <dgm:prSet loTypeId="urn:microsoft.com/office/officeart/2005/8/layout/radial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C776C57-6E2A-4E65-B33C-CEDE385EE6A5}">
      <dgm:prSet phldrT="[Κείμενο]"/>
      <dgm:spPr>
        <a:solidFill>
          <a:srgbClr val="FFC000"/>
        </a:solidFill>
      </dgm:spPr>
      <dgm:t>
        <a:bodyPr/>
        <a:lstStyle/>
        <a:p>
          <a:r>
            <a:rPr lang="el-GR" dirty="0" smtClean="0">
              <a:solidFill>
                <a:schemeClr val="tx1"/>
              </a:solidFill>
            </a:rPr>
            <a:t>Επιχειρήσεις</a:t>
          </a:r>
        </a:p>
        <a:p>
          <a:r>
            <a:rPr lang="el-GR" dirty="0" smtClean="0">
              <a:solidFill>
                <a:schemeClr val="tx1"/>
              </a:solidFill>
            </a:rPr>
            <a:t>Ερευνητικοί Φορείς</a:t>
          </a:r>
        </a:p>
        <a:p>
          <a:r>
            <a:rPr lang="el-GR" dirty="0" smtClean="0">
              <a:solidFill>
                <a:schemeClr val="tx1"/>
              </a:solidFill>
            </a:rPr>
            <a:t>Υπουργεία Οργανισμοί</a:t>
          </a:r>
        </a:p>
        <a:p>
          <a:r>
            <a:rPr lang="el-GR" dirty="0" smtClean="0">
              <a:solidFill>
                <a:schemeClr val="tx1"/>
              </a:solidFill>
            </a:rPr>
            <a:t>Περιφέρειες</a:t>
          </a:r>
        </a:p>
        <a:p>
          <a:r>
            <a:rPr lang="el-GR" dirty="0" smtClean="0">
              <a:solidFill>
                <a:schemeClr val="tx1"/>
              </a:solidFill>
            </a:rPr>
            <a:t>Τεχνολογικοί φορείς</a:t>
          </a:r>
          <a:endParaRPr lang="el-GR" dirty="0">
            <a:solidFill>
              <a:schemeClr val="tx1"/>
            </a:solidFill>
          </a:endParaRPr>
        </a:p>
      </dgm:t>
    </dgm:pt>
    <dgm:pt modelId="{CD794375-B767-40D8-8C84-09C43768C41B}" type="parTrans" cxnId="{51CE7C9B-4676-41C6-8FF8-A63FF50ACD7B}">
      <dgm:prSet/>
      <dgm:spPr/>
      <dgm:t>
        <a:bodyPr/>
        <a:lstStyle/>
        <a:p>
          <a:endParaRPr lang="el-GR"/>
        </a:p>
      </dgm:t>
    </dgm:pt>
    <dgm:pt modelId="{CEE010B2-4A13-4180-8F6B-9B5BE0F79FD6}" type="sibTrans" cxnId="{51CE7C9B-4676-41C6-8FF8-A63FF50ACD7B}">
      <dgm:prSet/>
      <dgm:spPr/>
      <dgm:t>
        <a:bodyPr/>
        <a:lstStyle/>
        <a:p>
          <a:endParaRPr lang="el-GR"/>
        </a:p>
      </dgm:t>
    </dgm:pt>
    <dgm:pt modelId="{F227FF3D-9EEF-458D-9B1D-1F7B5DEED538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l-GR" sz="1200" b="1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Τεχνολογίες Πληροφορικής και Επικοινωνιών</a:t>
          </a:r>
          <a:endParaRPr lang="el-GR" sz="1200" b="1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0B0AEAC8-AE43-4E65-B415-C307FFCE3EF3}" type="sibTrans" cxnId="{DEF324B7-B6B0-4BF8-AAEE-8248850B0B5E}">
      <dgm:prSet/>
      <dgm:spPr/>
      <dgm:t>
        <a:bodyPr/>
        <a:lstStyle/>
        <a:p>
          <a:endParaRPr lang="el-GR"/>
        </a:p>
      </dgm:t>
    </dgm:pt>
    <dgm:pt modelId="{A4512A78-8FD1-4310-8FD3-A05E42E31A52}" type="parTrans" cxnId="{DEF324B7-B6B0-4BF8-AAEE-8248850B0B5E}">
      <dgm:prSet/>
      <dgm:spPr/>
      <dgm:t>
        <a:bodyPr/>
        <a:lstStyle/>
        <a:p>
          <a:endParaRPr lang="el-GR" dirty="0"/>
        </a:p>
      </dgm:t>
    </dgm:pt>
    <dgm:pt modelId="{E84D869D-1C12-4D55-8DA6-3DDB7AEBCCE0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l-GR" sz="1200" b="1" dirty="0" smtClean="0">
              <a:solidFill>
                <a:srgbClr val="000000"/>
              </a:solidFill>
            </a:rPr>
            <a:t>Αγροδιατροφή</a:t>
          </a:r>
          <a:endParaRPr lang="el-GR" sz="1200" b="1" dirty="0">
            <a:solidFill>
              <a:srgbClr val="000000"/>
            </a:solidFill>
          </a:endParaRPr>
        </a:p>
      </dgm:t>
    </dgm:pt>
    <dgm:pt modelId="{A7ECE242-8CAE-495C-9505-AF9DB7060A39}" type="sibTrans" cxnId="{70E0CCAB-094A-4A7D-B802-FACB9CCDA854}">
      <dgm:prSet/>
      <dgm:spPr/>
      <dgm:t>
        <a:bodyPr/>
        <a:lstStyle/>
        <a:p>
          <a:endParaRPr lang="el-GR"/>
        </a:p>
      </dgm:t>
    </dgm:pt>
    <dgm:pt modelId="{8005DCB1-5A99-46D8-A78B-7565D2106131}" type="parTrans" cxnId="{70E0CCAB-094A-4A7D-B802-FACB9CCDA854}">
      <dgm:prSet/>
      <dgm:spPr/>
      <dgm:t>
        <a:bodyPr/>
        <a:lstStyle/>
        <a:p>
          <a:endParaRPr lang="el-GR" dirty="0"/>
        </a:p>
      </dgm:t>
    </dgm:pt>
    <dgm:pt modelId="{3DACC6FA-D735-47BA-A2B7-F7FA0E7198EB}">
      <dgm:prSet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l-GR" sz="1200" b="1" dirty="0" smtClean="0">
              <a:solidFill>
                <a:srgbClr val="FF0000"/>
              </a:solidFill>
            </a:rPr>
            <a:t>Βιοεπιστήμες Υγεία και Φάρμακα</a:t>
          </a:r>
          <a:endParaRPr lang="el-GR" sz="1200" b="1" dirty="0">
            <a:solidFill>
              <a:srgbClr val="FF0000"/>
            </a:solidFill>
          </a:endParaRPr>
        </a:p>
      </dgm:t>
    </dgm:pt>
    <dgm:pt modelId="{6610BD08-7F2F-416B-8797-F31767873565}" type="sibTrans" cxnId="{42B5599C-1166-4129-82EC-0D40332B7613}">
      <dgm:prSet/>
      <dgm:spPr/>
      <dgm:t>
        <a:bodyPr/>
        <a:lstStyle/>
        <a:p>
          <a:endParaRPr lang="el-GR"/>
        </a:p>
      </dgm:t>
    </dgm:pt>
    <dgm:pt modelId="{A15BC054-B09C-43E1-B1DF-300991E9C11E}" type="parTrans" cxnId="{42B5599C-1166-4129-82EC-0D40332B7613}">
      <dgm:prSet/>
      <dgm:spPr/>
      <dgm:t>
        <a:bodyPr/>
        <a:lstStyle/>
        <a:p>
          <a:endParaRPr lang="el-GR" dirty="0"/>
        </a:p>
      </dgm:t>
    </dgm:pt>
    <dgm:pt modelId="{183C53B9-6D8B-4058-8AC0-18B166715453}">
      <dgm:prSet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l-GR" sz="1200" b="1" dirty="0" smtClean="0">
              <a:solidFill>
                <a:srgbClr val="000000"/>
              </a:solidFill>
            </a:rPr>
            <a:t>Υλικά -Κατασκευές</a:t>
          </a:r>
          <a:endParaRPr lang="el-GR" sz="1200" b="1" dirty="0">
            <a:solidFill>
              <a:srgbClr val="000000"/>
            </a:solidFill>
          </a:endParaRPr>
        </a:p>
      </dgm:t>
    </dgm:pt>
    <dgm:pt modelId="{DB5A2D25-F774-4156-8E05-EF54FA715272}" type="sibTrans" cxnId="{58AE13B7-52B3-4119-9111-980086EBCF12}">
      <dgm:prSet/>
      <dgm:spPr/>
      <dgm:t>
        <a:bodyPr/>
        <a:lstStyle/>
        <a:p>
          <a:endParaRPr lang="el-GR"/>
        </a:p>
      </dgm:t>
    </dgm:pt>
    <dgm:pt modelId="{4D1E445F-B82C-48FF-AE26-EE69B7BE62AA}" type="parTrans" cxnId="{58AE13B7-52B3-4119-9111-980086EBCF12}">
      <dgm:prSet/>
      <dgm:spPr/>
      <dgm:t>
        <a:bodyPr/>
        <a:lstStyle/>
        <a:p>
          <a:endParaRPr lang="el-GR" dirty="0"/>
        </a:p>
      </dgm:t>
    </dgm:pt>
    <dgm:pt modelId="{A882896B-E55C-4626-B725-CA7F3D60E0CE}">
      <dgm:prSet phldrT="[Κείμενο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l-GR" sz="1200" b="1" dirty="0" smtClean="0">
              <a:solidFill>
                <a:srgbClr val="000000"/>
              </a:solidFill>
            </a:rPr>
            <a:t>Ενέργεια</a:t>
          </a:r>
          <a:endParaRPr lang="el-GR" sz="1200" b="1" dirty="0">
            <a:solidFill>
              <a:srgbClr val="000000"/>
            </a:solidFill>
          </a:endParaRPr>
        </a:p>
      </dgm:t>
    </dgm:pt>
    <dgm:pt modelId="{A23ECBDA-78CF-48DC-88F6-1A8C224ACCE0}" type="sibTrans" cxnId="{D1597312-DA9A-4BDF-948E-34E7B3AEBDED}">
      <dgm:prSet/>
      <dgm:spPr/>
      <dgm:t>
        <a:bodyPr/>
        <a:lstStyle/>
        <a:p>
          <a:endParaRPr lang="el-GR"/>
        </a:p>
      </dgm:t>
    </dgm:pt>
    <dgm:pt modelId="{41F81EA3-2A6E-4CC8-BAE0-80CBB4D64D5F}" type="parTrans" cxnId="{D1597312-DA9A-4BDF-948E-34E7B3AEBDED}">
      <dgm:prSet/>
      <dgm:spPr/>
      <dgm:t>
        <a:bodyPr/>
        <a:lstStyle/>
        <a:p>
          <a:endParaRPr lang="el-GR" dirty="0"/>
        </a:p>
      </dgm:t>
    </dgm:pt>
    <dgm:pt modelId="{888800AA-EB57-4981-A5E9-39A02C1D2BC0}">
      <dgm:prSet phldrT="[Κείμενο]"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el-GR" sz="1200" b="1" dirty="0" smtClean="0">
              <a:solidFill>
                <a:srgbClr val="000000"/>
              </a:solidFill>
            </a:rPr>
            <a:t>Περιβάλλον</a:t>
          </a:r>
          <a:endParaRPr lang="el-GR" sz="1200" b="1" dirty="0">
            <a:solidFill>
              <a:srgbClr val="000000"/>
            </a:solidFill>
          </a:endParaRPr>
        </a:p>
      </dgm:t>
    </dgm:pt>
    <dgm:pt modelId="{32B8B9F6-FCE8-4CA3-A4D7-1CE60583E6A6}" type="sibTrans" cxnId="{DE067E47-8BD3-4FCD-A34C-0D33A6645844}">
      <dgm:prSet/>
      <dgm:spPr/>
      <dgm:t>
        <a:bodyPr/>
        <a:lstStyle/>
        <a:p>
          <a:endParaRPr lang="el-GR"/>
        </a:p>
      </dgm:t>
    </dgm:pt>
    <dgm:pt modelId="{1AAC7414-560C-4C65-A999-CEAE6A6ECB55}" type="parTrans" cxnId="{DE067E47-8BD3-4FCD-A34C-0D33A6645844}">
      <dgm:prSet/>
      <dgm:spPr/>
      <dgm:t>
        <a:bodyPr/>
        <a:lstStyle/>
        <a:p>
          <a:endParaRPr lang="el-GR" dirty="0"/>
        </a:p>
      </dgm:t>
    </dgm:pt>
    <dgm:pt modelId="{A12246B2-C39B-47A1-A6A0-3FD99F7E7484}">
      <dgm:prSet phldrT="[Κείμενο]" custT="1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r>
            <a:rPr lang="el-GR" sz="1200" b="1" dirty="0" smtClean="0">
              <a:solidFill>
                <a:srgbClr val="000000"/>
              </a:solidFill>
            </a:rPr>
            <a:t>Μεταφορές </a:t>
          </a:r>
          <a:r>
            <a:rPr lang="en-US" sz="1200" b="1" dirty="0" smtClean="0">
              <a:solidFill>
                <a:srgbClr val="FFC000"/>
              </a:solidFill>
            </a:rPr>
            <a:t>Logistics</a:t>
          </a:r>
        </a:p>
      </dgm:t>
    </dgm:pt>
    <dgm:pt modelId="{E020C056-B417-4B47-9749-86D573E8DECB}" type="sibTrans" cxnId="{13AA64DA-19C9-4BC8-84F1-97FE34C8AA00}">
      <dgm:prSet/>
      <dgm:spPr/>
      <dgm:t>
        <a:bodyPr/>
        <a:lstStyle/>
        <a:p>
          <a:endParaRPr lang="el-GR"/>
        </a:p>
      </dgm:t>
    </dgm:pt>
    <dgm:pt modelId="{F674B28F-5AF2-496F-A147-0B0DAC967A1C}" type="parTrans" cxnId="{13AA64DA-19C9-4BC8-84F1-97FE34C8AA00}">
      <dgm:prSet/>
      <dgm:spPr/>
      <dgm:t>
        <a:bodyPr/>
        <a:lstStyle/>
        <a:p>
          <a:endParaRPr lang="el-GR" dirty="0"/>
        </a:p>
      </dgm:t>
    </dgm:pt>
    <dgm:pt modelId="{B9A7ABD4-A3A6-419E-B42A-8E4460734CD4}">
      <dgm:prSet phldrT="[Κείμενο]" custT="1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r>
            <a:rPr lang="el-GR" sz="1200" b="1" dirty="0" smtClean="0">
              <a:solidFill>
                <a:srgbClr val="000000"/>
              </a:solidFill>
            </a:rPr>
            <a:t>Πολιτισμός-Τουρισμός και Δημιουργική </a:t>
          </a:r>
          <a:r>
            <a:rPr lang="el-GR" sz="1200" b="1" dirty="0" smtClean="0">
              <a:solidFill>
                <a:schemeClr val="bg1"/>
              </a:solidFill>
            </a:rPr>
            <a:t>Βιομηχανία</a:t>
          </a:r>
          <a:endParaRPr lang="el-GR" sz="1200" b="1" dirty="0">
            <a:solidFill>
              <a:schemeClr val="bg1"/>
            </a:solidFill>
          </a:endParaRPr>
        </a:p>
      </dgm:t>
    </dgm:pt>
    <dgm:pt modelId="{F06CD475-ABB7-438E-B10B-8E018555E7ED}" type="sibTrans" cxnId="{1B8E9877-9627-43CD-A370-ACE1D5985DCC}">
      <dgm:prSet/>
      <dgm:spPr/>
      <dgm:t>
        <a:bodyPr/>
        <a:lstStyle/>
        <a:p>
          <a:endParaRPr lang="el-GR"/>
        </a:p>
      </dgm:t>
    </dgm:pt>
    <dgm:pt modelId="{0F8B8DC9-504E-4510-88B9-242CBD83B8FB}" type="parTrans" cxnId="{1B8E9877-9627-43CD-A370-ACE1D5985DCC}">
      <dgm:prSet/>
      <dgm:spPr/>
      <dgm:t>
        <a:bodyPr/>
        <a:lstStyle/>
        <a:p>
          <a:endParaRPr lang="el-GR" dirty="0"/>
        </a:p>
      </dgm:t>
    </dgm:pt>
    <dgm:pt modelId="{067ADB37-1426-49EC-B409-7F4C1F78D299}" type="pres">
      <dgm:prSet presAssocID="{16BAEE8F-7E15-40F7-9E5D-929218F3405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86214CE-2424-4701-8411-78BA1E7F1BB9}" type="pres">
      <dgm:prSet presAssocID="{4C776C57-6E2A-4E65-B33C-CEDE385EE6A5}" presName="centerShape" presStyleLbl="node0" presStyleIdx="0" presStyleCnt="1" custScaleX="169486" custScaleY="169486" custLinFactNeighborX="1456" custLinFactNeighborY="-1955"/>
      <dgm:spPr/>
      <dgm:t>
        <a:bodyPr/>
        <a:lstStyle/>
        <a:p>
          <a:endParaRPr lang="el-GR"/>
        </a:p>
      </dgm:t>
    </dgm:pt>
    <dgm:pt modelId="{A39F563D-DB3C-4D00-8CB1-2A17B4B7A5CB}" type="pres">
      <dgm:prSet presAssocID="{0F8B8DC9-504E-4510-88B9-242CBD83B8FB}" presName="Name9" presStyleLbl="parChTrans1D2" presStyleIdx="0" presStyleCnt="8"/>
      <dgm:spPr/>
      <dgm:t>
        <a:bodyPr/>
        <a:lstStyle/>
        <a:p>
          <a:endParaRPr lang="el-GR"/>
        </a:p>
      </dgm:t>
    </dgm:pt>
    <dgm:pt modelId="{08EA0314-6E3A-4FA7-BB6E-D2FBCAAF725D}" type="pres">
      <dgm:prSet presAssocID="{0F8B8DC9-504E-4510-88B9-242CBD83B8FB}" presName="connTx" presStyleLbl="parChTrans1D2" presStyleIdx="0" presStyleCnt="8"/>
      <dgm:spPr/>
      <dgm:t>
        <a:bodyPr/>
        <a:lstStyle/>
        <a:p>
          <a:endParaRPr lang="el-GR"/>
        </a:p>
      </dgm:t>
    </dgm:pt>
    <dgm:pt modelId="{E50F3457-BBE8-4ADC-860D-3E064357E018}" type="pres">
      <dgm:prSet presAssocID="{B9A7ABD4-A3A6-419E-B42A-8E4460734CD4}" presName="node" presStyleLbl="node1" presStyleIdx="0" presStyleCnt="8" custScaleX="126804" custScaleY="1268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53BB999-F1CA-4F8F-BB95-1FFDD03C86A6}" type="pres">
      <dgm:prSet presAssocID="{F674B28F-5AF2-496F-A147-0B0DAC967A1C}" presName="Name9" presStyleLbl="parChTrans1D2" presStyleIdx="1" presStyleCnt="8"/>
      <dgm:spPr/>
      <dgm:t>
        <a:bodyPr/>
        <a:lstStyle/>
        <a:p>
          <a:endParaRPr lang="el-GR"/>
        </a:p>
      </dgm:t>
    </dgm:pt>
    <dgm:pt modelId="{B253937C-FA11-4B51-A865-86F56CD93764}" type="pres">
      <dgm:prSet presAssocID="{F674B28F-5AF2-496F-A147-0B0DAC967A1C}" presName="connTx" presStyleLbl="parChTrans1D2" presStyleIdx="1" presStyleCnt="8"/>
      <dgm:spPr/>
      <dgm:t>
        <a:bodyPr/>
        <a:lstStyle/>
        <a:p>
          <a:endParaRPr lang="el-GR"/>
        </a:p>
      </dgm:t>
    </dgm:pt>
    <dgm:pt modelId="{EC285E9C-AE59-467B-A295-9BFA3459F7DB}" type="pres">
      <dgm:prSet presAssocID="{A12246B2-C39B-47A1-A6A0-3FD99F7E7484}" presName="node" presStyleLbl="node1" presStyleIdx="1" presStyleCnt="8" custScaleX="126804" custScaleY="126804" custRadScaleRad="104096" custRadScaleInc="350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76BDC61-FDB1-4BE9-8693-655987912013}" type="pres">
      <dgm:prSet presAssocID="{1AAC7414-560C-4C65-A999-CEAE6A6ECB55}" presName="Name9" presStyleLbl="parChTrans1D2" presStyleIdx="2" presStyleCnt="8"/>
      <dgm:spPr/>
      <dgm:t>
        <a:bodyPr/>
        <a:lstStyle/>
        <a:p>
          <a:endParaRPr lang="el-GR"/>
        </a:p>
      </dgm:t>
    </dgm:pt>
    <dgm:pt modelId="{8866E751-542F-4753-A38B-FA807B6CAB14}" type="pres">
      <dgm:prSet presAssocID="{1AAC7414-560C-4C65-A999-CEAE6A6ECB55}" presName="connTx" presStyleLbl="parChTrans1D2" presStyleIdx="2" presStyleCnt="8"/>
      <dgm:spPr/>
      <dgm:t>
        <a:bodyPr/>
        <a:lstStyle/>
        <a:p>
          <a:endParaRPr lang="el-GR"/>
        </a:p>
      </dgm:t>
    </dgm:pt>
    <dgm:pt modelId="{A04DEB44-C771-409E-991E-5B9DA8D5ECD7}" type="pres">
      <dgm:prSet presAssocID="{888800AA-EB57-4981-A5E9-39A02C1D2BC0}" presName="node" presStyleLbl="node1" presStyleIdx="2" presStyleCnt="8" custScaleX="126804" custScaleY="1268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39C7E6D-776E-41E8-829F-5E0871F9EACB}" type="pres">
      <dgm:prSet presAssocID="{41F81EA3-2A6E-4CC8-BAE0-80CBB4D64D5F}" presName="Name9" presStyleLbl="parChTrans1D2" presStyleIdx="3" presStyleCnt="8"/>
      <dgm:spPr/>
      <dgm:t>
        <a:bodyPr/>
        <a:lstStyle/>
        <a:p>
          <a:endParaRPr lang="el-GR"/>
        </a:p>
      </dgm:t>
    </dgm:pt>
    <dgm:pt modelId="{3FF1064C-B20C-4C5B-B14A-005AB3FDF5CD}" type="pres">
      <dgm:prSet presAssocID="{41F81EA3-2A6E-4CC8-BAE0-80CBB4D64D5F}" presName="connTx" presStyleLbl="parChTrans1D2" presStyleIdx="3" presStyleCnt="8"/>
      <dgm:spPr/>
      <dgm:t>
        <a:bodyPr/>
        <a:lstStyle/>
        <a:p>
          <a:endParaRPr lang="el-GR"/>
        </a:p>
      </dgm:t>
    </dgm:pt>
    <dgm:pt modelId="{0B0D67F7-8BCD-4BD3-A724-FCCBE5F21C43}" type="pres">
      <dgm:prSet presAssocID="{A882896B-E55C-4626-B725-CA7F3D60E0CE}" presName="node" presStyleLbl="node1" presStyleIdx="3" presStyleCnt="8" custScaleX="126804" custScaleY="1268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A54885B-3EF7-4C98-93D0-94FDE703C99C}" type="pres">
      <dgm:prSet presAssocID="{4D1E445F-B82C-48FF-AE26-EE69B7BE62AA}" presName="Name9" presStyleLbl="parChTrans1D2" presStyleIdx="4" presStyleCnt="8"/>
      <dgm:spPr/>
      <dgm:t>
        <a:bodyPr/>
        <a:lstStyle/>
        <a:p>
          <a:endParaRPr lang="el-GR"/>
        </a:p>
      </dgm:t>
    </dgm:pt>
    <dgm:pt modelId="{2F776B99-5AC3-4C8F-992C-00E9C912750D}" type="pres">
      <dgm:prSet presAssocID="{4D1E445F-B82C-48FF-AE26-EE69B7BE62AA}" presName="connTx" presStyleLbl="parChTrans1D2" presStyleIdx="4" presStyleCnt="8"/>
      <dgm:spPr/>
      <dgm:t>
        <a:bodyPr/>
        <a:lstStyle/>
        <a:p>
          <a:endParaRPr lang="el-GR"/>
        </a:p>
      </dgm:t>
    </dgm:pt>
    <dgm:pt modelId="{ED618D06-F9D9-4A0F-8428-EEB021F55EBD}" type="pres">
      <dgm:prSet presAssocID="{183C53B9-6D8B-4058-8AC0-18B166715453}" presName="node" presStyleLbl="node1" presStyleIdx="4" presStyleCnt="8" custScaleX="147972" custScaleY="126804" custRadScaleRad="98269" custRadScaleInc="626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75333F4-41CC-41A0-BB1D-585A530D979B}" type="pres">
      <dgm:prSet presAssocID="{A15BC054-B09C-43E1-B1DF-300991E9C11E}" presName="Name9" presStyleLbl="parChTrans1D2" presStyleIdx="5" presStyleCnt="8"/>
      <dgm:spPr/>
      <dgm:t>
        <a:bodyPr/>
        <a:lstStyle/>
        <a:p>
          <a:endParaRPr lang="el-GR"/>
        </a:p>
      </dgm:t>
    </dgm:pt>
    <dgm:pt modelId="{29C6D45E-E9CF-4107-A099-3FB4AA760C87}" type="pres">
      <dgm:prSet presAssocID="{A15BC054-B09C-43E1-B1DF-300991E9C11E}" presName="connTx" presStyleLbl="parChTrans1D2" presStyleIdx="5" presStyleCnt="8"/>
      <dgm:spPr/>
      <dgm:t>
        <a:bodyPr/>
        <a:lstStyle/>
        <a:p>
          <a:endParaRPr lang="el-GR"/>
        </a:p>
      </dgm:t>
    </dgm:pt>
    <dgm:pt modelId="{471A3ED6-4579-4BDA-A868-3AABEF9D83BF}" type="pres">
      <dgm:prSet presAssocID="{3DACC6FA-D735-47BA-A2B7-F7FA0E7198EB}" presName="node" presStyleLbl="node1" presStyleIdx="5" presStyleCnt="8" custScaleX="126804" custScaleY="1268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7C705B1-C324-4020-81E9-ED8C26CB7908}" type="pres">
      <dgm:prSet presAssocID="{8005DCB1-5A99-46D8-A78B-7565D2106131}" presName="Name9" presStyleLbl="parChTrans1D2" presStyleIdx="6" presStyleCnt="8"/>
      <dgm:spPr/>
      <dgm:t>
        <a:bodyPr/>
        <a:lstStyle/>
        <a:p>
          <a:endParaRPr lang="el-GR"/>
        </a:p>
      </dgm:t>
    </dgm:pt>
    <dgm:pt modelId="{EE4E12AB-F779-45E0-BF3A-97037F13A71A}" type="pres">
      <dgm:prSet presAssocID="{8005DCB1-5A99-46D8-A78B-7565D2106131}" presName="connTx" presStyleLbl="parChTrans1D2" presStyleIdx="6" presStyleCnt="8"/>
      <dgm:spPr/>
      <dgm:t>
        <a:bodyPr/>
        <a:lstStyle/>
        <a:p>
          <a:endParaRPr lang="el-GR"/>
        </a:p>
      </dgm:t>
    </dgm:pt>
    <dgm:pt modelId="{8D3E85E2-4EB4-4E82-9F5E-4918AED6A7FD}" type="pres">
      <dgm:prSet presAssocID="{E84D869D-1C12-4D55-8DA6-3DDB7AEBCCE0}" presName="node" presStyleLbl="node1" presStyleIdx="6" presStyleCnt="8" custScaleX="126804" custScaleY="1268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2C7AE0C-074D-4C52-92B9-17836B312375}" type="pres">
      <dgm:prSet presAssocID="{A4512A78-8FD1-4310-8FD3-A05E42E31A52}" presName="Name9" presStyleLbl="parChTrans1D2" presStyleIdx="7" presStyleCnt="8"/>
      <dgm:spPr/>
      <dgm:t>
        <a:bodyPr/>
        <a:lstStyle/>
        <a:p>
          <a:endParaRPr lang="el-GR"/>
        </a:p>
      </dgm:t>
    </dgm:pt>
    <dgm:pt modelId="{ED60EA64-B19D-42D8-B1EB-77327C8868F0}" type="pres">
      <dgm:prSet presAssocID="{A4512A78-8FD1-4310-8FD3-A05E42E31A52}" presName="connTx" presStyleLbl="parChTrans1D2" presStyleIdx="7" presStyleCnt="8"/>
      <dgm:spPr/>
      <dgm:t>
        <a:bodyPr/>
        <a:lstStyle/>
        <a:p>
          <a:endParaRPr lang="el-GR"/>
        </a:p>
      </dgm:t>
    </dgm:pt>
    <dgm:pt modelId="{60CA6C36-448B-4C18-9A80-D292CC787E7A}" type="pres">
      <dgm:prSet presAssocID="{F227FF3D-9EEF-458D-9B1D-1F7B5DEED538}" presName="node" presStyleLbl="node1" presStyleIdx="7" presStyleCnt="8" custScaleX="126804" custScaleY="1268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B5B5BB2-75B3-4E66-9446-ED41C5823A30}" type="presOf" srcId="{F674B28F-5AF2-496F-A147-0B0DAC967A1C}" destId="{B253937C-FA11-4B51-A865-86F56CD93764}" srcOrd="1" destOrd="0" presId="urn:microsoft.com/office/officeart/2005/8/layout/radial1"/>
    <dgm:cxn modelId="{7B837014-3994-4941-BAEE-3EE62DA9CD01}" type="presOf" srcId="{888800AA-EB57-4981-A5E9-39A02C1D2BC0}" destId="{A04DEB44-C771-409E-991E-5B9DA8D5ECD7}" srcOrd="0" destOrd="0" presId="urn:microsoft.com/office/officeart/2005/8/layout/radial1"/>
    <dgm:cxn modelId="{3F1E0547-8902-42F9-AFB0-478464F57FA0}" type="presOf" srcId="{0F8B8DC9-504E-4510-88B9-242CBD83B8FB}" destId="{A39F563D-DB3C-4D00-8CB1-2A17B4B7A5CB}" srcOrd="0" destOrd="0" presId="urn:microsoft.com/office/officeart/2005/8/layout/radial1"/>
    <dgm:cxn modelId="{DEF324B7-B6B0-4BF8-AAEE-8248850B0B5E}" srcId="{4C776C57-6E2A-4E65-B33C-CEDE385EE6A5}" destId="{F227FF3D-9EEF-458D-9B1D-1F7B5DEED538}" srcOrd="7" destOrd="0" parTransId="{A4512A78-8FD1-4310-8FD3-A05E42E31A52}" sibTransId="{0B0AEAC8-AE43-4E65-B415-C307FFCE3EF3}"/>
    <dgm:cxn modelId="{4A47C8D2-A533-406D-BF43-79AB6164A01A}" type="presOf" srcId="{41F81EA3-2A6E-4CC8-BAE0-80CBB4D64D5F}" destId="{3FF1064C-B20C-4C5B-B14A-005AB3FDF5CD}" srcOrd="1" destOrd="0" presId="urn:microsoft.com/office/officeart/2005/8/layout/radial1"/>
    <dgm:cxn modelId="{93A551D3-7FC5-4A95-99D6-E2830428A9C0}" type="presOf" srcId="{B9A7ABD4-A3A6-419E-B42A-8E4460734CD4}" destId="{E50F3457-BBE8-4ADC-860D-3E064357E018}" srcOrd="0" destOrd="0" presId="urn:microsoft.com/office/officeart/2005/8/layout/radial1"/>
    <dgm:cxn modelId="{07A744E2-991B-4EF8-82F6-BF9D2DC0CF67}" type="presOf" srcId="{A15BC054-B09C-43E1-B1DF-300991E9C11E}" destId="{675333F4-41CC-41A0-BB1D-585A530D979B}" srcOrd="0" destOrd="0" presId="urn:microsoft.com/office/officeart/2005/8/layout/radial1"/>
    <dgm:cxn modelId="{388C03CA-08F6-4DA3-AAB7-0EB6243C080A}" type="presOf" srcId="{F674B28F-5AF2-496F-A147-0B0DAC967A1C}" destId="{953BB999-F1CA-4F8F-BB95-1FFDD03C86A6}" srcOrd="0" destOrd="0" presId="urn:microsoft.com/office/officeart/2005/8/layout/radial1"/>
    <dgm:cxn modelId="{78A3F845-203D-4E87-B406-AB08C38893FF}" type="presOf" srcId="{1AAC7414-560C-4C65-A999-CEAE6A6ECB55}" destId="{C76BDC61-FDB1-4BE9-8693-655987912013}" srcOrd="0" destOrd="0" presId="urn:microsoft.com/office/officeart/2005/8/layout/radial1"/>
    <dgm:cxn modelId="{2B062A62-858B-4F5B-BB12-EDF3BF552ADC}" type="presOf" srcId="{3DACC6FA-D735-47BA-A2B7-F7FA0E7198EB}" destId="{471A3ED6-4579-4BDA-A868-3AABEF9D83BF}" srcOrd="0" destOrd="0" presId="urn:microsoft.com/office/officeart/2005/8/layout/radial1"/>
    <dgm:cxn modelId="{C9FE6E80-E29B-4282-8684-61EC258D4365}" type="presOf" srcId="{A15BC054-B09C-43E1-B1DF-300991E9C11E}" destId="{29C6D45E-E9CF-4107-A099-3FB4AA760C87}" srcOrd="1" destOrd="0" presId="urn:microsoft.com/office/officeart/2005/8/layout/radial1"/>
    <dgm:cxn modelId="{5EAF2513-16F1-4F93-8726-BCE8B79DAEE4}" type="presOf" srcId="{8005DCB1-5A99-46D8-A78B-7565D2106131}" destId="{D7C705B1-C324-4020-81E9-ED8C26CB7908}" srcOrd="0" destOrd="0" presId="urn:microsoft.com/office/officeart/2005/8/layout/radial1"/>
    <dgm:cxn modelId="{CB6659D0-E532-498B-A80E-708C83F109CC}" type="presOf" srcId="{4C776C57-6E2A-4E65-B33C-CEDE385EE6A5}" destId="{686214CE-2424-4701-8411-78BA1E7F1BB9}" srcOrd="0" destOrd="0" presId="urn:microsoft.com/office/officeart/2005/8/layout/radial1"/>
    <dgm:cxn modelId="{1B8E9877-9627-43CD-A370-ACE1D5985DCC}" srcId="{4C776C57-6E2A-4E65-B33C-CEDE385EE6A5}" destId="{B9A7ABD4-A3A6-419E-B42A-8E4460734CD4}" srcOrd="0" destOrd="0" parTransId="{0F8B8DC9-504E-4510-88B9-242CBD83B8FB}" sibTransId="{F06CD475-ABB7-438E-B10B-8E018555E7ED}"/>
    <dgm:cxn modelId="{04128E75-CD5A-4B17-8F46-1BE90F691FF1}" type="presOf" srcId="{4D1E445F-B82C-48FF-AE26-EE69B7BE62AA}" destId="{2F776B99-5AC3-4C8F-992C-00E9C912750D}" srcOrd="1" destOrd="0" presId="urn:microsoft.com/office/officeart/2005/8/layout/radial1"/>
    <dgm:cxn modelId="{1C574505-8CCF-40BD-A6E4-6B93106C728B}" type="presOf" srcId="{E84D869D-1C12-4D55-8DA6-3DDB7AEBCCE0}" destId="{8D3E85E2-4EB4-4E82-9F5E-4918AED6A7FD}" srcOrd="0" destOrd="0" presId="urn:microsoft.com/office/officeart/2005/8/layout/radial1"/>
    <dgm:cxn modelId="{DE067E47-8BD3-4FCD-A34C-0D33A6645844}" srcId="{4C776C57-6E2A-4E65-B33C-CEDE385EE6A5}" destId="{888800AA-EB57-4981-A5E9-39A02C1D2BC0}" srcOrd="2" destOrd="0" parTransId="{1AAC7414-560C-4C65-A999-CEAE6A6ECB55}" sibTransId="{32B8B9F6-FCE8-4CA3-A4D7-1CE60583E6A6}"/>
    <dgm:cxn modelId="{13AA64DA-19C9-4BC8-84F1-97FE34C8AA00}" srcId="{4C776C57-6E2A-4E65-B33C-CEDE385EE6A5}" destId="{A12246B2-C39B-47A1-A6A0-3FD99F7E7484}" srcOrd="1" destOrd="0" parTransId="{F674B28F-5AF2-496F-A147-0B0DAC967A1C}" sibTransId="{E020C056-B417-4B47-9749-86D573E8DECB}"/>
    <dgm:cxn modelId="{58AE13B7-52B3-4119-9111-980086EBCF12}" srcId="{4C776C57-6E2A-4E65-B33C-CEDE385EE6A5}" destId="{183C53B9-6D8B-4058-8AC0-18B166715453}" srcOrd="4" destOrd="0" parTransId="{4D1E445F-B82C-48FF-AE26-EE69B7BE62AA}" sibTransId="{DB5A2D25-F774-4156-8E05-EF54FA715272}"/>
    <dgm:cxn modelId="{CA2FBCB6-59D9-410F-8349-7B4DD643DE78}" type="presOf" srcId="{F227FF3D-9EEF-458D-9B1D-1F7B5DEED538}" destId="{60CA6C36-448B-4C18-9A80-D292CC787E7A}" srcOrd="0" destOrd="0" presId="urn:microsoft.com/office/officeart/2005/8/layout/radial1"/>
    <dgm:cxn modelId="{56B62334-F039-4455-BE37-EFF52C686FBA}" type="presOf" srcId="{A882896B-E55C-4626-B725-CA7F3D60E0CE}" destId="{0B0D67F7-8BCD-4BD3-A724-FCCBE5F21C43}" srcOrd="0" destOrd="0" presId="urn:microsoft.com/office/officeart/2005/8/layout/radial1"/>
    <dgm:cxn modelId="{D1597312-DA9A-4BDF-948E-34E7B3AEBDED}" srcId="{4C776C57-6E2A-4E65-B33C-CEDE385EE6A5}" destId="{A882896B-E55C-4626-B725-CA7F3D60E0CE}" srcOrd="3" destOrd="0" parTransId="{41F81EA3-2A6E-4CC8-BAE0-80CBB4D64D5F}" sibTransId="{A23ECBDA-78CF-48DC-88F6-1A8C224ACCE0}"/>
    <dgm:cxn modelId="{D72B48E3-BC44-48C1-8717-8E8920862408}" type="presOf" srcId="{41F81EA3-2A6E-4CC8-BAE0-80CBB4D64D5F}" destId="{839C7E6D-776E-41E8-829F-5E0871F9EACB}" srcOrd="0" destOrd="0" presId="urn:microsoft.com/office/officeart/2005/8/layout/radial1"/>
    <dgm:cxn modelId="{9DCEE54E-67EA-49F0-9024-FE376B19FFD1}" type="presOf" srcId="{1AAC7414-560C-4C65-A999-CEAE6A6ECB55}" destId="{8866E751-542F-4753-A38B-FA807B6CAB14}" srcOrd="1" destOrd="0" presId="urn:microsoft.com/office/officeart/2005/8/layout/radial1"/>
    <dgm:cxn modelId="{F395E93B-0AEC-4640-99F5-803C45F22D99}" type="presOf" srcId="{A12246B2-C39B-47A1-A6A0-3FD99F7E7484}" destId="{EC285E9C-AE59-467B-A295-9BFA3459F7DB}" srcOrd="0" destOrd="0" presId="urn:microsoft.com/office/officeart/2005/8/layout/radial1"/>
    <dgm:cxn modelId="{228F571A-165B-4B91-B51F-90A138CAFF65}" type="presOf" srcId="{A4512A78-8FD1-4310-8FD3-A05E42E31A52}" destId="{ED60EA64-B19D-42D8-B1EB-77327C8868F0}" srcOrd="1" destOrd="0" presId="urn:microsoft.com/office/officeart/2005/8/layout/radial1"/>
    <dgm:cxn modelId="{51CE7C9B-4676-41C6-8FF8-A63FF50ACD7B}" srcId="{16BAEE8F-7E15-40F7-9E5D-929218F34055}" destId="{4C776C57-6E2A-4E65-B33C-CEDE385EE6A5}" srcOrd="0" destOrd="0" parTransId="{CD794375-B767-40D8-8C84-09C43768C41B}" sibTransId="{CEE010B2-4A13-4180-8F6B-9B5BE0F79FD6}"/>
    <dgm:cxn modelId="{00745514-8B6F-4BA5-BCA9-9EB58535A2F6}" type="presOf" srcId="{0F8B8DC9-504E-4510-88B9-242CBD83B8FB}" destId="{08EA0314-6E3A-4FA7-BB6E-D2FBCAAF725D}" srcOrd="1" destOrd="0" presId="urn:microsoft.com/office/officeart/2005/8/layout/radial1"/>
    <dgm:cxn modelId="{42B5599C-1166-4129-82EC-0D40332B7613}" srcId="{4C776C57-6E2A-4E65-B33C-CEDE385EE6A5}" destId="{3DACC6FA-D735-47BA-A2B7-F7FA0E7198EB}" srcOrd="5" destOrd="0" parTransId="{A15BC054-B09C-43E1-B1DF-300991E9C11E}" sibTransId="{6610BD08-7F2F-416B-8797-F31767873565}"/>
    <dgm:cxn modelId="{A8C7CA38-81D4-40FB-8CDF-23EBD0A93A72}" type="presOf" srcId="{183C53B9-6D8B-4058-8AC0-18B166715453}" destId="{ED618D06-F9D9-4A0F-8428-EEB021F55EBD}" srcOrd="0" destOrd="0" presId="urn:microsoft.com/office/officeart/2005/8/layout/radial1"/>
    <dgm:cxn modelId="{702F3EF6-AFE7-4134-8978-48EEE821D158}" type="presOf" srcId="{A4512A78-8FD1-4310-8FD3-A05E42E31A52}" destId="{92C7AE0C-074D-4C52-92B9-17836B312375}" srcOrd="0" destOrd="0" presId="urn:microsoft.com/office/officeart/2005/8/layout/radial1"/>
    <dgm:cxn modelId="{02385D03-E133-4A6C-B908-9695E83D93FA}" type="presOf" srcId="{16BAEE8F-7E15-40F7-9E5D-929218F34055}" destId="{067ADB37-1426-49EC-B409-7F4C1F78D299}" srcOrd="0" destOrd="0" presId="urn:microsoft.com/office/officeart/2005/8/layout/radial1"/>
    <dgm:cxn modelId="{E60D0A48-56A7-4D74-9FB7-EBB606D5F89E}" type="presOf" srcId="{8005DCB1-5A99-46D8-A78B-7565D2106131}" destId="{EE4E12AB-F779-45E0-BF3A-97037F13A71A}" srcOrd="1" destOrd="0" presId="urn:microsoft.com/office/officeart/2005/8/layout/radial1"/>
    <dgm:cxn modelId="{70E0CCAB-094A-4A7D-B802-FACB9CCDA854}" srcId="{4C776C57-6E2A-4E65-B33C-CEDE385EE6A5}" destId="{E84D869D-1C12-4D55-8DA6-3DDB7AEBCCE0}" srcOrd="6" destOrd="0" parTransId="{8005DCB1-5A99-46D8-A78B-7565D2106131}" sibTransId="{A7ECE242-8CAE-495C-9505-AF9DB7060A39}"/>
    <dgm:cxn modelId="{35949EF3-BF9A-4888-88D0-E8F155B396C6}" type="presOf" srcId="{4D1E445F-B82C-48FF-AE26-EE69B7BE62AA}" destId="{8A54885B-3EF7-4C98-93D0-94FDE703C99C}" srcOrd="0" destOrd="0" presId="urn:microsoft.com/office/officeart/2005/8/layout/radial1"/>
    <dgm:cxn modelId="{342923D0-5FF5-41F9-92A9-E36008017FE8}" type="presParOf" srcId="{067ADB37-1426-49EC-B409-7F4C1F78D299}" destId="{686214CE-2424-4701-8411-78BA1E7F1BB9}" srcOrd="0" destOrd="0" presId="urn:microsoft.com/office/officeart/2005/8/layout/radial1"/>
    <dgm:cxn modelId="{1009FF50-4EB7-4AA7-9E15-A0D4F7C8AD32}" type="presParOf" srcId="{067ADB37-1426-49EC-B409-7F4C1F78D299}" destId="{A39F563D-DB3C-4D00-8CB1-2A17B4B7A5CB}" srcOrd="1" destOrd="0" presId="urn:microsoft.com/office/officeart/2005/8/layout/radial1"/>
    <dgm:cxn modelId="{80BBE72B-7651-4009-9B4F-ECDD31ED704D}" type="presParOf" srcId="{A39F563D-DB3C-4D00-8CB1-2A17B4B7A5CB}" destId="{08EA0314-6E3A-4FA7-BB6E-D2FBCAAF725D}" srcOrd="0" destOrd="0" presId="urn:microsoft.com/office/officeart/2005/8/layout/radial1"/>
    <dgm:cxn modelId="{D6F38661-4B60-4BF5-8FF5-27DDF3018A43}" type="presParOf" srcId="{067ADB37-1426-49EC-B409-7F4C1F78D299}" destId="{E50F3457-BBE8-4ADC-860D-3E064357E018}" srcOrd="2" destOrd="0" presId="urn:microsoft.com/office/officeart/2005/8/layout/radial1"/>
    <dgm:cxn modelId="{3DAF4714-041B-47E0-82E2-BA2085F9A8DE}" type="presParOf" srcId="{067ADB37-1426-49EC-B409-7F4C1F78D299}" destId="{953BB999-F1CA-4F8F-BB95-1FFDD03C86A6}" srcOrd="3" destOrd="0" presId="urn:microsoft.com/office/officeart/2005/8/layout/radial1"/>
    <dgm:cxn modelId="{33B3736D-F6E5-48AA-83D5-FDBB38803AA5}" type="presParOf" srcId="{953BB999-F1CA-4F8F-BB95-1FFDD03C86A6}" destId="{B253937C-FA11-4B51-A865-86F56CD93764}" srcOrd="0" destOrd="0" presId="urn:microsoft.com/office/officeart/2005/8/layout/radial1"/>
    <dgm:cxn modelId="{D1AF952F-AB6C-45BD-B74C-FAFC99D03528}" type="presParOf" srcId="{067ADB37-1426-49EC-B409-7F4C1F78D299}" destId="{EC285E9C-AE59-467B-A295-9BFA3459F7DB}" srcOrd="4" destOrd="0" presId="urn:microsoft.com/office/officeart/2005/8/layout/radial1"/>
    <dgm:cxn modelId="{C350AAB7-1D76-45BF-BB76-EED890F1A3A2}" type="presParOf" srcId="{067ADB37-1426-49EC-B409-7F4C1F78D299}" destId="{C76BDC61-FDB1-4BE9-8693-655987912013}" srcOrd="5" destOrd="0" presId="urn:microsoft.com/office/officeart/2005/8/layout/radial1"/>
    <dgm:cxn modelId="{CD2C54D4-5A95-4D40-AD7A-ED5B69C2172C}" type="presParOf" srcId="{C76BDC61-FDB1-4BE9-8693-655987912013}" destId="{8866E751-542F-4753-A38B-FA807B6CAB14}" srcOrd="0" destOrd="0" presId="urn:microsoft.com/office/officeart/2005/8/layout/radial1"/>
    <dgm:cxn modelId="{AF6AC35D-7A45-4595-B3EA-17B50EEC7EA1}" type="presParOf" srcId="{067ADB37-1426-49EC-B409-7F4C1F78D299}" destId="{A04DEB44-C771-409E-991E-5B9DA8D5ECD7}" srcOrd="6" destOrd="0" presId="urn:microsoft.com/office/officeart/2005/8/layout/radial1"/>
    <dgm:cxn modelId="{77E99C76-B418-4824-8097-374C149C40BB}" type="presParOf" srcId="{067ADB37-1426-49EC-B409-7F4C1F78D299}" destId="{839C7E6D-776E-41E8-829F-5E0871F9EACB}" srcOrd="7" destOrd="0" presId="urn:microsoft.com/office/officeart/2005/8/layout/radial1"/>
    <dgm:cxn modelId="{3D387692-8F86-4944-B37F-890102C9B88F}" type="presParOf" srcId="{839C7E6D-776E-41E8-829F-5E0871F9EACB}" destId="{3FF1064C-B20C-4C5B-B14A-005AB3FDF5CD}" srcOrd="0" destOrd="0" presId="urn:microsoft.com/office/officeart/2005/8/layout/radial1"/>
    <dgm:cxn modelId="{537716AE-33C6-4ABF-B637-0247EE149E49}" type="presParOf" srcId="{067ADB37-1426-49EC-B409-7F4C1F78D299}" destId="{0B0D67F7-8BCD-4BD3-A724-FCCBE5F21C43}" srcOrd="8" destOrd="0" presId="urn:microsoft.com/office/officeart/2005/8/layout/radial1"/>
    <dgm:cxn modelId="{FA09E112-4766-44DC-8804-24F4EAB628A0}" type="presParOf" srcId="{067ADB37-1426-49EC-B409-7F4C1F78D299}" destId="{8A54885B-3EF7-4C98-93D0-94FDE703C99C}" srcOrd="9" destOrd="0" presId="urn:microsoft.com/office/officeart/2005/8/layout/radial1"/>
    <dgm:cxn modelId="{EF25094E-DCED-40F6-840B-8026292FC333}" type="presParOf" srcId="{8A54885B-3EF7-4C98-93D0-94FDE703C99C}" destId="{2F776B99-5AC3-4C8F-992C-00E9C912750D}" srcOrd="0" destOrd="0" presId="urn:microsoft.com/office/officeart/2005/8/layout/radial1"/>
    <dgm:cxn modelId="{396938B4-DD83-4524-B61F-2A198CDFDED3}" type="presParOf" srcId="{067ADB37-1426-49EC-B409-7F4C1F78D299}" destId="{ED618D06-F9D9-4A0F-8428-EEB021F55EBD}" srcOrd="10" destOrd="0" presId="urn:microsoft.com/office/officeart/2005/8/layout/radial1"/>
    <dgm:cxn modelId="{CE8D7498-1C00-4F95-B2CA-F659627AE5F7}" type="presParOf" srcId="{067ADB37-1426-49EC-B409-7F4C1F78D299}" destId="{675333F4-41CC-41A0-BB1D-585A530D979B}" srcOrd="11" destOrd="0" presId="urn:microsoft.com/office/officeart/2005/8/layout/radial1"/>
    <dgm:cxn modelId="{0D073D59-F320-474A-9CB3-FEAFBF4E2F99}" type="presParOf" srcId="{675333F4-41CC-41A0-BB1D-585A530D979B}" destId="{29C6D45E-E9CF-4107-A099-3FB4AA760C87}" srcOrd="0" destOrd="0" presId="urn:microsoft.com/office/officeart/2005/8/layout/radial1"/>
    <dgm:cxn modelId="{D9492653-A215-456B-82C1-C428B238EE83}" type="presParOf" srcId="{067ADB37-1426-49EC-B409-7F4C1F78D299}" destId="{471A3ED6-4579-4BDA-A868-3AABEF9D83BF}" srcOrd="12" destOrd="0" presId="urn:microsoft.com/office/officeart/2005/8/layout/radial1"/>
    <dgm:cxn modelId="{F0045BBA-429E-4A94-9B42-E93F20FA4D45}" type="presParOf" srcId="{067ADB37-1426-49EC-B409-7F4C1F78D299}" destId="{D7C705B1-C324-4020-81E9-ED8C26CB7908}" srcOrd="13" destOrd="0" presId="urn:microsoft.com/office/officeart/2005/8/layout/radial1"/>
    <dgm:cxn modelId="{E84C96F7-1595-4928-8864-35233B628C75}" type="presParOf" srcId="{D7C705B1-C324-4020-81E9-ED8C26CB7908}" destId="{EE4E12AB-F779-45E0-BF3A-97037F13A71A}" srcOrd="0" destOrd="0" presId="urn:microsoft.com/office/officeart/2005/8/layout/radial1"/>
    <dgm:cxn modelId="{7D4B76E0-6027-40AC-9C44-7E03DD38A130}" type="presParOf" srcId="{067ADB37-1426-49EC-B409-7F4C1F78D299}" destId="{8D3E85E2-4EB4-4E82-9F5E-4918AED6A7FD}" srcOrd="14" destOrd="0" presId="urn:microsoft.com/office/officeart/2005/8/layout/radial1"/>
    <dgm:cxn modelId="{0A6AFC57-6589-4860-A1F9-1EA6B10F8CCF}" type="presParOf" srcId="{067ADB37-1426-49EC-B409-7F4C1F78D299}" destId="{92C7AE0C-074D-4C52-92B9-17836B312375}" srcOrd="15" destOrd="0" presId="urn:microsoft.com/office/officeart/2005/8/layout/radial1"/>
    <dgm:cxn modelId="{D14AA3A8-741A-4DF0-B254-A3FA1C31FB14}" type="presParOf" srcId="{92C7AE0C-074D-4C52-92B9-17836B312375}" destId="{ED60EA64-B19D-42D8-B1EB-77327C8868F0}" srcOrd="0" destOrd="0" presId="urn:microsoft.com/office/officeart/2005/8/layout/radial1"/>
    <dgm:cxn modelId="{A55746AC-02A7-41CE-831A-CCEB7DDDB612}" type="presParOf" srcId="{067ADB37-1426-49EC-B409-7F4C1F78D299}" destId="{60CA6C36-448B-4C18-9A80-D292CC787E7A}" srcOrd="16" destOrd="0" presId="urn:microsoft.com/office/officeart/2005/8/layout/radial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BAEE8F-7E15-40F7-9E5D-929218F34055}" type="doc">
      <dgm:prSet loTypeId="urn:microsoft.com/office/officeart/2005/8/layout/cycle8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66E7E14-75CE-498E-A4D6-046322160B11}">
      <dgm:prSet custT="1"/>
      <dgm:spPr/>
      <dgm:t>
        <a:bodyPr/>
        <a:lstStyle/>
        <a:p>
          <a:r>
            <a:rPr lang="el-GR" sz="1000" dirty="0" err="1" smtClean="0"/>
            <a:t>Αγροδιατροφή</a:t>
          </a:r>
          <a:endParaRPr lang="el-GR" sz="1000" dirty="0"/>
        </a:p>
      </dgm:t>
    </dgm:pt>
    <dgm:pt modelId="{AADA61C2-4752-40C7-8302-57A9E2FF09AD}" type="parTrans" cxnId="{FC3EEF13-38EA-4D5F-BD44-F278415F3025}">
      <dgm:prSet/>
      <dgm:spPr/>
      <dgm:t>
        <a:bodyPr/>
        <a:lstStyle/>
        <a:p>
          <a:endParaRPr lang="en-GB"/>
        </a:p>
      </dgm:t>
    </dgm:pt>
    <dgm:pt modelId="{32F53828-E2A5-4AC4-A458-FA7EE0024D16}" type="sibTrans" cxnId="{FC3EEF13-38EA-4D5F-BD44-F278415F3025}">
      <dgm:prSet/>
      <dgm:spPr/>
      <dgm:t>
        <a:bodyPr/>
        <a:lstStyle/>
        <a:p>
          <a:endParaRPr lang="en-GB"/>
        </a:p>
      </dgm:t>
    </dgm:pt>
    <dgm:pt modelId="{A5E0D06A-7C93-4506-90CB-617F718FCC07}">
      <dgm:prSet/>
      <dgm:spPr/>
      <dgm:t>
        <a:bodyPr/>
        <a:lstStyle/>
        <a:p>
          <a:r>
            <a:rPr lang="el-GR" dirty="0" smtClean="0"/>
            <a:t>Υγεία &amp; Φάρμακα</a:t>
          </a:r>
          <a:endParaRPr lang="el-GR" dirty="0"/>
        </a:p>
      </dgm:t>
    </dgm:pt>
    <dgm:pt modelId="{CF5E1AF4-6FD2-4DB3-8A7A-BF1AE85E12A3}" type="parTrans" cxnId="{B1993EB5-6CF7-46D9-9706-DB088ABA5D38}">
      <dgm:prSet/>
      <dgm:spPr/>
      <dgm:t>
        <a:bodyPr/>
        <a:lstStyle/>
        <a:p>
          <a:endParaRPr lang="en-GB"/>
        </a:p>
      </dgm:t>
    </dgm:pt>
    <dgm:pt modelId="{190D381A-263B-4718-9989-D2E3509D1CD9}" type="sibTrans" cxnId="{B1993EB5-6CF7-46D9-9706-DB088ABA5D38}">
      <dgm:prSet/>
      <dgm:spPr/>
      <dgm:t>
        <a:bodyPr/>
        <a:lstStyle/>
        <a:p>
          <a:endParaRPr lang="en-GB"/>
        </a:p>
      </dgm:t>
    </dgm:pt>
    <dgm:pt modelId="{9CAD19B7-36FF-4189-8F4D-4A8575563377}">
      <dgm:prSet/>
      <dgm:spPr/>
      <dgm:t>
        <a:bodyPr/>
        <a:lstStyle/>
        <a:p>
          <a:r>
            <a:rPr lang="el-GR" dirty="0" smtClean="0"/>
            <a:t>ΤΠΕ</a:t>
          </a:r>
        </a:p>
      </dgm:t>
    </dgm:pt>
    <dgm:pt modelId="{A2AFBFFC-43F7-45B1-8F05-22B039E6EA52}" type="parTrans" cxnId="{D1205438-EE89-4D19-A6E0-68C037D8D873}">
      <dgm:prSet/>
      <dgm:spPr/>
      <dgm:t>
        <a:bodyPr/>
        <a:lstStyle/>
        <a:p>
          <a:endParaRPr lang="en-GB"/>
        </a:p>
      </dgm:t>
    </dgm:pt>
    <dgm:pt modelId="{944E9B26-343D-4BE2-8DE6-E59E5BE5A393}" type="sibTrans" cxnId="{D1205438-EE89-4D19-A6E0-68C037D8D873}">
      <dgm:prSet/>
      <dgm:spPr/>
      <dgm:t>
        <a:bodyPr/>
        <a:lstStyle/>
        <a:p>
          <a:endParaRPr lang="en-GB"/>
        </a:p>
      </dgm:t>
    </dgm:pt>
    <dgm:pt modelId="{9AA7B8A2-CF69-40BC-98DC-2901025B85CB}">
      <dgm:prSet custT="1"/>
      <dgm:spPr/>
      <dgm:t>
        <a:bodyPr/>
        <a:lstStyle/>
        <a:p>
          <a:r>
            <a:rPr lang="el-GR" sz="1100" dirty="0" smtClean="0"/>
            <a:t>Υλικά - Κατασκευές</a:t>
          </a:r>
          <a:endParaRPr lang="el-GR" sz="1100" dirty="0"/>
        </a:p>
      </dgm:t>
    </dgm:pt>
    <dgm:pt modelId="{EBA969A6-4C13-4C52-A6E1-BDD370920208}" type="parTrans" cxnId="{D86E1395-ED01-40E9-903B-E634C439A084}">
      <dgm:prSet/>
      <dgm:spPr/>
      <dgm:t>
        <a:bodyPr/>
        <a:lstStyle/>
        <a:p>
          <a:endParaRPr lang="en-GB"/>
        </a:p>
      </dgm:t>
    </dgm:pt>
    <dgm:pt modelId="{0AFAD414-8C53-47BD-AB71-65048CE6C285}" type="sibTrans" cxnId="{D86E1395-ED01-40E9-903B-E634C439A084}">
      <dgm:prSet/>
      <dgm:spPr/>
      <dgm:t>
        <a:bodyPr/>
        <a:lstStyle/>
        <a:p>
          <a:endParaRPr lang="en-GB"/>
        </a:p>
      </dgm:t>
    </dgm:pt>
    <dgm:pt modelId="{79497986-82A4-43EF-9AB7-35DCD94504C7}">
      <dgm:prSet/>
      <dgm:spPr/>
      <dgm:t>
        <a:bodyPr/>
        <a:lstStyle/>
        <a:p>
          <a:r>
            <a:rPr lang="el-GR" dirty="0" smtClean="0"/>
            <a:t>Ενέργεια, Περιβάλλον</a:t>
          </a:r>
          <a:endParaRPr lang="el-GR" dirty="0"/>
        </a:p>
      </dgm:t>
    </dgm:pt>
    <dgm:pt modelId="{3A164FDB-860B-4B70-B425-7F44B6271E30}" type="parTrans" cxnId="{221B89E4-4396-47EC-9B48-F8EA2CADCA95}">
      <dgm:prSet/>
      <dgm:spPr/>
      <dgm:t>
        <a:bodyPr/>
        <a:lstStyle/>
        <a:p>
          <a:endParaRPr lang="en-GB"/>
        </a:p>
      </dgm:t>
    </dgm:pt>
    <dgm:pt modelId="{C50AED2C-BFFC-41F6-A601-8F13D27FE678}" type="sibTrans" cxnId="{221B89E4-4396-47EC-9B48-F8EA2CADCA95}">
      <dgm:prSet/>
      <dgm:spPr/>
      <dgm:t>
        <a:bodyPr/>
        <a:lstStyle/>
        <a:p>
          <a:endParaRPr lang="en-GB"/>
        </a:p>
      </dgm:t>
    </dgm:pt>
    <dgm:pt modelId="{EE441B88-4046-4A8E-9D2F-16AD6FF2C500}">
      <dgm:prSet custT="1"/>
      <dgm:spPr/>
      <dgm:t>
        <a:bodyPr/>
        <a:lstStyle/>
        <a:p>
          <a:r>
            <a:rPr lang="el-GR" sz="1000" dirty="0" smtClean="0"/>
            <a:t>Πολιτισμός Τουρισμός, Δημιουργικές Βιομηχανίας  </a:t>
          </a:r>
          <a:endParaRPr lang="el-GR" sz="1000" dirty="0"/>
        </a:p>
      </dgm:t>
    </dgm:pt>
    <dgm:pt modelId="{162A562F-2365-43AF-A7D0-DE05480DB2E6}" type="parTrans" cxnId="{6220BA92-4755-4B9A-8A07-F207E33447CC}">
      <dgm:prSet/>
      <dgm:spPr/>
      <dgm:t>
        <a:bodyPr/>
        <a:lstStyle/>
        <a:p>
          <a:endParaRPr lang="en-GB"/>
        </a:p>
      </dgm:t>
    </dgm:pt>
    <dgm:pt modelId="{CB5EE65C-8283-425A-9912-BF7A13414547}" type="sibTrans" cxnId="{6220BA92-4755-4B9A-8A07-F207E33447CC}">
      <dgm:prSet/>
      <dgm:spPr/>
      <dgm:t>
        <a:bodyPr/>
        <a:lstStyle/>
        <a:p>
          <a:endParaRPr lang="en-GB"/>
        </a:p>
      </dgm:t>
    </dgm:pt>
    <dgm:pt modelId="{E6A59D46-6104-4D7A-827F-727B91E1EC5C}">
      <dgm:prSet custT="1"/>
      <dgm:spPr/>
      <dgm:t>
        <a:bodyPr/>
        <a:lstStyle/>
        <a:p>
          <a:r>
            <a:rPr lang="el-GR" sz="900" dirty="0" smtClean="0"/>
            <a:t>Μεταφορές &amp; </a:t>
          </a:r>
          <a:r>
            <a:rPr lang="en-US" sz="900" dirty="0" smtClean="0"/>
            <a:t>logistics</a:t>
          </a:r>
          <a:endParaRPr lang="el-GR" sz="900" dirty="0"/>
        </a:p>
      </dgm:t>
    </dgm:pt>
    <dgm:pt modelId="{7C9D6058-FD3A-42EC-9826-E4ACF4963AB8}" type="parTrans" cxnId="{764425E6-EA57-4BDF-A029-0314A361C853}">
      <dgm:prSet/>
      <dgm:spPr/>
      <dgm:t>
        <a:bodyPr/>
        <a:lstStyle/>
        <a:p>
          <a:endParaRPr lang="en-GB"/>
        </a:p>
      </dgm:t>
    </dgm:pt>
    <dgm:pt modelId="{874B0ACD-5FB1-4739-8B8F-6D4BFD2685B6}" type="sibTrans" cxnId="{764425E6-EA57-4BDF-A029-0314A361C853}">
      <dgm:prSet/>
      <dgm:spPr/>
      <dgm:t>
        <a:bodyPr/>
        <a:lstStyle/>
        <a:p>
          <a:endParaRPr lang="en-GB"/>
        </a:p>
      </dgm:t>
    </dgm:pt>
    <dgm:pt modelId="{CC0074D5-CFF2-4C85-A352-76011649E038}" type="pres">
      <dgm:prSet presAssocID="{16BAEE8F-7E15-40F7-9E5D-929218F3405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E3AB7EB-1305-4C61-917D-E9B7BC353919}" type="pres">
      <dgm:prSet presAssocID="{16BAEE8F-7E15-40F7-9E5D-929218F34055}" presName="wedge1" presStyleLbl="node1" presStyleIdx="0" presStyleCnt="7"/>
      <dgm:spPr/>
      <dgm:t>
        <a:bodyPr/>
        <a:lstStyle/>
        <a:p>
          <a:endParaRPr lang="en-GB"/>
        </a:p>
      </dgm:t>
    </dgm:pt>
    <dgm:pt modelId="{3D3EB789-4256-4147-B154-CBAEBF3BE889}" type="pres">
      <dgm:prSet presAssocID="{16BAEE8F-7E15-40F7-9E5D-929218F34055}" presName="dummy1a" presStyleCnt="0"/>
      <dgm:spPr/>
    </dgm:pt>
    <dgm:pt modelId="{F9A1F708-C13C-46A0-BD2B-EBF16709F29A}" type="pres">
      <dgm:prSet presAssocID="{16BAEE8F-7E15-40F7-9E5D-929218F34055}" presName="dummy1b" presStyleCnt="0"/>
      <dgm:spPr/>
    </dgm:pt>
    <dgm:pt modelId="{82330287-AFB0-4E07-8E95-614F93E5072D}" type="pres">
      <dgm:prSet presAssocID="{16BAEE8F-7E15-40F7-9E5D-929218F34055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E3D95D-976B-493D-9D2A-8D418F0403DF}" type="pres">
      <dgm:prSet presAssocID="{16BAEE8F-7E15-40F7-9E5D-929218F34055}" presName="wedge2" presStyleLbl="node1" presStyleIdx="1" presStyleCnt="7" custLinFactNeighborX="583" custLinFactNeighborY="1396"/>
      <dgm:spPr/>
      <dgm:t>
        <a:bodyPr/>
        <a:lstStyle/>
        <a:p>
          <a:endParaRPr lang="en-GB"/>
        </a:p>
      </dgm:t>
    </dgm:pt>
    <dgm:pt modelId="{CF5B935F-A15D-45FC-90AF-2E7358AC5104}" type="pres">
      <dgm:prSet presAssocID="{16BAEE8F-7E15-40F7-9E5D-929218F34055}" presName="dummy2a" presStyleCnt="0"/>
      <dgm:spPr/>
    </dgm:pt>
    <dgm:pt modelId="{327DD1B1-8F1C-4C7E-97B1-1E5373E3C72A}" type="pres">
      <dgm:prSet presAssocID="{16BAEE8F-7E15-40F7-9E5D-929218F34055}" presName="dummy2b" presStyleCnt="0"/>
      <dgm:spPr/>
    </dgm:pt>
    <dgm:pt modelId="{7E71736A-9601-4EBF-A86C-0C03402366DA}" type="pres">
      <dgm:prSet presAssocID="{16BAEE8F-7E15-40F7-9E5D-929218F34055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EE537E-1F0C-4AB3-AB88-8F49C8240BEB}" type="pres">
      <dgm:prSet presAssocID="{16BAEE8F-7E15-40F7-9E5D-929218F34055}" presName="wedge3" presStyleLbl="node1" presStyleIdx="2" presStyleCnt="7"/>
      <dgm:spPr/>
      <dgm:t>
        <a:bodyPr/>
        <a:lstStyle/>
        <a:p>
          <a:endParaRPr lang="en-GB"/>
        </a:p>
      </dgm:t>
    </dgm:pt>
    <dgm:pt modelId="{4B305CF2-636F-4608-B694-F29CD8C0734B}" type="pres">
      <dgm:prSet presAssocID="{16BAEE8F-7E15-40F7-9E5D-929218F34055}" presName="dummy3a" presStyleCnt="0"/>
      <dgm:spPr/>
    </dgm:pt>
    <dgm:pt modelId="{4A87F55F-070B-4569-AC2F-622887BACA03}" type="pres">
      <dgm:prSet presAssocID="{16BAEE8F-7E15-40F7-9E5D-929218F34055}" presName="dummy3b" presStyleCnt="0"/>
      <dgm:spPr/>
    </dgm:pt>
    <dgm:pt modelId="{47D8C08E-0F61-40D6-8165-4E5D5844FA26}" type="pres">
      <dgm:prSet presAssocID="{16BAEE8F-7E15-40F7-9E5D-929218F34055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6A01CA-440A-492C-97C9-B92510EE9DDD}" type="pres">
      <dgm:prSet presAssocID="{16BAEE8F-7E15-40F7-9E5D-929218F34055}" presName="wedge4" presStyleLbl="node1" presStyleIdx="3" presStyleCnt="7"/>
      <dgm:spPr/>
      <dgm:t>
        <a:bodyPr/>
        <a:lstStyle/>
        <a:p>
          <a:endParaRPr lang="en-GB"/>
        </a:p>
      </dgm:t>
    </dgm:pt>
    <dgm:pt modelId="{1008CF39-F83D-4DB9-BEE8-826B289994F2}" type="pres">
      <dgm:prSet presAssocID="{16BAEE8F-7E15-40F7-9E5D-929218F34055}" presName="dummy4a" presStyleCnt="0"/>
      <dgm:spPr/>
    </dgm:pt>
    <dgm:pt modelId="{CA79BDAC-56E9-43FD-B457-8BDD47BF8752}" type="pres">
      <dgm:prSet presAssocID="{16BAEE8F-7E15-40F7-9E5D-929218F34055}" presName="dummy4b" presStyleCnt="0"/>
      <dgm:spPr/>
    </dgm:pt>
    <dgm:pt modelId="{0A6D09A3-5FE6-4BCC-A9AD-E52BBFE55AB4}" type="pres">
      <dgm:prSet presAssocID="{16BAEE8F-7E15-40F7-9E5D-929218F34055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2EC8E3-5697-4585-881C-C6CF279768E6}" type="pres">
      <dgm:prSet presAssocID="{16BAEE8F-7E15-40F7-9E5D-929218F34055}" presName="wedge5" presStyleLbl="node1" presStyleIdx="4" presStyleCnt="7"/>
      <dgm:spPr/>
      <dgm:t>
        <a:bodyPr/>
        <a:lstStyle/>
        <a:p>
          <a:endParaRPr lang="en-GB"/>
        </a:p>
      </dgm:t>
    </dgm:pt>
    <dgm:pt modelId="{DE758FD0-E23F-4039-A0E1-CA6558BFD9C8}" type="pres">
      <dgm:prSet presAssocID="{16BAEE8F-7E15-40F7-9E5D-929218F34055}" presName="dummy5a" presStyleCnt="0"/>
      <dgm:spPr/>
    </dgm:pt>
    <dgm:pt modelId="{530A4AD6-AE3F-4743-B414-7E05A507DAF0}" type="pres">
      <dgm:prSet presAssocID="{16BAEE8F-7E15-40F7-9E5D-929218F34055}" presName="dummy5b" presStyleCnt="0"/>
      <dgm:spPr/>
    </dgm:pt>
    <dgm:pt modelId="{A7A9891A-8524-4081-A0FF-C83B14586490}" type="pres">
      <dgm:prSet presAssocID="{16BAEE8F-7E15-40F7-9E5D-929218F34055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800C4E-0A83-4963-8C30-93013C766356}" type="pres">
      <dgm:prSet presAssocID="{16BAEE8F-7E15-40F7-9E5D-929218F34055}" presName="wedge6" presStyleLbl="node1" presStyleIdx="5" presStyleCnt="7" custScaleX="103196"/>
      <dgm:spPr/>
      <dgm:t>
        <a:bodyPr/>
        <a:lstStyle/>
        <a:p>
          <a:endParaRPr lang="en-GB"/>
        </a:p>
      </dgm:t>
    </dgm:pt>
    <dgm:pt modelId="{9C6A2489-0C80-4F83-B6CE-EE57E5D8F950}" type="pres">
      <dgm:prSet presAssocID="{16BAEE8F-7E15-40F7-9E5D-929218F34055}" presName="dummy6a" presStyleCnt="0"/>
      <dgm:spPr/>
    </dgm:pt>
    <dgm:pt modelId="{512AFEF3-EC70-4033-804A-BF198A5EA6BC}" type="pres">
      <dgm:prSet presAssocID="{16BAEE8F-7E15-40F7-9E5D-929218F34055}" presName="dummy6b" presStyleCnt="0"/>
      <dgm:spPr/>
    </dgm:pt>
    <dgm:pt modelId="{0A93A37E-E76C-44F6-AE8C-25126E8FBC75}" type="pres">
      <dgm:prSet presAssocID="{16BAEE8F-7E15-40F7-9E5D-929218F34055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157E8C-710E-40B4-B0F8-21263437AFB9}" type="pres">
      <dgm:prSet presAssocID="{16BAEE8F-7E15-40F7-9E5D-929218F34055}" presName="wedge7" presStyleLbl="node1" presStyleIdx="6" presStyleCnt="7" custScaleX="93066" custScaleY="107809"/>
      <dgm:spPr/>
      <dgm:t>
        <a:bodyPr/>
        <a:lstStyle/>
        <a:p>
          <a:endParaRPr lang="en-GB"/>
        </a:p>
      </dgm:t>
    </dgm:pt>
    <dgm:pt modelId="{84987BB6-7095-4C02-BA4E-B8413F497539}" type="pres">
      <dgm:prSet presAssocID="{16BAEE8F-7E15-40F7-9E5D-929218F34055}" presName="dummy7a" presStyleCnt="0"/>
      <dgm:spPr/>
    </dgm:pt>
    <dgm:pt modelId="{BD8051D5-1155-4322-AD4B-8D4ABEAB6169}" type="pres">
      <dgm:prSet presAssocID="{16BAEE8F-7E15-40F7-9E5D-929218F34055}" presName="dummy7b" presStyleCnt="0"/>
      <dgm:spPr/>
    </dgm:pt>
    <dgm:pt modelId="{D3B9E941-335F-4F5E-82B1-866AE7D204E3}" type="pres">
      <dgm:prSet presAssocID="{16BAEE8F-7E15-40F7-9E5D-929218F34055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3EC014-8E5C-451F-8DB4-68B4854F3B5D}" type="pres">
      <dgm:prSet presAssocID="{32F53828-E2A5-4AC4-A458-FA7EE0024D16}" presName="arrowWedge1" presStyleLbl="fgSibTrans2D1" presStyleIdx="0" presStyleCnt="7"/>
      <dgm:spPr/>
    </dgm:pt>
    <dgm:pt modelId="{E2DE2308-AEC6-4865-9E53-1CB50E2CA9CA}" type="pres">
      <dgm:prSet presAssocID="{190D381A-263B-4718-9989-D2E3509D1CD9}" presName="arrowWedge2" presStyleLbl="fgSibTrans2D1" presStyleIdx="1" presStyleCnt="7"/>
      <dgm:spPr/>
    </dgm:pt>
    <dgm:pt modelId="{91B7EB73-20E3-41F6-AD5E-936FD70FECA3}" type="pres">
      <dgm:prSet presAssocID="{944E9B26-343D-4BE2-8DE6-E59E5BE5A393}" presName="arrowWedge3" presStyleLbl="fgSibTrans2D1" presStyleIdx="2" presStyleCnt="7"/>
      <dgm:spPr/>
    </dgm:pt>
    <dgm:pt modelId="{3FFF6361-6BD0-47D7-9DEE-4929BDFD346D}" type="pres">
      <dgm:prSet presAssocID="{0AFAD414-8C53-47BD-AB71-65048CE6C285}" presName="arrowWedge4" presStyleLbl="fgSibTrans2D1" presStyleIdx="3" presStyleCnt="7"/>
      <dgm:spPr/>
    </dgm:pt>
    <dgm:pt modelId="{284075F5-21A1-4B65-8F65-0A1CC0FF9260}" type="pres">
      <dgm:prSet presAssocID="{C50AED2C-BFFC-41F6-A601-8F13D27FE678}" presName="arrowWedge5" presStyleLbl="fgSibTrans2D1" presStyleIdx="4" presStyleCnt="7"/>
      <dgm:spPr/>
    </dgm:pt>
    <dgm:pt modelId="{49F3F072-6261-4509-80AD-BBDF42F92C2E}" type="pres">
      <dgm:prSet presAssocID="{CB5EE65C-8283-425A-9912-BF7A13414547}" presName="arrowWedge6" presStyleLbl="fgSibTrans2D1" presStyleIdx="5" presStyleCnt="7"/>
      <dgm:spPr/>
    </dgm:pt>
    <dgm:pt modelId="{41348E6A-569F-4849-A7B8-6931CBF4289F}" type="pres">
      <dgm:prSet presAssocID="{874B0ACD-5FB1-4739-8B8F-6D4BFD2685B6}" presName="arrowWedge7" presStyleLbl="fgSibTrans2D1" presStyleIdx="6" presStyleCnt="7"/>
      <dgm:spPr/>
    </dgm:pt>
  </dgm:ptLst>
  <dgm:cxnLst>
    <dgm:cxn modelId="{ACEC74D8-D729-4A59-B925-E3530BA48AC0}" type="presOf" srcId="{A5E0D06A-7C93-4506-90CB-617F718FCC07}" destId="{03E3D95D-976B-493D-9D2A-8D418F0403DF}" srcOrd="0" destOrd="0" presId="urn:microsoft.com/office/officeart/2005/8/layout/cycle8"/>
    <dgm:cxn modelId="{A11CACC7-0C53-4C86-9F7F-8D311883CB17}" type="presOf" srcId="{E6A59D46-6104-4D7A-827F-727B91E1EC5C}" destId="{D3B9E941-335F-4F5E-82B1-866AE7D204E3}" srcOrd="1" destOrd="0" presId="urn:microsoft.com/office/officeart/2005/8/layout/cycle8"/>
    <dgm:cxn modelId="{4EFEFDAE-BF5C-4B92-8ED0-4675FFE170D8}" type="presOf" srcId="{9AA7B8A2-CF69-40BC-98DC-2901025B85CB}" destId="{0A6D09A3-5FE6-4BCC-A9AD-E52BBFE55AB4}" srcOrd="1" destOrd="0" presId="urn:microsoft.com/office/officeart/2005/8/layout/cycle8"/>
    <dgm:cxn modelId="{330E7BBD-2D41-4FBF-B9EC-1B7A307E81BA}" type="presOf" srcId="{366E7E14-75CE-498E-A4D6-046322160B11}" destId="{6E3AB7EB-1305-4C61-917D-E9B7BC353919}" srcOrd="0" destOrd="0" presId="urn:microsoft.com/office/officeart/2005/8/layout/cycle8"/>
    <dgm:cxn modelId="{981F2810-E9BD-4F9A-AB25-1AB09ED9EEAA}" type="presOf" srcId="{E6A59D46-6104-4D7A-827F-727B91E1EC5C}" destId="{E5157E8C-710E-40B4-B0F8-21263437AFB9}" srcOrd="0" destOrd="0" presId="urn:microsoft.com/office/officeart/2005/8/layout/cycle8"/>
    <dgm:cxn modelId="{FC3EEF13-38EA-4D5F-BD44-F278415F3025}" srcId="{16BAEE8F-7E15-40F7-9E5D-929218F34055}" destId="{366E7E14-75CE-498E-A4D6-046322160B11}" srcOrd="0" destOrd="0" parTransId="{AADA61C2-4752-40C7-8302-57A9E2FF09AD}" sibTransId="{32F53828-E2A5-4AC4-A458-FA7EE0024D16}"/>
    <dgm:cxn modelId="{AC3948C6-FCF2-416E-A178-C0B723E89F0E}" type="presOf" srcId="{9CAD19B7-36FF-4189-8F4D-4A8575563377}" destId="{47D8C08E-0F61-40D6-8165-4E5D5844FA26}" srcOrd="1" destOrd="0" presId="urn:microsoft.com/office/officeart/2005/8/layout/cycle8"/>
    <dgm:cxn modelId="{DE6BC6B3-D7EA-4DF6-80F0-F4F7A76E085E}" type="presOf" srcId="{79497986-82A4-43EF-9AB7-35DCD94504C7}" destId="{D92EC8E3-5697-4585-881C-C6CF279768E6}" srcOrd="0" destOrd="0" presId="urn:microsoft.com/office/officeart/2005/8/layout/cycle8"/>
    <dgm:cxn modelId="{10003DB9-F006-44E3-9BB4-5FC10406D99C}" type="presOf" srcId="{A5E0D06A-7C93-4506-90CB-617F718FCC07}" destId="{7E71736A-9601-4EBF-A86C-0C03402366DA}" srcOrd="1" destOrd="0" presId="urn:microsoft.com/office/officeart/2005/8/layout/cycle8"/>
    <dgm:cxn modelId="{D1205438-EE89-4D19-A6E0-68C037D8D873}" srcId="{16BAEE8F-7E15-40F7-9E5D-929218F34055}" destId="{9CAD19B7-36FF-4189-8F4D-4A8575563377}" srcOrd="2" destOrd="0" parTransId="{A2AFBFFC-43F7-45B1-8F05-22B039E6EA52}" sibTransId="{944E9B26-343D-4BE2-8DE6-E59E5BE5A393}"/>
    <dgm:cxn modelId="{31F62B71-4A37-4947-8A0A-E4C6235444A1}" type="presOf" srcId="{79497986-82A4-43EF-9AB7-35DCD94504C7}" destId="{A7A9891A-8524-4081-A0FF-C83B14586490}" srcOrd="1" destOrd="0" presId="urn:microsoft.com/office/officeart/2005/8/layout/cycle8"/>
    <dgm:cxn modelId="{3F8E5A69-D66B-4526-A1C0-88B1F253ED54}" type="presOf" srcId="{EE441B88-4046-4A8E-9D2F-16AD6FF2C500}" destId="{0A93A37E-E76C-44F6-AE8C-25126E8FBC75}" srcOrd="1" destOrd="0" presId="urn:microsoft.com/office/officeart/2005/8/layout/cycle8"/>
    <dgm:cxn modelId="{B1993EB5-6CF7-46D9-9706-DB088ABA5D38}" srcId="{16BAEE8F-7E15-40F7-9E5D-929218F34055}" destId="{A5E0D06A-7C93-4506-90CB-617F718FCC07}" srcOrd="1" destOrd="0" parTransId="{CF5E1AF4-6FD2-4DB3-8A7A-BF1AE85E12A3}" sibTransId="{190D381A-263B-4718-9989-D2E3509D1CD9}"/>
    <dgm:cxn modelId="{764425E6-EA57-4BDF-A029-0314A361C853}" srcId="{16BAEE8F-7E15-40F7-9E5D-929218F34055}" destId="{E6A59D46-6104-4D7A-827F-727B91E1EC5C}" srcOrd="6" destOrd="0" parTransId="{7C9D6058-FD3A-42EC-9826-E4ACF4963AB8}" sibTransId="{874B0ACD-5FB1-4739-8B8F-6D4BFD2685B6}"/>
    <dgm:cxn modelId="{221B89E4-4396-47EC-9B48-F8EA2CADCA95}" srcId="{16BAEE8F-7E15-40F7-9E5D-929218F34055}" destId="{79497986-82A4-43EF-9AB7-35DCD94504C7}" srcOrd="4" destOrd="0" parTransId="{3A164FDB-860B-4B70-B425-7F44B6271E30}" sibTransId="{C50AED2C-BFFC-41F6-A601-8F13D27FE678}"/>
    <dgm:cxn modelId="{6220BA92-4755-4B9A-8A07-F207E33447CC}" srcId="{16BAEE8F-7E15-40F7-9E5D-929218F34055}" destId="{EE441B88-4046-4A8E-9D2F-16AD6FF2C500}" srcOrd="5" destOrd="0" parTransId="{162A562F-2365-43AF-A7D0-DE05480DB2E6}" sibTransId="{CB5EE65C-8283-425A-9912-BF7A13414547}"/>
    <dgm:cxn modelId="{6F9D05A8-E9AB-40A1-9860-A5719D1FE6CA}" type="presOf" srcId="{16BAEE8F-7E15-40F7-9E5D-929218F34055}" destId="{CC0074D5-CFF2-4C85-A352-76011649E038}" srcOrd="0" destOrd="0" presId="urn:microsoft.com/office/officeart/2005/8/layout/cycle8"/>
    <dgm:cxn modelId="{C29A830F-6E89-468E-B9F5-B8214D520C51}" type="presOf" srcId="{9AA7B8A2-CF69-40BC-98DC-2901025B85CB}" destId="{206A01CA-440A-492C-97C9-B92510EE9DDD}" srcOrd="0" destOrd="0" presId="urn:microsoft.com/office/officeart/2005/8/layout/cycle8"/>
    <dgm:cxn modelId="{D86E1395-ED01-40E9-903B-E634C439A084}" srcId="{16BAEE8F-7E15-40F7-9E5D-929218F34055}" destId="{9AA7B8A2-CF69-40BC-98DC-2901025B85CB}" srcOrd="3" destOrd="0" parTransId="{EBA969A6-4C13-4C52-A6E1-BDD370920208}" sibTransId="{0AFAD414-8C53-47BD-AB71-65048CE6C285}"/>
    <dgm:cxn modelId="{98F0F525-B7E8-48E2-B875-359E23551D57}" type="presOf" srcId="{9CAD19B7-36FF-4189-8F4D-4A8575563377}" destId="{CBEE537E-1F0C-4AB3-AB88-8F49C8240BEB}" srcOrd="0" destOrd="0" presId="urn:microsoft.com/office/officeart/2005/8/layout/cycle8"/>
    <dgm:cxn modelId="{12CF8AB8-4678-479C-A3D1-E5C93DBD9DE8}" type="presOf" srcId="{EE441B88-4046-4A8E-9D2F-16AD6FF2C500}" destId="{BA800C4E-0A83-4963-8C30-93013C766356}" srcOrd="0" destOrd="0" presId="urn:microsoft.com/office/officeart/2005/8/layout/cycle8"/>
    <dgm:cxn modelId="{4D258EFF-D2C0-4E75-BEE6-5EB7455E9B44}" type="presOf" srcId="{366E7E14-75CE-498E-A4D6-046322160B11}" destId="{82330287-AFB0-4E07-8E95-614F93E5072D}" srcOrd="1" destOrd="0" presId="urn:microsoft.com/office/officeart/2005/8/layout/cycle8"/>
    <dgm:cxn modelId="{61CDAF61-323C-41A6-B960-147B0AE565B5}" type="presParOf" srcId="{CC0074D5-CFF2-4C85-A352-76011649E038}" destId="{6E3AB7EB-1305-4C61-917D-E9B7BC353919}" srcOrd="0" destOrd="0" presId="urn:microsoft.com/office/officeart/2005/8/layout/cycle8"/>
    <dgm:cxn modelId="{F5B6C890-1B04-401C-A8C2-3A96BE77AFA0}" type="presParOf" srcId="{CC0074D5-CFF2-4C85-A352-76011649E038}" destId="{3D3EB789-4256-4147-B154-CBAEBF3BE889}" srcOrd="1" destOrd="0" presId="urn:microsoft.com/office/officeart/2005/8/layout/cycle8"/>
    <dgm:cxn modelId="{78A4CE75-2522-4AD7-8483-FAA4AE5F4979}" type="presParOf" srcId="{CC0074D5-CFF2-4C85-A352-76011649E038}" destId="{F9A1F708-C13C-46A0-BD2B-EBF16709F29A}" srcOrd="2" destOrd="0" presId="urn:microsoft.com/office/officeart/2005/8/layout/cycle8"/>
    <dgm:cxn modelId="{E9B9B0FC-DAA7-41EE-BB8E-0E78A7090420}" type="presParOf" srcId="{CC0074D5-CFF2-4C85-A352-76011649E038}" destId="{82330287-AFB0-4E07-8E95-614F93E5072D}" srcOrd="3" destOrd="0" presId="urn:microsoft.com/office/officeart/2005/8/layout/cycle8"/>
    <dgm:cxn modelId="{C8929689-04E3-480B-9C69-C4DCFEAE249F}" type="presParOf" srcId="{CC0074D5-CFF2-4C85-A352-76011649E038}" destId="{03E3D95D-976B-493D-9D2A-8D418F0403DF}" srcOrd="4" destOrd="0" presId="urn:microsoft.com/office/officeart/2005/8/layout/cycle8"/>
    <dgm:cxn modelId="{29679F40-4514-4125-9CEB-A224998271A8}" type="presParOf" srcId="{CC0074D5-CFF2-4C85-A352-76011649E038}" destId="{CF5B935F-A15D-45FC-90AF-2E7358AC5104}" srcOrd="5" destOrd="0" presId="urn:microsoft.com/office/officeart/2005/8/layout/cycle8"/>
    <dgm:cxn modelId="{CE187660-45D0-403D-BEA0-B91ACBB995E2}" type="presParOf" srcId="{CC0074D5-CFF2-4C85-A352-76011649E038}" destId="{327DD1B1-8F1C-4C7E-97B1-1E5373E3C72A}" srcOrd="6" destOrd="0" presId="urn:microsoft.com/office/officeart/2005/8/layout/cycle8"/>
    <dgm:cxn modelId="{AABB18CB-9BA4-414C-A08E-7ECE2B7E1B5F}" type="presParOf" srcId="{CC0074D5-CFF2-4C85-A352-76011649E038}" destId="{7E71736A-9601-4EBF-A86C-0C03402366DA}" srcOrd="7" destOrd="0" presId="urn:microsoft.com/office/officeart/2005/8/layout/cycle8"/>
    <dgm:cxn modelId="{92D9C0D4-F9F0-458A-BD05-9AB18B570EF0}" type="presParOf" srcId="{CC0074D5-CFF2-4C85-A352-76011649E038}" destId="{CBEE537E-1F0C-4AB3-AB88-8F49C8240BEB}" srcOrd="8" destOrd="0" presId="urn:microsoft.com/office/officeart/2005/8/layout/cycle8"/>
    <dgm:cxn modelId="{237897F8-C89E-45FF-9B90-A1D57764E89C}" type="presParOf" srcId="{CC0074D5-CFF2-4C85-A352-76011649E038}" destId="{4B305CF2-636F-4608-B694-F29CD8C0734B}" srcOrd="9" destOrd="0" presId="urn:microsoft.com/office/officeart/2005/8/layout/cycle8"/>
    <dgm:cxn modelId="{956FBEA7-92CD-4DC1-8EE1-6E5EF753CF11}" type="presParOf" srcId="{CC0074D5-CFF2-4C85-A352-76011649E038}" destId="{4A87F55F-070B-4569-AC2F-622887BACA03}" srcOrd="10" destOrd="0" presId="urn:microsoft.com/office/officeart/2005/8/layout/cycle8"/>
    <dgm:cxn modelId="{7CF45B75-9B4C-40F3-AA40-1FEE905F85D6}" type="presParOf" srcId="{CC0074D5-CFF2-4C85-A352-76011649E038}" destId="{47D8C08E-0F61-40D6-8165-4E5D5844FA26}" srcOrd="11" destOrd="0" presId="urn:microsoft.com/office/officeart/2005/8/layout/cycle8"/>
    <dgm:cxn modelId="{C1DD6090-6349-4C12-9686-704CDF3F2055}" type="presParOf" srcId="{CC0074D5-CFF2-4C85-A352-76011649E038}" destId="{206A01CA-440A-492C-97C9-B92510EE9DDD}" srcOrd="12" destOrd="0" presId="urn:microsoft.com/office/officeart/2005/8/layout/cycle8"/>
    <dgm:cxn modelId="{C94DFC32-2204-40A6-975F-6E5086698FC5}" type="presParOf" srcId="{CC0074D5-CFF2-4C85-A352-76011649E038}" destId="{1008CF39-F83D-4DB9-BEE8-826B289994F2}" srcOrd="13" destOrd="0" presId="urn:microsoft.com/office/officeart/2005/8/layout/cycle8"/>
    <dgm:cxn modelId="{2BFE9F9F-2713-4466-9C37-724728B7B671}" type="presParOf" srcId="{CC0074D5-CFF2-4C85-A352-76011649E038}" destId="{CA79BDAC-56E9-43FD-B457-8BDD47BF8752}" srcOrd="14" destOrd="0" presId="urn:microsoft.com/office/officeart/2005/8/layout/cycle8"/>
    <dgm:cxn modelId="{153E2A37-830B-421B-ACA5-8C1D01BF1C5A}" type="presParOf" srcId="{CC0074D5-CFF2-4C85-A352-76011649E038}" destId="{0A6D09A3-5FE6-4BCC-A9AD-E52BBFE55AB4}" srcOrd="15" destOrd="0" presId="urn:microsoft.com/office/officeart/2005/8/layout/cycle8"/>
    <dgm:cxn modelId="{CF550321-82BC-4458-B1B3-4948B970C673}" type="presParOf" srcId="{CC0074D5-CFF2-4C85-A352-76011649E038}" destId="{D92EC8E3-5697-4585-881C-C6CF279768E6}" srcOrd="16" destOrd="0" presId="urn:microsoft.com/office/officeart/2005/8/layout/cycle8"/>
    <dgm:cxn modelId="{E7B1FB84-F2D2-4D8A-8188-CFAB733DB403}" type="presParOf" srcId="{CC0074D5-CFF2-4C85-A352-76011649E038}" destId="{DE758FD0-E23F-4039-A0E1-CA6558BFD9C8}" srcOrd="17" destOrd="0" presId="urn:microsoft.com/office/officeart/2005/8/layout/cycle8"/>
    <dgm:cxn modelId="{D0FE62B3-27C4-407A-A732-82C3B0A273AF}" type="presParOf" srcId="{CC0074D5-CFF2-4C85-A352-76011649E038}" destId="{530A4AD6-AE3F-4743-B414-7E05A507DAF0}" srcOrd="18" destOrd="0" presId="urn:microsoft.com/office/officeart/2005/8/layout/cycle8"/>
    <dgm:cxn modelId="{B04B60D9-99FC-44BB-983A-F4054A2EBB7A}" type="presParOf" srcId="{CC0074D5-CFF2-4C85-A352-76011649E038}" destId="{A7A9891A-8524-4081-A0FF-C83B14586490}" srcOrd="19" destOrd="0" presId="urn:microsoft.com/office/officeart/2005/8/layout/cycle8"/>
    <dgm:cxn modelId="{2BE05686-9034-4E43-894A-3E44D222D6C2}" type="presParOf" srcId="{CC0074D5-CFF2-4C85-A352-76011649E038}" destId="{BA800C4E-0A83-4963-8C30-93013C766356}" srcOrd="20" destOrd="0" presId="urn:microsoft.com/office/officeart/2005/8/layout/cycle8"/>
    <dgm:cxn modelId="{ED19F2A2-FE57-4E15-A0AC-03469858275B}" type="presParOf" srcId="{CC0074D5-CFF2-4C85-A352-76011649E038}" destId="{9C6A2489-0C80-4F83-B6CE-EE57E5D8F950}" srcOrd="21" destOrd="0" presId="urn:microsoft.com/office/officeart/2005/8/layout/cycle8"/>
    <dgm:cxn modelId="{2325A10A-10F3-469D-BFC3-16932B88112F}" type="presParOf" srcId="{CC0074D5-CFF2-4C85-A352-76011649E038}" destId="{512AFEF3-EC70-4033-804A-BF198A5EA6BC}" srcOrd="22" destOrd="0" presId="urn:microsoft.com/office/officeart/2005/8/layout/cycle8"/>
    <dgm:cxn modelId="{A29A974E-D289-4C15-853E-A711CF1948A8}" type="presParOf" srcId="{CC0074D5-CFF2-4C85-A352-76011649E038}" destId="{0A93A37E-E76C-44F6-AE8C-25126E8FBC75}" srcOrd="23" destOrd="0" presId="urn:microsoft.com/office/officeart/2005/8/layout/cycle8"/>
    <dgm:cxn modelId="{1A79A091-5CD0-4C0E-87FE-E96F21CCD29B}" type="presParOf" srcId="{CC0074D5-CFF2-4C85-A352-76011649E038}" destId="{E5157E8C-710E-40B4-B0F8-21263437AFB9}" srcOrd="24" destOrd="0" presId="urn:microsoft.com/office/officeart/2005/8/layout/cycle8"/>
    <dgm:cxn modelId="{361842F0-AC49-4A37-A84D-51B5B4653547}" type="presParOf" srcId="{CC0074D5-CFF2-4C85-A352-76011649E038}" destId="{84987BB6-7095-4C02-BA4E-B8413F497539}" srcOrd="25" destOrd="0" presId="urn:microsoft.com/office/officeart/2005/8/layout/cycle8"/>
    <dgm:cxn modelId="{BED523A7-CB9F-4350-A530-5EDB5C0E7331}" type="presParOf" srcId="{CC0074D5-CFF2-4C85-A352-76011649E038}" destId="{BD8051D5-1155-4322-AD4B-8D4ABEAB6169}" srcOrd="26" destOrd="0" presId="urn:microsoft.com/office/officeart/2005/8/layout/cycle8"/>
    <dgm:cxn modelId="{B162776D-5358-42C1-BB39-FC17F49A13C1}" type="presParOf" srcId="{CC0074D5-CFF2-4C85-A352-76011649E038}" destId="{D3B9E941-335F-4F5E-82B1-866AE7D204E3}" srcOrd="27" destOrd="0" presId="urn:microsoft.com/office/officeart/2005/8/layout/cycle8"/>
    <dgm:cxn modelId="{B5DC51E6-C66E-4143-B308-8A0593095D81}" type="presParOf" srcId="{CC0074D5-CFF2-4C85-A352-76011649E038}" destId="{C63EC014-8E5C-451F-8DB4-68B4854F3B5D}" srcOrd="28" destOrd="0" presId="urn:microsoft.com/office/officeart/2005/8/layout/cycle8"/>
    <dgm:cxn modelId="{F9895660-4EE3-4194-84E6-0F4BFA2D76EB}" type="presParOf" srcId="{CC0074D5-CFF2-4C85-A352-76011649E038}" destId="{E2DE2308-AEC6-4865-9E53-1CB50E2CA9CA}" srcOrd="29" destOrd="0" presId="urn:microsoft.com/office/officeart/2005/8/layout/cycle8"/>
    <dgm:cxn modelId="{EF2E01AB-6570-4B65-BA7F-907D068CC1DB}" type="presParOf" srcId="{CC0074D5-CFF2-4C85-A352-76011649E038}" destId="{91B7EB73-20E3-41F6-AD5E-936FD70FECA3}" srcOrd="30" destOrd="0" presId="urn:microsoft.com/office/officeart/2005/8/layout/cycle8"/>
    <dgm:cxn modelId="{626ED024-E477-43CD-8D2C-1BB3C13BEE3A}" type="presParOf" srcId="{CC0074D5-CFF2-4C85-A352-76011649E038}" destId="{3FFF6361-6BD0-47D7-9DEE-4929BDFD346D}" srcOrd="31" destOrd="0" presId="urn:microsoft.com/office/officeart/2005/8/layout/cycle8"/>
    <dgm:cxn modelId="{F2865140-9A71-442C-A0B7-4BD9871DD5E9}" type="presParOf" srcId="{CC0074D5-CFF2-4C85-A352-76011649E038}" destId="{284075F5-21A1-4B65-8F65-0A1CC0FF9260}" srcOrd="32" destOrd="0" presId="urn:microsoft.com/office/officeart/2005/8/layout/cycle8"/>
    <dgm:cxn modelId="{F7945DF2-08D0-4907-8203-A8EC44947FC5}" type="presParOf" srcId="{CC0074D5-CFF2-4C85-A352-76011649E038}" destId="{49F3F072-6261-4509-80AD-BBDF42F92C2E}" srcOrd="33" destOrd="0" presId="urn:microsoft.com/office/officeart/2005/8/layout/cycle8"/>
    <dgm:cxn modelId="{A6F602E6-7C70-4338-8CE8-81E27DF389B8}" type="presParOf" srcId="{CC0074D5-CFF2-4C85-A352-76011649E038}" destId="{41348E6A-569F-4849-A7B8-6931CBF4289F}" srcOrd="34" destOrd="0" presId="urn:microsoft.com/office/officeart/2005/8/layout/cycle8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BAEE8F-7E15-40F7-9E5D-929218F34055}" type="doc">
      <dgm:prSet loTypeId="urn:microsoft.com/office/officeart/2005/8/layout/radial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C776C57-6E2A-4E65-B33C-CEDE385EE6A5}">
      <dgm:prSet phldrT="[Κείμενο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 dirty="0"/>
        </a:p>
      </dgm:t>
    </dgm:pt>
    <dgm:pt modelId="{CD794375-B767-40D8-8C84-09C43768C41B}" type="parTrans" cxnId="{51CE7C9B-4676-41C6-8FF8-A63FF50ACD7B}">
      <dgm:prSet/>
      <dgm:spPr/>
      <dgm:t>
        <a:bodyPr/>
        <a:lstStyle/>
        <a:p>
          <a:endParaRPr lang="el-GR"/>
        </a:p>
      </dgm:t>
    </dgm:pt>
    <dgm:pt modelId="{CEE010B2-4A13-4180-8F6B-9B5BE0F79FD6}" type="sibTrans" cxnId="{51CE7C9B-4676-41C6-8FF8-A63FF50ACD7B}">
      <dgm:prSet/>
      <dgm:spPr/>
      <dgm:t>
        <a:bodyPr/>
        <a:lstStyle/>
        <a:p>
          <a:endParaRPr lang="el-GR"/>
        </a:p>
      </dgm:t>
    </dgm:pt>
    <dgm:pt modelId="{B9A7ABD4-A3A6-419E-B42A-8E4460734CD4}">
      <dgm:prSet phldrT="[Κείμενο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l-GR" b="1" dirty="0" smtClean="0">
              <a:solidFill>
                <a:srgbClr val="000000"/>
              </a:solidFill>
            </a:rPr>
            <a:t>ΠΟΛΙΤΙΣΜΟΣ</a:t>
          </a:r>
        </a:p>
        <a:p>
          <a:r>
            <a:rPr lang="el-GR" b="1" dirty="0" smtClean="0">
              <a:solidFill>
                <a:srgbClr val="000000"/>
              </a:solidFill>
            </a:rPr>
            <a:t>ΤΟΥΡΙΣΜΟΣ</a:t>
          </a:r>
        </a:p>
        <a:p>
          <a:r>
            <a:rPr lang="el-GR" b="1" dirty="0" smtClean="0">
              <a:solidFill>
                <a:srgbClr val="000000"/>
              </a:solidFill>
            </a:rPr>
            <a:t>ΠΔΒ</a:t>
          </a:r>
          <a:endParaRPr lang="el-GR" b="1" dirty="0">
            <a:solidFill>
              <a:srgbClr val="000000"/>
            </a:solidFill>
          </a:endParaRPr>
        </a:p>
      </dgm:t>
    </dgm:pt>
    <dgm:pt modelId="{0F8B8DC9-504E-4510-88B9-242CBD83B8FB}" type="parTrans" cxnId="{1B8E9877-9627-43CD-A370-ACE1D5985DCC}">
      <dgm:prSet/>
      <dgm:spPr/>
      <dgm:t>
        <a:bodyPr/>
        <a:lstStyle/>
        <a:p>
          <a:endParaRPr lang="el-GR" dirty="0"/>
        </a:p>
      </dgm:t>
    </dgm:pt>
    <dgm:pt modelId="{F06CD475-ABB7-438E-B10B-8E018555E7ED}" type="sibTrans" cxnId="{1B8E9877-9627-43CD-A370-ACE1D5985DCC}">
      <dgm:prSet/>
      <dgm:spPr/>
      <dgm:t>
        <a:bodyPr/>
        <a:lstStyle/>
        <a:p>
          <a:endParaRPr lang="el-GR"/>
        </a:p>
      </dgm:t>
    </dgm:pt>
    <dgm:pt modelId="{888800AA-EB57-4981-A5E9-39A02C1D2BC0}">
      <dgm:prSet phldrT="[Κείμενο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l-GR" sz="1200" b="1" dirty="0" smtClean="0">
              <a:solidFill>
                <a:srgbClr val="000000"/>
              </a:solidFill>
            </a:rPr>
            <a:t>ΠΕΡΙΒΑΛΛΟΝ &amp; ΒΙΩΣΙΜΗ ΑΝΑΠΤΥΞΗ</a:t>
          </a:r>
          <a:endParaRPr lang="el-GR" sz="1200" b="1" dirty="0">
            <a:solidFill>
              <a:srgbClr val="000000"/>
            </a:solidFill>
          </a:endParaRPr>
        </a:p>
      </dgm:t>
    </dgm:pt>
    <dgm:pt modelId="{1AAC7414-560C-4C65-A999-CEAE6A6ECB55}" type="parTrans" cxnId="{DE067E47-8BD3-4FCD-A34C-0D33A6645844}">
      <dgm:prSet/>
      <dgm:spPr/>
      <dgm:t>
        <a:bodyPr/>
        <a:lstStyle/>
        <a:p>
          <a:endParaRPr lang="el-GR" dirty="0"/>
        </a:p>
      </dgm:t>
    </dgm:pt>
    <dgm:pt modelId="{32B8B9F6-FCE8-4CA3-A4D7-1CE60583E6A6}" type="sibTrans" cxnId="{DE067E47-8BD3-4FCD-A34C-0D33A6645844}">
      <dgm:prSet/>
      <dgm:spPr/>
      <dgm:t>
        <a:bodyPr/>
        <a:lstStyle/>
        <a:p>
          <a:endParaRPr lang="el-GR"/>
        </a:p>
      </dgm:t>
    </dgm:pt>
    <dgm:pt modelId="{A882896B-E55C-4626-B725-CA7F3D60E0CE}">
      <dgm:prSet phldrT="[Κείμενο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l-GR" b="1" dirty="0" smtClean="0">
              <a:solidFill>
                <a:srgbClr val="000000"/>
              </a:solidFill>
            </a:rPr>
            <a:t>ΕΝΕΡΓΕΙΑ</a:t>
          </a:r>
          <a:endParaRPr lang="el-GR" b="1" dirty="0">
            <a:solidFill>
              <a:srgbClr val="000000"/>
            </a:solidFill>
          </a:endParaRPr>
        </a:p>
      </dgm:t>
    </dgm:pt>
    <dgm:pt modelId="{41F81EA3-2A6E-4CC8-BAE0-80CBB4D64D5F}" type="parTrans" cxnId="{D1597312-DA9A-4BDF-948E-34E7B3AEBDED}">
      <dgm:prSet/>
      <dgm:spPr/>
      <dgm:t>
        <a:bodyPr/>
        <a:lstStyle/>
        <a:p>
          <a:endParaRPr lang="el-GR" dirty="0"/>
        </a:p>
      </dgm:t>
    </dgm:pt>
    <dgm:pt modelId="{A23ECBDA-78CF-48DC-88F6-1A8C224ACCE0}" type="sibTrans" cxnId="{D1597312-DA9A-4BDF-948E-34E7B3AEBDED}">
      <dgm:prSet/>
      <dgm:spPr/>
      <dgm:t>
        <a:bodyPr/>
        <a:lstStyle/>
        <a:p>
          <a:endParaRPr lang="el-GR"/>
        </a:p>
      </dgm:t>
    </dgm:pt>
    <dgm:pt modelId="{F227FF3D-9EEF-458D-9B1D-1F7B5DEED538}">
      <dgm:prSet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l-GR" sz="1050" b="1" dirty="0" smtClean="0"/>
            <a:t>ΤΕΧΝΟΛΟΓΙΕΣ</a:t>
          </a:r>
        </a:p>
        <a:p>
          <a:r>
            <a:rPr lang="el-GR" sz="1050" b="1" dirty="0" smtClean="0"/>
            <a:t>ΠΛΗΡΟΦΟΡΙΚΗΣ &amp;</a:t>
          </a:r>
        </a:p>
        <a:p>
          <a:r>
            <a:rPr lang="el-GR" sz="1050" b="1" dirty="0" smtClean="0"/>
            <a:t>ΕΠΙΚΟΙΝΩΝΙΩΝ</a:t>
          </a:r>
          <a:endParaRPr lang="el-GR" sz="1050" b="1" dirty="0"/>
        </a:p>
      </dgm:t>
    </dgm:pt>
    <dgm:pt modelId="{A4512A78-8FD1-4310-8FD3-A05E42E31A52}" type="parTrans" cxnId="{DEF324B7-B6B0-4BF8-AAEE-8248850B0B5E}">
      <dgm:prSet/>
      <dgm:spPr/>
      <dgm:t>
        <a:bodyPr/>
        <a:lstStyle/>
        <a:p>
          <a:endParaRPr lang="el-GR" dirty="0"/>
        </a:p>
      </dgm:t>
    </dgm:pt>
    <dgm:pt modelId="{0B0AEAC8-AE43-4E65-B415-C307FFCE3EF3}" type="sibTrans" cxnId="{DEF324B7-B6B0-4BF8-AAEE-8248850B0B5E}">
      <dgm:prSet/>
      <dgm:spPr/>
      <dgm:t>
        <a:bodyPr/>
        <a:lstStyle/>
        <a:p>
          <a:endParaRPr lang="el-GR"/>
        </a:p>
      </dgm:t>
    </dgm:pt>
    <dgm:pt modelId="{E84D869D-1C12-4D55-8DA6-3DDB7AEBCCE0}">
      <dgm:prSet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el-GR" sz="1200" b="1" dirty="0" smtClean="0">
              <a:solidFill>
                <a:srgbClr val="FF0000"/>
              </a:solidFill>
            </a:rPr>
            <a:t>ΑΓΡΟΔΙΑΤΡΟΦΗ</a:t>
          </a:r>
          <a:endParaRPr lang="el-GR" sz="1200" b="1" dirty="0">
            <a:solidFill>
              <a:srgbClr val="FF0000"/>
            </a:solidFill>
          </a:endParaRPr>
        </a:p>
      </dgm:t>
    </dgm:pt>
    <dgm:pt modelId="{8005DCB1-5A99-46D8-A78B-7565D2106131}" type="parTrans" cxnId="{70E0CCAB-094A-4A7D-B802-FACB9CCDA854}">
      <dgm:prSet/>
      <dgm:spPr/>
      <dgm:t>
        <a:bodyPr/>
        <a:lstStyle/>
        <a:p>
          <a:endParaRPr lang="el-GR" dirty="0"/>
        </a:p>
      </dgm:t>
    </dgm:pt>
    <dgm:pt modelId="{A7ECE242-8CAE-495C-9505-AF9DB7060A39}" type="sibTrans" cxnId="{70E0CCAB-094A-4A7D-B802-FACB9CCDA854}">
      <dgm:prSet/>
      <dgm:spPr/>
      <dgm:t>
        <a:bodyPr/>
        <a:lstStyle/>
        <a:p>
          <a:endParaRPr lang="el-GR"/>
        </a:p>
      </dgm:t>
    </dgm:pt>
    <dgm:pt modelId="{3DACC6FA-D735-47BA-A2B7-F7FA0E7198EB}">
      <dgm:prSet custT="1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r>
            <a:rPr lang="el-GR" sz="1000" b="1" dirty="0" smtClean="0">
              <a:solidFill>
                <a:srgbClr val="FF0000"/>
              </a:solidFill>
            </a:rPr>
            <a:t>ΒΙΟΕΠΙΣΤΗΜΕΣ, ΘΓΕΙΑ &amp; ΦΑΡΜΑΚΑ</a:t>
          </a:r>
          <a:endParaRPr lang="el-GR" sz="1000" b="1" dirty="0">
            <a:solidFill>
              <a:srgbClr val="FF0000"/>
            </a:solidFill>
          </a:endParaRPr>
        </a:p>
      </dgm:t>
    </dgm:pt>
    <dgm:pt modelId="{A15BC054-B09C-43E1-B1DF-300991E9C11E}" type="parTrans" cxnId="{42B5599C-1166-4129-82EC-0D40332B7613}">
      <dgm:prSet/>
      <dgm:spPr/>
      <dgm:t>
        <a:bodyPr/>
        <a:lstStyle/>
        <a:p>
          <a:endParaRPr lang="el-GR" dirty="0"/>
        </a:p>
      </dgm:t>
    </dgm:pt>
    <dgm:pt modelId="{6610BD08-7F2F-416B-8797-F31767873565}" type="sibTrans" cxnId="{42B5599C-1166-4129-82EC-0D40332B7613}">
      <dgm:prSet/>
      <dgm:spPr/>
      <dgm:t>
        <a:bodyPr/>
        <a:lstStyle/>
        <a:p>
          <a:endParaRPr lang="el-GR"/>
        </a:p>
      </dgm:t>
    </dgm:pt>
    <dgm:pt modelId="{183C53B9-6D8B-4058-8AC0-18B166715453}">
      <dgm:prSet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r>
            <a:rPr lang="el-GR" b="1" dirty="0" smtClean="0">
              <a:solidFill>
                <a:srgbClr val="FF0000"/>
              </a:solidFill>
            </a:rPr>
            <a:t>ΥΛΙΚΑ</a:t>
          </a:r>
          <a:endParaRPr lang="el-GR" b="1" dirty="0">
            <a:solidFill>
              <a:srgbClr val="FF0000"/>
            </a:solidFill>
          </a:endParaRPr>
        </a:p>
      </dgm:t>
    </dgm:pt>
    <dgm:pt modelId="{4D1E445F-B82C-48FF-AE26-EE69B7BE62AA}" type="parTrans" cxnId="{58AE13B7-52B3-4119-9111-980086EBCF12}">
      <dgm:prSet/>
      <dgm:spPr/>
      <dgm:t>
        <a:bodyPr/>
        <a:lstStyle/>
        <a:p>
          <a:endParaRPr lang="el-GR" dirty="0"/>
        </a:p>
      </dgm:t>
    </dgm:pt>
    <dgm:pt modelId="{DB5A2D25-F774-4156-8E05-EF54FA715272}" type="sibTrans" cxnId="{58AE13B7-52B3-4119-9111-980086EBCF12}">
      <dgm:prSet/>
      <dgm:spPr/>
      <dgm:t>
        <a:bodyPr/>
        <a:lstStyle/>
        <a:p>
          <a:endParaRPr lang="el-GR"/>
        </a:p>
      </dgm:t>
    </dgm:pt>
    <dgm:pt modelId="{A12246B2-C39B-47A1-A6A0-3FD99F7E7484}">
      <dgm:prSet phldrT="[Κείμενο]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r>
            <a:rPr lang="el-GR" b="1" dirty="0" smtClean="0">
              <a:solidFill>
                <a:srgbClr val="FF0000"/>
              </a:solidFill>
            </a:rPr>
            <a:t>ΜΕΤΑΦΟΡΕΣ-</a:t>
          </a:r>
          <a:r>
            <a:rPr lang="en-US" b="1" dirty="0" smtClean="0">
              <a:solidFill>
                <a:srgbClr val="FF0000"/>
              </a:solidFill>
            </a:rPr>
            <a:t>LOGISTICS</a:t>
          </a:r>
          <a:endParaRPr lang="el-GR" b="1" dirty="0">
            <a:solidFill>
              <a:srgbClr val="FF0000"/>
            </a:solidFill>
          </a:endParaRPr>
        </a:p>
      </dgm:t>
    </dgm:pt>
    <dgm:pt modelId="{E020C056-B417-4B47-9749-86D573E8DECB}" type="sibTrans" cxnId="{13AA64DA-19C9-4BC8-84F1-97FE34C8AA00}">
      <dgm:prSet/>
      <dgm:spPr/>
      <dgm:t>
        <a:bodyPr/>
        <a:lstStyle/>
        <a:p>
          <a:endParaRPr lang="el-GR"/>
        </a:p>
      </dgm:t>
    </dgm:pt>
    <dgm:pt modelId="{F674B28F-5AF2-496F-A147-0B0DAC967A1C}" type="parTrans" cxnId="{13AA64DA-19C9-4BC8-84F1-97FE34C8AA00}">
      <dgm:prSet/>
      <dgm:spPr/>
      <dgm:t>
        <a:bodyPr/>
        <a:lstStyle/>
        <a:p>
          <a:endParaRPr lang="el-GR" dirty="0"/>
        </a:p>
      </dgm:t>
    </dgm:pt>
    <dgm:pt modelId="{D7C2ADD9-94B0-4155-A3BC-6542FB771BA0}">
      <dgm:prSet/>
      <dgm:spPr/>
      <dgm:t>
        <a:bodyPr/>
        <a:lstStyle/>
        <a:p>
          <a:endParaRPr lang="el-GR" dirty="0"/>
        </a:p>
      </dgm:t>
    </dgm:pt>
    <dgm:pt modelId="{816F9527-4B89-4718-8D70-20B165412A24}" type="parTrans" cxnId="{973B1625-AC3F-467D-9AAB-F83679EF9B56}">
      <dgm:prSet/>
      <dgm:spPr/>
      <dgm:t>
        <a:bodyPr/>
        <a:lstStyle/>
        <a:p>
          <a:endParaRPr lang="el-GR"/>
        </a:p>
      </dgm:t>
    </dgm:pt>
    <dgm:pt modelId="{009F6640-80E4-4F21-80DA-10CB289040A7}" type="sibTrans" cxnId="{973B1625-AC3F-467D-9AAB-F83679EF9B56}">
      <dgm:prSet/>
      <dgm:spPr/>
      <dgm:t>
        <a:bodyPr/>
        <a:lstStyle/>
        <a:p>
          <a:endParaRPr lang="el-GR"/>
        </a:p>
      </dgm:t>
    </dgm:pt>
    <dgm:pt modelId="{067ADB37-1426-49EC-B409-7F4C1F78D299}" type="pres">
      <dgm:prSet presAssocID="{16BAEE8F-7E15-40F7-9E5D-929218F3405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86214CE-2424-4701-8411-78BA1E7F1BB9}" type="pres">
      <dgm:prSet presAssocID="{4C776C57-6E2A-4E65-B33C-CEDE385EE6A5}" presName="centerShape" presStyleLbl="node0" presStyleIdx="0" presStyleCnt="1" custScaleX="169486" custScaleY="169486"/>
      <dgm:spPr/>
      <dgm:t>
        <a:bodyPr/>
        <a:lstStyle/>
        <a:p>
          <a:endParaRPr lang="el-GR"/>
        </a:p>
      </dgm:t>
    </dgm:pt>
    <dgm:pt modelId="{A39F563D-DB3C-4D00-8CB1-2A17B4B7A5CB}" type="pres">
      <dgm:prSet presAssocID="{0F8B8DC9-504E-4510-88B9-242CBD83B8FB}" presName="Name9" presStyleLbl="parChTrans1D2" presStyleIdx="0" presStyleCnt="8"/>
      <dgm:spPr/>
      <dgm:t>
        <a:bodyPr/>
        <a:lstStyle/>
        <a:p>
          <a:endParaRPr lang="el-GR"/>
        </a:p>
      </dgm:t>
    </dgm:pt>
    <dgm:pt modelId="{08EA0314-6E3A-4FA7-BB6E-D2FBCAAF725D}" type="pres">
      <dgm:prSet presAssocID="{0F8B8DC9-504E-4510-88B9-242CBD83B8FB}" presName="connTx" presStyleLbl="parChTrans1D2" presStyleIdx="0" presStyleCnt="8"/>
      <dgm:spPr/>
      <dgm:t>
        <a:bodyPr/>
        <a:lstStyle/>
        <a:p>
          <a:endParaRPr lang="el-GR"/>
        </a:p>
      </dgm:t>
    </dgm:pt>
    <dgm:pt modelId="{E50F3457-BBE8-4ADC-860D-3E064357E018}" type="pres">
      <dgm:prSet presAssocID="{B9A7ABD4-A3A6-419E-B42A-8E4460734CD4}" presName="node" presStyleLbl="node1" presStyleIdx="0" presStyleCnt="8" custScaleX="126804" custScaleY="1268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53BB999-F1CA-4F8F-BB95-1FFDD03C86A6}" type="pres">
      <dgm:prSet presAssocID="{F674B28F-5AF2-496F-A147-0B0DAC967A1C}" presName="Name9" presStyleLbl="parChTrans1D2" presStyleIdx="1" presStyleCnt="8"/>
      <dgm:spPr/>
      <dgm:t>
        <a:bodyPr/>
        <a:lstStyle/>
        <a:p>
          <a:endParaRPr lang="el-GR"/>
        </a:p>
      </dgm:t>
    </dgm:pt>
    <dgm:pt modelId="{B253937C-FA11-4B51-A865-86F56CD93764}" type="pres">
      <dgm:prSet presAssocID="{F674B28F-5AF2-496F-A147-0B0DAC967A1C}" presName="connTx" presStyleLbl="parChTrans1D2" presStyleIdx="1" presStyleCnt="8"/>
      <dgm:spPr/>
      <dgm:t>
        <a:bodyPr/>
        <a:lstStyle/>
        <a:p>
          <a:endParaRPr lang="el-GR"/>
        </a:p>
      </dgm:t>
    </dgm:pt>
    <dgm:pt modelId="{EC285E9C-AE59-467B-A295-9BFA3459F7DB}" type="pres">
      <dgm:prSet presAssocID="{A12246B2-C39B-47A1-A6A0-3FD99F7E7484}" presName="node" presStyleLbl="node1" presStyleIdx="1" presStyleCnt="8" custScaleX="126804" custScaleY="126804" custRadScaleRad="100610" custRadScaleInc="411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76BDC61-FDB1-4BE9-8693-655987912013}" type="pres">
      <dgm:prSet presAssocID="{1AAC7414-560C-4C65-A999-CEAE6A6ECB55}" presName="Name9" presStyleLbl="parChTrans1D2" presStyleIdx="2" presStyleCnt="8"/>
      <dgm:spPr/>
      <dgm:t>
        <a:bodyPr/>
        <a:lstStyle/>
        <a:p>
          <a:endParaRPr lang="el-GR"/>
        </a:p>
      </dgm:t>
    </dgm:pt>
    <dgm:pt modelId="{8866E751-542F-4753-A38B-FA807B6CAB14}" type="pres">
      <dgm:prSet presAssocID="{1AAC7414-560C-4C65-A999-CEAE6A6ECB55}" presName="connTx" presStyleLbl="parChTrans1D2" presStyleIdx="2" presStyleCnt="8"/>
      <dgm:spPr/>
      <dgm:t>
        <a:bodyPr/>
        <a:lstStyle/>
        <a:p>
          <a:endParaRPr lang="el-GR"/>
        </a:p>
      </dgm:t>
    </dgm:pt>
    <dgm:pt modelId="{A04DEB44-C771-409E-991E-5B9DA8D5ECD7}" type="pres">
      <dgm:prSet presAssocID="{888800AA-EB57-4981-A5E9-39A02C1D2BC0}" presName="node" presStyleLbl="node1" presStyleIdx="2" presStyleCnt="8" custScaleX="126804" custScaleY="1268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39C7E6D-776E-41E8-829F-5E0871F9EACB}" type="pres">
      <dgm:prSet presAssocID="{41F81EA3-2A6E-4CC8-BAE0-80CBB4D64D5F}" presName="Name9" presStyleLbl="parChTrans1D2" presStyleIdx="3" presStyleCnt="8"/>
      <dgm:spPr/>
      <dgm:t>
        <a:bodyPr/>
        <a:lstStyle/>
        <a:p>
          <a:endParaRPr lang="el-GR"/>
        </a:p>
      </dgm:t>
    </dgm:pt>
    <dgm:pt modelId="{3FF1064C-B20C-4C5B-B14A-005AB3FDF5CD}" type="pres">
      <dgm:prSet presAssocID="{41F81EA3-2A6E-4CC8-BAE0-80CBB4D64D5F}" presName="connTx" presStyleLbl="parChTrans1D2" presStyleIdx="3" presStyleCnt="8"/>
      <dgm:spPr/>
      <dgm:t>
        <a:bodyPr/>
        <a:lstStyle/>
        <a:p>
          <a:endParaRPr lang="el-GR"/>
        </a:p>
      </dgm:t>
    </dgm:pt>
    <dgm:pt modelId="{0B0D67F7-8BCD-4BD3-A724-FCCBE5F21C43}" type="pres">
      <dgm:prSet presAssocID="{A882896B-E55C-4626-B725-CA7F3D60E0CE}" presName="node" presStyleLbl="node1" presStyleIdx="3" presStyleCnt="8" custScaleX="126804" custScaleY="126804" custRadScaleRad="100690" custRadScaleInc="-360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A54885B-3EF7-4C98-93D0-94FDE703C99C}" type="pres">
      <dgm:prSet presAssocID="{4D1E445F-B82C-48FF-AE26-EE69B7BE62AA}" presName="Name9" presStyleLbl="parChTrans1D2" presStyleIdx="4" presStyleCnt="8"/>
      <dgm:spPr/>
      <dgm:t>
        <a:bodyPr/>
        <a:lstStyle/>
        <a:p>
          <a:endParaRPr lang="el-GR"/>
        </a:p>
      </dgm:t>
    </dgm:pt>
    <dgm:pt modelId="{2F776B99-5AC3-4C8F-992C-00E9C912750D}" type="pres">
      <dgm:prSet presAssocID="{4D1E445F-B82C-48FF-AE26-EE69B7BE62AA}" presName="connTx" presStyleLbl="parChTrans1D2" presStyleIdx="4" presStyleCnt="8"/>
      <dgm:spPr/>
      <dgm:t>
        <a:bodyPr/>
        <a:lstStyle/>
        <a:p>
          <a:endParaRPr lang="el-GR"/>
        </a:p>
      </dgm:t>
    </dgm:pt>
    <dgm:pt modelId="{ED618D06-F9D9-4A0F-8428-EEB021F55EBD}" type="pres">
      <dgm:prSet presAssocID="{183C53B9-6D8B-4058-8AC0-18B166715453}" presName="node" presStyleLbl="node1" presStyleIdx="4" presStyleCnt="8" custScaleX="126804" custScaleY="126804" custRadScaleRad="108222" custRadScaleInc="60875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75333F4-41CC-41A0-BB1D-585A530D979B}" type="pres">
      <dgm:prSet presAssocID="{A15BC054-B09C-43E1-B1DF-300991E9C11E}" presName="Name9" presStyleLbl="parChTrans1D2" presStyleIdx="5" presStyleCnt="8"/>
      <dgm:spPr/>
      <dgm:t>
        <a:bodyPr/>
        <a:lstStyle/>
        <a:p>
          <a:endParaRPr lang="el-GR"/>
        </a:p>
      </dgm:t>
    </dgm:pt>
    <dgm:pt modelId="{29C6D45E-E9CF-4107-A099-3FB4AA760C87}" type="pres">
      <dgm:prSet presAssocID="{A15BC054-B09C-43E1-B1DF-300991E9C11E}" presName="connTx" presStyleLbl="parChTrans1D2" presStyleIdx="5" presStyleCnt="8"/>
      <dgm:spPr/>
      <dgm:t>
        <a:bodyPr/>
        <a:lstStyle/>
        <a:p>
          <a:endParaRPr lang="el-GR"/>
        </a:p>
      </dgm:t>
    </dgm:pt>
    <dgm:pt modelId="{471A3ED6-4579-4BDA-A868-3AABEF9D83BF}" type="pres">
      <dgm:prSet presAssocID="{3DACC6FA-D735-47BA-A2B7-F7FA0E7198EB}" presName="node" presStyleLbl="node1" presStyleIdx="5" presStyleCnt="8" custScaleX="126804" custScaleY="1268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7C705B1-C324-4020-81E9-ED8C26CB7908}" type="pres">
      <dgm:prSet presAssocID="{8005DCB1-5A99-46D8-A78B-7565D2106131}" presName="Name9" presStyleLbl="parChTrans1D2" presStyleIdx="6" presStyleCnt="8"/>
      <dgm:spPr/>
      <dgm:t>
        <a:bodyPr/>
        <a:lstStyle/>
        <a:p>
          <a:endParaRPr lang="el-GR"/>
        </a:p>
      </dgm:t>
    </dgm:pt>
    <dgm:pt modelId="{EE4E12AB-F779-45E0-BF3A-97037F13A71A}" type="pres">
      <dgm:prSet presAssocID="{8005DCB1-5A99-46D8-A78B-7565D2106131}" presName="connTx" presStyleLbl="parChTrans1D2" presStyleIdx="6" presStyleCnt="8"/>
      <dgm:spPr/>
      <dgm:t>
        <a:bodyPr/>
        <a:lstStyle/>
        <a:p>
          <a:endParaRPr lang="el-GR"/>
        </a:p>
      </dgm:t>
    </dgm:pt>
    <dgm:pt modelId="{8D3E85E2-4EB4-4E82-9F5E-4918AED6A7FD}" type="pres">
      <dgm:prSet presAssocID="{E84D869D-1C12-4D55-8DA6-3DDB7AEBCCE0}" presName="node" presStyleLbl="node1" presStyleIdx="6" presStyleCnt="8" custScaleX="126804" custScaleY="126804" custRadScaleRad="100859" custRadScaleInc="451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2C7AE0C-074D-4C52-92B9-17836B312375}" type="pres">
      <dgm:prSet presAssocID="{A4512A78-8FD1-4310-8FD3-A05E42E31A52}" presName="Name9" presStyleLbl="parChTrans1D2" presStyleIdx="7" presStyleCnt="8"/>
      <dgm:spPr/>
      <dgm:t>
        <a:bodyPr/>
        <a:lstStyle/>
        <a:p>
          <a:endParaRPr lang="el-GR"/>
        </a:p>
      </dgm:t>
    </dgm:pt>
    <dgm:pt modelId="{ED60EA64-B19D-42D8-B1EB-77327C8868F0}" type="pres">
      <dgm:prSet presAssocID="{A4512A78-8FD1-4310-8FD3-A05E42E31A52}" presName="connTx" presStyleLbl="parChTrans1D2" presStyleIdx="7" presStyleCnt="8"/>
      <dgm:spPr/>
      <dgm:t>
        <a:bodyPr/>
        <a:lstStyle/>
        <a:p>
          <a:endParaRPr lang="el-GR"/>
        </a:p>
      </dgm:t>
    </dgm:pt>
    <dgm:pt modelId="{60CA6C36-448B-4C18-9A80-D292CC787E7A}" type="pres">
      <dgm:prSet presAssocID="{F227FF3D-9EEF-458D-9B1D-1F7B5DEED538}" presName="node" presStyleLbl="node1" presStyleIdx="7" presStyleCnt="8" custScaleX="126804" custScaleY="126804" custRadScaleRad="96927" custRadScaleInc="-61074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25324EB-F83C-49C1-B81A-EFC63C25745B}" type="presOf" srcId="{0F8B8DC9-504E-4510-88B9-242CBD83B8FB}" destId="{A39F563D-DB3C-4D00-8CB1-2A17B4B7A5CB}" srcOrd="0" destOrd="0" presId="urn:microsoft.com/office/officeart/2005/8/layout/radial1"/>
    <dgm:cxn modelId="{DEF324B7-B6B0-4BF8-AAEE-8248850B0B5E}" srcId="{4C776C57-6E2A-4E65-B33C-CEDE385EE6A5}" destId="{F227FF3D-9EEF-458D-9B1D-1F7B5DEED538}" srcOrd="7" destOrd="0" parTransId="{A4512A78-8FD1-4310-8FD3-A05E42E31A52}" sibTransId="{0B0AEAC8-AE43-4E65-B415-C307FFCE3EF3}"/>
    <dgm:cxn modelId="{218DC511-FE3F-4117-A0B2-1A03A36BFD76}" type="presOf" srcId="{4C776C57-6E2A-4E65-B33C-CEDE385EE6A5}" destId="{686214CE-2424-4701-8411-78BA1E7F1BB9}" srcOrd="0" destOrd="0" presId="urn:microsoft.com/office/officeart/2005/8/layout/radial1"/>
    <dgm:cxn modelId="{A5C2D57D-3373-4DA2-8BCE-2FF24186F9F5}" type="presOf" srcId="{A4512A78-8FD1-4310-8FD3-A05E42E31A52}" destId="{ED60EA64-B19D-42D8-B1EB-77327C8868F0}" srcOrd="1" destOrd="0" presId="urn:microsoft.com/office/officeart/2005/8/layout/radial1"/>
    <dgm:cxn modelId="{C38386DC-7D35-44B8-84F5-DAE1E9998D43}" type="presOf" srcId="{3DACC6FA-D735-47BA-A2B7-F7FA0E7198EB}" destId="{471A3ED6-4579-4BDA-A868-3AABEF9D83BF}" srcOrd="0" destOrd="0" presId="urn:microsoft.com/office/officeart/2005/8/layout/radial1"/>
    <dgm:cxn modelId="{98B73062-8E4E-4333-957C-E437C5111B95}" type="presOf" srcId="{A15BC054-B09C-43E1-B1DF-300991E9C11E}" destId="{29C6D45E-E9CF-4107-A099-3FB4AA760C87}" srcOrd="1" destOrd="0" presId="urn:microsoft.com/office/officeart/2005/8/layout/radial1"/>
    <dgm:cxn modelId="{1B8E9877-9627-43CD-A370-ACE1D5985DCC}" srcId="{4C776C57-6E2A-4E65-B33C-CEDE385EE6A5}" destId="{B9A7ABD4-A3A6-419E-B42A-8E4460734CD4}" srcOrd="0" destOrd="0" parTransId="{0F8B8DC9-504E-4510-88B9-242CBD83B8FB}" sibTransId="{F06CD475-ABB7-438E-B10B-8E018555E7ED}"/>
    <dgm:cxn modelId="{30638C83-2C38-4D8C-91F3-28A4E8E90FEE}" type="presOf" srcId="{F227FF3D-9EEF-458D-9B1D-1F7B5DEED538}" destId="{60CA6C36-448B-4C18-9A80-D292CC787E7A}" srcOrd="0" destOrd="0" presId="urn:microsoft.com/office/officeart/2005/8/layout/radial1"/>
    <dgm:cxn modelId="{6E5E763E-9A04-4893-872F-B6E628947AAF}" type="presOf" srcId="{A4512A78-8FD1-4310-8FD3-A05E42E31A52}" destId="{92C7AE0C-074D-4C52-92B9-17836B312375}" srcOrd="0" destOrd="0" presId="urn:microsoft.com/office/officeart/2005/8/layout/radial1"/>
    <dgm:cxn modelId="{2D713FD4-4708-4F7C-92DF-2F9B7CD8297B}" type="presOf" srcId="{1AAC7414-560C-4C65-A999-CEAE6A6ECB55}" destId="{C76BDC61-FDB1-4BE9-8693-655987912013}" srcOrd="0" destOrd="0" presId="urn:microsoft.com/office/officeart/2005/8/layout/radial1"/>
    <dgm:cxn modelId="{A76F3143-0528-4ED9-8A99-CE15067231A0}" type="presOf" srcId="{8005DCB1-5A99-46D8-A78B-7565D2106131}" destId="{EE4E12AB-F779-45E0-BF3A-97037F13A71A}" srcOrd="1" destOrd="0" presId="urn:microsoft.com/office/officeart/2005/8/layout/radial1"/>
    <dgm:cxn modelId="{DE067E47-8BD3-4FCD-A34C-0D33A6645844}" srcId="{4C776C57-6E2A-4E65-B33C-CEDE385EE6A5}" destId="{888800AA-EB57-4981-A5E9-39A02C1D2BC0}" srcOrd="2" destOrd="0" parTransId="{1AAC7414-560C-4C65-A999-CEAE6A6ECB55}" sibTransId="{32B8B9F6-FCE8-4CA3-A4D7-1CE60583E6A6}"/>
    <dgm:cxn modelId="{13AA64DA-19C9-4BC8-84F1-97FE34C8AA00}" srcId="{4C776C57-6E2A-4E65-B33C-CEDE385EE6A5}" destId="{A12246B2-C39B-47A1-A6A0-3FD99F7E7484}" srcOrd="1" destOrd="0" parTransId="{F674B28F-5AF2-496F-A147-0B0DAC967A1C}" sibTransId="{E020C056-B417-4B47-9749-86D573E8DECB}"/>
    <dgm:cxn modelId="{B6817CB5-ED47-4D48-A9EF-D1C72F644D49}" type="presOf" srcId="{16BAEE8F-7E15-40F7-9E5D-929218F34055}" destId="{067ADB37-1426-49EC-B409-7F4C1F78D299}" srcOrd="0" destOrd="0" presId="urn:microsoft.com/office/officeart/2005/8/layout/radial1"/>
    <dgm:cxn modelId="{96E45531-1E30-4D51-9346-B40D89028254}" type="presOf" srcId="{888800AA-EB57-4981-A5E9-39A02C1D2BC0}" destId="{A04DEB44-C771-409E-991E-5B9DA8D5ECD7}" srcOrd="0" destOrd="0" presId="urn:microsoft.com/office/officeart/2005/8/layout/radial1"/>
    <dgm:cxn modelId="{58AE13B7-52B3-4119-9111-980086EBCF12}" srcId="{4C776C57-6E2A-4E65-B33C-CEDE385EE6A5}" destId="{183C53B9-6D8B-4058-8AC0-18B166715453}" srcOrd="4" destOrd="0" parTransId="{4D1E445F-B82C-48FF-AE26-EE69B7BE62AA}" sibTransId="{DB5A2D25-F774-4156-8E05-EF54FA715272}"/>
    <dgm:cxn modelId="{69A097CA-3238-4758-AAEC-7D5D82C2C7F8}" type="presOf" srcId="{F674B28F-5AF2-496F-A147-0B0DAC967A1C}" destId="{953BB999-F1CA-4F8F-BB95-1FFDD03C86A6}" srcOrd="0" destOrd="0" presId="urn:microsoft.com/office/officeart/2005/8/layout/radial1"/>
    <dgm:cxn modelId="{4100C308-AF5F-4A7B-ACFE-E77AA6D9AD63}" type="presOf" srcId="{183C53B9-6D8B-4058-8AC0-18B166715453}" destId="{ED618D06-F9D9-4A0F-8428-EEB021F55EBD}" srcOrd="0" destOrd="0" presId="urn:microsoft.com/office/officeart/2005/8/layout/radial1"/>
    <dgm:cxn modelId="{FECFBE48-8C80-4D88-BA6F-9ACCBE8117D5}" type="presOf" srcId="{41F81EA3-2A6E-4CC8-BAE0-80CBB4D64D5F}" destId="{839C7E6D-776E-41E8-829F-5E0871F9EACB}" srcOrd="0" destOrd="0" presId="urn:microsoft.com/office/officeart/2005/8/layout/radial1"/>
    <dgm:cxn modelId="{838967E7-95F4-4C7C-98FE-BD0A29A72529}" type="presOf" srcId="{4D1E445F-B82C-48FF-AE26-EE69B7BE62AA}" destId="{8A54885B-3EF7-4C98-93D0-94FDE703C99C}" srcOrd="0" destOrd="0" presId="urn:microsoft.com/office/officeart/2005/8/layout/radial1"/>
    <dgm:cxn modelId="{EE4E2208-BA51-44EC-B032-F13FF2D5A85E}" type="presOf" srcId="{8005DCB1-5A99-46D8-A78B-7565D2106131}" destId="{D7C705B1-C324-4020-81E9-ED8C26CB7908}" srcOrd="0" destOrd="0" presId="urn:microsoft.com/office/officeart/2005/8/layout/radial1"/>
    <dgm:cxn modelId="{D1597312-DA9A-4BDF-948E-34E7B3AEBDED}" srcId="{4C776C57-6E2A-4E65-B33C-CEDE385EE6A5}" destId="{A882896B-E55C-4626-B725-CA7F3D60E0CE}" srcOrd="3" destOrd="0" parTransId="{41F81EA3-2A6E-4CC8-BAE0-80CBB4D64D5F}" sibTransId="{A23ECBDA-78CF-48DC-88F6-1A8C224ACCE0}"/>
    <dgm:cxn modelId="{6412E8FF-94A4-4939-BBF1-A4200E485546}" type="presOf" srcId="{4D1E445F-B82C-48FF-AE26-EE69B7BE62AA}" destId="{2F776B99-5AC3-4C8F-992C-00E9C912750D}" srcOrd="1" destOrd="0" presId="urn:microsoft.com/office/officeart/2005/8/layout/radial1"/>
    <dgm:cxn modelId="{FB601391-709E-49BB-A2C6-BA95CA8B74E2}" type="presOf" srcId="{A12246B2-C39B-47A1-A6A0-3FD99F7E7484}" destId="{EC285E9C-AE59-467B-A295-9BFA3459F7DB}" srcOrd="0" destOrd="0" presId="urn:microsoft.com/office/officeart/2005/8/layout/radial1"/>
    <dgm:cxn modelId="{973B1625-AC3F-467D-9AAB-F83679EF9B56}" srcId="{16BAEE8F-7E15-40F7-9E5D-929218F34055}" destId="{D7C2ADD9-94B0-4155-A3BC-6542FB771BA0}" srcOrd="1" destOrd="0" parTransId="{816F9527-4B89-4718-8D70-20B165412A24}" sibTransId="{009F6640-80E4-4F21-80DA-10CB289040A7}"/>
    <dgm:cxn modelId="{E19FDA76-A824-48F7-A272-CE76F120C47E}" type="presOf" srcId="{1AAC7414-560C-4C65-A999-CEAE6A6ECB55}" destId="{8866E751-542F-4753-A38B-FA807B6CAB14}" srcOrd="1" destOrd="0" presId="urn:microsoft.com/office/officeart/2005/8/layout/radial1"/>
    <dgm:cxn modelId="{F1B850B6-DA6D-4670-91A5-D44A4B7A4564}" type="presOf" srcId="{B9A7ABD4-A3A6-419E-B42A-8E4460734CD4}" destId="{E50F3457-BBE8-4ADC-860D-3E064357E018}" srcOrd="0" destOrd="0" presId="urn:microsoft.com/office/officeart/2005/8/layout/radial1"/>
    <dgm:cxn modelId="{184883C6-8F84-4317-A2B3-2F80EE52E5F6}" type="presOf" srcId="{A15BC054-B09C-43E1-B1DF-300991E9C11E}" destId="{675333F4-41CC-41A0-BB1D-585A530D979B}" srcOrd="0" destOrd="0" presId="urn:microsoft.com/office/officeart/2005/8/layout/radial1"/>
    <dgm:cxn modelId="{51CE7C9B-4676-41C6-8FF8-A63FF50ACD7B}" srcId="{16BAEE8F-7E15-40F7-9E5D-929218F34055}" destId="{4C776C57-6E2A-4E65-B33C-CEDE385EE6A5}" srcOrd="0" destOrd="0" parTransId="{CD794375-B767-40D8-8C84-09C43768C41B}" sibTransId="{CEE010B2-4A13-4180-8F6B-9B5BE0F79FD6}"/>
    <dgm:cxn modelId="{42B5599C-1166-4129-82EC-0D40332B7613}" srcId="{4C776C57-6E2A-4E65-B33C-CEDE385EE6A5}" destId="{3DACC6FA-D735-47BA-A2B7-F7FA0E7198EB}" srcOrd="5" destOrd="0" parTransId="{A15BC054-B09C-43E1-B1DF-300991E9C11E}" sibTransId="{6610BD08-7F2F-416B-8797-F31767873565}"/>
    <dgm:cxn modelId="{630DD6C2-AE69-4452-A120-D5839BB2F95D}" type="presOf" srcId="{A882896B-E55C-4626-B725-CA7F3D60E0CE}" destId="{0B0D67F7-8BCD-4BD3-A724-FCCBE5F21C43}" srcOrd="0" destOrd="0" presId="urn:microsoft.com/office/officeart/2005/8/layout/radial1"/>
    <dgm:cxn modelId="{1A150964-BC0A-4A18-82B0-8743C7E985EA}" type="presOf" srcId="{41F81EA3-2A6E-4CC8-BAE0-80CBB4D64D5F}" destId="{3FF1064C-B20C-4C5B-B14A-005AB3FDF5CD}" srcOrd="1" destOrd="0" presId="urn:microsoft.com/office/officeart/2005/8/layout/radial1"/>
    <dgm:cxn modelId="{E36116C9-2F6E-460C-A2ED-79F4321EC18E}" type="presOf" srcId="{E84D869D-1C12-4D55-8DA6-3DDB7AEBCCE0}" destId="{8D3E85E2-4EB4-4E82-9F5E-4918AED6A7FD}" srcOrd="0" destOrd="0" presId="urn:microsoft.com/office/officeart/2005/8/layout/radial1"/>
    <dgm:cxn modelId="{745332A8-82F4-4EC9-8D0B-6B1AAF6051D1}" type="presOf" srcId="{F674B28F-5AF2-496F-A147-0B0DAC967A1C}" destId="{B253937C-FA11-4B51-A865-86F56CD93764}" srcOrd="1" destOrd="0" presId="urn:microsoft.com/office/officeart/2005/8/layout/radial1"/>
    <dgm:cxn modelId="{70E0CCAB-094A-4A7D-B802-FACB9CCDA854}" srcId="{4C776C57-6E2A-4E65-B33C-CEDE385EE6A5}" destId="{E84D869D-1C12-4D55-8DA6-3DDB7AEBCCE0}" srcOrd="6" destOrd="0" parTransId="{8005DCB1-5A99-46D8-A78B-7565D2106131}" sibTransId="{A7ECE242-8CAE-495C-9505-AF9DB7060A39}"/>
    <dgm:cxn modelId="{96E4A779-FABB-41B0-B43C-2225348FFE5C}" type="presOf" srcId="{0F8B8DC9-504E-4510-88B9-242CBD83B8FB}" destId="{08EA0314-6E3A-4FA7-BB6E-D2FBCAAF725D}" srcOrd="1" destOrd="0" presId="urn:microsoft.com/office/officeart/2005/8/layout/radial1"/>
    <dgm:cxn modelId="{85CA7076-5D76-414B-A018-B83ADCE72380}" type="presParOf" srcId="{067ADB37-1426-49EC-B409-7F4C1F78D299}" destId="{686214CE-2424-4701-8411-78BA1E7F1BB9}" srcOrd="0" destOrd="0" presId="urn:microsoft.com/office/officeart/2005/8/layout/radial1"/>
    <dgm:cxn modelId="{051E71CF-A277-4EDA-B679-C1FE14FF7621}" type="presParOf" srcId="{067ADB37-1426-49EC-B409-7F4C1F78D299}" destId="{A39F563D-DB3C-4D00-8CB1-2A17B4B7A5CB}" srcOrd="1" destOrd="0" presId="urn:microsoft.com/office/officeart/2005/8/layout/radial1"/>
    <dgm:cxn modelId="{AE2EB014-DF4A-4ED6-A82A-264564CA263C}" type="presParOf" srcId="{A39F563D-DB3C-4D00-8CB1-2A17B4B7A5CB}" destId="{08EA0314-6E3A-4FA7-BB6E-D2FBCAAF725D}" srcOrd="0" destOrd="0" presId="urn:microsoft.com/office/officeart/2005/8/layout/radial1"/>
    <dgm:cxn modelId="{843F41B2-ADCE-47FD-9B45-8DE6A394BF58}" type="presParOf" srcId="{067ADB37-1426-49EC-B409-7F4C1F78D299}" destId="{E50F3457-BBE8-4ADC-860D-3E064357E018}" srcOrd="2" destOrd="0" presId="urn:microsoft.com/office/officeart/2005/8/layout/radial1"/>
    <dgm:cxn modelId="{F56FDCED-D866-4E71-A717-A1B61FECF9C6}" type="presParOf" srcId="{067ADB37-1426-49EC-B409-7F4C1F78D299}" destId="{953BB999-F1CA-4F8F-BB95-1FFDD03C86A6}" srcOrd="3" destOrd="0" presId="urn:microsoft.com/office/officeart/2005/8/layout/radial1"/>
    <dgm:cxn modelId="{DA905259-F03D-4531-BDD9-BC6298C10CFB}" type="presParOf" srcId="{953BB999-F1CA-4F8F-BB95-1FFDD03C86A6}" destId="{B253937C-FA11-4B51-A865-86F56CD93764}" srcOrd="0" destOrd="0" presId="urn:microsoft.com/office/officeart/2005/8/layout/radial1"/>
    <dgm:cxn modelId="{3CD60882-4B81-4819-B638-7363B91A2567}" type="presParOf" srcId="{067ADB37-1426-49EC-B409-7F4C1F78D299}" destId="{EC285E9C-AE59-467B-A295-9BFA3459F7DB}" srcOrd="4" destOrd="0" presId="urn:microsoft.com/office/officeart/2005/8/layout/radial1"/>
    <dgm:cxn modelId="{87BCA8AC-37CB-4C94-BC79-93F4D2D84457}" type="presParOf" srcId="{067ADB37-1426-49EC-B409-7F4C1F78D299}" destId="{C76BDC61-FDB1-4BE9-8693-655987912013}" srcOrd="5" destOrd="0" presId="urn:microsoft.com/office/officeart/2005/8/layout/radial1"/>
    <dgm:cxn modelId="{8528FB31-62F1-4694-BC41-1F3228FBE07F}" type="presParOf" srcId="{C76BDC61-FDB1-4BE9-8693-655987912013}" destId="{8866E751-542F-4753-A38B-FA807B6CAB14}" srcOrd="0" destOrd="0" presId="urn:microsoft.com/office/officeart/2005/8/layout/radial1"/>
    <dgm:cxn modelId="{5C2E101C-C548-48ED-B659-B09CD1AA0E2F}" type="presParOf" srcId="{067ADB37-1426-49EC-B409-7F4C1F78D299}" destId="{A04DEB44-C771-409E-991E-5B9DA8D5ECD7}" srcOrd="6" destOrd="0" presId="urn:microsoft.com/office/officeart/2005/8/layout/radial1"/>
    <dgm:cxn modelId="{450D2067-FF65-4BC2-9684-0576C638ED17}" type="presParOf" srcId="{067ADB37-1426-49EC-B409-7F4C1F78D299}" destId="{839C7E6D-776E-41E8-829F-5E0871F9EACB}" srcOrd="7" destOrd="0" presId="urn:microsoft.com/office/officeart/2005/8/layout/radial1"/>
    <dgm:cxn modelId="{D7B61BF3-B4FE-4FF3-B934-E93612ED493F}" type="presParOf" srcId="{839C7E6D-776E-41E8-829F-5E0871F9EACB}" destId="{3FF1064C-B20C-4C5B-B14A-005AB3FDF5CD}" srcOrd="0" destOrd="0" presId="urn:microsoft.com/office/officeart/2005/8/layout/radial1"/>
    <dgm:cxn modelId="{BD7D7CA9-7090-494F-9277-EB08C08FCE7B}" type="presParOf" srcId="{067ADB37-1426-49EC-B409-7F4C1F78D299}" destId="{0B0D67F7-8BCD-4BD3-A724-FCCBE5F21C43}" srcOrd="8" destOrd="0" presId="urn:microsoft.com/office/officeart/2005/8/layout/radial1"/>
    <dgm:cxn modelId="{7E8B695D-1D00-4FDB-A5EF-D56702C66FE2}" type="presParOf" srcId="{067ADB37-1426-49EC-B409-7F4C1F78D299}" destId="{8A54885B-3EF7-4C98-93D0-94FDE703C99C}" srcOrd="9" destOrd="0" presId="urn:microsoft.com/office/officeart/2005/8/layout/radial1"/>
    <dgm:cxn modelId="{A86E0323-3EB7-4788-A01C-B17FE7AF4989}" type="presParOf" srcId="{8A54885B-3EF7-4C98-93D0-94FDE703C99C}" destId="{2F776B99-5AC3-4C8F-992C-00E9C912750D}" srcOrd="0" destOrd="0" presId="urn:microsoft.com/office/officeart/2005/8/layout/radial1"/>
    <dgm:cxn modelId="{EE1C5A3F-345F-4C7A-B8E4-087730BA0FCF}" type="presParOf" srcId="{067ADB37-1426-49EC-B409-7F4C1F78D299}" destId="{ED618D06-F9D9-4A0F-8428-EEB021F55EBD}" srcOrd="10" destOrd="0" presId="urn:microsoft.com/office/officeart/2005/8/layout/radial1"/>
    <dgm:cxn modelId="{143F2185-2254-4280-8AFE-17F8139CEA2E}" type="presParOf" srcId="{067ADB37-1426-49EC-B409-7F4C1F78D299}" destId="{675333F4-41CC-41A0-BB1D-585A530D979B}" srcOrd="11" destOrd="0" presId="urn:microsoft.com/office/officeart/2005/8/layout/radial1"/>
    <dgm:cxn modelId="{017FF438-EBA2-45C4-8594-B1FBAF8117ED}" type="presParOf" srcId="{675333F4-41CC-41A0-BB1D-585A530D979B}" destId="{29C6D45E-E9CF-4107-A099-3FB4AA760C87}" srcOrd="0" destOrd="0" presId="urn:microsoft.com/office/officeart/2005/8/layout/radial1"/>
    <dgm:cxn modelId="{890FF132-B7E0-490D-92EB-2ED171CFC31E}" type="presParOf" srcId="{067ADB37-1426-49EC-B409-7F4C1F78D299}" destId="{471A3ED6-4579-4BDA-A868-3AABEF9D83BF}" srcOrd="12" destOrd="0" presId="urn:microsoft.com/office/officeart/2005/8/layout/radial1"/>
    <dgm:cxn modelId="{DC6D320F-B727-4C58-8082-8F80F8F7FE29}" type="presParOf" srcId="{067ADB37-1426-49EC-B409-7F4C1F78D299}" destId="{D7C705B1-C324-4020-81E9-ED8C26CB7908}" srcOrd="13" destOrd="0" presId="urn:microsoft.com/office/officeart/2005/8/layout/radial1"/>
    <dgm:cxn modelId="{69AA6758-FB6A-4C9F-A059-3D54CA086A3D}" type="presParOf" srcId="{D7C705B1-C324-4020-81E9-ED8C26CB7908}" destId="{EE4E12AB-F779-45E0-BF3A-97037F13A71A}" srcOrd="0" destOrd="0" presId="urn:microsoft.com/office/officeart/2005/8/layout/radial1"/>
    <dgm:cxn modelId="{7C7EDD4E-4E47-4633-B219-433850461BB2}" type="presParOf" srcId="{067ADB37-1426-49EC-B409-7F4C1F78D299}" destId="{8D3E85E2-4EB4-4E82-9F5E-4918AED6A7FD}" srcOrd="14" destOrd="0" presId="urn:microsoft.com/office/officeart/2005/8/layout/radial1"/>
    <dgm:cxn modelId="{863E2C80-D0C4-4554-92DE-D7E7B39399BE}" type="presParOf" srcId="{067ADB37-1426-49EC-B409-7F4C1F78D299}" destId="{92C7AE0C-074D-4C52-92B9-17836B312375}" srcOrd="15" destOrd="0" presId="urn:microsoft.com/office/officeart/2005/8/layout/radial1"/>
    <dgm:cxn modelId="{75764098-F813-483E-8D9F-0648B078C037}" type="presParOf" srcId="{92C7AE0C-074D-4C52-92B9-17836B312375}" destId="{ED60EA64-B19D-42D8-B1EB-77327C8868F0}" srcOrd="0" destOrd="0" presId="urn:microsoft.com/office/officeart/2005/8/layout/radial1"/>
    <dgm:cxn modelId="{D8024375-1E2B-4098-8F80-87BC680EBB6A}" type="presParOf" srcId="{067ADB37-1426-49EC-B409-7F4C1F78D299}" destId="{60CA6C36-448B-4C18-9A80-D292CC787E7A}" srcOrd="16" destOrd="0" presId="urn:microsoft.com/office/officeart/2005/8/layout/radial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4807B9-93A3-4B11-B1EE-5A07B688234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28AB503-7B87-49D3-BB59-CED6B558B19D}">
      <dgm:prSet custT="1"/>
      <dgm:spPr/>
      <dgm:t>
        <a:bodyPr/>
        <a:lstStyle/>
        <a:p>
          <a:pPr rtl="0"/>
          <a:r>
            <a:rPr lang="el-GR" sz="1600" dirty="0" smtClean="0"/>
            <a:t>Σχέδιο Δράσης  Επιχειρηματικής Ανακάλυψης</a:t>
          </a:r>
          <a:endParaRPr lang="en-GB" sz="1600" dirty="0"/>
        </a:p>
      </dgm:t>
    </dgm:pt>
    <dgm:pt modelId="{CF5C72B1-4001-4967-B87B-CECDDF42C8A0}" type="parTrans" cxnId="{21F9555F-8356-4ECF-BF22-4F75259711DB}">
      <dgm:prSet/>
      <dgm:spPr/>
      <dgm:t>
        <a:bodyPr/>
        <a:lstStyle/>
        <a:p>
          <a:endParaRPr lang="en-GB"/>
        </a:p>
      </dgm:t>
    </dgm:pt>
    <dgm:pt modelId="{5C95B06E-ACD3-4F55-A92C-AFEDD55447A9}" type="sibTrans" cxnId="{21F9555F-8356-4ECF-BF22-4F75259711DB}">
      <dgm:prSet/>
      <dgm:spPr/>
      <dgm:t>
        <a:bodyPr/>
        <a:lstStyle/>
        <a:p>
          <a:endParaRPr lang="en-GB"/>
        </a:p>
      </dgm:t>
    </dgm:pt>
    <dgm:pt modelId="{DBBF9CFC-1877-4A03-807B-0B07E1F33B8C}">
      <dgm:prSet custT="1"/>
      <dgm:spPr/>
      <dgm:t>
        <a:bodyPr/>
        <a:lstStyle/>
        <a:p>
          <a:pPr rtl="0"/>
          <a:r>
            <a:rPr lang="el-GR" sz="1400" dirty="0" smtClean="0"/>
            <a:t>Ορισμός Συντονιστή για κάθε Τομέα (ΓΓΕΤ, εποπτευόμενοι ερευνητικοί φορείς)</a:t>
          </a:r>
          <a:endParaRPr lang="en-GB" sz="1400" dirty="0"/>
        </a:p>
      </dgm:t>
    </dgm:pt>
    <dgm:pt modelId="{D3171208-0CA0-48FC-916A-8F5F96B7E974}" type="parTrans" cxnId="{F0A58F41-23AF-4BA8-8FB1-07C291A86875}">
      <dgm:prSet/>
      <dgm:spPr/>
      <dgm:t>
        <a:bodyPr/>
        <a:lstStyle/>
        <a:p>
          <a:endParaRPr lang="en-GB"/>
        </a:p>
      </dgm:t>
    </dgm:pt>
    <dgm:pt modelId="{F027AE31-6E46-4591-B851-F1E2A6935A9C}" type="sibTrans" cxnId="{F0A58F41-23AF-4BA8-8FB1-07C291A86875}">
      <dgm:prSet/>
      <dgm:spPr/>
      <dgm:t>
        <a:bodyPr/>
        <a:lstStyle/>
        <a:p>
          <a:endParaRPr lang="en-GB"/>
        </a:p>
      </dgm:t>
    </dgm:pt>
    <dgm:pt modelId="{1695459F-C64E-4AB2-B300-EB48CE57EFCB}">
      <dgm:prSet custT="1"/>
      <dgm:spPr/>
      <dgm:t>
        <a:bodyPr/>
        <a:lstStyle/>
        <a:p>
          <a:pPr rtl="0"/>
          <a:r>
            <a:rPr lang="el-GR" sz="1400" dirty="0" smtClean="0"/>
            <a:t>Συγκρότηση ολιγομελούς Συμβουλευτικής Ομάδας για κάθε Πλατφόρμα</a:t>
          </a:r>
          <a:endParaRPr lang="en-GB" sz="1400" dirty="0"/>
        </a:p>
      </dgm:t>
    </dgm:pt>
    <dgm:pt modelId="{FBB7A5E9-08A5-460D-B4B5-3AD1588369D6}" type="parTrans" cxnId="{0095E87C-4A7E-4781-9965-F8CADC47D87A}">
      <dgm:prSet/>
      <dgm:spPr/>
      <dgm:t>
        <a:bodyPr/>
        <a:lstStyle/>
        <a:p>
          <a:endParaRPr lang="en-GB"/>
        </a:p>
      </dgm:t>
    </dgm:pt>
    <dgm:pt modelId="{CAA45865-811A-4A6A-A2FD-E062697EB996}" type="sibTrans" cxnId="{0095E87C-4A7E-4781-9965-F8CADC47D87A}">
      <dgm:prSet/>
      <dgm:spPr/>
      <dgm:t>
        <a:bodyPr/>
        <a:lstStyle/>
        <a:p>
          <a:endParaRPr lang="en-GB"/>
        </a:p>
      </dgm:t>
    </dgm:pt>
    <dgm:pt modelId="{B7515C4E-782D-404D-B6EC-078DDAA834EA}">
      <dgm:prSet custT="1"/>
      <dgm:spPr/>
      <dgm:t>
        <a:bodyPr/>
        <a:lstStyle/>
        <a:p>
          <a:pPr rtl="0"/>
          <a:r>
            <a:rPr lang="el-GR" sz="1200" dirty="0" smtClean="0"/>
            <a:t>Επεξεργασία Προγράμματος Δράσης διετίας 2016-17 (δράσεις, εργαλεία εφαρμογής, προϋπολογισμός)</a:t>
          </a:r>
          <a:endParaRPr lang="en-GB" sz="1200" dirty="0"/>
        </a:p>
      </dgm:t>
    </dgm:pt>
    <dgm:pt modelId="{162F670F-3120-4F0D-B69B-E92C7D3F8B1D}" type="parTrans" cxnId="{E7A43D4E-C5A4-4DF4-9531-D051C8C5D964}">
      <dgm:prSet/>
      <dgm:spPr/>
      <dgm:t>
        <a:bodyPr/>
        <a:lstStyle/>
        <a:p>
          <a:endParaRPr lang="en-GB"/>
        </a:p>
      </dgm:t>
    </dgm:pt>
    <dgm:pt modelId="{A9614607-6E62-4987-87B5-CF7FD934E5EF}" type="sibTrans" cxnId="{E7A43D4E-C5A4-4DF4-9531-D051C8C5D964}">
      <dgm:prSet/>
      <dgm:spPr/>
      <dgm:t>
        <a:bodyPr/>
        <a:lstStyle/>
        <a:p>
          <a:endParaRPr lang="en-GB"/>
        </a:p>
      </dgm:t>
    </dgm:pt>
    <dgm:pt modelId="{BA2D37D4-7299-4B8A-9397-075303E1A278}">
      <dgm:prSet/>
      <dgm:spPr/>
      <dgm:t>
        <a:bodyPr/>
        <a:lstStyle/>
        <a:p>
          <a:pPr rtl="0"/>
          <a:r>
            <a:rPr lang="el-GR" dirty="0" smtClean="0"/>
            <a:t>Σχεδιασμός Προκηρύξεων σε κάθε Τομέα </a:t>
          </a:r>
          <a:endParaRPr lang="en-GB" dirty="0"/>
        </a:p>
      </dgm:t>
    </dgm:pt>
    <dgm:pt modelId="{D4469F8B-2F46-494F-8DF2-26F0E4EC677B}" type="parTrans" cxnId="{BEA247C9-B0D8-4EC5-90A6-5FAFA2B43D32}">
      <dgm:prSet/>
      <dgm:spPr/>
      <dgm:t>
        <a:bodyPr/>
        <a:lstStyle/>
        <a:p>
          <a:endParaRPr lang="en-GB"/>
        </a:p>
      </dgm:t>
    </dgm:pt>
    <dgm:pt modelId="{9D1EC88D-4246-4CC9-96F6-241BB19DC15C}" type="sibTrans" cxnId="{BEA247C9-B0D8-4EC5-90A6-5FAFA2B43D32}">
      <dgm:prSet/>
      <dgm:spPr/>
      <dgm:t>
        <a:bodyPr/>
        <a:lstStyle/>
        <a:p>
          <a:endParaRPr lang="en-GB"/>
        </a:p>
      </dgm:t>
    </dgm:pt>
    <dgm:pt modelId="{665122E6-60A4-46C4-95A9-0081ED062890}" type="pres">
      <dgm:prSet presAssocID="{AE4807B9-93A3-4B11-B1EE-5A07B688234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7AB6A6B-17EA-41E4-904C-0B45D58F22D7}" type="pres">
      <dgm:prSet presAssocID="{AE4807B9-93A3-4B11-B1EE-5A07B688234E}" presName="arrow" presStyleLbl="bgShp" presStyleIdx="0" presStyleCnt="1"/>
      <dgm:spPr/>
    </dgm:pt>
    <dgm:pt modelId="{9CCF7F9C-B694-493D-BA7F-F3F4CDD0E6A9}" type="pres">
      <dgm:prSet presAssocID="{AE4807B9-93A3-4B11-B1EE-5A07B688234E}" presName="linearProcess" presStyleCnt="0"/>
      <dgm:spPr/>
    </dgm:pt>
    <dgm:pt modelId="{96B2C846-9F10-4B57-9B5C-E6BEDD03BD30}" type="pres">
      <dgm:prSet presAssocID="{A28AB503-7B87-49D3-BB59-CED6B558B19D}" presName="textNode" presStyleLbl="node1" presStyleIdx="0" presStyleCnt="5" custScaleX="11650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AB5064-7C93-4F12-9A10-94B5C4ACE58A}" type="pres">
      <dgm:prSet presAssocID="{5C95B06E-ACD3-4F55-A92C-AFEDD55447A9}" presName="sibTrans" presStyleCnt="0"/>
      <dgm:spPr/>
    </dgm:pt>
    <dgm:pt modelId="{59F2B47E-9660-4E80-97FA-ACDD1DEFD787}" type="pres">
      <dgm:prSet presAssocID="{DBBF9CFC-1877-4A03-807B-0B07E1F33B8C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65E4EC-BB92-4422-A5E9-558FA93B6A9D}" type="pres">
      <dgm:prSet presAssocID="{F027AE31-6E46-4591-B851-F1E2A6935A9C}" presName="sibTrans" presStyleCnt="0"/>
      <dgm:spPr/>
    </dgm:pt>
    <dgm:pt modelId="{48BB0B87-3923-47FE-AE52-B98BF9DDEDB9}" type="pres">
      <dgm:prSet presAssocID="{1695459F-C64E-4AB2-B300-EB48CE57EFCB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44566B-9CBC-4C2C-ACA0-C88A44BFF7D3}" type="pres">
      <dgm:prSet presAssocID="{CAA45865-811A-4A6A-A2FD-E062697EB996}" presName="sibTrans" presStyleCnt="0"/>
      <dgm:spPr/>
    </dgm:pt>
    <dgm:pt modelId="{033BAFAD-8112-4D3A-9961-861A343E1702}" type="pres">
      <dgm:prSet presAssocID="{B7515C4E-782D-404D-B6EC-078DDAA834EA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83B750-8E22-42D8-9C93-327C279AF046}" type="pres">
      <dgm:prSet presAssocID="{A9614607-6E62-4987-87B5-CF7FD934E5EF}" presName="sibTrans" presStyleCnt="0"/>
      <dgm:spPr/>
    </dgm:pt>
    <dgm:pt modelId="{C5C4C15C-FAB3-4703-AE50-D01F650C031E}" type="pres">
      <dgm:prSet presAssocID="{BA2D37D4-7299-4B8A-9397-075303E1A278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BDFAFD9-4D21-43C5-BBDC-4710295D9DB4}" type="presOf" srcId="{A28AB503-7B87-49D3-BB59-CED6B558B19D}" destId="{96B2C846-9F10-4B57-9B5C-E6BEDD03BD30}" srcOrd="0" destOrd="0" presId="urn:microsoft.com/office/officeart/2005/8/layout/hProcess9"/>
    <dgm:cxn modelId="{73BAA135-E575-4665-8454-F36AA1848844}" type="presOf" srcId="{BA2D37D4-7299-4B8A-9397-075303E1A278}" destId="{C5C4C15C-FAB3-4703-AE50-D01F650C031E}" srcOrd="0" destOrd="0" presId="urn:microsoft.com/office/officeart/2005/8/layout/hProcess9"/>
    <dgm:cxn modelId="{9202E9DB-15AA-4A32-9032-61B7EA38FDDF}" type="presOf" srcId="{1695459F-C64E-4AB2-B300-EB48CE57EFCB}" destId="{48BB0B87-3923-47FE-AE52-B98BF9DDEDB9}" srcOrd="0" destOrd="0" presId="urn:microsoft.com/office/officeart/2005/8/layout/hProcess9"/>
    <dgm:cxn modelId="{2C04D16B-D2B6-427D-A5CD-357D9F0312A7}" type="presOf" srcId="{DBBF9CFC-1877-4A03-807B-0B07E1F33B8C}" destId="{59F2B47E-9660-4E80-97FA-ACDD1DEFD787}" srcOrd="0" destOrd="0" presId="urn:microsoft.com/office/officeart/2005/8/layout/hProcess9"/>
    <dgm:cxn modelId="{21F9555F-8356-4ECF-BF22-4F75259711DB}" srcId="{AE4807B9-93A3-4B11-B1EE-5A07B688234E}" destId="{A28AB503-7B87-49D3-BB59-CED6B558B19D}" srcOrd="0" destOrd="0" parTransId="{CF5C72B1-4001-4967-B87B-CECDDF42C8A0}" sibTransId="{5C95B06E-ACD3-4F55-A92C-AFEDD55447A9}"/>
    <dgm:cxn modelId="{2AB9404E-8709-466F-8089-FE219BB213A8}" type="presOf" srcId="{AE4807B9-93A3-4B11-B1EE-5A07B688234E}" destId="{665122E6-60A4-46C4-95A9-0081ED062890}" srcOrd="0" destOrd="0" presId="urn:microsoft.com/office/officeart/2005/8/layout/hProcess9"/>
    <dgm:cxn modelId="{BEA247C9-B0D8-4EC5-90A6-5FAFA2B43D32}" srcId="{AE4807B9-93A3-4B11-B1EE-5A07B688234E}" destId="{BA2D37D4-7299-4B8A-9397-075303E1A278}" srcOrd="4" destOrd="0" parTransId="{D4469F8B-2F46-494F-8DF2-26F0E4EC677B}" sibTransId="{9D1EC88D-4246-4CC9-96F6-241BB19DC15C}"/>
    <dgm:cxn modelId="{E7A43D4E-C5A4-4DF4-9531-D051C8C5D964}" srcId="{AE4807B9-93A3-4B11-B1EE-5A07B688234E}" destId="{B7515C4E-782D-404D-B6EC-078DDAA834EA}" srcOrd="3" destOrd="0" parTransId="{162F670F-3120-4F0D-B69B-E92C7D3F8B1D}" sibTransId="{A9614607-6E62-4987-87B5-CF7FD934E5EF}"/>
    <dgm:cxn modelId="{F0A58F41-23AF-4BA8-8FB1-07C291A86875}" srcId="{AE4807B9-93A3-4B11-B1EE-5A07B688234E}" destId="{DBBF9CFC-1877-4A03-807B-0B07E1F33B8C}" srcOrd="1" destOrd="0" parTransId="{D3171208-0CA0-48FC-916A-8F5F96B7E974}" sibTransId="{F027AE31-6E46-4591-B851-F1E2A6935A9C}"/>
    <dgm:cxn modelId="{60DF5C9D-D92A-4156-BFFE-2264B6EDB668}" type="presOf" srcId="{B7515C4E-782D-404D-B6EC-078DDAA834EA}" destId="{033BAFAD-8112-4D3A-9961-861A343E1702}" srcOrd="0" destOrd="0" presId="urn:microsoft.com/office/officeart/2005/8/layout/hProcess9"/>
    <dgm:cxn modelId="{0095E87C-4A7E-4781-9965-F8CADC47D87A}" srcId="{AE4807B9-93A3-4B11-B1EE-5A07B688234E}" destId="{1695459F-C64E-4AB2-B300-EB48CE57EFCB}" srcOrd="2" destOrd="0" parTransId="{FBB7A5E9-08A5-460D-B4B5-3AD1588369D6}" sibTransId="{CAA45865-811A-4A6A-A2FD-E062697EB996}"/>
    <dgm:cxn modelId="{15AEAE60-8137-407E-856E-7D8451256D1F}" type="presParOf" srcId="{665122E6-60A4-46C4-95A9-0081ED062890}" destId="{27AB6A6B-17EA-41E4-904C-0B45D58F22D7}" srcOrd="0" destOrd="0" presId="urn:microsoft.com/office/officeart/2005/8/layout/hProcess9"/>
    <dgm:cxn modelId="{731B0FDE-2F8C-44BB-9376-CEEFF470B2D0}" type="presParOf" srcId="{665122E6-60A4-46C4-95A9-0081ED062890}" destId="{9CCF7F9C-B694-493D-BA7F-F3F4CDD0E6A9}" srcOrd="1" destOrd="0" presId="urn:microsoft.com/office/officeart/2005/8/layout/hProcess9"/>
    <dgm:cxn modelId="{FF6611C9-8080-44E8-8112-98371C03CBA6}" type="presParOf" srcId="{9CCF7F9C-B694-493D-BA7F-F3F4CDD0E6A9}" destId="{96B2C846-9F10-4B57-9B5C-E6BEDD03BD30}" srcOrd="0" destOrd="0" presId="urn:microsoft.com/office/officeart/2005/8/layout/hProcess9"/>
    <dgm:cxn modelId="{0D28D726-8DD1-4168-A442-B856269FDC90}" type="presParOf" srcId="{9CCF7F9C-B694-493D-BA7F-F3F4CDD0E6A9}" destId="{A6AB5064-7C93-4F12-9A10-94B5C4ACE58A}" srcOrd="1" destOrd="0" presId="urn:microsoft.com/office/officeart/2005/8/layout/hProcess9"/>
    <dgm:cxn modelId="{A54996EC-499A-42FE-B064-C57619B6C37C}" type="presParOf" srcId="{9CCF7F9C-B694-493D-BA7F-F3F4CDD0E6A9}" destId="{59F2B47E-9660-4E80-97FA-ACDD1DEFD787}" srcOrd="2" destOrd="0" presId="urn:microsoft.com/office/officeart/2005/8/layout/hProcess9"/>
    <dgm:cxn modelId="{814C3BAD-CFB3-4D82-BEE7-C33BA8AC897B}" type="presParOf" srcId="{9CCF7F9C-B694-493D-BA7F-F3F4CDD0E6A9}" destId="{0065E4EC-BB92-4422-A5E9-558FA93B6A9D}" srcOrd="3" destOrd="0" presId="urn:microsoft.com/office/officeart/2005/8/layout/hProcess9"/>
    <dgm:cxn modelId="{E86F5F37-4526-47CF-8AAF-12E095D9F3C7}" type="presParOf" srcId="{9CCF7F9C-B694-493D-BA7F-F3F4CDD0E6A9}" destId="{48BB0B87-3923-47FE-AE52-B98BF9DDEDB9}" srcOrd="4" destOrd="0" presId="urn:microsoft.com/office/officeart/2005/8/layout/hProcess9"/>
    <dgm:cxn modelId="{F9FFA59B-3517-4967-8EA9-8974C6AF5C58}" type="presParOf" srcId="{9CCF7F9C-B694-493D-BA7F-F3F4CDD0E6A9}" destId="{2744566B-9CBC-4C2C-ACA0-C88A44BFF7D3}" srcOrd="5" destOrd="0" presId="urn:microsoft.com/office/officeart/2005/8/layout/hProcess9"/>
    <dgm:cxn modelId="{05D56759-7F44-4395-9B8A-3824E3A52827}" type="presParOf" srcId="{9CCF7F9C-B694-493D-BA7F-F3F4CDD0E6A9}" destId="{033BAFAD-8112-4D3A-9961-861A343E1702}" srcOrd="6" destOrd="0" presId="urn:microsoft.com/office/officeart/2005/8/layout/hProcess9"/>
    <dgm:cxn modelId="{7A545AA3-63A0-43F5-B0CE-E1BF55D7A38E}" type="presParOf" srcId="{9CCF7F9C-B694-493D-BA7F-F3F4CDD0E6A9}" destId="{B183B750-8E22-42D8-9C93-327C279AF046}" srcOrd="7" destOrd="0" presId="urn:microsoft.com/office/officeart/2005/8/layout/hProcess9"/>
    <dgm:cxn modelId="{36D07733-CAC3-4D98-959F-B6497B81056E}" type="presParOf" srcId="{9CCF7F9C-B694-493D-BA7F-F3F4CDD0E6A9}" destId="{C5C4C15C-FAB3-4703-AE50-D01F650C031E}" srcOrd="8" destOrd="0" presId="urn:microsoft.com/office/officeart/2005/8/layout/hProcess9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E9A1DC-DE13-4EBA-93B9-F76740AFD48B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B161AC0-DEDC-4E8F-A741-1DDF3CE55274}">
      <dgm:prSet/>
      <dgm:spPr/>
      <dgm:t>
        <a:bodyPr/>
        <a:lstStyle/>
        <a:p>
          <a:pPr rtl="0"/>
          <a:r>
            <a:rPr lang="el-GR" dirty="0" smtClean="0"/>
            <a:t>Ανάδειξη μέσω της επιχειρηματικής Ανακάλυψης</a:t>
          </a:r>
          <a:endParaRPr lang="en-GB" dirty="0"/>
        </a:p>
      </dgm:t>
    </dgm:pt>
    <dgm:pt modelId="{2C1C15AB-F59B-4749-B4E7-2CA0AA843966}" type="parTrans" cxnId="{6ADBF400-E7F6-48B1-B073-36393B29F04E}">
      <dgm:prSet/>
      <dgm:spPr/>
      <dgm:t>
        <a:bodyPr/>
        <a:lstStyle/>
        <a:p>
          <a:endParaRPr lang="en-GB"/>
        </a:p>
      </dgm:t>
    </dgm:pt>
    <dgm:pt modelId="{A6681278-AA72-46FF-84D2-3515BC3F33D0}" type="sibTrans" cxnId="{6ADBF400-E7F6-48B1-B073-36393B29F04E}">
      <dgm:prSet/>
      <dgm:spPr/>
      <dgm:t>
        <a:bodyPr/>
        <a:lstStyle/>
        <a:p>
          <a:endParaRPr lang="en-GB"/>
        </a:p>
      </dgm:t>
    </dgm:pt>
    <dgm:pt modelId="{7330EB56-A5B4-4909-8B8C-64F2E06EEAF3}">
      <dgm:prSet/>
      <dgm:spPr/>
      <dgm:t>
        <a:bodyPr/>
        <a:lstStyle/>
        <a:p>
          <a:pPr rtl="0"/>
          <a:r>
            <a:rPr lang="el-GR" dirty="0" smtClean="0"/>
            <a:t>Ύπαρξη κρίσιμης μάζας επιχειρήσεων</a:t>
          </a:r>
          <a:endParaRPr lang="en-GB" dirty="0"/>
        </a:p>
      </dgm:t>
    </dgm:pt>
    <dgm:pt modelId="{197EE414-E951-45E0-81B0-D3A9C594ECC1}" type="parTrans" cxnId="{10C15E10-B1B1-4F06-8D51-AB0E602170DE}">
      <dgm:prSet/>
      <dgm:spPr/>
      <dgm:t>
        <a:bodyPr/>
        <a:lstStyle/>
        <a:p>
          <a:endParaRPr lang="en-GB"/>
        </a:p>
      </dgm:t>
    </dgm:pt>
    <dgm:pt modelId="{EEFD9298-853F-4C8C-BB1F-BFAAE1CC54AF}" type="sibTrans" cxnId="{10C15E10-B1B1-4F06-8D51-AB0E602170DE}">
      <dgm:prSet/>
      <dgm:spPr/>
      <dgm:t>
        <a:bodyPr/>
        <a:lstStyle/>
        <a:p>
          <a:endParaRPr lang="en-GB"/>
        </a:p>
      </dgm:t>
    </dgm:pt>
    <dgm:pt modelId="{32F2F401-5BD7-4BBB-9E7A-23680DCAB887}">
      <dgm:prSet/>
      <dgm:spPr/>
      <dgm:t>
        <a:bodyPr/>
        <a:lstStyle/>
        <a:p>
          <a:pPr rtl="0"/>
          <a:r>
            <a:rPr lang="el-GR" dirty="0" smtClean="0"/>
            <a:t>Ύπαρξη αξιόλογου ερευνητικού δυναμικού</a:t>
          </a:r>
          <a:endParaRPr lang="en-GB" dirty="0"/>
        </a:p>
      </dgm:t>
    </dgm:pt>
    <dgm:pt modelId="{E3CB7C28-BC3F-44E2-9AED-F9575AA07A6F}" type="parTrans" cxnId="{58CBFAD1-F1AB-47AE-8C51-27CD9AEA4167}">
      <dgm:prSet/>
      <dgm:spPr/>
      <dgm:t>
        <a:bodyPr/>
        <a:lstStyle/>
        <a:p>
          <a:endParaRPr lang="en-GB"/>
        </a:p>
      </dgm:t>
    </dgm:pt>
    <dgm:pt modelId="{AD600488-4C4F-417D-AB7F-F9AFE53DAFB8}" type="sibTrans" cxnId="{58CBFAD1-F1AB-47AE-8C51-27CD9AEA4167}">
      <dgm:prSet/>
      <dgm:spPr/>
      <dgm:t>
        <a:bodyPr/>
        <a:lstStyle/>
        <a:p>
          <a:endParaRPr lang="en-GB"/>
        </a:p>
      </dgm:t>
    </dgm:pt>
    <dgm:pt modelId="{A9A99068-3478-46A1-9D1A-50D75754C83B}">
      <dgm:prSet/>
      <dgm:spPr/>
      <dgm:t>
        <a:bodyPr/>
        <a:lstStyle/>
        <a:p>
          <a:pPr rtl="0"/>
          <a:r>
            <a:rPr lang="el-GR" dirty="0" smtClean="0"/>
            <a:t>Σημαντικές οικονομικές και κοινωνικές επιπτώσεις</a:t>
          </a:r>
          <a:endParaRPr lang="en-GB" dirty="0"/>
        </a:p>
      </dgm:t>
    </dgm:pt>
    <dgm:pt modelId="{4AB2CA08-FF3F-4D7C-9CB3-BB85FDC7735D}" type="parTrans" cxnId="{BFD7E89A-9A34-4234-B077-F118EEC5981C}">
      <dgm:prSet/>
      <dgm:spPr/>
      <dgm:t>
        <a:bodyPr/>
        <a:lstStyle/>
        <a:p>
          <a:endParaRPr lang="en-GB"/>
        </a:p>
      </dgm:t>
    </dgm:pt>
    <dgm:pt modelId="{4E9972FE-28C2-44D5-B385-3E7C430A58ED}" type="sibTrans" cxnId="{BFD7E89A-9A34-4234-B077-F118EEC5981C}">
      <dgm:prSet/>
      <dgm:spPr/>
      <dgm:t>
        <a:bodyPr/>
        <a:lstStyle/>
        <a:p>
          <a:endParaRPr lang="en-GB"/>
        </a:p>
      </dgm:t>
    </dgm:pt>
    <dgm:pt modelId="{69EBDC3E-B165-4787-AFD1-0954AB95A723}">
      <dgm:prSet/>
      <dgm:spPr/>
      <dgm:t>
        <a:bodyPr/>
        <a:lstStyle/>
        <a:p>
          <a:pPr rtl="0"/>
          <a:r>
            <a:rPr lang="el-GR" dirty="0" smtClean="0"/>
            <a:t>Τεχνολογική Αναβάθμιση του τομέα/κλάδου</a:t>
          </a:r>
          <a:endParaRPr lang="en-GB" dirty="0"/>
        </a:p>
      </dgm:t>
    </dgm:pt>
    <dgm:pt modelId="{FEFF6A21-D272-4E2D-84BC-933FE70FD0EF}" type="parTrans" cxnId="{EF4B0E46-30F5-4EB5-8AF2-3C5B7762E0F9}">
      <dgm:prSet/>
      <dgm:spPr/>
      <dgm:t>
        <a:bodyPr/>
        <a:lstStyle/>
        <a:p>
          <a:endParaRPr lang="en-GB"/>
        </a:p>
      </dgm:t>
    </dgm:pt>
    <dgm:pt modelId="{6BC269EF-30FA-4A57-A3E0-4023BDE723F0}" type="sibTrans" cxnId="{EF4B0E46-30F5-4EB5-8AF2-3C5B7762E0F9}">
      <dgm:prSet/>
      <dgm:spPr/>
      <dgm:t>
        <a:bodyPr/>
        <a:lstStyle/>
        <a:p>
          <a:endParaRPr lang="en-GB"/>
        </a:p>
      </dgm:t>
    </dgm:pt>
    <dgm:pt modelId="{37146DDE-76DF-4C30-85CF-97F42EE845EF}">
      <dgm:prSet/>
      <dgm:spPr/>
      <dgm:t>
        <a:bodyPr/>
        <a:lstStyle/>
        <a:p>
          <a:pPr rtl="0"/>
          <a:r>
            <a:rPr lang="el-GR" dirty="0" smtClean="0"/>
            <a:t>Εξαγωγική Δραστηριότητα</a:t>
          </a:r>
          <a:endParaRPr lang="en-GB" dirty="0"/>
        </a:p>
      </dgm:t>
    </dgm:pt>
    <dgm:pt modelId="{E14EFB72-EEB4-4FFD-B8DD-B4B29BBF134C}" type="parTrans" cxnId="{9FEF2662-7FE1-4E04-86AD-ED41F0097F83}">
      <dgm:prSet/>
      <dgm:spPr/>
      <dgm:t>
        <a:bodyPr/>
        <a:lstStyle/>
        <a:p>
          <a:endParaRPr lang="en-GB"/>
        </a:p>
      </dgm:t>
    </dgm:pt>
    <dgm:pt modelId="{AD4843AE-E413-4F13-8908-07E609816B16}" type="sibTrans" cxnId="{9FEF2662-7FE1-4E04-86AD-ED41F0097F83}">
      <dgm:prSet/>
      <dgm:spPr/>
      <dgm:t>
        <a:bodyPr/>
        <a:lstStyle/>
        <a:p>
          <a:endParaRPr lang="en-GB"/>
        </a:p>
      </dgm:t>
    </dgm:pt>
    <dgm:pt modelId="{68D9C0C0-0EFE-420D-8F8E-1BABC8D15B11}" type="pres">
      <dgm:prSet presAssocID="{18E9A1DC-DE13-4EBA-93B9-F76740AFD48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139F719-DA3F-4532-A62E-E0FCD1A9CE29}" type="pres">
      <dgm:prSet presAssocID="{5B161AC0-DEDC-4E8F-A741-1DDF3CE55274}" presName="composite" presStyleCnt="0"/>
      <dgm:spPr/>
    </dgm:pt>
    <dgm:pt modelId="{F06E9372-25BF-493B-9C71-04163A0F4705}" type="pres">
      <dgm:prSet presAssocID="{5B161AC0-DEDC-4E8F-A741-1DDF3CE55274}" presName="imgShp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AD64C04-4854-485D-8747-951F941AD9F8}" type="pres">
      <dgm:prSet presAssocID="{5B161AC0-DEDC-4E8F-A741-1DDF3CE55274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F16E20-F0DF-4898-A61E-B96E8A514F8B}" type="pres">
      <dgm:prSet presAssocID="{A6681278-AA72-46FF-84D2-3515BC3F33D0}" presName="spacing" presStyleCnt="0"/>
      <dgm:spPr/>
    </dgm:pt>
    <dgm:pt modelId="{9B4B153D-0BE9-4065-9A23-732816FDAF43}" type="pres">
      <dgm:prSet presAssocID="{7330EB56-A5B4-4909-8B8C-64F2E06EEAF3}" presName="composite" presStyleCnt="0"/>
      <dgm:spPr/>
    </dgm:pt>
    <dgm:pt modelId="{4303F806-D426-453B-A5F7-17BF7E6D762F}" type="pres">
      <dgm:prSet presAssocID="{7330EB56-A5B4-4909-8B8C-64F2E06EEAF3}" presName="imgShp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CCA13D8-BA63-440D-8F93-DB8C4C5A171B}" type="pres">
      <dgm:prSet presAssocID="{7330EB56-A5B4-4909-8B8C-64F2E06EEAF3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ADFFA7-AB58-4933-B66C-2F1B7FC9E489}" type="pres">
      <dgm:prSet presAssocID="{EEFD9298-853F-4C8C-BB1F-BFAAE1CC54AF}" presName="spacing" presStyleCnt="0"/>
      <dgm:spPr/>
    </dgm:pt>
    <dgm:pt modelId="{4ED94996-A61B-4353-B3F8-33D827F0AEF0}" type="pres">
      <dgm:prSet presAssocID="{32F2F401-5BD7-4BBB-9E7A-23680DCAB887}" presName="composite" presStyleCnt="0"/>
      <dgm:spPr/>
    </dgm:pt>
    <dgm:pt modelId="{91DC9705-79D6-44A6-BF39-21C34AFEAFE9}" type="pres">
      <dgm:prSet presAssocID="{32F2F401-5BD7-4BBB-9E7A-23680DCAB887}" presName="imgShp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43600E8-27A1-4F5C-B44D-B6F8B73F2A03}" type="pres">
      <dgm:prSet presAssocID="{32F2F401-5BD7-4BBB-9E7A-23680DCAB887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167247-E233-4502-A06A-4E64732BC9EA}" type="pres">
      <dgm:prSet presAssocID="{AD600488-4C4F-417D-AB7F-F9AFE53DAFB8}" presName="spacing" presStyleCnt="0"/>
      <dgm:spPr/>
    </dgm:pt>
    <dgm:pt modelId="{02DA3893-FF4D-4BBD-84C0-D9D5686D5AF7}" type="pres">
      <dgm:prSet presAssocID="{A9A99068-3478-46A1-9D1A-50D75754C83B}" presName="composite" presStyleCnt="0"/>
      <dgm:spPr/>
    </dgm:pt>
    <dgm:pt modelId="{5775441E-9E78-49D5-B8A5-776C7F25A71D}" type="pres">
      <dgm:prSet presAssocID="{A9A99068-3478-46A1-9D1A-50D75754C83B}" presName="imgShp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A6B0764-7F19-4459-911B-7E542C2EE02B}" type="pres">
      <dgm:prSet presAssocID="{A9A99068-3478-46A1-9D1A-50D75754C83B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E84CD6-F55D-450E-958C-11589E7299C8}" type="pres">
      <dgm:prSet presAssocID="{4E9972FE-28C2-44D5-B385-3E7C430A58ED}" presName="spacing" presStyleCnt="0"/>
      <dgm:spPr/>
    </dgm:pt>
    <dgm:pt modelId="{A4CA5D7B-D268-4108-9C48-51CBDA72ADB4}" type="pres">
      <dgm:prSet presAssocID="{69EBDC3E-B165-4787-AFD1-0954AB95A723}" presName="composite" presStyleCnt="0"/>
      <dgm:spPr/>
    </dgm:pt>
    <dgm:pt modelId="{0B58A4DD-4E78-4734-8464-690505D4F60C}" type="pres">
      <dgm:prSet presAssocID="{69EBDC3E-B165-4787-AFD1-0954AB95A723}" presName="imgShp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2A3288C3-AF81-409E-8833-9D76B4CE4950}" type="pres">
      <dgm:prSet presAssocID="{69EBDC3E-B165-4787-AFD1-0954AB95A723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3387CE-7B21-4ADE-AF8F-2D85A7D607DF}" type="pres">
      <dgm:prSet presAssocID="{6BC269EF-30FA-4A57-A3E0-4023BDE723F0}" presName="spacing" presStyleCnt="0"/>
      <dgm:spPr/>
    </dgm:pt>
    <dgm:pt modelId="{FB0A2421-560A-4B7E-B670-C65DDF8DAC10}" type="pres">
      <dgm:prSet presAssocID="{37146DDE-76DF-4C30-85CF-97F42EE845EF}" presName="composite" presStyleCnt="0"/>
      <dgm:spPr/>
    </dgm:pt>
    <dgm:pt modelId="{E6458D55-715A-4E5E-8160-87FDEA1042A1}" type="pres">
      <dgm:prSet presAssocID="{37146DDE-76DF-4C30-85CF-97F42EE845EF}" presName="imgShp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198F28AD-2DC0-48EB-8CC5-EE50A97B14DC}" type="pres">
      <dgm:prSet presAssocID="{37146DDE-76DF-4C30-85CF-97F42EE845EF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ADBF400-E7F6-48B1-B073-36393B29F04E}" srcId="{18E9A1DC-DE13-4EBA-93B9-F76740AFD48B}" destId="{5B161AC0-DEDC-4E8F-A741-1DDF3CE55274}" srcOrd="0" destOrd="0" parTransId="{2C1C15AB-F59B-4749-B4E7-2CA0AA843966}" sibTransId="{A6681278-AA72-46FF-84D2-3515BC3F33D0}"/>
    <dgm:cxn modelId="{108ED77C-5EF7-4A52-8EE7-C3777681F388}" type="presOf" srcId="{5B161AC0-DEDC-4E8F-A741-1DDF3CE55274}" destId="{EAD64C04-4854-485D-8747-951F941AD9F8}" srcOrd="0" destOrd="0" presId="urn:microsoft.com/office/officeart/2005/8/layout/vList3#1"/>
    <dgm:cxn modelId="{059B331E-9D66-4349-AF53-2A0F1BDBEFBC}" type="presOf" srcId="{37146DDE-76DF-4C30-85CF-97F42EE845EF}" destId="{198F28AD-2DC0-48EB-8CC5-EE50A97B14DC}" srcOrd="0" destOrd="0" presId="urn:microsoft.com/office/officeart/2005/8/layout/vList3#1"/>
    <dgm:cxn modelId="{6FFE99CF-1621-4EB9-8D9E-D4FC27E33184}" type="presOf" srcId="{18E9A1DC-DE13-4EBA-93B9-F76740AFD48B}" destId="{68D9C0C0-0EFE-420D-8F8E-1BABC8D15B11}" srcOrd="0" destOrd="0" presId="urn:microsoft.com/office/officeart/2005/8/layout/vList3#1"/>
    <dgm:cxn modelId="{BFD7E89A-9A34-4234-B077-F118EEC5981C}" srcId="{18E9A1DC-DE13-4EBA-93B9-F76740AFD48B}" destId="{A9A99068-3478-46A1-9D1A-50D75754C83B}" srcOrd="3" destOrd="0" parTransId="{4AB2CA08-FF3F-4D7C-9CB3-BB85FDC7735D}" sibTransId="{4E9972FE-28C2-44D5-B385-3E7C430A58ED}"/>
    <dgm:cxn modelId="{10C15E10-B1B1-4F06-8D51-AB0E602170DE}" srcId="{18E9A1DC-DE13-4EBA-93B9-F76740AFD48B}" destId="{7330EB56-A5B4-4909-8B8C-64F2E06EEAF3}" srcOrd="1" destOrd="0" parTransId="{197EE414-E951-45E0-81B0-D3A9C594ECC1}" sibTransId="{EEFD9298-853F-4C8C-BB1F-BFAAE1CC54AF}"/>
    <dgm:cxn modelId="{EF4B0E46-30F5-4EB5-8AF2-3C5B7762E0F9}" srcId="{18E9A1DC-DE13-4EBA-93B9-F76740AFD48B}" destId="{69EBDC3E-B165-4787-AFD1-0954AB95A723}" srcOrd="4" destOrd="0" parTransId="{FEFF6A21-D272-4E2D-84BC-933FE70FD0EF}" sibTransId="{6BC269EF-30FA-4A57-A3E0-4023BDE723F0}"/>
    <dgm:cxn modelId="{9E88D36A-92E7-423A-BF8A-147057EDC4BA}" type="presOf" srcId="{7330EB56-A5B4-4909-8B8C-64F2E06EEAF3}" destId="{6CCA13D8-BA63-440D-8F93-DB8C4C5A171B}" srcOrd="0" destOrd="0" presId="urn:microsoft.com/office/officeart/2005/8/layout/vList3#1"/>
    <dgm:cxn modelId="{58CBFAD1-F1AB-47AE-8C51-27CD9AEA4167}" srcId="{18E9A1DC-DE13-4EBA-93B9-F76740AFD48B}" destId="{32F2F401-5BD7-4BBB-9E7A-23680DCAB887}" srcOrd="2" destOrd="0" parTransId="{E3CB7C28-BC3F-44E2-9AED-F9575AA07A6F}" sibTransId="{AD600488-4C4F-417D-AB7F-F9AFE53DAFB8}"/>
    <dgm:cxn modelId="{88447DFB-0579-4EFC-A008-2FA8E0A14793}" type="presOf" srcId="{69EBDC3E-B165-4787-AFD1-0954AB95A723}" destId="{2A3288C3-AF81-409E-8833-9D76B4CE4950}" srcOrd="0" destOrd="0" presId="urn:microsoft.com/office/officeart/2005/8/layout/vList3#1"/>
    <dgm:cxn modelId="{9FEF2662-7FE1-4E04-86AD-ED41F0097F83}" srcId="{18E9A1DC-DE13-4EBA-93B9-F76740AFD48B}" destId="{37146DDE-76DF-4C30-85CF-97F42EE845EF}" srcOrd="5" destOrd="0" parTransId="{E14EFB72-EEB4-4FFD-B8DD-B4B29BBF134C}" sibTransId="{AD4843AE-E413-4F13-8908-07E609816B16}"/>
    <dgm:cxn modelId="{0D3FA146-41A8-4710-9AAE-12065DB292DC}" type="presOf" srcId="{32F2F401-5BD7-4BBB-9E7A-23680DCAB887}" destId="{943600E8-27A1-4F5C-B44D-B6F8B73F2A03}" srcOrd="0" destOrd="0" presId="urn:microsoft.com/office/officeart/2005/8/layout/vList3#1"/>
    <dgm:cxn modelId="{91AD5A65-1EC7-4682-82B2-ECB15438FD49}" type="presOf" srcId="{A9A99068-3478-46A1-9D1A-50D75754C83B}" destId="{6A6B0764-7F19-4459-911B-7E542C2EE02B}" srcOrd="0" destOrd="0" presId="urn:microsoft.com/office/officeart/2005/8/layout/vList3#1"/>
    <dgm:cxn modelId="{CEFF6C26-337D-459B-A799-6F2F19BC6165}" type="presParOf" srcId="{68D9C0C0-0EFE-420D-8F8E-1BABC8D15B11}" destId="{B139F719-DA3F-4532-A62E-E0FCD1A9CE29}" srcOrd="0" destOrd="0" presId="urn:microsoft.com/office/officeart/2005/8/layout/vList3#1"/>
    <dgm:cxn modelId="{54804EA4-04D5-4D90-9EC7-0B52DA59B4A4}" type="presParOf" srcId="{B139F719-DA3F-4532-A62E-E0FCD1A9CE29}" destId="{F06E9372-25BF-493B-9C71-04163A0F4705}" srcOrd="0" destOrd="0" presId="urn:microsoft.com/office/officeart/2005/8/layout/vList3#1"/>
    <dgm:cxn modelId="{C163F9D0-ADC4-4A41-927D-48B10434AEDD}" type="presParOf" srcId="{B139F719-DA3F-4532-A62E-E0FCD1A9CE29}" destId="{EAD64C04-4854-485D-8747-951F941AD9F8}" srcOrd="1" destOrd="0" presId="urn:microsoft.com/office/officeart/2005/8/layout/vList3#1"/>
    <dgm:cxn modelId="{D51CDC7D-464A-4872-9BEE-1AC26DF4C285}" type="presParOf" srcId="{68D9C0C0-0EFE-420D-8F8E-1BABC8D15B11}" destId="{BEF16E20-F0DF-4898-A61E-B96E8A514F8B}" srcOrd="1" destOrd="0" presId="urn:microsoft.com/office/officeart/2005/8/layout/vList3#1"/>
    <dgm:cxn modelId="{D87237C2-030B-44AB-9C48-B64BB01C8DA8}" type="presParOf" srcId="{68D9C0C0-0EFE-420D-8F8E-1BABC8D15B11}" destId="{9B4B153D-0BE9-4065-9A23-732816FDAF43}" srcOrd="2" destOrd="0" presId="urn:microsoft.com/office/officeart/2005/8/layout/vList3#1"/>
    <dgm:cxn modelId="{794B11F0-1BC3-4ED6-BB70-E14E65804B94}" type="presParOf" srcId="{9B4B153D-0BE9-4065-9A23-732816FDAF43}" destId="{4303F806-D426-453B-A5F7-17BF7E6D762F}" srcOrd="0" destOrd="0" presId="urn:microsoft.com/office/officeart/2005/8/layout/vList3#1"/>
    <dgm:cxn modelId="{C9DD6EDE-EF18-4424-B327-FB1CB001F382}" type="presParOf" srcId="{9B4B153D-0BE9-4065-9A23-732816FDAF43}" destId="{6CCA13D8-BA63-440D-8F93-DB8C4C5A171B}" srcOrd="1" destOrd="0" presId="urn:microsoft.com/office/officeart/2005/8/layout/vList3#1"/>
    <dgm:cxn modelId="{02943EE5-728D-48DB-8A64-7D2D143903B3}" type="presParOf" srcId="{68D9C0C0-0EFE-420D-8F8E-1BABC8D15B11}" destId="{4EADFFA7-AB58-4933-B66C-2F1B7FC9E489}" srcOrd="3" destOrd="0" presId="urn:microsoft.com/office/officeart/2005/8/layout/vList3#1"/>
    <dgm:cxn modelId="{F890C492-E3FE-4701-A072-6928A17525A2}" type="presParOf" srcId="{68D9C0C0-0EFE-420D-8F8E-1BABC8D15B11}" destId="{4ED94996-A61B-4353-B3F8-33D827F0AEF0}" srcOrd="4" destOrd="0" presId="urn:microsoft.com/office/officeart/2005/8/layout/vList3#1"/>
    <dgm:cxn modelId="{1DA3C1D9-FAAC-46A9-B875-1BF62B950D40}" type="presParOf" srcId="{4ED94996-A61B-4353-B3F8-33D827F0AEF0}" destId="{91DC9705-79D6-44A6-BF39-21C34AFEAFE9}" srcOrd="0" destOrd="0" presId="urn:microsoft.com/office/officeart/2005/8/layout/vList3#1"/>
    <dgm:cxn modelId="{3836096B-4881-4FA6-9993-7647E3DC1788}" type="presParOf" srcId="{4ED94996-A61B-4353-B3F8-33D827F0AEF0}" destId="{943600E8-27A1-4F5C-B44D-B6F8B73F2A03}" srcOrd="1" destOrd="0" presId="urn:microsoft.com/office/officeart/2005/8/layout/vList3#1"/>
    <dgm:cxn modelId="{292DB2EB-BF66-43B2-B4DD-7F9384AE3C0A}" type="presParOf" srcId="{68D9C0C0-0EFE-420D-8F8E-1BABC8D15B11}" destId="{11167247-E233-4502-A06A-4E64732BC9EA}" srcOrd="5" destOrd="0" presId="urn:microsoft.com/office/officeart/2005/8/layout/vList3#1"/>
    <dgm:cxn modelId="{AA61E17E-ADF1-49C2-8C06-7DEB608FF6CD}" type="presParOf" srcId="{68D9C0C0-0EFE-420D-8F8E-1BABC8D15B11}" destId="{02DA3893-FF4D-4BBD-84C0-D9D5686D5AF7}" srcOrd="6" destOrd="0" presId="urn:microsoft.com/office/officeart/2005/8/layout/vList3#1"/>
    <dgm:cxn modelId="{B3C0288B-0DF2-4F20-97F8-EF04B1561CBB}" type="presParOf" srcId="{02DA3893-FF4D-4BBD-84C0-D9D5686D5AF7}" destId="{5775441E-9E78-49D5-B8A5-776C7F25A71D}" srcOrd="0" destOrd="0" presId="urn:microsoft.com/office/officeart/2005/8/layout/vList3#1"/>
    <dgm:cxn modelId="{941CE2A5-0C00-470A-BA12-4C400A3D3034}" type="presParOf" srcId="{02DA3893-FF4D-4BBD-84C0-D9D5686D5AF7}" destId="{6A6B0764-7F19-4459-911B-7E542C2EE02B}" srcOrd="1" destOrd="0" presId="urn:microsoft.com/office/officeart/2005/8/layout/vList3#1"/>
    <dgm:cxn modelId="{3049C43D-ACB5-4F63-BF77-30071300C70D}" type="presParOf" srcId="{68D9C0C0-0EFE-420D-8F8E-1BABC8D15B11}" destId="{8DE84CD6-F55D-450E-958C-11589E7299C8}" srcOrd="7" destOrd="0" presId="urn:microsoft.com/office/officeart/2005/8/layout/vList3#1"/>
    <dgm:cxn modelId="{201EAD8F-7E0C-409C-BAC1-94382C648F05}" type="presParOf" srcId="{68D9C0C0-0EFE-420D-8F8E-1BABC8D15B11}" destId="{A4CA5D7B-D268-4108-9C48-51CBDA72ADB4}" srcOrd="8" destOrd="0" presId="urn:microsoft.com/office/officeart/2005/8/layout/vList3#1"/>
    <dgm:cxn modelId="{A4A2B42A-BEA4-42AA-B37E-85DF4C1C0053}" type="presParOf" srcId="{A4CA5D7B-D268-4108-9C48-51CBDA72ADB4}" destId="{0B58A4DD-4E78-4734-8464-690505D4F60C}" srcOrd="0" destOrd="0" presId="urn:microsoft.com/office/officeart/2005/8/layout/vList3#1"/>
    <dgm:cxn modelId="{37EDF3B3-111E-4ECA-B1F8-0F4E409626DF}" type="presParOf" srcId="{A4CA5D7B-D268-4108-9C48-51CBDA72ADB4}" destId="{2A3288C3-AF81-409E-8833-9D76B4CE4950}" srcOrd="1" destOrd="0" presId="urn:microsoft.com/office/officeart/2005/8/layout/vList3#1"/>
    <dgm:cxn modelId="{EEF4D2C1-F2F2-40DC-B2F4-31A716E7C796}" type="presParOf" srcId="{68D9C0C0-0EFE-420D-8F8E-1BABC8D15B11}" destId="{4C3387CE-7B21-4ADE-AF8F-2D85A7D607DF}" srcOrd="9" destOrd="0" presId="urn:microsoft.com/office/officeart/2005/8/layout/vList3#1"/>
    <dgm:cxn modelId="{9F94FFBB-FF4A-4D6D-BF15-CD0CFA890601}" type="presParOf" srcId="{68D9C0C0-0EFE-420D-8F8E-1BABC8D15B11}" destId="{FB0A2421-560A-4B7E-B670-C65DDF8DAC10}" srcOrd="10" destOrd="0" presId="urn:microsoft.com/office/officeart/2005/8/layout/vList3#1"/>
    <dgm:cxn modelId="{DA3AF25B-08F9-47E1-AA56-032F21C16275}" type="presParOf" srcId="{FB0A2421-560A-4B7E-B670-C65DDF8DAC10}" destId="{E6458D55-715A-4E5E-8160-87FDEA1042A1}" srcOrd="0" destOrd="0" presId="urn:microsoft.com/office/officeart/2005/8/layout/vList3#1"/>
    <dgm:cxn modelId="{C171F1ED-5494-43E2-8ECA-252FBF83900A}" type="presParOf" srcId="{FB0A2421-560A-4B7E-B670-C65DDF8DAC10}" destId="{198F28AD-2DC0-48EB-8CC5-EE50A97B14DC}" srcOrd="1" destOrd="0" presId="urn:microsoft.com/office/officeart/2005/8/layout/vList3#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65A204-4DF4-8740-AE6D-0DE649800B4F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C6D335-46F7-D443-8FD4-E747FE04B039}">
      <dgm:prSet phldrT="[Text]" custT="1"/>
      <dgm:spPr>
        <a:solidFill>
          <a:srgbClr val="002060"/>
        </a:solidFill>
      </dgm:spPr>
      <dgm:t>
        <a:bodyPr/>
        <a:lstStyle/>
        <a:p>
          <a:r>
            <a:rPr lang="el-GR" sz="1800" dirty="0" smtClean="0"/>
            <a:t>1. </a:t>
          </a:r>
          <a:r>
            <a:rPr lang="el-GR" sz="1800" dirty="0" err="1" smtClean="0"/>
            <a:t>Αγροδιατροφή</a:t>
          </a:r>
          <a:endParaRPr lang="en-US" sz="1800" dirty="0"/>
        </a:p>
      </dgm:t>
    </dgm:pt>
    <dgm:pt modelId="{8E6596B9-82AF-4747-930E-6E94389CB75F}" type="parTrans" cxnId="{5114805E-5B54-C44D-B1BF-C1D4B04F98C5}">
      <dgm:prSet/>
      <dgm:spPr/>
      <dgm:t>
        <a:bodyPr/>
        <a:lstStyle/>
        <a:p>
          <a:endParaRPr lang="en-US" sz="1800"/>
        </a:p>
      </dgm:t>
    </dgm:pt>
    <dgm:pt modelId="{E4398E0B-80A0-6D40-954A-FBD2D2FC98B6}" type="sibTrans" cxnId="{5114805E-5B54-C44D-B1BF-C1D4B04F98C5}">
      <dgm:prSet/>
      <dgm:spPr/>
      <dgm:t>
        <a:bodyPr/>
        <a:lstStyle/>
        <a:p>
          <a:endParaRPr lang="en-US" sz="1800"/>
        </a:p>
      </dgm:t>
    </dgm:pt>
    <dgm:pt modelId="{315C7A25-A014-7146-A215-B627C6C14C91}">
      <dgm:prSet phldrT="[Text]" custT="1"/>
      <dgm:spPr>
        <a:solidFill>
          <a:srgbClr val="7030A0"/>
        </a:solidFill>
      </dgm:spPr>
      <dgm:t>
        <a:bodyPr/>
        <a:lstStyle/>
        <a:p>
          <a:r>
            <a:rPr lang="el-GR" sz="1800" dirty="0" smtClean="0"/>
            <a:t>2. Ανάδειξη και βελτίωση των ιδιαίτερων χαρακτηριστικών των ελληνικών προϊόντων της πρωτογενούς παραγωγής </a:t>
          </a:r>
          <a:endParaRPr lang="en-US" sz="1800" dirty="0"/>
        </a:p>
      </dgm:t>
    </dgm:pt>
    <dgm:pt modelId="{58A3CB3A-8697-704B-9F0A-2A14A1F3AB9B}" type="parTrans" cxnId="{5CD54FF3-C455-1744-B869-AD4DAE208D1C}">
      <dgm:prSet/>
      <dgm:spPr/>
      <dgm:t>
        <a:bodyPr/>
        <a:lstStyle/>
        <a:p>
          <a:endParaRPr lang="en-US" sz="1800"/>
        </a:p>
      </dgm:t>
    </dgm:pt>
    <dgm:pt modelId="{7C8A4707-DCF8-7142-8821-B999B1A25D25}" type="sibTrans" cxnId="{5CD54FF3-C455-1744-B869-AD4DAE208D1C}">
      <dgm:prSet/>
      <dgm:spPr/>
      <dgm:t>
        <a:bodyPr/>
        <a:lstStyle/>
        <a:p>
          <a:endParaRPr lang="en-US" sz="1800"/>
        </a:p>
      </dgm:t>
    </dgm:pt>
    <dgm:pt modelId="{E2DDE242-4E35-FE42-9AED-C3CCAC70E6FB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l-GR" sz="1800" dirty="0" smtClean="0"/>
            <a:t>3. Βελτίωση, ανάπτυξη και αξιολόγηση νέων ποικιλιών / Ανάδειξη και αξιολόγηση των ιδιαίτερων χαρακτηριστικών των γηγενών ποικιλιών φυτών</a:t>
          </a:r>
          <a:endParaRPr lang="en-US" sz="1800" dirty="0"/>
        </a:p>
      </dgm:t>
    </dgm:pt>
    <dgm:pt modelId="{95D72BA6-B8B6-4C4E-8964-4C70271A6B74}" type="parTrans" cxnId="{A570CA8E-81DB-1D4B-B712-EE26618A1C9A}">
      <dgm:prSet/>
      <dgm:spPr/>
      <dgm:t>
        <a:bodyPr/>
        <a:lstStyle/>
        <a:p>
          <a:endParaRPr lang="en-US" sz="1800"/>
        </a:p>
      </dgm:t>
    </dgm:pt>
    <dgm:pt modelId="{26893C35-55C4-1C4C-93F2-764A50DF5769}" type="sibTrans" cxnId="{A570CA8E-81DB-1D4B-B712-EE26618A1C9A}">
      <dgm:prSet/>
      <dgm:spPr/>
      <dgm:t>
        <a:bodyPr/>
        <a:lstStyle/>
        <a:p>
          <a:endParaRPr lang="en-US" sz="1800"/>
        </a:p>
      </dgm:t>
    </dgm:pt>
    <dgm:pt modelId="{96AF793F-9772-544B-BF27-FBECF52DFA1A}" type="pres">
      <dgm:prSet presAssocID="{0C65A204-4DF4-8740-AE6D-0DE649800B4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47F99948-9F0B-AE4D-955F-8895EB84134F}" type="pres">
      <dgm:prSet presAssocID="{06C6D335-46F7-D443-8FD4-E747FE04B039}" presName="composite" presStyleCnt="0"/>
      <dgm:spPr/>
    </dgm:pt>
    <dgm:pt modelId="{EA5360C3-1F6F-8D47-B473-A1AF74761E2A}" type="pres">
      <dgm:prSet presAssocID="{06C6D335-46F7-D443-8FD4-E747FE04B039}" presName="bentUpArrow1" presStyleLbl="alignImgPlace1" presStyleIdx="0" presStyleCnt="2"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el-GR"/>
        </a:p>
      </dgm:t>
    </dgm:pt>
    <dgm:pt modelId="{EA68538E-F822-EB46-9617-2C5283129F3C}" type="pres">
      <dgm:prSet presAssocID="{06C6D335-46F7-D443-8FD4-E747FE04B039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65AA9-059B-9040-B800-887886198521}" type="pres">
      <dgm:prSet presAssocID="{06C6D335-46F7-D443-8FD4-E747FE04B039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B13CDC-F72E-8444-814A-F1D01B4F46CE}" type="pres">
      <dgm:prSet presAssocID="{E4398E0B-80A0-6D40-954A-FBD2D2FC98B6}" presName="sibTrans" presStyleCnt="0"/>
      <dgm:spPr/>
    </dgm:pt>
    <dgm:pt modelId="{99CD84A8-FCBD-814B-B2C1-1BA8B62D9F2F}" type="pres">
      <dgm:prSet presAssocID="{315C7A25-A014-7146-A215-B627C6C14C91}" presName="composite" presStyleCnt="0"/>
      <dgm:spPr/>
    </dgm:pt>
    <dgm:pt modelId="{AF7F1905-3FAA-724D-87ED-2C5C449B3E73}" type="pres">
      <dgm:prSet presAssocID="{315C7A25-A014-7146-A215-B627C6C14C91}" presName="bentUpArrow1" presStyleLbl="alignImgPlace1" presStyleIdx="1" presStyleCnt="2" custLinFactNeighborX="-58542" custLinFactNeighborY="3652"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el-GR"/>
        </a:p>
      </dgm:t>
    </dgm:pt>
    <dgm:pt modelId="{6C1C81B9-2F69-6D44-A03D-3896D7F86B35}" type="pres">
      <dgm:prSet presAssocID="{315C7A25-A014-7146-A215-B627C6C14C91}" presName="ParentText" presStyleLbl="node1" presStyleIdx="1" presStyleCnt="3" custScaleX="207340" custLinFactNeighborX="-8078" custLinFactNeighborY="-99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CF86B-382D-144E-AA7F-58F3269036C9}" type="pres">
      <dgm:prSet presAssocID="{315C7A25-A014-7146-A215-B627C6C14C91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2603B-475B-3945-98AC-68FEC5821CC4}" type="pres">
      <dgm:prSet presAssocID="{7C8A4707-DCF8-7142-8821-B999B1A25D25}" presName="sibTrans" presStyleCnt="0"/>
      <dgm:spPr/>
    </dgm:pt>
    <dgm:pt modelId="{9CEAE561-A019-C840-A269-5C6A9B3A4323}" type="pres">
      <dgm:prSet presAssocID="{E2DDE242-4E35-FE42-9AED-C3CCAC70E6FB}" presName="composite" presStyleCnt="0"/>
      <dgm:spPr/>
    </dgm:pt>
    <dgm:pt modelId="{CF03FD3D-9E82-1248-A708-D091F1DB0FB8}" type="pres">
      <dgm:prSet presAssocID="{E2DDE242-4E35-FE42-9AED-C3CCAC70E6FB}" presName="ParentText" presStyleLbl="node1" presStyleIdx="2" presStyleCnt="3" custScaleX="181149" custLinFactNeighborX="12558" custLinFactNeighborY="1239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70CA8E-81DB-1D4B-B712-EE26618A1C9A}" srcId="{0C65A204-4DF4-8740-AE6D-0DE649800B4F}" destId="{E2DDE242-4E35-FE42-9AED-C3CCAC70E6FB}" srcOrd="2" destOrd="0" parTransId="{95D72BA6-B8B6-4C4E-8964-4C70271A6B74}" sibTransId="{26893C35-55C4-1C4C-93F2-764A50DF5769}"/>
    <dgm:cxn modelId="{5CD54FF3-C455-1744-B869-AD4DAE208D1C}" srcId="{0C65A204-4DF4-8740-AE6D-0DE649800B4F}" destId="{315C7A25-A014-7146-A215-B627C6C14C91}" srcOrd="1" destOrd="0" parTransId="{58A3CB3A-8697-704B-9F0A-2A14A1F3AB9B}" sibTransId="{7C8A4707-DCF8-7142-8821-B999B1A25D25}"/>
    <dgm:cxn modelId="{9E3011E6-2AAB-468B-A0AC-C690DA996874}" type="presOf" srcId="{06C6D335-46F7-D443-8FD4-E747FE04B039}" destId="{EA68538E-F822-EB46-9617-2C5283129F3C}" srcOrd="0" destOrd="0" presId="urn:microsoft.com/office/officeart/2005/8/layout/StepDownProcess"/>
    <dgm:cxn modelId="{5114805E-5B54-C44D-B1BF-C1D4B04F98C5}" srcId="{0C65A204-4DF4-8740-AE6D-0DE649800B4F}" destId="{06C6D335-46F7-D443-8FD4-E747FE04B039}" srcOrd="0" destOrd="0" parTransId="{8E6596B9-82AF-4747-930E-6E94389CB75F}" sibTransId="{E4398E0B-80A0-6D40-954A-FBD2D2FC98B6}"/>
    <dgm:cxn modelId="{39CC97D9-56FD-4CB8-A14B-934C011EA95F}" type="presOf" srcId="{E2DDE242-4E35-FE42-9AED-C3CCAC70E6FB}" destId="{CF03FD3D-9E82-1248-A708-D091F1DB0FB8}" srcOrd="0" destOrd="0" presId="urn:microsoft.com/office/officeart/2005/8/layout/StepDownProcess"/>
    <dgm:cxn modelId="{1C15975E-DB0D-434E-AB68-3691B648A530}" type="presOf" srcId="{0C65A204-4DF4-8740-AE6D-0DE649800B4F}" destId="{96AF793F-9772-544B-BF27-FBECF52DFA1A}" srcOrd="0" destOrd="0" presId="urn:microsoft.com/office/officeart/2005/8/layout/StepDownProcess"/>
    <dgm:cxn modelId="{AC8AC4D9-F7F8-4497-A121-8D20EDA35BDC}" type="presOf" srcId="{315C7A25-A014-7146-A215-B627C6C14C91}" destId="{6C1C81B9-2F69-6D44-A03D-3896D7F86B35}" srcOrd="0" destOrd="0" presId="urn:microsoft.com/office/officeart/2005/8/layout/StepDownProcess"/>
    <dgm:cxn modelId="{0FBAFF7D-AB28-4272-8F36-41B3349373A9}" type="presParOf" srcId="{96AF793F-9772-544B-BF27-FBECF52DFA1A}" destId="{47F99948-9F0B-AE4D-955F-8895EB84134F}" srcOrd="0" destOrd="0" presId="urn:microsoft.com/office/officeart/2005/8/layout/StepDownProcess"/>
    <dgm:cxn modelId="{A0C84F58-80E0-4E0F-9CD1-4056B095FF8C}" type="presParOf" srcId="{47F99948-9F0B-AE4D-955F-8895EB84134F}" destId="{EA5360C3-1F6F-8D47-B473-A1AF74761E2A}" srcOrd="0" destOrd="0" presId="urn:microsoft.com/office/officeart/2005/8/layout/StepDownProcess"/>
    <dgm:cxn modelId="{49A7CBF8-B066-45CB-B12F-98E45CFCA0C2}" type="presParOf" srcId="{47F99948-9F0B-AE4D-955F-8895EB84134F}" destId="{EA68538E-F822-EB46-9617-2C5283129F3C}" srcOrd="1" destOrd="0" presId="urn:microsoft.com/office/officeart/2005/8/layout/StepDownProcess"/>
    <dgm:cxn modelId="{93ACE9AC-3E11-4619-8926-0AC542040587}" type="presParOf" srcId="{47F99948-9F0B-AE4D-955F-8895EB84134F}" destId="{32865AA9-059B-9040-B800-887886198521}" srcOrd="2" destOrd="0" presId="urn:microsoft.com/office/officeart/2005/8/layout/StepDownProcess"/>
    <dgm:cxn modelId="{33623D04-900E-4902-A24D-681DC0329CF8}" type="presParOf" srcId="{96AF793F-9772-544B-BF27-FBECF52DFA1A}" destId="{9BB13CDC-F72E-8444-814A-F1D01B4F46CE}" srcOrd="1" destOrd="0" presId="urn:microsoft.com/office/officeart/2005/8/layout/StepDownProcess"/>
    <dgm:cxn modelId="{020BB282-6F2E-46D7-9E26-AE83A8DFE927}" type="presParOf" srcId="{96AF793F-9772-544B-BF27-FBECF52DFA1A}" destId="{99CD84A8-FCBD-814B-B2C1-1BA8B62D9F2F}" srcOrd="2" destOrd="0" presId="urn:microsoft.com/office/officeart/2005/8/layout/StepDownProcess"/>
    <dgm:cxn modelId="{293F95F6-52C1-4944-944A-10A702D08DC9}" type="presParOf" srcId="{99CD84A8-FCBD-814B-B2C1-1BA8B62D9F2F}" destId="{AF7F1905-3FAA-724D-87ED-2C5C449B3E73}" srcOrd="0" destOrd="0" presId="urn:microsoft.com/office/officeart/2005/8/layout/StepDownProcess"/>
    <dgm:cxn modelId="{61F437B1-2277-48A9-A6A8-5118138AA015}" type="presParOf" srcId="{99CD84A8-FCBD-814B-B2C1-1BA8B62D9F2F}" destId="{6C1C81B9-2F69-6D44-A03D-3896D7F86B35}" srcOrd="1" destOrd="0" presId="urn:microsoft.com/office/officeart/2005/8/layout/StepDownProcess"/>
    <dgm:cxn modelId="{1BC9F004-9D78-4BA1-9F0D-36FF3BB0951E}" type="presParOf" srcId="{99CD84A8-FCBD-814B-B2C1-1BA8B62D9F2F}" destId="{085CF86B-382D-144E-AA7F-58F3269036C9}" srcOrd="2" destOrd="0" presId="urn:microsoft.com/office/officeart/2005/8/layout/StepDownProcess"/>
    <dgm:cxn modelId="{B6F6A112-5384-4E98-A158-CED21781EC20}" type="presParOf" srcId="{96AF793F-9772-544B-BF27-FBECF52DFA1A}" destId="{3D92603B-475B-3945-98AC-68FEC5821CC4}" srcOrd="3" destOrd="0" presId="urn:microsoft.com/office/officeart/2005/8/layout/StepDownProcess"/>
    <dgm:cxn modelId="{5CD136D6-CE08-4888-BAD7-5ECEF4E169A2}" type="presParOf" srcId="{96AF793F-9772-544B-BF27-FBECF52DFA1A}" destId="{9CEAE561-A019-C840-A269-5C6A9B3A4323}" srcOrd="4" destOrd="0" presId="urn:microsoft.com/office/officeart/2005/8/layout/StepDownProcess"/>
    <dgm:cxn modelId="{7D7F4F74-811B-4C4E-A1C6-5C80A10FA110}" type="presParOf" srcId="{9CEAE561-A019-C840-A269-5C6A9B3A4323}" destId="{CF03FD3D-9E82-1248-A708-D091F1DB0FB8}" srcOrd="0" destOrd="0" presId="urn:microsoft.com/office/officeart/2005/8/layout/StepDownProcess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9AEC3-B6FA-4F55-B587-74CF7EDC8BF5}" type="datetimeFigureOut">
              <a:rPr lang="el-GR" smtClean="0"/>
              <a:pPr/>
              <a:t>5/4/2017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0D567-16EB-44C1-A574-49B5E78BDD5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892C9F-831A-46FA-8E17-10977BD5C5B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Δίκτυο RIS3, 17 Μαρτίου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1255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6B7D-BCA4-485C-AE8E-8A5024DFE9D1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C8C-E262-4A5B-AFDB-CB7049124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6B7D-BCA4-485C-AE8E-8A5024DFE9D1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C8C-E262-4A5B-AFDB-CB7049124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6B7D-BCA4-485C-AE8E-8A5024DFE9D1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C8C-E262-4A5B-AFDB-CB7049124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58188" y="6286500"/>
            <a:ext cx="614362" cy="381000"/>
          </a:xfrm>
        </p:spPr>
        <p:txBody>
          <a:bodyPr/>
          <a:lstStyle>
            <a:lvl1pPr>
              <a:defRPr sz="1800" b="1"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2C43F59-80C0-440D-BA26-31E636D2BF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07059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6B7D-BCA4-485C-AE8E-8A5024DFE9D1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C8C-E262-4A5B-AFDB-CB7049124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6B7D-BCA4-485C-AE8E-8A5024DFE9D1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C8C-E262-4A5B-AFDB-CB7049124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6B7D-BCA4-485C-AE8E-8A5024DFE9D1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C8C-E262-4A5B-AFDB-CB7049124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6B7D-BCA4-485C-AE8E-8A5024DFE9D1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C8C-E262-4A5B-AFDB-CB7049124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6B7D-BCA4-485C-AE8E-8A5024DFE9D1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C8C-E262-4A5B-AFDB-CB7049124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6B7D-BCA4-485C-AE8E-8A5024DFE9D1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C8C-E262-4A5B-AFDB-CB7049124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6B7D-BCA4-485C-AE8E-8A5024DFE9D1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C8C-E262-4A5B-AFDB-CB7049124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6B7D-BCA4-485C-AE8E-8A5024DFE9D1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C8C-E262-4A5B-AFDB-CB7049124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F6B7D-BCA4-485C-AE8E-8A5024DFE9D1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5EC8C-E262-4A5B-AFDB-CB7049124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2738014"/>
          </a:xfrm>
        </p:spPr>
        <p:txBody>
          <a:bodyPr>
            <a:normAutofit/>
          </a:bodyPr>
          <a:lstStyle/>
          <a:p>
            <a:r>
              <a:rPr lang="el-GR" sz="2000" b="1" dirty="0" smtClean="0"/>
              <a:t>ΜΕΤΑΠΤΥΧΙΑΚΟ ΠΡΟΓΡΑΜΜΑ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l-GR" sz="2000" b="1" dirty="0" smtClean="0"/>
              <a:t>‘ΑΣΤΙΚΗ ΑΝΑΠΛΑΣΗ &amp; ΑΝΑΠΤΥΞΗ’ – ΑΑΑ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l-GR" sz="2000" b="1" dirty="0" smtClean="0"/>
              <a:t/>
            </a:r>
            <a:br>
              <a:rPr lang="el-GR" sz="2000" b="1" dirty="0" smtClean="0"/>
            </a:br>
            <a:r>
              <a:rPr lang="el-GR" sz="2000" dirty="0" smtClean="0"/>
              <a:t>Πανεπιστήμιο Θεσσαλίας</a:t>
            </a:r>
            <a:br>
              <a:rPr lang="el-GR" sz="2000" dirty="0" smtClean="0"/>
            </a:br>
            <a:r>
              <a:rPr lang="el-GR" sz="2000" dirty="0" smtClean="0"/>
              <a:t>Τμήμα Μηχανικών Χωροταξίας Πολεοδομίας</a:t>
            </a:r>
            <a:br>
              <a:rPr lang="el-GR" sz="2000" dirty="0" smtClean="0"/>
            </a:br>
            <a:r>
              <a:rPr lang="el-GR" sz="2000" dirty="0" smtClean="0"/>
              <a:t> και Περιφερειακής </a:t>
            </a:r>
            <a:r>
              <a:rPr lang="el-GR" sz="2000" dirty="0" smtClean="0"/>
              <a:t>Ανάπτυξης</a:t>
            </a:r>
            <a:endParaRPr lang="en-US" sz="2400" dirty="0">
              <a:latin typeface="+mn-lt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28728" y="2357430"/>
            <a:ext cx="6400800" cy="2143140"/>
          </a:xfrm>
        </p:spPr>
        <p:txBody>
          <a:bodyPr>
            <a:noAutofit/>
          </a:bodyPr>
          <a:lstStyle/>
          <a:p>
            <a:endParaRPr lang="el-GR" sz="2000" dirty="0" smtClean="0"/>
          </a:p>
          <a:p>
            <a:r>
              <a:rPr lang="el-GR" sz="2000" b="1" i="1" dirty="0" smtClean="0"/>
              <a:t>Διάλεξη:</a:t>
            </a:r>
          </a:p>
          <a:p>
            <a:r>
              <a:rPr lang="el-GR" sz="2000" b="1" i="1" dirty="0" smtClean="0"/>
              <a:t>Η Στρατηγική Έξυπνης </a:t>
            </a:r>
            <a:r>
              <a:rPr lang="el-GR" sz="2000" b="1" i="1" dirty="0" smtClean="0"/>
              <a:t>Εξειδίκευσης </a:t>
            </a:r>
            <a:endParaRPr lang="el-GR" sz="2000" b="1" i="1" dirty="0" smtClean="0"/>
          </a:p>
          <a:p>
            <a:r>
              <a:rPr lang="el-GR" sz="2000" b="1" i="1" dirty="0" smtClean="0"/>
              <a:t>(</a:t>
            </a:r>
            <a:r>
              <a:rPr lang="el-GR" sz="2000" b="1" i="1" dirty="0" err="1" smtClean="0"/>
              <a:t>Smart</a:t>
            </a:r>
            <a:r>
              <a:rPr lang="el-GR" sz="2000" b="1" i="1" dirty="0" smtClean="0"/>
              <a:t> </a:t>
            </a:r>
            <a:r>
              <a:rPr lang="el-GR" sz="2000" b="1" i="1" dirty="0" err="1" smtClean="0"/>
              <a:t>Specialization</a:t>
            </a:r>
            <a:r>
              <a:rPr lang="el-GR" sz="2000" b="1" i="1" dirty="0" smtClean="0"/>
              <a:t> </a:t>
            </a:r>
            <a:r>
              <a:rPr lang="el-GR" sz="2000" b="1" i="1" dirty="0" err="1" smtClean="0"/>
              <a:t>Strategy</a:t>
            </a:r>
            <a:r>
              <a:rPr lang="el-GR" sz="2000" b="1" i="1" dirty="0" smtClean="0"/>
              <a:t> RIS3) </a:t>
            </a:r>
          </a:p>
          <a:p>
            <a:r>
              <a:rPr lang="el-GR" sz="2000" b="1" i="1" dirty="0" smtClean="0"/>
              <a:t>και η χρηματοδότηση αστικών πολιτικών </a:t>
            </a:r>
          </a:p>
          <a:p>
            <a:endParaRPr lang="el-GR" sz="2000" dirty="0" smtClean="0"/>
          </a:p>
          <a:p>
            <a:endParaRPr lang="el-GR" sz="2000" b="1" dirty="0" smtClean="0"/>
          </a:p>
          <a:p>
            <a:r>
              <a:rPr lang="el-GR" sz="2000" b="1" dirty="0" smtClean="0"/>
              <a:t>Δρ. Σωτήρης </a:t>
            </a:r>
            <a:r>
              <a:rPr lang="el-GR" sz="2000" b="1" dirty="0" err="1" smtClean="0"/>
              <a:t>Παυλέας</a:t>
            </a:r>
            <a:endParaRPr lang="el-GR" sz="2000" b="1" dirty="0" smtClean="0"/>
          </a:p>
          <a:p>
            <a:endParaRPr lang="el-GR" sz="2000" dirty="0" smtClean="0"/>
          </a:p>
          <a:p>
            <a:r>
              <a:rPr lang="el-GR" sz="2000" dirty="0" smtClean="0"/>
              <a:t>εαρινό εξάμηνο	Λάρισα</a:t>
            </a:r>
          </a:p>
        </p:txBody>
      </p:sp>
      <p:pic>
        <p:nvPicPr>
          <p:cNvPr id="5" name="Picture 4" descr="UTH Log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66" r="42816" b="41333"/>
          <a:stretch/>
        </p:blipFill>
        <p:spPr bwMode="auto">
          <a:xfrm>
            <a:off x="0" y="0"/>
            <a:ext cx="1142976" cy="10715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8864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prstClr val="white"/>
                </a:solidFill>
              </a:rPr>
              <a:t>...χρηματοδότηση ΒΑΑ</a:t>
            </a:r>
            <a:endParaRPr lang="el-GR" sz="2400" b="1" dirty="0">
              <a:solidFill>
                <a:prstClr val="white"/>
              </a:solidFill>
            </a:endParaRPr>
          </a:p>
        </p:txBody>
      </p:sp>
      <p:pic>
        <p:nvPicPr>
          <p:cNvPr id="5" name="Picture 4" descr="UTH Log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66" r="42816" b="41333"/>
          <a:stretch/>
        </p:blipFill>
        <p:spPr bwMode="auto">
          <a:xfrm>
            <a:off x="0" y="0"/>
            <a:ext cx="683568" cy="6967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980728"/>
            <a:ext cx="885698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2000" dirty="0" smtClean="0"/>
              <a:t> Οι ΒΑΑ θα χρηματοδοτηθούν μέσω ΠΕΠ και συμπλήρωση πόρων από Τομεακά προγράμματα</a:t>
            </a:r>
          </a:p>
          <a:p>
            <a:pPr>
              <a:buFont typeface="Wingdings" pitchFamily="2" charset="2"/>
              <a:buChar char="§"/>
            </a:pPr>
            <a:endParaRPr lang="el-GR" sz="2000" dirty="0" smtClean="0"/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 Η χρηματοδότηση θα γίνει προς ενιαίες Ολοκληρωμένες Στρατηγικές Βιώσιμης Αστικής Ανάπτυξης  </a:t>
            </a:r>
          </a:p>
          <a:p>
            <a:pPr>
              <a:buFont typeface="Wingdings" pitchFamily="2" charset="2"/>
              <a:buChar char="§"/>
            </a:pPr>
            <a:endParaRPr lang="el-GR" sz="2000" dirty="0" smtClean="0"/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  Θα είναι υπό τη διαχειριστική ευθύνη της Διαχειριστικής Αρχής του ΠΕΠ</a:t>
            </a:r>
          </a:p>
          <a:p>
            <a:pPr>
              <a:buFont typeface="Wingdings" pitchFamily="2" charset="2"/>
              <a:buChar char="§"/>
            </a:pPr>
            <a:endParaRPr lang="el-GR" sz="2000" dirty="0" smtClean="0"/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 Στη Βιώσιμη Αστική Ανάπτυξη αναμένεται να αποδοθούν ενδεικτικά 6 % των πόρων των ΕΤΠΑ και ΕΚΤ</a:t>
            </a:r>
          </a:p>
          <a:p>
            <a:pPr>
              <a:buFont typeface="Wingdings" pitchFamily="2" charset="2"/>
              <a:buChar char="§"/>
            </a:pPr>
            <a:endParaRPr lang="el-GR" sz="2000" dirty="0" smtClean="0"/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 Από τους πόρους αυτούς, τουλάχιστον  το 5% των πόρων του ΕΤΠΑ θα επενδυθεί στο πλαίσιο Ολοκληρωμένων Προγραμμάτων Αστικής Ανάπτυξης</a:t>
            </a:r>
          </a:p>
          <a:p>
            <a:pPr>
              <a:buFont typeface="Wingdings" pitchFamily="2" charset="2"/>
              <a:buChar char="§"/>
            </a:pPr>
            <a:endParaRPr lang="el-GR" sz="2000" dirty="0"/>
          </a:p>
          <a:p>
            <a:pPr marL="285750" indent="-285750" algn="ctr"/>
            <a:endParaRPr lang="el-GR" sz="2400" b="1" i="1" dirty="0" smtClean="0">
              <a:solidFill>
                <a:srgbClr val="FFC000"/>
              </a:solidFill>
            </a:endParaRPr>
          </a:p>
          <a:p>
            <a:pPr marL="285750" indent="-285750" algn="ctr"/>
            <a:r>
              <a:rPr lang="el-GR" sz="2400" b="1" i="1" dirty="0" smtClean="0">
                <a:solidFill>
                  <a:srgbClr val="FFC000"/>
                </a:solidFill>
              </a:rPr>
              <a:t>*…Πρόταση ΒΑΑ Λάρισα..</a:t>
            </a:r>
          </a:p>
        </p:txBody>
      </p:sp>
    </p:spTree>
    <p:extLst>
      <p:ext uri="{BB962C8B-B14F-4D97-AF65-F5344CB8AC3E}">
        <p14:creationId xmlns:p14="http://schemas.microsoft.com/office/powerpoint/2010/main" xmlns="" val="256721577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8864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prstClr val="white"/>
                </a:solidFill>
              </a:rPr>
              <a:t>Η Στρατηγική της Έξυπνης Εξειδίκευσης </a:t>
            </a:r>
            <a:r>
              <a:rPr lang="en-US" sz="2400" b="1" dirty="0" smtClean="0">
                <a:solidFill>
                  <a:prstClr val="white"/>
                </a:solidFill>
              </a:rPr>
              <a:t>RIS 3</a:t>
            </a:r>
            <a:endParaRPr lang="el-GR" sz="2400" b="1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188" y="836712"/>
            <a:ext cx="8568952" cy="535531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Οι Εθνικές/Περιφερειακές στρατηγικές έρευνας και καινοτομίας για έξυπνη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εξειδίκευση (στρατηγικές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RIS3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),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είναι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ολοκληρωμένες δράσεις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Τοπικού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οικονομικού μετασχηματισμού, οι οποίες κάνουν πέντε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σημαντικά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πράγματα: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Επικεντρώνουν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την υποστήριξη της πολιτικής και τις επενδύσεις σε βασικές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εθνικές/περιφερειακές προτεραιότητες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, προκλήσεις και ανάγκες για ανάπτυξη βασισμένη στη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γνώση.</a:t>
            </a:r>
          </a:p>
          <a:p>
            <a:pPr marL="285750" indent="-285750">
              <a:buFont typeface="Wingdings" pitchFamily="2" charset="2"/>
              <a:buChar char="v"/>
            </a:pP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Αξιοποιούν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τα δυνατά σημεία κάθε χώρας/περιφέρειας, τα ανταγωνιστικά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πλεονεκτήματά της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και τη δυναμική για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αριστεία.</a:t>
            </a:r>
          </a:p>
          <a:p>
            <a:pPr marL="285750" indent="-285750">
              <a:buFont typeface="Wingdings" pitchFamily="2" charset="2"/>
              <a:buChar char="v"/>
            </a:pP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Υποστηρίζουν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την τεχνολογική,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πρακτική καινοτομία και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στοχεύουν στην τόνωση των επενδύσεων του ιδιωτικού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τομέα.</a:t>
            </a:r>
          </a:p>
          <a:p>
            <a:pPr marL="285750" indent="-285750">
              <a:buFont typeface="Wingdings" pitchFamily="2" charset="2"/>
              <a:buChar char="v"/>
            </a:pP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Επιτυγχάνουν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την πλήρη συμμετοχή των ενδιαφερόμενων παραγόντων και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ενθαρρύνουν την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καινοτομία και τον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πειραματισμό.</a:t>
            </a:r>
          </a:p>
          <a:p>
            <a:pPr marL="285750" indent="-285750">
              <a:buFont typeface="Wingdings" pitchFamily="2" charset="2"/>
              <a:buChar char="v"/>
            </a:pP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Αναπτύσσονται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βασισμένες σε αποδείξεις και περιλαμβάνουν αξιόπιστα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συστήματα παρακολούθησης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και αξιολόγησης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4" name="Picture 4" descr="UTH Log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66" r="42816" b="41333"/>
          <a:stretch/>
        </p:blipFill>
        <p:spPr bwMode="auto">
          <a:xfrm>
            <a:off x="0" y="0"/>
            <a:ext cx="683568" cy="6967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76337285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b="1" dirty="0" smtClean="0"/>
              <a:t>Ευρύτερο πλαίσιο της Στρατηγικής</a:t>
            </a:r>
            <a:r>
              <a:rPr lang="en-US" sz="2800" b="1" dirty="0" smtClean="0"/>
              <a:t> RIS3 </a:t>
            </a:r>
            <a:r>
              <a:rPr lang="el-GR" sz="2800" b="1" dirty="0" smtClean="0"/>
              <a:t/>
            </a:r>
            <a:br>
              <a:rPr lang="el-GR" sz="2800" b="1" dirty="0" smtClean="0"/>
            </a:br>
            <a:endParaRPr lang="el-G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328592"/>
          </a:xfrm>
        </p:spPr>
        <p:txBody>
          <a:bodyPr/>
          <a:lstStyle/>
          <a:p>
            <a:pPr>
              <a:buNone/>
            </a:pPr>
            <a:r>
              <a:rPr lang="el-GR" sz="1800" dirty="0" smtClean="0"/>
              <a:t>Σύμφωνα με τη στρατηγική «Ευρώπη 2020», η οποία υιοθετήθηκε το 2010, το όραμα για μια κοινωνική οικονομία της αγοράς στην Ευρώπη κατά την επόμενη δεκαετία βασίζεται σε τρεις αλληλένδετους στόχους: </a:t>
            </a:r>
          </a:p>
          <a:p>
            <a:pPr>
              <a:buNone/>
            </a:pPr>
            <a:endParaRPr lang="el-GR" sz="1800" dirty="0" smtClean="0"/>
          </a:p>
          <a:p>
            <a:pPr>
              <a:buFont typeface="Wingdings" pitchFamily="2" charset="2"/>
              <a:buChar char="Ø"/>
            </a:pPr>
            <a:r>
              <a:rPr lang="el-GR" sz="1800" b="1" dirty="0" smtClean="0"/>
              <a:t>Έξυπνη ανάπτυξη</a:t>
            </a:r>
            <a:r>
              <a:rPr lang="el-GR" sz="1800" dirty="0" smtClean="0"/>
              <a:t>, με τη θεμελίωση της οικονομίας στη γνώση και την καινοτομία,</a:t>
            </a:r>
          </a:p>
          <a:p>
            <a:pPr>
              <a:buFont typeface="Wingdings" pitchFamily="2" charset="2"/>
              <a:buChar char="Ø"/>
            </a:pPr>
            <a:r>
              <a:rPr lang="el-GR" sz="1800" b="1" dirty="0" smtClean="0"/>
              <a:t>Βιώσιμη ανάπτυξη</a:t>
            </a:r>
            <a:r>
              <a:rPr lang="el-GR" sz="1800" dirty="0" smtClean="0"/>
              <a:t>, με την προώθηση μιας ανταγωνιστικής οικονομίας που θα αξιοποιεί αποτελεσματικά τους πόρους που διαθέτει και θα περιορίζει τις επιπτώσεις στο περιβάλλον (εκπομπές διοξειδίου του άνθρακα, κλπ.), </a:t>
            </a:r>
          </a:p>
          <a:p>
            <a:pPr>
              <a:buFont typeface="Wingdings" pitchFamily="2" charset="2"/>
              <a:buChar char="Ø"/>
            </a:pPr>
            <a:r>
              <a:rPr lang="el-GR" sz="1800" b="1" dirty="0" smtClean="0"/>
              <a:t>Ανάπτυξη χωρίς αποκλεισμούς</a:t>
            </a:r>
            <a:r>
              <a:rPr lang="el-GR" sz="1800" dirty="0" smtClean="0"/>
              <a:t>, η οποία θα προάγει μια οικονομία υψηλής απασχόλησης και θα οδηγεί σε κοινωνική και γεωγραφική συνοχή. </a:t>
            </a:r>
          </a:p>
          <a:p>
            <a:pPr>
              <a:buNone/>
            </a:pPr>
            <a:endParaRPr lang="en-US" sz="1800" dirty="0" smtClean="0"/>
          </a:p>
          <a:p>
            <a:pPr algn="ctr">
              <a:buNone/>
            </a:pPr>
            <a:r>
              <a:rPr lang="el-GR" sz="1800" dirty="0" smtClean="0"/>
              <a:t>Αναδεικνύεται η έννοια της </a:t>
            </a:r>
            <a:endParaRPr lang="en-US" sz="1800" dirty="0" smtClean="0"/>
          </a:p>
          <a:p>
            <a:pPr algn="ctr">
              <a:buNone/>
            </a:pPr>
            <a:r>
              <a:rPr lang="el-GR" sz="1800" b="1" dirty="0" smtClean="0"/>
              <a:t>Έξυπνης Εξειδίκευσης στην έρευνα και στην καινοτομία </a:t>
            </a:r>
          </a:p>
          <a:p>
            <a:pPr algn="ctr">
              <a:buNone/>
            </a:pPr>
            <a:r>
              <a:rPr lang="el-GR" sz="1800" b="1" dirty="0" smtClean="0"/>
              <a:t>(</a:t>
            </a:r>
            <a:r>
              <a:rPr lang="el-GR" sz="1800" b="1" dirty="0" err="1" smtClean="0"/>
              <a:t>Research</a:t>
            </a:r>
            <a:r>
              <a:rPr lang="el-GR" sz="1800" b="1" dirty="0" smtClean="0"/>
              <a:t> </a:t>
            </a:r>
            <a:r>
              <a:rPr lang="el-GR" sz="1800" b="1" dirty="0" err="1" smtClean="0"/>
              <a:t>and</a:t>
            </a:r>
            <a:r>
              <a:rPr lang="el-GR" sz="1800" b="1" dirty="0" smtClean="0"/>
              <a:t> </a:t>
            </a:r>
            <a:r>
              <a:rPr lang="el-GR" sz="1800" b="1" dirty="0" err="1" smtClean="0"/>
              <a:t>Innovation</a:t>
            </a:r>
            <a:r>
              <a:rPr lang="el-GR" sz="1800" b="1" dirty="0" smtClean="0"/>
              <a:t> </a:t>
            </a:r>
            <a:r>
              <a:rPr lang="el-GR" sz="1800" b="1" dirty="0" err="1" smtClean="0"/>
              <a:t>Strategy</a:t>
            </a:r>
            <a:r>
              <a:rPr lang="el-GR" sz="1800" b="1" dirty="0" smtClean="0"/>
              <a:t> </a:t>
            </a:r>
            <a:r>
              <a:rPr lang="el-GR" sz="1800" b="1" dirty="0" err="1" smtClean="0"/>
              <a:t>for</a:t>
            </a:r>
            <a:r>
              <a:rPr lang="el-GR" sz="1800" b="1" dirty="0" smtClean="0"/>
              <a:t> </a:t>
            </a:r>
            <a:r>
              <a:rPr lang="el-GR" sz="1800" b="1" dirty="0" err="1" smtClean="0"/>
              <a:t>Smart</a:t>
            </a:r>
            <a:r>
              <a:rPr lang="el-GR" sz="1800" b="1" dirty="0" smtClean="0"/>
              <a:t> </a:t>
            </a:r>
            <a:r>
              <a:rPr lang="el-GR" sz="1800" b="1" dirty="0" err="1" smtClean="0"/>
              <a:t>Specialization</a:t>
            </a:r>
            <a:r>
              <a:rPr lang="el-GR" sz="1800" b="1" dirty="0" smtClean="0"/>
              <a:t> </a:t>
            </a:r>
            <a:r>
              <a:rPr lang="en-US" sz="1800" b="1" dirty="0" smtClean="0"/>
              <a:t>RIS3</a:t>
            </a:r>
            <a:r>
              <a:rPr lang="el-GR" sz="1800" b="1" dirty="0" smtClean="0"/>
              <a:t>)</a:t>
            </a:r>
            <a:endParaRPr lang="el-GR" sz="1800" dirty="0" smtClean="0"/>
          </a:p>
          <a:p>
            <a:endParaRPr lang="el-GR" sz="1800" dirty="0" smtClean="0"/>
          </a:p>
          <a:p>
            <a:endParaRPr lang="el-GR" sz="1800" dirty="0"/>
          </a:p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12</a:t>
            </a:fld>
            <a:endParaRPr kumimoji="0" lang="en-US" dirty="0"/>
          </a:p>
        </p:txBody>
      </p:sp>
      <p:pic>
        <p:nvPicPr>
          <p:cNvPr id="5" name="Picture 4" descr="UTH Log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66" r="42816" b="41333"/>
          <a:stretch/>
        </p:blipFill>
        <p:spPr bwMode="auto">
          <a:xfrm>
            <a:off x="0" y="0"/>
            <a:ext cx="683568" cy="6967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b="1" dirty="0" smtClean="0"/>
              <a:t>Το σκεπτικό της Στρατηγικής</a:t>
            </a:r>
            <a:r>
              <a:rPr lang="en-US" sz="2800" b="1" dirty="0" smtClean="0"/>
              <a:t> RIS3 (</a:t>
            </a:r>
            <a:r>
              <a:rPr lang="el-GR" sz="2800" b="1" dirty="0" smtClean="0"/>
              <a:t>1</a:t>
            </a:r>
            <a:r>
              <a:rPr lang="en-US" sz="2800" b="1" dirty="0" smtClean="0"/>
              <a:t>)</a:t>
            </a:r>
            <a:r>
              <a:rPr lang="el-GR" sz="2800" b="1" dirty="0" smtClean="0"/>
              <a:t/>
            </a:r>
            <a:br>
              <a:rPr lang="el-GR" sz="2800" b="1" dirty="0" smtClean="0"/>
            </a:br>
            <a:endParaRPr lang="el-G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0108"/>
            <a:ext cx="8856984" cy="532859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l-GR" sz="2000" b="1" dirty="0" smtClean="0"/>
              <a:t>Να καταστεί η καινοτομία μια προτεραιότητα για όλες τις περιφέρειες</a:t>
            </a:r>
          </a:p>
          <a:p>
            <a:pPr>
              <a:buNone/>
            </a:pPr>
            <a:r>
              <a:rPr lang="el-GR" sz="1800" dirty="0" smtClean="0"/>
              <a:t>	- Η RIS3 υποστηρίζει τη δημιουργία θέσεων εργασίας βασισμένων στη γνώση όχι μόνο σε σημαντικούς πόλους της έρευνας και της καινοτομίας (Ε&amp;Κ), αλλά και σε λιγότερο αναπτυγμένες και αγροτικές περιοχές.</a:t>
            </a:r>
          </a:p>
          <a:p>
            <a:pPr>
              <a:buNone/>
            </a:pPr>
            <a:r>
              <a:rPr lang="el-GR" sz="1800" dirty="0" smtClean="0"/>
              <a:t>	- Η RIS3 υποστηρίζει τη θεματική επικέντρωση και ενισχύει τον στρατηγικό προγραμματισμό και τον προσανατολισμό προς τις επιδόσεις.</a:t>
            </a:r>
          </a:p>
          <a:p>
            <a:endParaRPr lang="el-GR" sz="2000" dirty="0"/>
          </a:p>
          <a:p>
            <a:pPr>
              <a:buFont typeface="Wingdings" pitchFamily="2" charset="2"/>
              <a:buChar char="v"/>
            </a:pPr>
            <a:r>
              <a:rPr lang="el-GR" sz="2000" b="1" dirty="0" smtClean="0"/>
              <a:t>Προτεραιότητα σε επενδύσεις και στη δημιουργία συνεργειών</a:t>
            </a:r>
          </a:p>
          <a:p>
            <a:pPr>
              <a:buNone/>
            </a:pPr>
            <a:r>
              <a:rPr lang="el-GR" sz="2000" dirty="0" smtClean="0"/>
              <a:t>	</a:t>
            </a:r>
            <a:r>
              <a:rPr lang="el-GR" sz="1800" dirty="0" smtClean="0"/>
              <a:t>- Η RIS3 ενισχύει την προστιθέμενη αξία, τον αντίκτυπο, διασφαλίζει συνέργειες μεταξύ ευρωπαϊκών πολιτικών και χρηματοδότησης, συμπληρώνοντας εθνικά και περιφερειακά προγράμματα και ιδιωτικές επενδύσεις.</a:t>
            </a:r>
          </a:p>
          <a:p>
            <a:pPr>
              <a:buNone/>
            </a:pPr>
            <a:endParaRPr lang="el-GR" sz="1800" dirty="0" smtClean="0"/>
          </a:p>
          <a:p>
            <a:pPr>
              <a:buFont typeface="Wingdings" pitchFamily="2" charset="2"/>
              <a:buChar char="v"/>
            </a:pPr>
            <a:r>
              <a:rPr lang="el-GR" sz="2000" b="1" dirty="0" smtClean="0"/>
              <a:t>Να βελτιώσει τη διακυβέρνηση</a:t>
            </a:r>
          </a:p>
          <a:p>
            <a:pPr>
              <a:buNone/>
            </a:pPr>
            <a:r>
              <a:rPr lang="el-GR" sz="2000" dirty="0" smtClean="0"/>
              <a:t>	</a:t>
            </a:r>
            <a:r>
              <a:rPr lang="el-GR" sz="1800" dirty="0" smtClean="0"/>
              <a:t>- Συνδέει μικρές, μεσαίες και μεγάλες επιχειρήσεις, ενθαρρύνει την </a:t>
            </a:r>
            <a:r>
              <a:rPr lang="el-GR" sz="1800" dirty="0" err="1" smtClean="0"/>
              <a:t>πολυ</a:t>
            </a:r>
            <a:r>
              <a:rPr lang="el-GR" sz="1800" dirty="0" smtClean="0"/>
              <a:t>-επίπεδη διακυβέρνηση και βοηθά στη δημιουργία κοινωνικού κεφαλαίου.</a:t>
            </a:r>
          </a:p>
          <a:p>
            <a:pPr>
              <a:buNone/>
            </a:pPr>
            <a:r>
              <a:rPr lang="el-GR" sz="1800" dirty="0" smtClean="0"/>
              <a:t>	- Η διαδικασία της RIS3 οφείλει να είναι </a:t>
            </a:r>
            <a:r>
              <a:rPr lang="el-GR" sz="1800" dirty="0" err="1" smtClean="0"/>
              <a:t>διαδραστική</a:t>
            </a:r>
            <a:r>
              <a:rPr lang="el-GR" sz="1800" dirty="0" smtClean="0"/>
              <a:t>, να συντονίζεται από την περιφέρεια και να βασίζεται στη συναίνεση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13</a:t>
            </a:fld>
            <a:endParaRPr kumimoji="0" lang="en-US" dirty="0"/>
          </a:p>
        </p:txBody>
      </p:sp>
      <p:pic>
        <p:nvPicPr>
          <p:cNvPr id="5" name="Picture 4" descr="UTH Log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66" r="42816" b="41333"/>
          <a:stretch/>
        </p:blipFill>
        <p:spPr bwMode="auto">
          <a:xfrm>
            <a:off x="0" y="0"/>
            <a:ext cx="683568" cy="6967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b="1" dirty="0" smtClean="0"/>
              <a:t>Το σκεπτικό της Στρατηγικής</a:t>
            </a:r>
            <a:r>
              <a:rPr lang="en-US" sz="2800" b="1" dirty="0" smtClean="0"/>
              <a:t> RIS3 (</a:t>
            </a:r>
            <a:r>
              <a:rPr lang="el-GR" sz="2800" b="1" dirty="0" smtClean="0"/>
              <a:t>2</a:t>
            </a:r>
            <a:r>
              <a:rPr lang="en-US" sz="2800" b="1" dirty="0" smtClean="0"/>
              <a:t>)</a:t>
            </a:r>
            <a:r>
              <a:rPr lang="el-GR" sz="2800" b="1" dirty="0" smtClean="0"/>
              <a:t/>
            </a:r>
            <a:br>
              <a:rPr lang="el-GR" sz="2800" b="1" dirty="0" smtClean="0"/>
            </a:br>
            <a:endParaRPr lang="el-G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0108"/>
            <a:ext cx="9036496" cy="53285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l-GR" sz="2000" b="1" dirty="0" smtClean="0"/>
              <a:t>Να αναπτυχθούν και υλοποιηθούν στρατηγικές οικονομικού μετασχηματισμού</a:t>
            </a: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	</a:t>
            </a:r>
            <a:r>
              <a:rPr lang="el-GR" sz="1800" dirty="0" smtClean="0"/>
              <a:t>Οι πολιτικές πρέπει να είναι προσαρμοσμένες στο τοπικό πλαίσιο, αναγνωρίζοντας ότι υπάρχουν διαφορετικά μονοπάτια προς την περιφερειακή καινοτομία και την ανάπτυξη.</a:t>
            </a: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Font typeface="Wingdings" pitchFamily="2" charset="2"/>
              <a:buChar char="v"/>
            </a:pPr>
            <a:r>
              <a:rPr lang="el-GR" sz="2000" b="1" dirty="0" smtClean="0"/>
              <a:t>Να ανταποκριθεί σε οικονομικές και κοινωνικές προκλήσεις</a:t>
            </a:r>
          </a:p>
          <a:p>
            <a:pPr>
              <a:buNone/>
            </a:pPr>
            <a:r>
              <a:rPr lang="el-GR" sz="1800" dirty="0" smtClean="0"/>
              <a:t>	ασταμάτητος παγκόσμιος ανταγωνισμός για ταλέντα, ιδέες και κεφάλαια – </a:t>
            </a:r>
          </a:p>
          <a:p>
            <a:pPr>
              <a:buNone/>
            </a:pPr>
            <a:r>
              <a:rPr lang="el-GR" sz="1800" dirty="0" smtClean="0"/>
              <a:t>	δημοσιονομική λιτότητα - ενσωμάτωση νέων τεχνολογιών σε παραδοσιακούς κλάδους αξιοποιώντας την «έξυπνη» περιφερειακή δυναμική – </a:t>
            </a:r>
          </a:p>
          <a:p>
            <a:pPr>
              <a:buNone/>
            </a:pPr>
            <a:r>
              <a:rPr lang="el-GR" sz="1800" dirty="0" smtClean="0"/>
              <a:t>	δημογραφική αλλαγή, αποτελεσματική διαχείριση πόρων, ενεργειακή ασφάλεια και η αντοχή στην κλιματική αλλαγή.</a:t>
            </a:r>
          </a:p>
          <a:p>
            <a:pPr>
              <a:buNone/>
            </a:pPr>
            <a:endParaRPr lang="el-GR" sz="1800" dirty="0" smtClean="0"/>
          </a:p>
          <a:p>
            <a:pPr>
              <a:buFont typeface="Wingdings" pitchFamily="2" charset="2"/>
              <a:buChar char="v"/>
            </a:pPr>
            <a:r>
              <a:rPr lang="el-GR" sz="2000" b="1" dirty="0" smtClean="0"/>
              <a:t>Βελτίωση εξωστρέφειας – αύξηση ορατότητας σε διεθνείς επενδυτές</a:t>
            </a:r>
          </a:p>
          <a:p>
            <a:pPr>
              <a:buNone/>
            </a:pPr>
            <a:r>
              <a:rPr lang="el-GR" sz="1800" dirty="0" smtClean="0"/>
              <a:t>	να γίνει επώνυμη (</a:t>
            </a:r>
            <a:r>
              <a:rPr lang="el-GR" sz="1800" dirty="0" err="1" smtClean="0"/>
              <a:t>brand</a:t>
            </a:r>
            <a:r>
              <a:rPr lang="el-GR" sz="1800" dirty="0" smtClean="0"/>
              <a:t>) η εξειδίκευση μιας περιφέρειας σε ένα επιμέρους πεδίο της γνώσης ή εξειδικευμένη αγορά - να τοποθετούνται σε ευρωπαϊκές και παγκόσμιες αλυσίδες αξίας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14</a:t>
            </a:fld>
            <a:endParaRPr kumimoji="0" lang="en-US" dirty="0"/>
          </a:p>
        </p:txBody>
      </p:sp>
      <p:pic>
        <p:nvPicPr>
          <p:cNvPr id="5" name="Picture 4" descr="UTH Log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66" r="42816" b="41333"/>
          <a:stretch/>
        </p:blipFill>
        <p:spPr bwMode="auto">
          <a:xfrm>
            <a:off x="0" y="0"/>
            <a:ext cx="683568" cy="6967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b="1" dirty="0" smtClean="0"/>
              <a:t>Το σκεπτικό της Στρατηγικής</a:t>
            </a:r>
            <a:r>
              <a:rPr lang="en-US" sz="2800" b="1" dirty="0" smtClean="0"/>
              <a:t> RIS3 (</a:t>
            </a:r>
            <a:r>
              <a:rPr lang="el-GR" sz="2800" b="1" dirty="0" smtClean="0"/>
              <a:t>3</a:t>
            </a:r>
            <a:r>
              <a:rPr lang="en-US" sz="2800" b="1" dirty="0" smtClean="0"/>
              <a:t>)</a:t>
            </a:r>
            <a:r>
              <a:rPr lang="el-GR" sz="2800" b="1" dirty="0" smtClean="0"/>
              <a:t/>
            </a:r>
            <a:br>
              <a:rPr lang="el-GR" sz="2800" b="1" dirty="0" smtClean="0"/>
            </a:br>
            <a:endParaRPr lang="el-G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8670"/>
            <a:ext cx="9036496" cy="53285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l-GR" sz="2000" b="1" dirty="0" smtClean="0"/>
              <a:t>Να αποφευχθούν αλληλεπικαλύψεις και αντιγραφές σε στρατηγικές ανάπτυξης</a:t>
            </a:r>
          </a:p>
          <a:p>
            <a:pPr>
              <a:buNone/>
            </a:pPr>
            <a:r>
              <a:rPr lang="el-GR" sz="1800" dirty="0" smtClean="0"/>
              <a:t>	Η RIS3 ενθαρρύνει τις περιφέρειες να υιοθετήσουν πολιτικές που είναι ρεαλιστικά προσαρμοσμένες στις ικανότητες, ευκαιρίες και ανάγκες τους – όχι αντιγραφή άλλων πιο προηγμένων περιφερειών</a:t>
            </a:r>
          </a:p>
          <a:p>
            <a:pPr>
              <a:buNone/>
            </a:pPr>
            <a:endParaRPr lang="el-GR" sz="1800" dirty="0" smtClean="0"/>
          </a:p>
          <a:p>
            <a:pPr>
              <a:buFont typeface="Wingdings" pitchFamily="2" charset="2"/>
              <a:buChar char="v"/>
            </a:pPr>
            <a:r>
              <a:rPr lang="el-GR" sz="2000" b="1" dirty="0" smtClean="0"/>
              <a:t>Να συγκεντρωθεί μια «κρίσιμη μάζα» πόρων</a:t>
            </a:r>
          </a:p>
          <a:p>
            <a:pPr>
              <a:buNone/>
            </a:pPr>
            <a:r>
              <a:rPr lang="el-GR" sz="1800" dirty="0" smtClean="0"/>
              <a:t>	Οι πόροι να έχουν επαρκή δυναμική για να γίνουν </a:t>
            </a:r>
            <a:r>
              <a:rPr lang="el-GR" sz="1800" dirty="0" err="1" smtClean="0"/>
              <a:t>αυτο</a:t>
            </a:r>
            <a:r>
              <a:rPr lang="el-GR" sz="1800" dirty="0" smtClean="0"/>
              <a:t>-συντηρούμενοι, ή κρίσιμης δυναμικής - αποδίδει περισσότερο η επικέντρωση σε περιοχές πραγματικής δυναμικής, σε σχέση με τη διασπορά μικρών επενδύσεων</a:t>
            </a:r>
          </a:p>
          <a:p>
            <a:pPr>
              <a:buNone/>
            </a:pPr>
            <a:endParaRPr lang="el-GR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15</a:t>
            </a:fld>
            <a:endParaRPr kumimoji="0" lang="en-US" dirty="0"/>
          </a:p>
        </p:txBody>
      </p:sp>
      <p:pic>
        <p:nvPicPr>
          <p:cNvPr id="5" name="Picture 4" descr="UTH Log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66" r="42816" b="41333"/>
          <a:stretch/>
        </p:blipFill>
        <p:spPr bwMode="auto">
          <a:xfrm>
            <a:off x="0" y="0"/>
            <a:ext cx="683568" cy="6967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el-GR" sz="2800" dirty="0" smtClean="0"/>
              <a:t>Νέα Μεθοδολογία Σχεδιασμού</a:t>
            </a:r>
            <a:endParaRPr lang="en-GB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51991412"/>
              </p:ext>
            </p:extLst>
          </p:nvPr>
        </p:nvGraphicFramePr>
        <p:xfrm>
          <a:off x="500034" y="1142984"/>
          <a:ext cx="8229600" cy="5165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16</a:t>
            </a:fld>
            <a:endParaRPr kumimoji="0" lang="en-US" dirty="0"/>
          </a:p>
        </p:txBody>
      </p:sp>
      <p:pic>
        <p:nvPicPr>
          <p:cNvPr id="6" name="Picture 4" descr="UTH Logo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66" r="42816" b="41333"/>
          <a:stretch/>
        </p:blipFill>
        <p:spPr bwMode="auto">
          <a:xfrm>
            <a:off x="0" y="0"/>
            <a:ext cx="683568" cy="6967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87606327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b="1" dirty="0" smtClean="0"/>
              <a:t>Διαδικασία Επιχειρηματικής Ανακάλυψης</a:t>
            </a:r>
            <a:br>
              <a:rPr lang="el-GR" sz="2800" b="1" dirty="0" smtClean="0"/>
            </a:br>
            <a:endParaRPr lang="el-GR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17</a:t>
            </a:fld>
            <a:endParaRPr kumimoji="0"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4282" y="857232"/>
            <a:ext cx="8568952" cy="4896544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l-GR" sz="1800" dirty="0" smtClean="0"/>
              <a:t>Ο όρος ‘ανακάλυψη’ υπονοεί πως η έξυπνη εξειδίκευση δεν είναι μόνο η ανεύρεση των ανταγωνιστικών κλάδων ή </a:t>
            </a:r>
            <a:r>
              <a:rPr lang="el-GR" sz="1800" dirty="0" err="1" smtClean="0"/>
              <a:t>υποκλάδων</a:t>
            </a:r>
            <a:r>
              <a:rPr lang="el-GR" sz="1800" dirty="0" smtClean="0"/>
              <a:t> στον παρόντα χρόνο, αλλά και η επένδυση σε   παραγωγικά ή τεχνολογικά πεδία τα οποία οδηγούν σε παραγωγή νέας αξίας ή ανάδειξη ευκαιριών και δημιουργία θέσεων απασχόλησης.</a:t>
            </a:r>
          </a:p>
          <a:p>
            <a:pPr>
              <a:buFont typeface="Courier New" pitchFamily="49" charset="0"/>
              <a:buChar char="o"/>
            </a:pPr>
            <a:endParaRPr lang="el-GR" sz="1800" dirty="0" smtClean="0"/>
          </a:p>
          <a:p>
            <a:pPr>
              <a:buFont typeface="Courier New" pitchFamily="49" charset="0"/>
              <a:buChar char="o"/>
            </a:pPr>
            <a:r>
              <a:rPr lang="el-GR" sz="1800" dirty="0" smtClean="0"/>
              <a:t>Η επιχειρηματική δραστηριότητα δεν περιορίζεται στην παθητική υιοθέτηση της καινοτομίας για αξιοποίηση. Αφορά στην σύλληψη της επιχειρηματικής ιδέας για την  πραγματοποίηση της αξίας που η καινοτομία υπόσχεται και στην επένδυση των  απαραίτητων πόρων </a:t>
            </a:r>
          </a:p>
          <a:p>
            <a:pPr>
              <a:buFont typeface="Courier New" pitchFamily="49" charset="0"/>
              <a:buChar char="o"/>
            </a:pPr>
            <a:endParaRPr lang="el-GR" sz="1800" dirty="0" smtClean="0"/>
          </a:p>
          <a:p>
            <a:pPr>
              <a:buFont typeface="Courier New" pitchFamily="49" charset="0"/>
              <a:buChar char="o"/>
            </a:pPr>
            <a:r>
              <a:rPr lang="el-GR" sz="1800" dirty="0" smtClean="0"/>
              <a:t>Η επιχειρηματική ανακάλυψη δεν είναι απλά μια λίστα των τεχνολογιών / τομέων όπου η Ελλάδα και οι περιφέρειές της έχουν ένα πλεονέκτημα, αλλά μια δυναμική διαδικασία (ανάλυση-τυποποίηση-</a:t>
            </a:r>
            <a:r>
              <a:rPr lang="el-GR" sz="1800" dirty="0" err="1" smtClean="0"/>
              <a:t>πρωτοβουλία</a:t>
            </a:r>
            <a:r>
              <a:rPr lang="el-GR" sz="1800" dirty="0" smtClean="0"/>
              <a:t>) των αλυσίδων αξίας</a:t>
            </a:r>
          </a:p>
          <a:p>
            <a:pPr>
              <a:buNone/>
            </a:pPr>
            <a:endParaRPr lang="el-GR" sz="1800" dirty="0"/>
          </a:p>
        </p:txBody>
      </p:sp>
      <p:pic>
        <p:nvPicPr>
          <p:cNvPr id="5" name="Picture 4" descr="UTH Log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66" r="42816" b="41333"/>
          <a:stretch/>
        </p:blipFill>
        <p:spPr bwMode="auto">
          <a:xfrm>
            <a:off x="0" y="0"/>
            <a:ext cx="683568" cy="6967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13 - Διάγραμμα"/>
          <p:cNvGraphicFramePr/>
          <p:nvPr>
            <p:extLst>
              <p:ext uri="{D42A27DB-BD31-4B8C-83A1-F6EECF244321}">
                <p14:modId xmlns="" xmlns:p14="http://schemas.microsoft.com/office/powerpoint/2010/main" val="3642477425"/>
              </p:ext>
            </p:extLst>
          </p:nvPr>
        </p:nvGraphicFramePr>
        <p:xfrm>
          <a:off x="539552" y="1180976"/>
          <a:ext cx="7200800" cy="5488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171400"/>
            <a:ext cx="8460432" cy="1359024"/>
          </a:xfrm>
        </p:spPr>
        <p:txBody>
          <a:bodyPr/>
          <a:lstStyle/>
          <a:p>
            <a:pPr algn="ctr"/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l-GR" sz="2400" b="1" dirty="0" smtClean="0"/>
              <a:t>  Πλατφόρμες Καινοτομίας</a:t>
            </a:r>
            <a:br>
              <a:rPr lang="el-GR" sz="2400" b="1" dirty="0" smtClean="0"/>
            </a:br>
            <a:r>
              <a:rPr lang="el-GR" sz="2400" b="1" dirty="0" smtClean="0"/>
              <a:t>1</a:t>
            </a:r>
            <a:r>
              <a:rPr lang="el-GR" sz="2400" b="1" baseline="30000" dirty="0" smtClean="0"/>
              <a:t>ος</a:t>
            </a:r>
            <a:r>
              <a:rPr lang="el-GR" sz="2400" b="1" dirty="0" smtClean="0"/>
              <a:t> Γύρος Επιχειρηματικής Ανακάλυψης (2013-15)</a:t>
            </a:r>
            <a:endParaRPr lang="el-GR" sz="2400" b="1" dirty="0"/>
          </a:p>
        </p:txBody>
      </p:sp>
      <p:pic>
        <p:nvPicPr>
          <p:cNvPr id="5" name="image78.png"/>
          <p:cNvPicPr/>
          <p:nvPr/>
        </p:nvPicPr>
        <p:blipFill>
          <a:blip r:embed="rId6" cstate="print"/>
          <a:srcRect t="8098"/>
          <a:stretch>
            <a:fillRect/>
          </a:stretch>
        </p:blipFill>
        <p:spPr>
          <a:xfrm>
            <a:off x="6876256" y="1628800"/>
            <a:ext cx="1894731" cy="1260922"/>
          </a:xfrm>
          <a:prstGeom prst="rect">
            <a:avLst/>
          </a:prstGeom>
          <a:ln/>
        </p:spPr>
      </p:pic>
      <p:pic>
        <p:nvPicPr>
          <p:cNvPr id="2050" name="Picture 2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149080"/>
            <a:ext cx="1428874" cy="1451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32240" y="1268760"/>
            <a:ext cx="216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Ερωτηματολόγια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7164288" y="3717032"/>
            <a:ext cx="216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Συναντήσεις</a:t>
            </a:r>
            <a:endParaRPr lang="el-GR" dirty="0"/>
          </a:p>
        </p:txBody>
      </p:sp>
      <p:pic>
        <p:nvPicPr>
          <p:cNvPr id="2052" name="Picture 4" descr="C:\Program Files\Microsoft Office\MEDIA\CAGCAT10\j0196400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1479274" cy="15814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1168"/>
            <a:ext cx="1228725" cy="723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7544" y="4509120"/>
            <a:ext cx="216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Μελέτες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1268760"/>
            <a:ext cx="216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Δεδομένα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24927673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1080120"/>
          </a:xfrm>
        </p:spPr>
        <p:txBody>
          <a:bodyPr/>
          <a:lstStyle/>
          <a:p>
            <a:pPr algn="ctr">
              <a:defRPr/>
            </a:pPr>
            <a:r>
              <a:rPr lang="el-GR" sz="2800" dirty="0" smtClean="0"/>
              <a:t>Προτεραιότητες της </a:t>
            </a:r>
            <a:r>
              <a:rPr lang="el-GR" sz="2800" dirty="0"/>
              <a:t>Εθνικής Στρατηγικής 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Έξυπνης </a:t>
            </a:r>
            <a:r>
              <a:rPr lang="el-GR" sz="2800" dirty="0"/>
              <a:t>Εξειδίκευσης </a:t>
            </a:r>
            <a:r>
              <a:rPr lang="en-US" sz="2800" dirty="0"/>
              <a:t>RIS3</a:t>
            </a:r>
            <a:endParaRPr lang="el-GR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9E29E33-B620-47F9-BB04-8846C2A5AFCC}" type="slidenum">
              <a:rPr kumimoji="0" lang="en-US" smtClean="0"/>
              <a:pPr/>
              <a:t>19</a:t>
            </a:fld>
            <a:endParaRPr kumimoji="0" lang="en-US" dirty="0"/>
          </a:p>
        </p:txBody>
      </p:sp>
      <p:sp>
        <p:nvSpPr>
          <p:cNvPr id="3" name="Left Arrow 2"/>
          <p:cNvSpPr/>
          <p:nvPr/>
        </p:nvSpPr>
        <p:spPr>
          <a:xfrm>
            <a:off x="6459060" y="2702706"/>
            <a:ext cx="48920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8" name="7 - Διάγραμμα"/>
          <p:cNvGraphicFramePr/>
          <p:nvPr>
            <p:extLst>
              <p:ext uri="{D42A27DB-BD31-4B8C-83A1-F6EECF244321}">
                <p14:modId xmlns:p14="http://schemas.microsoft.com/office/powerpoint/2010/main" xmlns="" val="3690176177"/>
              </p:ext>
            </p:extLst>
          </p:nvPr>
        </p:nvGraphicFramePr>
        <p:xfrm>
          <a:off x="323528" y="1951092"/>
          <a:ext cx="3888432" cy="4502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868143" y="1916832"/>
            <a:ext cx="2967097" cy="381642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1" name="10 - TextBox"/>
          <p:cNvSpPr txBox="1"/>
          <p:nvPr/>
        </p:nvSpPr>
        <p:spPr>
          <a:xfrm>
            <a:off x="467544" y="1581758"/>
            <a:ext cx="4752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Ευρήματα  του 1</a:t>
            </a:r>
            <a:r>
              <a:rPr lang="el-GR" b="1" baseline="30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ου</a:t>
            </a:r>
            <a:r>
              <a:rPr lang="el-GR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Γύρου Επιχειρηματικής ανακάλυψης(2013-15)</a:t>
            </a:r>
          </a:p>
        </p:txBody>
      </p:sp>
      <p:sp>
        <p:nvSpPr>
          <p:cNvPr id="12" name="11 - Ραβδωτό δεξιό βέλος"/>
          <p:cNvSpPr/>
          <p:nvPr/>
        </p:nvSpPr>
        <p:spPr>
          <a:xfrm>
            <a:off x="4211960" y="3187338"/>
            <a:ext cx="1512168" cy="936104"/>
          </a:xfrm>
          <a:prstGeom prst="striped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9806558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8864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Εισαγωγικό Πλαίσιο</a:t>
            </a:r>
            <a:endParaRPr lang="el-GR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836712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buFont typeface="Wingdings" pitchFamily="2" charset="2"/>
              <a:buChar char="§"/>
            </a:pPr>
            <a:r>
              <a:rPr lang="el-GR" b="1" i="1" dirty="0" smtClean="0">
                <a:solidFill>
                  <a:srgbClr val="FFFF00"/>
                </a:solidFill>
              </a:rPr>
              <a:t>Η </a:t>
            </a:r>
            <a:r>
              <a:rPr lang="el-GR" b="1" i="1" dirty="0">
                <a:solidFill>
                  <a:srgbClr val="FFFF00"/>
                </a:solidFill>
              </a:rPr>
              <a:t>Ολοκληρωμένη Προσέγγιση στη Χωρική Ανά</a:t>
            </a:r>
            <a:r>
              <a:rPr lang="el-GR" b="1" dirty="0">
                <a:solidFill>
                  <a:srgbClr val="FFFF00"/>
                </a:solidFill>
              </a:rPr>
              <a:t>πτυξη </a:t>
            </a:r>
            <a:r>
              <a:rPr lang="el-GR" b="1" dirty="0"/>
              <a:t>δεν συνιστά για την Ελλάδα μόνο Κανονιστική </a:t>
            </a:r>
            <a:r>
              <a:rPr lang="el-GR" b="1" dirty="0" smtClean="0"/>
              <a:t>δέσμευση, αλλά αναγκαιότητα, ιδιαίτερα </a:t>
            </a:r>
            <a:r>
              <a:rPr lang="el-GR" b="1" dirty="0"/>
              <a:t>υπό το πρίσμα των πιεστικών συνθηκών της οικονομικής κρίσης</a:t>
            </a:r>
            <a:endParaRPr lang="el-GR" b="1" dirty="0" smtClean="0"/>
          </a:p>
          <a:p>
            <a:pPr marL="285750" indent="-285750" algn="just" fontAlgn="base">
              <a:buFont typeface="Wingdings" pitchFamily="2" charset="2"/>
              <a:buChar char="§"/>
            </a:pPr>
            <a:endParaRPr lang="el-GR" b="1" dirty="0" smtClean="0"/>
          </a:p>
          <a:p>
            <a:pPr marL="285750" indent="-285750" algn="just" fontAlgn="base">
              <a:buFont typeface="Wingdings" pitchFamily="2" charset="2"/>
              <a:buChar char="§"/>
            </a:pPr>
            <a:endParaRPr lang="el-GR" b="1" dirty="0" smtClean="0"/>
          </a:p>
          <a:p>
            <a:pPr marL="285750" indent="-285750" algn="just" fontAlgn="base">
              <a:buFont typeface="Wingdings" pitchFamily="2" charset="2"/>
              <a:buChar char="§"/>
            </a:pPr>
            <a:r>
              <a:rPr lang="el-GR" b="1" dirty="0"/>
              <a:t>Κ</a:t>
            </a:r>
            <a:r>
              <a:rPr lang="el-GR" b="1" dirty="0" smtClean="0"/>
              <a:t>αλείται </a:t>
            </a:r>
            <a:r>
              <a:rPr lang="el-GR" b="1" dirty="0" smtClean="0"/>
              <a:t>να μεγιστοποιήσει </a:t>
            </a:r>
            <a:r>
              <a:rPr lang="el-GR" b="1" dirty="0"/>
              <a:t>τα οφέλη από </a:t>
            </a:r>
            <a:r>
              <a:rPr lang="el-GR" b="1" dirty="0" smtClean="0"/>
              <a:t>τον συνδυασμό </a:t>
            </a:r>
            <a:r>
              <a:rPr lang="el-GR" b="1" dirty="0"/>
              <a:t>των τομεακών πολιτικών και των προγραμμάτων περιφερειακής </a:t>
            </a:r>
            <a:r>
              <a:rPr lang="el-GR" b="1" dirty="0" smtClean="0"/>
              <a:t>ανάπτυξης.</a:t>
            </a:r>
          </a:p>
          <a:p>
            <a:pPr marL="285750" indent="-285750" algn="just" fontAlgn="base">
              <a:buFont typeface="Wingdings" pitchFamily="2" charset="2"/>
              <a:buChar char="§"/>
            </a:pPr>
            <a:endParaRPr lang="el-GR" b="1" dirty="0" smtClean="0"/>
          </a:p>
          <a:p>
            <a:pPr marL="285750" indent="-285750" algn="just" fontAlgn="base">
              <a:buFont typeface="Wingdings" pitchFamily="2" charset="2"/>
              <a:buChar char="§"/>
            </a:pPr>
            <a:endParaRPr lang="el-GR" b="1" dirty="0"/>
          </a:p>
          <a:p>
            <a:pPr marL="285750" indent="-285750" algn="just" fontAlgn="base">
              <a:buFont typeface="Wingdings" pitchFamily="2" charset="2"/>
              <a:buChar char="§"/>
            </a:pPr>
            <a:r>
              <a:rPr lang="el-GR" b="1" dirty="0" smtClean="0">
                <a:solidFill>
                  <a:srgbClr val="FFFF00"/>
                </a:solidFill>
              </a:rPr>
              <a:t>Η νέα προσέγγιση ορίζει </a:t>
            </a:r>
            <a:r>
              <a:rPr lang="el-GR" b="1" dirty="0">
                <a:solidFill>
                  <a:srgbClr val="FFFF00"/>
                </a:solidFill>
              </a:rPr>
              <a:t>ως απώτερους στόχους </a:t>
            </a:r>
            <a:endParaRPr lang="el-GR" b="1" dirty="0" smtClean="0">
              <a:solidFill>
                <a:srgbClr val="FFFF00"/>
              </a:solidFill>
            </a:endParaRPr>
          </a:p>
          <a:p>
            <a:pPr algn="just" fontAlgn="base"/>
            <a:endParaRPr lang="el-GR" b="1" dirty="0"/>
          </a:p>
          <a:p>
            <a:pPr algn="just" fontAlgn="base"/>
            <a:r>
              <a:rPr lang="el-GR" b="1" dirty="0" smtClean="0"/>
              <a:t>	την </a:t>
            </a:r>
            <a:r>
              <a:rPr lang="el-GR" b="1" dirty="0"/>
              <a:t>επίτευξη της απασχόλησης, της κοινωνικής συνοχής και της διατήρησης </a:t>
            </a:r>
            <a:r>
              <a:rPr lang="el-GR" b="1" dirty="0" smtClean="0"/>
              <a:t>	των </a:t>
            </a:r>
            <a:r>
              <a:rPr lang="el-GR" b="1" dirty="0"/>
              <a:t>πόρων, </a:t>
            </a:r>
          </a:p>
          <a:p>
            <a:pPr algn="just" fontAlgn="base"/>
            <a:endParaRPr lang="el-GR" b="1" dirty="0" smtClean="0"/>
          </a:p>
          <a:p>
            <a:pPr algn="just" fontAlgn="base"/>
            <a:r>
              <a:rPr lang="el-GR" b="1" dirty="0"/>
              <a:t>	</a:t>
            </a:r>
            <a:r>
              <a:rPr lang="el-GR" b="1" dirty="0" smtClean="0"/>
              <a:t>εστιάζοντας </a:t>
            </a:r>
            <a:r>
              <a:rPr lang="el-GR" b="1" dirty="0"/>
              <a:t>στη φέρουσα δυνατότητα και τις ιδιαίτερες ανάγκες </a:t>
            </a:r>
            <a:r>
              <a:rPr lang="el-GR" b="1" dirty="0" smtClean="0"/>
              <a:t>των 	επιμέρους </a:t>
            </a:r>
            <a:r>
              <a:rPr lang="el-GR" b="1" dirty="0"/>
              <a:t>χωρικών ενοτήτων </a:t>
            </a:r>
            <a:endParaRPr lang="el-GR" b="1" dirty="0" smtClean="0"/>
          </a:p>
          <a:p>
            <a:pPr algn="just" fontAlgn="base"/>
            <a:endParaRPr lang="el-GR" b="1" dirty="0"/>
          </a:p>
          <a:p>
            <a:pPr algn="just" fontAlgn="base"/>
            <a:r>
              <a:rPr lang="el-GR" b="1" dirty="0" smtClean="0"/>
              <a:t>	και </a:t>
            </a:r>
            <a:r>
              <a:rPr lang="el-GR" b="1" dirty="0"/>
              <a:t>χρησιμοποιώντας ως κινητήρες της, την </a:t>
            </a:r>
            <a:r>
              <a:rPr lang="el-GR" b="1" dirty="0" smtClean="0"/>
              <a:t>ανταγωνιστικότητα, </a:t>
            </a:r>
            <a:r>
              <a:rPr lang="el-GR" b="1" dirty="0"/>
              <a:t>την </a:t>
            </a:r>
            <a:r>
              <a:rPr lang="el-GR" b="1" dirty="0" smtClean="0"/>
              <a:t>	τοπική </a:t>
            </a:r>
            <a:r>
              <a:rPr lang="el-GR" b="1" dirty="0" smtClean="0"/>
              <a:t>επιχειρηματικότητα και καινοτομία. </a:t>
            </a:r>
            <a:endParaRPr lang="el-GR" b="1" dirty="0"/>
          </a:p>
          <a:p>
            <a:pPr algn="just" fontAlgn="base"/>
            <a:endParaRPr lang="en-US" b="1" dirty="0"/>
          </a:p>
        </p:txBody>
      </p:sp>
      <p:pic>
        <p:nvPicPr>
          <p:cNvPr id="5" name="Picture 4" descr="UTH Log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66" r="42816" b="41333"/>
          <a:stretch/>
        </p:blipFill>
        <p:spPr bwMode="auto">
          <a:xfrm>
            <a:off x="0" y="0"/>
            <a:ext cx="683568" cy="6967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49270753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Διάγραμμα"/>
          <p:cNvGraphicFramePr/>
          <p:nvPr>
            <p:extLst>
              <p:ext uri="{D42A27DB-BD31-4B8C-83A1-F6EECF244321}">
                <p14:modId xmlns="" xmlns:p14="http://schemas.microsoft.com/office/powerpoint/2010/main" val="2044753783"/>
              </p:ext>
            </p:extLst>
          </p:nvPr>
        </p:nvGraphicFramePr>
        <p:xfrm>
          <a:off x="-324544" y="1397000"/>
          <a:ext cx="9036496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Δεξιό βέλος 2"/>
          <p:cNvSpPr/>
          <p:nvPr/>
        </p:nvSpPr>
        <p:spPr>
          <a:xfrm>
            <a:off x="6732240" y="3284984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7236296" y="3068960"/>
            <a:ext cx="1224136" cy="15841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 smtClean="0">
                <a:solidFill>
                  <a:srgbClr val="000000"/>
                </a:solidFill>
              </a:rPr>
              <a:t>ΑΤΤΙΚΗ</a:t>
            </a:r>
          </a:p>
          <a:p>
            <a:pPr algn="ctr"/>
            <a:r>
              <a:rPr lang="el-GR" sz="1100" dirty="0" smtClean="0">
                <a:solidFill>
                  <a:srgbClr val="000000"/>
                </a:solidFill>
              </a:rPr>
              <a:t>Κ. ΜΑΚΕΔΟΝΙΑ</a:t>
            </a:r>
          </a:p>
          <a:p>
            <a:pPr algn="ctr"/>
            <a:r>
              <a:rPr lang="el-GR" sz="1100" dirty="0" smtClean="0">
                <a:solidFill>
                  <a:srgbClr val="000000"/>
                </a:solidFill>
              </a:rPr>
              <a:t>ΚΡΗΤΗ</a:t>
            </a:r>
          </a:p>
          <a:p>
            <a:pPr algn="ctr"/>
            <a:r>
              <a:rPr lang="el-GR" sz="1100" dirty="0" smtClean="0">
                <a:solidFill>
                  <a:srgbClr val="000000"/>
                </a:solidFill>
              </a:rPr>
              <a:t>Δ. ΜΑΚΕΔΟΝΙΑ</a:t>
            </a:r>
          </a:p>
          <a:p>
            <a:pPr algn="ctr"/>
            <a:r>
              <a:rPr lang="el-GR" sz="1100" dirty="0" smtClean="0">
                <a:solidFill>
                  <a:srgbClr val="000000"/>
                </a:solidFill>
              </a:rPr>
              <a:t>Α.Μ.Θ</a:t>
            </a:r>
          </a:p>
          <a:p>
            <a:pPr algn="ctr"/>
            <a:r>
              <a:rPr lang="el-GR" sz="1400" b="1" dirty="0" smtClean="0">
                <a:solidFill>
                  <a:schemeClr val="accent1">
                    <a:lumMod val="75000"/>
                  </a:schemeClr>
                </a:solidFill>
              </a:rPr>
              <a:t>ΘΕΣΣΑΛΙΑ</a:t>
            </a:r>
          </a:p>
          <a:p>
            <a:pPr algn="ctr"/>
            <a:endParaRPr lang="el-GR" dirty="0" smtClean="0">
              <a:solidFill>
                <a:srgbClr val="000000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7236296" y="1590861"/>
            <a:ext cx="1440160" cy="10954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 smtClean="0">
                <a:solidFill>
                  <a:srgbClr val="000000"/>
                </a:solidFill>
              </a:rPr>
              <a:t>ΑΤΤΙΚΗ</a:t>
            </a:r>
          </a:p>
          <a:p>
            <a:pPr algn="ctr"/>
            <a:r>
              <a:rPr lang="el-GR" sz="1100" dirty="0" smtClean="0">
                <a:solidFill>
                  <a:srgbClr val="000000"/>
                </a:solidFill>
              </a:rPr>
              <a:t>Κ. ΜΑΚΕΔΟΝΙΑ</a:t>
            </a:r>
          </a:p>
          <a:p>
            <a:pPr algn="ctr"/>
            <a:r>
              <a:rPr lang="el-GR" sz="1100" dirty="0" smtClean="0">
                <a:solidFill>
                  <a:srgbClr val="000000"/>
                </a:solidFill>
              </a:rPr>
              <a:t>ΠΕΛΟΠΟΝΝΗΣΟΣ</a:t>
            </a:r>
          </a:p>
          <a:p>
            <a:pPr algn="ctr"/>
            <a:endParaRPr lang="el-GR" dirty="0" smtClean="0">
              <a:solidFill>
                <a:srgbClr val="000000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7236296" y="5013176"/>
            <a:ext cx="1224136" cy="15841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 smtClean="0">
                <a:solidFill>
                  <a:srgbClr val="000000"/>
                </a:solidFill>
              </a:rPr>
              <a:t>ΑΤΤΙΚΗ</a:t>
            </a:r>
          </a:p>
          <a:p>
            <a:pPr algn="ctr"/>
            <a:r>
              <a:rPr lang="el-GR" sz="1100" dirty="0" smtClean="0">
                <a:solidFill>
                  <a:srgbClr val="000000"/>
                </a:solidFill>
              </a:rPr>
              <a:t>Κ. ΜΑΚΕΔΟΝΙΑ</a:t>
            </a:r>
          </a:p>
          <a:p>
            <a:pPr algn="ctr"/>
            <a:r>
              <a:rPr lang="el-GR" sz="1100" dirty="0">
                <a:solidFill>
                  <a:srgbClr val="000000"/>
                </a:solidFill>
              </a:rPr>
              <a:t>Δ</a:t>
            </a:r>
            <a:r>
              <a:rPr lang="el-GR" sz="1100" dirty="0" smtClean="0">
                <a:solidFill>
                  <a:srgbClr val="000000"/>
                </a:solidFill>
              </a:rPr>
              <a:t>. ΕΛΛΑΔΑ</a:t>
            </a:r>
          </a:p>
          <a:p>
            <a:pPr algn="ctr"/>
            <a:r>
              <a:rPr lang="el-GR" sz="1100" dirty="0" smtClean="0">
                <a:solidFill>
                  <a:srgbClr val="000000"/>
                </a:solidFill>
              </a:rPr>
              <a:t>ΣΤ. ΕΛΛΑΔΑ</a:t>
            </a:r>
          </a:p>
          <a:p>
            <a:pPr algn="ctr"/>
            <a:r>
              <a:rPr lang="el-GR" sz="1100" dirty="0" smtClean="0">
                <a:solidFill>
                  <a:srgbClr val="000000"/>
                </a:solidFill>
              </a:rPr>
              <a:t>Δ. ΜΑΚΕΔΟΝΙΑ</a:t>
            </a:r>
          </a:p>
          <a:p>
            <a:pPr algn="ctr"/>
            <a:r>
              <a:rPr lang="el-GR" sz="1100" dirty="0" smtClean="0">
                <a:solidFill>
                  <a:srgbClr val="000000"/>
                </a:solidFill>
              </a:rPr>
              <a:t>ΑΜΘ (Αναδυόμενος)</a:t>
            </a:r>
          </a:p>
          <a:p>
            <a:pPr algn="ctr"/>
            <a:endParaRPr lang="el-GR" dirty="0" smtClean="0">
              <a:solidFill>
                <a:srgbClr val="000000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5785993" y="-45729"/>
            <a:ext cx="1450303" cy="20162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100" dirty="0" smtClean="0">
              <a:solidFill>
                <a:srgbClr val="000000"/>
              </a:solidFill>
            </a:endParaRPr>
          </a:p>
          <a:p>
            <a:pPr algn="ctr"/>
            <a:r>
              <a:rPr lang="el-GR" sz="1100" dirty="0" smtClean="0">
                <a:solidFill>
                  <a:srgbClr val="000000"/>
                </a:solidFill>
              </a:rPr>
              <a:t>ΑΤΤΙΚΗ</a:t>
            </a:r>
          </a:p>
          <a:p>
            <a:pPr algn="ctr"/>
            <a:r>
              <a:rPr lang="el-GR" sz="1100" dirty="0" smtClean="0">
                <a:solidFill>
                  <a:srgbClr val="000000"/>
                </a:solidFill>
              </a:rPr>
              <a:t>Κ. ΜΑΚΕΔΟΝΙΑ</a:t>
            </a:r>
          </a:p>
          <a:p>
            <a:pPr algn="ctr"/>
            <a:r>
              <a:rPr lang="el-GR" sz="1100" dirty="0" smtClean="0">
                <a:solidFill>
                  <a:srgbClr val="000000"/>
                </a:solidFill>
              </a:rPr>
              <a:t>Δ.ΕΛΛΑΔΑ</a:t>
            </a:r>
          </a:p>
          <a:p>
            <a:pPr algn="ctr"/>
            <a:r>
              <a:rPr lang="el-GR" sz="1100" dirty="0" smtClean="0">
                <a:solidFill>
                  <a:srgbClr val="000000"/>
                </a:solidFill>
              </a:rPr>
              <a:t>ΚΡΗΤΗ</a:t>
            </a:r>
          </a:p>
          <a:p>
            <a:pPr algn="ctr"/>
            <a:r>
              <a:rPr lang="el-GR" sz="1100" dirty="0" smtClean="0">
                <a:solidFill>
                  <a:srgbClr val="000000"/>
                </a:solidFill>
              </a:rPr>
              <a:t>ΣΤ. ΕΛΛΑΔΑ</a:t>
            </a:r>
          </a:p>
          <a:p>
            <a:pPr algn="ctr"/>
            <a:r>
              <a:rPr lang="el-GR" sz="1100" dirty="0" smtClean="0">
                <a:solidFill>
                  <a:srgbClr val="000000"/>
                </a:solidFill>
              </a:rPr>
              <a:t>Δ. ΜΑΚΕΔΟΝΙΑ</a:t>
            </a:r>
          </a:p>
          <a:p>
            <a:pPr algn="ctr"/>
            <a:r>
              <a:rPr lang="el-GR" sz="1100" dirty="0" smtClean="0">
                <a:solidFill>
                  <a:srgbClr val="000000"/>
                </a:solidFill>
              </a:rPr>
              <a:t>ΑΜΘ</a:t>
            </a:r>
          </a:p>
          <a:p>
            <a:pPr algn="ctr"/>
            <a:r>
              <a:rPr lang="el-GR" sz="1400" b="1" dirty="0" smtClean="0">
                <a:solidFill>
                  <a:schemeClr val="accent1">
                    <a:lumMod val="75000"/>
                  </a:schemeClr>
                </a:solidFill>
              </a:rPr>
              <a:t>ΘΕΣΣΑΛΙΑ</a:t>
            </a:r>
          </a:p>
          <a:p>
            <a:pPr algn="ctr"/>
            <a:r>
              <a:rPr lang="el-GR" sz="1100" dirty="0" smtClean="0">
                <a:solidFill>
                  <a:srgbClr val="000000"/>
                </a:solidFill>
              </a:rPr>
              <a:t>ΗΠΕΙΡΟΣ</a:t>
            </a:r>
            <a:endParaRPr lang="el-GR" sz="1100" dirty="0" smtClean="0">
              <a:solidFill>
                <a:srgbClr val="000000"/>
              </a:solidFill>
            </a:endParaRPr>
          </a:p>
          <a:p>
            <a:pPr algn="ctr"/>
            <a:r>
              <a:rPr lang="el-GR" sz="1100" dirty="0" smtClean="0">
                <a:solidFill>
                  <a:srgbClr val="000000"/>
                </a:solidFill>
              </a:rPr>
              <a:t>ΠΕΛΟΠΟΝΝΗΣΟΣ</a:t>
            </a:r>
          </a:p>
          <a:p>
            <a:pPr algn="ctr"/>
            <a:r>
              <a:rPr lang="el-GR" sz="1100" dirty="0" smtClean="0">
                <a:solidFill>
                  <a:srgbClr val="000000"/>
                </a:solidFill>
              </a:rPr>
              <a:t>ΙΟΝΙΑ ΝΗΣΙΑ</a:t>
            </a:r>
          </a:p>
          <a:p>
            <a:pPr algn="ctr"/>
            <a:endParaRPr lang="el-GR" dirty="0" smtClean="0">
              <a:solidFill>
                <a:srgbClr val="000000"/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2195736" y="5875960"/>
            <a:ext cx="1224136" cy="982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100" dirty="0" smtClean="0">
              <a:solidFill>
                <a:srgbClr val="000000"/>
              </a:solidFill>
            </a:endParaRPr>
          </a:p>
          <a:p>
            <a:pPr algn="ctr"/>
            <a:endParaRPr lang="el-GR" sz="1100" dirty="0">
              <a:solidFill>
                <a:srgbClr val="000000"/>
              </a:solidFill>
            </a:endParaRPr>
          </a:p>
          <a:p>
            <a:pPr algn="ctr"/>
            <a:endParaRPr lang="el-GR" sz="1100" dirty="0" smtClean="0">
              <a:solidFill>
                <a:srgbClr val="000000"/>
              </a:solidFill>
            </a:endParaRPr>
          </a:p>
          <a:p>
            <a:pPr algn="ctr"/>
            <a:r>
              <a:rPr lang="el-GR" sz="1100" dirty="0" smtClean="0">
                <a:solidFill>
                  <a:srgbClr val="000000"/>
                </a:solidFill>
              </a:rPr>
              <a:t>ΑΤΤΙΚΗ</a:t>
            </a:r>
          </a:p>
          <a:p>
            <a:pPr algn="ctr"/>
            <a:r>
              <a:rPr lang="el-GR" sz="1100" dirty="0" smtClean="0">
                <a:solidFill>
                  <a:srgbClr val="000000"/>
                </a:solidFill>
              </a:rPr>
              <a:t>Κ. ΜΑΚΕΔΟΝΙΑ</a:t>
            </a:r>
          </a:p>
          <a:p>
            <a:pPr algn="ctr"/>
            <a:r>
              <a:rPr lang="el-GR" sz="1100" dirty="0" smtClean="0">
                <a:solidFill>
                  <a:srgbClr val="000000"/>
                </a:solidFill>
              </a:rPr>
              <a:t>Δ.ΕΛΛΑΔΑ</a:t>
            </a:r>
          </a:p>
          <a:p>
            <a:pPr algn="ctr"/>
            <a:r>
              <a:rPr lang="el-GR" sz="1100" dirty="0" smtClean="0">
                <a:solidFill>
                  <a:srgbClr val="000000"/>
                </a:solidFill>
              </a:rPr>
              <a:t>ΗΠΕΙΡΟΣ</a:t>
            </a:r>
          </a:p>
          <a:p>
            <a:pPr algn="ctr"/>
            <a:endParaRPr lang="el-GR" sz="1100" dirty="0" smtClean="0">
              <a:solidFill>
                <a:srgbClr val="000000"/>
              </a:solidFill>
            </a:endParaRPr>
          </a:p>
          <a:p>
            <a:pPr algn="ctr"/>
            <a:endParaRPr lang="el-GR" sz="1100" dirty="0" smtClean="0">
              <a:solidFill>
                <a:srgbClr val="000000"/>
              </a:solidFill>
            </a:endParaRPr>
          </a:p>
          <a:p>
            <a:pPr algn="ctr"/>
            <a:endParaRPr lang="el-GR" dirty="0" smtClean="0">
              <a:solidFill>
                <a:srgbClr val="000000"/>
              </a:solidFill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179512" y="4941168"/>
            <a:ext cx="1224136" cy="10801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 smtClean="0">
                <a:solidFill>
                  <a:srgbClr val="000000"/>
                </a:solidFill>
              </a:rPr>
              <a:t>ΑΤΤΙΚΗ</a:t>
            </a:r>
          </a:p>
          <a:p>
            <a:pPr algn="ctr"/>
            <a:r>
              <a:rPr lang="el-GR" sz="1400" b="1" dirty="0" smtClean="0">
                <a:solidFill>
                  <a:schemeClr val="accent1">
                    <a:lumMod val="75000"/>
                  </a:schemeClr>
                </a:solidFill>
              </a:rPr>
              <a:t>ΘΕΣΣΑΛΙΑ</a:t>
            </a:r>
          </a:p>
          <a:p>
            <a:pPr algn="ctr"/>
            <a:r>
              <a:rPr lang="el-GR" sz="1100" dirty="0" smtClean="0">
                <a:solidFill>
                  <a:srgbClr val="000000"/>
                </a:solidFill>
              </a:rPr>
              <a:t>ΗΠΕΙΡΟΣ</a:t>
            </a:r>
          </a:p>
          <a:p>
            <a:pPr algn="ctr"/>
            <a:endParaRPr lang="el-GR" dirty="0" smtClean="0">
              <a:solidFill>
                <a:srgbClr val="000000"/>
              </a:solidFill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179512" y="2708920"/>
            <a:ext cx="1368152" cy="20882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100" dirty="0" smtClean="0">
              <a:solidFill>
                <a:srgbClr val="000000"/>
              </a:solidFill>
            </a:endParaRPr>
          </a:p>
          <a:p>
            <a:pPr algn="ctr"/>
            <a:r>
              <a:rPr lang="el-GR" sz="1100" dirty="0" smtClean="0">
                <a:solidFill>
                  <a:srgbClr val="000000"/>
                </a:solidFill>
              </a:rPr>
              <a:t>ΑΤΤΙΚΗ</a:t>
            </a:r>
          </a:p>
          <a:p>
            <a:pPr algn="ctr"/>
            <a:r>
              <a:rPr lang="el-GR" sz="1100" dirty="0" smtClean="0">
                <a:solidFill>
                  <a:srgbClr val="000000"/>
                </a:solidFill>
              </a:rPr>
              <a:t>Κ. ΜΑΚΕΔΟΝΙΑ</a:t>
            </a:r>
          </a:p>
          <a:p>
            <a:pPr algn="ctr"/>
            <a:r>
              <a:rPr lang="el-GR" sz="1100" dirty="0" smtClean="0">
                <a:solidFill>
                  <a:srgbClr val="000000"/>
                </a:solidFill>
              </a:rPr>
              <a:t>Δ. ΕΛΛΑΔΑ</a:t>
            </a:r>
          </a:p>
          <a:p>
            <a:pPr algn="ctr"/>
            <a:r>
              <a:rPr lang="el-GR" sz="1100" dirty="0" smtClean="0">
                <a:solidFill>
                  <a:srgbClr val="000000"/>
                </a:solidFill>
              </a:rPr>
              <a:t>ΚΡΗΤΗ</a:t>
            </a:r>
          </a:p>
          <a:p>
            <a:pPr algn="ctr"/>
            <a:r>
              <a:rPr lang="el-GR" sz="1100" dirty="0" smtClean="0">
                <a:solidFill>
                  <a:srgbClr val="000000"/>
                </a:solidFill>
              </a:rPr>
              <a:t>ΣΤ. ΕΛΛΑΔΑ</a:t>
            </a:r>
          </a:p>
          <a:p>
            <a:pPr algn="ctr"/>
            <a:r>
              <a:rPr lang="el-GR" sz="1100" dirty="0" smtClean="0">
                <a:solidFill>
                  <a:srgbClr val="000000"/>
                </a:solidFill>
              </a:rPr>
              <a:t>Δ. ΜΑΚΕΔΟΝΙΑ</a:t>
            </a:r>
          </a:p>
          <a:p>
            <a:pPr algn="ctr"/>
            <a:r>
              <a:rPr lang="el-GR" sz="1100" dirty="0" smtClean="0">
                <a:solidFill>
                  <a:srgbClr val="000000"/>
                </a:solidFill>
              </a:rPr>
              <a:t>ΑΜΘ</a:t>
            </a:r>
          </a:p>
          <a:p>
            <a:pPr algn="ctr"/>
            <a:r>
              <a:rPr lang="el-GR" sz="1400" b="1" dirty="0" smtClean="0">
                <a:solidFill>
                  <a:schemeClr val="accent1">
                    <a:lumMod val="75000"/>
                  </a:schemeClr>
                </a:solidFill>
              </a:rPr>
              <a:t>ΘΕΣΣΑΛΙΑ</a:t>
            </a:r>
          </a:p>
          <a:p>
            <a:pPr algn="ctr"/>
            <a:r>
              <a:rPr lang="el-GR" sz="1100" dirty="0" smtClean="0">
                <a:solidFill>
                  <a:srgbClr val="000000"/>
                </a:solidFill>
              </a:rPr>
              <a:t>ΗΠΕΙΡΟΣ</a:t>
            </a:r>
            <a:endParaRPr lang="el-GR" sz="1100" dirty="0" smtClean="0">
              <a:solidFill>
                <a:srgbClr val="000000"/>
              </a:solidFill>
            </a:endParaRPr>
          </a:p>
          <a:p>
            <a:pPr algn="ctr"/>
            <a:r>
              <a:rPr lang="el-GR" sz="1100" dirty="0" smtClean="0">
                <a:solidFill>
                  <a:srgbClr val="000000"/>
                </a:solidFill>
              </a:rPr>
              <a:t>ΠΕΟΛΟΝΝΗΣΟΣ</a:t>
            </a:r>
          </a:p>
          <a:p>
            <a:pPr algn="ctr"/>
            <a:r>
              <a:rPr lang="el-GR" sz="1100" dirty="0" smtClean="0">
                <a:solidFill>
                  <a:srgbClr val="000000"/>
                </a:solidFill>
              </a:rPr>
              <a:t>ΙΟΝΙΑ ΝΗΣΙΑ</a:t>
            </a:r>
          </a:p>
          <a:p>
            <a:pPr algn="ctr"/>
            <a:endParaRPr lang="el-GR" dirty="0" smtClean="0">
              <a:solidFill>
                <a:srgbClr val="000000"/>
              </a:solidFill>
            </a:endParaRPr>
          </a:p>
        </p:txBody>
      </p:sp>
      <p:sp>
        <p:nvSpPr>
          <p:cNvPr id="12" name="Δεξιό βέλος 11"/>
          <p:cNvSpPr/>
          <p:nvPr/>
        </p:nvSpPr>
        <p:spPr>
          <a:xfrm>
            <a:off x="6516216" y="5301208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3" name="Δεξιό βέλος 12"/>
          <p:cNvSpPr/>
          <p:nvPr/>
        </p:nvSpPr>
        <p:spPr>
          <a:xfrm>
            <a:off x="6516216" y="2132856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4" name="Ορθογώνιο 13"/>
          <p:cNvSpPr/>
          <p:nvPr/>
        </p:nvSpPr>
        <p:spPr>
          <a:xfrm>
            <a:off x="121177" y="476672"/>
            <a:ext cx="1426487" cy="20882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100" dirty="0" smtClean="0">
              <a:solidFill>
                <a:srgbClr val="000000"/>
              </a:solidFill>
            </a:endParaRPr>
          </a:p>
          <a:p>
            <a:pPr algn="ctr"/>
            <a:r>
              <a:rPr lang="el-GR" sz="1100" dirty="0" smtClean="0">
                <a:solidFill>
                  <a:srgbClr val="000000"/>
                </a:solidFill>
              </a:rPr>
              <a:t>ΑΤΤΙΚΗ</a:t>
            </a:r>
          </a:p>
          <a:p>
            <a:pPr algn="ctr"/>
            <a:r>
              <a:rPr lang="el-GR" sz="1100" dirty="0" smtClean="0">
                <a:solidFill>
                  <a:srgbClr val="000000"/>
                </a:solidFill>
              </a:rPr>
              <a:t>Κ.ΜΑΚΕΔΟΝΙΑ</a:t>
            </a:r>
          </a:p>
          <a:p>
            <a:pPr algn="ctr"/>
            <a:r>
              <a:rPr lang="el-GR" sz="1100" dirty="0" smtClean="0">
                <a:solidFill>
                  <a:srgbClr val="000000"/>
                </a:solidFill>
              </a:rPr>
              <a:t>Δ.ΕΛΛΑΔΑ</a:t>
            </a:r>
          </a:p>
          <a:p>
            <a:pPr algn="ctr"/>
            <a:r>
              <a:rPr lang="el-GR" sz="1100" dirty="0" smtClean="0">
                <a:solidFill>
                  <a:srgbClr val="000000"/>
                </a:solidFill>
              </a:rPr>
              <a:t>ΣΤ.ΕΛΛΑΔΑ</a:t>
            </a:r>
            <a:endParaRPr lang="el-GR" sz="1100" dirty="0">
              <a:solidFill>
                <a:srgbClr val="000000"/>
              </a:solidFill>
            </a:endParaRPr>
          </a:p>
          <a:p>
            <a:pPr algn="ctr"/>
            <a:r>
              <a:rPr lang="el-GR" sz="1100" dirty="0" smtClean="0">
                <a:solidFill>
                  <a:srgbClr val="000000"/>
                </a:solidFill>
              </a:rPr>
              <a:t>ΑΜΘ</a:t>
            </a:r>
          </a:p>
          <a:p>
            <a:pPr algn="ctr"/>
            <a:r>
              <a:rPr lang="el-GR" sz="1400" b="1" dirty="0" smtClean="0">
                <a:solidFill>
                  <a:schemeClr val="accent1">
                    <a:lumMod val="75000"/>
                  </a:schemeClr>
                </a:solidFill>
              </a:rPr>
              <a:t>ΘΕΣΣΑΛΙΑ</a:t>
            </a:r>
          </a:p>
          <a:p>
            <a:pPr algn="ctr"/>
            <a:r>
              <a:rPr lang="el-GR" sz="1100" dirty="0" smtClean="0">
                <a:solidFill>
                  <a:srgbClr val="000000"/>
                </a:solidFill>
              </a:rPr>
              <a:t>ΠΕΛΟΠΟΝΝΗΣΟΣ</a:t>
            </a:r>
          </a:p>
        </p:txBody>
      </p:sp>
      <p:sp>
        <p:nvSpPr>
          <p:cNvPr id="15" name="Δεξιό βέλος 14"/>
          <p:cNvSpPr/>
          <p:nvPr/>
        </p:nvSpPr>
        <p:spPr>
          <a:xfrm rot="19980294">
            <a:off x="5090331" y="1204121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6" name="Αριστερό βέλος 15"/>
          <p:cNvSpPr/>
          <p:nvPr/>
        </p:nvSpPr>
        <p:spPr>
          <a:xfrm rot="709424">
            <a:off x="1403648" y="1878893"/>
            <a:ext cx="542927" cy="3259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7" name="Αριστερό βέλος 16"/>
          <p:cNvSpPr/>
          <p:nvPr/>
        </p:nvSpPr>
        <p:spPr>
          <a:xfrm rot="1006080">
            <a:off x="1401306" y="2924323"/>
            <a:ext cx="542927" cy="3259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8" name="Αριστερό βέλος 17"/>
          <p:cNvSpPr/>
          <p:nvPr/>
        </p:nvSpPr>
        <p:spPr>
          <a:xfrm>
            <a:off x="1436785" y="5255936"/>
            <a:ext cx="542927" cy="3259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9" name="TextBox 18"/>
          <p:cNvSpPr txBox="1"/>
          <p:nvPr/>
        </p:nvSpPr>
        <p:spPr>
          <a:xfrm>
            <a:off x="3239852" y="3645024"/>
            <a:ext cx="190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Εθνική </a:t>
            </a:r>
            <a:r>
              <a:rPr lang="en-US" b="1" dirty="0" smtClean="0"/>
              <a:t>RIS3</a:t>
            </a:r>
            <a:endParaRPr lang="el-GR" b="1" dirty="0"/>
          </a:p>
        </p:txBody>
      </p:sp>
      <p:sp>
        <p:nvSpPr>
          <p:cNvPr id="20" name="Αριστερό βέλος 17"/>
          <p:cNvSpPr/>
          <p:nvPr/>
        </p:nvSpPr>
        <p:spPr>
          <a:xfrm rot="20893531">
            <a:off x="3419872" y="6361286"/>
            <a:ext cx="542927" cy="3259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Rounded Rectangle 1"/>
          <p:cNvSpPr/>
          <p:nvPr/>
        </p:nvSpPr>
        <p:spPr>
          <a:xfrm>
            <a:off x="1475655" y="328060"/>
            <a:ext cx="4156643" cy="7432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/>
              <a:t>Περιφερειακή Διάσταση</a:t>
            </a:r>
            <a:endParaRPr lang="en-GB" sz="2800" dirty="0"/>
          </a:p>
        </p:txBody>
      </p:sp>
    </p:spTree>
    <p:extLst>
      <p:ext uri="{BB962C8B-B14F-4D97-AF65-F5344CB8AC3E}">
        <p14:creationId xmlns="" xmlns:p14="http://schemas.microsoft.com/office/powerpoint/2010/main" val="33938027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228998"/>
          </a:xfrm>
        </p:spPr>
        <p:txBody>
          <a:bodyPr/>
          <a:lstStyle/>
          <a:p>
            <a:pPr algn="ctr"/>
            <a:r>
              <a:rPr lang="el-GR" sz="2800" dirty="0" smtClean="0"/>
              <a:t>2</a:t>
            </a:r>
            <a:r>
              <a:rPr lang="el-GR" sz="2800" baseline="30000" dirty="0" smtClean="0"/>
              <a:t>ος</a:t>
            </a:r>
            <a:r>
              <a:rPr lang="el-GR" sz="2800" dirty="0" smtClean="0"/>
              <a:t> Γύρος Επιχειρηματικής Ανακάλυψης </a:t>
            </a:r>
            <a:br>
              <a:rPr lang="el-GR" sz="2800" dirty="0" smtClean="0"/>
            </a:br>
            <a:r>
              <a:rPr lang="el-GR" sz="2800" dirty="0" smtClean="0"/>
              <a:t>2015 - 2016</a:t>
            </a:r>
            <a:endParaRPr lang="en-GB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78107242"/>
              </p:ext>
            </p:extLst>
          </p:nvPr>
        </p:nvGraphicFramePr>
        <p:xfrm>
          <a:off x="428596" y="1285860"/>
          <a:ext cx="8362702" cy="5077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21</a:t>
            </a:fld>
            <a:endParaRPr kumimoji="0" lang="en-US" dirty="0"/>
          </a:p>
        </p:txBody>
      </p:sp>
      <p:sp>
        <p:nvSpPr>
          <p:cNvPr id="6" name="8 - TextBox"/>
          <p:cNvSpPr txBox="1"/>
          <p:nvPr/>
        </p:nvSpPr>
        <p:spPr>
          <a:xfrm>
            <a:off x="755576" y="4869160"/>
            <a:ext cx="453650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Ολοκληρώθηκε</a:t>
            </a:r>
            <a:endParaRPr lang="el-GR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8 - TextBox"/>
          <p:cNvSpPr txBox="1"/>
          <p:nvPr/>
        </p:nvSpPr>
        <p:spPr>
          <a:xfrm>
            <a:off x="5745391" y="4869160"/>
            <a:ext cx="309634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Συνεχίζεται</a:t>
            </a:r>
            <a:endParaRPr lang="el-GR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4" descr="UTH Logo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66" r="42816" b="41333"/>
          <a:stretch/>
        </p:blipFill>
        <p:spPr bwMode="auto">
          <a:xfrm>
            <a:off x="0" y="0"/>
            <a:ext cx="683568" cy="6967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89356102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200800" cy="792088"/>
          </a:xfrm>
        </p:spPr>
        <p:txBody>
          <a:bodyPr/>
          <a:lstStyle/>
          <a:p>
            <a:r>
              <a:rPr lang="el-GR" sz="2800" dirty="0" smtClean="0"/>
              <a:t>Κριτήρια Επιλογής Προτεραιοτήτων</a:t>
            </a:r>
            <a:endParaRPr lang="en-GB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6857008"/>
              </p:ext>
            </p:extLst>
          </p:nvPr>
        </p:nvGraphicFramePr>
        <p:xfrm>
          <a:off x="357158" y="1071546"/>
          <a:ext cx="8229600" cy="494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22</a:t>
            </a:fld>
            <a:endParaRPr kumimoji="0" lang="en-US" dirty="0"/>
          </a:p>
        </p:txBody>
      </p:sp>
      <p:pic>
        <p:nvPicPr>
          <p:cNvPr id="6" name="Picture 4" descr="UTH Logo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66" r="42816" b="41333"/>
          <a:stretch/>
        </p:blipFill>
        <p:spPr bwMode="auto">
          <a:xfrm>
            <a:off x="0" y="0"/>
            <a:ext cx="683568" cy="6967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04050408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142852"/>
            <a:ext cx="8254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>
                <a:latin typeface="Calibri" pitchFamily="34" charset="0"/>
                <a:cs typeface="Calibri" pitchFamily="34" charset="0"/>
              </a:rPr>
              <a:t>Διαμόρφωση προτεραιοτήτων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– 3 </a:t>
            </a:r>
            <a:r>
              <a:rPr lang="el-GR" sz="2800" b="1" dirty="0" smtClean="0">
                <a:latin typeface="Calibri" pitchFamily="34" charset="0"/>
                <a:cs typeface="Calibri" pitchFamily="34" charset="0"/>
              </a:rPr>
              <a:t>επίπεδα</a:t>
            </a:r>
            <a:endParaRPr lang="el-GR" sz="28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2154816966"/>
              </p:ext>
            </p:extLst>
          </p:nvPr>
        </p:nvGraphicFramePr>
        <p:xfrm>
          <a:off x="251520" y="908720"/>
          <a:ext cx="8398042" cy="5316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43608" y="1052736"/>
            <a:ext cx="1350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Πλατφόρμα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47864" y="213285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Περιοχή παρέμβασης</a:t>
            </a:r>
            <a:endParaRPr lang="en-US" dirty="0"/>
          </a:p>
        </p:txBody>
      </p:sp>
      <p:pic>
        <p:nvPicPr>
          <p:cNvPr id="8" name="Picture 4" descr="UTH Logo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66" r="42816" b="41333"/>
          <a:stretch/>
        </p:blipFill>
        <p:spPr bwMode="auto">
          <a:xfrm>
            <a:off x="0" y="0"/>
            <a:ext cx="683568" cy="6967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="" xmlns:p14="http://schemas.microsoft.com/office/powerpoint/2010/main" val="1898790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2603431"/>
            <a:ext cx="5688632" cy="13849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l-GR" sz="2800" b="1" i="1" dirty="0" smtClean="0">
              <a:solidFill>
                <a:prstClr val="white"/>
              </a:solidFill>
            </a:endParaRPr>
          </a:p>
          <a:p>
            <a:pPr algn="ctr"/>
            <a:r>
              <a:rPr lang="el-GR" sz="2800" b="1" i="1" dirty="0" smtClean="0">
                <a:solidFill>
                  <a:prstClr val="white"/>
                </a:solidFill>
              </a:rPr>
              <a:t>Σας ευχαριστώ για την προσοχή σας!</a:t>
            </a:r>
          </a:p>
          <a:p>
            <a:pPr algn="ctr"/>
            <a:endParaRPr lang="el-GR" sz="2800" b="1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972812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8864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prstClr val="white"/>
                </a:solidFill>
              </a:rPr>
              <a:t>Κύρια χαρακτηριστικά των Χωρικών ανισοτήτων</a:t>
            </a:r>
            <a:endParaRPr lang="el-GR" sz="2400" b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836712"/>
            <a:ext cx="8712968" cy="50783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 fontAlgn="base">
              <a:buFont typeface="Wingdings" pitchFamily="2" charset="2"/>
              <a:buChar char="v"/>
            </a:pPr>
            <a:r>
              <a:rPr lang="el-GR" b="1" dirty="0" smtClean="0"/>
              <a:t>Η </a:t>
            </a:r>
            <a:r>
              <a:rPr lang="el-GR" b="1" dirty="0" err="1" smtClean="0"/>
              <a:t>μονοκεντρικότητα</a:t>
            </a:r>
            <a:r>
              <a:rPr lang="el-GR" b="1" dirty="0"/>
              <a:t>, στην Αττική και </a:t>
            </a:r>
            <a:r>
              <a:rPr lang="el-GR" b="1" dirty="0" smtClean="0"/>
              <a:t>(λιγότερο) στη Θεσσαλονίκη:</a:t>
            </a:r>
          </a:p>
          <a:p>
            <a:pPr algn="just" fontAlgn="base"/>
            <a:r>
              <a:rPr lang="el-GR" b="1" dirty="0" smtClean="0"/>
              <a:t>κινητήρας ανάπτυξης </a:t>
            </a:r>
            <a:r>
              <a:rPr lang="el-GR" b="1" dirty="0"/>
              <a:t> </a:t>
            </a:r>
            <a:r>
              <a:rPr lang="el-GR" b="1" dirty="0" smtClean="0"/>
              <a:t>ή τόπος συσσώρευσης </a:t>
            </a:r>
            <a:r>
              <a:rPr lang="el-GR" b="1" dirty="0"/>
              <a:t>προβλημάτων και </a:t>
            </a:r>
            <a:r>
              <a:rPr lang="el-GR" b="1" dirty="0" smtClean="0"/>
              <a:t>στενώσεων;;;</a:t>
            </a:r>
          </a:p>
          <a:p>
            <a:pPr algn="just" fontAlgn="base"/>
            <a:endParaRPr lang="el-GR" b="1" dirty="0"/>
          </a:p>
          <a:p>
            <a:pPr marL="285750" indent="-285750" algn="just" fontAlgn="base">
              <a:buFont typeface="Wingdings" pitchFamily="2" charset="2"/>
              <a:buChar char="v"/>
            </a:pPr>
            <a:r>
              <a:rPr lang="el-GR" b="1" dirty="0"/>
              <a:t>Η</a:t>
            </a:r>
            <a:r>
              <a:rPr lang="el-GR" b="1" dirty="0" smtClean="0"/>
              <a:t> </a:t>
            </a:r>
            <a:r>
              <a:rPr lang="el-GR" b="1" dirty="0"/>
              <a:t>σταδιακή υποβάθμιση των παλαιών κεντρικών </a:t>
            </a:r>
            <a:r>
              <a:rPr lang="el-GR" b="1" dirty="0" smtClean="0"/>
              <a:t>περιοχών στις πόλεις.</a:t>
            </a:r>
          </a:p>
          <a:p>
            <a:pPr marL="285750" indent="-285750" algn="just" fontAlgn="base">
              <a:buFont typeface="Wingdings" pitchFamily="2" charset="2"/>
              <a:buChar char="v"/>
            </a:pPr>
            <a:endParaRPr lang="el-GR" b="1" dirty="0"/>
          </a:p>
          <a:p>
            <a:pPr marL="285750" indent="-285750" algn="just" fontAlgn="base">
              <a:buFont typeface="Wingdings" pitchFamily="2" charset="2"/>
              <a:buChar char="v"/>
            </a:pPr>
            <a:r>
              <a:rPr lang="el-GR" b="1" dirty="0" smtClean="0"/>
              <a:t>Η </a:t>
            </a:r>
            <a:r>
              <a:rPr lang="el-GR" b="1" dirty="0"/>
              <a:t>αστική διάχυση, που ευνοήθηκε από </a:t>
            </a:r>
            <a:r>
              <a:rPr lang="el-GR" b="1" dirty="0" smtClean="0"/>
              <a:t>τη διάχυση </a:t>
            </a:r>
            <a:r>
              <a:rPr lang="el-GR" b="1" dirty="0"/>
              <a:t>εισοδήματος στην περίοδο της </a:t>
            </a:r>
            <a:r>
              <a:rPr lang="el-GR" b="1" dirty="0" smtClean="0"/>
              <a:t>μεγέθυνσης, </a:t>
            </a:r>
            <a:r>
              <a:rPr lang="el-GR" b="1" dirty="0"/>
              <a:t>αλλά πολλαπλασιάζει τις ανάγκες χρηματοδότησης </a:t>
            </a:r>
            <a:r>
              <a:rPr lang="el-GR" b="1" dirty="0" smtClean="0"/>
              <a:t>υποδομών.</a:t>
            </a:r>
          </a:p>
          <a:p>
            <a:pPr marL="285750" indent="-285750" algn="just" fontAlgn="base">
              <a:buFont typeface="Wingdings" pitchFamily="2" charset="2"/>
              <a:buChar char="v"/>
            </a:pPr>
            <a:endParaRPr lang="el-GR" b="1" dirty="0"/>
          </a:p>
          <a:p>
            <a:pPr marL="285750" indent="-285750" algn="just" fontAlgn="base">
              <a:buFont typeface="Wingdings" pitchFamily="2" charset="2"/>
              <a:buChar char="v"/>
            </a:pPr>
            <a:r>
              <a:rPr lang="el-GR" b="1" dirty="0" smtClean="0"/>
              <a:t>Η </a:t>
            </a:r>
            <a:r>
              <a:rPr lang="el-GR" b="1" dirty="0"/>
              <a:t>εκτεταμένη αποβιομηχάνιση </a:t>
            </a:r>
            <a:r>
              <a:rPr lang="el-GR" b="1" dirty="0" smtClean="0"/>
              <a:t>- υποκατάσταση από </a:t>
            </a:r>
            <a:r>
              <a:rPr lang="el-GR" b="1" dirty="0"/>
              <a:t>τις κατασκευές και τον </a:t>
            </a:r>
            <a:r>
              <a:rPr lang="el-GR" b="1" dirty="0" smtClean="0"/>
              <a:t>τουρισμό, οδηγούν </a:t>
            </a:r>
            <a:r>
              <a:rPr lang="el-GR" b="1" dirty="0"/>
              <a:t>σε αποδιάρθρωση των </a:t>
            </a:r>
            <a:r>
              <a:rPr lang="el-GR" b="1" dirty="0" smtClean="0"/>
              <a:t>τοπικών </a:t>
            </a:r>
            <a:r>
              <a:rPr lang="el-GR" b="1" dirty="0"/>
              <a:t>παραγωγικών </a:t>
            </a:r>
            <a:r>
              <a:rPr lang="el-GR" b="1" dirty="0" smtClean="0"/>
              <a:t>συστημάτων.</a:t>
            </a:r>
          </a:p>
          <a:p>
            <a:pPr marL="285750" indent="-285750" algn="just" fontAlgn="base">
              <a:buFont typeface="Wingdings" pitchFamily="2" charset="2"/>
              <a:buChar char="v"/>
            </a:pPr>
            <a:endParaRPr lang="el-GR" b="1" dirty="0"/>
          </a:p>
          <a:p>
            <a:pPr marL="285750" indent="-285750" algn="just" fontAlgn="base">
              <a:buFont typeface="Wingdings" pitchFamily="2" charset="2"/>
              <a:buChar char="v"/>
            </a:pPr>
            <a:r>
              <a:rPr lang="el-GR" b="1" dirty="0" smtClean="0"/>
              <a:t>Οι </a:t>
            </a:r>
            <a:r>
              <a:rPr lang="el-GR" b="1" dirty="0" err="1"/>
              <a:t>ενδο</a:t>
            </a:r>
            <a:r>
              <a:rPr lang="el-GR" b="1" dirty="0"/>
              <a:t>-περιφερειακές ανισότητες </a:t>
            </a:r>
            <a:r>
              <a:rPr lang="el-GR" b="1" dirty="0" smtClean="0"/>
              <a:t>(εντονότερες από δια-περιφερειακές) - </a:t>
            </a:r>
            <a:r>
              <a:rPr lang="el-GR" b="1" dirty="0"/>
              <a:t>έξαρση προβλημάτων και </a:t>
            </a:r>
            <a:r>
              <a:rPr lang="el-GR" b="1" dirty="0" smtClean="0"/>
              <a:t>στενώσεων</a:t>
            </a:r>
            <a:r>
              <a:rPr lang="en-US" b="1" dirty="0" smtClean="0"/>
              <a:t> – ‘</a:t>
            </a:r>
            <a:r>
              <a:rPr lang="el-GR" b="1" dirty="0" smtClean="0"/>
              <a:t>Σύγχρονο Περιφερειακό πρόβλημα’</a:t>
            </a:r>
          </a:p>
          <a:p>
            <a:pPr marL="285750" indent="-285750" algn="just" fontAlgn="base">
              <a:buFont typeface="Wingdings" pitchFamily="2" charset="2"/>
              <a:buChar char="v"/>
            </a:pPr>
            <a:endParaRPr lang="el-GR" b="1" dirty="0"/>
          </a:p>
          <a:p>
            <a:pPr marL="285750" indent="-285750" algn="just" fontAlgn="base">
              <a:buFont typeface="Wingdings" pitchFamily="2" charset="2"/>
              <a:buChar char="v"/>
            </a:pPr>
            <a:r>
              <a:rPr lang="el-GR" b="1" dirty="0" smtClean="0"/>
              <a:t>Η </a:t>
            </a:r>
            <a:r>
              <a:rPr lang="el-GR" b="1" dirty="0"/>
              <a:t>επιμονή παραδοσιακών ανισοτήτων </a:t>
            </a:r>
            <a:r>
              <a:rPr lang="el-GR" b="1" dirty="0" smtClean="0"/>
              <a:t>- σχετίζονται </a:t>
            </a:r>
            <a:r>
              <a:rPr lang="el-GR" b="1" dirty="0"/>
              <a:t>με τα γεωγραφικά χαρακτηριστικά (νησιωτικές, ορεινές, απομακρυσμένες </a:t>
            </a:r>
            <a:r>
              <a:rPr lang="el-GR" b="1" dirty="0" smtClean="0"/>
              <a:t>περιοχές) - με </a:t>
            </a:r>
            <a:r>
              <a:rPr lang="el-GR" b="1" dirty="0"/>
              <a:t>ειδικές προκλήσεις </a:t>
            </a:r>
            <a:r>
              <a:rPr lang="el-GR" b="1" dirty="0" smtClean="0"/>
              <a:t>σε συνδυασμό με </a:t>
            </a:r>
            <a:r>
              <a:rPr lang="el-GR" b="1" dirty="0"/>
              <a:t>ειδικές ομάδες πληθυσμού.</a:t>
            </a:r>
          </a:p>
          <a:p>
            <a:pPr algn="just" fontAlgn="base"/>
            <a:endParaRPr lang="en-US" b="1" dirty="0"/>
          </a:p>
        </p:txBody>
      </p:sp>
      <p:pic>
        <p:nvPicPr>
          <p:cNvPr id="5" name="Picture 4" descr="UTH Log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66" r="42816" b="41333"/>
          <a:stretch/>
        </p:blipFill>
        <p:spPr bwMode="auto">
          <a:xfrm>
            <a:off x="0" y="0"/>
            <a:ext cx="683568" cy="6967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7759769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8864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prstClr val="white"/>
                </a:solidFill>
              </a:rPr>
              <a:t>…επί μέρους προτεραιότητες</a:t>
            </a:r>
            <a:endParaRPr lang="el-GR" sz="2400" b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016" y="980728"/>
            <a:ext cx="8712968" cy="3416320"/>
          </a:xfrm>
          <a:prstGeom prst="rect">
            <a:avLst/>
          </a:prstGeom>
          <a:noFill/>
          <a:ln w="44450">
            <a:noFill/>
          </a:ln>
        </p:spPr>
        <p:txBody>
          <a:bodyPr wrap="square" rtlCol="0">
            <a:spAutoFit/>
          </a:bodyPr>
          <a:lstStyle/>
          <a:p>
            <a:pPr marL="285750" indent="-285750" algn="just" fontAlgn="base">
              <a:buFont typeface="Courier New" pitchFamily="49" charset="0"/>
              <a:buChar char="o"/>
            </a:pPr>
            <a:r>
              <a:rPr lang="el-GR" b="1" dirty="0" smtClean="0">
                <a:solidFill>
                  <a:prstClr val="white"/>
                </a:solidFill>
              </a:rPr>
              <a:t>Να </a:t>
            </a:r>
            <a:r>
              <a:rPr lang="el-GR" b="1" dirty="0">
                <a:solidFill>
                  <a:prstClr val="white"/>
                </a:solidFill>
              </a:rPr>
              <a:t>αντιμετωπιστούν οι οικονομικές και κοινωνικές ανισότητες </a:t>
            </a:r>
            <a:r>
              <a:rPr lang="el-GR" b="1" dirty="0" smtClean="0">
                <a:solidFill>
                  <a:prstClr val="white"/>
                </a:solidFill>
              </a:rPr>
              <a:t>στο </a:t>
            </a:r>
            <a:r>
              <a:rPr lang="el-GR" b="1" dirty="0">
                <a:solidFill>
                  <a:prstClr val="white"/>
                </a:solidFill>
              </a:rPr>
              <a:t>χωρικό </a:t>
            </a:r>
            <a:r>
              <a:rPr lang="el-GR" b="1" dirty="0" smtClean="0">
                <a:solidFill>
                  <a:prstClr val="white"/>
                </a:solidFill>
              </a:rPr>
              <a:t>επίπεδο.</a:t>
            </a:r>
            <a:endParaRPr lang="el-GR" b="1" dirty="0">
              <a:solidFill>
                <a:prstClr val="white"/>
              </a:solidFill>
            </a:endParaRPr>
          </a:p>
          <a:p>
            <a:pPr marL="285750" indent="-285750" algn="just" fontAlgn="base">
              <a:buFont typeface="Courier New" pitchFamily="49" charset="0"/>
              <a:buChar char="o"/>
            </a:pPr>
            <a:endParaRPr lang="el-GR" b="1" dirty="0" smtClean="0">
              <a:solidFill>
                <a:prstClr val="white"/>
              </a:solidFill>
            </a:endParaRPr>
          </a:p>
          <a:p>
            <a:pPr marL="285750" indent="-285750" algn="just" fontAlgn="base">
              <a:buFont typeface="Courier New" pitchFamily="49" charset="0"/>
              <a:buChar char="o"/>
            </a:pPr>
            <a:r>
              <a:rPr lang="el-GR" b="1" dirty="0" smtClean="0">
                <a:solidFill>
                  <a:prstClr val="white"/>
                </a:solidFill>
              </a:rPr>
              <a:t>Να εξασφαλιστούν οι </a:t>
            </a:r>
            <a:r>
              <a:rPr lang="el-GR" b="1" dirty="0">
                <a:solidFill>
                  <a:prstClr val="white"/>
                </a:solidFill>
              </a:rPr>
              <a:t>συνέργιες για την παραγωγική ανασυγκρότηση, την απόκτηση ανταγωνιστικότητας, την ανάκαμψη και την καταπολέμηση της </a:t>
            </a:r>
            <a:r>
              <a:rPr lang="el-GR" b="1" dirty="0" smtClean="0">
                <a:solidFill>
                  <a:prstClr val="white"/>
                </a:solidFill>
              </a:rPr>
              <a:t>ανεργίας.</a:t>
            </a:r>
          </a:p>
          <a:p>
            <a:pPr marL="285750" indent="-285750" algn="just" fontAlgn="base">
              <a:buFont typeface="Courier New" pitchFamily="49" charset="0"/>
              <a:buChar char="o"/>
            </a:pPr>
            <a:endParaRPr lang="el-GR" b="1" dirty="0">
              <a:solidFill>
                <a:prstClr val="white"/>
              </a:solidFill>
            </a:endParaRPr>
          </a:p>
          <a:p>
            <a:pPr marL="285750" indent="-285750" algn="just" fontAlgn="base">
              <a:buFont typeface="Courier New" pitchFamily="49" charset="0"/>
              <a:buChar char="o"/>
            </a:pPr>
            <a:r>
              <a:rPr lang="el-GR" b="1" dirty="0" smtClean="0">
                <a:solidFill>
                  <a:prstClr val="white"/>
                </a:solidFill>
              </a:rPr>
              <a:t>Να </a:t>
            </a:r>
            <a:r>
              <a:rPr lang="el-GR" b="1" dirty="0">
                <a:solidFill>
                  <a:prstClr val="white"/>
                </a:solidFill>
              </a:rPr>
              <a:t>συνδυαστούν στο καταλληλότερο χωρικό </a:t>
            </a:r>
            <a:r>
              <a:rPr lang="el-GR" b="1" dirty="0" smtClean="0">
                <a:solidFill>
                  <a:prstClr val="white"/>
                </a:solidFill>
              </a:rPr>
              <a:t>επίπεδο </a:t>
            </a:r>
            <a:r>
              <a:rPr lang="el-GR" b="1" dirty="0">
                <a:solidFill>
                  <a:prstClr val="white"/>
                </a:solidFill>
              </a:rPr>
              <a:t>οι αναπτυξιακές </a:t>
            </a:r>
            <a:r>
              <a:rPr lang="el-GR" b="1" dirty="0" smtClean="0">
                <a:solidFill>
                  <a:prstClr val="white"/>
                </a:solidFill>
              </a:rPr>
              <a:t>παρεμβάσεις, </a:t>
            </a:r>
            <a:r>
              <a:rPr lang="el-GR" b="1" dirty="0" smtClean="0">
                <a:solidFill>
                  <a:prstClr val="white"/>
                </a:solidFill>
              </a:rPr>
              <a:t> </a:t>
            </a:r>
            <a:r>
              <a:rPr lang="el-GR" b="1" dirty="0">
                <a:solidFill>
                  <a:prstClr val="white"/>
                </a:solidFill>
              </a:rPr>
              <a:t>συνεργασία των Διαρθρωτικών </a:t>
            </a:r>
            <a:r>
              <a:rPr lang="el-GR" b="1" dirty="0" smtClean="0">
                <a:solidFill>
                  <a:prstClr val="white"/>
                </a:solidFill>
              </a:rPr>
              <a:t>Ταμείων.</a:t>
            </a:r>
          </a:p>
          <a:p>
            <a:pPr marL="285750" indent="-285750" algn="just" fontAlgn="base">
              <a:buFont typeface="Courier New" pitchFamily="49" charset="0"/>
              <a:buChar char="o"/>
            </a:pPr>
            <a:endParaRPr lang="el-GR" b="1" dirty="0" smtClean="0">
              <a:solidFill>
                <a:prstClr val="white"/>
              </a:solidFill>
            </a:endParaRPr>
          </a:p>
          <a:p>
            <a:pPr marL="285750" indent="-285750" algn="just" fontAlgn="base">
              <a:buFont typeface="Courier New" pitchFamily="49" charset="0"/>
              <a:buChar char="o"/>
            </a:pPr>
            <a:r>
              <a:rPr lang="el-GR" b="1" dirty="0" smtClean="0">
                <a:solidFill>
                  <a:prstClr val="white"/>
                </a:solidFill>
              </a:rPr>
              <a:t>Να υπάρχει γνώμονας </a:t>
            </a:r>
            <a:r>
              <a:rPr lang="el-GR" b="1" dirty="0" err="1" smtClean="0">
                <a:solidFill>
                  <a:prstClr val="white"/>
                </a:solidFill>
              </a:rPr>
              <a:t>αειφορίας</a:t>
            </a:r>
            <a:r>
              <a:rPr lang="el-GR" b="1" dirty="0" smtClean="0">
                <a:solidFill>
                  <a:prstClr val="white"/>
                </a:solidFill>
              </a:rPr>
              <a:t> και διατήρησης των περιβαλλοντικών πόρων.</a:t>
            </a:r>
          </a:p>
          <a:p>
            <a:pPr marL="285750" indent="-285750" algn="just" fontAlgn="base">
              <a:buFont typeface="Courier New" pitchFamily="49" charset="0"/>
              <a:buChar char="o"/>
            </a:pPr>
            <a:endParaRPr lang="el-GR" b="1" dirty="0">
              <a:solidFill>
                <a:prstClr val="white"/>
              </a:solidFill>
            </a:endParaRPr>
          </a:p>
          <a:p>
            <a:pPr marL="285750" indent="-285750" algn="just" fontAlgn="base">
              <a:buFont typeface="Courier New" pitchFamily="49" charset="0"/>
              <a:buChar char="o"/>
            </a:pPr>
            <a:r>
              <a:rPr lang="el-GR" b="1" dirty="0" smtClean="0">
                <a:solidFill>
                  <a:prstClr val="white"/>
                </a:solidFill>
              </a:rPr>
              <a:t>Να αντιμετωπιστεί η </a:t>
            </a:r>
            <a:r>
              <a:rPr lang="el-GR" b="1" dirty="0" err="1" smtClean="0">
                <a:solidFill>
                  <a:prstClr val="white"/>
                </a:solidFill>
              </a:rPr>
              <a:t>μονοκεντρικότητα</a:t>
            </a:r>
            <a:r>
              <a:rPr lang="el-GR" b="1" dirty="0" smtClean="0">
                <a:solidFill>
                  <a:prstClr val="white"/>
                </a:solidFill>
              </a:rPr>
              <a:t> του αστικού συστήματος - να προωθηθούν πράσινες υποδομές  και πρακτικές προσαρμογής στην κλιματική αλλαγή.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5" name="Picture 4" descr="UTH Log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66" r="42816" b="41333"/>
          <a:stretch/>
        </p:blipFill>
        <p:spPr bwMode="auto">
          <a:xfrm>
            <a:off x="0" y="0"/>
            <a:ext cx="683568" cy="6967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36977932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8864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prstClr val="white"/>
                </a:solidFill>
              </a:rPr>
              <a:t>Ποια είναι τα χωρικά εργαλεία…;;</a:t>
            </a:r>
            <a:endParaRPr lang="el-GR" sz="2400" b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844824"/>
            <a:ext cx="8286808" cy="23083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393700" stA="50000" endA="295" endPos="92000" dist="4699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285750" indent="-285750" algn="just" fontAlgn="base">
              <a:buFont typeface="Wingdings" pitchFamily="2" charset="2"/>
              <a:buChar char="ü"/>
            </a:pPr>
            <a:r>
              <a:rPr lang="el-GR" sz="2400" b="1" i="1" dirty="0" smtClean="0">
                <a:solidFill>
                  <a:prstClr val="white"/>
                </a:solidFill>
              </a:rPr>
              <a:t>Τοπική </a:t>
            </a:r>
            <a:r>
              <a:rPr lang="el-GR" sz="2400" b="1" i="1" dirty="0">
                <a:solidFill>
                  <a:prstClr val="white"/>
                </a:solidFill>
              </a:rPr>
              <a:t>Ανάπτυξη με Πρωτοβουλία Τοπικών Κοινοτήτων (</a:t>
            </a:r>
            <a:r>
              <a:rPr lang="el-GR" sz="2400" b="1" i="1" dirty="0" smtClean="0">
                <a:solidFill>
                  <a:prstClr val="white"/>
                </a:solidFill>
              </a:rPr>
              <a:t>ΤΑΠΤΟΚ)</a:t>
            </a:r>
          </a:p>
          <a:p>
            <a:pPr marL="285750" indent="-285750" algn="just" fontAlgn="base">
              <a:buFont typeface="Wingdings" pitchFamily="2" charset="2"/>
              <a:buChar char="ü"/>
            </a:pPr>
            <a:endParaRPr lang="el-GR" sz="2400" b="1" i="1" dirty="0">
              <a:solidFill>
                <a:prstClr val="white"/>
              </a:solidFill>
            </a:endParaRPr>
          </a:p>
          <a:p>
            <a:pPr marL="285750" indent="-285750" algn="just" fontAlgn="base">
              <a:buFont typeface="Wingdings" pitchFamily="2" charset="2"/>
              <a:buChar char="ü"/>
            </a:pPr>
            <a:r>
              <a:rPr lang="el-GR" sz="2400" b="1" i="1" dirty="0">
                <a:solidFill>
                  <a:prstClr val="white"/>
                </a:solidFill>
              </a:rPr>
              <a:t>Ολοκληρωμένες Χωρικές Επενδύσεις (ΟΧΕ</a:t>
            </a:r>
            <a:r>
              <a:rPr lang="el-GR" sz="2400" b="1" i="1" dirty="0" smtClean="0">
                <a:solidFill>
                  <a:prstClr val="white"/>
                </a:solidFill>
              </a:rPr>
              <a:t>)</a:t>
            </a:r>
          </a:p>
          <a:p>
            <a:pPr marL="285750" indent="-285750" algn="just" fontAlgn="base">
              <a:buFont typeface="Wingdings" pitchFamily="2" charset="2"/>
              <a:buChar char="ü"/>
            </a:pPr>
            <a:endParaRPr lang="el-GR" sz="2400" b="1" i="1" dirty="0">
              <a:solidFill>
                <a:prstClr val="white"/>
              </a:solidFill>
            </a:endParaRPr>
          </a:p>
          <a:p>
            <a:pPr marL="285750" indent="-285750" algn="just" fontAlgn="base">
              <a:buFont typeface="Wingdings" pitchFamily="2" charset="2"/>
              <a:buChar char="ü"/>
            </a:pPr>
            <a:r>
              <a:rPr lang="el-GR" sz="2400" b="1" i="1" dirty="0" smtClean="0">
                <a:solidFill>
                  <a:prstClr val="white"/>
                </a:solidFill>
              </a:rPr>
              <a:t>Βιώσιμη </a:t>
            </a:r>
            <a:r>
              <a:rPr lang="el-GR" sz="2400" b="1" i="1" dirty="0">
                <a:solidFill>
                  <a:prstClr val="white"/>
                </a:solidFill>
              </a:rPr>
              <a:t>Αστική </a:t>
            </a:r>
            <a:r>
              <a:rPr lang="el-GR" sz="2400" b="1" i="1" dirty="0" smtClean="0">
                <a:solidFill>
                  <a:prstClr val="white"/>
                </a:solidFill>
              </a:rPr>
              <a:t>Ανάπτυξη (ΒΑΑ)</a:t>
            </a:r>
            <a:endParaRPr lang="en-US" sz="2400" b="1" i="1" dirty="0">
              <a:solidFill>
                <a:prstClr val="white"/>
              </a:solidFill>
            </a:endParaRPr>
          </a:p>
        </p:txBody>
      </p:sp>
      <p:pic>
        <p:nvPicPr>
          <p:cNvPr id="5" name="Picture 4" descr="UTH Log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66" r="42816" b="41333"/>
          <a:stretch/>
        </p:blipFill>
        <p:spPr bwMode="auto">
          <a:xfrm>
            <a:off x="0" y="0"/>
            <a:ext cx="683568" cy="6967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05569808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8864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Προκλήσεις ανά χωρικό τύπο</a:t>
            </a:r>
            <a:endParaRPr lang="el-GR" sz="2200" b="1" dirty="0">
              <a:solidFill>
                <a:prstClr val="white"/>
              </a:solidFill>
            </a:endParaRPr>
          </a:p>
        </p:txBody>
      </p:sp>
      <p:pic>
        <p:nvPicPr>
          <p:cNvPr id="5" name="Picture 4" descr="UTH Log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66" r="42816" b="41333"/>
          <a:stretch/>
        </p:blipFill>
        <p:spPr bwMode="auto">
          <a:xfrm>
            <a:off x="0" y="0"/>
            <a:ext cx="683568" cy="6967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282" y="610136"/>
            <a:ext cx="871296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endParaRPr lang="el-GR" sz="2000" b="1" dirty="0" smtClean="0">
              <a:solidFill>
                <a:srgbClr val="FFFF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l-GR" sz="2000" b="1" dirty="0" smtClean="0">
                <a:solidFill>
                  <a:srgbClr val="FFFF00"/>
                </a:solidFill>
              </a:rPr>
              <a:t>Αγροτικός χώρος και παράκτιες περιοχές</a:t>
            </a:r>
            <a:r>
              <a:rPr lang="el-GR" sz="2000" dirty="0" smtClean="0"/>
              <a:t>: διαφοροποίηση οικονομίας, διασύνδεση τουρισμού-πολιτισμού-Α’ </a:t>
            </a:r>
            <a:r>
              <a:rPr lang="el-GR" sz="2000" dirty="0" err="1" smtClean="0"/>
              <a:t>γενή</a:t>
            </a:r>
            <a:r>
              <a:rPr lang="el-GR" sz="2000" dirty="0" smtClean="0"/>
              <a:t> τομέα, ανθρώπινο κεφάλαιο, φυσικοί πόροι</a:t>
            </a:r>
          </a:p>
          <a:p>
            <a:pPr marL="285750" indent="-285750"/>
            <a:endParaRPr lang="el-GR" sz="2000" b="1" dirty="0" smtClean="0">
              <a:solidFill>
                <a:srgbClr val="FFFF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l-GR" sz="2000" b="1" dirty="0" smtClean="0">
                <a:solidFill>
                  <a:srgbClr val="FFFF00"/>
                </a:solidFill>
              </a:rPr>
              <a:t>Αστικός χώρος</a:t>
            </a:r>
            <a:r>
              <a:rPr lang="el-GR" sz="2000" dirty="0" smtClean="0"/>
              <a:t>: ανισότητες, κοινωνικοί αποκλεισμοί, υποβαθμισμένες περιοχές</a:t>
            </a:r>
          </a:p>
          <a:p>
            <a:pPr marL="285750" indent="-285750"/>
            <a:endParaRPr lang="el-GR" sz="2000" b="1" dirty="0" smtClean="0">
              <a:solidFill>
                <a:srgbClr val="FFFF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l-GR" sz="2000" b="1" dirty="0" smtClean="0">
                <a:solidFill>
                  <a:srgbClr val="FFFF00"/>
                </a:solidFill>
              </a:rPr>
              <a:t>Ενδιάμεσος χώρος</a:t>
            </a:r>
            <a:r>
              <a:rPr lang="el-GR" sz="2000" dirty="0" smtClean="0"/>
              <a:t>: εξισορρόπηση δραστηριοτήτων, αρχή της ‘συμπαγούς πόλης’</a:t>
            </a:r>
          </a:p>
          <a:p>
            <a:pPr marL="285750" indent="-285750">
              <a:buFont typeface="Wingdings" pitchFamily="2" charset="2"/>
              <a:buChar char="ü"/>
            </a:pPr>
            <a:endParaRPr lang="el-GR" sz="2000" dirty="0" smtClean="0"/>
          </a:p>
          <a:p>
            <a:r>
              <a:rPr lang="el-GR" sz="2400" b="1" dirty="0" smtClean="0">
                <a:solidFill>
                  <a:prstClr val="white"/>
                </a:solidFill>
              </a:rPr>
              <a:t>Χωρικοί τύποι: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l-GR" sz="2000" b="1" dirty="0" err="1" smtClean="0">
                <a:solidFill>
                  <a:srgbClr val="FFFF00"/>
                </a:solidFill>
              </a:rPr>
              <a:t>Υποπεριφερειακές</a:t>
            </a:r>
            <a:r>
              <a:rPr lang="el-GR" sz="2000" dirty="0" smtClean="0">
                <a:solidFill>
                  <a:prstClr val="white"/>
                </a:solidFill>
              </a:rPr>
              <a:t> περιοχές με ειδικά χαρακτηριστικά και προκλήσεις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l-GR" sz="2000" b="1" dirty="0" smtClean="0">
                <a:solidFill>
                  <a:srgbClr val="FFFF00"/>
                </a:solidFill>
              </a:rPr>
              <a:t>Δια-περιφερειακές</a:t>
            </a:r>
            <a:r>
              <a:rPr lang="el-GR" sz="2000" dirty="0" smtClean="0">
                <a:solidFill>
                  <a:prstClr val="white"/>
                </a:solidFill>
              </a:rPr>
              <a:t> περιοχές με ομοιογενή χαρακτηριστικά και κοινές προκλήσεις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l-GR" sz="2000" b="1" dirty="0" smtClean="0">
                <a:solidFill>
                  <a:srgbClr val="FFFF00"/>
                </a:solidFill>
              </a:rPr>
              <a:t>Περιοχές επιρροής </a:t>
            </a:r>
            <a:r>
              <a:rPr lang="el-GR" sz="2000" dirty="0" smtClean="0">
                <a:solidFill>
                  <a:prstClr val="white"/>
                </a:solidFill>
              </a:rPr>
              <a:t>ολοκληρωμένων τομεακών παρεμβάσεων και δράσεων, όπου το σχεδιασμό αναλαμβάνει κεντρικός φορέας.</a:t>
            </a:r>
          </a:p>
          <a:p>
            <a:pPr marL="285750" indent="-285750"/>
            <a:endParaRPr lang="el-GR" sz="2000" dirty="0" smtClean="0"/>
          </a:p>
          <a:p>
            <a:pPr marL="285750" indent="-285750">
              <a:buFontTx/>
              <a:buChar char="-"/>
            </a:pPr>
            <a:endParaRPr lang="el-GR" sz="2000" dirty="0" smtClean="0"/>
          </a:p>
          <a:p>
            <a:pPr marL="285750" indent="-285750">
              <a:buFontTx/>
              <a:buChar char="-"/>
            </a:pPr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55478650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8864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prstClr val="white"/>
                </a:solidFill>
              </a:rPr>
              <a:t>…υλοποίηση</a:t>
            </a:r>
            <a:endParaRPr lang="el-GR" sz="2400" b="1" dirty="0">
              <a:solidFill>
                <a:prstClr val="white"/>
              </a:solidFill>
            </a:endParaRPr>
          </a:p>
        </p:txBody>
      </p:sp>
      <p:pic>
        <p:nvPicPr>
          <p:cNvPr id="5" name="Picture 4" descr="UTH Log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66" r="42816" b="41333"/>
          <a:stretch/>
        </p:blipFill>
        <p:spPr bwMode="auto">
          <a:xfrm>
            <a:off x="0" y="0"/>
            <a:ext cx="683568" cy="6967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980728"/>
            <a:ext cx="885698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endParaRPr lang="el-GR" sz="2000" dirty="0" smtClean="0">
              <a:solidFill>
                <a:prstClr val="white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l-GR" sz="2000" b="1" dirty="0" smtClean="0">
                <a:solidFill>
                  <a:prstClr val="white"/>
                </a:solidFill>
              </a:rPr>
              <a:t>Για ευρύτερες αστικές περιοχές = ΟΧΕ</a:t>
            </a:r>
          </a:p>
          <a:p>
            <a:pPr marL="285750" indent="-285750">
              <a:buFont typeface="Wingdings" pitchFamily="2" charset="2"/>
              <a:buChar char="v"/>
            </a:pPr>
            <a:endParaRPr lang="el-GR" sz="2000" b="1" dirty="0" smtClean="0">
              <a:solidFill>
                <a:prstClr val="white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l-GR" sz="2000" b="1" dirty="0" smtClean="0">
                <a:solidFill>
                  <a:prstClr val="white"/>
                </a:solidFill>
              </a:rPr>
              <a:t>Για εστιασμένες αστικές περιοχές = ΤΑΠΤΚ</a:t>
            </a:r>
          </a:p>
          <a:p>
            <a:pPr marL="285750" indent="-285750">
              <a:buFont typeface="Courier New" pitchFamily="49" charset="0"/>
              <a:buChar char="o"/>
            </a:pPr>
            <a:endParaRPr lang="el-GR" sz="2000" dirty="0">
              <a:solidFill>
                <a:prstClr val="white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l-GR" sz="2000" dirty="0">
                <a:solidFill>
                  <a:prstClr val="white"/>
                </a:solidFill>
              </a:rPr>
              <a:t>Οι </a:t>
            </a:r>
            <a:r>
              <a:rPr lang="el-GR" sz="2000" dirty="0" smtClean="0">
                <a:solidFill>
                  <a:prstClr val="white"/>
                </a:solidFill>
              </a:rPr>
              <a:t>ΟΧΕ </a:t>
            </a:r>
            <a:r>
              <a:rPr lang="el-GR" sz="2000" dirty="0">
                <a:solidFill>
                  <a:prstClr val="white"/>
                </a:solidFill>
              </a:rPr>
              <a:t>χρηματοδοτούνται μέσα από τα ΠΕΠ, αλλά και από τα σχετικά Τομεακά (π.χ. Αγροτική </a:t>
            </a:r>
            <a:r>
              <a:rPr lang="el-GR" sz="2000" dirty="0" smtClean="0">
                <a:solidFill>
                  <a:prstClr val="white"/>
                </a:solidFill>
              </a:rPr>
              <a:t>Ανάπτυξη, Ανταγωνιστικότητα-Καινοτομία)</a:t>
            </a:r>
          </a:p>
          <a:p>
            <a:pPr marL="285750" indent="-285750">
              <a:buFont typeface="Wingdings" pitchFamily="2" charset="2"/>
              <a:buChar char="Ø"/>
            </a:pPr>
            <a:endParaRPr lang="el-GR" sz="2000" dirty="0">
              <a:solidFill>
                <a:prstClr val="white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l-GR" sz="2000" dirty="0" smtClean="0">
                <a:solidFill>
                  <a:prstClr val="white"/>
                </a:solidFill>
              </a:rPr>
              <a:t>Θα </a:t>
            </a:r>
            <a:r>
              <a:rPr lang="el-GR" sz="2000" dirty="0">
                <a:solidFill>
                  <a:prstClr val="white"/>
                </a:solidFill>
              </a:rPr>
              <a:t>είναι υπό </a:t>
            </a:r>
            <a:r>
              <a:rPr lang="el-GR" sz="2000" dirty="0" smtClean="0">
                <a:solidFill>
                  <a:prstClr val="white"/>
                </a:solidFill>
              </a:rPr>
              <a:t>την </a:t>
            </a:r>
            <a:r>
              <a:rPr lang="el-GR" sz="2000" dirty="0">
                <a:solidFill>
                  <a:prstClr val="white"/>
                </a:solidFill>
              </a:rPr>
              <a:t>ευθύνη της Διαχειριστικής Αρχής του ΠΕΠ, με την κατάλληλη συμμετοχή αρχών </a:t>
            </a:r>
            <a:r>
              <a:rPr lang="el-GR" sz="2000" dirty="0" smtClean="0">
                <a:solidFill>
                  <a:prstClr val="white"/>
                </a:solidFill>
              </a:rPr>
              <a:t>των Τομεακών </a:t>
            </a:r>
            <a:r>
              <a:rPr lang="el-GR" sz="2000" dirty="0">
                <a:solidFill>
                  <a:prstClr val="white"/>
                </a:solidFill>
              </a:rPr>
              <a:t>προγραμμάτων που </a:t>
            </a:r>
            <a:r>
              <a:rPr lang="el-GR" sz="2000" dirty="0" smtClean="0">
                <a:solidFill>
                  <a:prstClr val="white"/>
                </a:solidFill>
              </a:rPr>
              <a:t>θα συγχρηματοδοτήσουν </a:t>
            </a:r>
          </a:p>
          <a:p>
            <a:pPr marL="285750" indent="-285750">
              <a:buFont typeface="Wingdings" pitchFamily="2" charset="2"/>
              <a:buChar char="Ø"/>
            </a:pPr>
            <a:endParaRPr lang="el-GR" sz="2000" dirty="0">
              <a:solidFill>
                <a:prstClr val="white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l-GR" sz="2000" dirty="0" smtClean="0">
                <a:solidFill>
                  <a:prstClr val="white"/>
                </a:solidFill>
              </a:rPr>
              <a:t>Δυνατότητα </a:t>
            </a:r>
            <a:r>
              <a:rPr lang="el-GR" sz="2000" dirty="0" err="1">
                <a:solidFill>
                  <a:prstClr val="white"/>
                </a:solidFill>
              </a:rPr>
              <a:t>πολυταμειακής</a:t>
            </a:r>
            <a:r>
              <a:rPr lang="el-GR" sz="2000" dirty="0">
                <a:solidFill>
                  <a:prstClr val="white"/>
                </a:solidFill>
              </a:rPr>
              <a:t> χρηματοδότησης (π.χ. ΕΤΠΑ, ΕΚΤ, ΕΓΤΑΑ, ΕΤΘΑ)</a:t>
            </a:r>
          </a:p>
          <a:p>
            <a:pPr marL="285750" indent="-285750">
              <a:buFont typeface="Courier New" pitchFamily="49" charset="0"/>
              <a:buChar char="o"/>
            </a:pPr>
            <a:endParaRPr lang="el-GR" sz="20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21577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8864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prstClr val="white"/>
                </a:solidFill>
              </a:rPr>
              <a:t>Βιώσιμη Αστική Ανάπτυξη (ΒΑΑ)</a:t>
            </a:r>
            <a:endParaRPr lang="el-GR" sz="2400" b="1" dirty="0">
              <a:solidFill>
                <a:prstClr val="white"/>
              </a:solidFill>
            </a:endParaRPr>
          </a:p>
        </p:txBody>
      </p:sp>
      <p:pic>
        <p:nvPicPr>
          <p:cNvPr id="5" name="Picture 4" descr="UTH Log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66" r="42816" b="41333"/>
          <a:stretch/>
        </p:blipFill>
        <p:spPr bwMode="auto">
          <a:xfrm>
            <a:off x="0" y="0"/>
            <a:ext cx="683568" cy="6967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714356"/>
            <a:ext cx="885698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FF00"/>
                </a:solidFill>
              </a:rPr>
              <a:t>Κύριες προκλήσεις: </a:t>
            </a:r>
          </a:p>
          <a:p>
            <a:pPr>
              <a:buFont typeface="Wingdings" pitchFamily="2" charset="2"/>
              <a:buChar char="Ø"/>
            </a:pPr>
            <a:r>
              <a:rPr lang="el-GR" sz="2000" b="1" dirty="0" smtClean="0">
                <a:solidFill>
                  <a:prstClr val="white"/>
                </a:solidFill>
              </a:rPr>
              <a:t> Η </a:t>
            </a:r>
            <a:r>
              <a:rPr lang="el-GR" sz="2000" b="1" dirty="0" err="1" smtClean="0">
                <a:solidFill>
                  <a:prstClr val="white"/>
                </a:solidFill>
              </a:rPr>
              <a:t>στοχευμένη</a:t>
            </a:r>
            <a:r>
              <a:rPr lang="el-GR" sz="2000" b="1" dirty="0" smtClean="0">
                <a:solidFill>
                  <a:prstClr val="white"/>
                </a:solidFill>
              </a:rPr>
              <a:t> αναπτυξιακή παρέμβαση στα αστικά κέντρα - αποκατάσταση του οικονομικού τους ιστού </a:t>
            </a:r>
          </a:p>
          <a:p>
            <a:pPr>
              <a:buFont typeface="Wingdings" pitchFamily="2" charset="2"/>
              <a:buChar char="Ø"/>
            </a:pPr>
            <a:endParaRPr lang="el-GR" sz="2000" b="1" dirty="0" smtClean="0">
              <a:solidFill>
                <a:prstClr val="white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sz="2000" b="1" dirty="0" smtClean="0">
                <a:solidFill>
                  <a:prstClr val="white"/>
                </a:solidFill>
              </a:rPr>
              <a:t> Η αντιστροφή της κοινωνικής και περιβαλλοντικής υποβάθμισης των αστικών περιοχών  - μειονεκτικές κοινωνικές ομάδες - υποβαθμισμένα εμπορικά κέντρα μεγάλων πόλεων </a:t>
            </a:r>
          </a:p>
          <a:p>
            <a:pPr>
              <a:buFont typeface="Wingdings" pitchFamily="2" charset="2"/>
              <a:buChar char="Ø"/>
            </a:pPr>
            <a:endParaRPr lang="el-GR" sz="2000" b="1" dirty="0" smtClean="0">
              <a:solidFill>
                <a:prstClr val="white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sz="2000" b="1" dirty="0" smtClean="0">
                <a:solidFill>
                  <a:prstClr val="white"/>
                </a:solidFill>
              </a:rPr>
              <a:t> Η άμεση αντιμετώπιση των κοινωνικών συνεπειών της κρίσης</a:t>
            </a:r>
          </a:p>
          <a:p>
            <a:pPr>
              <a:buFont typeface="Wingdings" pitchFamily="2" charset="2"/>
              <a:buChar char="Ø"/>
            </a:pPr>
            <a:endParaRPr lang="el-GR" sz="2000" b="1" dirty="0" smtClean="0">
              <a:solidFill>
                <a:prstClr val="white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sz="2000" b="1" dirty="0" smtClean="0">
                <a:solidFill>
                  <a:prstClr val="white"/>
                </a:solidFill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</a:rPr>
              <a:t>Η σύνδεση </a:t>
            </a:r>
            <a:r>
              <a:rPr lang="el-GR" sz="2000" b="1" dirty="0" smtClean="0">
                <a:solidFill>
                  <a:prstClr val="white"/>
                </a:solidFill>
              </a:rPr>
              <a:t>καινοτομίας και επιχειρηματικότητας στο αστικό περιβάλλον, με αιχμή την στρατηγική της έξυπνης εξειδίκευσης</a:t>
            </a:r>
          </a:p>
          <a:p>
            <a:pPr>
              <a:buFont typeface="Wingdings" pitchFamily="2" charset="2"/>
              <a:buChar char="Ø"/>
            </a:pPr>
            <a:endParaRPr lang="el-GR" sz="2000" b="1" dirty="0" smtClean="0">
              <a:solidFill>
                <a:prstClr val="white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sz="2000" b="1" dirty="0" smtClean="0">
                <a:solidFill>
                  <a:prstClr val="white"/>
                </a:solidFill>
              </a:rPr>
              <a:t> Η αντιστροφή της αστικής διάχυσης μέσω της προώθησης της αρχής της «συμπαγούς πόλης» </a:t>
            </a:r>
          </a:p>
          <a:p>
            <a:pPr>
              <a:buFont typeface="Wingdings" pitchFamily="2" charset="2"/>
              <a:buChar char="Ø"/>
            </a:pPr>
            <a:endParaRPr lang="el-GR" sz="2000" b="1" dirty="0" smtClean="0">
              <a:solidFill>
                <a:prstClr val="white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sz="2000" b="1" dirty="0" smtClean="0">
                <a:solidFill>
                  <a:prstClr val="white"/>
                </a:solidFill>
              </a:rPr>
              <a:t> Η ανάκτηση του δημόσιου χώρου και η ανάπτυξη δομών κοινωνικής οικονομίας και στέγασης με την ενεργό συμμετοχή των πολιτών.</a:t>
            </a:r>
            <a:endParaRPr lang="el-GR" dirty="0" smtClean="0">
              <a:solidFill>
                <a:prstClr val="white"/>
              </a:solidFill>
            </a:endParaRPr>
          </a:p>
          <a:p>
            <a:pPr marL="285750" indent="-285750">
              <a:buFont typeface="Courier New" pitchFamily="49" charset="0"/>
              <a:buChar char="o"/>
            </a:pPr>
            <a:endParaRPr lang="el-GR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21577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8864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prstClr val="white"/>
                </a:solidFill>
              </a:rPr>
              <a:t>Βιώσιμη Αστική Ανάπτυξη (ΒΑΑ)</a:t>
            </a:r>
            <a:endParaRPr lang="el-GR" sz="2400" b="1" dirty="0">
              <a:solidFill>
                <a:prstClr val="white"/>
              </a:solidFill>
            </a:endParaRPr>
          </a:p>
        </p:txBody>
      </p:sp>
      <p:pic>
        <p:nvPicPr>
          <p:cNvPr id="5" name="Picture 4" descr="UTH Log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66" r="42816" b="41333"/>
          <a:stretch/>
        </p:blipFill>
        <p:spPr bwMode="auto">
          <a:xfrm>
            <a:off x="0" y="0"/>
            <a:ext cx="683568" cy="6967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980728"/>
            <a:ext cx="885698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FF00"/>
                </a:solidFill>
              </a:rPr>
              <a:t>Κριτήρια επιλογής: </a:t>
            </a:r>
            <a:endParaRPr lang="el-GR" sz="2400" b="1" dirty="0">
              <a:solidFill>
                <a:srgbClr val="FFFF00"/>
              </a:solidFill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l-GR" sz="2000" dirty="0"/>
              <a:t>Μητροπολιτική Περιοχή ή Μεσαία ή Αστική Περιοχή </a:t>
            </a:r>
            <a:endParaRPr lang="el-GR" sz="2000" dirty="0" smtClean="0"/>
          </a:p>
          <a:p>
            <a:pPr marL="285750" indent="-285750">
              <a:buFont typeface="Courier New" pitchFamily="49" charset="0"/>
              <a:buChar char="o"/>
            </a:pPr>
            <a:endParaRPr lang="el-GR" sz="2000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el-GR" sz="2000" dirty="0" smtClean="0"/>
              <a:t>Περιοχή </a:t>
            </a:r>
            <a:r>
              <a:rPr lang="el-GR" sz="2000" dirty="0"/>
              <a:t>εφαρμογής Ρυθμιστικού Σχεδίου </a:t>
            </a:r>
            <a:r>
              <a:rPr lang="el-GR" sz="2000" dirty="0" smtClean="0"/>
              <a:t>ή </a:t>
            </a:r>
            <a:r>
              <a:rPr lang="el-GR" sz="2000" dirty="0"/>
              <a:t>περιοχή για προώθηση της ΒΑΑ στα Περιφερειακά Πλαίσια Χωρικού Σχεδιασμού και Αειφόρου Ανάπτυξης ή στα </a:t>
            </a:r>
            <a:r>
              <a:rPr lang="el-GR" sz="2000" dirty="0" smtClean="0"/>
              <a:t>ΓΠΣ, ή στα ΣΟΑΠ</a:t>
            </a:r>
          </a:p>
          <a:p>
            <a:pPr marL="285750" indent="-285750">
              <a:buFont typeface="Courier New" pitchFamily="49" charset="0"/>
              <a:buChar char="o"/>
            </a:pPr>
            <a:endParaRPr lang="el-GR" sz="2000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el-GR" sz="2000" dirty="0" smtClean="0"/>
              <a:t>Ορίζονται με βάση τα όρια Δημοτικής Ενότητας ή όρια Γενικού Πολεοδομικού Σχεδίου ή Ρυθμιστικού Σχεδίου και ο πληθυσμός τους ξεπερνά τους 10.000 κατοίκους</a:t>
            </a:r>
          </a:p>
          <a:p>
            <a:pPr marL="285750" indent="-285750">
              <a:buFont typeface="Courier New" pitchFamily="49" charset="0"/>
              <a:buChar char="o"/>
            </a:pPr>
            <a:endParaRPr lang="el-GR" sz="2000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el-GR" sz="2000" dirty="0" smtClean="0"/>
              <a:t>Αντιμετωπίζουν έντονες προκλήσεις: οικονομικές/ περιβαλλοντικές/ κλιματικής αλλαγής/ δημογραφικές/ λειτουργικής οργάνωσης της πόλης</a:t>
            </a:r>
          </a:p>
          <a:p>
            <a:pPr marL="285750" indent="-285750">
              <a:buFont typeface="Courier New" pitchFamily="49" charset="0"/>
              <a:buChar char="o"/>
            </a:pPr>
            <a:endParaRPr lang="el-GR" sz="2000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el-GR" sz="2000" dirty="0" smtClean="0"/>
              <a:t>Περιλαμβάνουν </a:t>
            </a:r>
            <a:r>
              <a:rPr lang="el-GR" sz="2000" dirty="0"/>
              <a:t>ζώνες αποβιομηχάνισης, </a:t>
            </a:r>
            <a:r>
              <a:rPr lang="el-GR" sz="2000" dirty="0" smtClean="0"/>
              <a:t>υποβάθμισης ή κοινωνικού αποκλεισμού, περιοχές που </a:t>
            </a:r>
            <a:r>
              <a:rPr lang="el-GR" sz="2000" dirty="0"/>
              <a:t>δοκιμάζονται </a:t>
            </a:r>
            <a:r>
              <a:rPr lang="el-GR" sz="2000" dirty="0" smtClean="0"/>
              <a:t>εντονότερα από </a:t>
            </a:r>
            <a:r>
              <a:rPr lang="el-GR" sz="2000" dirty="0"/>
              <a:t>την οικονομική </a:t>
            </a:r>
            <a:r>
              <a:rPr lang="el-GR" sz="2000" dirty="0" smtClean="0"/>
              <a:t>κρίση.</a:t>
            </a:r>
            <a:endParaRPr lang="el-GR" sz="2000" dirty="0"/>
          </a:p>
          <a:p>
            <a:pPr marL="285750" indent="-285750">
              <a:buFont typeface="Courier New" pitchFamily="49" charset="0"/>
              <a:buChar char="o"/>
            </a:pPr>
            <a:endParaRPr lang="el-GR" sz="2000" dirty="0" smtClean="0">
              <a:solidFill>
                <a:prstClr val="white"/>
              </a:solidFill>
            </a:endParaRPr>
          </a:p>
          <a:p>
            <a:pPr marL="285750" indent="-285750">
              <a:buFont typeface="Courier New" pitchFamily="49" charset="0"/>
              <a:buChar char="o"/>
            </a:pPr>
            <a:endParaRPr lang="el-GR" sz="20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21577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2542</TotalTime>
  <Words>1553</Words>
  <Application>Microsoft Office PowerPoint</Application>
  <PresentationFormat>Προβολή στην οθόνη (4:3)</PresentationFormat>
  <Paragraphs>311</Paragraphs>
  <Slides>24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Θέμα του Office</vt:lpstr>
      <vt:lpstr>ΜΕΤΑΠΤΥΧΙΑΚΟ ΠΡΟΓΡΑΜΜΑ  ‘ΑΣΤΙΚΗ ΑΝΑΠΛΑΣΗ &amp; ΑΝΑΠΤΥΞΗ’ – ΑΑΑ  Πανεπιστήμιο Θεσσαλίας Τμήμα Μηχανικών Χωροταξίας Πολεοδομίας  και Περιφερειακής Ανάπτυξης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Ευρύτερο πλαίσιο της Στρατηγικής RIS3  </vt:lpstr>
      <vt:lpstr>Το σκεπτικό της Στρατηγικής RIS3 (1) </vt:lpstr>
      <vt:lpstr>Το σκεπτικό της Στρατηγικής RIS3 (2) </vt:lpstr>
      <vt:lpstr>Το σκεπτικό της Στρατηγικής RIS3 (3) </vt:lpstr>
      <vt:lpstr>Νέα Μεθοδολογία Σχεδιασμού</vt:lpstr>
      <vt:lpstr>Διαδικασία Επιχειρηματικής Ανακάλυψης </vt:lpstr>
      <vt:lpstr>   Πλατφόρμες Καινοτομίας 1ος Γύρος Επιχειρηματικής Ανακάλυψης (2013-15)</vt:lpstr>
      <vt:lpstr>Προτεραιότητες της Εθνικής Στρατηγικής  Έξυπνης Εξειδίκευσης RIS3</vt:lpstr>
      <vt:lpstr>Διαφάνεια 20</vt:lpstr>
      <vt:lpstr>2ος Γύρος Επιχειρηματικής Ανακάλυψης  2015 - 2016</vt:lpstr>
      <vt:lpstr>Κριτήρια Επιλογής Προτεραιοτήτων</vt:lpstr>
      <vt:lpstr>Διαφάνεια 23</vt:lpstr>
      <vt:lpstr>Διαφάνεια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Βασικά Σημεία για την παρακολούθηση, αξιολόγηση και επικαιροποίηση ενός Επιχειρησιακού Προγράμματος ενός Δήμου</dc:title>
  <dc:creator>Sotiris Pavleas</dc:creator>
  <cp:lastModifiedBy>Sotiris Pavleas</cp:lastModifiedBy>
  <cp:revision>266</cp:revision>
  <dcterms:created xsi:type="dcterms:W3CDTF">2013-09-26T09:38:51Z</dcterms:created>
  <dcterms:modified xsi:type="dcterms:W3CDTF">2017-04-05T10:29:49Z</dcterms:modified>
</cp:coreProperties>
</file>