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8"/>
  </p:notesMasterIdLst>
  <p:sldIdLst>
    <p:sldId id="256" r:id="rId2"/>
    <p:sldId id="310" r:id="rId3"/>
    <p:sldId id="311" r:id="rId4"/>
    <p:sldId id="347" r:id="rId5"/>
    <p:sldId id="312" r:id="rId6"/>
    <p:sldId id="313" r:id="rId7"/>
    <p:sldId id="348" r:id="rId8"/>
    <p:sldId id="319" r:id="rId9"/>
    <p:sldId id="323" r:id="rId10"/>
    <p:sldId id="320" r:id="rId11"/>
    <p:sldId id="321" r:id="rId12"/>
    <p:sldId id="330" r:id="rId13"/>
    <p:sldId id="349" r:id="rId14"/>
    <p:sldId id="324" r:id="rId15"/>
    <p:sldId id="325" r:id="rId16"/>
    <p:sldId id="326" r:id="rId17"/>
    <p:sldId id="327" r:id="rId18"/>
    <p:sldId id="353" r:id="rId19"/>
    <p:sldId id="350" r:id="rId20"/>
    <p:sldId id="346" r:id="rId21"/>
    <p:sldId id="351" r:id="rId22"/>
    <p:sldId id="333" r:id="rId23"/>
    <p:sldId id="334" r:id="rId24"/>
    <p:sldId id="343" r:id="rId25"/>
    <p:sldId id="354" r:id="rId26"/>
    <p:sldId id="355" r:id="rId27"/>
    <p:sldId id="357" r:id="rId28"/>
    <p:sldId id="356" r:id="rId29"/>
    <p:sldId id="358" r:id="rId30"/>
    <p:sldId id="342" r:id="rId31"/>
    <p:sldId id="352" r:id="rId32"/>
    <p:sldId id="335" r:id="rId33"/>
    <p:sldId id="337" r:id="rId34"/>
    <p:sldId id="338" r:id="rId35"/>
    <p:sldId id="339" r:id="rId36"/>
    <p:sldId id="340"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3252"/>
    <a:srgbClr val="02829C"/>
    <a:srgbClr val="02AED0"/>
    <a:srgbClr val="0397B5"/>
    <a:srgbClr val="03B4D7"/>
    <a:srgbClr val="03C6ED"/>
    <a:srgbClr val="3A984A"/>
    <a:srgbClr val="74D4A9"/>
    <a:srgbClr val="63E598"/>
    <a:srgbClr val="ADB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p:scale>
          <a:sx n="60" d="100"/>
          <a:sy n="60" d="100"/>
        </p:scale>
        <p:origin x="-2280" y="-10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E87DBC-D165-4075-AC69-D72FAF565D3E}" type="datetimeFigureOut">
              <a:rPr lang="el-GR" smtClean="0"/>
              <a:pPr/>
              <a:t>30/11/2016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A62B2-19B8-48C5-B6FF-D0735D7E5ABE}" type="slidenum">
              <a:rPr lang="el-GR" smtClean="0"/>
              <a:pPr/>
              <a:t>‹#›</a:t>
            </a:fld>
            <a:endParaRPr lang="el-GR"/>
          </a:p>
        </p:txBody>
      </p:sp>
    </p:spTree>
    <p:extLst>
      <p:ext uri="{BB962C8B-B14F-4D97-AF65-F5344CB8AC3E}">
        <p14:creationId xmlns:p14="http://schemas.microsoft.com/office/powerpoint/2010/main" val="278424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C427765-9971-4A01-AA76-526ADA496D7F}" type="datetime1">
              <a:rPr lang="el-GR" smtClean="0"/>
              <a:pPr/>
              <a:t>30/11/2016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FEFA6CC-2A48-4816-B592-0BE19DF8C9B7}" type="datetime1">
              <a:rPr lang="el-GR" smtClean="0"/>
              <a:pPr/>
              <a:t>30/11/2016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CC3ECA7-F91C-4DC9-B69B-40A12743A5C5}" type="datetime1">
              <a:rPr lang="el-GR" smtClean="0"/>
              <a:pPr/>
              <a:t>30/11/2016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38808CA-1CCA-4ED3-89BA-57E3E0A662F6}" type="datetime1">
              <a:rPr lang="el-GR" smtClean="0"/>
              <a:pPr/>
              <a:t>30/11/2016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EA1B0F4-4FEC-48C9-BF6E-D1304131C74B}" type="datetime1">
              <a:rPr lang="el-GR" smtClean="0"/>
              <a:pPr/>
              <a:t>30/11/2016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89F0A6D-F672-4AD4-8448-65EB86C8ACB4}" type="datetime1">
              <a:rPr lang="el-GR" smtClean="0"/>
              <a:pPr/>
              <a:t>30/11/2016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09370FE-D64A-4E2C-AB07-C3582D96DD0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0171D32-DBFF-4C69-B7A9-B838C0DAB85A}" type="datetime1">
              <a:rPr lang="el-GR" smtClean="0"/>
              <a:pPr/>
              <a:t>30/11/2016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09370FE-D64A-4E2C-AB07-C3582D96DD0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10FE012-1530-4557-B145-995A2845C320}" type="datetime1">
              <a:rPr lang="el-GR" smtClean="0"/>
              <a:pPr/>
              <a:t>30/11/2016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09370FE-D64A-4E2C-AB07-C3582D96DD0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ED632D7-CBEE-4280-B56A-3AEE092C3173}" type="datetime1">
              <a:rPr lang="el-GR" smtClean="0"/>
              <a:pPr/>
              <a:t>30/11/2016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09370FE-D64A-4E2C-AB07-C3582D96DD0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8B28421-A32F-4F7B-82C6-F50CB9847B87}" type="datetime1">
              <a:rPr lang="el-GR" smtClean="0"/>
              <a:pPr/>
              <a:t>30/11/2016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09370FE-D64A-4E2C-AB07-C3582D96DD0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8C59BFD-7A34-4273-86C2-FE15F2FB66CA}" type="datetime1">
              <a:rPr lang="el-GR" smtClean="0"/>
              <a:pPr/>
              <a:t>30/11/2016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09370FE-D64A-4E2C-AB07-C3582D96DD0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CD19F-1BA0-4A9B-99B7-E9EE741CE9D8}" type="datetime1">
              <a:rPr lang="el-GR" smtClean="0"/>
              <a:pPr/>
              <a:t>30/11/2016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370FE-D64A-4E2C-AB07-C3582D96DD0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eattle.gov/default.htm" TargetMode="External"/><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hyperlink" Target="http://www.seattle.gov/default.htm"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octo.dc.gov/DC/OCTO/Maps+and+Apps/Geospatial+Services" TargetMode="Externa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octo.dc.gov/DC/OCTO/Maps+and+Apps/Geospatial+Services"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octo.dc.gov/DC/OCTO/Maps+and+Apps/Geospatial+Services" TargetMode="External"/><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octo.dc.gov/DC/OCTO/Maps+and+Apps/Geospatial+Services" TargetMode="Externa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hyperlink" Target="http://www.intelligentwaterloo.com/en/index.shtml"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hyperlink" Target="http://www.intelligentwaterloo.com/en/index.shtml"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Solar_Cities_in_Australia" TargetMode="External"/><Relationship Id="rId2" Type="http://schemas.openxmlformats.org/officeDocument/2006/relationships/image" Target="../media/image51.gif"/><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martcity24x7.com/"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seattle.gov/default.htm" TargetMode="External"/><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www.seattle.gov/default.htm" TargetMode="External"/><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www.seattle.gov/default.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1700808"/>
            <a:ext cx="7772400" cy="3240361"/>
          </a:xfrm>
        </p:spPr>
        <p:txBody>
          <a:bodyPr>
            <a:noAutofit/>
          </a:bodyPr>
          <a:lstStyle/>
          <a:p>
            <a:r>
              <a:rPr lang="en-US" sz="4000" b="1" dirty="0" smtClean="0">
                <a:solidFill>
                  <a:srgbClr val="C00000"/>
                </a:solidFill>
              </a:rPr>
              <a:t>“Smart Cities”</a:t>
            </a:r>
            <a:r>
              <a:rPr lang="el-GR" sz="4000" b="1" dirty="0" smtClean="0">
                <a:solidFill>
                  <a:srgbClr val="C00000"/>
                </a:solidFill>
              </a:rPr>
              <a:t/>
            </a:r>
            <a:br>
              <a:rPr lang="el-GR" sz="4000" b="1" dirty="0" smtClean="0">
                <a:solidFill>
                  <a:srgbClr val="C00000"/>
                </a:solidFill>
              </a:rPr>
            </a:br>
            <a:r>
              <a:rPr lang="en-US" sz="3200" b="1" dirty="0" smtClean="0"/>
              <a:t/>
            </a:r>
            <a:br>
              <a:rPr lang="en-US" sz="3200" b="1" dirty="0" smtClean="0"/>
            </a:br>
            <a:r>
              <a:rPr lang="el-GR" sz="3200" b="1" dirty="0" smtClean="0"/>
              <a:t>Περιγραφή, ανάλυση και αξιολόγηση παραδειγμάτων</a:t>
            </a:r>
            <a:r>
              <a:rPr lang="en-US" sz="3200" b="1" dirty="0" smtClean="0"/>
              <a:t> </a:t>
            </a:r>
            <a:r>
              <a:rPr lang="el-GR" sz="3200" b="1" dirty="0" smtClean="0"/>
              <a:t>Βορειοαμερικανικών</a:t>
            </a:r>
            <a:r>
              <a:rPr lang="en-US" sz="3200" b="1" dirty="0" smtClean="0"/>
              <a:t> </a:t>
            </a:r>
            <a:r>
              <a:rPr lang="el-GR" sz="3200" b="1" dirty="0" smtClean="0"/>
              <a:t>και Ασιατικών πόλεων</a:t>
            </a:r>
            <a:r>
              <a:rPr lang="en-US" sz="3200" b="1" dirty="0" smtClean="0"/>
              <a:t>.</a:t>
            </a:r>
            <a:r>
              <a:rPr lang="el-GR" sz="3200" dirty="0"/>
              <a:t/>
            </a:r>
            <a:br>
              <a:rPr lang="el-GR" sz="3200" dirty="0"/>
            </a:br>
            <a:endParaRPr lang="el-GR" sz="3200" dirty="0"/>
          </a:p>
        </p:txBody>
      </p:sp>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1</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 name="4 - Ορθογώνιο"/>
          <p:cNvSpPr/>
          <p:nvPr/>
        </p:nvSpPr>
        <p:spPr>
          <a:xfrm>
            <a:off x="2195513" y="4941888"/>
            <a:ext cx="5029200" cy="1076325"/>
          </a:xfrm>
          <a:prstGeom prst="rect">
            <a:avLst/>
          </a:prstGeom>
        </p:spPr>
        <p:txBody>
          <a:bodyPr>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buFont typeface="Wingdings 2"/>
              <a:buNone/>
              <a:defRPr/>
            </a:pPr>
            <a:r>
              <a:rPr lang="el-GR" sz="1600" b="1" dirty="0" smtClean="0">
                <a:solidFill>
                  <a:srgbClr val="FF0000"/>
                </a:solidFill>
                <a:effectLst>
                  <a:outerShdw blurRad="38100" dist="38100" dir="2700000" algn="tl">
                    <a:srgbClr val="000000">
                      <a:alpha val="43137"/>
                    </a:srgbClr>
                  </a:outerShdw>
                </a:effectLst>
                <a:latin typeface="+mn-lt"/>
              </a:rPr>
              <a:t>Άσπα Γοσποδίνη</a:t>
            </a:r>
          </a:p>
          <a:p>
            <a:pPr algn="ctr" fontAlgn="auto">
              <a:spcBef>
                <a:spcPts val="0"/>
              </a:spcBef>
              <a:spcAft>
                <a:spcPts val="0"/>
              </a:spcAft>
              <a:buFont typeface="Wingdings 2"/>
              <a:buNone/>
              <a:defRPr/>
            </a:pPr>
            <a:r>
              <a:rPr lang="el-GR" sz="1600" b="1" dirty="0" smtClean="0">
                <a:latin typeface="+mn-lt"/>
              </a:rPr>
              <a:t>Αρχιτέκτων ΑΠΘ, </a:t>
            </a:r>
            <a:r>
              <a:rPr lang="en-US" sz="1600" b="1" dirty="0" smtClean="0">
                <a:latin typeface="+mn-lt"/>
              </a:rPr>
              <a:t>MSc, PhD Bartlett School, UCL</a:t>
            </a:r>
          </a:p>
          <a:p>
            <a:pPr algn="ctr" fontAlgn="auto">
              <a:spcBef>
                <a:spcPts val="0"/>
              </a:spcBef>
              <a:spcAft>
                <a:spcPts val="0"/>
              </a:spcAft>
              <a:buFont typeface="Wingdings 2"/>
              <a:buNone/>
              <a:defRPr/>
            </a:pPr>
            <a:r>
              <a:rPr lang="el-GR" sz="1600" b="1" dirty="0" smtClean="0">
                <a:latin typeface="+mn-lt"/>
              </a:rPr>
              <a:t>Καθηγήτρια Πολεοδομίας &amp; Αστικού Σχεδιασμού</a:t>
            </a:r>
          </a:p>
          <a:p>
            <a:pPr algn="ctr" fontAlgn="auto">
              <a:spcBef>
                <a:spcPts val="0"/>
              </a:spcBef>
              <a:spcAft>
                <a:spcPts val="0"/>
              </a:spcAft>
              <a:buFont typeface="Wingdings 2"/>
              <a:buNone/>
              <a:defRPr/>
            </a:pPr>
            <a:r>
              <a:rPr lang="el-GR" sz="1600" b="1" dirty="0" smtClean="0">
                <a:latin typeface="+mn-lt"/>
              </a:rPr>
              <a:t>Πανεπιστήμιο Θεσσαλίας</a:t>
            </a:r>
            <a:endParaRPr lang="el-GR" sz="1600" b="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0" y="0"/>
            <a:ext cx="9144000" cy="692696"/>
          </a:xfrm>
          <a:prstGeom prst="rect">
            <a:avLst/>
          </a:prstGeom>
          <a:solidFill>
            <a:srgbClr val="00B0F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10</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074" name="Picture 2"/>
          <p:cNvPicPr>
            <a:picLocks noChangeAspect="1" noChangeArrowheads="1"/>
          </p:cNvPicPr>
          <p:nvPr/>
        </p:nvPicPr>
        <p:blipFill>
          <a:blip r:embed="rId2" cstate="print"/>
          <a:srcRect/>
          <a:stretch>
            <a:fillRect/>
          </a:stretch>
        </p:blipFill>
        <p:spPr bwMode="auto">
          <a:xfrm>
            <a:off x="785463" y="1268760"/>
            <a:ext cx="7674969" cy="5042559"/>
          </a:xfrm>
          <a:prstGeom prst="rect">
            <a:avLst/>
          </a:prstGeom>
          <a:noFill/>
          <a:ln w="9525">
            <a:noFill/>
            <a:miter lim="800000"/>
            <a:headEnd/>
            <a:tailEnd/>
          </a:ln>
        </p:spPr>
      </p:pic>
      <p:pic>
        <p:nvPicPr>
          <p:cNvPr id="7" name="Picture 4" descr="Seattle.gov Home Page">
            <a:hlinkClick r:id="rId3"/>
          </p:cNvPr>
          <p:cNvPicPr>
            <a:picLocks noChangeAspect="1" noChangeArrowheads="1"/>
          </p:cNvPicPr>
          <p:nvPr/>
        </p:nvPicPr>
        <p:blipFill>
          <a:blip r:embed="rId4" cstate="print"/>
          <a:srcRect/>
          <a:stretch>
            <a:fillRect/>
          </a:stretch>
        </p:blipFill>
        <p:spPr bwMode="auto">
          <a:xfrm>
            <a:off x="2964160" y="-27384"/>
            <a:ext cx="3048000" cy="666751"/>
          </a:xfrm>
          <a:prstGeom prst="rect">
            <a:avLst/>
          </a:prstGeom>
          <a:noFill/>
        </p:spPr>
      </p:pic>
      <p:sp>
        <p:nvSpPr>
          <p:cNvPr id="9" name="8 - TextBox"/>
          <p:cNvSpPr txBox="1"/>
          <p:nvPr/>
        </p:nvSpPr>
        <p:spPr>
          <a:xfrm>
            <a:off x="683568" y="908720"/>
            <a:ext cx="3672408" cy="369332"/>
          </a:xfrm>
          <a:prstGeom prst="rect">
            <a:avLst/>
          </a:prstGeom>
          <a:noFill/>
        </p:spPr>
        <p:txBody>
          <a:bodyPr wrap="square" rtlCol="0">
            <a:spAutoFit/>
          </a:bodyPr>
          <a:lstStyle/>
          <a:p>
            <a:r>
              <a:rPr lang="en-US" b="1" u="sng" dirty="0" smtClean="0">
                <a:solidFill>
                  <a:srgbClr val="02829C"/>
                </a:solidFill>
              </a:rPr>
              <a:t>Pothole repair map</a:t>
            </a:r>
            <a:endParaRPr lang="el-GR" b="1" u="sng" dirty="0">
              <a:solidFill>
                <a:srgbClr val="02829C"/>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0" y="0"/>
            <a:ext cx="9144000" cy="692696"/>
          </a:xfrm>
          <a:prstGeom prst="rect">
            <a:avLst/>
          </a:prstGeom>
          <a:solidFill>
            <a:srgbClr val="00B0F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11</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098" name="Picture 2"/>
          <p:cNvPicPr>
            <a:picLocks noChangeAspect="1" noChangeArrowheads="1"/>
          </p:cNvPicPr>
          <p:nvPr/>
        </p:nvPicPr>
        <p:blipFill>
          <a:blip r:embed="rId2" cstate="print"/>
          <a:srcRect/>
          <a:stretch>
            <a:fillRect/>
          </a:stretch>
        </p:blipFill>
        <p:spPr bwMode="auto">
          <a:xfrm>
            <a:off x="4283968" y="1052736"/>
            <a:ext cx="4176464" cy="362369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51520" y="1124744"/>
            <a:ext cx="2714625" cy="2181225"/>
          </a:xfrm>
          <a:prstGeom prst="rect">
            <a:avLst/>
          </a:prstGeom>
          <a:noFill/>
          <a:ln w="9525">
            <a:noFill/>
            <a:miter lim="800000"/>
            <a:headEnd/>
            <a:tailEnd/>
          </a:ln>
        </p:spPr>
      </p:pic>
      <p:pic>
        <p:nvPicPr>
          <p:cNvPr id="2" name="Picture 4"/>
          <p:cNvPicPr>
            <a:picLocks noChangeAspect="1" noChangeArrowheads="1"/>
          </p:cNvPicPr>
          <p:nvPr/>
        </p:nvPicPr>
        <p:blipFill>
          <a:blip r:embed="rId4" cstate="print"/>
          <a:srcRect/>
          <a:stretch>
            <a:fillRect/>
          </a:stretch>
        </p:blipFill>
        <p:spPr bwMode="auto">
          <a:xfrm>
            <a:off x="4427984" y="4797152"/>
            <a:ext cx="4109862" cy="135304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323528" y="3573016"/>
            <a:ext cx="3086100" cy="2857500"/>
          </a:xfrm>
          <a:prstGeom prst="rect">
            <a:avLst/>
          </a:prstGeom>
          <a:noFill/>
          <a:ln w="9525">
            <a:noFill/>
            <a:miter lim="800000"/>
            <a:headEnd/>
            <a:tailEnd/>
          </a:ln>
        </p:spPr>
      </p:pic>
      <p:pic>
        <p:nvPicPr>
          <p:cNvPr id="10" name="Picture 4" descr="Seattle.gov Home Page">
            <a:hlinkClick r:id="rId6"/>
          </p:cNvPr>
          <p:cNvPicPr>
            <a:picLocks noChangeAspect="1" noChangeArrowheads="1"/>
          </p:cNvPicPr>
          <p:nvPr/>
        </p:nvPicPr>
        <p:blipFill>
          <a:blip r:embed="rId7" cstate="print"/>
          <a:srcRect/>
          <a:stretch>
            <a:fillRect/>
          </a:stretch>
        </p:blipFill>
        <p:spPr bwMode="auto">
          <a:xfrm>
            <a:off x="2964160" y="-27384"/>
            <a:ext cx="3048000" cy="666751"/>
          </a:xfrm>
          <a:prstGeom prst="rect">
            <a:avLst/>
          </a:prstGeom>
          <a:noFill/>
        </p:spPr>
      </p:pic>
      <p:sp>
        <p:nvSpPr>
          <p:cNvPr id="11" name="10 - TextBox"/>
          <p:cNvSpPr txBox="1"/>
          <p:nvPr/>
        </p:nvSpPr>
        <p:spPr>
          <a:xfrm>
            <a:off x="323528" y="764704"/>
            <a:ext cx="3672408" cy="369332"/>
          </a:xfrm>
          <a:prstGeom prst="rect">
            <a:avLst/>
          </a:prstGeom>
          <a:noFill/>
        </p:spPr>
        <p:txBody>
          <a:bodyPr wrap="square" rtlCol="0">
            <a:spAutoFit/>
          </a:bodyPr>
          <a:lstStyle/>
          <a:p>
            <a:r>
              <a:rPr lang="en-US" b="1" u="sng" dirty="0" smtClean="0">
                <a:solidFill>
                  <a:srgbClr val="02829C"/>
                </a:solidFill>
              </a:rPr>
              <a:t>Garbage and recycling collection</a:t>
            </a:r>
            <a:endParaRPr lang="el-GR" b="1" u="sng" dirty="0">
              <a:solidFill>
                <a:srgbClr val="02829C"/>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12</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170" name="Picture 2"/>
          <p:cNvPicPr>
            <a:picLocks noChangeAspect="1" noChangeArrowheads="1"/>
          </p:cNvPicPr>
          <p:nvPr/>
        </p:nvPicPr>
        <p:blipFill>
          <a:blip r:embed="rId2" cstate="print"/>
          <a:srcRect/>
          <a:stretch>
            <a:fillRect/>
          </a:stretch>
        </p:blipFill>
        <p:spPr bwMode="auto">
          <a:xfrm>
            <a:off x="3635896" y="0"/>
            <a:ext cx="1447800" cy="600075"/>
          </a:xfrm>
          <a:prstGeom prst="rect">
            <a:avLst/>
          </a:prstGeom>
          <a:noFill/>
          <a:ln w="9525">
            <a:noFill/>
            <a:miter lim="800000"/>
            <a:headEnd/>
            <a:tailEnd/>
          </a:ln>
        </p:spPr>
      </p:pic>
      <p:cxnSp>
        <p:nvCxnSpPr>
          <p:cNvPr id="10" name="9 - Ευθεία γραμμή σύνδεσης"/>
          <p:cNvCxnSpPr/>
          <p:nvPr/>
        </p:nvCxnSpPr>
        <p:spPr>
          <a:xfrm>
            <a:off x="0" y="620688"/>
            <a:ext cx="914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395536" y="1556792"/>
            <a:ext cx="8285615" cy="420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13</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170" name="Picture 2"/>
          <p:cNvPicPr>
            <a:picLocks noChangeAspect="1" noChangeArrowheads="1"/>
          </p:cNvPicPr>
          <p:nvPr/>
        </p:nvPicPr>
        <p:blipFill>
          <a:blip r:embed="rId2" cstate="print"/>
          <a:srcRect/>
          <a:stretch>
            <a:fillRect/>
          </a:stretch>
        </p:blipFill>
        <p:spPr bwMode="auto">
          <a:xfrm>
            <a:off x="3635896" y="0"/>
            <a:ext cx="1447800" cy="600075"/>
          </a:xfrm>
          <a:prstGeom prst="rect">
            <a:avLst/>
          </a:prstGeom>
          <a:noFill/>
          <a:ln w="9525">
            <a:noFill/>
            <a:miter lim="800000"/>
            <a:headEnd/>
            <a:tailEnd/>
          </a:ln>
        </p:spPr>
      </p:pic>
      <p:cxnSp>
        <p:nvCxnSpPr>
          <p:cNvPr id="10" name="9 - Ευθεία γραμμή σύνδεσης"/>
          <p:cNvCxnSpPr/>
          <p:nvPr/>
        </p:nvCxnSpPr>
        <p:spPr>
          <a:xfrm>
            <a:off x="0" y="620688"/>
            <a:ext cx="914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a:blip r:embed="rId3" cstate="print"/>
          <a:srcRect/>
          <a:stretch>
            <a:fillRect/>
          </a:stretch>
        </p:blipFill>
        <p:spPr bwMode="auto">
          <a:xfrm>
            <a:off x="179512" y="836712"/>
            <a:ext cx="1504950" cy="43815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323528" y="1556792"/>
            <a:ext cx="8515197"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14</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170" name="Picture 2"/>
          <p:cNvPicPr>
            <a:picLocks noChangeAspect="1" noChangeArrowheads="1"/>
          </p:cNvPicPr>
          <p:nvPr/>
        </p:nvPicPr>
        <p:blipFill>
          <a:blip r:embed="rId2" cstate="print"/>
          <a:srcRect/>
          <a:stretch>
            <a:fillRect/>
          </a:stretch>
        </p:blipFill>
        <p:spPr bwMode="auto">
          <a:xfrm>
            <a:off x="3635896" y="0"/>
            <a:ext cx="1447800" cy="600075"/>
          </a:xfrm>
          <a:prstGeom prst="rect">
            <a:avLst/>
          </a:prstGeom>
          <a:noFill/>
          <a:ln w="9525">
            <a:noFill/>
            <a:miter lim="800000"/>
            <a:headEnd/>
            <a:tailEnd/>
          </a:ln>
        </p:spPr>
      </p:pic>
      <p:cxnSp>
        <p:nvCxnSpPr>
          <p:cNvPr id="10" name="9 - Ευθεία γραμμή σύνδεσης"/>
          <p:cNvCxnSpPr/>
          <p:nvPr/>
        </p:nvCxnSpPr>
        <p:spPr>
          <a:xfrm>
            <a:off x="0" y="620688"/>
            <a:ext cx="914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3" cstate="print"/>
          <a:srcRect/>
          <a:stretch>
            <a:fillRect/>
          </a:stretch>
        </p:blipFill>
        <p:spPr bwMode="auto">
          <a:xfrm>
            <a:off x="4107185" y="3212976"/>
            <a:ext cx="5001319" cy="2808312"/>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108520" y="1268760"/>
            <a:ext cx="4032448" cy="4608512"/>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a:stretch>
            <a:fillRect/>
          </a:stretch>
        </p:blipFill>
        <p:spPr bwMode="auto">
          <a:xfrm>
            <a:off x="5220072" y="1196752"/>
            <a:ext cx="19526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15</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170" name="Picture 2"/>
          <p:cNvPicPr>
            <a:picLocks noChangeAspect="1" noChangeArrowheads="1"/>
          </p:cNvPicPr>
          <p:nvPr/>
        </p:nvPicPr>
        <p:blipFill>
          <a:blip r:embed="rId2" cstate="print"/>
          <a:srcRect/>
          <a:stretch>
            <a:fillRect/>
          </a:stretch>
        </p:blipFill>
        <p:spPr bwMode="auto">
          <a:xfrm>
            <a:off x="3635896" y="0"/>
            <a:ext cx="1447800" cy="600075"/>
          </a:xfrm>
          <a:prstGeom prst="rect">
            <a:avLst/>
          </a:prstGeom>
          <a:noFill/>
          <a:ln w="9525">
            <a:noFill/>
            <a:miter lim="800000"/>
            <a:headEnd/>
            <a:tailEnd/>
          </a:ln>
        </p:spPr>
      </p:pic>
      <p:cxnSp>
        <p:nvCxnSpPr>
          <p:cNvPr id="10" name="9 - Ευθεία γραμμή σύνδεσης"/>
          <p:cNvCxnSpPr/>
          <p:nvPr/>
        </p:nvCxnSpPr>
        <p:spPr>
          <a:xfrm>
            <a:off x="0" y="620688"/>
            <a:ext cx="914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3" cstate="print"/>
          <a:srcRect/>
          <a:stretch>
            <a:fillRect/>
          </a:stretch>
        </p:blipFill>
        <p:spPr bwMode="auto">
          <a:xfrm>
            <a:off x="1043608" y="950245"/>
            <a:ext cx="6955681" cy="57191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16</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170" name="Picture 2"/>
          <p:cNvPicPr>
            <a:picLocks noChangeAspect="1" noChangeArrowheads="1"/>
          </p:cNvPicPr>
          <p:nvPr/>
        </p:nvPicPr>
        <p:blipFill>
          <a:blip r:embed="rId2" cstate="print"/>
          <a:srcRect/>
          <a:stretch>
            <a:fillRect/>
          </a:stretch>
        </p:blipFill>
        <p:spPr bwMode="auto">
          <a:xfrm>
            <a:off x="3635896" y="0"/>
            <a:ext cx="1447800" cy="600075"/>
          </a:xfrm>
          <a:prstGeom prst="rect">
            <a:avLst/>
          </a:prstGeom>
          <a:noFill/>
          <a:ln w="9525">
            <a:noFill/>
            <a:miter lim="800000"/>
            <a:headEnd/>
            <a:tailEnd/>
          </a:ln>
        </p:spPr>
      </p:pic>
      <p:cxnSp>
        <p:nvCxnSpPr>
          <p:cNvPr id="10" name="9 - Ευθεία γραμμή σύνδεσης"/>
          <p:cNvCxnSpPr/>
          <p:nvPr/>
        </p:nvCxnSpPr>
        <p:spPr>
          <a:xfrm>
            <a:off x="0" y="620688"/>
            <a:ext cx="914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3" cstate="print"/>
          <a:srcRect/>
          <a:stretch>
            <a:fillRect/>
          </a:stretch>
        </p:blipFill>
        <p:spPr bwMode="auto">
          <a:xfrm>
            <a:off x="606748" y="764704"/>
            <a:ext cx="7997700" cy="5955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17</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 name="4 - Ορθογώνιο"/>
          <p:cNvSpPr/>
          <p:nvPr/>
        </p:nvSpPr>
        <p:spPr>
          <a:xfrm>
            <a:off x="0" y="0"/>
            <a:ext cx="9144000" cy="523220"/>
          </a:xfrm>
          <a:prstGeom prst="rect">
            <a:avLst/>
          </a:prstGeom>
          <a:solidFill>
            <a:schemeClr val="bg1">
              <a:lumMod val="75000"/>
            </a:schemeClr>
          </a:solidFill>
        </p:spPr>
        <p:txBody>
          <a:bodyPr wrap="square">
            <a:spAutoFit/>
          </a:bodyPr>
          <a:lstStyle/>
          <a:p>
            <a:pPr algn="ctr"/>
            <a:r>
              <a:rPr lang="en-US" sz="2800" b="1" dirty="0" smtClean="0">
                <a:hlinkClick r:id="rId2" action="ppaction://hlinkfile" tooltip="District of Columbia Geographic Information System"/>
              </a:rPr>
              <a:t>District of Columbia </a:t>
            </a:r>
          </a:p>
        </p:txBody>
      </p:sp>
      <p:pic>
        <p:nvPicPr>
          <p:cNvPr id="2050" name="Picture 2"/>
          <p:cNvPicPr>
            <a:picLocks noChangeAspect="1" noChangeArrowheads="1"/>
          </p:cNvPicPr>
          <p:nvPr/>
        </p:nvPicPr>
        <p:blipFill>
          <a:blip r:embed="rId3" cstate="print"/>
          <a:srcRect/>
          <a:stretch>
            <a:fillRect/>
          </a:stretch>
        </p:blipFill>
        <p:spPr bwMode="auto">
          <a:xfrm>
            <a:off x="0" y="692696"/>
            <a:ext cx="9144000" cy="347168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0" y="4325518"/>
            <a:ext cx="9144000" cy="25324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18</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 name="4 - Ορθογώνιο"/>
          <p:cNvSpPr/>
          <p:nvPr/>
        </p:nvSpPr>
        <p:spPr>
          <a:xfrm>
            <a:off x="0" y="0"/>
            <a:ext cx="9144000" cy="523220"/>
          </a:xfrm>
          <a:prstGeom prst="rect">
            <a:avLst/>
          </a:prstGeom>
          <a:solidFill>
            <a:schemeClr val="bg1">
              <a:lumMod val="75000"/>
            </a:schemeClr>
          </a:solidFill>
        </p:spPr>
        <p:txBody>
          <a:bodyPr wrap="square">
            <a:spAutoFit/>
          </a:bodyPr>
          <a:lstStyle/>
          <a:p>
            <a:pPr algn="ctr"/>
            <a:r>
              <a:rPr lang="en-US" sz="2800" b="1" dirty="0" smtClean="0">
                <a:hlinkClick r:id="rId2" action="ppaction://hlinkfile" tooltip="District of Columbia Geographic Information System"/>
              </a:rPr>
              <a:t>District of Columbia </a:t>
            </a:r>
          </a:p>
        </p:txBody>
      </p:sp>
      <p:pic>
        <p:nvPicPr>
          <p:cNvPr id="3074" name="Picture 2"/>
          <p:cNvPicPr>
            <a:picLocks noChangeAspect="1" noChangeArrowheads="1"/>
          </p:cNvPicPr>
          <p:nvPr/>
        </p:nvPicPr>
        <p:blipFill>
          <a:blip r:embed="rId3" cstate="print"/>
          <a:srcRect/>
          <a:stretch>
            <a:fillRect/>
          </a:stretch>
        </p:blipFill>
        <p:spPr bwMode="auto">
          <a:xfrm>
            <a:off x="1835696" y="548680"/>
            <a:ext cx="5040560" cy="6045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19</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1266" name="Picture 2"/>
          <p:cNvPicPr>
            <a:picLocks noChangeAspect="1" noChangeArrowheads="1"/>
          </p:cNvPicPr>
          <p:nvPr/>
        </p:nvPicPr>
        <p:blipFill>
          <a:blip r:embed="rId2" cstate="print"/>
          <a:srcRect/>
          <a:stretch>
            <a:fillRect/>
          </a:stretch>
        </p:blipFill>
        <p:spPr bwMode="auto">
          <a:xfrm>
            <a:off x="323528" y="764704"/>
            <a:ext cx="3960440" cy="2896755"/>
          </a:xfrm>
          <a:prstGeom prst="rect">
            <a:avLst/>
          </a:prstGeom>
          <a:noFill/>
          <a:ln w="9525">
            <a:noFill/>
            <a:miter lim="800000"/>
            <a:headEnd/>
            <a:tailEnd/>
          </a:ln>
        </p:spPr>
      </p:pic>
      <p:sp>
        <p:nvSpPr>
          <p:cNvPr id="5" name="4 - Ορθογώνιο"/>
          <p:cNvSpPr/>
          <p:nvPr/>
        </p:nvSpPr>
        <p:spPr>
          <a:xfrm>
            <a:off x="0" y="0"/>
            <a:ext cx="9144000" cy="523220"/>
          </a:xfrm>
          <a:prstGeom prst="rect">
            <a:avLst/>
          </a:prstGeom>
          <a:solidFill>
            <a:schemeClr val="bg1">
              <a:lumMod val="75000"/>
            </a:schemeClr>
          </a:solidFill>
        </p:spPr>
        <p:txBody>
          <a:bodyPr wrap="square">
            <a:spAutoFit/>
          </a:bodyPr>
          <a:lstStyle/>
          <a:p>
            <a:pPr algn="ctr"/>
            <a:r>
              <a:rPr lang="en-US" sz="2800" b="1" dirty="0" smtClean="0">
                <a:hlinkClick r:id="rId3" action="ppaction://hlinkfile" tooltip="District of Columbia Geographic Information System"/>
              </a:rPr>
              <a:t>District of Columbia </a:t>
            </a:r>
          </a:p>
        </p:txBody>
      </p:sp>
      <p:pic>
        <p:nvPicPr>
          <p:cNvPr id="7" name="Picture 2"/>
          <p:cNvPicPr>
            <a:picLocks noChangeAspect="1" noChangeArrowheads="1"/>
          </p:cNvPicPr>
          <p:nvPr/>
        </p:nvPicPr>
        <p:blipFill>
          <a:blip r:embed="rId4" cstate="print"/>
          <a:srcRect/>
          <a:stretch>
            <a:fillRect/>
          </a:stretch>
        </p:blipFill>
        <p:spPr bwMode="auto">
          <a:xfrm>
            <a:off x="4499992" y="836713"/>
            <a:ext cx="3888432" cy="2736303"/>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4427984" y="3861048"/>
            <a:ext cx="3971755" cy="2592288"/>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179512" y="3933056"/>
            <a:ext cx="403860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2</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9" name="8 - TextBox"/>
          <p:cNvSpPr txBox="1"/>
          <p:nvPr/>
        </p:nvSpPr>
        <p:spPr>
          <a:xfrm>
            <a:off x="2195736" y="260648"/>
            <a:ext cx="4464496" cy="461665"/>
          </a:xfrm>
          <a:prstGeom prst="rect">
            <a:avLst/>
          </a:prstGeom>
          <a:noFill/>
        </p:spPr>
        <p:txBody>
          <a:bodyPr wrap="square" rtlCol="0">
            <a:spAutoFit/>
          </a:bodyPr>
          <a:lstStyle/>
          <a:p>
            <a:r>
              <a:rPr lang="en-US" sz="2400" b="1" u="sng" dirty="0" smtClean="0">
                <a:effectLst>
                  <a:outerShdw blurRad="38100" dist="38100" dir="2700000" algn="tl">
                    <a:srgbClr val="000000">
                      <a:alpha val="43137"/>
                    </a:srgbClr>
                  </a:outerShdw>
                </a:effectLst>
              </a:rPr>
              <a:t>10 smarter </a:t>
            </a:r>
            <a:r>
              <a:rPr lang="en-US" sz="2400" b="1" u="sng" dirty="0" err="1" smtClean="0">
                <a:effectLst>
                  <a:outerShdw blurRad="38100" dist="38100" dir="2700000" algn="tl">
                    <a:srgbClr val="000000">
                      <a:alpha val="43137"/>
                    </a:srgbClr>
                  </a:outerShdw>
                </a:effectLst>
              </a:rPr>
              <a:t>american</a:t>
            </a:r>
            <a:r>
              <a:rPr lang="en-US" sz="2400" b="1" u="sng" dirty="0" smtClean="0">
                <a:effectLst>
                  <a:outerShdw blurRad="38100" dist="38100" dir="2700000" algn="tl">
                    <a:srgbClr val="000000">
                      <a:alpha val="43137"/>
                    </a:srgbClr>
                  </a:outerShdw>
                </a:effectLst>
              </a:rPr>
              <a:t> cities - 2011</a:t>
            </a:r>
            <a:endParaRPr lang="el-GR" sz="2400" b="1" u="sng" dirty="0">
              <a:effectLst>
                <a:outerShdw blurRad="38100" dist="38100" dir="2700000" algn="tl">
                  <a:srgbClr val="000000">
                    <a:alpha val="43137"/>
                  </a:srgbClr>
                </a:outerShdw>
              </a:effectLst>
            </a:endParaRPr>
          </a:p>
        </p:txBody>
      </p:sp>
      <p:pic>
        <p:nvPicPr>
          <p:cNvPr id="48130" name="Picture 2" descr="http://www.fastcoexist.com/multisite_files/coexist/imagecache/inline-small/inline/2012/11/1680967-inline-1680856-inline-wheel.jpeg"/>
          <p:cNvPicPr>
            <a:picLocks noChangeAspect="1" noChangeArrowheads="1"/>
          </p:cNvPicPr>
          <p:nvPr/>
        </p:nvPicPr>
        <p:blipFill>
          <a:blip r:embed="rId2" cstate="print"/>
          <a:srcRect/>
          <a:stretch>
            <a:fillRect/>
          </a:stretch>
        </p:blipFill>
        <p:spPr bwMode="auto">
          <a:xfrm>
            <a:off x="2555776" y="1052736"/>
            <a:ext cx="5904656" cy="5677554"/>
          </a:xfrm>
          <a:prstGeom prst="rect">
            <a:avLst/>
          </a:prstGeom>
          <a:noFill/>
        </p:spPr>
      </p:pic>
      <p:sp>
        <p:nvSpPr>
          <p:cNvPr id="8" name="7 - TextBox"/>
          <p:cNvSpPr txBox="1"/>
          <p:nvPr/>
        </p:nvSpPr>
        <p:spPr>
          <a:xfrm>
            <a:off x="216024" y="2305903"/>
            <a:ext cx="2483768" cy="3139321"/>
          </a:xfrm>
          <a:prstGeom prst="rect">
            <a:avLst/>
          </a:prstGeom>
          <a:noFill/>
        </p:spPr>
        <p:txBody>
          <a:bodyPr wrap="square" rtlCol="0">
            <a:spAutoFit/>
          </a:bodyPr>
          <a:lstStyle/>
          <a:p>
            <a:pPr marL="342900" indent="-342900">
              <a:buAutoNum type="arabicPeriod"/>
            </a:pPr>
            <a:r>
              <a:rPr lang="en-US" b="1" dirty="0" smtClean="0">
                <a:solidFill>
                  <a:srgbClr val="FF0000"/>
                </a:solidFill>
              </a:rPr>
              <a:t>Boston</a:t>
            </a:r>
          </a:p>
          <a:p>
            <a:pPr marL="342900" indent="-342900">
              <a:buAutoNum type="arabicPeriod"/>
            </a:pPr>
            <a:r>
              <a:rPr lang="en-US" b="1" dirty="0" smtClean="0"/>
              <a:t>San Francisco</a:t>
            </a:r>
          </a:p>
          <a:p>
            <a:pPr marL="342900" indent="-342900">
              <a:buAutoNum type="arabicPeriod"/>
            </a:pPr>
            <a:r>
              <a:rPr lang="en-US" b="1" dirty="0" smtClean="0">
                <a:solidFill>
                  <a:srgbClr val="FF0000"/>
                </a:solidFill>
              </a:rPr>
              <a:t>Seattle</a:t>
            </a:r>
          </a:p>
          <a:p>
            <a:pPr marL="342900" indent="-342900">
              <a:buAutoNum type="arabicPeriod"/>
            </a:pPr>
            <a:r>
              <a:rPr lang="en-US" b="1" dirty="0" smtClean="0"/>
              <a:t>Vancouver</a:t>
            </a:r>
          </a:p>
          <a:p>
            <a:pPr marL="342900" indent="-342900">
              <a:buAutoNum type="arabicPeriod"/>
            </a:pPr>
            <a:r>
              <a:rPr lang="en-US" b="1" dirty="0" smtClean="0">
                <a:solidFill>
                  <a:srgbClr val="FF0000"/>
                </a:solidFill>
              </a:rPr>
              <a:t>NY City</a:t>
            </a:r>
          </a:p>
          <a:p>
            <a:pPr marL="342900" indent="-342900">
              <a:buAutoNum type="arabicPeriod"/>
            </a:pPr>
            <a:r>
              <a:rPr lang="en-US" b="1" dirty="0" smtClean="0">
                <a:solidFill>
                  <a:srgbClr val="FF0000"/>
                </a:solidFill>
              </a:rPr>
              <a:t>Washington D.C.</a:t>
            </a:r>
          </a:p>
          <a:p>
            <a:pPr marL="342900" indent="-342900">
              <a:buAutoNum type="arabicPeriod"/>
            </a:pPr>
            <a:r>
              <a:rPr lang="en-US" b="1" dirty="0" smtClean="0">
                <a:solidFill>
                  <a:srgbClr val="FF0000"/>
                </a:solidFill>
              </a:rPr>
              <a:t>Toronto</a:t>
            </a:r>
          </a:p>
          <a:p>
            <a:pPr marL="342900" indent="-342900">
              <a:buAutoNum type="arabicPeriod"/>
            </a:pPr>
            <a:r>
              <a:rPr lang="en-US" b="1" dirty="0" smtClean="0"/>
              <a:t>Chicago</a:t>
            </a:r>
          </a:p>
          <a:p>
            <a:pPr marL="342900" indent="-342900">
              <a:buAutoNum type="arabicPeriod"/>
            </a:pPr>
            <a:r>
              <a:rPr lang="en-US" b="1" dirty="0" smtClean="0"/>
              <a:t>Los Angeles</a:t>
            </a:r>
          </a:p>
          <a:p>
            <a:pPr marL="342900" indent="-342900">
              <a:buAutoNum type="arabicPeriod"/>
            </a:pPr>
            <a:r>
              <a:rPr lang="en-US" b="1" dirty="0" smtClean="0"/>
              <a:t>Montreal</a:t>
            </a:r>
          </a:p>
          <a:p>
            <a:pPr marL="342900" indent="-342900">
              <a:buAutoNum type="arabicPeriod"/>
            </a:pPr>
            <a:endParaRPr lang="el-G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20</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 name="4 - Ορθογώνιο"/>
          <p:cNvSpPr/>
          <p:nvPr/>
        </p:nvSpPr>
        <p:spPr>
          <a:xfrm>
            <a:off x="0" y="0"/>
            <a:ext cx="9144000" cy="523220"/>
          </a:xfrm>
          <a:prstGeom prst="rect">
            <a:avLst/>
          </a:prstGeom>
          <a:solidFill>
            <a:schemeClr val="bg1">
              <a:lumMod val="75000"/>
            </a:schemeClr>
          </a:solidFill>
        </p:spPr>
        <p:txBody>
          <a:bodyPr wrap="square">
            <a:spAutoFit/>
          </a:bodyPr>
          <a:lstStyle/>
          <a:p>
            <a:pPr algn="ctr"/>
            <a:r>
              <a:rPr lang="en-US" sz="2800" b="1" dirty="0" smtClean="0">
                <a:hlinkClick r:id="rId2" action="ppaction://hlinkfile" tooltip="District of Columbia Geographic Information System"/>
              </a:rPr>
              <a:t>District of Columbia </a:t>
            </a:r>
          </a:p>
        </p:txBody>
      </p:sp>
      <p:pic>
        <p:nvPicPr>
          <p:cNvPr id="2051" name="Picture 3"/>
          <p:cNvPicPr>
            <a:picLocks noChangeAspect="1" noChangeArrowheads="1"/>
          </p:cNvPicPr>
          <p:nvPr/>
        </p:nvPicPr>
        <p:blipFill>
          <a:blip r:embed="rId3" cstate="print"/>
          <a:srcRect/>
          <a:stretch>
            <a:fillRect/>
          </a:stretch>
        </p:blipFill>
        <p:spPr bwMode="auto">
          <a:xfrm>
            <a:off x="683568" y="980728"/>
            <a:ext cx="3672408" cy="5303247"/>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499992" y="980728"/>
            <a:ext cx="3738122" cy="3528392"/>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4572000" y="4365104"/>
            <a:ext cx="3672408" cy="1759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21</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074" name="Picture 2" descr="Intelligent Waterloo">
            <a:hlinkClick r:id="rId2"/>
          </p:cNvPr>
          <p:cNvPicPr>
            <a:picLocks noChangeAspect="1" noChangeArrowheads="1"/>
          </p:cNvPicPr>
          <p:nvPr/>
        </p:nvPicPr>
        <p:blipFill>
          <a:blip r:embed="rId3" cstate="print"/>
          <a:srcRect/>
          <a:stretch>
            <a:fillRect/>
          </a:stretch>
        </p:blipFill>
        <p:spPr bwMode="auto">
          <a:xfrm>
            <a:off x="2843808" y="0"/>
            <a:ext cx="2381250" cy="620688"/>
          </a:xfrm>
          <a:prstGeom prst="rect">
            <a:avLst/>
          </a:prstGeom>
          <a:noFill/>
        </p:spPr>
      </p:pic>
      <p:sp>
        <p:nvSpPr>
          <p:cNvPr id="5" name="4 - Ορθογώνιο"/>
          <p:cNvSpPr/>
          <p:nvPr/>
        </p:nvSpPr>
        <p:spPr>
          <a:xfrm>
            <a:off x="5220072" y="0"/>
            <a:ext cx="3923928" cy="6206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0" y="0"/>
            <a:ext cx="2843808" cy="6206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323528" y="908720"/>
            <a:ext cx="985334" cy="369332"/>
          </a:xfrm>
          <a:prstGeom prst="rect">
            <a:avLst/>
          </a:prstGeom>
        </p:spPr>
        <p:txBody>
          <a:bodyPr wrap="none">
            <a:spAutoFit/>
          </a:bodyPr>
          <a:lstStyle/>
          <a:p>
            <a:r>
              <a:rPr lang="en-GB" b="1" dirty="0" smtClean="0"/>
              <a:t>E-library</a:t>
            </a:r>
            <a:endParaRPr lang="el-GR" dirty="0"/>
          </a:p>
        </p:txBody>
      </p:sp>
      <p:sp>
        <p:nvSpPr>
          <p:cNvPr id="9" name="8 - Ορθογώνιο"/>
          <p:cNvSpPr/>
          <p:nvPr/>
        </p:nvSpPr>
        <p:spPr>
          <a:xfrm>
            <a:off x="323528" y="1340768"/>
            <a:ext cx="8424936" cy="2862322"/>
          </a:xfrm>
          <a:prstGeom prst="rect">
            <a:avLst/>
          </a:prstGeom>
        </p:spPr>
        <p:txBody>
          <a:bodyPr wrap="square">
            <a:spAutoFit/>
          </a:bodyPr>
          <a:lstStyle/>
          <a:p>
            <a:pPr algn="just"/>
            <a:r>
              <a:rPr lang="el-GR" dirty="0" smtClean="0"/>
              <a:t>Το 2003 η Δημόσια Βιβλιοθήκη ξεκίνησε το πρόγραμμα, δίνοντας έμφαση στη διδασκαλία της τοπικής κοινότητας  της χρήσης των νέων τεχνολογιών. Συγχρόνως δόθηκε έμφαση στη δυνατότητα πρόσβασης όλων των κοινωνικών ομάδων στις νέες αυτές τεχνολογίες, ανεξάρτητα από την κοινωνική ή οικονομική τους τάξη. </a:t>
            </a:r>
          </a:p>
          <a:p>
            <a:pPr algn="just"/>
            <a:endParaRPr lang="el-GR" dirty="0" smtClean="0"/>
          </a:p>
          <a:p>
            <a:pPr algn="just"/>
            <a:r>
              <a:rPr lang="el-GR" dirty="0" smtClean="0"/>
              <a:t>Την ίδια χρονιά δόθηκε ελεύθερη πρόσβαση σε παιδικά ηλεκτρονικά βιβλία, για να ενισχυθεί η </a:t>
            </a:r>
            <a:r>
              <a:rPr lang="el-GR" dirty="0" err="1" smtClean="0"/>
              <a:t>φιλαναγνωσία</a:t>
            </a:r>
            <a:r>
              <a:rPr lang="el-GR" dirty="0" smtClean="0"/>
              <a:t> από τις μικρές ηλικίες. </a:t>
            </a:r>
          </a:p>
          <a:p>
            <a:pPr algn="just"/>
            <a:r>
              <a:rPr lang="el-GR" dirty="0" smtClean="0"/>
              <a:t>Την επόμενη χρονιά  ο κατάλογος των ελεύθερων ηλεκτρονικών βιβλίων εμπλουτίστηκε με άλλους 7.000 τίτλους για ενήλικες , χωρίς καμία χρέωση των πολιτών και μόνο με τη χρήση της προσωπικής τους κάρτας της βιβλιοθήκης .</a:t>
            </a:r>
            <a:endParaRPr lang="el-GR" dirty="0"/>
          </a:p>
        </p:txBody>
      </p:sp>
      <p:sp>
        <p:nvSpPr>
          <p:cNvPr id="10" name="9 - Ορθογώνιο"/>
          <p:cNvSpPr/>
          <p:nvPr/>
        </p:nvSpPr>
        <p:spPr>
          <a:xfrm>
            <a:off x="395536" y="4653136"/>
            <a:ext cx="8280920" cy="923330"/>
          </a:xfrm>
          <a:prstGeom prst="rect">
            <a:avLst/>
          </a:prstGeom>
        </p:spPr>
        <p:txBody>
          <a:bodyPr wrap="square">
            <a:spAutoFit/>
          </a:bodyPr>
          <a:lstStyle/>
          <a:p>
            <a:r>
              <a:rPr lang="en-US" b="1" dirty="0" smtClean="0"/>
              <a:t>E-learning tips</a:t>
            </a:r>
            <a:endParaRPr lang="en-US" dirty="0" smtClean="0"/>
          </a:p>
          <a:p>
            <a:r>
              <a:rPr lang="el-GR" dirty="0" smtClean="0"/>
              <a:t>Εφαρμογή που προσφέρει </a:t>
            </a:r>
            <a:r>
              <a:rPr lang="en-US" dirty="0" smtClean="0"/>
              <a:t>Hints and Tips, and Frequently Asked Questions</a:t>
            </a:r>
            <a:r>
              <a:rPr lang="el-GR" dirty="0" smtClean="0"/>
              <a:t> για κάποιες από τα πιο συχνά χρησιμοποιούμενα </a:t>
            </a:r>
            <a:r>
              <a:rPr lang="en-US" dirty="0" smtClean="0"/>
              <a:t>software.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22</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 name="16 - Ορθογώνιο"/>
          <p:cNvSpPr/>
          <p:nvPr/>
        </p:nvSpPr>
        <p:spPr>
          <a:xfrm>
            <a:off x="467544" y="908720"/>
            <a:ext cx="2372381" cy="369332"/>
          </a:xfrm>
          <a:prstGeom prst="rect">
            <a:avLst/>
          </a:prstGeom>
        </p:spPr>
        <p:txBody>
          <a:bodyPr wrap="none">
            <a:spAutoFit/>
          </a:bodyPr>
          <a:lstStyle/>
          <a:p>
            <a:r>
              <a:rPr lang="en-GB" b="1" dirty="0" smtClean="0"/>
              <a:t>Wireless City Initiative </a:t>
            </a:r>
            <a:endParaRPr lang="el-GR" b="1" dirty="0"/>
          </a:p>
        </p:txBody>
      </p:sp>
      <p:sp>
        <p:nvSpPr>
          <p:cNvPr id="10" name="9 - Ορθογώνιο"/>
          <p:cNvSpPr/>
          <p:nvPr/>
        </p:nvSpPr>
        <p:spPr>
          <a:xfrm>
            <a:off x="611560" y="1268760"/>
            <a:ext cx="7560840" cy="4801314"/>
          </a:xfrm>
          <a:prstGeom prst="rect">
            <a:avLst/>
          </a:prstGeom>
        </p:spPr>
        <p:txBody>
          <a:bodyPr wrap="square">
            <a:spAutoFit/>
          </a:bodyPr>
          <a:lstStyle/>
          <a:p>
            <a:pPr marL="446088" indent="-446088" algn="just">
              <a:buFont typeface="Wingdings" pitchFamily="2" charset="2"/>
              <a:buChar char="Ø"/>
            </a:pPr>
            <a:endParaRPr lang="en-US" dirty="0" smtClean="0"/>
          </a:p>
          <a:p>
            <a:pPr marL="446088" indent="-446088" algn="just">
              <a:buFont typeface="Wingdings" pitchFamily="2" charset="2"/>
              <a:buChar char="Ø"/>
            </a:pPr>
            <a:r>
              <a:rPr lang="en-US" b="1" dirty="0" smtClean="0"/>
              <a:t>Waterloo Store Online: </a:t>
            </a:r>
            <a:r>
              <a:rPr lang="el-GR" dirty="0" smtClean="0"/>
              <a:t>Η υπηρεσία αυτή επιτρέπει στους ενδιαφερόμενους να αγοράσουν αντικείμενα που πουλάει ο Δήμος και να πληρώσουν </a:t>
            </a:r>
            <a:r>
              <a:rPr lang="en-US" dirty="0" smtClean="0"/>
              <a:t>online</a:t>
            </a:r>
            <a:r>
              <a:rPr lang="el-GR" dirty="0" smtClean="0"/>
              <a:t>.</a:t>
            </a:r>
            <a:r>
              <a:rPr lang="en-US" dirty="0" smtClean="0"/>
              <a:t> </a:t>
            </a:r>
            <a:endParaRPr lang="el-GR" dirty="0" smtClean="0"/>
          </a:p>
          <a:p>
            <a:pPr marL="446088" indent="-446088" algn="just">
              <a:buFont typeface="Wingdings" pitchFamily="2" charset="2"/>
              <a:buChar char="Ø"/>
            </a:pPr>
            <a:endParaRPr lang="en-US" dirty="0" smtClean="0"/>
          </a:p>
          <a:p>
            <a:pPr marL="446088" indent="-446088" algn="just">
              <a:buFont typeface="Wingdings" pitchFamily="2" charset="2"/>
              <a:buChar char="Ø"/>
            </a:pPr>
            <a:r>
              <a:rPr lang="en-US" b="1" dirty="0" smtClean="0"/>
              <a:t>Chat with your Councilor: </a:t>
            </a:r>
            <a:r>
              <a:rPr lang="el-GR" dirty="0" smtClean="0"/>
              <a:t>Οι κάτοικοι μπορούν να συνομιλήσουν με τον αντιπρόσωπό τους στο Δήμο </a:t>
            </a:r>
            <a:r>
              <a:rPr lang="en-US" dirty="0" smtClean="0"/>
              <a:t>online. </a:t>
            </a:r>
            <a:endParaRPr lang="el-GR" dirty="0" smtClean="0"/>
          </a:p>
          <a:p>
            <a:pPr marL="446088" indent="-446088" algn="just">
              <a:buFont typeface="Wingdings" pitchFamily="2" charset="2"/>
              <a:buChar char="Ø"/>
            </a:pPr>
            <a:endParaRPr lang="en-US" dirty="0" smtClean="0"/>
          </a:p>
          <a:p>
            <a:pPr marL="446088" indent="-446088" algn="just">
              <a:buFont typeface="Wingdings" pitchFamily="2" charset="2"/>
              <a:buChar char="Ø"/>
            </a:pPr>
            <a:r>
              <a:rPr lang="en-US" b="1" dirty="0" smtClean="0"/>
              <a:t>Hosting services: </a:t>
            </a:r>
            <a:r>
              <a:rPr lang="el-GR" dirty="0" smtClean="0"/>
              <a:t>Η υπηρεσία αυτή θα προσφέρει τη δυνατότητα σε όλα τα </a:t>
            </a:r>
            <a:r>
              <a:rPr lang="en-US" dirty="0" smtClean="0"/>
              <a:t>community groups </a:t>
            </a:r>
            <a:r>
              <a:rPr lang="el-GR" dirty="0" smtClean="0"/>
              <a:t>και</a:t>
            </a:r>
            <a:r>
              <a:rPr lang="en-US" dirty="0" err="1" smtClean="0"/>
              <a:t>neighbourhood</a:t>
            </a:r>
            <a:r>
              <a:rPr lang="en-US" dirty="0" smtClean="0"/>
              <a:t> associations </a:t>
            </a:r>
            <a:r>
              <a:rPr lang="el-GR" dirty="0" smtClean="0"/>
              <a:t>να δημιουργήσουν την ιστοσελίδα τους και με τον τρόπο αυτό τους δίνει το δικαίωμα της παρουσίας στο διαδίκτυο. </a:t>
            </a:r>
          </a:p>
          <a:p>
            <a:pPr marL="446088" indent="-446088" algn="just">
              <a:buFont typeface="Wingdings" pitchFamily="2" charset="2"/>
              <a:buChar char="Ø"/>
            </a:pPr>
            <a:endParaRPr lang="en-US" dirty="0" smtClean="0"/>
          </a:p>
          <a:p>
            <a:pPr marL="446088" indent="-446088" algn="just">
              <a:buFont typeface="Wingdings" pitchFamily="2" charset="2"/>
              <a:buChar char="Ø"/>
            </a:pPr>
            <a:r>
              <a:rPr lang="en-US" b="1" dirty="0" smtClean="0"/>
              <a:t>Municipal elections: </a:t>
            </a:r>
            <a:r>
              <a:rPr lang="en-US" dirty="0" smtClean="0"/>
              <a:t>O </a:t>
            </a:r>
            <a:r>
              <a:rPr lang="el-GR" dirty="0" smtClean="0"/>
              <a:t>Δήμος δεσμεύτηκε να ενεργοποιήσει τη δυνατότητα χρήσης των νέων τεχνολογιών στη διαδικασία  των δημοτικών εκλογών. Αυτό μπορεί να περιλαμβάνει ακόμη και τη δυνατότητα ψήφου μέσω τηλεφώνου ή μέσω </a:t>
            </a:r>
            <a:r>
              <a:rPr lang="en-US" dirty="0" smtClean="0"/>
              <a:t>Internet. </a:t>
            </a:r>
            <a:endParaRPr lang="en-US" dirty="0"/>
          </a:p>
        </p:txBody>
      </p:sp>
      <p:pic>
        <p:nvPicPr>
          <p:cNvPr id="9" name="Picture 2" descr="Intelligent Waterloo">
            <a:hlinkClick r:id="rId2"/>
          </p:cNvPr>
          <p:cNvPicPr>
            <a:picLocks noChangeAspect="1" noChangeArrowheads="1"/>
          </p:cNvPicPr>
          <p:nvPr/>
        </p:nvPicPr>
        <p:blipFill>
          <a:blip r:embed="rId3" cstate="print"/>
          <a:srcRect/>
          <a:stretch>
            <a:fillRect/>
          </a:stretch>
        </p:blipFill>
        <p:spPr bwMode="auto">
          <a:xfrm>
            <a:off x="2843808" y="0"/>
            <a:ext cx="2381250" cy="620688"/>
          </a:xfrm>
          <a:prstGeom prst="rect">
            <a:avLst/>
          </a:prstGeom>
          <a:noFill/>
        </p:spPr>
      </p:pic>
      <p:sp>
        <p:nvSpPr>
          <p:cNvPr id="11" name="10 - Ορθογώνιο"/>
          <p:cNvSpPr/>
          <p:nvPr/>
        </p:nvSpPr>
        <p:spPr>
          <a:xfrm>
            <a:off x="5220072" y="0"/>
            <a:ext cx="3923928" cy="6206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0" y="0"/>
            <a:ext cx="2843808" cy="6206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23</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8" name="Picture 4"/>
          <p:cNvPicPr>
            <a:picLocks noChangeAspect="1" noChangeArrowheads="1"/>
          </p:cNvPicPr>
          <p:nvPr/>
        </p:nvPicPr>
        <p:blipFill>
          <a:blip r:embed="rId2" cstate="print"/>
          <a:srcRect/>
          <a:stretch>
            <a:fillRect/>
          </a:stretch>
        </p:blipFill>
        <p:spPr bwMode="auto">
          <a:xfrm>
            <a:off x="323528" y="1020005"/>
            <a:ext cx="4556693" cy="2664296"/>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323528" y="3972333"/>
            <a:ext cx="4608512" cy="2697027"/>
          </a:xfrm>
          <a:prstGeom prst="rect">
            <a:avLst/>
          </a:prstGeom>
          <a:noFill/>
          <a:ln w="9525">
            <a:noFill/>
            <a:miter lim="800000"/>
            <a:headEnd/>
            <a:tailEnd/>
          </a:ln>
        </p:spPr>
      </p:pic>
      <p:sp>
        <p:nvSpPr>
          <p:cNvPr id="8" name="7 - TextBox"/>
          <p:cNvSpPr txBox="1"/>
          <p:nvPr/>
        </p:nvSpPr>
        <p:spPr>
          <a:xfrm>
            <a:off x="4644008" y="893038"/>
            <a:ext cx="4176464" cy="1815882"/>
          </a:xfrm>
          <a:prstGeom prst="rect">
            <a:avLst/>
          </a:prstGeom>
          <a:solidFill>
            <a:schemeClr val="bg1"/>
          </a:solidFill>
        </p:spPr>
        <p:txBody>
          <a:bodyPr wrap="square" rtlCol="0">
            <a:spAutoFit/>
          </a:bodyPr>
          <a:lstStyle/>
          <a:p>
            <a:pPr algn="just"/>
            <a:r>
              <a:rPr lang="el-GR" sz="1400" dirty="0" smtClean="0"/>
              <a:t>Εφαρμογή για </a:t>
            </a:r>
            <a:r>
              <a:rPr lang="el-GR" sz="1400" b="1" dirty="0" smtClean="0"/>
              <a:t>διαχείριση του φωτισμού της πόλης.</a:t>
            </a:r>
          </a:p>
          <a:p>
            <a:pPr algn="just"/>
            <a:r>
              <a:rPr lang="el-GR" sz="1400" dirty="0" smtClean="0"/>
              <a:t> Εύκολος προγραμματισμός για ενεργοποίηση/απενεργοποίηση, χρήση  </a:t>
            </a:r>
            <a:r>
              <a:rPr lang="en-US" sz="1400" dirty="0" smtClean="0"/>
              <a:t>dimmer </a:t>
            </a:r>
            <a:r>
              <a:rPr lang="el-GR" sz="1400" dirty="0" smtClean="0"/>
              <a:t>για ανεξάρτητα φωτιστικά σώματα ή και για ομάδες αυτών, ανάλογα με την ώρα, τη μέρα, την εποχή και τις κλιματολογικές συνθήκες.  Πόλεις που χρησιμοποίησαν την εφαρμογή αυτή πέτυχαν μείωση καταναλισκόμενης ενέργειας κατά  μέσο όρο 30%.</a:t>
            </a:r>
            <a:endParaRPr lang="el-GR" sz="1400" dirty="0"/>
          </a:p>
        </p:txBody>
      </p:sp>
      <p:sp>
        <p:nvSpPr>
          <p:cNvPr id="9" name="8 - TextBox"/>
          <p:cNvSpPr txBox="1"/>
          <p:nvPr/>
        </p:nvSpPr>
        <p:spPr>
          <a:xfrm>
            <a:off x="4499992" y="4725144"/>
            <a:ext cx="4320480" cy="1169551"/>
          </a:xfrm>
          <a:prstGeom prst="rect">
            <a:avLst/>
          </a:prstGeom>
          <a:solidFill>
            <a:schemeClr val="bg1"/>
          </a:solidFill>
        </p:spPr>
        <p:txBody>
          <a:bodyPr wrap="square" rtlCol="0">
            <a:spAutoFit/>
          </a:bodyPr>
          <a:lstStyle/>
          <a:p>
            <a:pPr algn="just"/>
            <a:r>
              <a:rPr lang="el-GR" sz="1400" dirty="0" smtClean="0"/>
              <a:t>Δυνατότητα ελέγχου με </a:t>
            </a:r>
            <a:r>
              <a:rPr lang="en-US" sz="1400" dirty="0" smtClean="0"/>
              <a:t>real-time data </a:t>
            </a:r>
            <a:r>
              <a:rPr lang="el-GR" sz="1400" dirty="0" smtClean="0"/>
              <a:t>μέσω υπολογιστή ή κινητού </a:t>
            </a:r>
            <a:r>
              <a:rPr lang="el-GR" sz="1400" b="1" dirty="0" smtClean="0"/>
              <a:t>της πληρότητας των κάδων</a:t>
            </a:r>
            <a:r>
              <a:rPr lang="el-GR" sz="1400" dirty="0" smtClean="0"/>
              <a:t>, για να καθοριστεί η ανάγκη ή όχι της συλλογής των απορριμμάτων. </a:t>
            </a:r>
          </a:p>
          <a:p>
            <a:pPr algn="just"/>
            <a:r>
              <a:rPr lang="el-GR" sz="1400" dirty="0" smtClean="0"/>
              <a:t>Εξοικονόμηση χρόνου και καυσίμων (και επομένως χρήματος).</a:t>
            </a:r>
            <a:endParaRPr lang="el-GR" sz="1400" dirty="0"/>
          </a:p>
        </p:txBody>
      </p:sp>
      <p:sp>
        <p:nvSpPr>
          <p:cNvPr id="10" name="9 - TextBox"/>
          <p:cNvSpPr txBox="1"/>
          <p:nvPr/>
        </p:nvSpPr>
        <p:spPr>
          <a:xfrm>
            <a:off x="0" y="0"/>
            <a:ext cx="9144000" cy="589072"/>
          </a:xfrm>
          <a:prstGeom prst="rect">
            <a:avLst/>
          </a:prstGeom>
          <a:solidFill>
            <a:schemeClr val="bg1">
              <a:lumMod val="75000"/>
            </a:schemeClr>
          </a:solidFill>
        </p:spPr>
        <p:txBody>
          <a:bodyPr wrap="square" rtlCol="0">
            <a:spAutoFit/>
          </a:bodyPr>
          <a:lstStyle/>
          <a:p>
            <a:pPr algn="ctr">
              <a:lnSpc>
                <a:spcPct val="150000"/>
              </a:lnSpc>
            </a:pPr>
            <a:r>
              <a:rPr lang="el-GR" sz="2400" b="1" dirty="0" smtClean="0">
                <a:effectLst>
                  <a:outerShdw blurRad="38100" dist="38100" dir="2700000" algn="tl">
                    <a:srgbClr val="000000">
                      <a:alpha val="43137"/>
                    </a:srgbClr>
                  </a:outerShdw>
                </a:effectLst>
              </a:rPr>
              <a:t>ΑΛΛΕΣ    ΕΦΑΡΜΟΓΕΣ</a:t>
            </a:r>
            <a:endParaRPr lang="el-GR"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24</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195" name="Picture 3"/>
          <p:cNvPicPr>
            <a:picLocks noChangeAspect="1" noChangeArrowheads="1"/>
          </p:cNvPicPr>
          <p:nvPr/>
        </p:nvPicPr>
        <p:blipFill>
          <a:blip r:embed="rId2" cstate="print"/>
          <a:srcRect/>
          <a:stretch>
            <a:fillRect/>
          </a:stretch>
        </p:blipFill>
        <p:spPr bwMode="auto">
          <a:xfrm>
            <a:off x="323528" y="874390"/>
            <a:ext cx="5095875" cy="2914650"/>
          </a:xfrm>
          <a:prstGeom prst="rect">
            <a:avLst/>
          </a:prstGeom>
          <a:noFill/>
          <a:ln w="9525">
            <a:noFill/>
            <a:miter lim="800000"/>
            <a:headEnd/>
            <a:tailEnd/>
          </a:ln>
        </p:spPr>
      </p:pic>
      <p:pic>
        <p:nvPicPr>
          <p:cNvPr id="8197" name="Picture 5"/>
          <p:cNvPicPr>
            <a:picLocks noChangeAspect="1" noChangeArrowheads="1"/>
          </p:cNvPicPr>
          <p:nvPr/>
        </p:nvPicPr>
        <p:blipFill>
          <a:blip r:embed="rId3" cstate="print"/>
          <a:srcRect/>
          <a:stretch>
            <a:fillRect/>
          </a:stretch>
        </p:blipFill>
        <p:spPr bwMode="auto">
          <a:xfrm>
            <a:off x="179512" y="3832051"/>
            <a:ext cx="4800600" cy="2981325"/>
          </a:xfrm>
          <a:prstGeom prst="rect">
            <a:avLst/>
          </a:prstGeom>
          <a:noFill/>
          <a:ln w="9525">
            <a:noFill/>
            <a:miter lim="800000"/>
            <a:headEnd/>
            <a:tailEnd/>
          </a:ln>
        </p:spPr>
      </p:pic>
      <p:sp>
        <p:nvSpPr>
          <p:cNvPr id="8" name="7 - TextBox"/>
          <p:cNvSpPr txBox="1"/>
          <p:nvPr/>
        </p:nvSpPr>
        <p:spPr>
          <a:xfrm>
            <a:off x="0" y="0"/>
            <a:ext cx="9144000" cy="589072"/>
          </a:xfrm>
          <a:prstGeom prst="rect">
            <a:avLst/>
          </a:prstGeom>
          <a:solidFill>
            <a:schemeClr val="bg1">
              <a:lumMod val="75000"/>
            </a:schemeClr>
          </a:solidFill>
        </p:spPr>
        <p:txBody>
          <a:bodyPr wrap="square" rtlCol="0">
            <a:spAutoFit/>
          </a:bodyPr>
          <a:lstStyle/>
          <a:p>
            <a:pPr algn="ctr">
              <a:lnSpc>
                <a:spcPct val="150000"/>
              </a:lnSpc>
            </a:pPr>
            <a:r>
              <a:rPr lang="el-GR" sz="2400" b="1" dirty="0" smtClean="0">
                <a:effectLst>
                  <a:outerShdw blurRad="38100" dist="38100" dir="2700000" algn="tl">
                    <a:srgbClr val="000000">
                      <a:alpha val="43137"/>
                    </a:srgbClr>
                  </a:outerShdw>
                </a:effectLst>
              </a:rPr>
              <a:t>ΑΛΛΕΣ    ΕΦΑΡΜΟΓΕΣ</a:t>
            </a:r>
            <a:endParaRPr lang="el-GR" sz="2400" b="1" dirty="0">
              <a:effectLst>
                <a:outerShdw blurRad="38100" dist="38100" dir="2700000" algn="tl">
                  <a:srgbClr val="000000">
                    <a:alpha val="43137"/>
                  </a:srgbClr>
                </a:outerShdw>
              </a:effectLst>
            </a:endParaRPr>
          </a:p>
        </p:txBody>
      </p:sp>
      <p:sp>
        <p:nvSpPr>
          <p:cNvPr id="9" name="8 - TextBox"/>
          <p:cNvSpPr txBox="1"/>
          <p:nvPr/>
        </p:nvSpPr>
        <p:spPr>
          <a:xfrm>
            <a:off x="4572000" y="980728"/>
            <a:ext cx="4104456" cy="954107"/>
          </a:xfrm>
          <a:prstGeom prst="rect">
            <a:avLst/>
          </a:prstGeom>
          <a:solidFill>
            <a:schemeClr val="bg1"/>
          </a:solidFill>
        </p:spPr>
        <p:txBody>
          <a:bodyPr wrap="square" rtlCol="0">
            <a:spAutoFit/>
          </a:bodyPr>
          <a:lstStyle/>
          <a:p>
            <a:pPr algn="just"/>
            <a:r>
              <a:rPr lang="en-US" sz="1400" b="1" dirty="0" smtClean="0"/>
              <a:t>On-demand </a:t>
            </a:r>
            <a:r>
              <a:rPr lang="el-GR" sz="1400" b="1" dirty="0" smtClean="0"/>
              <a:t>οδηγός</a:t>
            </a:r>
            <a:r>
              <a:rPr lang="el-GR" sz="1400" dirty="0" smtClean="0"/>
              <a:t>. Δίνεται η δυνατότητα αναζήτησης –μέσω του κινητού- του κοντινότερου οδηγού που μπορεί να σας παραλάβει. Χρήση πιστωτικής κάρτας για πληρωμή. </a:t>
            </a:r>
            <a:endParaRPr lang="el-GR" sz="1400" dirty="0"/>
          </a:p>
        </p:txBody>
      </p:sp>
      <p:sp>
        <p:nvSpPr>
          <p:cNvPr id="10" name="9 - TextBox"/>
          <p:cNvSpPr txBox="1"/>
          <p:nvPr/>
        </p:nvSpPr>
        <p:spPr>
          <a:xfrm>
            <a:off x="4499992" y="4077072"/>
            <a:ext cx="4392488" cy="738664"/>
          </a:xfrm>
          <a:prstGeom prst="rect">
            <a:avLst/>
          </a:prstGeom>
          <a:solidFill>
            <a:schemeClr val="bg1"/>
          </a:solidFill>
        </p:spPr>
        <p:txBody>
          <a:bodyPr wrap="square" rtlCol="0">
            <a:spAutoFit/>
          </a:bodyPr>
          <a:lstStyle/>
          <a:p>
            <a:pPr algn="just"/>
            <a:r>
              <a:rPr lang="el-GR" sz="1400" dirty="0" smtClean="0"/>
              <a:t>Πλατφόρμα για καταγραφή, χαρτογράφηση και δημοσιοποίηση </a:t>
            </a:r>
            <a:r>
              <a:rPr lang="el-GR" sz="1400" b="1" dirty="0" smtClean="0"/>
              <a:t>περιβαλλοντικής πληροφορίας </a:t>
            </a:r>
            <a:r>
              <a:rPr lang="el-GR" sz="1400" dirty="0" smtClean="0"/>
              <a:t>μέσω κινητού. </a:t>
            </a:r>
            <a:endParaRPr lang="el-GR"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909370FE-D64A-4E2C-AB07-C3582D96DD09}" type="slidenum">
              <a:rPr lang="el-GR" smtClean="0"/>
              <a:pPr/>
              <a:t>25</a:t>
            </a:fld>
            <a:endParaRPr lang="el-GR"/>
          </a:p>
        </p:txBody>
      </p:sp>
      <p:pic>
        <p:nvPicPr>
          <p:cNvPr id="1026" name="Picture 2" descr="http://f.fastcompany.net/multisite_files/fastcompany/inline/2013/11/3021592-inline-scwheel2.png"/>
          <p:cNvPicPr>
            <a:picLocks noChangeAspect="1" noChangeArrowheads="1"/>
          </p:cNvPicPr>
          <p:nvPr/>
        </p:nvPicPr>
        <p:blipFill>
          <a:blip r:embed="rId2"/>
          <a:srcRect/>
          <a:stretch>
            <a:fillRect/>
          </a:stretch>
        </p:blipFill>
        <p:spPr bwMode="auto">
          <a:xfrm>
            <a:off x="2571175" y="772286"/>
            <a:ext cx="5887026" cy="6085714"/>
          </a:xfrm>
          <a:prstGeom prst="rect">
            <a:avLst/>
          </a:prstGeom>
          <a:noFill/>
        </p:spPr>
      </p:pic>
      <p:sp>
        <p:nvSpPr>
          <p:cNvPr id="6" name="5 - TextBox"/>
          <p:cNvSpPr txBox="1"/>
          <p:nvPr/>
        </p:nvSpPr>
        <p:spPr>
          <a:xfrm>
            <a:off x="2195736" y="260648"/>
            <a:ext cx="5424264" cy="461665"/>
          </a:xfrm>
          <a:prstGeom prst="rect">
            <a:avLst/>
          </a:prstGeom>
          <a:noFill/>
        </p:spPr>
        <p:txBody>
          <a:bodyPr wrap="square" rtlCol="0">
            <a:spAutoFit/>
          </a:bodyPr>
          <a:lstStyle/>
          <a:p>
            <a:r>
              <a:rPr lang="en-US" sz="2400" b="1" u="sng" dirty="0" smtClean="0">
                <a:effectLst>
                  <a:outerShdw blurRad="38100" dist="38100" dir="2700000" algn="tl">
                    <a:srgbClr val="000000">
                      <a:alpha val="43137"/>
                    </a:srgbClr>
                  </a:outerShdw>
                </a:effectLst>
              </a:rPr>
              <a:t>10 smarter Asia-Pacific cities - 2013</a:t>
            </a:r>
            <a:endParaRPr lang="el-GR" sz="2400" b="1" u="sng" dirty="0">
              <a:effectLst>
                <a:outerShdw blurRad="38100" dist="38100" dir="2700000" algn="tl">
                  <a:srgbClr val="000000">
                    <a:alpha val="43137"/>
                  </a:srgbClr>
                </a:outerShdw>
              </a:effectLst>
            </a:endParaRPr>
          </a:p>
        </p:txBody>
      </p:sp>
      <p:sp>
        <p:nvSpPr>
          <p:cNvPr id="7" name="6 - TextBox"/>
          <p:cNvSpPr txBox="1"/>
          <p:nvPr/>
        </p:nvSpPr>
        <p:spPr>
          <a:xfrm>
            <a:off x="216024" y="2305903"/>
            <a:ext cx="2483768" cy="3139321"/>
          </a:xfrm>
          <a:prstGeom prst="rect">
            <a:avLst/>
          </a:prstGeom>
          <a:noFill/>
        </p:spPr>
        <p:txBody>
          <a:bodyPr wrap="square" rtlCol="0">
            <a:spAutoFit/>
          </a:bodyPr>
          <a:lstStyle/>
          <a:p>
            <a:pPr marL="342900" indent="-342900">
              <a:buAutoNum type="arabicPeriod"/>
            </a:pPr>
            <a:r>
              <a:rPr lang="en-US" b="1" dirty="0" smtClean="0"/>
              <a:t>Seoul</a:t>
            </a:r>
          </a:p>
          <a:p>
            <a:pPr marL="342900" indent="-342900">
              <a:buAutoNum type="arabicPeriod"/>
            </a:pPr>
            <a:r>
              <a:rPr lang="en-US" b="1" dirty="0" smtClean="0"/>
              <a:t>Singapore</a:t>
            </a:r>
          </a:p>
          <a:p>
            <a:pPr marL="342900" indent="-342900">
              <a:buAutoNum type="arabicPeriod"/>
            </a:pPr>
            <a:r>
              <a:rPr lang="en-US" b="1" dirty="0" smtClean="0"/>
              <a:t>Tokyo</a:t>
            </a:r>
          </a:p>
          <a:p>
            <a:pPr marL="342900" indent="-342900">
              <a:buAutoNum type="arabicPeriod"/>
            </a:pPr>
            <a:r>
              <a:rPr lang="en-US" b="1" dirty="0" smtClean="0">
                <a:solidFill>
                  <a:srgbClr val="FF0000"/>
                </a:solidFill>
              </a:rPr>
              <a:t>Hong Kong</a:t>
            </a:r>
          </a:p>
          <a:p>
            <a:pPr marL="342900" indent="-342900">
              <a:buAutoNum type="arabicPeriod"/>
            </a:pPr>
            <a:r>
              <a:rPr lang="en-US" b="1" dirty="0" smtClean="0"/>
              <a:t>Auckland</a:t>
            </a:r>
          </a:p>
          <a:p>
            <a:pPr marL="342900" indent="-342900">
              <a:buAutoNum type="arabicPeriod"/>
            </a:pPr>
            <a:r>
              <a:rPr lang="en-US" b="1" dirty="0" smtClean="0"/>
              <a:t>Sydney</a:t>
            </a:r>
          </a:p>
          <a:p>
            <a:pPr marL="342900" indent="-342900">
              <a:buAutoNum type="arabicPeriod"/>
            </a:pPr>
            <a:r>
              <a:rPr lang="en-US" b="1" dirty="0" smtClean="0"/>
              <a:t>Melbourne</a:t>
            </a:r>
          </a:p>
          <a:p>
            <a:pPr marL="342900" indent="-342900">
              <a:buAutoNum type="arabicPeriod"/>
            </a:pPr>
            <a:r>
              <a:rPr lang="en-US" b="1" dirty="0" smtClean="0"/>
              <a:t>Osaka</a:t>
            </a:r>
          </a:p>
          <a:p>
            <a:pPr marL="342900" indent="-342900">
              <a:buAutoNum type="arabicPeriod"/>
            </a:pPr>
            <a:r>
              <a:rPr lang="en-US" b="1" dirty="0" smtClean="0"/>
              <a:t>Kobe</a:t>
            </a:r>
          </a:p>
          <a:p>
            <a:pPr marL="342900" indent="-342900">
              <a:buAutoNum type="arabicPeriod"/>
            </a:pPr>
            <a:r>
              <a:rPr lang="en-US" b="1" dirty="0" smtClean="0">
                <a:solidFill>
                  <a:srgbClr val="FF0000"/>
                </a:solidFill>
              </a:rPr>
              <a:t>Perth</a:t>
            </a:r>
          </a:p>
          <a:p>
            <a:pPr marL="342900" indent="-342900">
              <a:buAutoNum type="arabicPeriod"/>
            </a:pPr>
            <a:endParaRPr lang="el-GR"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909370FE-D64A-4E2C-AB07-C3582D96DD09}" type="slidenum">
              <a:rPr lang="el-GR" smtClean="0"/>
              <a:pPr/>
              <a:t>26</a:t>
            </a:fld>
            <a:endParaRPr lang="el-GR"/>
          </a:p>
        </p:txBody>
      </p:sp>
      <p:sp>
        <p:nvSpPr>
          <p:cNvPr id="6" name="5 - TextBox"/>
          <p:cNvSpPr txBox="1"/>
          <p:nvPr/>
        </p:nvSpPr>
        <p:spPr>
          <a:xfrm>
            <a:off x="2895600" y="152400"/>
            <a:ext cx="3048000" cy="461665"/>
          </a:xfrm>
          <a:prstGeom prst="rect">
            <a:avLst/>
          </a:prstGeom>
          <a:noFill/>
        </p:spPr>
        <p:txBody>
          <a:bodyPr wrap="square" rtlCol="0">
            <a:spAutoFit/>
          </a:bodyPr>
          <a:lstStyle/>
          <a:p>
            <a:pPr algn="ctr"/>
            <a:r>
              <a:rPr lang="en-US" sz="2400" b="1" u="sng" dirty="0" smtClean="0">
                <a:effectLst>
                  <a:outerShdw blurRad="38100" dist="38100" dir="2700000" algn="tl">
                    <a:srgbClr val="000000">
                      <a:alpha val="43137"/>
                    </a:srgbClr>
                  </a:outerShdw>
                </a:effectLst>
              </a:rPr>
              <a:t>Hong Kong</a:t>
            </a:r>
          </a:p>
        </p:txBody>
      </p:sp>
      <p:sp>
        <p:nvSpPr>
          <p:cNvPr id="8" name="7 - Ορθογώνιο"/>
          <p:cNvSpPr/>
          <p:nvPr/>
        </p:nvSpPr>
        <p:spPr>
          <a:xfrm>
            <a:off x="533400" y="685800"/>
            <a:ext cx="8077200" cy="1754326"/>
          </a:xfrm>
          <a:prstGeom prst="rect">
            <a:avLst/>
          </a:prstGeom>
        </p:spPr>
        <p:txBody>
          <a:bodyPr wrap="square">
            <a:spAutoFit/>
          </a:bodyPr>
          <a:lstStyle/>
          <a:p>
            <a:pPr algn="just"/>
            <a:r>
              <a:rPr lang="el-GR" b="1" dirty="0" smtClean="0"/>
              <a:t>Είναι μια από τις πιο πυκνοκατοικημένες πόλεις του κόσμου.</a:t>
            </a:r>
          </a:p>
          <a:p>
            <a:pPr algn="just"/>
            <a:endParaRPr lang="el-GR" dirty="0" smtClean="0"/>
          </a:p>
          <a:p>
            <a:pPr algn="just"/>
            <a:r>
              <a:rPr lang="el-GR" dirty="0" smtClean="0"/>
              <a:t>Οι κάτοικοι της πόλης χρησιμοποιούν σε μεγάλο βαθμό τα μέσα μαζικής μεταφοράς. Έχει υπολογιστεί ότι κάθε κάτοικος του </a:t>
            </a:r>
            <a:r>
              <a:rPr lang="en-US" dirty="0" smtClean="0"/>
              <a:t>Hong Kong </a:t>
            </a:r>
            <a:r>
              <a:rPr lang="el-GR" dirty="0" smtClean="0"/>
              <a:t>κάνει γύρω στα </a:t>
            </a:r>
            <a:r>
              <a:rPr lang="el-GR" b="1" dirty="0" smtClean="0"/>
              <a:t>218 ταξίδια με το μετρό ετησίως.</a:t>
            </a:r>
          </a:p>
          <a:p>
            <a:pPr algn="ctr"/>
            <a:endParaRPr lang="el-GR" dirty="0" smtClean="0"/>
          </a:p>
        </p:txBody>
      </p:sp>
      <p:sp>
        <p:nvSpPr>
          <p:cNvPr id="9" name="8 - TextBox"/>
          <p:cNvSpPr txBox="1"/>
          <p:nvPr/>
        </p:nvSpPr>
        <p:spPr>
          <a:xfrm>
            <a:off x="0" y="0"/>
            <a:ext cx="9144000" cy="589072"/>
          </a:xfrm>
          <a:prstGeom prst="rect">
            <a:avLst/>
          </a:prstGeom>
          <a:solidFill>
            <a:schemeClr val="accent6">
              <a:lumMod val="75000"/>
            </a:schemeClr>
          </a:solidFill>
          <a:ln>
            <a:noFill/>
          </a:ln>
        </p:spPr>
        <p:txBody>
          <a:bodyPr wrap="square" rtlCol="0">
            <a:spAutoFit/>
          </a:bodyPr>
          <a:lstStyle/>
          <a:p>
            <a:pPr algn="ctr">
              <a:lnSpc>
                <a:spcPct val="150000"/>
              </a:lnSpc>
            </a:pPr>
            <a:r>
              <a:rPr lang="en-US" sz="2400" b="1" dirty="0" smtClean="0">
                <a:effectLst>
                  <a:outerShdw blurRad="38100" dist="38100" dir="2700000" algn="tl">
                    <a:srgbClr val="000000">
                      <a:alpha val="43137"/>
                    </a:srgbClr>
                  </a:outerShdw>
                </a:effectLst>
              </a:rPr>
              <a:t>HONG KONG</a:t>
            </a:r>
            <a:endParaRPr lang="el-GR" sz="2400" b="1" dirty="0">
              <a:effectLst>
                <a:outerShdw blurRad="38100" dist="38100" dir="2700000" algn="tl">
                  <a:srgbClr val="000000">
                    <a:alpha val="43137"/>
                  </a:srgbClr>
                </a:outerShdw>
              </a:effectLst>
            </a:endParaRPr>
          </a:p>
        </p:txBody>
      </p:sp>
      <p:sp>
        <p:nvSpPr>
          <p:cNvPr id="49154" name="AutoShape 2" descr="data:image/jpeg;base64,/9j/4AAQSkZJRgABAQAAAQABAAD/2wCEAAkGBxQSEhUUEhIVEhUUFBQUEhQSEhQUFQ8UFBQWFhQUFRQYHCggGBolHBQUITEhJSkrLi4uFx8zODM4NygtLisBCgoKDg0OGhAQGywkHBwsLCwsLCwsLCwsLCwsLCwsLCwsLCwsLCwsLCwsLCwsLCwsLCwsLCwsLCwsLCwsLCwsLP/AABEIAIUA0AMBEQACEQEDEQH/xAAbAAACAwEBAQAAAAAAAAAAAAADBAECBQYAB//EAE0QAAEDAgIDCgcKDAcBAAAAAAEAAgMEEQUhBhIxQVFSVGFxkZLR0hMiJDJTc6EUFyNCgZOUsbLBFRYzNENEYoKis+HjB2RydKTC8IT/xAAbAQADAQEBAQEAAAAAAAAAAAAAAQIDBAUGB//EADQRAAIBAgQEBAQGAQUAAAAAAAABAgMRBBITURQhMVIFIkGRMkJxoRUjM2Gx0TQkU4Hh8P/aAAwDAQACEQMRAD8A6nTXTuSGYwUuqDHlLI4ax1jnqMGwWG0m+3kz3pUcyuxnOs05rTtn/gZ2LbQgHIbj0xqz+nPVZ3UtGOxaimHbpVV+nPVZ2KdKJWRBBpPVenPVZ3UaUQyo9+MtV6d3QzsT0ojyIu3SOq9O7oZ3UaUQyRCDSKp9M7ob2JaURZEEZj1T6Z3Q3sS04jyRPT45UgZTuHyN7E9OInBCB0jq+MP6Gd1VpQ2JcUeGkdV6d/8AB3UaUNhZSBpHV8Yf/B3U9GGwWRB0iq+MP/g7qNKGwWRQ6Q1fGJP4exPShsKyKnSKq4xJ0jsTVKGwcip0gquMy9I7EaUNhMGdIarjMnSOxGlDYQN2kFUf1mXrf0Q6UbPkVFczSfjNRf8ALydZfMqvPc9zhqXaCfjNRxiXrFVrT3DhqXaBONVPGJeuUa09weGpdoJ+NVPGJfnHKtab9RaFNfKgD8aqeMTfOu7U9SW4nRp9q9gbsZqOMzfPP7Us8937idGnsvY6TQvSybw7YZ3mVkh1Wud50brEt8bdBtbPfC6KVVt2ZxYjDxUc0Ti9IW+V1P8AuJftle3T+BHDYTa1aAP0dK5wv5jeHIHNjJ4Ifqka3JyFQ5JFJ2NefDJIomTOLDHIbRuY++tkTkLDLxSs1NSdkWpBoKJzgyxBLyQGN1nSNte7nRtBLW5e1TqK7/YrOaM+j0rGNebHWDnarWS3Abbb4mW0bbKdZN2EqiYo2jOpr3G2wbc67r7C1ttnKqzq9ir87D7sFeGGS7dUZDKUF5N7BgLLuOW4o1Odic6vYTaxaXLLPZcIARkgVXApqJk2K6iYWsQ5idxWKlqaFYGQgViCEybWBlqBFo6Vx2BS2rFxi7o6AYcL5vaPlXxeq7dD6D0GI8Kh3Z2/IodWexDnJdEOR4DA7ZMD0KHWmjN1pr5SJtEAfMffnCFXmTxS9VYw8R0akjubG3ItoYrc1jOE+jMCohIOa6ozTXIclYa0fHldP66P7S3pPzI5q68jE9IG+V1Hr5vtlfRU15UeQApKZ0jgxjC9zjZrWjMn/wBu7iqUlFXYHS6QV8Ypaekhe2QxXfM9lzG6Sxya7441nOz2ZBYU4vM5saQ9joNRT0fuVjpWRMdHIyMFz45i1gAe0bAbO8bZnyqYNQbzDXLqamIh3kgGvOyKF15Iw6o1pyWX1nta+xaW3u4Z6x3isdyQmPfpGRQyu1nBzi2nlLZJCPHffUsTbltlsTh1uxx6j1FcR0wOs8Rve+YNPhHRvDTqRENuRm7ZuaqmT5sG+bLeEcGizJdZsDiLxOHwsx8YXttG7uICxzbYt7Yug6C3gkXENxYYHNBJIvyDfXFUxTjK1jjqYpxk0kUfgo4R6oUrHPZGbxkthaTBxwj0BPj5dq9yONmvQXdhY4R6oT4+XavcXHz7UCdho4R6Ajj5dq9xcfPtQM4eOEegJ/iEtkS8dPZFm4SLXLiBvkD2JPxCWyDjZ+qQGWNrfMBdyvH/AFRx036IiXiU1yUV9/7FJIXOOb3bRsAA6LJ8bLZGf4nV2X3/ALGJIDfdWCwUNz7501fqVNGd11vrT4OG4aZLXauwlQ8BTfVjyHQ4BjD7ht9YZZFYy8Lp9VJ/b+jnr4eLi2d6IA5uY2q5eH0pKzPBzuL5HF6VaOtF3NuOa1kU8BCHRv7f0etha+qssjlcDpwKqDblMze31usPGLuma4mmtOX0MzSNvllT6+T7S9el8CPCRXCKRssrI3yCJj3ar3kgWFibZ5Z2tnlmnUk1G6RXQ2G4RCfBCRz6Rz5jG9kssUrmwhpImdZrRGSQG53bui6w1JenNE3JhwyN08cckT4WyEtLn1MZJZfz3EMLQLA5bDrDPfeeWW9/sVfkXpKCF7ZXxsc4sIbFD4djXzDWd8K5+oLNtbIA2N7lJykrX9f2ByaHJcOpmmU+G12NMTY/hbl7nAmQazGEvDcrEC173UZpO3IMzYL3BE5jnU7iXeG1GeEfGwxw6oJkkBtlrHaNxU5NO0kO+4/FDCWSOa7zXSanhJGgPY3JmqRmXnbZwzGzfUNu6ugUncFDOCra5mtxxgBUiNiki8RvN95Xl1/jZ5db42EdCsrmLQCSJIloz6hiDNijmXQSMw0WVyL7yGNRBT0zjt/oOYIuJxb6ir6TkTuQ4Avcv1p3IdPkTLlsC9NH6XfmKvTGLlidxnXaH4ER8I8WHxb/ABlLZ5WOxaSyR6nahSeMZmkDR4IpHXg3+YfNcM/O4vXM+0E2ezif05fRmXpFTuNXUENcR4Z9vFO/zLtpzSiuZ4MKNRq6i/YSbSv4Dz+47sWmeO5oqFXtfsGio3gWEThzRkfck5x3K0Kna/YYjoX+idbeEZzPQpzx3BUZr0GGUTz+jceeM9iHOO49Ka9Axon+jf1D2Kc6FpT2PNoX7sbvlYexGdBpT2DtoH+jd1T2JaiBU57DEdE/gO6pSzoenLYcp6eQHzHdUqXJE5JL0Omo4zqNuLZbvOvGxFWCqNNnn1aM3NuwXUWGtDcz0J7ApYro16fciXh6nazOmpidxHEUu5GbwlbtYfD8KLjd2wKo1IS6MFhZp+ZGuaQbLKnOG5toSAvohvKXUhuLh5bCk1CACSpdaC9RLCVG7JHMV0l3WAsAfvVKpDczl4fim+VNi8rhvjrBepGrA+sfimCXWrE9FC6Q2Z4x3m2J9ierF9Co+JYSXw1E/c6nBdFNUh8+Z3GA5fvHdVXOXE+I38tP3OraLCyR5RKAOc0zrhHFa4BN7XNlm6sYuzOnC1qNKd6sre5wGCvvVQ5j8sy+Y4QRqxb6nfW8Qw04OMZptrZ/0OYw3ymb1j/rWlz0sN+hD6AWBK5sHjagljcbUjNjUMSZlKQz7mO8mZaiCMpCgl1Q7aVFjN1AophyJkajDRQjfSM5SY9HCLbV4GLinWkc7m7lvALl00GdlPc6nSQ9Q82jzzTp4fMwdbkOtjAC9WNCMUc7k2QWqJU4AmVLAsJQgUmzMxOndINVuzdXHKLb5I6qE4w5yM1mjTnHNwHtW1OnNs6HjoroOUuiMLc3lzzz6o6AvcjRVuZ83DBQXU3KWjZGLMaGjkFluopdDqjFR6IMAqKJQApiNeyBhfI4NaN/d5BvlROaiiZzUFdnyTSDGXVUhecmjJo3huLz27u7PJnUc5ZmD0f/ADmD10f2lVP4kXS/URsY0PKJvWOXoM+/wv6MPoAjYg2bHYYCdgSMpTSNKOna0Xe4Dn7E0c0qkpfCj0mMQs80Fx6AmQqFSXXkJz6RuPmta360czSOEiurFHY287XosaqjBegM4ofSe1Fh6cdgsdcTscSkNwS9ByN8n7XtSZm1Adp6t9rXK+ax3+RL6mMqUBuOrdvrjuZSpRGY6g76akzGVNDDJzvqlUkjN00GbMd9WqstzNwQRryrzvclxQQFaJkWLhaxZLLBbxfMkMF6y6EEqhHiU7gYOOaVQ09wCJJOAw3t/qdsaspVkuhz1cTCn9T5xjGLyVLtaV2zzWtuGs5hv8q5pNvqeXUrSqO8jMcs2xXHcB/OYPXR/aCcH5ka0n54/U6HG4/KprcP7hdegff4N/kR+n9kRMA2oNGy8lU7Y3xR7UEZF6iUgJ2m/Og0XIC5ioYPwROzPm2ouDGYMBkk2+KOXJO5jKtGJs0eikQsXuLubIJnLPFy+Ve5vUeGxM81g57XSOOdapLqxv3MDuJGeo0WFC3eXiYrDqdWUtydeSBPw0bi4ZYVotYlgn0ernfILJ0nE0Va/IyzjEQNtYGynSkzoVGTXMYixeI/HCeSSIdCY1FiEZ+OOkJ23Rk6M9hyGUHMFXGaMJRa6hg4LZSRnZkGoaNrh0q41opj05PohafSCBm14PNmvXVZehwSxNOJkVumrR+TjLj+1kEOtL0OeWOXyo5rFdJKibIv1G8GPK/OdvtUSnJ9WclTFVJ+tjAcFFznQMlDRSKOcosWhzAh5TB66L7YVQ+JG1F+eJ1uKQ3qJT+2fqC9A+6w0vyYL9hYsQblHMQO4NzUAXio77ch9aCXKxowQhvmtty7qDCUmxlhKaMpJDsRVmEkOwlI55IZjckZNDDSvOqNKozKxJWUrAjk9MMTsPBtOZ22Xn3zz/ZHp4Olbzs4krqVjvKax3Ch2EN4XC6R4F90LOq1GI27Lmd8zxGgDcXmO55z8zuxWeZ2+nZm0YRM2ck7vtWsep0wVjGmavbVz89YrKqIYs8JEgXhA0CckUgRRY0Q9gR8pg9dF9sIh8SNKXxr6n0PEYfhH/6l6Nj7DDz/AC0jPkgRY61MWfEUjRSPNjCYNjkUYQYSkx6OMbyqxzykxhkY3kzFyY1FGN5BlKTGI4wkzKUmHEYUkZiLLycR+owE8VrREwk/IuOtU+VdTehSzyPnNZIZHFxzuUU1lR7SSSshV7FomMpqJ3EzqdFcPsC8jmXJWnd2ObEzssqN2QLmZzxFJ2oRvFiMwWkTeJgzSL3l0Pz2T9BSRUZsC5Arg3KRgntUjTAkIuajuBs8pg9dF9sJxfmRdKX5kfqj6nV0xLnHfK7XVUXY+jhioQjZ+hnVkYYLuIA+VS8REv8AEacVzv7GBPXAnI2HMVPERLj41hV3e3/ZaGYb/sKXERK/GsM/SXsv7NCF43/YU+IiZvxWg+l/Y0ITyp8TEh4+k9/YaY1PiYkcXTGY28qevEl4iDGGN5UayJdWLChPUROdAqmcMBLti5KlCU23H1NqcHN2RxeM1pmdlkBuLk/Dqjd20e1h6OnEyjCVosDUXqjosUMKrgam6FlCUtCXuASeBqW6omVoq7OwjAjaGjcXM/Cqvcjzm88rgnzpLwmr3IuMRd8yf4VV7kbRiJyi5Vx8MqL1RqnY5h04O/7O1eysDO3VHxEsBVu+aBOmHL0J8DPdfch4GpugbpByo4Ge6+4uBqbooXDlS4Ce6+4+BqbojWHL0BLgJ7oFgam6KF7RuFJ+H1N0NYKpuhnB6ge6IBY/l4hubfCN7VKwM4u7a5GsMHOMk79D7BO1ZVFzZ1zOG0pr/G1RsC5zzMTU9DBiehnMnzHonpGqZoQSINUzTppUGsZGlE9M1TGWOVJl3DscquWmX108xVzmsYrTI6wPijZyrppu8Ue94fGLpKe5luYtEd4NzEyrgixAXNvCYAwax2lBx4iTk7IZklukZxjYXeU0apAXFBYO+fyhCK9DjAchzL010PnZdSpKqxB4FICCgCiAZV4SZJfCPzmn/wBxD/Nasqnwss+1VfmleLXlFdWROLa5HyvGNZ0hyO07hXLCpB87nlVsHiJSuqcvZgI4nbx6E3UhuSsFif8Abl7MdhjdwT0FTqw3LWDxHZL2Y9Cx3BPQlrQ3NFhK/Y/Y0IA4bh6Eten3I0WGrdrNOBx3ijXp9yNVQqr5WOMcq1qe6L0amzDNcnr0+5DVKpsZ2JVDneK29t226peIpv5kTOjWfSLMh1hkXAZDIkAhenh/NTTXQ93Ay06EYy5Pn/IN0jeE3rBbZGdiqx3BulZw29YIyS2Gq9PdBKUMcfObYbfGCMrFLEQtyYeoq27Ndo/eCeWREZw9WA92t4besEZJbFatLdFjWs4besEZJbC1Ke5U1rOG3rBPIx6tPcoKyPdkbt4QTyS2B1qe5y3gXD4p6F1KvTt8R8zLFUbvzIo6J3BKOIpdyI4qj3IrqO4JRxFLuQ3iaPci3gnbxRxFLuQuKo9yK+CdvFLiaPcg4mj3IqYzvH2JPFUe5C4mj3E4ZE73TT2abe6IbnL0jVnPE0pKykaRr03yTPtVQMivAxivc7IPmfPMbaRIbryqPSx9DRd4qwoyRW7Gg5E9ZNEtD0T1m0ZyihuORZsxcRqJ100YyVhxgWqMGRIbpMcUkBMaixdzBxKD4Rx5vqC+v8Of+mh/z/JzT+JmfJEu9MjqLinubf8AgqzWEMyERt1Rt3UrNjM+R6tIRQIAlxQAF5TQmCfdUQ+QaRxuV4Uup8uBLypzCVypeUZhktkKm7A8XlK4A3JPcaGsIPlEHrov5jURfmRrS+OP1X8n1IYi0vewnNrrLhxFbLWlF7n1SoSyKS9TGx7DhJm3auB+WV10O7C1cqys5d0LmmxyWyaZ6F0GiKloGx2naTsWLsZyaNalozuqLXOWpVS6GlHEGrWMUjklNsJqqupN0jwjSyhmIMaWUMxkVsXjlfUYD/Hj/wC9TN9WITU67UyROZ4YMtq0SuBlyyXWiAEgRBcmFyC5AijygTKy7E0KR6UZrwpHyz6gioYFQVIFg5FxniCUxFHJMaG8IHlEHrov5jUofEjWl8cfqv5OixsuZVS7Rd1xzWH9Vw46m9V39T77BtSoJbDFNibthXnyiXKhF9Bglr9oWfNE2cS8NGzeQ5vciVSQ/DEBsCaOeUmxpgWiRiw7WLSMDNyCBi1USLk6irIK5DmqXEdzJrwA4r38D+hEDBra3cC9CMQMiR91qhC7wqApdIQJzlSJbIc5OwXKGROwmyHvyRYTYSVeBPqfMy6sEVAWZTWRYLENKmw7F0EtEEJNjSNDR6mdJUwhu5Ixx5GscHEnoVU4tyRvQg5VFbc+l41gbKizr6jwMnAA5bxB2rsqUYVVaSPoaVedJ+VmCNFpRsqWD/5v7i5n4dR/c6F4jWYVmj04/WWfRf7ij8Mofv7kvG1WHbg0/GY/o39xH4Xh9n7mfE1GFbhVRxln0Yd9NeHUNn7snWmwgwuo40z6K3vK14fQXoJ1JFvwZU8bb9GZ3lXBUl6Czsn8G1PHB9GZ2qlhaewszJOF1PHP+NH2p8NT2FmZH4JqOO/8eJLhaWw8zFKnRmWQ3dWvz3oIh9y3gtNZY9ENTYt+JBP62/5mLsWmeQ87K/iJ/nJPmoe6nqSFnZ46Bf5uX5qDuI1JCzsr73zeNy/Nw9xGrIMzI97xvG5upB3Eastwcme97xnG5upB3E9WW4rnve6Zxqbqw9xLVnuFyPe5j41N1Ye4jVluBf3vWcam6sPcWGmjm4Wj2ke93Hxqbqw9xPTiHC0V8pHvcx8Zm6Ie4lpxHw1HtJ97qLjE3RD3EaUQ4el2l2/4fR8YmPyRdxGlEOHo9pI/w/i9PMfmu4jRiHD0e03MHwKKm/Jglx2ucbuPYqUFHoaxhGK8q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9156" name="AutoShape 4" descr="data:image/jpeg;base64,/9j/4AAQSkZJRgABAQAAAQABAAD/2wCEAAkGBxQSEhUUEhIVEhUUFBQUEhQSEhQUFQ8UFBQWFhQUFRQYHCggGBolHBQUITEhJSkrLi4uFx8zODM4NygtLisBCgoKDg0OGhAQGywkHBwsLCwsLCwsLCwsLCwsLCwsLCwsLCwsLCwsLCwsLCwsLCwsLCwsLCwsLCwsLCwsLCwsLP/AABEIAIUA0AMBEQACEQEDEQH/xAAbAAACAwEBAQAAAAAAAAAAAAADBAECBQYAB//EAE0QAAEDAgIDCgcKDAcBAAAAAAEAAgMEEQUhBhIxQVFSVGFxkZLR0hMiJDJTc6EUFyNCgZOUsbLBFRYzNENEYoKis+HjB2RydKTC8IT/xAAbAQADAQEBAQEAAAAAAAAAAAAAAQIDBAUGB//EADQRAAIBAgQEBAQGAQUAAAAAAAABAgMRBBITURQhMVIFIkGRMkJxoRUjM2Gx0TQkU4Hh8P/aAAwDAQACEQMRAD8A6nTXTuSGYwUuqDHlLI4ax1jnqMGwWG0m+3kz3pUcyuxnOs05rTtn/gZ2LbQgHIbj0xqz+nPVZ3UtGOxaimHbpVV+nPVZ2KdKJWRBBpPVenPVZ3UaUQyo9+MtV6d3QzsT0ojyIu3SOq9O7oZ3UaUQyRCDSKp9M7ob2JaURZEEZj1T6Z3Q3sS04jyRPT45UgZTuHyN7E9OInBCB0jq+MP6Gd1VpQ2JcUeGkdV6d/8AB3UaUNhZSBpHV8Yf/B3U9GGwWRB0iq+MP/g7qNKGwWRQ6Q1fGJP4exPShsKyKnSKq4xJ0jsTVKGwcip0gquMy9I7EaUNhMGdIarjMnSOxGlDYQN2kFUf1mXrf0Q6UbPkVFczSfjNRf8ALydZfMqvPc9zhqXaCfjNRxiXrFVrT3DhqXaBONVPGJeuUa09weGpdoJ+NVPGJfnHKtab9RaFNfKgD8aqeMTfOu7U9SW4nRp9q9gbsZqOMzfPP7Us8937idGnsvY6TQvSybw7YZ3mVkh1Wud50brEt8bdBtbPfC6KVVt2ZxYjDxUc0Ti9IW+V1P8AuJftle3T+BHDYTa1aAP0dK5wv5jeHIHNjJ4Ifqka3JyFQ5JFJ2NefDJIomTOLDHIbRuY++tkTkLDLxSs1NSdkWpBoKJzgyxBLyQGN1nSNte7nRtBLW5e1TqK7/YrOaM+j0rGNebHWDnarWS3Abbb4mW0bbKdZN2EqiYo2jOpr3G2wbc67r7C1ttnKqzq9ir87D7sFeGGS7dUZDKUF5N7BgLLuOW4o1Odic6vYTaxaXLLPZcIARkgVXApqJk2K6iYWsQ5idxWKlqaFYGQgViCEybWBlqBFo6Vx2BS2rFxi7o6AYcL5vaPlXxeq7dD6D0GI8Kh3Z2/IodWexDnJdEOR4DA7ZMD0KHWmjN1pr5SJtEAfMffnCFXmTxS9VYw8R0akjubG3ItoYrc1jOE+jMCohIOa6ozTXIclYa0fHldP66P7S3pPzI5q68jE9IG+V1Hr5vtlfRU15UeQApKZ0jgxjC9zjZrWjMn/wBu7iqUlFXYHS6QV8Ypaekhe2QxXfM9lzG6Sxya7441nOz2ZBYU4vM5saQ9joNRT0fuVjpWRMdHIyMFz45i1gAe0bAbO8bZnyqYNQbzDXLqamIh3kgGvOyKF15Iw6o1pyWX1nta+xaW3u4Z6x3isdyQmPfpGRQyu1nBzi2nlLZJCPHffUsTbltlsTh1uxx6j1FcR0wOs8Rve+YNPhHRvDTqRENuRm7ZuaqmT5sG+bLeEcGizJdZsDiLxOHwsx8YXttG7uICxzbYt7Yug6C3gkXENxYYHNBJIvyDfXFUxTjK1jjqYpxk0kUfgo4R6oUrHPZGbxkthaTBxwj0BPj5dq9yONmvQXdhY4R6oT4+XavcXHz7UCdho4R6Ajj5dq9xcfPtQM4eOEegJ/iEtkS8dPZFm4SLXLiBvkD2JPxCWyDjZ+qQGWNrfMBdyvH/AFRx036IiXiU1yUV9/7FJIXOOb3bRsAA6LJ8bLZGf4nV2X3/ALGJIDfdWCwUNz7501fqVNGd11vrT4OG4aZLXauwlQ8BTfVjyHQ4BjD7ht9YZZFYy8Lp9VJ/b+jnr4eLi2d6IA5uY2q5eH0pKzPBzuL5HF6VaOtF3NuOa1kU8BCHRv7f0etha+qssjlcDpwKqDblMze31usPGLuma4mmtOX0MzSNvllT6+T7S9el8CPCRXCKRssrI3yCJj3ar3kgWFibZ5Z2tnlmnUk1G6RXQ2G4RCfBCRz6Rz5jG9kssUrmwhpImdZrRGSQG53bui6w1JenNE3JhwyN08cckT4WyEtLn1MZJZfz3EMLQLA5bDrDPfeeWW9/sVfkXpKCF7ZXxsc4sIbFD4djXzDWd8K5+oLNtbIA2N7lJykrX9f2ByaHJcOpmmU+G12NMTY/hbl7nAmQazGEvDcrEC173UZpO3IMzYL3BE5jnU7iXeG1GeEfGwxw6oJkkBtlrHaNxU5NO0kO+4/FDCWSOa7zXSanhJGgPY3JmqRmXnbZwzGzfUNu6ugUncFDOCra5mtxxgBUiNiki8RvN95Xl1/jZ5db42EdCsrmLQCSJIloz6hiDNijmXQSMw0WVyL7yGNRBT0zjt/oOYIuJxb6ir6TkTuQ4Avcv1p3IdPkTLlsC9NH6XfmKvTGLlidxnXaH4ER8I8WHxb/ABlLZ5WOxaSyR6nahSeMZmkDR4IpHXg3+YfNcM/O4vXM+0E2ezif05fRmXpFTuNXUENcR4Z9vFO/zLtpzSiuZ4MKNRq6i/YSbSv4Dz+47sWmeO5oqFXtfsGio3gWEThzRkfck5x3K0Kna/YYjoX+idbeEZzPQpzx3BUZr0GGUTz+jceeM9iHOO49Ka9Axon+jf1D2Kc6FpT2PNoX7sbvlYexGdBpT2DtoH+jd1T2JaiBU57DEdE/gO6pSzoenLYcp6eQHzHdUqXJE5JL0Omo4zqNuLZbvOvGxFWCqNNnn1aM3NuwXUWGtDcz0J7ApYro16fciXh6nazOmpidxHEUu5GbwlbtYfD8KLjd2wKo1IS6MFhZp+ZGuaQbLKnOG5toSAvohvKXUhuLh5bCk1CACSpdaC9RLCVG7JHMV0l3WAsAfvVKpDczl4fim+VNi8rhvjrBepGrA+sfimCXWrE9FC6Q2Z4x3m2J9ierF9Co+JYSXw1E/c6nBdFNUh8+Z3GA5fvHdVXOXE+I38tP3OraLCyR5RKAOc0zrhHFa4BN7XNlm6sYuzOnC1qNKd6sre5wGCvvVQ5j8sy+Y4QRqxb6nfW8Qw04OMZptrZ/0OYw3ymb1j/rWlz0sN+hD6AWBK5sHjagljcbUjNjUMSZlKQz7mO8mZaiCMpCgl1Q7aVFjN1AophyJkajDRQjfSM5SY9HCLbV4GLinWkc7m7lvALl00GdlPc6nSQ9Q82jzzTp4fMwdbkOtjAC9WNCMUc7k2QWqJU4AmVLAsJQgUmzMxOndINVuzdXHKLb5I6qE4w5yM1mjTnHNwHtW1OnNs6HjoroOUuiMLc3lzzz6o6AvcjRVuZ83DBQXU3KWjZGLMaGjkFluopdDqjFR6IMAqKJQApiNeyBhfI4NaN/d5BvlROaiiZzUFdnyTSDGXVUhecmjJo3huLz27u7PJnUc5ZmD0f/ADmD10f2lVP4kXS/URsY0PKJvWOXoM+/wv6MPoAjYg2bHYYCdgSMpTSNKOna0Xe4Dn7E0c0qkpfCj0mMQs80Fx6AmQqFSXXkJz6RuPmta360czSOEiurFHY287XosaqjBegM4ofSe1Fh6cdgsdcTscSkNwS9ByN8n7XtSZm1Adp6t9rXK+ax3+RL6mMqUBuOrdvrjuZSpRGY6g76akzGVNDDJzvqlUkjN00GbMd9WqstzNwQRryrzvclxQQFaJkWLhaxZLLBbxfMkMF6y6EEqhHiU7gYOOaVQ09wCJJOAw3t/qdsaspVkuhz1cTCn9T5xjGLyVLtaV2zzWtuGs5hv8q5pNvqeXUrSqO8jMcs2xXHcB/OYPXR/aCcH5ka0n54/U6HG4/KprcP7hdegff4N/kR+n9kRMA2oNGy8lU7Y3xR7UEZF6iUgJ2m/Og0XIC5ioYPwROzPm2ouDGYMBkk2+KOXJO5jKtGJs0eikQsXuLubIJnLPFy+Ve5vUeGxM81g57XSOOdapLqxv3MDuJGeo0WFC3eXiYrDqdWUtydeSBPw0bi4ZYVotYlgn0ernfILJ0nE0Va/IyzjEQNtYGynSkzoVGTXMYixeI/HCeSSIdCY1FiEZ+OOkJ23Rk6M9hyGUHMFXGaMJRa6hg4LZSRnZkGoaNrh0q41opj05PohafSCBm14PNmvXVZehwSxNOJkVumrR+TjLj+1kEOtL0OeWOXyo5rFdJKibIv1G8GPK/OdvtUSnJ9WclTFVJ+tjAcFFznQMlDRSKOcosWhzAh5TB66L7YVQ+JG1F+eJ1uKQ3qJT+2fqC9A+6w0vyYL9hYsQblHMQO4NzUAXio77ch9aCXKxowQhvmtty7qDCUmxlhKaMpJDsRVmEkOwlI55IZjckZNDDSvOqNKozKxJWUrAjk9MMTsPBtOZ22Xn3zz/ZHp4Olbzs4krqVjvKax3Ch2EN4XC6R4F90LOq1GI27Lmd8zxGgDcXmO55z8zuxWeZ2+nZm0YRM2ck7vtWsep0wVjGmavbVz89YrKqIYs8JEgXhA0CckUgRRY0Q9gR8pg9dF9sIh8SNKXxr6n0PEYfhH/6l6Nj7DDz/AC0jPkgRY61MWfEUjRSPNjCYNjkUYQYSkx6OMbyqxzykxhkY3kzFyY1FGN5BlKTGI4wkzKUmHEYUkZiLLycR+owE8VrREwk/IuOtU+VdTehSzyPnNZIZHFxzuUU1lR7SSSshV7FomMpqJ3EzqdFcPsC8jmXJWnd2ObEzssqN2QLmZzxFJ2oRvFiMwWkTeJgzSL3l0Pz2T9BSRUZsC5Arg3KRgntUjTAkIuajuBs8pg9dF9sJxfmRdKX5kfqj6nV0xLnHfK7XVUXY+jhioQjZ+hnVkYYLuIA+VS8REv8AEacVzv7GBPXAnI2HMVPERLj41hV3e3/ZaGYb/sKXERK/GsM/SXsv7NCF43/YU+IiZvxWg+l/Y0ITyp8TEh4+k9/YaY1PiYkcXTGY28qevEl4iDGGN5UayJdWLChPUROdAqmcMBLti5KlCU23H1NqcHN2RxeM1pmdlkBuLk/Dqjd20e1h6OnEyjCVosDUXqjosUMKrgam6FlCUtCXuASeBqW6omVoq7OwjAjaGjcXM/Cqvcjzm88rgnzpLwmr3IuMRd8yf4VV7kbRiJyi5Vx8MqL1RqnY5h04O/7O1eysDO3VHxEsBVu+aBOmHL0J8DPdfch4GpugbpByo4Ge6+4uBqbooXDlS4Ce6+4+BqbojWHL0BLgJ7oFgam6KF7RuFJ+H1N0NYKpuhnB6ge6IBY/l4hubfCN7VKwM4u7a5GsMHOMk79D7BO1ZVFzZ1zOG0pr/G1RsC5zzMTU9DBiehnMnzHonpGqZoQSINUzTppUGsZGlE9M1TGWOVJl3DscquWmX108xVzmsYrTI6wPijZyrppu8Ue94fGLpKe5luYtEd4NzEyrgixAXNvCYAwax2lBx4iTk7IZklukZxjYXeU0apAXFBYO+fyhCK9DjAchzL010PnZdSpKqxB4FICCgCiAZV4SZJfCPzmn/wBxD/Nasqnwss+1VfmleLXlFdWROLa5HyvGNZ0hyO07hXLCpB87nlVsHiJSuqcvZgI4nbx6E3UhuSsFif8Abl7MdhjdwT0FTqw3LWDxHZL2Y9Cx3BPQlrQ3NFhK/Y/Y0IA4bh6Eten3I0WGrdrNOBx3ijXp9yNVQqr5WOMcq1qe6L0amzDNcnr0+5DVKpsZ2JVDneK29t226peIpv5kTOjWfSLMh1hkXAZDIkAhenh/NTTXQ93Ay06EYy5Pn/IN0jeE3rBbZGdiqx3BulZw29YIyS2Gq9PdBKUMcfObYbfGCMrFLEQtyYeoq27Ndo/eCeWREZw9WA92t4besEZJbFatLdFjWs4besEZJbC1Ke5U1rOG3rBPIx6tPcoKyPdkbt4QTyS2B1qe5y3gXD4p6F1KvTt8R8zLFUbvzIo6J3BKOIpdyI4qj3IrqO4JRxFLuQ3iaPci3gnbxRxFLuQuKo9yK+CdvFLiaPcg4mj3IqYzvH2JPFUe5C4mj3E4ZE73TT2abe6IbnL0jVnPE0pKykaRr03yTPtVQMivAxivc7IPmfPMbaRIbryqPSx9DRd4qwoyRW7Gg5E9ZNEtD0T1m0ZyihuORZsxcRqJ100YyVhxgWqMGRIbpMcUkBMaixdzBxKD4Rx5vqC+v8Of+mh/z/JzT+JmfJEu9MjqLinubf8AgqzWEMyERt1Rt3UrNjM+R6tIRQIAlxQAF5TQmCfdUQ+QaRxuV4Uup8uBLypzCVypeUZhktkKm7A8XlK4A3JPcaGsIPlEHrov5jURfmRrS+OP1X8n1IYi0vewnNrrLhxFbLWlF7n1SoSyKS9TGx7DhJm3auB+WV10O7C1cqys5d0LmmxyWyaZ6F0GiKloGx2naTsWLsZyaNalozuqLXOWpVS6GlHEGrWMUjklNsJqqupN0jwjSyhmIMaWUMxkVsXjlfUYD/Hj/wC9TN9WITU67UyROZ4YMtq0SuBlyyXWiAEgRBcmFyC5AijygTKy7E0KR6UZrwpHyz6gioYFQVIFg5FxniCUxFHJMaG8IHlEHrov5jUofEjWl8cfqv5OixsuZVS7Rd1xzWH9Vw46m9V39T77BtSoJbDFNibthXnyiXKhF9Bglr9oWfNE2cS8NGzeQ5vciVSQ/DEBsCaOeUmxpgWiRiw7WLSMDNyCBi1USLk6irIK5DmqXEdzJrwA4r38D+hEDBra3cC9CMQMiR91qhC7wqApdIQJzlSJbIc5OwXKGROwmyHvyRYTYSVeBPqfMy6sEVAWZTWRYLENKmw7F0EtEEJNjSNDR6mdJUwhu5Ixx5GscHEnoVU4tyRvQg5VFbc+l41gbKizr6jwMnAA5bxB2rsqUYVVaSPoaVedJ+VmCNFpRsqWD/5v7i5n4dR/c6F4jWYVmj04/WWfRf7ij8Mofv7kvG1WHbg0/GY/o39xH4Xh9n7mfE1GFbhVRxln0Yd9NeHUNn7snWmwgwuo40z6K3vK14fQXoJ1JFvwZU8bb9GZ3lXBUl6Czsn8G1PHB9GZ2qlhaewszJOF1PHP+NH2p8NT2FmZH4JqOO/8eJLhaWw8zFKnRmWQ3dWvz3oIh9y3gtNZY9ENTYt+JBP62/5mLsWmeQ87K/iJ/nJPmoe6nqSFnZ46Bf5uX5qDuI1JCzsr73zeNy/Nw9xGrIMzI97xvG5upB3Eastwcme97xnG5upB3E9WW4rnve6Zxqbqw9xLVnuFyPe5j41N1Ye4jVluBf3vWcam6sPcWGmjm4Wj2ke93Hxqbqw9xPTiHC0V8pHvcx8Zm6Ie4lpxHw1HtJ97qLjE3RD3EaUQ4el2l2/4fR8YmPyRdxGlEOHo9pI/w/i9PMfmu4jRiHD0e03MHwKKm/Jglx2ucbuPYqUFHoaxhGK8q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9158" name="AutoShape 6" descr="data:image/jpeg;base64,/9j/4AAQSkZJRgABAQAAAQABAAD/2wCEAAkGBhQSEBUUExQWFBUUGBQVFRUVFBYXGBcXFxcVFBQXFBUXHCYeFxkjHBQXHy8gIycpLCwsFR4xNTAqNSYsLCkBCQoKDgwOGg8PGikkHCQpLCksLCwsKSkpKSksLCwsLCwsKSksKSkpKSwsLCksLCwsLCkpLCwsLCwpLCwpLCwpLP/AABEIALQBGAMBIgACEQEDEQH/xAAbAAABBQEBAAAAAAAAAAAAAAAEAAIDBQYBB//EAEsQAAEDAgEGCAgLCAEEAwAAAAEAAgMEEQUGEiExQVEHEyJTYXGRkmJygaGx0eHwFRYkMkJSc6KywdIUMzRDVGOT8SMXNUTCJYKz/8QAGwEAAgMBAQEAAAAAAAAAAAAAAgMBBAUABgf/xAAzEQACAgEBBgMHAwQDAAAAAAAAAQIDEQQSFCExQVEFE6EyUmFxgbHRFUKRIiQz8CM08f/aAAwDAQACEQMRAD8A9WxzHoaOF007s1jei5cTqa1v0nHcvM6rh90niqTRsMk2m3S1rLDtKqeG3F3Pq44PoRNzrb3P2+QADylecWT4QzzObPWWcPUh/wDEj/yv/SiWcN8p/wDFj/yu/SvHgiYZrK5Cqt80Rk9cbw1S/wBMz/I7ybFKOGSb+nj77/UvL6eUI+O1kx0V9jk8noX/AFhm/p4++/1KQcLk39PH33+pYFsanEPqQ+RX2CNyOFmbmI+89Ss4VJj/ACY+16wgi8u1TshKh019icG4bwnyn+TH3nKdnCRKf5Ufa9YZsBRkQshdMOwSia+ThDmAuIWdrlV1HCxO3+TF2v8AWq0/NVHiMWk+/QujVDsQ0accMFRzMPa/1po4YqjmYe1/rWJMevQuCLoTfIr7C+JuhwvVHMw/f/UmnhgqR/Jh6Pn+jOWLMabmKfIq7AvJtRwv1PNQ/f8A1Jh4X6rmoeyT9SxojXHKfIr7Ats2f/WCq5qHsk/UmO4YqvmoOyT9SxphuNvSozH5lKoq7AuUkbJ3DLWc3B3X/rUQ4aKzbHB3X/rWNez0alCY/fyo93q90W5SXU3B4aqzm4O7J+tWuBcKVVM15c2IZpAGa120X2uK8tzFpMkWf8cnjD0LP8SrhVp3KCw+H3Lvh+LL1GfFcfsegO4QKjdH3XfqXDwgVG6Pun9SzwhXf2YnYvLbxZ7x6PdafdRdv4QqndH3HfqUbuEWp2cV3D+pVBoDuUb8OO5EtTP3id1p91FvJwk1Q5ruH9SgfwmVn9r/ABn9SpJ6M7uxAyREJium+pO60+6jTO4UKz+1/jP6koeFara67mROaNYzXNPkdc2WReoHtTVZPuBLS1e6j3jJjKeOti4xlwRoewnS06/KDsKS854I5yK2Rmx0TietrmW/Ee1JXq5bUcmFqK1XY4rkZLhh/wC6P8SP8IWJW34Yv+5u8RnoCxC0KlwK75nQpIoySABckgAbydAsmAL1Hg+yep/gqrq6iFkpbxnF57QbCOMHk33vd5k9tQWSDKw5EV9/4Sbudq5LFJA8xzMdG9ts5jhYi4vpHUfOtPwIYZnVskpA/wCGIgHc6RwaPM1/aqmvrhPi0jzG2YSzljY3OcA67uKjuWEO0DNOg7Eam9pxfREhL8DnZxWfE5vHfuwbXfoFrC/hDXvVwzIuq4oyGMgA2zSRn6wLhu7T5ir3HsLjOJxRtu4Qwh8jZRUVIc1zy3NDRnFtmi4OgXcNa0NTRBkT2OZGYDyqeL9mlLY9F3GYNBN9JNrDaq8r3hYDPNYcKeZOKDSZL5ubovfXbWjI8El40xZnLbraXNG7aTbaNquMhmMmqnjMDrZzxIwvjzRfNHFhpFgc7bpsrqlwmJ2fJmNLn1JZEZDI4ENdY6ic4mzvnaFM7XF4CTMzLk3Oxhe6OzBpLs5hHmOnShY4enzL0LF4I3RzNLWcXCwZjW5zc17r2uBZu0WssU2nQwsclxCQPxehCT0d1aiFTU9FnOtqvf0Jm3s8SJYSyzLzYdZDGiW8dgY3nsQr8nG/W8w9aFaqHcru2HcxjoffpUbo/f0LXS5ND6x7AhJMnvCPZ7UW9V9xbvgupm+LTXxe/rWhdgmj53m9qhOB+F5h6bot5h3Aepq7lE5ijc33/JX7sF8Lze1M+AfC3jQPai3mvuA9TV3M6Y/9eZc/ZS4+xayLJYAXe+zd5A9ahmLI9ETc87C4aOxTvcOgLuqXtMo6bAnOPvu2rVZNYfFGx4c8fOGgdSy9dx0muSw3NFh5iiMDonRsdpLruHRsGpUPEZefQ4RfHh9zQ8Ltru1KhXzw/sb9j6Yayjoa+lG5efuc7d5z6lKylk1kZvWfQF5jcJnrZaOT5v1PSIq+mO5Gx08L9QB7F5a2XN6fKrLDcoC11tIUbjauSyVp+HzxmLZuqjJmN2oWVDieR2gkC60OB4pxg0q7dECE+Oik45XBmY9RbRLZkeJYngZZdUjmabFe143k+2QEjQepeX49hHFydfvZMhTbykjV09q1Hs8yz4KR8ud9lJ+KNJT8GENq0/ZP/FGktCqLUcMx/EYOF2H2RjuGNlsScdha3zNb6x2rCrecMx/+Rt4DfQPUsIFq0r+lGe+YZhkMbpWiZ5jjJ5bw0vIG3NaNZ2DZvWpx7LjPpxR0kfEUjRbNdypJeVnF0jtlzpIHbsVVkm2k4yQ1Z1RuMLXcYI3S/RErowXhnUi8dkpDHAIWt44ZxqHwiQRHlcgRtmNy4DWdA607Ccllfg4myHyufh8xeG57H2bKzUSATYtOxwubbNNukXFFNh9PWiqjlklY1xkjp+JcHBxuQ18jzm5oJvcXOgKux9tGBaj4ox2YAXftHH3sC5zs4CNukWsN6fS1FM2iF4o31JksARLyYwNJfyg1zidVtSlpPjh8eH/pyNLieUVNNUOnjnjaZWx58dRRmVzcxubZj7OFurbvRWN5XxzOBZPTsYGhrWvo3ykb7OczR1AW0KgwaGkFOwuzDOX/APIJ+OzWxjmmx/OJG8rrGUJrs4hzKQXOac4udZuhui7hd3YNqV5cM8nwCyWmSOVFJQOdd8k5ksHPZGWNja25Fg85zySbnRsCuaLLCnYYWsnPFxZ5zTHKDIXXN5LC2gnUsFiE9O9jRDBxTgS4vLibtOpuZq0b73KuamGjEpfHYxCLNZFaUPdKW2DpCRZtnHONnH5o0LpVxfF5ySauoyljkhezjs8ueX/Mf0EMaHaABYICB4KqcmpKZsThPmh97h3Le4ADQ3i83NIJ25wKZTVRHv8Akh2MZSDiaFrNSKoIeX5D6FUwVm9XGHyXII6elKsTUWdP2WWJjTHRIqyVlnGdsgDoULNErV8aCqApQucSpkiQzmo6VulMjgubBEVHHIGylzijOIEY1Xdu2DrV3R4XYadaUuGLhqoaWTKVTHPN3G/RsHUEK+jWrkw1DSYb0IkxE9O+bMs+hR+HUHJOjb+QVhNRhouVBBNdpA1A9G4KW8o0vBa9nWR+T+w1zGt0jSd/qQdQbot7dKgkYhPoEGVkg3qOnhJdbqRz6Yk6FqslckzokeNGi1/yXB3aqFMNqRc5K4aWMBK0aaxgAsE5EeMutds3JjJWXC82y3gA07ivSnnQV5nl3U8oDpUM0vCc+ciPgzHyx32T/wAUaS7wY/xb/snfiYkuXIjxh/3L+SMxwt4O+XELstoY0aTbTYHQsazJebc3vL0/L4fLD4rfwhUcYU7zOHBFvS+G021Kcs5Zk2ZKTn6ne9inbklPuZ3vYtcwIlgRrXWfAc/CaF3/AJMnHknPuZ3vYiosk5/A73sWsY1FRtRb7Z8BL8NpXcysOTE23N73o0KU5Lzbm972LXxQFTmmU73Z8BMtFSu5iIslpvA73sRcWTEvg972LXRUhRcdGuermA9NSjHx5Ny+D3kTHk1L4Pe9i1zaRTMplG8TFOqtcjKRYBKPq972K7wvDXNIzrW6+xWggRMUGhJuvnsP5Cp1wxgg4pIxoviUjAsPedR2RW8iAEY0LNSkq14hNdTJb1mo7L+Dt3rZQuw0nd7+RWuHYRm2J1o6npEa1ivaazUWLM8YFS09UX/SDcUmmFFlq5mJ8pWInYQE6nQ81OALmysi1VWKEuFmhVL9VZUug2FEZvBlcZLnuIbYDYq6J/FizttyLadGpaP4FkdsTnZFOkILnAWRaXV2Wz2ZLh8jrdPDSPz9O8z5YfFYfPsZl1czVc9inoojK6zGvcehpt26gtlRZEwMtnAvPSdHYr2CmawWa0NA2AWWrwDr8S1n79n+H+ShwjJJrLOk5Tt2wde8rRtbZIBdXC7bp2vamxJJJr3gC5XCgTFKwRxucTYALxfHsoWSyk6SBoGhXPCJlpxrjDEeQNDnDbvXnw/0iUc8yrDxizSzfkpfNnpHBbUtdVvtf90dnhsSQfA+Plkn2J/GxJQ+HIsrWWa3/lsxnlw+ARl4Plh8RnosqSMK9y6/jD4jPzVPBHdVZe0ez0H/AFo/71JGNRkUS7DTK0gow0XcQAuSDssSB4KYlWtLhZ0XQcuNxxjkjOPYq2syoldobyR0a+1HlIrONtnLga5tOxg5RA60LUY1Az6QPVpWFqKt7tJcT1oVziu2yY6HrOTNrJlbGNTVF8b9zQsSZiuftp3KHNj1pKl0Nv8AG1x2BOblS/d5ljqad7iAGk+RX2H4BPJ9DN6SuTbBnp6ILMsIuY8pXdCNpcozexCFiyVcBpNyntwFwKXqMqqT+DKE92fItWY5dTNxa6qW4c4J7ISNi8r5s11ZUdVfQuBiClbWqraFM0qY6izuKdcS0ZWBSCrVc1TNVuOst5ZEOEQwTpwlQzSpGq1C+b5sW4olKTWDcuNTgrEcPmQxwCkaownhXahTHrq5dK6sAnbrqje8AXJsN6yeUPCRBAC2P/meNjTyRuznepEhdlkK1mTNVVVbI2Fz3BrRrJNgvKcs+ER04MVPdkeov1F3VuCz2P5TzVb7yO5I1MboaPJt8qqb6EaRj6jWuz+mHBAz9fuVwNU5b/tRkedEUTd8D38XL9if/wBGJJ3A/wDxcv2P/u1JBLmb2h/xfVhGWzb1jvEZ6CgKWFXGVcd6x1vqR/8AsgxAq0uZ7jRy/t4r/eY79otq170LMS7WSURmpro0JYWAFzVE+NHPjUToTdQNUgB7E0UxcbAX6grqmwfO0v1blcQRBgs1qLAud6jy4lBR5JyPPKs0LQUGR0DdLuUfMiI5CjYZESSM+7UWy64+QVSUETByWNHkVgxAxvRMbkwyp7T5sIDV3i1xjlI1yCazFleTaGGAHYon0Y3Iq64VRnpq5LkCpNAJoQqrE8Tjh0ONzuCssZxARRk3XlGIVbpJC4m91k2UVuezHpzNLSVO3jLkbiLKiPejYsoYj9JeY3K4ZjvKjdl0Zcelgz1qPGYz9IIqGua7UQV5BBUvJ1r0DJmlLWZx1lDNSr6la7SxhHOTVNenZ6rXzlCSVZ3o1rGuhSVOS948Dah6jGomfOcAs5UTk7SqHFgc4dRV/RamVluHywV9bDyKfMXPKNbV5cQs+bdx7FQYhwjSG/FtA6TpWclYhpmCy3EkebnrLZdcCxTHp5758jiN17DsVK9qLkGneh3jz+4RlFybeWwZ7NKjvqT3pjxbT77l2STjzpUbtK68pNC7ISRv+B0fKpvsh+MLidwOfxM32Q/GFxLk+Ju6L/EvqX+KwZ1XKddmxeh6GfTKzqG3q5/Fg9D0nQJMuZ6fTW7NaRSSQqFzVcS06CnYBrQ4NCFmQLiboqCltqTQ9FQOUhTk8E8NGSjI6MJkLkYwokULJsYyjCIjpE5qmjU4KspsUdKp2QJNUrFxXlJncxJPBSfqQz9liWxoXJZLC52Lt1nMpsYzG5o1lZV1zrjhc+gyqt2SwjP5WYxxji1p0BZji0bICTfeosxU4LZR6KuKhHCBzGo3MRTmJrY7lMyGF4Fh5fIF6TFDmtACoclcNzRnFaGR6pWS2mZeps2pbK6A7kPIEU4oeRVRcQOVqpMVHLHV+avZys5jM3LHV+ZWt4Ys3fRlDxZ/231RXVLkDO6/5KSd+lDyFepUTxjZA7WoC33CneVE5ynAAPIPzQztaLdZQuYhaCTBXa1xrlIYjo9SfHFbYoDTN3wOj5TP9kPxhJTcELbTzfZt/GkglzNzRcaV9TSvd8rqPFg9Eie93Quxi9XU+LT+iRQ4xOI4yb7EmTaLs75wXBlJjeUgh0Ztz12/JZd2VpcfmDvexUmOYkXyHTt/0hIHbfftStplL9T1UPZl6L8GvgyjJ+gB/wDb2Kyp8b8Hz+xY6nkHYremkXZZ36rq3zn6L8GtpsWv9Hz+xWcNffZ5/YspSzBXNJNdTtMKOvvlzl6IvWVN9iIZOq2J6LiddEmxy1Nj6lgyVTNkQLHKdjkeQ/NkFBy7nKEPQ9fXCNhPYuYcJOTSI8XxcRNtrJ2LD1sxkcXFF1cxkcSSheLVaWmrk8tfc9PptPCqPxBDCmGFGmNRuYo3Wvt6suJRAzCjsLwzPeExkVytZgVAGNuQp3Wvt9xGonGuHDmWEMQYwAKN8qdNIhpHoNwo931ZkRj1Z103QoXTLjnKIrv0/T+76seoDZRdZXKSpDJQNJ5IPaT6lqXLHZXO/wCceI30uV3Q6OqNvBdCl4jWpUYl3RUS143O6rjrUZrgdjvMh5G6U069ez361v8AkQ7Hl3pqwg1gOw7Pz6Uwzjp0+1RDVs1JzhbqPlU+RX2I3WsTpANjvfyp7Zmbionj36NQTHNUbvX2I3asfNUgfRPTqKG+EANhPYE6RlwgJWWui3avsDu9Z6bwN1QfUT20WjZr8cpIXgQb8oqPsmfjKSydRFRsaRq6eCjBJG6px8sqfFpvRKs1l7XZsZAWmpf4up8Wm9EyzeXGDCVul5bbcAsq/UQr4SGWUWWrZguJ5BLJdxU8Eitjky2/z3dgU8WSzecd3QkPU19xMvCtTjhH1X5Aqd+5WtLJt369KkhyabzjuwKygydb9d3YFD1lS6+jFfpWqX7fVfkbDMrSkqelNgwAfXd2BGw4MB9M9gQb/R39GSvD9TH9vqg+nmR8T0BBQAfSJ8iOji6US19HvejHx0ty5r1QSxyna9DMYpCQNqYtdR39GMVFnYlnqgxpJWVqq90sunUL2CtqyMv2myrKql4ppf8AOtYWOjXr0qYa2qyShF8Xw5MKui6NsZNcE0+aIjEmZiFkxm30PvexQvxw/UHe9i093n2PRb5V3+4a6NRvYgH5Rf2/vexcgxwucBxWvwuz6Knd7O32DWup7+jL7DKK7rlW81bmiwVUcZEbByLHdf2Kplyn0/M+97Fyom+hVnqa5yzJmkFZvSNRdZU5T/2/vexPZlN/b+/7FO72djvPo7/c02euFyznxo8D73sTXZWeB972LvIs7HbxV3NE5yxeVz/lA8RvpcrD42j6n3h6lU4tL+0Oz/mcnNtr1dOjf5lY09cqp7U+CKHiOqp8nhLqike738/rUbn+RWDsO8Idiidh/hebrWir6+55t6ivuCNd6lK0+/pUow+2pw7On/SmZQaPnDsUu+vuRvFfcEKbbQj3Yd4Q7PaojQH6w7PzXK+vudvFfcCB170FVDSrKalt9IdnagZqEm9nDsU7xX3B86GeZu+A516ip+zj/G5JP4EKAxz1JJBvHHq8Zy6sjUSUrG0a1MoygnF8DcUv8ZU+LTeiZA5SU+cwqaSpDK2YH6UcB7OORVW0PavM6+cZNxXNGjTmDUjy9wsVJE9WeNYQWuJGoqqNwdyqRkpLJuxkpLKDY3o2F6rInIyNx2aUuUQZItI5EZFJdVkFyrOmpSVVkhE8IIY66LiYU6CkA1qe25RGD6lOU0+RwaExwUmauhiPZATB+LQWKxXiI6R6Va8Whq+LkHrCsaSOL4P4r7nSllGRlpUJLTrQvgQk1Hde8Uyrgzb6UnQB5FbUNG2Juc7WiBAGaSqrEK0uOgo8uXAjghlfWZx9+lVj5V2R19qjtdOSwLY9untUjnWUedYIZ1Qd6LGQW0gnjNahc9QmX3CgknPpRqIEpInMmlSRS8nXvVc+f37ERBJdvv6EnULEDP1rzXj4k7pzqvuUXGnfpTCUwmxWc5GNgkMx3p8dSbnShTddEm30qMhYLDjjvUOeTtSidcrph3KU8g4IHJA6FI6PamFi449B4IP3tR4kf4npJcD/AO9qPEj/ABPSSpcz0Gh/wr6/c7lnVmOtuDrjj8zpFJh+UVxYojhBwV7iyojaXZjSyVrQSc292vAGk5pLgRud0LJUrri4Nwdo0rz/AIhRmxyfU9NptiyrD5o2r6hrxsVZU4S06kDTvIVlTuPT51kOMoPgOUdjkwJuCG6Pp8GG3Si2A7kTE07ihdkmBK1nKeha3YjIxbYmNYdyIYzoPYuSKspNnWhSNYnMiO4qZsZ3HsVyFeeYhyIwxdzFKGHcexOEZ9wrSpB2iDMQ9ZHyexH8X0FC1xsw3R014tj80dkpnxW1oGrnawJYjiwbqWYra8uOterhBsFklfXklVc0iTpb/wC0wi5VqKwLbIXHSnMKZKLe/WhzN73TMA5CZJNHWhHldM3voUD5UaFSZIdPnQ0rT6dycZvz3KGSbq7UaFy4jZAb6t+736ERTaG7taDkm/Pai6d/I17/AH86r6r2PqUdZ7H1HXUb7pxkHR2pj5FmGUNLl0FMc8e5XQ/p8t1AQXASiA5CwyIkORIFjSTbs/LSmNcul6fSxOe4NY0ucTYNaC4nqAC4g9A4HmcupPgxDzyepJaTg/yYdSQOMgtJKQ5zdHJAuGtuNZ0knrSSmei0sZQqSZegICfAqdzi50ERJ1kxtues20pJIWWxvxapf6eLuBL4tU3MR90JJIUkSL4tU3MR91c+LNNzDOxdSRYXYFtnPizTcwzsPrXfi1Tcyzz+tJJQkiMsQybpuZb5/Wutybpuab2u9a6kjSRzZ0ZO09/3Q7XetO+LtPzQ7XetJJdhEZEMn6fmh2u9accn4Oab5/Wkkowg0c+L1PzLOw+tL4v0/Ms7q4kmEdSQYBT8zH3QnfAVPzMfdC4koJHNwWDmY+6EvgODmY+6FxJcCd+BIOZj7oXfgKn5mPuN9SSSgjI4YHBzMfcCXwHBzMfdCSSHLOEMCg5mPuN9S78Cwc1H3AkkpywWIYLBzUfcHqXRg8PNM7o9SSSg7CEcHhOuJndCQwSDmmdwJJLkdhCOCwc0zuhObhUQ1RtHUAuJLjsI78Fxc23sCfFSMZ81rW9QA9C6kpRBOkkkoG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9162" name="AutoShape 10" descr="data:image/jpeg;base64,/9j/4AAQSkZJRgABAQAAAQABAAD/2wCEAAkGBhMSERUUExQVFBQWGBcYFRUXGBgXFxUVGBcYFxYXFxgXHCYeFxojGhQXHy8gJCcpLCwsFR4xNTAqNSYrLCkBCQoKDgwOGg8PGiwkHyQsLCwsLCwsLCwsLCwsLCwsLCwsLCw0LCwsLCwsLCwsLCwsLCwsLCwsLCwsLCwsLCwsLP/AABEIAMIBAwMBIgACEQEDEQH/xAAcAAABBQEBAQAAAAAAAAAAAAACAAEDBAUGBwj/xABQEAABAwEDBwYICQoEBgMAAAABAAIRAwQhMQUSQVFhcZEGIoGxwdETFDJSkqGy8BUjQkNTVGJy4QcWJHOCk6LC0vEzNDWzJUR0g8PTF0Wj/8QAGgEAAwEBAQEAAAAAAAAAAAAAAAECAwQFBv/EAC8RAAICAAYABAUDBQEAAAAAAAABAhEDEiExQVEEE2GxFDJxkaEigcEjQlJi8BX/2gAMAwEAAhEDEQA/AMP4UPmHpcwdqI5Yd5rOl/c1YwwTlZUY/ET4J7cRUdLswbi49ir0KDWk5rgNcB3egJTBULz5svU7VGDv4e9yp5TqZ4bLjc4QQAI0dqYFRWyc07IPAqlHUccab3J22a//ABHcAvaeTPIGyVbJRqVGOc5zASc4j1BeN02r6I5HiLFQ/Vt6lS2KhJlJn5O7CPmZ3ud3qVvIKwj5gek7vXQLDttorvtRo0qjabW0g8kszyS5xbGIgc1BqtR2cjLGMKDeLu9TN5LWUYUWevvQ/B1q+tD9y3+pEMnWn61/+TO9TbLr/b3JPzes/wBEzghdyaspxo0+CH4NtH1o/umJ/g2v9ad+7p9yL9Bfv7gnkpZPoKfBAeR9j+r0+CM5Kr/Wn/u6fcmOSK/1up6FPuRbD9/cjPIuxfV6fr70B5D2E/8ALs/i71Ici1/rlT0KfchOQrR9dq+hT7kWwpd+5GeQdg+rs4u70DuQNg+rs4u71IeT9o+u1fQZ3IPzetP16r6DEm30FLsqVPye2H6AcXd6H/46sP0A4u71pZHFWnXq0qtU1oYx7HFoaRnF7XC7G9o4rUcjVAeCflS5NUbNamtpBzGuYDAOmTOK4d1mHnP4juXrn5arNfQfHnDtXlL1dnBiSakUPFwXu5zrgNU3ozZvtu4BGw3u39Q/FOSk9Qc5bfwQmznzzwCE0Hef/D+KnSJRfROdkJpOjyh6Ks2LLFpogtpPYATN7Gukxm/KaYu1bDiAoS4oZSRopVsajeVlt0Opi+ZFOkDN2nM1AYak7uU9sdA+JMEkcyzyJBF3Mwvw2rKDk8fim9B5m+DUHKi3+cOinZ/6EljEp1dJ8l+YujompEoM7cnlY0cy2GlIpEoZTSDYMIbQOY7cUwKN2BVFRdMmsxkDcOpfRfJT/J0P1TPZC+b7A7mN3R2L6Q5Kf5Oz/qmeyFTOiG7NZY1I/wDEX/8ATs/3Hd62Vis/1F3/AE4/3SiPJqbSSSZykB0lGXIHVY0pWOidNKpvtG0qB1pOt3rSzDo1JSlY7rSfOd61DWtuaQJeZ2m5LMGU3SUJKyrLVJc0y6CcCTtWm4oTsVUZedFub9qg7i2o0/zlXys21Oi12c6xVZxYHfyLRcVoxHnv5Y7PNlY7zX9YXir171+U+jnZPqfZIPArwOu6ATqRwcmMv1Fezm7eSfWjcUNEc1uuB3p3FDMZfMMXbULgkCgLkqBegs9NKElIFOtDVa6hk9KElIOTPQl2P0oKDsSUeekoyS6LpnQBPKEJ06OdbClMkUyYDhSNCAJw5Me249h8mNRPWvpLkn/krP8AqmeyF82WPFw+11hfSXJL/JWf9VT9kKnsdUN2a6xf/st9m6qo71tLFqf6i3bZ3eqqxKJqbSZydM5SADxKgq2a7yirGco67rkBsYFuc5p8tyx7RaX/AEjls20AlY9doRSItlR9SofnH8VLkms8V2g1HOBkEEyMCR1KJ7k1jdFemftdYI7VMkJS1OvzoIO0dYV+o9Zr8Fec5TA2ZmZTMVrM7VVA9Jrm9q06rr1j5bMCm7zatI/xiVp20w4rVkmLywo59irN+wV84W4w08F9K5Vg0nt1tPUvm3KTYdm/bA4H8EROfEX6kwNijc5G9ROVUjloaUBMIpQOKRaQnuTNKFrkxTXRaVOgynm5ACmzr0bjSCj3x7EkiSmU6Pn8mih6m+CnlMEoU7GGtCSTplRNDynBQhECigQrOfjHbgesL6R5Humw2f8AVU/YC+baZioNrT6ivo/kU6bDZ/1VP2GqnsdeGbixa/8AqNLbZ6ntsK2lh2s/8RobaNX2mFSjZG4gqYI0xSEQuMKCvaAcJ4KWs1VM0z+CVgUrRRcdBWdVyc8/J6lvFp1+pCWnWiycpzL8jVT8n1hDZsh1W1GOIAAcCb9AK6Ys29SUKWwUVdkZFytVlWfgrFR3NB2DqRApsxuUJ+IedXO4EHsWrlA3zrHWFmZYbnUqg1tPUrHhs6lSdrpsP8IVsRXtR5pGsL54y9TzbU5up7z78V9BVqq8I5XUot1XoPpf2TjyZYq0sxyo3qUqIhBxojco1K4KOE7NEAQmITuTK/UtIcBCQmCJwU7MunWo7Tdikh8HPuO5JZta7izep0AcnDkAwTaEznTaQUpShTyqEEiUco2lMaYiecw7SOIX0byFd+g0P1dP2Gr5wqnA6iD64X0ByItcWOjP0dP2Goex14R16wsoGMoWbbTrD1NK0qdrBWTlR/6dYzsrD+D8FKNzoULyiXPcvXRYapw8j22pxWZpCNWpVGsKtVtLB8ocQvDaloJ0lVzUXZ8E3yczx64PZ7JaA0nOqNiNLwb+KA5QYHyalMXn5Yw4rxqUJen8Bf8Ad+BS8U29j1215RpF+d4emMPljR0qw7lNZhjXpemO9eM56jc5H/nr/Ij4itkezDlVZSQ0V6ZJMAZwvOretA2sFojUvBHGccNK9I5L5QPidISTAcJJk3OdGOyFni+F8nVM1hjZtGjo7dXGadxQ2a0folDZTj0SR2LGtdumYKela4stPY6oOLp7VytGqZYqWpeU8t6Q8ZLvOaPUSF3D7dJXHcsmT4N+17eGaf5kkicX5TlCFG8KV6jJVM40iNxUblK4KJ2CaRaATQjKZyTLT1BISGCfOTNKHZaALkkecmTzVwDN+LkzlRfaaX0lSPugdqHxql59Xg3vUE+RPZl+QkSs022lrq8WpnW6lFzap3vHY1OmJ+HkzSzhrRB4WWLZTnyHn/uR/Kibb2fRn94e5PUpeHluaFoPNN/vMr2bk1a4stD9VS9gLwpltb5g6XOPavY+T9YGy2fR8TS6Oam9jeOG4rU7Gz2xR2+v+k2J32qg/gd3LMoV4R2+tzrIdVV4406iCo7nfMdIXP8A5Qf9Prfsf7jVq2K0yBpWTy/E5Prbmng5pTw9Jr6ky+VnjlCyh8DOgnGYuHOg8W+sK7UyPSAq/GHm+Rhzrge2FHZT8W0+FIMkBsNuHOk37Y4oGVSHR4Wpe5wubAzc244RfcvY14Z5yfZc+CKAc4F5IgZpBaJdfLZjYD0pWbJFDwlnAcX57w17TdiOIvWbbnvY3OFSpJJBkuiJIbsJIAQ5FtjjaaBc5xirTxJPyxrWeNGXlSalw/YvCkvMimuT0ulyOsmmk3pLu9WG8jbKfmWevvWpZ9ya0OOdK+D+JxW9ZP7s+jyK6SRzuXuS9np2SsfBU2vDHFmaOcCBMz0LlOTdpPi+bqe71kHtXbZWcDTeCRe1w4grzvkw+abxPyp4j8F9D4HEeJgyvhr17ODxuHklB93/AAa1rtB6FYp1v0bc/rY3tWZa/UrVGp+juH3fWXjsWrexzLYzzVvxWRyvqRZA/wA2sAf26Z/9a0S29UuUVDPsNcaWuovHQ8s/8iTNVFS0ZwIt0m4e+9Rvt2z1pMyeZ07VKcnQU7SY1gRXBXdbFEbUUdeyRgofFyqTvUPLinVBttB1gcVLSg41Wt3teeoKA2YphZik2Py10W/BU/px0Mf2hV6jwMHk/skIBZCnFkKAyMQtB1ngkkbI5JTkT4DIujZdkoHAoRkoe5Wz4MpCgdqzUmi9NzF+CxqUjckDUtjMOpF0J5mPRGU3JA1KVmSQNA4LQcHbk18YothZUGSm6hwXouTK2bQoDVSpjgCuGbOtdZYqh8FT+43tVJvkib0OhpWlSW20cyznVWP+zUWMytCsWmvNKnGit1scFRnsdjkq37U/LK0Z9hr/AHD39i52w5QuVjKlc1LPUYLy5pA1T0rSOkkZvY8zba3gQHOA1AkBAba8/Ld6RWqOSlY6Weke5H+Z9Tz6fF3cvX87C7RwPDk9kYj65OJJ3lM18Xi49q3/AMz36ajB0EoTyUj5zg38U34jCqrIjhTvYy35YrHGrU9N3eoX255xe473FbB5MgfOfw/igPJ5vnu4BYqfhlsl9jb+t2/uYhqE6Vs8mXHnjcesJ/zfbPlH1Kew2UUic2STcZUY2PhvDcYk4eFiZ1KT/JbrulTWR/xZGw+oj+tVnKSzYRrLhxDT/IvLZ3IFyr1xNGuMZpE+i9j/AOUqy+mUdns85w86nVHSaT49cKWapHAOi+4qKfsngrr6o9yo3WkDQTxS1OjQovYSfIKA0DPkq+2rEXEg7UBtMaFWoMreLu81D4u4XXDgrHjZ1e/FBUtN+HTF2xJ2BB4od3Qm8TdGKmdXOhAbQfcJ6gM2ymMfWkm8K7QUlFSJeWzqneD1evVimzmeb60LqO+Lh0D8UPge09JU0TehI17PNGCI1G+a3gojQOrUOjBE6lfuBjenSHY/hxjmjWn8ZGoY6hqUZs+7QOGKd1K7pN204J0Fi8bum7CdC2aVc5rPujtWN4m7U7ADArRYea0X+SOi8pxJkXWVtB6ldmaG6qw8bu1ZPhVoWM51F4HyXU3GNWe0E3aBKtkpak1mqEDGekKyLTIx4rLo0KhgNp1Tup1D1NV6jku0nCzV/wB1UHWFYskuibw12KHw/QFLSyBaj/y1bpaB7RVn82bSMaLhvfSHXUTJcGUfGN6E11ofm7V+VmN31aP/ALEJyBGNWgN9dn8oKVk+W+TLe69ROdK2Pgdo+fs/7x7vZpKJ2TKf1il0Cs7/AMYQmJx7MkhAWQVr/B9L6Zp3Uah63hI2Kl9K7oo99ZS2OjLClYIE/bb7Lx3K0bLT86of2GDrJUlGmwaHu1BxaBMXE5jQTEzEqGVErVGbVYyY346nOBe0Hc4wetRGmVNQuIOog8DKllo83tFEgkaWmOFyhzBgu3yvk+m2tV+LBPhX6NGeYKq+JtF3g2tJJugTxITvouzkSdRS8FnLsRZ2AC6Iv1HV0Jq9ERfBmRcIA06MTCLHmOPZYzqcf2SpKdheR5DvRK7E0TmzowjSdHFVg6HHQO7Ak7VLdhmOYGSKh+Q7hindkWppZG8hdTUloDgb8DdpKjeYg3R26UWwzWcscnkXEXp1rOvM60kZl0O3/wAzualhog5vgwJMierYofA0iYLGiMYHvKuV3GAARIIuN7bz61E2kSYmegAa+xZmN6IjstKi6c1rDoiBE4qwyz0gM3MaDrIBj37VVzXAFtMBsbrtZuQVHOzpJGgY9HQnQWWXUxeM0Bt2EA7QITVaRbHNIafJvEmNiiHOcYuAF8aN5KVG084TgdJBIGo3JodFmo86hBgQuUtVz94niSe1dG57pdoOzdAMLmssWg06pGa1xgXnO4YjBVHcdA521WbFb30nZ1N7mOwlpIMHG8LJ+Eneazge9P8ACb9TB+yO1aWwaOsHKOu4Ca1U6+e7vSdlR5xe/wBJ3euVZlOrocB+y3uR+O1D8t3qHUnmaFlOl8acdJPSVIKTyLmngT2Lmm2l/nO4lSNqHSSek96HJkuJ1NPJ1U/NnhCN1iqDQBvc0dZXL02k4AnolWG2N/0bvRPcozBkNt1Ag+VTG+ozvSaxoxqU/TB6ljiwVPMd0iED2FpIcIITzE5TeNWn57PWexA60UvPHA9yw5SUuRWVG343R871FHTyhRHyj0NKwJQlylstRRvVcp0ftncB3qE5Xp6GuPALJTxCVlZS5brQatV1SIDnZ2MkQIugaTeqrqhYLxnSZBJ47tylqMggAm7HdtTMZIN+diBB94VL1J+gNNmabvJN5BvmcRfoRFrpMANaAIABH4FDUYAGl0g4CJKtWcwIPTtQwsq5t0TGudaiGm7eTq99athgi50HATfwKBzT8o/ipsHoVW1ZbIDgSdN3vvVW1OgEXRN2varxiIuww37Vl2x5OOLdATGihUtQBhJWKNlBaC4Xm89N6SWZ9e5pm9TumtMc2Bt0EbkTznXk3XRGlT1aDZBIncq1qtIbcG5xJAuvu0XKbMFsM0Nv0Y90qJ14uadAHerDZcIA8kY4cVHTqC6QAZuF93YiwGziCRmA5wkk4epV2EAxjoxVt1fGQJ1Y+4UJpklpBF2gIQx2UzmkgEQYAJEncTsXPcqafPacJC6U2hzdQ83A3kELn+UNMwCdd18mNqpFI56EoTlMCtLKCBUrSoFKwFMRZpqRqrtMIxaWjFzR0hS2wDfaKrSAxzg0kZ2a4jDXGyVZFseZMEgiIJJ6yqrbfT89vEKRtsacCTuDj1BGYjKRVadQtIAExEkN0+U4xp0DirtlplrGgmSAJ3pU844U6p3Uqn9KlFCtooVulmb7RCTnY8oUpgm8XrfQuH3n0m9b03gqukUm/er0/wCWVA1oGkoXZwxqWZu+o4+yxA+q0Y2mgNzKru5VlfQ7RYlSUBJE7FVs4Y+YtJMY5tD+qor9GjTAgue/a4BpnYGYDpUu1owvQmqUWOa7nTfdF2GuEDabQQGxDsYgAxjKZjiCGhsk3kf3Vaq0g5oicd3QqILFVsOMHYBJ8raMFC6zm7OkHYbtSNziCM4XiL5u6UBtN/SQNsJNgQWa52a683xIwVjwYOPHuUQqgmAZwkA4FO5+LRo0bUAQuZF99yy3ul2ok+rT3LRtRIEX346lQs7ZJOq4dZ99iTZok0TkJIpSSv0Kv0O1e+SNLT2C5NXpkEO2a7uiMSpn0ALxfHanYZbBJAGoeu/BT9DHSiiK3NJvjgow0zdEa9uKsU6hN0AtOv1XKKrRaS5hnAGNO9OxUE1gvM4nE9ir1akDSTN0DSDp2J3UC4jnHNGjaNaseEhwB+V2ajoTGAWg3EdB9UKjaKLTnZ8ObE3GCDqAwV9wGcYgdoUdSzy3RfMjV2osvY48izA3+Mn/ALlJvVSS8Ysw+arHfWP8oCrWlkOI2qHNXbg4cZ7mOLOUao0mWiib22YuAxmrXMcHwk+qwCfFKYBwJFR2H3nFHku1Pa0sYCScQ1szqlXatK0VGAGnWMD6MAAnGLphavDint+THzZdmdRrhxDW2ehnE3DwbDf0hXDTrtIHgabbpADKQ0gatZCayZIrseH+CMgzfA3YlaWdXkOcGAtkCajBpnRuHBZyjDpG+LSlUJNmRacrWmm4sLs0i4gAdYUD8u2g/Ov4q7acmOe6XPpAwBc+cBGgbFEeT7yOa5rjqBIJ3ZwErVeWujB5ii/KNY41H+kVWqWh2lzj0lG9hBINxGtWW5PB8nPfo5rCb4latRRnZnvedMoCtRlgBDobUOb5XNAjjtRHJ0EjwT5BIMuAg4wehTmRoY5CULUdZIv8G0CflVOnXqhU7VExDR92T/dGayqSNLIlOGk6z1LesxujTq1j+/UsrJjIpt23rfp0bgCNWnSvMxXcmzpVUV6NK8yDnaSJ/hkqKvde03kjTHGFadWmb4B26VEKE3zeOBUWIq2l4IcTeReBhOzpUGeS0GNIOIuOqVfp0w6Z1nFQNYGnNjTIBEX7kWFAtpTBunTGM6JRPfpUdNzi43zfhq2Qo69eDGvalsMrW+qZOz3601CjDQPedKjdzngdJ7PX1K0hsugDTSTHcklmXY6R29SoGgSLxFzcL9KJtaTGnTqjQq7KjC4jnOkYHVrUzMwgkXh2JmbkmZpaFc0M4zJkYXZojdpTNp3knG4Z10kBGaoGOAFziZMaZUVR5DZmQZjTIOF+hAUHVc1omY6pOtRsaW6ZEYnHohJzQAQW4xjegdTfqB1TdcnoOhib50g4GLkNqtwqa9AdmaI1nQnoVi3PDgJJjASEqFnbTHNzQH343zqwTCjjsoMAqOjeoKNOXAayBO9amXaIFXeAs4XO4Ls8NLcxx46WdXlBzqALacNY0GGgXvLYxIMkmVkVMp1XMa4NBJmQR5MYYnTK6wNl5MwJBIzQSc5owJw6FQyg+uKrhSa4sNJxac03VZuBMwbsBcsc3ZbRUoWaSDccLobjquZ2pzZn+HeHtcGBrc3wTTm52mCBKt5DFfNd4ZrzeMwvAa6I50hpiJmFbtFEAaTJJvM37JwChlxll4Mbxc5hGbVz74JdAxuuLhoVmx2GawdGa0NMguBMyIMBxKwMo5VrstTKcsa0ubcwCS0uwJIngutpOMncVTVajeM2qpHDZcr/AKTUH2u5W6eXHAQKtSJJENaL4idmpZ2VHTann7SuUGBx8rNjAS8zuLWrttUrRyNa6EnjeMeGM43gTeImAoLQJcD4N0zfnOMmTcCbtFyt+AbF75w+S/iM5wBUT30m3Ozp+y1mu7GdiSdbE1rqZtWzEmeY0as5t3EqEMvhWrRaGkxDiJuva27bDcU1BgL2wIvwmVblStlI3aDIDRhgN2C0zaBovi4OnsVGi0yIAKvVnBsTdrjArytzpaA8JnOhwIGIPyQNm1TNBnTGj8QgLy+84HA37wdiOpaADAnbHDoQFA1BeL+d1KrWkS4mesazKmrOmSJAOsid6rmlidY3x3pXRQYqNiWgb9R0qjaXSBcAUjVi6bjpA94VO1V84kDSYG7+0lGwKx7K24uOk3bhh39KnlJogRoQPKCgHJIC9JXqQ0dplC4ti7d0KzZfKjRJu0YJJKFwYCyk0ZpGi9PZmDVoHUkkp4K4KloxP7PWFcPlBJJVErgz2i+dM48UJF7d6SSoJHP5cPxnSsiqmSXb4f5jLG+Q9AsZ9in7IUGUXmTefJSSWAIjs7iHsvxbftwxVq16EklDFI4zLo/TqO+n7RXYt07kkk+iDzzKTv0h/wB4oDaHE3ucekpJLvREtgwUikktDJ8kelXcn/4g6epJJZYhtHg6Cx+UFftrRLfunsSSXmM6CLJx5nvrRVPKCSSJbjQNdogqhaTFMwnSQg4KdX/DO9UrP5Y3HsSSTj8rNUXioahTpKXsBA7FMkktVsYs/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9164" name="Picture 12" descr="File:PersonalisedOctopusCard.jpg"/>
          <p:cNvPicPr>
            <a:picLocks noChangeAspect="1" noChangeArrowheads="1"/>
          </p:cNvPicPr>
          <p:nvPr/>
        </p:nvPicPr>
        <p:blipFill>
          <a:blip r:embed="rId2"/>
          <a:srcRect/>
          <a:stretch>
            <a:fillRect/>
          </a:stretch>
        </p:blipFill>
        <p:spPr bwMode="auto">
          <a:xfrm>
            <a:off x="0" y="3200400"/>
            <a:ext cx="3810000" cy="2447926"/>
          </a:xfrm>
          <a:prstGeom prst="rect">
            <a:avLst/>
          </a:prstGeom>
          <a:noFill/>
        </p:spPr>
      </p:pic>
      <p:sp>
        <p:nvSpPr>
          <p:cNvPr id="16" name="15 - Ορθογώνιο"/>
          <p:cNvSpPr/>
          <p:nvPr/>
        </p:nvSpPr>
        <p:spPr>
          <a:xfrm>
            <a:off x="4038600" y="2057400"/>
            <a:ext cx="4572000" cy="4524315"/>
          </a:xfrm>
          <a:prstGeom prst="rect">
            <a:avLst/>
          </a:prstGeom>
        </p:spPr>
        <p:txBody>
          <a:bodyPr>
            <a:spAutoFit/>
          </a:bodyPr>
          <a:lstStyle/>
          <a:p>
            <a:pPr algn="ctr"/>
            <a:r>
              <a:rPr lang="en-US" b="1" u="sng" dirty="0" smtClean="0">
                <a:solidFill>
                  <a:srgbClr val="FF0000"/>
                </a:solidFill>
              </a:rPr>
              <a:t>Octopus Smart Card</a:t>
            </a:r>
            <a:endParaRPr lang="el-GR" b="1" u="sng" dirty="0" smtClean="0">
              <a:solidFill>
                <a:srgbClr val="FF0000"/>
              </a:solidFill>
            </a:endParaRPr>
          </a:p>
          <a:p>
            <a:pPr algn="just"/>
            <a:r>
              <a:rPr lang="el-GR" dirty="0" smtClean="0"/>
              <a:t>Επιτρέπει στους κατοίκους του </a:t>
            </a:r>
            <a:r>
              <a:rPr lang="en-US" dirty="0" smtClean="0"/>
              <a:t>Hong Kong </a:t>
            </a:r>
            <a:r>
              <a:rPr lang="el-GR" dirty="0" smtClean="0"/>
              <a:t>να κάνουν </a:t>
            </a:r>
            <a:r>
              <a:rPr lang="el-GR" b="1" dirty="0" smtClean="0"/>
              <a:t>ηλεκτρονικές πληρωμές </a:t>
            </a:r>
            <a:r>
              <a:rPr lang="el-GR" dirty="0" smtClean="0"/>
              <a:t>για τις </a:t>
            </a:r>
            <a:r>
              <a:rPr lang="el-GR" b="1" dirty="0" smtClean="0"/>
              <a:t>μεταφορές τους στην πόλη, αλλά και για τη στάθμευση.</a:t>
            </a:r>
            <a:r>
              <a:rPr lang="el-GR" dirty="0" smtClean="0"/>
              <a:t> Η κάρτα μπορεί να χρησιμοποιηθεί και για τα </a:t>
            </a:r>
            <a:r>
              <a:rPr lang="el-GR" b="1" dirty="0" smtClean="0">
                <a:solidFill>
                  <a:srgbClr val="FF0000"/>
                </a:solidFill>
              </a:rPr>
              <a:t>δημόσια, αλλά και τα ιδιωτικά μέσα μεταφοράς. </a:t>
            </a:r>
            <a:r>
              <a:rPr lang="el-GR" dirty="0" smtClean="0"/>
              <a:t>Επίσης μπορεί αν χρησιμοποιηθεί και σε </a:t>
            </a:r>
            <a:r>
              <a:rPr lang="el-GR" b="1" dirty="0" smtClean="0">
                <a:solidFill>
                  <a:srgbClr val="FF0000"/>
                </a:solidFill>
              </a:rPr>
              <a:t>ιδιωτικές επιχειρήσεις και </a:t>
            </a:r>
            <a:r>
              <a:rPr lang="en-US" b="1" dirty="0" smtClean="0">
                <a:solidFill>
                  <a:srgbClr val="FF0000"/>
                </a:solidFill>
              </a:rPr>
              <a:t>vending machines. </a:t>
            </a:r>
          </a:p>
          <a:p>
            <a:pPr algn="just"/>
            <a:endParaRPr lang="en-US" dirty="0" smtClean="0"/>
          </a:p>
          <a:p>
            <a:pPr algn="just"/>
            <a:r>
              <a:rPr lang="el-GR" dirty="0" smtClean="0"/>
              <a:t>Το </a:t>
            </a:r>
            <a:r>
              <a:rPr lang="en-US" dirty="0" smtClean="0"/>
              <a:t>2006 </a:t>
            </a:r>
            <a:r>
              <a:rPr lang="el-GR" dirty="0" smtClean="0"/>
              <a:t>η</a:t>
            </a:r>
            <a:r>
              <a:rPr lang="en-US" dirty="0" smtClean="0"/>
              <a:t>Octopus Smart Card </a:t>
            </a:r>
            <a:r>
              <a:rPr lang="el-GR" dirty="0" smtClean="0"/>
              <a:t>έλαβε το </a:t>
            </a:r>
            <a:r>
              <a:rPr lang="en-US" dirty="0" smtClean="0"/>
              <a:t>World Information Technology and Services Alliance (WITSA) Chairman’s award</a:t>
            </a:r>
            <a:r>
              <a:rPr lang="el-GR" dirty="0" smtClean="0"/>
              <a:t> για την καινοτόμο χρήση της τεχνολογίας και την ευρεία χρήση της (έχει περισσότερους από 7 εκατομμύρια χρήστες ημερησίως).</a:t>
            </a:r>
            <a:r>
              <a:rPr lang="en-US" dirty="0" smtClean="0"/>
              <a:t> </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909370FE-D64A-4E2C-AB07-C3582D96DD09}" type="slidenum">
              <a:rPr lang="el-GR" smtClean="0"/>
              <a:pPr/>
              <a:t>27</a:t>
            </a:fld>
            <a:endParaRPr lang="el-GR"/>
          </a:p>
        </p:txBody>
      </p:sp>
      <p:sp>
        <p:nvSpPr>
          <p:cNvPr id="6" name="5 - TextBox"/>
          <p:cNvSpPr txBox="1"/>
          <p:nvPr/>
        </p:nvSpPr>
        <p:spPr>
          <a:xfrm>
            <a:off x="2895600" y="152400"/>
            <a:ext cx="3048000" cy="461665"/>
          </a:xfrm>
          <a:prstGeom prst="rect">
            <a:avLst/>
          </a:prstGeom>
          <a:noFill/>
        </p:spPr>
        <p:txBody>
          <a:bodyPr wrap="square" rtlCol="0">
            <a:spAutoFit/>
          </a:bodyPr>
          <a:lstStyle/>
          <a:p>
            <a:pPr algn="ctr"/>
            <a:r>
              <a:rPr lang="en-US" sz="2400" b="1" u="sng" dirty="0" smtClean="0">
                <a:effectLst>
                  <a:outerShdw blurRad="38100" dist="38100" dir="2700000" algn="tl">
                    <a:srgbClr val="000000">
                      <a:alpha val="43137"/>
                    </a:srgbClr>
                  </a:outerShdw>
                </a:effectLst>
              </a:rPr>
              <a:t>Hong Kong</a:t>
            </a:r>
          </a:p>
        </p:txBody>
      </p:sp>
      <p:sp>
        <p:nvSpPr>
          <p:cNvPr id="9" name="8 - TextBox"/>
          <p:cNvSpPr txBox="1"/>
          <p:nvPr/>
        </p:nvSpPr>
        <p:spPr>
          <a:xfrm>
            <a:off x="0" y="0"/>
            <a:ext cx="9144000" cy="589072"/>
          </a:xfrm>
          <a:prstGeom prst="rect">
            <a:avLst/>
          </a:prstGeom>
          <a:solidFill>
            <a:schemeClr val="accent6">
              <a:lumMod val="75000"/>
            </a:schemeClr>
          </a:solidFill>
          <a:ln>
            <a:noFill/>
          </a:ln>
        </p:spPr>
        <p:txBody>
          <a:bodyPr wrap="square" rtlCol="0">
            <a:spAutoFit/>
          </a:bodyPr>
          <a:lstStyle/>
          <a:p>
            <a:pPr algn="ctr">
              <a:lnSpc>
                <a:spcPct val="150000"/>
              </a:lnSpc>
            </a:pPr>
            <a:r>
              <a:rPr lang="en-US" sz="2400" b="1" dirty="0" smtClean="0">
                <a:effectLst>
                  <a:outerShdw blurRad="38100" dist="38100" dir="2700000" algn="tl">
                    <a:srgbClr val="000000">
                      <a:alpha val="43137"/>
                    </a:srgbClr>
                  </a:outerShdw>
                </a:effectLst>
              </a:rPr>
              <a:t>HONG KONG</a:t>
            </a:r>
            <a:endParaRPr lang="el-GR" sz="2400" b="1" dirty="0">
              <a:effectLst>
                <a:outerShdw blurRad="38100" dist="38100" dir="2700000" algn="tl">
                  <a:srgbClr val="000000">
                    <a:alpha val="43137"/>
                  </a:srgbClr>
                </a:outerShdw>
              </a:effectLst>
            </a:endParaRPr>
          </a:p>
        </p:txBody>
      </p:sp>
      <p:sp>
        <p:nvSpPr>
          <p:cNvPr id="49154" name="AutoShape 2" descr="data:image/jpeg;base64,/9j/4AAQSkZJRgABAQAAAQABAAD/2wCEAAkGBxQSEhUUEhIVEhUUFBQUEhQSEhQUFQ8UFBQWFhQUFRQYHCggGBolHBQUITEhJSkrLi4uFx8zODM4NygtLisBCgoKDg0OGhAQGywkHBwsLCwsLCwsLCwsLCwsLCwsLCwsLCwsLCwsLCwsLCwsLCwsLCwsLCwsLCwsLCwsLCwsLP/AABEIAIUA0AMBEQACEQEDEQH/xAAbAAACAwEBAQAAAAAAAAAAAAADBAECBQYAB//EAE0QAAEDAgIDCgcKDAcBAAAAAAEAAgMEEQUhBhIxQVFSVGFxkZLR0hMiJDJTc6EUFyNCgZOUsbLBFRYzNENEYoKis+HjB2RydKTC8IT/xAAbAQADAQEBAQEAAAAAAAAAAAAAAQIDBAUGB//EADQRAAIBAgQEBAQGAQUAAAAAAAABAgMRBBITURQhMVIFIkGRMkJxoRUjM2Gx0TQkU4Hh8P/aAAwDAQACEQMRAD8A6nTXTuSGYwUuqDHlLI4ax1jnqMGwWG0m+3kz3pUcyuxnOs05rTtn/gZ2LbQgHIbj0xqz+nPVZ3UtGOxaimHbpVV+nPVZ2KdKJWRBBpPVenPVZ3UaUQyo9+MtV6d3QzsT0ojyIu3SOq9O7oZ3UaUQyRCDSKp9M7ob2JaURZEEZj1T6Z3Q3sS04jyRPT45UgZTuHyN7E9OInBCB0jq+MP6Gd1VpQ2JcUeGkdV6d/8AB3UaUNhZSBpHV8Yf/B3U9GGwWRB0iq+MP/g7qNKGwWRQ6Q1fGJP4exPShsKyKnSKq4xJ0jsTVKGwcip0gquMy9I7EaUNhMGdIarjMnSOxGlDYQN2kFUf1mXrf0Q6UbPkVFczSfjNRf8ALydZfMqvPc9zhqXaCfjNRxiXrFVrT3DhqXaBONVPGJeuUa09weGpdoJ+NVPGJfnHKtab9RaFNfKgD8aqeMTfOu7U9SW4nRp9q9gbsZqOMzfPP7Us8937idGnsvY6TQvSybw7YZ3mVkh1Wud50brEt8bdBtbPfC6KVVt2ZxYjDxUc0Ti9IW+V1P8AuJftle3T+BHDYTa1aAP0dK5wv5jeHIHNjJ4Ifqka3JyFQ5JFJ2NefDJIomTOLDHIbRuY++tkTkLDLxSs1NSdkWpBoKJzgyxBLyQGN1nSNte7nRtBLW5e1TqK7/YrOaM+j0rGNebHWDnarWS3Abbb4mW0bbKdZN2EqiYo2jOpr3G2wbc67r7C1ttnKqzq9ir87D7sFeGGS7dUZDKUF5N7BgLLuOW4o1Odic6vYTaxaXLLPZcIARkgVXApqJk2K6iYWsQ5idxWKlqaFYGQgViCEybWBlqBFo6Vx2BS2rFxi7o6AYcL5vaPlXxeq7dD6D0GI8Kh3Z2/IodWexDnJdEOR4DA7ZMD0KHWmjN1pr5SJtEAfMffnCFXmTxS9VYw8R0akjubG3ItoYrc1jOE+jMCohIOa6ozTXIclYa0fHldP66P7S3pPzI5q68jE9IG+V1Hr5vtlfRU15UeQApKZ0jgxjC9zjZrWjMn/wBu7iqUlFXYHS6QV8Ypaekhe2QxXfM9lzG6Sxya7441nOz2ZBYU4vM5saQ9joNRT0fuVjpWRMdHIyMFz45i1gAe0bAbO8bZnyqYNQbzDXLqamIh3kgGvOyKF15Iw6o1pyWX1nta+xaW3u4Z6x3isdyQmPfpGRQyu1nBzi2nlLZJCPHffUsTbltlsTh1uxx6j1FcR0wOs8Rve+YNPhHRvDTqRENuRm7ZuaqmT5sG+bLeEcGizJdZsDiLxOHwsx8YXttG7uICxzbYt7Yug6C3gkXENxYYHNBJIvyDfXFUxTjK1jjqYpxk0kUfgo4R6oUrHPZGbxkthaTBxwj0BPj5dq9yONmvQXdhY4R6oT4+XavcXHz7UCdho4R6Ajj5dq9xcfPtQM4eOEegJ/iEtkS8dPZFm4SLXLiBvkD2JPxCWyDjZ+qQGWNrfMBdyvH/AFRx036IiXiU1yUV9/7FJIXOOb3bRsAA6LJ8bLZGf4nV2X3/ALGJIDfdWCwUNz7501fqVNGd11vrT4OG4aZLXauwlQ8BTfVjyHQ4BjD7ht9YZZFYy8Lp9VJ/b+jnr4eLi2d6IA5uY2q5eH0pKzPBzuL5HF6VaOtF3NuOa1kU8BCHRv7f0etha+qssjlcDpwKqDblMze31usPGLuma4mmtOX0MzSNvllT6+T7S9el8CPCRXCKRssrI3yCJj3ar3kgWFibZ5Z2tnlmnUk1G6RXQ2G4RCfBCRz6Rz5jG9kssUrmwhpImdZrRGSQG53bui6w1JenNE3JhwyN08cckT4WyEtLn1MZJZfz3EMLQLA5bDrDPfeeWW9/sVfkXpKCF7ZXxsc4sIbFD4djXzDWd8K5+oLNtbIA2N7lJykrX9f2ByaHJcOpmmU+G12NMTY/hbl7nAmQazGEvDcrEC173UZpO3IMzYL3BE5jnU7iXeG1GeEfGwxw6oJkkBtlrHaNxU5NO0kO+4/FDCWSOa7zXSanhJGgPY3JmqRmXnbZwzGzfUNu6ugUncFDOCra5mtxxgBUiNiki8RvN95Xl1/jZ5db42EdCsrmLQCSJIloz6hiDNijmXQSMw0WVyL7yGNRBT0zjt/oOYIuJxb6ir6TkTuQ4Avcv1p3IdPkTLlsC9NH6XfmKvTGLlidxnXaH4ER8I8WHxb/ABlLZ5WOxaSyR6nahSeMZmkDR4IpHXg3+YfNcM/O4vXM+0E2ezif05fRmXpFTuNXUENcR4Z9vFO/zLtpzSiuZ4MKNRq6i/YSbSv4Dz+47sWmeO5oqFXtfsGio3gWEThzRkfck5x3K0Kna/YYjoX+idbeEZzPQpzx3BUZr0GGUTz+jceeM9iHOO49Ka9Axon+jf1D2Kc6FpT2PNoX7sbvlYexGdBpT2DtoH+jd1T2JaiBU57DEdE/gO6pSzoenLYcp6eQHzHdUqXJE5JL0Omo4zqNuLZbvOvGxFWCqNNnn1aM3NuwXUWGtDcz0J7ApYro16fciXh6nazOmpidxHEUu5GbwlbtYfD8KLjd2wKo1IS6MFhZp+ZGuaQbLKnOG5toSAvohvKXUhuLh5bCk1CACSpdaC9RLCVG7JHMV0l3WAsAfvVKpDczl4fim+VNi8rhvjrBepGrA+sfimCXWrE9FC6Q2Z4x3m2J9ierF9Co+JYSXw1E/c6nBdFNUh8+Z3GA5fvHdVXOXE+I38tP3OraLCyR5RKAOc0zrhHFa4BN7XNlm6sYuzOnC1qNKd6sre5wGCvvVQ5j8sy+Y4QRqxb6nfW8Qw04OMZptrZ/0OYw3ymb1j/rWlz0sN+hD6AWBK5sHjagljcbUjNjUMSZlKQz7mO8mZaiCMpCgl1Q7aVFjN1AophyJkajDRQjfSM5SY9HCLbV4GLinWkc7m7lvALl00GdlPc6nSQ9Q82jzzTp4fMwdbkOtjAC9WNCMUc7k2QWqJU4AmVLAsJQgUmzMxOndINVuzdXHKLb5I6qE4w5yM1mjTnHNwHtW1OnNs6HjoroOUuiMLc3lzzz6o6AvcjRVuZ83DBQXU3KWjZGLMaGjkFluopdDqjFR6IMAqKJQApiNeyBhfI4NaN/d5BvlROaiiZzUFdnyTSDGXVUhecmjJo3huLz27u7PJnUc5ZmD0f/ADmD10f2lVP4kXS/URsY0PKJvWOXoM+/wv6MPoAjYg2bHYYCdgSMpTSNKOna0Xe4Dn7E0c0qkpfCj0mMQs80Fx6AmQqFSXXkJz6RuPmta360czSOEiurFHY287XosaqjBegM4ofSe1Fh6cdgsdcTscSkNwS9ByN8n7XtSZm1Adp6t9rXK+ax3+RL6mMqUBuOrdvrjuZSpRGY6g76akzGVNDDJzvqlUkjN00GbMd9WqstzNwQRryrzvclxQQFaJkWLhaxZLLBbxfMkMF6y6EEqhHiU7gYOOaVQ09wCJJOAw3t/qdsaspVkuhz1cTCn9T5xjGLyVLtaV2zzWtuGs5hv8q5pNvqeXUrSqO8jMcs2xXHcB/OYPXR/aCcH5ka0n54/U6HG4/KprcP7hdegff4N/kR+n9kRMA2oNGy8lU7Y3xR7UEZF6iUgJ2m/Og0XIC5ioYPwROzPm2ouDGYMBkk2+KOXJO5jKtGJs0eikQsXuLubIJnLPFy+Ve5vUeGxM81g57XSOOdapLqxv3MDuJGeo0WFC3eXiYrDqdWUtydeSBPw0bi4ZYVotYlgn0ernfILJ0nE0Va/IyzjEQNtYGynSkzoVGTXMYixeI/HCeSSIdCY1FiEZ+OOkJ23Rk6M9hyGUHMFXGaMJRa6hg4LZSRnZkGoaNrh0q41opj05PohafSCBm14PNmvXVZehwSxNOJkVumrR+TjLj+1kEOtL0OeWOXyo5rFdJKibIv1G8GPK/OdvtUSnJ9WclTFVJ+tjAcFFznQMlDRSKOcosWhzAh5TB66L7YVQ+JG1F+eJ1uKQ3qJT+2fqC9A+6w0vyYL9hYsQblHMQO4NzUAXio77ch9aCXKxowQhvmtty7qDCUmxlhKaMpJDsRVmEkOwlI55IZjckZNDDSvOqNKozKxJWUrAjk9MMTsPBtOZ22Xn3zz/ZHp4Olbzs4krqVjvKax3Ch2EN4XC6R4F90LOq1GI27Lmd8zxGgDcXmO55z8zuxWeZ2+nZm0YRM2ck7vtWsep0wVjGmavbVz89YrKqIYs8JEgXhA0CckUgRRY0Q9gR8pg9dF9sIh8SNKXxr6n0PEYfhH/6l6Nj7DDz/AC0jPkgRY61MWfEUjRSPNjCYNjkUYQYSkx6OMbyqxzykxhkY3kzFyY1FGN5BlKTGI4wkzKUmHEYUkZiLLycR+owE8VrREwk/IuOtU+VdTehSzyPnNZIZHFxzuUU1lR7SSSshV7FomMpqJ3EzqdFcPsC8jmXJWnd2ObEzssqN2QLmZzxFJ2oRvFiMwWkTeJgzSL3l0Pz2T9BSRUZsC5Arg3KRgntUjTAkIuajuBs8pg9dF9sJxfmRdKX5kfqj6nV0xLnHfK7XVUXY+jhioQjZ+hnVkYYLuIA+VS8REv8AEacVzv7GBPXAnI2HMVPERLj41hV3e3/ZaGYb/sKXERK/GsM/SXsv7NCF43/YU+IiZvxWg+l/Y0ITyp8TEh4+k9/YaY1PiYkcXTGY28qevEl4iDGGN5UayJdWLChPUROdAqmcMBLti5KlCU23H1NqcHN2RxeM1pmdlkBuLk/Dqjd20e1h6OnEyjCVosDUXqjosUMKrgam6FlCUtCXuASeBqW6omVoq7OwjAjaGjcXM/Cqvcjzm88rgnzpLwmr3IuMRd8yf4VV7kbRiJyi5Vx8MqL1RqnY5h04O/7O1eysDO3VHxEsBVu+aBOmHL0J8DPdfch4GpugbpByo4Ge6+4uBqbooXDlS4Ce6+4+BqbojWHL0BLgJ7oFgam6KF7RuFJ+H1N0NYKpuhnB6ge6IBY/l4hubfCN7VKwM4u7a5GsMHOMk79D7BO1ZVFzZ1zOG0pr/G1RsC5zzMTU9DBiehnMnzHonpGqZoQSINUzTppUGsZGlE9M1TGWOVJl3DscquWmX108xVzmsYrTI6wPijZyrppu8Ue94fGLpKe5luYtEd4NzEyrgixAXNvCYAwax2lBx4iTk7IZklukZxjYXeU0apAXFBYO+fyhCK9DjAchzL010PnZdSpKqxB4FICCgCiAZV4SZJfCPzmn/wBxD/Nasqnwss+1VfmleLXlFdWROLa5HyvGNZ0hyO07hXLCpB87nlVsHiJSuqcvZgI4nbx6E3UhuSsFif8Abl7MdhjdwT0FTqw3LWDxHZL2Y9Cx3BPQlrQ3NFhK/Y/Y0IA4bh6Eten3I0WGrdrNOBx3ijXp9yNVQqr5WOMcq1qe6L0amzDNcnr0+5DVKpsZ2JVDneK29t226peIpv5kTOjWfSLMh1hkXAZDIkAhenh/NTTXQ93Ay06EYy5Pn/IN0jeE3rBbZGdiqx3BulZw29YIyS2Gq9PdBKUMcfObYbfGCMrFLEQtyYeoq27Ndo/eCeWREZw9WA92t4besEZJbFatLdFjWs4besEZJbC1Ke5U1rOG3rBPIx6tPcoKyPdkbt4QTyS2B1qe5y3gXD4p6F1KvTt8R8zLFUbvzIo6J3BKOIpdyI4qj3IrqO4JRxFLuQ3iaPci3gnbxRxFLuQuKo9yK+CdvFLiaPcg4mj3IqYzvH2JPFUe5C4mj3E4ZE73TT2abe6IbnL0jVnPE0pKykaRr03yTPtVQMivAxivc7IPmfPMbaRIbryqPSx9DRd4qwoyRW7Gg5E9ZNEtD0T1m0ZyihuORZsxcRqJ100YyVhxgWqMGRIbpMcUkBMaixdzBxKD4Rx5vqC+v8Of+mh/z/JzT+JmfJEu9MjqLinubf8AgqzWEMyERt1Rt3UrNjM+R6tIRQIAlxQAF5TQmCfdUQ+QaRxuV4Uup8uBLypzCVypeUZhktkKm7A8XlK4A3JPcaGsIPlEHrov5jURfmRrS+OP1X8n1IYi0vewnNrrLhxFbLWlF7n1SoSyKS9TGx7DhJm3auB+WV10O7C1cqys5d0LmmxyWyaZ6F0GiKloGx2naTsWLsZyaNalozuqLXOWpVS6GlHEGrWMUjklNsJqqupN0jwjSyhmIMaWUMxkVsXjlfUYD/Hj/wC9TN9WITU67UyROZ4YMtq0SuBlyyXWiAEgRBcmFyC5AijygTKy7E0KR6UZrwpHyz6gioYFQVIFg5FxniCUxFHJMaG8IHlEHrov5jUofEjWl8cfqv5OixsuZVS7Rd1xzWH9Vw46m9V39T77BtSoJbDFNibthXnyiXKhF9Bglr9oWfNE2cS8NGzeQ5vciVSQ/DEBsCaOeUmxpgWiRiw7WLSMDNyCBi1USLk6irIK5DmqXEdzJrwA4r38D+hEDBra3cC9CMQMiR91qhC7wqApdIQJzlSJbIc5OwXKGROwmyHvyRYTYSVeBPqfMy6sEVAWZTWRYLENKmw7F0EtEEJNjSNDR6mdJUwhu5Ixx5GscHEnoVU4tyRvQg5VFbc+l41gbKizr6jwMnAA5bxB2rsqUYVVaSPoaVedJ+VmCNFpRsqWD/5v7i5n4dR/c6F4jWYVmj04/WWfRf7ij8Mofv7kvG1WHbg0/GY/o39xH4Xh9n7mfE1GFbhVRxln0Yd9NeHUNn7snWmwgwuo40z6K3vK14fQXoJ1JFvwZU8bb9GZ3lXBUl6Czsn8G1PHB9GZ2qlhaewszJOF1PHP+NH2p8NT2FmZH4JqOO/8eJLhaWw8zFKnRmWQ3dWvz3oIh9y3gtNZY9ENTYt+JBP62/5mLsWmeQ87K/iJ/nJPmoe6nqSFnZ46Bf5uX5qDuI1JCzsr73zeNy/Nw9xGrIMzI97xvG5upB3Eastwcme97xnG5upB3E9WW4rnve6Zxqbqw9xLVnuFyPe5j41N1Ye4jVluBf3vWcam6sPcWGmjm4Wj2ke93Hxqbqw9xPTiHC0V8pHvcx8Zm6Ie4lpxHw1HtJ97qLjE3RD3EaUQ4el2l2/4fR8YmPyRdxGlEOHo9pI/w/i9PMfmu4jRiHD0e03MHwKKm/Jglx2ucbuPYqUFHoaxhGK8q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9156" name="AutoShape 4" descr="data:image/jpeg;base64,/9j/4AAQSkZJRgABAQAAAQABAAD/2wCEAAkGBxQSEhUUEhIVEhUUFBQUEhQSEhQUFQ8UFBQWFhQUFRQYHCggGBolHBQUITEhJSkrLi4uFx8zODM4NygtLisBCgoKDg0OGhAQGywkHBwsLCwsLCwsLCwsLCwsLCwsLCwsLCwsLCwsLCwsLCwsLCwsLCwsLCwsLCwsLCwsLCwsLP/AABEIAIUA0AMBEQACEQEDEQH/xAAbAAACAwEBAQAAAAAAAAAAAAADBAECBQYAB//EAE0QAAEDAgIDCgcKDAcBAAAAAAEAAgMEEQUhBhIxQVFSVGFxkZLR0hMiJDJTc6EUFyNCgZOUsbLBFRYzNENEYoKis+HjB2RydKTC8IT/xAAbAQADAQEBAQEAAAAAAAAAAAAAAQIDBAUGB//EADQRAAIBAgQEBAQGAQUAAAAAAAABAgMRBBITURQhMVIFIkGRMkJxoRUjM2Gx0TQkU4Hh8P/aAAwDAQACEQMRAD8A6nTXTuSGYwUuqDHlLI4ax1jnqMGwWG0m+3kz3pUcyuxnOs05rTtn/gZ2LbQgHIbj0xqz+nPVZ3UtGOxaimHbpVV+nPVZ2KdKJWRBBpPVenPVZ3UaUQyo9+MtV6d3QzsT0ojyIu3SOq9O7oZ3UaUQyRCDSKp9M7ob2JaURZEEZj1T6Z3Q3sS04jyRPT45UgZTuHyN7E9OInBCB0jq+MP6Gd1VpQ2JcUeGkdV6d/8AB3UaUNhZSBpHV8Yf/B3U9GGwWRB0iq+MP/g7qNKGwWRQ6Q1fGJP4exPShsKyKnSKq4xJ0jsTVKGwcip0gquMy9I7EaUNhMGdIarjMnSOxGlDYQN2kFUf1mXrf0Q6UbPkVFczSfjNRf8ALydZfMqvPc9zhqXaCfjNRxiXrFVrT3DhqXaBONVPGJeuUa09weGpdoJ+NVPGJfnHKtab9RaFNfKgD8aqeMTfOu7U9SW4nRp9q9gbsZqOMzfPP7Us8937idGnsvY6TQvSybw7YZ3mVkh1Wud50brEt8bdBtbPfC6KVVt2ZxYjDxUc0Ti9IW+V1P8AuJftle3T+BHDYTa1aAP0dK5wv5jeHIHNjJ4Ifqka3JyFQ5JFJ2NefDJIomTOLDHIbRuY++tkTkLDLxSs1NSdkWpBoKJzgyxBLyQGN1nSNte7nRtBLW5e1TqK7/YrOaM+j0rGNebHWDnarWS3Abbb4mW0bbKdZN2EqiYo2jOpr3G2wbc67r7C1ttnKqzq9ir87D7sFeGGS7dUZDKUF5N7BgLLuOW4o1Odic6vYTaxaXLLPZcIARkgVXApqJk2K6iYWsQ5idxWKlqaFYGQgViCEybWBlqBFo6Vx2BS2rFxi7o6AYcL5vaPlXxeq7dD6D0GI8Kh3Z2/IodWexDnJdEOR4DA7ZMD0KHWmjN1pr5SJtEAfMffnCFXmTxS9VYw8R0akjubG3ItoYrc1jOE+jMCohIOa6ozTXIclYa0fHldP66P7S3pPzI5q68jE9IG+V1Hr5vtlfRU15UeQApKZ0jgxjC9zjZrWjMn/wBu7iqUlFXYHS6QV8Ypaekhe2QxXfM9lzG6Sxya7441nOz2ZBYU4vM5saQ9joNRT0fuVjpWRMdHIyMFz45i1gAe0bAbO8bZnyqYNQbzDXLqamIh3kgGvOyKF15Iw6o1pyWX1nta+xaW3u4Z6x3isdyQmPfpGRQyu1nBzi2nlLZJCPHffUsTbltlsTh1uxx6j1FcR0wOs8Rve+YNPhHRvDTqRENuRm7ZuaqmT5sG+bLeEcGizJdZsDiLxOHwsx8YXttG7uICxzbYt7Yug6C3gkXENxYYHNBJIvyDfXFUxTjK1jjqYpxk0kUfgo4R6oUrHPZGbxkthaTBxwj0BPj5dq9yONmvQXdhY4R6oT4+XavcXHz7UCdho4R6Ajj5dq9xcfPtQM4eOEegJ/iEtkS8dPZFm4SLXLiBvkD2JPxCWyDjZ+qQGWNrfMBdyvH/AFRx036IiXiU1yUV9/7FJIXOOb3bRsAA6LJ8bLZGf4nV2X3/ALGJIDfdWCwUNz7501fqVNGd11vrT4OG4aZLXauwlQ8BTfVjyHQ4BjD7ht9YZZFYy8Lp9VJ/b+jnr4eLi2d6IA5uY2q5eH0pKzPBzuL5HF6VaOtF3NuOa1kU8BCHRv7f0etha+qssjlcDpwKqDblMze31usPGLuma4mmtOX0MzSNvllT6+T7S9el8CPCRXCKRssrI3yCJj3ar3kgWFibZ5Z2tnlmnUk1G6RXQ2G4RCfBCRz6Rz5jG9kssUrmwhpImdZrRGSQG53bui6w1JenNE3JhwyN08cckT4WyEtLn1MZJZfz3EMLQLA5bDrDPfeeWW9/sVfkXpKCF7ZXxsc4sIbFD4djXzDWd8K5+oLNtbIA2N7lJykrX9f2ByaHJcOpmmU+G12NMTY/hbl7nAmQazGEvDcrEC173UZpO3IMzYL3BE5jnU7iXeG1GeEfGwxw6oJkkBtlrHaNxU5NO0kO+4/FDCWSOa7zXSanhJGgPY3JmqRmXnbZwzGzfUNu6ugUncFDOCra5mtxxgBUiNiki8RvN95Xl1/jZ5db42EdCsrmLQCSJIloz6hiDNijmXQSMw0WVyL7yGNRBT0zjt/oOYIuJxb6ir6TkTuQ4Avcv1p3IdPkTLlsC9NH6XfmKvTGLlidxnXaH4ER8I8WHxb/ABlLZ5WOxaSyR6nahSeMZmkDR4IpHXg3+YfNcM/O4vXM+0E2ezif05fRmXpFTuNXUENcR4Z9vFO/zLtpzSiuZ4MKNRq6i/YSbSv4Dz+47sWmeO5oqFXtfsGio3gWEThzRkfck5x3K0Kna/YYjoX+idbeEZzPQpzx3BUZr0GGUTz+jceeM9iHOO49Ka9Axon+jf1D2Kc6FpT2PNoX7sbvlYexGdBpT2DtoH+jd1T2JaiBU57DEdE/gO6pSzoenLYcp6eQHzHdUqXJE5JL0Omo4zqNuLZbvOvGxFWCqNNnn1aM3NuwXUWGtDcz0J7ApYro16fciXh6nazOmpidxHEUu5GbwlbtYfD8KLjd2wKo1IS6MFhZp+ZGuaQbLKnOG5toSAvohvKXUhuLh5bCk1CACSpdaC9RLCVG7JHMV0l3WAsAfvVKpDczl4fim+VNi8rhvjrBepGrA+sfimCXWrE9FC6Q2Z4x3m2J9ierF9Co+JYSXw1E/c6nBdFNUh8+Z3GA5fvHdVXOXE+I38tP3OraLCyR5RKAOc0zrhHFa4BN7XNlm6sYuzOnC1qNKd6sre5wGCvvVQ5j8sy+Y4QRqxb6nfW8Qw04OMZptrZ/0OYw3ymb1j/rWlz0sN+hD6AWBK5sHjagljcbUjNjUMSZlKQz7mO8mZaiCMpCgl1Q7aVFjN1AophyJkajDRQjfSM5SY9HCLbV4GLinWkc7m7lvALl00GdlPc6nSQ9Q82jzzTp4fMwdbkOtjAC9WNCMUc7k2QWqJU4AmVLAsJQgUmzMxOndINVuzdXHKLb5I6qE4w5yM1mjTnHNwHtW1OnNs6HjoroOUuiMLc3lzzz6o6AvcjRVuZ83DBQXU3KWjZGLMaGjkFluopdDqjFR6IMAqKJQApiNeyBhfI4NaN/d5BvlROaiiZzUFdnyTSDGXVUhecmjJo3huLz27u7PJnUc5ZmD0f/ADmD10f2lVP4kXS/URsY0PKJvWOXoM+/wv6MPoAjYg2bHYYCdgSMpTSNKOna0Xe4Dn7E0c0qkpfCj0mMQs80Fx6AmQqFSXXkJz6RuPmta360czSOEiurFHY287XosaqjBegM4ofSe1Fh6cdgsdcTscSkNwS9ByN8n7XtSZm1Adp6t9rXK+ax3+RL6mMqUBuOrdvrjuZSpRGY6g76akzGVNDDJzvqlUkjN00GbMd9WqstzNwQRryrzvclxQQFaJkWLhaxZLLBbxfMkMF6y6EEqhHiU7gYOOaVQ09wCJJOAw3t/qdsaspVkuhz1cTCn9T5xjGLyVLtaV2zzWtuGs5hv8q5pNvqeXUrSqO8jMcs2xXHcB/OYPXR/aCcH5ka0n54/U6HG4/KprcP7hdegff4N/kR+n9kRMA2oNGy8lU7Y3xR7UEZF6iUgJ2m/Og0XIC5ioYPwROzPm2ouDGYMBkk2+KOXJO5jKtGJs0eikQsXuLubIJnLPFy+Ve5vUeGxM81g57XSOOdapLqxv3MDuJGeo0WFC3eXiYrDqdWUtydeSBPw0bi4ZYVotYlgn0ernfILJ0nE0Va/IyzjEQNtYGynSkzoVGTXMYixeI/HCeSSIdCY1FiEZ+OOkJ23Rk6M9hyGUHMFXGaMJRa6hg4LZSRnZkGoaNrh0q41opj05PohafSCBm14PNmvXVZehwSxNOJkVumrR+TjLj+1kEOtL0OeWOXyo5rFdJKibIv1G8GPK/OdvtUSnJ9WclTFVJ+tjAcFFznQMlDRSKOcosWhzAh5TB66L7YVQ+JG1F+eJ1uKQ3qJT+2fqC9A+6w0vyYL9hYsQblHMQO4NzUAXio77ch9aCXKxowQhvmtty7qDCUmxlhKaMpJDsRVmEkOwlI55IZjckZNDDSvOqNKozKxJWUrAjk9MMTsPBtOZ22Xn3zz/ZHp4Olbzs4krqVjvKax3Ch2EN4XC6R4F90LOq1GI27Lmd8zxGgDcXmO55z8zuxWeZ2+nZm0YRM2ck7vtWsep0wVjGmavbVz89YrKqIYs8JEgXhA0CckUgRRY0Q9gR8pg9dF9sIh8SNKXxr6n0PEYfhH/6l6Nj7DDz/AC0jPkgRY61MWfEUjRSPNjCYNjkUYQYSkx6OMbyqxzykxhkY3kzFyY1FGN5BlKTGI4wkzKUmHEYUkZiLLycR+owE8VrREwk/IuOtU+VdTehSzyPnNZIZHFxzuUU1lR7SSSshV7FomMpqJ3EzqdFcPsC8jmXJWnd2ObEzssqN2QLmZzxFJ2oRvFiMwWkTeJgzSL3l0Pz2T9BSRUZsC5Arg3KRgntUjTAkIuajuBs8pg9dF9sJxfmRdKX5kfqj6nV0xLnHfK7XVUXY+jhioQjZ+hnVkYYLuIA+VS8REv8AEacVzv7GBPXAnI2HMVPERLj41hV3e3/ZaGYb/sKXERK/GsM/SXsv7NCF43/YU+IiZvxWg+l/Y0ITyp8TEh4+k9/YaY1PiYkcXTGY28qevEl4iDGGN5UayJdWLChPUROdAqmcMBLti5KlCU23H1NqcHN2RxeM1pmdlkBuLk/Dqjd20e1h6OnEyjCVosDUXqjosUMKrgam6FlCUtCXuASeBqW6omVoq7OwjAjaGjcXM/Cqvcjzm88rgnzpLwmr3IuMRd8yf4VV7kbRiJyi5Vx8MqL1RqnY5h04O/7O1eysDO3VHxEsBVu+aBOmHL0J8DPdfch4GpugbpByo4Ge6+4uBqbooXDlS4Ce6+4+BqbojWHL0BLgJ7oFgam6KF7RuFJ+H1N0NYKpuhnB6ge6IBY/l4hubfCN7VKwM4u7a5GsMHOMk79D7BO1ZVFzZ1zOG0pr/G1RsC5zzMTU9DBiehnMnzHonpGqZoQSINUzTppUGsZGlE9M1TGWOVJl3DscquWmX108xVzmsYrTI6wPijZyrppu8Ue94fGLpKe5luYtEd4NzEyrgixAXNvCYAwax2lBx4iTk7IZklukZxjYXeU0apAXFBYO+fyhCK9DjAchzL010PnZdSpKqxB4FICCgCiAZV4SZJfCPzmn/wBxD/Nasqnwss+1VfmleLXlFdWROLa5HyvGNZ0hyO07hXLCpB87nlVsHiJSuqcvZgI4nbx6E3UhuSsFif8Abl7MdhjdwT0FTqw3LWDxHZL2Y9Cx3BPQlrQ3NFhK/Y/Y0IA4bh6Eten3I0WGrdrNOBx3ijXp9yNVQqr5WOMcq1qe6L0amzDNcnr0+5DVKpsZ2JVDneK29t226peIpv5kTOjWfSLMh1hkXAZDIkAhenh/NTTXQ93Ay06EYy5Pn/IN0jeE3rBbZGdiqx3BulZw29YIyS2Gq9PdBKUMcfObYbfGCMrFLEQtyYeoq27Ndo/eCeWREZw9WA92t4besEZJbFatLdFjWs4besEZJbC1Ke5U1rOG3rBPIx6tPcoKyPdkbt4QTyS2B1qe5y3gXD4p6F1KvTt8R8zLFUbvzIo6J3BKOIpdyI4qj3IrqO4JRxFLuQ3iaPci3gnbxRxFLuQuKo9yK+CdvFLiaPcg4mj3IqYzvH2JPFUe5C4mj3E4ZE73TT2abe6IbnL0jVnPE0pKykaRr03yTPtVQMivAxivc7IPmfPMbaRIbryqPSx9DRd4qwoyRW7Gg5E9ZNEtD0T1m0ZyihuORZsxcRqJ100YyVhxgWqMGRIbpMcUkBMaixdzBxKD4Rx5vqC+v8Of+mh/z/JzT+JmfJEu9MjqLinubf8AgqzWEMyERt1Rt3UrNjM+R6tIRQIAlxQAF5TQmCfdUQ+QaRxuV4Uup8uBLypzCVypeUZhktkKm7A8XlK4A3JPcaGsIPlEHrov5jURfmRrS+OP1X8n1IYi0vewnNrrLhxFbLWlF7n1SoSyKS9TGx7DhJm3auB+WV10O7C1cqys5d0LmmxyWyaZ6F0GiKloGx2naTsWLsZyaNalozuqLXOWpVS6GlHEGrWMUjklNsJqqupN0jwjSyhmIMaWUMxkVsXjlfUYD/Hj/wC9TN9WITU67UyROZ4YMtq0SuBlyyXWiAEgRBcmFyC5AijygTKy7E0KR6UZrwpHyz6gioYFQVIFg5FxniCUxFHJMaG8IHlEHrov5jUofEjWl8cfqv5OixsuZVS7Rd1xzWH9Vw46m9V39T77BtSoJbDFNibthXnyiXKhF9Bglr9oWfNE2cS8NGzeQ5vciVSQ/DEBsCaOeUmxpgWiRiw7WLSMDNyCBi1USLk6irIK5DmqXEdzJrwA4r38D+hEDBra3cC9CMQMiR91qhC7wqApdIQJzlSJbIc5OwXKGROwmyHvyRYTYSVeBPqfMy6sEVAWZTWRYLENKmw7F0EtEEJNjSNDR6mdJUwhu5Ixx5GscHEnoVU4tyRvQg5VFbc+l41gbKizr6jwMnAA5bxB2rsqUYVVaSPoaVedJ+VmCNFpRsqWD/5v7i5n4dR/c6F4jWYVmj04/WWfRf7ij8Mofv7kvG1WHbg0/GY/o39xH4Xh9n7mfE1GFbhVRxln0Yd9NeHUNn7snWmwgwuo40z6K3vK14fQXoJ1JFvwZU8bb9GZ3lXBUl6Czsn8G1PHB9GZ2qlhaewszJOF1PHP+NH2p8NT2FmZH4JqOO/8eJLhaWw8zFKnRmWQ3dWvz3oIh9y3gtNZY9ENTYt+JBP62/5mLsWmeQ87K/iJ/nJPmoe6nqSFnZ46Bf5uX5qDuI1JCzsr73zeNy/Nw9xGrIMzI97xvG5upB3Eastwcme97xnG5upB3E9WW4rnve6Zxqbqw9xLVnuFyPe5j41N1Ye4jVluBf3vWcam6sPcWGmjm4Wj2ke93Hxqbqw9xPTiHC0V8pHvcx8Zm6Ie4lpxHw1HtJ97qLjE3RD3EaUQ4el2l2/4fR8YmPyRdxGlEOHo9pI/w/i9PMfmu4jRiHD0e03MHwKKm/Jglx2ucbuPYqUFHoaxhGK8q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9158" name="AutoShape 6" descr="data:image/jpeg;base64,/9j/4AAQSkZJRgABAQAAAQABAAD/2wCEAAkGBhQSEBUUExQWFBUUGBQVFRUVFBYXGBcXFxcVFBQXFBUXHCYeFxkjHBQXHy8gIycpLCwsFR4xNTAqNSYsLCkBCQoKDgwOGg8PGikkHCQpLCksLCwsKSkpKSksLCwsLCwsKSksKSkpKSwsLCksLCwsLCkpLCwsLCwpLCwpLCwpLP/AABEIALQBGAMBIgACEQEDEQH/xAAbAAABBQEBAAAAAAAAAAAAAAAEAAIDBQYBB//EAEsQAAEDAgEGCAgLCAEEAwAAAAEAAgMEEQUGEiExQVEHEyJTYXGRkmJygaGx0eHwFRYkMkJSc6KywdIUMzRDVGOT8SMXNUTCJYKz/8QAGwEAAgMBAQEAAAAAAAAAAAAAAgMBBAUABgf/xAAzEQACAgEBBgMHAwQDAAAAAAAAAQIDEQQSFCExQVEFE6EyUmFxgbHRFUKRIiQz8CM08f/aAAwDAQACEQMRAD8A9WxzHoaOF007s1jei5cTqa1v0nHcvM6rh90niqTRsMk2m3S1rLDtKqeG3F3Pq44PoRNzrb3P2+QADylecWT4QzzObPWWcPUh/wDEj/yv/SiWcN8p/wDFj/yu/SvHgiYZrK5Cqt80Rk9cbw1S/wBMz/I7ybFKOGSb+nj77/UvL6eUI+O1kx0V9jk8noX/AFhm/p4++/1KQcLk39PH33+pYFsanEPqQ+RX2CNyOFmbmI+89Ss4VJj/ACY+16wgi8u1TshKh019icG4bwnyn+TH3nKdnCRKf5Ufa9YZsBRkQshdMOwSia+ThDmAuIWdrlV1HCxO3+TF2v8AWq0/NVHiMWk+/QujVDsQ0accMFRzMPa/1po4YqjmYe1/rWJMevQuCLoTfIr7C+JuhwvVHMw/f/UmnhgqR/Jh6Pn+jOWLMabmKfIq7AvJtRwv1PNQ/f8A1Jh4X6rmoeyT9SxojXHKfIr7Ats2f/WCq5qHsk/UmO4YqvmoOyT9SxphuNvSozH5lKoq7AuUkbJ3DLWc3B3X/rUQ4aKzbHB3X/rWNez0alCY/fyo93q90W5SXU3B4aqzm4O7J+tWuBcKVVM15c2IZpAGa120X2uK8tzFpMkWf8cnjD0LP8SrhVp3KCw+H3Lvh+LL1GfFcfsegO4QKjdH3XfqXDwgVG6Pun9SzwhXf2YnYvLbxZ7x6PdafdRdv4QqndH3HfqUbuEWp2cV3D+pVBoDuUb8OO5EtTP3id1p91FvJwk1Q5ruH9SgfwmVn9r/ABn9SpJ6M7uxAyREJium+pO60+6jTO4UKz+1/jP6koeFara67mROaNYzXNPkdc2WReoHtTVZPuBLS1e6j3jJjKeOti4xlwRoewnS06/KDsKS854I5yK2Rmx0TietrmW/Ee1JXq5bUcmFqK1XY4rkZLhh/wC6P8SP8IWJW34Yv+5u8RnoCxC0KlwK75nQpIoySABckgAbydAsmAL1Hg+yep/gqrq6iFkpbxnF57QbCOMHk33vd5k9tQWSDKw5EV9/4Sbudq5LFJA8xzMdG9ts5jhYi4vpHUfOtPwIYZnVskpA/wCGIgHc6RwaPM1/aqmvrhPi0jzG2YSzljY3OcA67uKjuWEO0DNOg7Eam9pxfREhL8DnZxWfE5vHfuwbXfoFrC/hDXvVwzIuq4oyGMgA2zSRn6wLhu7T5ir3HsLjOJxRtu4Qwh8jZRUVIc1zy3NDRnFtmi4OgXcNa0NTRBkT2OZGYDyqeL9mlLY9F3GYNBN9JNrDaq8r3hYDPNYcKeZOKDSZL5ubovfXbWjI8El40xZnLbraXNG7aTbaNquMhmMmqnjMDrZzxIwvjzRfNHFhpFgc7bpsrqlwmJ2fJmNLn1JZEZDI4ENdY6ic4mzvnaFM7XF4CTMzLk3Oxhe6OzBpLs5hHmOnShY4enzL0LF4I3RzNLWcXCwZjW5zc17r2uBZu0WssU2nQwsclxCQPxehCT0d1aiFTU9FnOtqvf0Jm3s8SJYSyzLzYdZDGiW8dgY3nsQr8nG/W8w9aFaqHcru2HcxjoffpUbo/f0LXS5ND6x7AhJMnvCPZ7UW9V9xbvgupm+LTXxe/rWhdgmj53m9qhOB+F5h6bot5h3Aepq7lE5ijc33/JX7sF8Lze1M+AfC3jQPai3mvuA9TV3M6Y/9eZc/ZS4+xayLJYAXe+zd5A9ahmLI9ETc87C4aOxTvcOgLuqXtMo6bAnOPvu2rVZNYfFGx4c8fOGgdSy9dx0muSw3NFh5iiMDonRsdpLruHRsGpUPEZefQ4RfHh9zQ8Ltru1KhXzw/sb9j6Yayjoa+lG5efuc7d5z6lKylk1kZvWfQF5jcJnrZaOT5v1PSIq+mO5Gx08L9QB7F5a2XN6fKrLDcoC11tIUbjauSyVp+HzxmLZuqjJmN2oWVDieR2gkC60OB4pxg0q7dECE+Oik45XBmY9RbRLZkeJYngZZdUjmabFe143k+2QEjQepeX49hHFydfvZMhTbykjV09q1Hs8yz4KR8ud9lJ+KNJT8GENq0/ZP/FGktCqLUcMx/EYOF2H2RjuGNlsScdha3zNb6x2rCrecMx/+Rt4DfQPUsIFq0r+lGe+YZhkMbpWiZ5jjJ5bw0vIG3NaNZ2DZvWpx7LjPpxR0kfEUjRbNdypJeVnF0jtlzpIHbsVVkm2k4yQ1Z1RuMLXcYI3S/RErowXhnUi8dkpDHAIWt44ZxqHwiQRHlcgRtmNy4DWdA607Ccllfg4myHyufh8xeG57H2bKzUSATYtOxwubbNNukXFFNh9PWiqjlklY1xkjp+JcHBxuQ18jzm5oJvcXOgKux9tGBaj4ox2YAXftHH3sC5zs4CNukWsN6fS1FM2iF4o31JksARLyYwNJfyg1zidVtSlpPjh8eH/pyNLieUVNNUOnjnjaZWx58dRRmVzcxubZj7OFurbvRWN5XxzOBZPTsYGhrWvo3ykb7OczR1AW0KgwaGkFOwuzDOX/APIJ+OzWxjmmx/OJG8rrGUJrs4hzKQXOac4udZuhui7hd3YNqV5cM8nwCyWmSOVFJQOdd8k5ksHPZGWNja25Fg85zySbnRsCuaLLCnYYWsnPFxZ5zTHKDIXXN5LC2gnUsFiE9O9jRDBxTgS4vLibtOpuZq0b73KuamGjEpfHYxCLNZFaUPdKW2DpCRZtnHONnH5o0LpVxfF5ySauoyljkhezjs8ueX/Mf0EMaHaABYICB4KqcmpKZsThPmh97h3Le4ADQ3i83NIJ25wKZTVRHv8Akh2MZSDiaFrNSKoIeX5D6FUwVm9XGHyXII6elKsTUWdP2WWJjTHRIqyVlnGdsgDoULNErV8aCqApQucSpkiQzmo6VulMjgubBEVHHIGylzijOIEY1Xdu2DrV3R4XYadaUuGLhqoaWTKVTHPN3G/RsHUEK+jWrkw1DSYb0IkxE9O+bMs+hR+HUHJOjb+QVhNRhouVBBNdpA1A9G4KW8o0vBa9nWR+T+w1zGt0jSd/qQdQbot7dKgkYhPoEGVkg3qOnhJdbqRz6Yk6FqslckzokeNGi1/yXB3aqFMNqRc5K4aWMBK0aaxgAsE5EeMutds3JjJWXC82y3gA07ivSnnQV5nl3U8oDpUM0vCc+ciPgzHyx32T/wAUaS7wY/xb/snfiYkuXIjxh/3L+SMxwt4O+XELstoY0aTbTYHQsazJebc3vL0/L4fLD4rfwhUcYU7zOHBFvS+G021Kcs5Zk2ZKTn6ne9inbklPuZ3vYtcwIlgRrXWfAc/CaF3/AJMnHknPuZ3vYiosk5/A73sWsY1FRtRb7Z8BL8NpXcysOTE23N73o0KU5Lzbm972LXxQFTmmU73Z8BMtFSu5iIslpvA73sRcWTEvg972LXRUhRcdGuermA9NSjHx5Ny+D3kTHk1L4Pe9i1zaRTMplG8TFOqtcjKRYBKPq972K7wvDXNIzrW6+xWggRMUGhJuvnsP5Cp1wxgg4pIxoviUjAsPedR2RW8iAEY0LNSkq14hNdTJb1mo7L+Dt3rZQuw0nd7+RWuHYRm2J1o6npEa1ivaazUWLM8YFS09UX/SDcUmmFFlq5mJ8pWInYQE6nQ81OALmysi1VWKEuFmhVL9VZUug2FEZvBlcZLnuIbYDYq6J/FizttyLadGpaP4FkdsTnZFOkILnAWRaXV2Wz2ZLh8jrdPDSPz9O8z5YfFYfPsZl1czVc9inoojK6zGvcehpt26gtlRZEwMtnAvPSdHYr2CmawWa0NA2AWWrwDr8S1n79n+H+ShwjJJrLOk5Tt2wde8rRtbZIBdXC7bp2vamxJJJr3gC5XCgTFKwRxucTYALxfHsoWSyk6SBoGhXPCJlpxrjDEeQNDnDbvXnw/0iUc8yrDxizSzfkpfNnpHBbUtdVvtf90dnhsSQfA+Plkn2J/GxJQ+HIsrWWa3/lsxnlw+ARl4Plh8RnosqSMK9y6/jD4jPzVPBHdVZe0ez0H/AFo/71JGNRkUS7DTK0gow0XcQAuSDssSB4KYlWtLhZ0XQcuNxxjkjOPYq2syoldobyR0a+1HlIrONtnLga5tOxg5RA60LUY1Az6QPVpWFqKt7tJcT1oVziu2yY6HrOTNrJlbGNTVF8b9zQsSZiuftp3KHNj1pKl0Nv8AG1x2BOblS/d5ljqad7iAGk+RX2H4BPJ9DN6SuTbBnp6ILMsIuY8pXdCNpcozexCFiyVcBpNyntwFwKXqMqqT+DKE92fItWY5dTNxa6qW4c4J7ISNi8r5s11ZUdVfQuBiClbWqraFM0qY6izuKdcS0ZWBSCrVc1TNVuOst5ZEOEQwTpwlQzSpGq1C+b5sW4olKTWDcuNTgrEcPmQxwCkaownhXahTHrq5dK6sAnbrqje8AXJsN6yeUPCRBAC2P/meNjTyRuznepEhdlkK1mTNVVVbI2Fz3BrRrJNgvKcs+ER04MVPdkeov1F3VuCz2P5TzVb7yO5I1MboaPJt8qqb6EaRj6jWuz+mHBAz9fuVwNU5b/tRkedEUTd8D38XL9if/wBGJJ3A/wDxcv2P/u1JBLmb2h/xfVhGWzb1jvEZ6CgKWFXGVcd6x1vqR/8AsgxAq0uZ7jRy/t4r/eY79otq170LMS7WSURmpro0JYWAFzVE+NHPjUToTdQNUgB7E0UxcbAX6grqmwfO0v1blcQRBgs1qLAud6jy4lBR5JyPPKs0LQUGR0DdLuUfMiI5CjYZESSM+7UWy64+QVSUETByWNHkVgxAxvRMbkwyp7T5sIDV3i1xjlI1yCazFleTaGGAHYon0Y3Iq64VRnpq5LkCpNAJoQqrE8Tjh0ONzuCssZxARRk3XlGIVbpJC4m91k2UVuezHpzNLSVO3jLkbiLKiPejYsoYj9JeY3K4ZjvKjdl0Zcelgz1qPGYz9IIqGua7UQV5BBUvJ1r0DJmlLWZx1lDNSr6la7SxhHOTVNenZ6rXzlCSVZ3o1rGuhSVOS948Dah6jGomfOcAs5UTk7SqHFgc4dRV/RamVluHywV9bDyKfMXPKNbV5cQs+bdx7FQYhwjSG/FtA6TpWclYhpmCy3EkebnrLZdcCxTHp5758jiN17DsVK9qLkGneh3jz+4RlFybeWwZ7NKjvqT3pjxbT77l2STjzpUbtK68pNC7ISRv+B0fKpvsh+MLidwOfxM32Q/GFxLk+Ju6L/EvqX+KwZ1XKddmxeh6GfTKzqG3q5/Fg9D0nQJMuZ6fTW7NaRSSQqFzVcS06CnYBrQ4NCFmQLiboqCltqTQ9FQOUhTk8E8NGSjI6MJkLkYwokULJsYyjCIjpE5qmjU4KspsUdKp2QJNUrFxXlJncxJPBSfqQz9liWxoXJZLC52Lt1nMpsYzG5o1lZV1zrjhc+gyqt2SwjP5WYxxji1p0BZji0bICTfeosxU4LZR6KuKhHCBzGo3MRTmJrY7lMyGF4Fh5fIF6TFDmtACoclcNzRnFaGR6pWS2mZeps2pbK6A7kPIEU4oeRVRcQOVqpMVHLHV+avZys5jM3LHV+ZWt4Ys3fRlDxZ/231RXVLkDO6/5KSd+lDyFepUTxjZA7WoC33CneVE5ynAAPIPzQztaLdZQuYhaCTBXa1xrlIYjo9SfHFbYoDTN3wOj5TP9kPxhJTcELbTzfZt/GkglzNzRcaV9TSvd8rqPFg9Eie93Quxi9XU+LT+iRQ4xOI4yb7EmTaLs75wXBlJjeUgh0Ztz12/JZd2VpcfmDvexUmOYkXyHTt/0hIHbfftStplL9T1UPZl6L8GvgyjJ+gB/wDb2Kyp8b8Hz+xY6nkHYremkXZZ36rq3zn6L8GtpsWv9Hz+xWcNffZ5/YspSzBXNJNdTtMKOvvlzl6IvWVN9iIZOq2J6LiddEmxy1Nj6lgyVTNkQLHKdjkeQ/NkFBy7nKEPQ9fXCNhPYuYcJOTSI8XxcRNtrJ2LD1sxkcXFF1cxkcSSheLVaWmrk8tfc9PptPCqPxBDCmGFGmNRuYo3Wvt6suJRAzCjsLwzPeExkVytZgVAGNuQp3Wvt9xGonGuHDmWEMQYwAKN8qdNIhpHoNwo931ZkRj1Z103QoXTLjnKIrv0/T+76seoDZRdZXKSpDJQNJ5IPaT6lqXLHZXO/wCceI30uV3Q6OqNvBdCl4jWpUYl3RUS143O6rjrUZrgdjvMh5G6U069ez361v8AkQ7Hl3pqwg1gOw7Pz6Uwzjp0+1RDVs1JzhbqPlU+RX2I3WsTpANjvfyp7Zmbionj36NQTHNUbvX2I3asfNUgfRPTqKG+EANhPYE6RlwgJWWui3avsDu9Z6bwN1QfUT20WjZr8cpIXgQb8oqPsmfjKSydRFRsaRq6eCjBJG6px8sqfFpvRKs1l7XZsZAWmpf4up8Wm9EyzeXGDCVul5bbcAsq/UQr4SGWUWWrZguJ5BLJdxU8Eitjky2/z3dgU8WSzecd3QkPU19xMvCtTjhH1X5Aqd+5WtLJt369KkhyabzjuwKygydb9d3YFD1lS6+jFfpWqX7fVfkbDMrSkqelNgwAfXd2BGw4MB9M9gQb/R39GSvD9TH9vqg+nmR8T0BBQAfSJ8iOji6US19HvejHx0ty5r1QSxyna9DMYpCQNqYtdR39GMVFnYlnqgxpJWVqq90sunUL2CtqyMv2myrKql4ppf8AOtYWOjXr0qYa2qyShF8Xw5MKui6NsZNcE0+aIjEmZiFkxm30PvexQvxw/UHe9i093n2PRb5V3+4a6NRvYgH5Rf2/vexcgxwucBxWvwuz6Knd7O32DWup7+jL7DKK7rlW81bmiwVUcZEbByLHdf2Kplyn0/M+97Fyom+hVnqa5yzJmkFZvSNRdZU5T/2/vexPZlN/b+/7FO72djvPo7/c02euFyznxo8D73sTXZWeB972LvIs7HbxV3NE5yxeVz/lA8RvpcrD42j6n3h6lU4tL+0Oz/mcnNtr1dOjf5lY09cqp7U+CKHiOqp8nhLqike738/rUbn+RWDsO8Idiidh/hebrWir6+55t6ivuCNd6lK0+/pUow+2pw7On/SmZQaPnDsUu+vuRvFfcEKbbQj3Yd4Q7PaojQH6w7PzXK+vudvFfcCB170FVDSrKalt9IdnagZqEm9nDsU7xX3B86GeZu+A516ip+zj/G5JP4EKAxz1JJBvHHq8Zy6sjUSUrG0a1MoygnF8DcUv8ZU+LTeiZA5SU+cwqaSpDK2YH6UcB7OORVW0PavM6+cZNxXNGjTmDUjy9wsVJE9WeNYQWuJGoqqNwdyqRkpLJuxkpLKDY3o2F6rInIyNx2aUuUQZItI5EZFJdVkFyrOmpSVVkhE8IIY66LiYU6CkA1qe25RGD6lOU0+RwaExwUmauhiPZATB+LQWKxXiI6R6Va8Whq+LkHrCsaSOL4P4r7nSllGRlpUJLTrQvgQk1Hde8Uyrgzb6UnQB5FbUNG2Juc7WiBAGaSqrEK0uOgo8uXAjghlfWZx9+lVj5V2R19qjtdOSwLY9untUjnWUedYIZ1Qd6LGQW0gnjNahc9QmX3CgknPpRqIEpInMmlSRS8nXvVc+f37ERBJdvv6EnULEDP1rzXj4k7pzqvuUXGnfpTCUwmxWc5GNgkMx3p8dSbnShTddEm30qMhYLDjjvUOeTtSidcrph3KU8g4IHJA6FI6PamFi449B4IP3tR4kf4npJcD/AO9qPEj/ABPSSpcz0Gh/wr6/c7lnVmOtuDrjj8zpFJh+UVxYojhBwV7iyojaXZjSyVrQSc292vAGk5pLgRud0LJUrri4Nwdo0rz/AIhRmxyfU9NptiyrD5o2r6hrxsVZU4S06kDTvIVlTuPT51kOMoPgOUdjkwJuCG6Pp8GG3Si2A7kTE07ihdkmBK1nKeha3YjIxbYmNYdyIYzoPYuSKspNnWhSNYnMiO4qZsZ3HsVyFeeYhyIwxdzFKGHcexOEZ9wrSpB2iDMQ9ZHyexH8X0FC1xsw3R014tj80dkpnxW1oGrnawJYjiwbqWYra8uOterhBsFklfXklVc0iTpb/wC0wi5VqKwLbIXHSnMKZKLe/WhzN73TMA5CZJNHWhHldM3voUD5UaFSZIdPnQ0rT6dycZvz3KGSbq7UaFy4jZAb6t+736ERTaG7taDkm/Pai6d/I17/AH86r6r2PqUdZ7H1HXUb7pxkHR2pj5FmGUNLl0FMc8e5XQ/p8t1AQXASiA5CwyIkORIFjSTbs/LSmNcul6fSxOe4NY0ucTYNaC4nqAC4g9A4HmcupPgxDzyepJaTg/yYdSQOMgtJKQ5zdHJAuGtuNZ0knrSSmei0sZQqSZegICfAqdzi50ERJ1kxtues20pJIWWxvxapf6eLuBL4tU3MR90JJIUkSL4tU3MR91c+LNNzDOxdSRYXYFtnPizTcwzsPrXfi1Tcyzz+tJJQkiMsQybpuZb5/Wutybpuab2u9a6kjSRzZ0ZO09/3Q7XetO+LtPzQ7XetJJdhEZEMn6fmh2u9accn4Oab5/Wkkowg0c+L1PzLOw+tL4v0/Ms7q4kmEdSQYBT8zH3QnfAVPzMfdC4koJHNwWDmY+6EvgODmY+6FxJcCd+BIOZj7oXfgKn5mPuN9SSSgjI4YHBzMfcCXwHBzMfdCSSHLOEMCg5mPuN9S78Cwc1H3AkkpywWIYLBzUfcHqXRg8PNM7o9SSSg7CEcHhOuJndCQwSDmmdwJJLkdhCOCwc0zuhObhUQ1RtHUAuJLjsI78Fxc23sCfFSMZ81rW9QA9C6kpRBOkkkoG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0178" name="Picture 2" descr="http://lh4.ggpht.com/-iQnV5JoTLlI/SnbphwyG4OI/AAAAAAAAAJk/gs67QjzgDeU/s640/SmartCardChart.jpg"/>
          <p:cNvPicPr>
            <a:picLocks noChangeAspect="1" noChangeArrowheads="1"/>
          </p:cNvPicPr>
          <p:nvPr/>
        </p:nvPicPr>
        <p:blipFill>
          <a:blip r:embed="rId2"/>
          <a:srcRect/>
          <a:stretch>
            <a:fillRect/>
          </a:stretch>
        </p:blipFill>
        <p:spPr bwMode="auto">
          <a:xfrm>
            <a:off x="762000" y="990600"/>
            <a:ext cx="7239000" cy="549711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909370FE-D64A-4E2C-AB07-C3582D96DD09}" type="slidenum">
              <a:rPr lang="el-GR" smtClean="0"/>
              <a:pPr/>
              <a:t>28</a:t>
            </a:fld>
            <a:endParaRPr lang="el-GR"/>
          </a:p>
        </p:txBody>
      </p:sp>
      <p:grpSp>
        <p:nvGrpSpPr>
          <p:cNvPr id="11" name="10 - Ομάδα"/>
          <p:cNvGrpSpPr/>
          <p:nvPr/>
        </p:nvGrpSpPr>
        <p:grpSpPr>
          <a:xfrm>
            <a:off x="0" y="0"/>
            <a:ext cx="9144000" cy="762000"/>
            <a:chOff x="0" y="0"/>
            <a:chExt cx="9144000" cy="762000"/>
          </a:xfrm>
        </p:grpSpPr>
        <p:sp>
          <p:nvSpPr>
            <p:cNvPr id="10" name="9 - Ορθογώνιο"/>
            <p:cNvSpPr/>
            <p:nvPr/>
          </p:nvSpPr>
          <p:spPr>
            <a:xfrm>
              <a:off x="0" y="0"/>
              <a:ext cx="9144000" cy="76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8130" name="Picture 2" descr="Perth Solar City"/>
            <p:cNvPicPr>
              <a:picLocks noChangeAspect="1" noChangeArrowheads="1"/>
            </p:cNvPicPr>
            <p:nvPr/>
          </p:nvPicPr>
          <p:blipFill>
            <a:blip r:embed="rId2"/>
            <a:srcRect/>
            <a:stretch>
              <a:fillRect/>
            </a:stretch>
          </p:blipFill>
          <p:spPr bwMode="auto">
            <a:xfrm>
              <a:off x="2667000" y="0"/>
              <a:ext cx="4175125" cy="762000"/>
            </a:xfrm>
            <a:prstGeom prst="rect">
              <a:avLst/>
            </a:prstGeom>
            <a:noFill/>
          </p:spPr>
        </p:pic>
      </p:grpSp>
      <p:sp>
        <p:nvSpPr>
          <p:cNvPr id="12" name="11 - Ορθογώνιο"/>
          <p:cNvSpPr/>
          <p:nvPr/>
        </p:nvSpPr>
        <p:spPr>
          <a:xfrm>
            <a:off x="457200" y="1066800"/>
            <a:ext cx="8458200" cy="2308324"/>
          </a:xfrm>
          <a:prstGeom prst="rect">
            <a:avLst/>
          </a:prstGeom>
        </p:spPr>
        <p:txBody>
          <a:bodyPr wrap="square">
            <a:spAutoFit/>
          </a:bodyPr>
          <a:lstStyle/>
          <a:p>
            <a:pPr algn="ctr"/>
            <a:r>
              <a:rPr lang="en-US" b="1" u="sng" dirty="0" smtClean="0"/>
              <a:t>Solar Cities</a:t>
            </a:r>
            <a:r>
              <a:rPr lang="en-US" u="sng" dirty="0" smtClean="0"/>
              <a:t>  </a:t>
            </a:r>
          </a:p>
          <a:p>
            <a:pPr algn="just"/>
            <a:endParaRPr lang="en-US" dirty="0" smtClean="0"/>
          </a:p>
          <a:p>
            <a:pPr algn="just"/>
            <a:r>
              <a:rPr lang="el-GR" dirty="0" smtClean="0"/>
              <a:t>Είναι ένα πρωτοπόρο πρόγραμμα με σκοπό την </a:t>
            </a:r>
            <a:r>
              <a:rPr lang="el-GR" b="1" dirty="0" smtClean="0">
                <a:solidFill>
                  <a:srgbClr val="FF0000"/>
                </a:solidFill>
              </a:rPr>
              <a:t>προώθηση της ηλιακής ενέργειας</a:t>
            </a:r>
            <a:r>
              <a:rPr lang="el-GR" dirty="0" smtClean="0"/>
              <a:t>, των </a:t>
            </a:r>
            <a:r>
              <a:rPr lang="en-US" b="1" dirty="0" smtClean="0">
                <a:solidFill>
                  <a:srgbClr val="FF0000"/>
                </a:solidFill>
              </a:rPr>
              <a:t>smart </a:t>
            </a:r>
            <a:r>
              <a:rPr lang="el-GR" b="1" dirty="0" smtClean="0">
                <a:solidFill>
                  <a:srgbClr val="FF0000"/>
                </a:solidFill>
              </a:rPr>
              <a:t>μετρητών</a:t>
            </a:r>
            <a:r>
              <a:rPr lang="el-GR" dirty="0" smtClean="0"/>
              <a:t>, της </a:t>
            </a:r>
            <a:r>
              <a:rPr lang="el-GR" b="1" dirty="0" smtClean="0">
                <a:solidFill>
                  <a:srgbClr val="FF0000"/>
                </a:solidFill>
              </a:rPr>
              <a:t>εξοικονόμησης ενέργειας </a:t>
            </a:r>
            <a:r>
              <a:rPr lang="el-GR" dirty="0" smtClean="0"/>
              <a:t>και </a:t>
            </a:r>
            <a:r>
              <a:rPr lang="el-GR" b="1" dirty="0" smtClean="0">
                <a:solidFill>
                  <a:srgbClr val="FF0000"/>
                </a:solidFill>
              </a:rPr>
              <a:t>νέων μεθόδων  τιμολόγησης της ενέργειας </a:t>
            </a:r>
            <a:r>
              <a:rPr lang="el-GR" dirty="0" smtClean="0"/>
              <a:t>στην Αυστραλία. Οι πρώτες </a:t>
            </a:r>
            <a:r>
              <a:rPr lang="en-US" dirty="0" smtClean="0"/>
              <a:t>solar cities</a:t>
            </a:r>
            <a:r>
              <a:rPr lang="el-GR" dirty="0" smtClean="0"/>
              <a:t> είναι οι </a:t>
            </a:r>
            <a:r>
              <a:rPr lang="en-US" b="1" dirty="0" smtClean="0"/>
              <a:t> </a:t>
            </a:r>
            <a:r>
              <a:rPr lang="en-US" b="1" dirty="0" smtClean="0">
                <a:hlinkClick r:id="rId3" tooltip="Solar Cities in Australia"/>
              </a:rPr>
              <a:t>Adelaide</a:t>
            </a:r>
            <a:r>
              <a:rPr lang="en-US" b="1" dirty="0" smtClean="0"/>
              <a:t>, </a:t>
            </a:r>
            <a:r>
              <a:rPr lang="en-US" b="1" dirty="0" smtClean="0">
                <a:hlinkClick r:id="rId3" tooltip="Solar Cities in Australia"/>
              </a:rPr>
              <a:t>Alice Springs</a:t>
            </a:r>
            <a:r>
              <a:rPr lang="en-US" b="1" dirty="0" smtClean="0"/>
              <a:t>,</a:t>
            </a:r>
            <a:r>
              <a:rPr lang="el-GR" b="1" dirty="0" smtClean="0"/>
              <a:t> </a:t>
            </a:r>
            <a:r>
              <a:rPr lang="en-US" b="1" dirty="0" err="1" smtClean="0">
                <a:hlinkClick r:id="rId3" tooltip="Solar Cities in Australia"/>
              </a:rPr>
              <a:t>Blacktown</a:t>
            </a:r>
            <a:r>
              <a:rPr lang="en-US" b="1" dirty="0" smtClean="0"/>
              <a:t>, </a:t>
            </a:r>
            <a:r>
              <a:rPr lang="en-US" b="1" dirty="0" smtClean="0">
                <a:hlinkClick r:id="rId3" tooltip="Solar Cities in Australia"/>
              </a:rPr>
              <a:t>Central</a:t>
            </a:r>
            <a:r>
              <a:rPr lang="el-GR" b="1" dirty="0" smtClean="0">
                <a:hlinkClick r:id="rId3" tooltip="Solar Cities in Australia"/>
              </a:rPr>
              <a:t> </a:t>
            </a:r>
            <a:r>
              <a:rPr lang="en-US" b="1" dirty="0" smtClean="0">
                <a:hlinkClick r:id="rId3" tooltip="Solar Cities in Australia"/>
              </a:rPr>
              <a:t>Victoria</a:t>
            </a:r>
            <a:r>
              <a:rPr lang="en-US" b="1" dirty="0" smtClean="0"/>
              <a:t> </a:t>
            </a:r>
            <a:r>
              <a:rPr lang="el-GR" b="1" dirty="0" smtClean="0"/>
              <a:t>και</a:t>
            </a:r>
            <a:r>
              <a:rPr lang="en-US" b="1" dirty="0" smtClean="0"/>
              <a:t> </a:t>
            </a:r>
            <a:r>
              <a:rPr lang="en-US" b="1" dirty="0" smtClean="0">
                <a:hlinkClick r:id="rId3" tooltip="Solar Cities in Australia"/>
              </a:rPr>
              <a:t>Townsville</a:t>
            </a:r>
            <a:r>
              <a:rPr lang="en-US" dirty="0" smtClean="0"/>
              <a:t> </a:t>
            </a:r>
            <a:r>
              <a:rPr lang="el-GR" dirty="0" smtClean="0"/>
              <a:t>. Το </a:t>
            </a:r>
            <a:r>
              <a:rPr lang="en-US" dirty="0" smtClean="0"/>
              <a:t>2007 </a:t>
            </a:r>
            <a:r>
              <a:rPr lang="el-GR" dirty="0" smtClean="0"/>
              <a:t>η κυβέρνηση</a:t>
            </a:r>
            <a:r>
              <a:rPr lang="en-US" dirty="0" smtClean="0"/>
              <a:t> </a:t>
            </a:r>
            <a:r>
              <a:rPr lang="el-GR" dirty="0" smtClean="0"/>
              <a:t>συμπεριέλαβε στο πρόγραμμα και τις πόλεις </a:t>
            </a:r>
            <a:r>
              <a:rPr lang="en-US" b="1" dirty="0" err="1" smtClean="0">
                <a:hlinkClick r:id="rId3" tooltip="Solar Cities in Australia"/>
              </a:rPr>
              <a:t>Coburg</a:t>
            </a:r>
            <a:r>
              <a:rPr lang="en-US" b="1" dirty="0" smtClean="0"/>
              <a:t> and </a:t>
            </a:r>
            <a:r>
              <a:rPr lang="en-US" b="1" dirty="0" smtClean="0">
                <a:hlinkClick r:id="rId3" tooltip="Solar Cities in Australia"/>
              </a:rPr>
              <a:t>Perth</a:t>
            </a:r>
            <a:r>
              <a:rPr lang="en-US" b="1" dirty="0" smtClean="0"/>
              <a:t>. </a:t>
            </a:r>
            <a:endParaRPr lang="el-GR" b="1" dirty="0" smtClean="0"/>
          </a:p>
          <a:p>
            <a:pPr algn="just"/>
            <a:endParaRPr lang="el-GR" dirty="0" smtClean="0"/>
          </a:p>
        </p:txBody>
      </p:sp>
      <p:pic>
        <p:nvPicPr>
          <p:cNvPr id="48132" name="Picture 4" descr="http://www.sunpower.com.au/cs/Satellite?blobcol=urldata&amp;blobheadername1=Content-Type&amp;blobheadername2=Content-Disposition&amp;blobheadervalue1=image%2Fjpeg&amp;blobheadervalue2=inline%3B+filename%3DCS_East-perth_DSC00760-ret_410x285.jpg&amp;blobkey=id&amp;blobtable=MungoBlobs&amp;blobwhere=1300265524181&amp;ssbinary=true"/>
          <p:cNvPicPr>
            <a:picLocks noChangeAspect="1" noChangeArrowheads="1"/>
          </p:cNvPicPr>
          <p:nvPr/>
        </p:nvPicPr>
        <p:blipFill>
          <a:blip r:embed="rId4"/>
          <a:srcRect/>
          <a:stretch>
            <a:fillRect/>
          </a:stretch>
        </p:blipFill>
        <p:spPr bwMode="auto">
          <a:xfrm>
            <a:off x="633662" y="3733800"/>
            <a:ext cx="3576387" cy="2486026"/>
          </a:xfrm>
          <a:prstGeom prst="rect">
            <a:avLst/>
          </a:prstGeom>
          <a:noFill/>
        </p:spPr>
      </p:pic>
      <p:pic>
        <p:nvPicPr>
          <p:cNvPr id="48134" name="Picture 6" descr="https://encrypted-tbn3.gstatic.com/images?q=tbn:ANd9GcTXFhgugTP15OCLe4ekxXFJrXjEaeNf0Yz8UTwUTwqvf57FP4Nz"/>
          <p:cNvPicPr>
            <a:picLocks noChangeAspect="1" noChangeArrowheads="1"/>
          </p:cNvPicPr>
          <p:nvPr/>
        </p:nvPicPr>
        <p:blipFill>
          <a:blip r:embed="rId5"/>
          <a:srcRect/>
          <a:stretch>
            <a:fillRect/>
          </a:stretch>
        </p:blipFill>
        <p:spPr bwMode="auto">
          <a:xfrm>
            <a:off x="5029200" y="3733800"/>
            <a:ext cx="3902853" cy="245554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909370FE-D64A-4E2C-AB07-C3582D96DD09}" type="slidenum">
              <a:rPr lang="el-GR" smtClean="0"/>
              <a:pPr/>
              <a:t>29</a:t>
            </a:fld>
            <a:endParaRPr lang="el-GR"/>
          </a:p>
        </p:txBody>
      </p:sp>
      <p:sp>
        <p:nvSpPr>
          <p:cNvPr id="7" name="6 - Ορθογώνιο"/>
          <p:cNvSpPr/>
          <p:nvPr/>
        </p:nvSpPr>
        <p:spPr>
          <a:xfrm>
            <a:off x="457200" y="1066800"/>
            <a:ext cx="8229600" cy="4247317"/>
          </a:xfrm>
          <a:prstGeom prst="rect">
            <a:avLst/>
          </a:prstGeom>
        </p:spPr>
        <p:txBody>
          <a:bodyPr wrap="square">
            <a:spAutoFit/>
          </a:bodyPr>
          <a:lstStyle/>
          <a:p>
            <a:pPr algn="just"/>
            <a:r>
              <a:rPr lang="el-GR" dirty="0" smtClean="0"/>
              <a:t>Το πρόγραμμα ξεκίνησε στο </a:t>
            </a:r>
            <a:r>
              <a:rPr lang="en-US" dirty="0" smtClean="0"/>
              <a:t>Perth </a:t>
            </a:r>
            <a:r>
              <a:rPr lang="el-GR" dirty="0" smtClean="0"/>
              <a:t>το</a:t>
            </a:r>
            <a:r>
              <a:rPr lang="el-GR" b="1" dirty="0" smtClean="0"/>
              <a:t> 2009. </a:t>
            </a:r>
          </a:p>
          <a:p>
            <a:pPr algn="just"/>
            <a:endParaRPr lang="el-GR" b="1" dirty="0" smtClean="0"/>
          </a:p>
          <a:p>
            <a:pPr algn="just"/>
            <a:r>
              <a:rPr lang="el-GR" dirty="0" smtClean="0"/>
              <a:t>Ονομάστηκε </a:t>
            </a:r>
            <a:r>
              <a:rPr lang="en-US" b="1" dirty="0" smtClean="0">
                <a:solidFill>
                  <a:srgbClr val="FF0000"/>
                </a:solidFill>
              </a:rPr>
              <a:t>Perth Solar City</a:t>
            </a:r>
            <a:r>
              <a:rPr lang="el-GR" b="1" dirty="0" smtClean="0">
                <a:solidFill>
                  <a:srgbClr val="FF0000"/>
                </a:solidFill>
              </a:rPr>
              <a:t>, </a:t>
            </a:r>
            <a:r>
              <a:rPr lang="el-GR" dirty="0" smtClean="0"/>
              <a:t>είχε αξία 73 εκατομμύρια δολάρια Αυστραλίας και διάρκεια 3 χρόνια. </a:t>
            </a:r>
            <a:endParaRPr lang="en-US" dirty="0" smtClean="0"/>
          </a:p>
          <a:p>
            <a:pPr algn="just"/>
            <a:endParaRPr lang="en-US" dirty="0" smtClean="0"/>
          </a:p>
          <a:p>
            <a:pPr algn="just"/>
            <a:r>
              <a:rPr lang="el-GR" dirty="0" smtClean="0"/>
              <a:t>Περιελάμβανε μια σειρά από τεχνολογικές και </a:t>
            </a:r>
            <a:r>
              <a:rPr lang="en-US" dirty="0" smtClean="0"/>
              <a:t>smart </a:t>
            </a:r>
            <a:r>
              <a:rPr lang="el-GR" dirty="0" smtClean="0"/>
              <a:t>εφαρμογές, που δοκιμάστηκαν πιλοτικά. </a:t>
            </a:r>
          </a:p>
          <a:p>
            <a:pPr lvl="1" algn="just">
              <a:buFont typeface="Wingdings" pitchFamily="2" charset="2"/>
              <a:buChar char="ü"/>
            </a:pPr>
            <a:r>
              <a:rPr lang="el-GR" dirty="0" smtClean="0"/>
              <a:t>Περισσότερους από </a:t>
            </a:r>
            <a:r>
              <a:rPr lang="el-GR" b="1" dirty="0" smtClean="0"/>
              <a:t>9.000 </a:t>
            </a:r>
            <a:r>
              <a:rPr lang="en-US" b="1" dirty="0" smtClean="0"/>
              <a:t>smart meters, </a:t>
            </a:r>
            <a:endParaRPr lang="el-GR" b="1" dirty="0" smtClean="0"/>
          </a:p>
          <a:p>
            <a:pPr lvl="1" algn="just">
              <a:buFont typeface="Wingdings" pitchFamily="2" charset="2"/>
              <a:buChar char="ü"/>
            </a:pPr>
            <a:r>
              <a:rPr lang="el-GR" b="1" dirty="0" smtClean="0"/>
              <a:t>Εγκαταστάσεις παραγωγής ηλιακής ενέργειας σε 1.000 κατοικίες</a:t>
            </a:r>
          </a:p>
          <a:p>
            <a:pPr lvl="1" algn="just">
              <a:buFont typeface="Wingdings" pitchFamily="2" charset="2"/>
              <a:buChar char="ü"/>
            </a:pPr>
            <a:r>
              <a:rPr lang="el-GR" dirty="0" smtClean="0"/>
              <a:t>Ενημέρωση, ενεργειακή επιθεώρηση και συμβουλευτική περισσότερων </a:t>
            </a:r>
            <a:r>
              <a:rPr lang="el-GR" b="1" dirty="0" smtClean="0"/>
              <a:t>από 3.500 κατοικιών.</a:t>
            </a:r>
            <a:r>
              <a:rPr lang="en-US" b="1" dirty="0" smtClean="0"/>
              <a:t> </a:t>
            </a:r>
          </a:p>
          <a:p>
            <a:pPr algn="just"/>
            <a:endParaRPr lang="en-US" dirty="0" smtClean="0"/>
          </a:p>
          <a:p>
            <a:pPr algn="just"/>
            <a:r>
              <a:rPr lang="el-GR" dirty="0" smtClean="0"/>
              <a:t>Κατά τη διάρκεια του 2012 οι οικογένειες που συμμετείχαν στο πρόγραμμα εξοικονόμησαν συνολικά </a:t>
            </a:r>
            <a:r>
              <a:rPr lang="el-GR" b="1" dirty="0" smtClean="0">
                <a:solidFill>
                  <a:srgbClr val="FF0000"/>
                </a:solidFill>
              </a:rPr>
              <a:t>1 εκατομμύριο </a:t>
            </a:r>
            <a:r>
              <a:rPr lang="el-GR" b="1" dirty="0" err="1" smtClean="0">
                <a:solidFill>
                  <a:srgbClr val="FF0000"/>
                </a:solidFill>
              </a:rPr>
              <a:t>δολ</a:t>
            </a:r>
            <a:r>
              <a:rPr lang="el-GR" b="1" dirty="0" smtClean="0">
                <a:solidFill>
                  <a:srgbClr val="FF0000"/>
                </a:solidFill>
              </a:rPr>
              <a:t>. </a:t>
            </a:r>
            <a:r>
              <a:rPr lang="el-GR" b="1" dirty="0" err="1" smtClean="0">
                <a:solidFill>
                  <a:srgbClr val="FF0000"/>
                </a:solidFill>
              </a:rPr>
              <a:t>Αυστρ</a:t>
            </a:r>
            <a:r>
              <a:rPr lang="el-GR" b="1" dirty="0" smtClean="0">
                <a:solidFill>
                  <a:srgbClr val="FF0000"/>
                </a:solidFill>
              </a:rPr>
              <a:t>. από τη μείωση της κατανάλωσης ενέργειας που έκαναν.</a:t>
            </a:r>
            <a:endParaRPr lang="el-GR" b="1" dirty="0">
              <a:solidFill>
                <a:srgbClr val="FF0000"/>
              </a:solidFill>
            </a:endParaRPr>
          </a:p>
        </p:txBody>
      </p:sp>
      <p:grpSp>
        <p:nvGrpSpPr>
          <p:cNvPr id="2" name="10 - Ομάδα"/>
          <p:cNvGrpSpPr/>
          <p:nvPr/>
        </p:nvGrpSpPr>
        <p:grpSpPr>
          <a:xfrm>
            <a:off x="0" y="0"/>
            <a:ext cx="9144000" cy="762000"/>
            <a:chOff x="0" y="0"/>
            <a:chExt cx="9144000" cy="762000"/>
          </a:xfrm>
        </p:grpSpPr>
        <p:sp>
          <p:nvSpPr>
            <p:cNvPr id="10" name="9 - Ορθογώνιο"/>
            <p:cNvSpPr/>
            <p:nvPr/>
          </p:nvSpPr>
          <p:spPr>
            <a:xfrm>
              <a:off x="0" y="0"/>
              <a:ext cx="9144000" cy="76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8130" name="Picture 2" descr="Perth Solar City"/>
            <p:cNvPicPr>
              <a:picLocks noChangeAspect="1" noChangeArrowheads="1"/>
            </p:cNvPicPr>
            <p:nvPr/>
          </p:nvPicPr>
          <p:blipFill>
            <a:blip r:embed="rId2"/>
            <a:srcRect/>
            <a:stretch>
              <a:fillRect/>
            </a:stretch>
          </p:blipFill>
          <p:spPr bwMode="auto">
            <a:xfrm>
              <a:off x="2667000" y="0"/>
              <a:ext cx="4175125" cy="762000"/>
            </a:xfrm>
            <a:prstGeom prst="rect">
              <a:avLst/>
            </a:prstGeom>
            <a:noFill/>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3</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0722" name="Picture 2" descr="I Love NY Logo"/>
          <p:cNvPicPr>
            <a:picLocks noChangeAspect="1" noChangeArrowheads="1"/>
          </p:cNvPicPr>
          <p:nvPr/>
        </p:nvPicPr>
        <p:blipFill>
          <a:blip r:embed="rId2" cstate="print"/>
          <a:srcRect/>
          <a:stretch>
            <a:fillRect/>
          </a:stretch>
        </p:blipFill>
        <p:spPr bwMode="auto">
          <a:xfrm>
            <a:off x="2771800" y="4149080"/>
            <a:ext cx="3768964" cy="1285538"/>
          </a:xfrm>
          <a:prstGeom prst="rect">
            <a:avLst/>
          </a:prstGeom>
          <a:noFill/>
        </p:spPr>
      </p:pic>
      <p:pic>
        <p:nvPicPr>
          <p:cNvPr id="30724" name="Picture 4" descr="Cisco">
            <a:hlinkClick r:id="rId3"/>
          </p:cNvPr>
          <p:cNvPicPr>
            <a:picLocks noChangeAspect="1" noChangeArrowheads="1"/>
          </p:cNvPicPr>
          <p:nvPr/>
        </p:nvPicPr>
        <p:blipFill>
          <a:blip r:embed="rId4" cstate="print"/>
          <a:srcRect/>
          <a:stretch>
            <a:fillRect/>
          </a:stretch>
        </p:blipFill>
        <p:spPr bwMode="auto">
          <a:xfrm>
            <a:off x="2771800" y="2492896"/>
            <a:ext cx="3456384" cy="1209736"/>
          </a:xfrm>
          <a:prstGeom prst="rect">
            <a:avLst/>
          </a:prstGeom>
          <a:noFill/>
        </p:spPr>
      </p:pic>
      <p:pic>
        <p:nvPicPr>
          <p:cNvPr id="30725" name="Picture 5"/>
          <p:cNvPicPr>
            <a:picLocks noChangeAspect="1" noChangeArrowheads="1"/>
          </p:cNvPicPr>
          <p:nvPr/>
        </p:nvPicPr>
        <p:blipFill>
          <a:blip r:embed="rId5" cstate="print"/>
          <a:srcRect/>
          <a:stretch>
            <a:fillRect/>
          </a:stretch>
        </p:blipFill>
        <p:spPr bwMode="auto">
          <a:xfrm>
            <a:off x="2195736" y="0"/>
            <a:ext cx="4638675" cy="980728"/>
          </a:xfrm>
          <a:prstGeom prst="rect">
            <a:avLst/>
          </a:prstGeom>
          <a:noFill/>
          <a:ln w="9525">
            <a:noFill/>
            <a:miter lim="800000"/>
            <a:headEnd/>
            <a:tailEnd/>
          </a:ln>
        </p:spPr>
      </p:pic>
      <p:cxnSp>
        <p:nvCxnSpPr>
          <p:cNvPr id="10" name="9 - Ευθεία γραμμή σύνδεσης"/>
          <p:cNvCxnSpPr/>
          <p:nvPr/>
        </p:nvCxnSpPr>
        <p:spPr>
          <a:xfrm>
            <a:off x="0" y="980728"/>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30</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 name="6 - TextBox"/>
          <p:cNvSpPr txBox="1"/>
          <p:nvPr/>
        </p:nvSpPr>
        <p:spPr>
          <a:xfrm>
            <a:off x="0" y="0"/>
            <a:ext cx="9144000" cy="589072"/>
          </a:xfrm>
          <a:prstGeom prst="rect">
            <a:avLst/>
          </a:prstGeom>
          <a:solidFill>
            <a:schemeClr val="accent6">
              <a:lumMod val="60000"/>
              <a:lumOff val="40000"/>
            </a:schemeClr>
          </a:solidFill>
        </p:spPr>
        <p:txBody>
          <a:bodyPr wrap="square" rtlCol="0">
            <a:spAutoFit/>
          </a:bodyPr>
          <a:lstStyle/>
          <a:p>
            <a:pPr algn="ctr">
              <a:lnSpc>
                <a:spcPct val="150000"/>
              </a:lnSpc>
            </a:pPr>
            <a:r>
              <a:rPr lang="en-US" sz="2400" b="1" dirty="0" smtClean="0">
                <a:effectLst>
                  <a:outerShdw blurRad="38100" dist="38100" dir="2700000" algn="tl">
                    <a:srgbClr val="000000">
                      <a:alpha val="43137"/>
                    </a:srgbClr>
                  </a:outerShdw>
                </a:effectLst>
              </a:rPr>
              <a:t>ECO-VILLAGE    JAPAN      (by Panasonic)</a:t>
            </a:r>
            <a:endParaRPr lang="el-GR" sz="2400" b="1" dirty="0">
              <a:effectLst>
                <a:outerShdw blurRad="38100" dist="38100" dir="2700000" algn="tl">
                  <a:srgbClr val="000000">
                    <a:alpha val="43137"/>
                  </a:srgbClr>
                </a:outerShdw>
              </a:effectLst>
            </a:endParaRPr>
          </a:p>
        </p:txBody>
      </p:sp>
      <p:sp>
        <p:nvSpPr>
          <p:cNvPr id="5" name="4 - Ορθογώνιο"/>
          <p:cNvSpPr/>
          <p:nvPr/>
        </p:nvSpPr>
        <p:spPr>
          <a:xfrm>
            <a:off x="395536" y="836712"/>
            <a:ext cx="8208912" cy="2308324"/>
          </a:xfrm>
          <a:prstGeom prst="rect">
            <a:avLst/>
          </a:prstGeom>
        </p:spPr>
        <p:txBody>
          <a:bodyPr wrap="square">
            <a:spAutoFit/>
          </a:bodyPr>
          <a:lstStyle/>
          <a:p>
            <a:pPr algn="just"/>
            <a:r>
              <a:rPr lang="en-US" b="1" u="sng" dirty="0" smtClean="0"/>
              <a:t>Fujisawa Sustainable Smart Town </a:t>
            </a:r>
            <a:endParaRPr lang="el-GR" b="1" u="sng" dirty="0" smtClean="0"/>
          </a:p>
          <a:p>
            <a:pPr algn="just"/>
            <a:r>
              <a:rPr lang="el-GR" b="1" dirty="0" smtClean="0"/>
              <a:t>Νέα πόλη, κτισμένη σύμφωνα με τις πιο σύγχρονες «πράσινες» τεχνολογικές εφαρμογές, </a:t>
            </a:r>
            <a:r>
              <a:rPr lang="el-GR" dirty="0" smtClean="0"/>
              <a:t>όπως </a:t>
            </a:r>
            <a:r>
              <a:rPr lang="en-US" dirty="0" smtClean="0"/>
              <a:t>solar panel roofing, </a:t>
            </a:r>
            <a:r>
              <a:rPr lang="el-GR" dirty="0" smtClean="0"/>
              <a:t>έξυπνες οικιακές συσκευές και κοινή χρήση ηλεκτρικών αυτοκινήτων και ποδηλάτων.</a:t>
            </a:r>
            <a:endParaRPr lang="en-US" dirty="0" smtClean="0"/>
          </a:p>
          <a:p>
            <a:pPr algn="just"/>
            <a:r>
              <a:rPr lang="el-GR" b="1" dirty="0" smtClean="0"/>
              <a:t>Η </a:t>
            </a:r>
            <a:r>
              <a:rPr lang="en-US" b="1" dirty="0" smtClean="0"/>
              <a:t>Panasonic </a:t>
            </a:r>
            <a:r>
              <a:rPr lang="el-GR" dirty="0" smtClean="0"/>
              <a:t>συνεργάστηκε με άλλες </a:t>
            </a:r>
            <a:r>
              <a:rPr lang="el-GR" b="1" dirty="0" smtClean="0"/>
              <a:t>οκτώ εταιρίες</a:t>
            </a:r>
            <a:r>
              <a:rPr lang="el-GR" dirty="0" smtClean="0"/>
              <a:t>, με σκοπό να κτίσουν αυτήν την </a:t>
            </a:r>
            <a:r>
              <a:rPr lang="el-GR" b="1" dirty="0" err="1" smtClean="0">
                <a:solidFill>
                  <a:srgbClr val="FF0000"/>
                </a:solidFill>
              </a:rPr>
              <a:t>φιλο</a:t>
            </a:r>
            <a:r>
              <a:rPr lang="el-GR" b="1" dirty="0" smtClean="0">
                <a:solidFill>
                  <a:srgbClr val="FF0000"/>
                </a:solidFill>
              </a:rPr>
              <a:t>-οικολογική πόλη </a:t>
            </a:r>
            <a:r>
              <a:rPr lang="el-GR" dirty="0" smtClean="0"/>
              <a:t>που θα χρησιμοποιεί </a:t>
            </a:r>
            <a:r>
              <a:rPr lang="el-GR" b="1" dirty="0" smtClean="0">
                <a:solidFill>
                  <a:srgbClr val="FF0000"/>
                </a:solidFill>
              </a:rPr>
              <a:t>τις πιο σύγχρονες τεχνολογικές εφαρμογές για την παραγωγή και εξοικονόμηση ενέργειας. </a:t>
            </a:r>
          </a:p>
          <a:p>
            <a:pPr algn="just"/>
            <a:r>
              <a:rPr lang="el-GR" dirty="0" smtClean="0"/>
              <a:t>Το έργο αναμένεται να ολοκληρωθεί μέχρι τον </a:t>
            </a:r>
            <a:r>
              <a:rPr lang="el-GR" b="1" dirty="0" smtClean="0"/>
              <a:t>Μάρτιο του 2014.</a:t>
            </a:r>
            <a:r>
              <a:rPr lang="en-US" b="1" dirty="0" smtClean="0"/>
              <a:t> </a:t>
            </a:r>
            <a:endParaRPr lang="en-US" b="1" dirty="0"/>
          </a:p>
        </p:txBody>
      </p:sp>
      <p:pic>
        <p:nvPicPr>
          <p:cNvPr id="11266" name="Picture 2" descr="http://singularityhub.com/wp-content/uploads/2011/06/02-F_SST.SM_.jpg"/>
          <p:cNvPicPr>
            <a:picLocks noChangeAspect="1" noChangeArrowheads="1"/>
          </p:cNvPicPr>
          <p:nvPr/>
        </p:nvPicPr>
        <p:blipFill>
          <a:blip r:embed="rId2" cstate="print"/>
          <a:srcRect/>
          <a:stretch>
            <a:fillRect/>
          </a:stretch>
        </p:blipFill>
        <p:spPr bwMode="auto">
          <a:xfrm>
            <a:off x="323528" y="3356992"/>
            <a:ext cx="3943983" cy="3024336"/>
          </a:xfrm>
          <a:prstGeom prst="rect">
            <a:avLst/>
          </a:prstGeom>
          <a:noFill/>
        </p:spPr>
      </p:pic>
      <p:pic>
        <p:nvPicPr>
          <p:cNvPr id="11267" name="Picture 3"/>
          <p:cNvPicPr>
            <a:picLocks noChangeAspect="1" noChangeArrowheads="1"/>
          </p:cNvPicPr>
          <p:nvPr/>
        </p:nvPicPr>
        <p:blipFill>
          <a:blip r:embed="rId3" cstate="print"/>
          <a:srcRect/>
          <a:stretch>
            <a:fillRect/>
          </a:stretch>
        </p:blipFill>
        <p:spPr bwMode="auto">
          <a:xfrm>
            <a:off x="4118545" y="3212976"/>
            <a:ext cx="4845943" cy="3479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31</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a:blip r:embed="rId2" cstate="print"/>
          <a:srcRect/>
          <a:stretch>
            <a:fillRect/>
          </a:stretch>
        </p:blipFill>
        <p:spPr bwMode="auto">
          <a:xfrm>
            <a:off x="1403648" y="3789040"/>
            <a:ext cx="5971781" cy="3024336"/>
          </a:xfrm>
          <a:prstGeom prst="rect">
            <a:avLst/>
          </a:prstGeom>
          <a:noFill/>
          <a:ln w="9525">
            <a:noFill/>
            <a:miter lim="800000"/>
            <a:headEnd/>
            <a:tailEnd/>
          </a:ln>
        </p:spPr>
      </p:pic>
      <p:sp>
        <p:nvSpPr>
          <p:cNvPr id="7" name="6 - TextBox"/>
          <p:cNvSpPr txBox="1"/>
          <p:nvPr/>
        </p:nvSpPr>
        <p:spPr>
          <a:xfrm>
            <a:off x="0" y="0"/>
            <a:ext cx="9144000" cy="646331"/>
          </a:xfrm>
          <a:prstGeom prst="rect">
            <a:avLst/>
          </a:prstGeom>
          <a:solidFill>
            <a:schemeClr val="accent6">
              <a:lumMod val="60000"/>
              <a:lumOff val="40000"/>
            </a:schemeClr>
          </a:solidFill>
        </p:spPr>
        <p:txBody>
          <a:bodyPr wrap="square" rtlCol="0">
            <a:spAutoFit/>
          </a:bodyPr>
          <a:lstStyle/>
          <a:p>
            <a:pPr algn="ctr">
              <a:lnSpc>
                <a:spcPct val="150000"/>
              </a:lnSpc>
            </a:pPr>
            <a:r>
              <a:rPr lang="en-US" sz="2400" b="1" dirty="0" smtClean="0">
                <a:effectLst>
                  <a:outerShdw blurRad="38100" dist="38100" dir="2700000" algn="tl">
                    <a:srgbClr val="000000">
                      <a:alpha val="43137"/>
                    </a:srgbClr>
                  </a:outerShdw>
                </a:effectLst>
              </a:rPr>
              <a:t>NEW ECONOMIC CITIES IN SAUDI ARABIA</a:t>
            </a:r>
            <a:endParaRPr lang="el-GR" sz="2400" b="1" dirty="0">
              <a:effectLst>
                <a:outerShdw blurRad="38100" dist="38100" dir="2700000" algn="tl">
                  <a:srgbClr val="000000">
                    <a:alpha val="43137"/>
                  </a:srgbClr>
                </a:outerShdw>
              </a:effectLst>
            </a:endParaRPr>
          </a:p>
        </p:txBody>
      </p:sp>
      <p:sp>
        <p:nvSpPr>
          <p:cNvPr id="8" name="7 - TextBox"/>
          <p:cNvSpPr txBox="1"/>
          <p:nvPr/>
        </p:nvSpPr>
        <p:spPr>
          <a:xfrm>
            <a:off x="395536" y="980728"/>
            <a:ext cx="8064896" cy="2585323"/>
          </a:xfrm>
          <a:prstGeom prst="rect">
            <a:avLst/>
          </a:prstGeom>
          <a:noFill/>
        </p:spPr>
        <p:txBody>
          <a:bodyPr wrap="square" rtlCol="0">
            <a:spAutoFit/>
          </a:bodyPr>
          <a:lstStyle/>
          <a:p>
            <a:pPr indent="542925">
              <a:buFont typeface="Wingdings" pitchFamily="2" charset="2"/>
              <a:buChar char="Ø"/>
            </a:pPr>
            <a:r>
              <a:rPr lang="el-GR" dirty="0" smtClean="0"/>
              <a:t>Η έννοια «Νέες Οικονομικές πόλεις» είναι καινούρια.  </a:t>
            </a:r>
          </a:p>
          <a:p>
            <a:pPr indent="542925">
              <a:buFont typeface="Wingdings" pitchFamily="2" charset="2"/>
              <a:buChar char="Ø"/>
            </a:pPr>
            <a:endParaRPr lang="el-GR" dirty="0" smtClean="0"/>
          </a:p>
          <a:p>
            <a:pPr indent="542925">
              <a:buFont typeface="Wingdings" pitchFamily="2" charset="2"/>
              <a:buChar char="Ø"/>
            </a:pPr>
            <a:r>
              <a:rPr lang="el-GR" dirty="0" smtClean="0"/>
              <a:t>Αποτελεί μια νέα και πρωτοπόρα ιδέα για τη Σαουδική Αραβία.</a:t>
            </a:r>
          </a:p>
          <a:p>
            <a:pPr indent="542925">
              <a:buFont typeface="Wingdings" pitchFamily="2" charset="2"/>
              <a:buChar char="Ø"/>
            </a:pPr>
            <a:endParaRPr lang="el-GR" dirty="0" smtClean="0"/>
          </a:p>
          <a:p>
            <a:pPr indent="542925">
              <a:buFont typeface="Wingdings" pitchFamily="2" charset="2"/>
              <a:buChar char="Ø"/>
            </a:pPr>
            <a:r>
              <a:rPr lang="el-GR" dirty="0" smtClean="0"/>
              <a:t>Οι πόλεις αυτές, που δημιουργούνται από την αρχή, αποτελούν μέρος ενός ευρύτερου σχεδίου </a:t>
            </a:r>
            <a:r>
              <a:rPr lang="el-GR" b="1" dirty="0" smtClean="0">
                <a:solidFill>
                  <a:srgbClr val="FF0000"/>
                </a:solidFill>
              </a:rPr>
              <a:t>ενσωμάτωσης των νέων τεχνολογιών στο σύνολο της χώρας.</a:t>
            </a:r>
          </a:p>
          <a:p>
            <a:pPr indent="542925">
              <a:buFont typeface="Wingdings" pitchFamily="2" charset="2"/>
              <a:buChar char="Ø"/>
            </a:pPr>
            <a:endParaRPr lang="el-GR" b="1" dirty="0" smtClean="0">
              <a:solidFill>
                <a:srgbClr val="FF0000"/>
              </a:solidFill>
            </a:endParaRPr>
          </a:p>
          <a:p>
            <a:pPr indent="542925">
              <a:buFont typeface="Wingdings" pitchFamily="2" charset="2"/>
              <a:buChar char="Ø"/>
            </a:pPr>
            <a:r>
              <a:rPr lang="el-GR" b="1" dirty="0" smtClean="0"/>
              <a:t>Η </a:t>
            </a:r>
            <a:r>
              <a:rPr lang="el-GR" b="1" dirty="0" smtClean="0">
                <a:solidFill>
                  <a:srgbClr val="FF0000"/>
                </a:solidFill>
              </a:rPr>
              <a:t>κυβέρνηση</a:t>
            </a:r>
            <a:r>
              <a:rPr lang="el-GR" b="1" dirty="0" smtClean="0"/>
              <a:t> </a:t>
            </a:r>
            <a:r>
              <a:rPr lang="el-GR" dirty="0" smtClean="0"/>
              <a:t>έχει ρόλο </a:t>
            </a:r>
            <a:r>
              <a:rPr lang="el-GR" b="1" dirty="0" smtClean="0"/>
              <a:t>ρυθμιστικό και υποστηρικτικό, </a:t>
            </a:r>
            <a:r>
              <a:rPr lang="el-GR" dirty="0" smtClean="0"/>
              <a:t>ενώ</a:t>
            </a:r>
            <a:r>
              <a:rPr lang="el-GR" b="1" dirty="0" smtClean="0"/>
              <a:t> το κεφάλαιο, η γη και </a:t>
            </a:r>
            <a:r>
              <a:rPr lang="en-US" b="1" dirty="0" smtClean="0"/>
              <a:t>o </a:t>
            </a:r>
            <a:r>
              <a:rPr lang="el-GR" b="1" dirty="0" smtClean="0"/>
              <a:t>προγραμματισμός </a:t>
            </a:r>
            <a:r>
              <a:rPr lang="el-GR" dirty="0" smtClean="0"/>
              <a:t>προσφέρονται από </a:t>
            </a:r>
            <a:r>
              <a:rPr lang="el-GR" b="1" dirty="0" smtClean="0">
                <a:solidFill>
                  <a:srgbClr val="FF0000"/>
                </a:solidFill>
              </a:rPr>
              <a:t>τον ιδιωτικό τομέα. </a:t>
            </a:r>
            <a:endParaRPr lang="el-GR"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32</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50" name="Picture 2"/>
          <p:cNvPicPr>
            <a:picLocks noChangeAspect="1" noChangeArrowheads="1"/>
          </p:cNvPicPr>
          <p:nvPr/>
        </p:nvPicPr>
        <p:blipFill>
          <a:blip r:embed="rId2" cstate="print"/>
          <a:srcRect/>
          <a:stretch>
            <a:fillRect/>
          </a:stretch>
        </p:blipFill>
        <p:spPr bwMode="auto">
          <a:xfrm>
            <a:off x="755576" y="1340768"/>
            <a:ext cx="7400925" cy="3971925"/>
          </a:xfrm>
          <a:prstGeom prst="rect">
            <a:avLst/>
          </a:prstGeom>
          <a:noFill/>
          <a:ln w="9525">
            <a:noFill/>
            <a:miter lim="800000"/>
            <a:headEnd/>
            <a:tailEnd/>
          </a:ln>
        </p:spPr>
      </p:pic>
      <p:sp>
        <p:nvSpPr>
          <p:cNvPr id="7" name="6 - TextBox"/>
          <p:cNvSpPr txBox="1"/>
          <p:nvPr/>
        </p:nvSpPr>
        <p:spPr>
          <a:xfrm>
            <a:off x="0" y="0"/>
            <a:ext cx="9144000" cy="646331"/>
          </a:xfrm>
          <a:prstGeom prst="rect">
            <a:avLst/>
          </a:prstGeom>
          <a:solidFill>
            <a:schemeClr val="accent6">
              <a:lumMod val="60000"/>
              <a:lumOff val="40000"/>
            </a:schemeClr>
          </a:solidFill>
        </p:spPr>
        <p:txBody>
          <a:bodyPr wrap="square" rtlCol="0">
            <a:spAutoFit/>
          </a:bodyPr>
          <a:lstStyle/>
          <a:p>
            <a:pPr algn="ctr">
              <a:lnSpc>
                <a:spcPct val="150000"/>
              </a:lnSpc>
            </a:pPr>
            <a:r>
              <a:rPr lang="en-US" sz="2400" b="1" dirty="0" smtClean="0">
                <a:effectLst>
                  <a:outerShdw blurRad="38100" dist="38100" dir="2700000" algn="tl">
                    <a:srgbClr val="000000">
                      <a:alpha val="43137"/>
                    </a:srgbClr>
                  </a:outerShdw>
                </a:effectLst>
              </a:rPr>
              <a:t>NEW ECONOMIC CITIES IN SAUDI ARABIA</a:t>
            </a:r>
            <a:endParaRPr lang="el-GR"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33</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098" name="Picture 2"/>
          <p:cNvPicPr>
            <a:picLocks noChangeAspect="1" noChangeArrowheads="1"/>
          </p:cNvPicPr>
          <p:nvPr/>
        </p:nvPicPr>
        <p:blipFill>
          <a:blip r:embed="rId2" cstate="print"/>
          <a:srcRect b="13010"/>
          <a:stretch>
            <a:fillRect/>
          </a:stretch>
        </p:blipFill>
        <p:spPr bwMode="auto">
          <a:xfrm>
            <a:off x="1458268" y="898231"/>
            <a:ext cx="6210076" cy="3898921"/>
          </a:xfrm>
          <a:prstGeom prst="rect">
            <a:avLst/>
          </a:prstGeom>
          <a:noFill/>
          <a:ln w="9525">
            <a:noFill/>
            <a:miter lim="800000"/>
            <a:headEnd/>
            <a:tailEnd/>
          </a:ln>
        </p:spPr>
      </p:pic>
      <p:sp>
        <p:nvSpPr>
          <p:cNvPr id="7" name="6 - TextBox"/>
          <p:cNvSpPr txBox="1"/>
          <p:nvPr/>
        </p:nvSpPr>
        <p:spPr>
          <a:xfrm>
            <a:off x="0" y="0"/>
            <a:ext cx="9144000" cy="646331"/>
          </a:xfrm>
          <a:prstGeom prst="rect">
            <a:avLst/>
          </a:prstGeom>
          <a:solidFill>
            <a:schemeClr val="accent6">
              <a:lumMod val="60000"/>
              <a:lumOff val="40000"/>
            </a:schemeClr>
          </a:solidFill>
        </p:spPr>
        <p:txBody>
          <a:bodyPr wrap="square" rtlCol="0">
            <a:spAutoFit/>
          </a:bodyPr>
          <a:lstStyle/>
          <a:p>
            <a:pPr algn="ctr">
              <a:lnSpc>
                <a:spcPct val="150000"/>
              </a:lnSpc>
            </a:pPr>
            <a:r>
              <a:rPr lang="en-US" sz="2400" b="1" dirty="0" smtClean="0">
                <a:effectLst>
                  <a:outerShdw blurRad="38100" dist="38100" dir="2700000" algn="tl">
                    <a:srgbClr val="000000">
                      <a:alpha val="43137"/>
                    </a:srgbClr>
                  </a:outerShdw>
                </a:effectLst>
              </a:rPr>
              <a:t>NEW ECONOMIC CITIES IN SAUDI ARABIA</a:t>
            </a:r>
            <a:endParaRPr lang="el-GR" sz="2400" b="1" dirty="0">
              <a:effectLst>
                <a:outerShdw blurRad="38100" dist="38100" dir="2700000" algn="tl">
                  <a:srgbClr val="000000">
                    <a:alpha val="43137"/>
                  </a:srgbClr>
                </a:outerShdw>
              </a:effectLst>
            </a:endParaRPr>
          </a:p>
        </p:txBody>
      </p:sp>
      <p:sp>
        <p:nvSpPr>
          <p:cNvPr id="8" name="7 - TextBox"/>
          <p:cNvSpPr txBox="1"/>
          <p:nvPr/>
        </p:nvSpPr>
        <p:spPr>
          <a:xfrm>
            <a:off x="1547664" y="4941168"/>
            <a:ext cx="6264696" cy="1323439"/>
          </a:xfrm>
          <a:prstGeom prst="rect">
            <a:avLst/>
          </a:prstGeom>
          <a:noFill/>
        </p:spPr>
        <p:txBody>
          <a:bodyPr wrap="square" rtlCol="0">
            <a:spAutoFit/>
          </a:bodyPr>
          <a:lstStyle/>
          <a:p>
            <a:r>
              <a:rPr lang="en-US" sz="1600" b="1" dirty="0" smtClean="0"/>
              <a:t>World class fully integrated economic city</a:t>
            </a:r>
            <a:endParaRPr lang="el-GR" sz="1600" b="1" dirty="0" smtClean="0"/>
          </a:p>
          <a:p>
            <a:r>
              <a:rPr lang="el-GR" sz="1600" dirty="0" smtClean="0"/>
              <a:t>Μέγεθος επένδυσης: </a:t>
            </a:r>
            <a:r>
              <a:rPr lang="en-US" sz="1600" dirty="0" smtClean="0"/>
              <a:t>27</a:t>
            </a:r>
            <a:r>
              <a:rPr lang="el-GR" sz="1600" dirty="0" smtClean="0"/>
              <a:t> </a:t>
            </a:r>
            <a:r>
              <a:rPr lang="el-GR" sz="1600" dirty="0" err="1" smtClean="0"/>
              <a:t>δισ</a:t>
            </a:r>
            <a:r>
              <a:rPr lang="en-US" sz="1600" dirty="0" smtClean="0"/>
              <a:t>. </a:t>
            </a:r>
            <a:r>
              <a:rPr lang="el-GR" sz="1600" dirty="0" err="1" smtClean="0"/>
              <a:t>Δολ</a:t>
            </a:r>
            <a:r>
              <a:rPr lang="el-GR" sz="1600" dirty="0" smtClean="0"/>
              <a:t>.</a:t>
            </a:r>
          </a:p>
          <a:p>
            <a:r>
              <a:rPr lang="el-GR" sz="1600" dirty="0" smtClean="0"/>
              <a:t>Θέσεις εργασίας: </a:t>
            </a:r>
            <a:r>
              <a:rPr lang="en-US" sz="1600" dirty="0" smtClean="0"/>
              <a:t>1.000.000</a:t>
            </a:r>
            <a:r>
              <a:rPr lang="el-GR" sz="1600" dirty="0" smtClean="0"/>
              <a:t> νέες θέσεις εργασίας</a:t>
            </a:r>
          </a:p>
          <a:p>
            <a:r>
              <a:rPr lang="el-GR" sz="1600" dirty="0" smtClean="0"/>
              <a:t>Πληθυσμός </a:t>
            </a:r>
            <a:r>
              <a:rPr lang="en-US" sz="1600" dirty="0" smtClean="0"/>
              <a:t>2.000.</a:t>
            </a:r>
            <a:r>
              <a:rPr lang="el-GR" sz="1600" dirty="0" smtClean="0"/>
              <a:t>000 κάτοικοι</a:t>
            </a:r>
            <a:r>
              <a:rPr lang="en-GB" sz="1600" dirty="0" smtClean="0"/>
              <a:t> </a:t>
            </a:r>
            <a:endParaRPr lang="el-GR" sz="1600" dirty="0" smtClean="0"/>
          </a:p>
          <a:p>
            <a:r>
              <a:rPr lang="el-GR" sz="1600" dirty="0" smtClean="0"/>
              <a:t>Σύγχρονο λιμάνι, νέο βιομηχανικό προάστιο, περιοχή κατοικίας</a:t>
            </a:r>
            <a:endParaRPr lang="el-GR"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34</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22" name="Picture 2"/>
          <p:cNvPicPr>
            <a:picLocks noChangeAspect="1" noChangeArrowheads="1"/>
          </p:cNvPicPr>
          <p:nvPr/>
        </p:nvPicPr>
        <p:blipFill>
          <a:blip r:embed="rId2" cstate="print"/>
          <a:srcRect/>
          <a:stretch>
            <a:fillRect/>
          </a:stretch>
        </p:blipFill>
        <p:spPr bwMode="auto">
          <a:xfrm>
            <a:off x="935506" y="692697"/>
            <a:ext cx="7263807" cy="4680520"/>
          </a:xfrm>
          <a:prstGeom prst="rect">
            <a:avLst/>
          </a:prstGeom>
          <a:noFill/>
          <a:ln w="9525">
            <a:noFill/>
            <a:miter lim="800000"/>
            <a:headEnd/>
            <a:tailEnd/>
          </a:ln>
        </p:spPr>
      </p:pic>
      <p:sp>
        <p:nvSpPr>
          <p:cNvPr id="8" name="7 - TextBox"/>
          <p:cNvSpPr txBox="1"/>
          <p:nvPr/>
        </p:nvSpPr>
        <p:spPr>
          <a:xfrm>
            <a:off x="0" y="0"/>
            <a:ext cx="9144000" cy="646331"/>
          </a:xfrm>
          <a:prstGeom prst="rect">
            <a:avLst/>
          </a:prstGeom>
          <a:solidFill>
            <a:schemeClr val="accent6">
              <a:lumMod val="60000"/>
              <a:lumOff val="40000"/>
            </a:schemeClr>
          </a:solidFill>
        </p:spPr>
        <p:txBody>
          <a:bodyPr wrap="square" rtlCol="0">
            <a:spAutoFit/>
          </a:bodyPr>
          <a:lstStyle/>
          <a:p>
            <a:pPr algn="ctr">
              <a:lnSpc>
                <a:spcPct val="150000"/>
              </a:lnSpc>
            </a:pPr>
            <a:r>
              <a:rPr lang="en-US" sz="2400" b="1" dirty="0" smtClean="0">
                <a:effectLst>
                  <a:outerShdw blurRad="38100" dist="38100" dir="2700000" algn="tl">
                    <a:srgbClr val="000000">
                      <a:alpha val="43137"/>
                    </a:srgbClr>
                  </a:outerShdw>
                </a:effectLst>
              </a:rPr>
              <a:t>NEW ECONOMIC CITIES IN SAUDI ARABIA</a:t>
            </a:r>
            <a:endParaRPr lang="el-GR" sz="2400" b="1" dirty="0">
              <a:effectLst>
                <a:outerShdw blurRad="38100" dist="38100" dir="2700000" algn="tl">
                  <a:srgbClr val="000000">
                    <a:alpha val="43137"/>
                  </a:srgbClr>
                </a:outerShdw>
              </a:effectLst>
            </a:endParaRPr>
          </a:p>
        </p:txBody>
      </p:sp>
      <p:sp>
        <p:nvSpPr>
          <p:cNvPr id="7" name="6 - TextBox"/>
          <p:cNvSpPr txBox="1"/>
          <p:nvPr/>
        </p:nvSpPr>
        <p:spPr>
          <a:xfrm>
            <a:off x="1187624" y="5085184"/>
            <a:ext cx="8136904" cy="1323439"/>
          </a:xfrm>
          <a:prstGeom prst="rect">
            <a:avLst/>
          </a:prstGeom>
          <a:noFill/>
        </p:spPr>
        <p:txBody>
          <a:bodyPr wrap="square" rtlCol="0">
            <a:spAutoFit/>
          </a:bodyPr>
          <a:lstStyle/>
          <a:p>
            <a:r>
              <a:rPr lang="el-GR" sz="1600" b="1" dirty="0" smtClean="0"/>
              <a:t>Κέντρο </a:t>
            </a:r>
            <a:r>
              <a:rPr lang="en-GB" sz="1600" b="1" dirty="0" smtClean="0"/>
              <a:t>Logistics</a:t>
            </a:r>
            <a:endParaRPr lang="el-GR" sz="1600" b="1" dirty="0" smtClean="0"/>
          </a:p>
          <a:p>
            <a:r>
              <a:rPr lang="el-GR" sz="1600" dirty="0" smtClean="0"/>
              <a:t>Θέση: στην τομή  </a:t>
            </a:r>
            <a:r>
              <a:rPr lang="en-US" sz="1600" dirty="0" smtClean="0"/>
              <a:t>trade and transportation routes</a:t>
            </a:r>
            <a:endParaRPr lang="el-GR" sz="1600" dirty="0" smtClean="0"/>
          </a:p>
          <a:p>
            <a:r>
              <a:rPr lang="el-GR" sz="1600" dirty="0" smtClean="0"/>
              <a:t>Μέγεθος επένδυσης: 8 </a:t>
            </a:r>
            <a:r>
              <a:rPr lang="el-GR" sz="1600" dirty="0" err="1" smtClean="0"/>
              <a:t>δισ</a:t>
            </a:r>
            <a:r>
              <a:rPr lang="en-US" sz="1600" dirty="0" smtClean="0"/>
              <a:t>. </a:t>
            </a:r>
            <a:r>
              <a:rPr lang="el-GR" sz="1600" dirty="0" err="1" smtClean="0"/>
              <a:t>Δολ</a:t>
            </a:r>
            <a:r>
              <a:rPr lang="el-GR" sz="1600" dirty="0" smtClean="0"/>
              <a:t>.</a:t>
            </a:r>
          </a:p>
          <a:p>
            <a:r>
              <a:rPr lang="el-GR" sz="1600" dirty="0" smtClean="0"/>
              <a:t>Θέσεις εργασίας: 55,000 νέες θέσεις εργασίας</a:t>
            </a:r>
          </a:p>
          <a:p>
            <a:r>
              <a:rPr lang="el-GR" sz="1600" dirty="0" smtClean="0"/>
              <a:t>Πληθυσμός 80,000 κάτοικοι</a:t>
            </a:r>
            <a:r>
              <a:rPr lang="en-GB" sz="1600" dirty="0" smtClean="0"/>
              <a:t> </a:t>
            </a:r>
            <a:endParaRPr lang="el-GR"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35</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46" name="Picture 2"/>
          <p:cNvPicPr>
            <a:picLocks noChangeAspect="1" noChangeArrowheads="1"/>
          </p:cNvPicPr>
          <p:nvPr/>
        </p:nvPicPr>
        <p:blipFill>
          <a:blip r:embed="rId2" cstate="print"/>
          <a:srcRect/>
          <a:stretch>
            <a:fillRect/>
          </a:stretch>
        </p:blipFill>
        <p:spPr bwMode="auto">
          <a:xfrm>
            <a:off x="1187624" y="618714"/>
            <a:ext cx="6733182" cy="4394462"/>
          </a:xfrm>
          <a:prstGeom prst="rect">
            <a:avLst/>
          </a:prstGeom>
          <a:noFill/>
          <a:ln w="9525">
            <a:noFill/>
            <a:miter lim="800000"/>
            <a:headEnd/>
            <a:tailEnd/>
          </a:ln>
        </p:spPr>
      </p:pic>
      <p:sp>
        <p:nvSpPr>
          <p:cNvPr id="8" name="7 - TextBox"/>
          <p:cNvSpPr txBox="1"/>
          <p:nvPr/>
        </p:nvSpPr>
        <p:spPr>
          <a:xfrm>
            <a:off x="0" y="0"/>
            <a:ext cx="9144000" cy="646331"/>
          </a:xfrm>
          <a:prstGeom prst="rect">
            <a:avLst/>
          </a:prstGeom>
          <a:solidFill>
            <a:schemeClr val="accent6">
              <a:lumMod val="60000"/>
              <a:lumOff val="40000"/>
            </a:schemeClr>
          </a:solidFill>
        </p:spPr>
        <p:txBody>
          <a:bodyPr wrap="square" rtlCol="0">
            <a:spAutoFit/>
          </a:bodyPr>
          <a:lstStyle/>
          <a:p>
            <a:pPr algn="ctr">
              <a:lnSpc>
                <a:spcPct val="150000"/>
              </a:lnSpc>
            </a:pPr>
            <a:r>
              <a:rPr lang="en-US" sz="2400" b="1" dirty="0" smtClean="0">
                <a:effectLst>
                  <a:outerShdw blurRad="38100" dist="38100" dir="2700000" algn="tl">
                    <a:srgbClr val="000000">
                      <a:alpha val="43137"/>
                    </a:srgbClr>
                  </a:outerShdw>
                </a:effectLst>
              </a:rPr>
              <a:t>NEW ECONOMIC CITIES IN SAUDI ARABIA</a:t>
            </a:r>
            <a:endParaRPr lang="el-GR" sz="2400" b="1" dirty="0">
              <a:effectLst>
                <a:outerShdw blurRad="38100" dist="38100" dir="2700000" algn="tl">
                  <a:srgbClr val="000000">
                    <a:alpha val="43137"/>
                  </a:srgbClr>
                </a:outerShdw>
              </a:effectLst>
            </a:endParaRPr>
          </a:p>
        </p:txBody>
      </p:sp>
      <p:sp>
        <p:nvSpPr>
          <p:cNvPr id="7" name="6 - TextBox"/>
          <p:cNvSpPr txBox="1"/>
          <p:nvPr/>
        </p:nvSpPr>
        <p:spPr>
          <a:xfrm>
            <a:off x="1331640" y="4795897"/>
            <a:ext cx="8136904" cy="1815882"/>
          </a:xfrm>
          <a:prstGeom prst="rect">
            <a:avLst/>
          </a:prstGeom>
          <a:noFill/>
        </p:spPr>
        <p:txBody>
          <a:bodyPr wrap="square" rtlCol="0">
            <a:spAutoFit/>
          </a:bodyPr>
          <a:lstStyle/>
          <a:p>
            <a:r>
              <a:rPr lang="el-GR" sz="1600" b="1" dirty="0" smtClean="0"/>
              <a:t>Προσέλκυση Μουσουλμάνων από όλο τον κόσμο</a:t>
            </a:r>
          </a:p>
          <a:p>
            <a:r>
              <a:rPr lang="el-GR" sz="1600" smtClean="0"/>
              <a:t>Μέγεθος </a:t>
            </a:r>
            <a:r>
              <a:rPr lang="el-GR" sz="1600" dirty="0" smtClean="0"/>
              <a:t>επένδυσης: 8 </a:t>
            </a:r>
            <a:r>
              <a:rPr lang="el-GR" sz="1600" dirty="0" err="1" smtClean="0"/>
              <a:t>δισ</a:t>
            </a:r>
            <a:r>
              <a:rPr lang="en-US" sz="1600" dirty="0" smtClean="0"/>
              <a:t>. </a:t>
            </a:r>
            <a:r>
              <a:rPr lang="el-GR" sz="1600" dirty="0" err="1" smtClean="0"/>
              <a:t>Δολ</a:t>
            </a:r>
            <a:r>
              <a:rPr lang="el-GR" sz="1600" dirty="0" smtClean="0"/>
              <a:t>.</a:t>
            </a:r>
          </a:p>
          <a:p>
            <a:r>
              <a:rPr lang="el-GR" sz="1600" dirty="0" smtClean="0"/>
              <a:t>Θέσεις εργασίας: 20,000 νέες θέσεις εργασίας</a:t>
            </a:r>
          </a:p>
          <a:p>
            <a:r>
              <a:rPr lang="el-GR" sz="1600" dirty="0" smtClean="0"/>
              <a:t>Πληθυσμός 200,000 κάτοικοι</a:t>
            </a:r>
            <a:r>
              <a:rPr lang="en-GB" sz="1600" dirty="0" smtClean="0"/>
              <a:t> </a:t>
            </a:r>
            <a:endParaRPr lang="el-GR" sz="1600" dirty="0" smtClean="0"/>
          </a:p>
          <a:p>
            <a:r>
              <a:rPr lang="el-GR" sz="1600" dirty="0" smtClean="0"/>
              <a:t>Δημιουργία εκπαιδευτικού-ψυχαγωγικού πάρκου </a:t>
            </a:r>
          </a:p>
          <a:p>
            <a:r>
              <a:rPr lang="el-GR" sz="1600" dirty="0" smtClean="0"/>
              <a:t>Ιατρικό και </a:t>
            </a:r>
            <a:r>
              <a:rPr lang="el-GR" sz="1600" dirty="0" err="1" smtClean="0"/>
              <a:t>βιο</a:t>
            </a:r>
            <a:r>
              <a:rPr lang="el-GR" sz="1600" dirty="0" smtClean="0"/>
              <a:t>-τεχνολογικό κέντρο</a:t>
            </a:r>
          </a:p>
          <a:p>
            <a:r>
              <a:rPr lang="el-GR" sz="1600" dirty="0" smtClean="0"/>
              <a:t>Ερευνητικό κέντρο ισλαμικού πολιτισμού, ξενοδοχεία κ.ά.</a:t>
            </a:r>
            <a:endParaRPr lang="el-GR"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36</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170" name="Picture 2"/>
          <p:cNvPicPr>
            <a:picLocks noChangeAspect="1" noChangeArrowheads="1"/>
          </p:cNvPicPr>
          <p:nvPr/>
        </p:nvPicPr>
        <p:blipFill>
          <a:blip r:embed="rId2" cstate="print"/>
          <a:srcRect/>
          <a:stretch>
            <a:fillRect/>
          </a:stretch>
        </p:blipFill>
        <p:spPr bwMode="auto">
          <a:xfrm>
            <a:off x="1223194" y="692696"/>
            <a:ext cx="6805190" cy="4407812"/>
          </a:xfrm>
          <a:prstGeom prst="rect">
            <a:avLst/>
          </a:prstGeom>
          <a:noFill/>
          <a:ln w="9525">
            <a:noFill/>
            <a:miter lim="800000"/>
            <a:headEnd/>
            <a:tailEnd/>
          </a:ln>
        </p:spPr>
      </p:pic>
      <p:sp>
        <p:nvSpPr>
          <p:cNvPr id="8" name="7 - TextBox"/>
          <p:cNvSpPr txBox="1"/>
          <p:nvPr/>
        </p:nvSpPr>
        <p:spPr>
          <a:xfrm>
            <a:off x="0" y="0"/>
            <a:ext cx="9144000" cy="646331"/>
          </a:xfrm>
          <a:prstGeom prst="rect">
            <a:avLst/>
          </a:prstGeom>
          <a:solidFill>
            <a:schemeClr val="accent6">
              <a:lumMod val="60000"/>
              <a:lumOff val="40000"/>
            </a:schemeClr>
          </a:solidFill>
        </p:spPr>
        <p:txBody>
          <a:bodyPr wrap="square" rtlCol="0">
            <a:spAutoFit/>
          </a:bodyPr>
          <a:lstStyle/>
          <a:p>
            <a:pPr algn="ctr">
              <a:lnSpc>
                <a:spcPct val="150000"/>
              </a:lnSpc>
            </a:pPr>
            <a:r>
              <a:rPr lang="en-US" sz="2400" b="1" dirty="0" smtClean="0">
                <a:effectLst>
                  <a:outerShdw blurRad="38100" dist="38100" dir="2700000" algn="tl">
                    <a:srgbClr val="000000">
                      <a:alpha val="43137"/>
                    </a:srgbClr>
                  </a:outerShdw>
                </a:effectLst>
              </a:rPr>
              <a:t>NEW ECONOMIC CITIES IN SAUDI ARABIA</a:t>
            </a:r>
            <a:endParaRPr lang="el-GR" sz="2400" b="1" dirty="0">
              <a:effectLst>
                <a:outerShdw blurRad="38100" dist="38100" dir="2700000" algn="tl">
                  <a:srgbClr val="000000">
                    <a:alpha val="43137"/>
                  </a:srgbClr>
                </a:outerShdw>
              </a:effectLst>
            </a:endParaRPr>
          </a:p>
        </p:txBody>
      </p:sp>
      <p:sp>
        <p:nvSpPr>
          <p:cNvPr id="7" name="6 - TextBox"/>
          <p:cNvSpPr txBox="1"/>
          <p:nvPr/>
        </p:nvSpPr>
        <p:spPr>
          <a:xfrm>
            <a:off x="1259632" y="4725144"/>
            <a:ext cx="8136904" cy="1815882"/>
          </a:xfrm>
          <a:prstGeom prst="rect">
            <a:avLst/>
          </a:prstGeom>
          <a:noFill/>
        </p:spPr>
        <p:txBody>
          <a:bodyPr wrap="square" rtlCol="0">
            <a:spAutoFit/>
          </a:bodyPr>
          <a:lstStyle/>
          <a:p>
            <a:r>
              <a:rPr lang="el-GR" sz="1600" b="1" dirty="0" smtClean="0"/>
              <a:t>Έμφαση στη βαριά βιομηχανία και την αγροτική επιχειρηματικότητα</a:t>
            </a:r>
          </a:p>
          <a:p>
            <a:r>
              <a:rPr lang="el-GR" sz="1600" dirty="0" smtClean="0"/>
              <a:t>Μέγεθος επένδυσης: 27 </a:t>
            </a:r>
            <a:r>
              <a:rPr lang="el-GR" sz="1600" dirty="0" err="1" smtClean="0"/>
              <a:t>δισ</a:t>
            </a:r>
            <a:r>
              <a:rPr lang="en-US" sz="1600" dirty="0" smtClean="0"/>
              <a:t>. </a:t>
            </a:r>
            <a:r>
              <a:rPr lang="el-GR" sz="1600" dirty="0" err="1" smtClean="0"/>
              <a:t>Δολ</a:t>
            </a:r>
            <a:r>
              <a:rPr lang="el-GR" sz="1600" dirty="0" smtClean="0"/>
              <a:t>.</a:t>
            </a:r>
          </a:p>
          <a:p>
            <a:r>
              <a:rPr lang="el-GR" sz="1600" dirty="0" smtClean="0"/>
              <a:t>Θέσεις εργασίας: 500,000 νέες θέσεις εργασίας</a:t>
            </a:r>
          </a:p>
          <a:p>
            <a:r>
              <a:rPr lang="el-GR" sz="1600" dirty="0" smtClean="0"/>
              <a:t>Πληθυσμός 250,000 κάτοικοι</a:t>
            </a:r>
            <a:r>
              <a:rPr lang="en-GB" sz="1600" dirty="0" smtClean="0"/>
              <a:t> </a:t>
            </a:r>
            <a:endParaRPr lang="el-GR" sz="1600" dirty="0" smtClean="0"/>
          </a:p>
          <a:p>
            <a:r>
              <a:rPr lang="el-GR" sz="1600" dirty="0" smtClean="0"/>
              <a:t>Δημιουργία βιομηχανικού πάρκου</a:t>
            </a:r>
          </a:p>
          <a:p>
            <a:r>
              <a:rPr lang="el-GR" sz="1600" dirty="0" smtClean="0"/>
              <a:t>Διανομή και </a:t>
            </a:r>
            <a:r>
              <a:rPr lang="el-GR" sz="1600" dirty="0" err="1" smtClean="0"/>
              <a:t>ανα</a:t>
            </a:r>
            <a:r>
              <a:rPr lang="el-GR" sz="1600" dirty="0" smtClean="0"/>
              <a:t>-συσκευασία αγροτικών προϊόντων</a:t>
            </a:r>
          </a:p>
          <a:p>
            <a:r>
              <a:rPr lang="el-GR" sz="1600" dirty="0" smtClean="0"/>
              <a:t>Επιχειρηματικό και πολιτιστικό κέντρο κ.ά.</a:t>
            </a:r>
            <a:endParaRPr lang="el-GR"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4</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6" name="Picture 2"/>
          <p:cNvPicPr>
            <a:picLocks noChangeAspect="1" noChangeArrowheads="1"/>
          </p:cNvPicPr>
          <p:nvPr/>
        </p:nvPicPr>
        <p:blipFill>
          <a:blip r:embed="rId2" cstate="print"/>
          <a:srcRect/>
          <a:stretch>
            <a:fillRect/>
          </a:stretch>
        </p:blipFill>
        <p:spPr bwMode="auto">
          <a:xfrm>
            <a:off x="274934" y="1268761"/>
            <a:ext cx="3771928" cy="558924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0"/>
            <a:ext cx="9144000" cy="13335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411307" y="1340768"/>
            <a:ext cx="4265149" cy="5472608"/>
          </a:xfrm>
          <a:prstGeom prst="rect">
            <a:avLst/>
          </a:prstGeom>
          <a:noFill/>
          <a:ln w="9525">
            <a:noFill/>
            <a:miter lim="800000"/>
            <a:headEnd/>
            <a:tailEnd/>
          </a:ln>
        </p:spPr>
      </p:pic>
      <p:sp>
        <p:nvSpPr>
          <p:cNvPr id="7" name="6 - Ορθογώνιο"/>
          <p:cNvSpPr/>
          <p:nvPr/>
        </p:nvSpPr>
        <p:spPr>
          <a:xfrm>
            <a:off x="179512" y="1628800"/>
            <a:ext cx="1403648" cy="432048"/>
          </a:xfrm>
          <a:prstGeom prst="rect">
            <a:avLst/>
          </a:prstGeom>
          <a:solidFill>
            <a:schemeClr val="bg2">
              <a:lumMod val="50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179512" y="2492896"/>
            <a:ext cx="1403648" cy="432048"/>
          </a:xfrm>
          <a:prstGeom prst="rect">
            <a:avLst/>
          </a:prstGeom>
          <a:solidFill>
            <a:schemeClr val="bg2">
              <a:lumMod val="50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179512" y="3212976"/>
            <a:ext cx="1728192" cy="432048"/>
          </a:xfrm>
          <a:prstGeom prst="rect">
            <a:avLst/>
          </a:prstGeom>
          <a:solidFill>
            <a:schemeClr val="tx2">
              <a:lumMod val="60000"/>
              <a:lumOff val="40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179512" y="4077072"/>
            <a:ext cx="1728192" cy="432048"/>
          </a:xfrm>
          <a:prstGeom prst="rect">
            <a:avLst/>
          </a:prstGeom>
          <a:solidFill>
            <a:schemeClr val="bg2">
              <a:lumMod val="50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179512" y="4941168"/>
            <a:ext cx="1296144" cy="432048"/>
          </a:xfrm>
          <a:prstGeom prst="rect">
            <a:avLst/>
          </a:prstGeom>
          <a:solidFill>
            <a:schemeClr val="bg2">
              <a:lumMod val="50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179512" y="5733256"/>
            <a:ext cx="1296144" cy="432048"/>
          </a:xfrm>
          <a:prstGeom prst="rect">
            <a:avLst/>
          </a:prstGeom>
          <a:solidFill>
            <a:schemeClr val="bg2">
              <a:lumMod val="50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5</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a:blip r:embed="rId2" cstate="print"/>
          <a:srcRect/>
          <a:stretch>
            <a:fillRect/>
          </a:stretch>
        </p:blipFill>
        <p:spPr bwMode="auto">
          <a:xfrm>
            <a:off x="0" y="0"/>
            <a:ext cx="9144000" cy="13335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0" y="1556792"/>
            <a:ext cx="5779767" cy="2376264"/>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617932" y="1340768"/>
            <a:ext cx="3526068" cy="5445224"/>
          </a:xfrm>
          <a:prstGeom prst="rect">
            <a:avLst/>
          </a:prstGeom>
          <a:noFill/>
          <a:ln w="9525">
            <a:noFill/>
            <a:miter lim="800000"/>
            <a:headEnd/>
            <a:tailEnd/>
          </a:ln>
        </p:spPr>
      </p:pic>
      <p:sp>
        <p:nvSpPr>
          <p:cNvPr id="7" name="6 - Ορθογώνιο"/>
          <p:cNvSpPr/>
          <p:nvPr/>
        </p:nvSpPr>
        <p:spPr>
          <a:xfrm>
            <a:off x="2123728" y="1628800"/>
            <a:ext cx="1944216" cy="360040"/>
          </a:xfrm>
          <a:prstGeom prst="rect">
            <a:avLst/>
          </a:prstGeom>
          <a:solidFill>
            <a:schemeClr val="bg2">
              <a:lumMod val="50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Έλλειψη"/>
          <p:cNvSpPr/>
          <p:nvPr/>
        </p:nvSpPr>
        <p:spPr>
          <a:xfrm>
            <a:off x="2123728" y="2564904"/>
            <a:ext cx="1296144" cy="216024"/>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6</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a:blip r:embed="rId2" cstate="print"/>
          <a:srcRect/>
          <a:stretch>
            <a:fillRect/>
          </a:stretch>
        </p:blipFill>
        <p:spPr bwMode="auto">
          <a:xfrm>
            <a:off x="0" y="0"/>
            <a:ext cx="9144000" cy="13335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827584" y="1860331"/>
            <a:ext cx="7488832" cy="35128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0" y="0"/>
            <a:ext cx="9144000" cy="692696"/>
          </a:xfrm>
          <a:prstGeom prst="rect">
            <a:avLst/>
          </a:prstGeom>
          <a:solidFill>
            <a:srgbClr val="00B0F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7</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098" name="Picture 2"/>
          <p:cNvPicPr>
            <a:picLocks noChangeAspect="1" noChangeArrowheads="1"/>
          </p:cNvPicPr>
          <p:nvPr/>
        </p:nvPicPr>
        <p:blipFill>
          <a:blip r:embed="rId2" cstate="print"/>
          <a:srcRect/>
          <a:stretch>
            <a:fillRect/>
          </a:stretch>
        </p:blipFill>
        <p:spPr bwMode="auto">
          <a:xfrm>
            <a:off x="395536" y="1052735"/>
            <a:ext cx="3168352" cy="5485505"/>
          </a:xfrm>
          <a:prstGeom prst="rect">
            <a:avLst/>
          </a:prstGeom>
          <a:noFill/>
          <a:ln w="9525">
            <a:noFill/>
            <a:miter lim="800000"/>
            <a:headEnd/>
            <a:tailEnd/>
          </a:ln>
        </p:spPr>
      </p:pic>
      <p:pic>
        <p:nvPicPr>
          <p:cNvPr id="4100" name="Picture 4" descr="Seattle.gov Home Page">
            <a:hlinkClick r:id="rId3"/>
          </p:cNvPr>
          <p:cNvPicPr>
            <a:picLocks noChangeAspect="1" noChangeArrowheads="1"/>
          </p:cNvPicPr>
          <p:nvPr/>
        </p:nvPicPr>
        <p:blipFill>
          <a:blip r:embed="rId4" cstate="print"/>
          <a:srcRect/>
          <a:stretch>
            <a:fillRect/>
          </a:stretch>
        </p:blipFill>
        <p:spPr bwMode="auto">
          <a:xfrm>
            <a:off x="2964160" y="-27384"/>
            <a:ext cx="3048000" cy="666751"/>
          </a:xfrm>
          <a:prstGeom prst="rect">
            <a:avLst/>
          </a:prstGeom>
          <a:noFill/>
        </p:spPr>
      </p:pic>
      <p:grpSp>
        <p:nvGrpSpPr>
          <p:cNvPr id="2" name="9 - Ομάδα"/>
          <p:cNvGrpSpPr/>
          <p:nvPr/>
        </p:nvGrpSpPr>
        <p:grpSpPr>
          <a:xfrm>
            <a:off x="4572000" y="1988840"/>
            <a:ext cx="2952328" cy="4320480"/>
            <a:chOff x="5004048" y="980728"/>
            <a:chExt cx="1933575" cy="3528392"/>
          </a:xfrm>
        </p:grpSpPr>
        <p:pic>
          <p:nvPicPr>
            <p:cNvPr id="1026" name="Picture 2"/>
            <p:cNvPicPr>
              <a:picLocks noChangeAspect="1" noChangeArrowheads="1"/>
            </p:cNvPicPr>
            <p:nvPr/>
          </p:nvPicPr>
          <p:blipFill>
            <a:blip r:embed="rId5" cstate="print"/>
            <a:srcRect/>
            <a:stretch>
              <a:fillRect/>
            </a:stretch>
          </p:blipFill>
          <p:spPr bwMode="auto">
            <a:xfrm>
              <a:off x="5004048" y="980728"/>
              <a:ext cx="1857375" cy="135255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5004048" y="2348880"/>
              <a:ext cx="1857375" cy="1485900"/>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5004048" y="3880470"/>
              <a:ext cx="1933575" cy="628650"/>
            </a:xfrm>
            <a:prstGeom prst="rect">
              <a:avLst/>
            </a:prstGeom>
            <a:noFill/>
            <a:ln w="9525">
              <a:noFill/>
              <a:miter lim="800000"/>
              <a:headEnd/>
              <a:tailEnd/>
            </a:ln>
          </p:spPr>
        </p:pic>
      </p:grpSp>
      <p:sp>
        <p:nvSpPr>
          <p:cNvPr id="11" name="10 - Ορθογώνιο"/>
          <p:cNvSpPr/>
          <p:nvPr/>
        </p:nvSpPr>
        <p:spPr>
          <a:xfrm>
            <a:off x="6948264" y="2564904"/>
            <a:ext cx="115212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l-GR" dirty="0"/>
          </a:p>
        </p:txBody>
      </p:sp>
      <p:sp>
        <p:nvSpPr>
          <p:cNvPr id="12" name="11 - Ορθογώνιο"/>
          <p:cNvSpPr/>
          <p:nvPr/>
        </p:nvSpPr>
        <p:spPr>
          <a:xfrm>
            <a:off x="4572000" y="2564904"/>
            <a:ext cx="2880320" cy="288032"/>
          </a:xfrm>
          <a:prstGeom prst="rect">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4572000" y="2852936"/>
            <a:ext cx="2880320" cy="288032"/>
          </a:xfrm>
          <a:prstGeom prst="rect">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4572000" y="4005064"/>
            <a:ext cx="2880320" cy="288032"/>
          </a:xfrm>
          <a:prstGeom prst="rect">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Ορθογώνιο"/>
          <p:cNvSpPr/>
          <p:nvPr/>
        </p:nvSpPr>
        <p:spPr>
          <a:xfrm>
            <a:off x="4572000" y="3140968"/>
            <a:ext cx="2880320" cy="504056"/>
          </a:xfrm>
          <a:prstGeom prst="rect">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4572000" y="5229200"/>
            <a:ext cx="2880320" cy="288032"/>
          </a:xfrm>
          <a:prstGeom prst="rect">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4572000" y="5877272"/>
            <a:ext cx="2880320" cy="360040"/>
          </a:xfrm>
          <a:prstGeom prst="rect">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0" y="0"/>
            <a:ext cx="9144000" cy="692696"/>
          </a:xfrm>
          <a:prstGeom prst="rect">
            <a:avLst/>
          </a:prstGeom>
          <a:solidFill>
            <a:srgbClr val="00B0F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8</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50" name="Picture 2"/>
          <p:cNvPicPr>
            <a:picLocks noChangeAspect="1" noChangeArrowheads="1"/>
          </p:cNvPicPr>
          <p:nvPr/>
        </p:nvPicPr>
        <p:blipFill>
          <a:blip r:embed="rId2" cstate="print"/>
          <a:srcRect/>
          <a:stretch>
            <a:fillRect/>
          </a:stretch>
        </p:blipFill>
        <p:spPr bwMode="auto">
          <a:xfrm>
            <a:off x="827584" y="1412776"/>
            <a:ext cx="7452320" cy="4981426"/>
          </a:xfrm>
          <a:prstGeom prst="rect">
            <a:avLst/>
          </a:prstGeom>
          <a:noFill/>
          <a:ln w="9525">
            <a:noFill/>
            <a:miter lim="800000"/>
            <a:headEnd/>
            <a:tailEnd/>
          </a:ln>
        </p:spPr>
      </p:pic>
      <p:pic>
        <p:nvPicPr>
          <p:cNvPr id="7" name="Picture 4" descr="Seattle.gov Home Page">
            <a:hlinkClick r:id="rId3"/>
          </p:cNvPr>
          <p:cNvPicPr>
            <a:picLocks noChangeAspect="1" noChangeArrowheads="1"/>
          </p:cNvPicPr>
          <p:nvPr/>
        </p:nvPicPr>
        <p:blipFill>
          <a:blip r:embed="rId4" cstate="print"/>
          <a:srcRect/>
          <a:stretch>
            <a:fillRect/>
          </a:stretch>
        </p:blipFill>
        <p:spPr bwMode="auto">
          <a:xfrm>
            <a:off x="2964160" y="-27384"/>
            <a:ext cx="3048000" cy="666751"/>
          </a:xfrm>
          <a:prstGeom prst="rect">
            <a:avLst/>
          </a:prstGeom>
          <a:noFill/>
        </p:spPr>
      </p:pic>
      <p:sp>
        <p:nvSpPr>
          <p:cNvPr id="9" name="8 - TextBox"/>
          <p:cNvSpPr txBox="1"/>
          <p:nvPr/>
        </p:nvSpPr>
        <p:spPr>
          <a:xfrm>
            <a:off x="827584" y="908720"/>
            <a:ext cx="3672408" cy="369332"/>
          </a:xfrm>
          <a:prstGeom prst="rect">
            <a:avLst/>
          </a:prstGeom>
          <a:noFill/>
        </p:spPr>
        <p:txBody>
          <a:bodyPr wrap="square" rtlCol="0">
            <a:spAutoFit/>
          </a:bodyPr>
          <a:lstStyle/>
          <a:p>
            <a:r>
              <a:rPr lang="en-US" b="1" u="sng" dirty="0" smtClean="0">
                <a:solidFill>
                  <a:srgbClr val="02829C"/>
                </a:solidFill>
              </a:rPr>
              <a:t>911 Incident reports</a:t>
            </a:r>
            <a:endParaRPr lang="el-GR" b="1" u="sng" dirty="0">
              <a:solidFill>
                <a:srgbClr val="02829C"/>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0" y="0"/>
            <a:ext cx="9144000" cy="692696"/>
          </a:xfrm>
          <a:prstGeom prst="rect">
            <a:avLst/>
          </a:prstGeom>
          <a:solidFill>
            <a:srgbClr val="00B0F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Θέση αριθμού διαφάνειας"/>
          <p:cNvSpPr>
            <a:spLocks noGrp="1"/>
          </p:cNvSpPr>
          <p:nvPr>
            <p:ph type="sldNum" sz="quarter" idx="12"/>
          </p:nvPr>
        </p:nvSpPr>
        <p:spPr/>
        <p:txBody>
          <a:bodyPr/>
          <a:lstStyle/>
          <a:p>
            <a:fld id="{909370FE-D64A-4E2C-AB07-C3582D96DD09}" type="slidenum">
              <a:rPr lang="el-GR" smtClean="0"/>
              <a:pPr/>
              <a:t>9</a:t>
            </a:fld>
            <a:endParaRPr lang="el-GR"/>
          </a:p>
        </p:txBody>
      </p:sp>
      <p:sp>
        <p:nvSpPr>
          <p:cNvPr id="17410" name="AutoShape 2" descr="data:image/jpeg;base64,/9j/4AAQSkZJRgABAQAAAQABAAD/2wCEAAkGBhQSEBQUERQWFRUWGBoaFhQXFRcaGBYaFhYXGBcXFh0YHCYeFxkkGRgYIC8gIycqLCwsFh8xNTAqNSYrLCkBCQoKDgwOGg8PGi4lHyQsNCwsLC0pLCwsLCosLywsLCwvMDQsLywsLCwsNCwvLCwvLCwsLCwsKSwsLCwsLCwsLP/AABEIAJABXgMBIgACEQEDEQH/xAAbAAACAwEBAQAAAAAAAAAAAAAABQMEBgIBB//EAEkQAAIBAgQEAwUFBAYIBQUAAAECEQADBBIhMQUiQVEGE2EycYGRoQcUI1KxM0LB8GJygpKy0RUWJDQ1c4PhU2OTwvFDVISz0v/EABoBAQADAQEBAAAAAAAAAAAAAAABAgMEBQb/xAAuEQACAQMDAwMCBwADAAAAAAAAAQIDESEEEjETQVEFIvBhcTKBkaGxwdEUQlL/2gAMAwEAAhEDEQA/APuNFFFAFFFFAFFFFAFFFFAFFFFAFFFFAFFFFAFFFFAFFFFAFFFFAFFFFAFFFFAFFFFAFeV7RQBRRRQBRRRQBRRRQBRRRQBRRRQBXle0UB5RXtFAeUV7RQBRVHinGrWHE3WgnZRqx9wH60lX7QbM+xcjvyfpmrSNKcldI5ausoUpbZzSZqKKocN47Zv/ALN5I1KnRh6wenqKtX8SiCXZVHdiAPrVHFp2aNo1ISjvi015JaKUWfFNh7y2kYsWmGA5ZAmJO+x20q/jccllC9xgqjqevoBuT6CpcJJ2aKxr05xcoyVly74LFFZn/X6zmjJcj80L84zTWgwmMS6ge2cynY/59jUypyjyitLVUazapyTZNRSri3iWzhzlYln/ACKJI9/QfE1W4d4zsXXCENbJ0GYCCe0gmD76lUptXsVlq6EZ9NzVxvicQVKqoBZiQJMDQSSf560sw2PNqwvKDGckSdhdIIWBMepgbfC5xK7a5RdmRzKRmBB1GjLqNJG+xqvhcJYuZgqsABEZnEhucaTtLGO3SK5pQqN3Xzj6HZbFyW1jXBulssK+VeaNwkDb1nqZMVNhuIBrYZhHMywATqrMvaf3Z1FLuLY/C2S3msczEMVVnLSIgwDyHQa6TS/CeN8OnKtu6Fkn906sZJ9snck1pCjWbvbBx1Nbp6ctspq5oRxNPWO+Ux/P+VWbdwMARsdRUWDxiXUD22DKev8AA9j6V1fxCW1l2VB3JAH1qbO9mdO+LjuTx5PTfUbsPnXS3ARIIjvSRPEWGa8ttDnZzGYDlB1O53+E71a4vj7FhB5ux9lBuSPyj47+tX2Suk0c8dTTactysuXcYC6NNRrtr3qPHYny7T3InIpaO+UExWbwfiTCXHCG06ZjAJEiWgfusYnQbVf8ScZs27Vy0z87W2AUAndSBMDl+NX6TUkrMpLWUXSlOE1j+ewv8LcYvX7t8s2uUFE1yKZaB/md6eOcRrHlR0HNO/XYVjPCPFreHe4brFQygCFY7EzsDWn/ANc8L/4h/wDTf/8AmtK9KW/2rBx+naymqC6s1uu+Wr8sZ4XzZPmZI0jLPxmas1VTiKFUcHlcSGjppGh1kzUN7FKTIvAdog+h+v6Guba/B697rdFX+wwopZcvwqnzZDmFIXsC0yTqIB99WLWOQDW4p65pA0JAHpuQPiKjPgLc+xYuXQoliAPWuPvafnX5iqXFsSuVNFMyylmKqSqExI6kE/DNvEGliMesMWtqACYhoYFMhk7BYza66RNN0VyaqFzQUVTt3HuWwQVVpOxDCBmAOkjsY94nrUZw9/pdB31yjTtpGv8APuqyV+5m8DCiquGt3A3OwYR2A1/7a/MVaqGrAKKKKgBRRRQBRRRQBRRRQBRRRQBRRRQGA4bdW/xFjfgjM2VW2lTCL8pMd63GKwNu4uV0Vl7Efp2rH+JvCrh2u2AWVjmZR7Sncle4nXTUVX4T40u2uW7N1Rpro6/Hr8dfWu6cHUSlTfHY+coahaScqOpj+Jt7rXTH/APC/wB2vXHLBgRlt9wpMnN66AfD1pvjeG2rwAuorxMSNp3jtsPlXPDeKW76Z7TSOo2KnsR0q3XLOcnK75PZoUaMaW2mk4vPlHzS0yYfH9Qlu43qYg/PeKe4DhjY2594xUi3MWrUxI7+79Y7RSTF2A/EWRvZa/BHcEiRX0HE4FXUKZAUyMpjYER7oNddae2z7tcni+n6ZVZTjL8EZPHl/X6LwIPFPALK4Znt21RkgyoiRIBBjfQ0g4Hxq5btPZsgm5cceX/RkQzdug/XpWl45w0WsLiCGYgoBDGYg7z6zSvwBhlL3XI5lCgHsGzT+gpCS6TbzZ/4W1NG2uhGl7bx7fnf87cfkNuFeELVtZvAXbjaszaiTvAP6nU1mPGPC0s3wLYyq6zlGwIJBjsNq22PBNy2AYOvSeo+R/hNZb7QP21r+of8VU09SUqmWX9S01KnpWoRSs0a/hl0tYtMd2RSfeVBNKvFfE7ttVt2Fcu8yyqTlA7QPaM1YwrsMLhypjkQH2Y9kbz/AApvXOpKM72PWlTlV06SlZtc9zOeFvDq27ee9b/FYknPBKidPcSNT11qTxZwq22Gd8oDoMwYAA6bg9wRUuP8X4e0cuYu22VBOvadp9JpVxjj927YuBcLcVCpzXH0gd4jX51tFVJTU2edUlpadCVCLTsuyvny7Lk8+z66fxl6DIficwP0UfKtRi8BbugC4iuBsGAMe7tWT+z863/cn/vrQ8EsQpOoJgQQABAG2p06bxpsNZrqHaq7fMHR6XFT0Ud31/lmHvouHx+miW7oPeF0MfAGnnCeD/fXbE4mcrGLduSOUHSY6fqZNI+P2S+OuINC1xVB7Zgo/jX0exYCIqqICgAD0AgVvWntjFrlo8zQaZVa1SMl7IyeOzeUv0Rkb/hXJjrPlqfKJznchCmsSehOWJ7mnPH+FWTZv3DbTP5bHPlGaQpgz30q01y5+6ymZA23DGR8AP1rjiykYO8Dv5T/AOE1yqtKclc9SWjpUqdSy5u/tjsZPwTgbd25dFxFcBVjMAYknaafXeD4ImcijKegZQYbKQQNGhoBHSdd6UfZ/wDtbv8AVX9TWlt4IQBcYglmKjl0/E8yBA19kb9q11E5Ko9rOL0+lGemjeKfPK+uCU3bbwGGkgLowPs59oGUgCfhUVx7CywXUDPopB5QNtN4bbsa6x9tBOctDEEkRy5Fk+sFQZ30mqpuWbjmLjEuCBC6AOFGhK7aA79a5d0key3WSwXiLTZbfb2RDCOXb0bLrG/Wk2Dx1pkthrTZyFaFPLtaYuIaFGZlJBI2neJeWsEFcvJJO8hdTAWZiRoBoNKrJilZTktAlDMHKACSQTOwaNT7/Wo3M2pylZ7g4VjlucqplRVWNdRqwIIOoIKxr1pjlFUcBfzMYtooAjMrKdjoug23+M1zjOMi3dW2UYypYuMgVYV2AOZgZItvsCBGpEibRTlwJcldeJXCWAiJIEW2MAZ4YR7aGEEjufSpbl+91BWGSSqlpDEExGsLqCfjoKu4TIVD2wAHAaQImdQT86QcOxVxXuqt60UXEa5rd6QLt08guM2VyTmUECFMJ0pGm2nkxs1yxpxNyre0QCp0zoo033EydtO/Sp73EQr5SDuBPLHMQOpnrXmNssxgRGo9vLI0/oE99jXPEcQUw925AVkR2E6iVBI940rHhtnRG3ciTjikn8uUEd92B6wdhHxO21hOIggwrSI0jXmE9Pj8q5t8Qtk5QCDJWCjDUJn6jYr/ABHeuDxe3kZk1i3nnK0AFcy5oE7elW3fUs7PhExxhn2G9dKmsXcwnKV9DvUA4omfJJzZgp5WgErmAJiNRUS8ctHZiTywACSwYMVI7ghGj+rS68mdmMKKgs4tXLBZOUwTGkjce+ppq5B7RRUCX5dljYDXvNCLk9FFeUJPaK8ooCLC4tbi5kMiSJ9VMEa+tUOL+HLWIBLLlfpcXQ/H8w99ZLgfiFsI7W7qnKWll2ZT1IB3B7Vo7njbDBZDMT+XIwP1EfWul0akJew8iGu02opWrtJ90/6M1wHPh8eLZOuYo4GzCCQf0NfRKxvhrAPfxLYu4uVZJQdyRlEd1C9eprT8Q4rasAG64WZidzG8AancfOp1HumkubZ+5HpiVKhKUnaO5tX/APPYwrf8U/8AyB+orcPwwSSC28xIiZJgSNBMfIV88PFE+++dJyebn9cs9q3+FxdjEjNbYPAEwSCJmJHTr8qtqYX2trsY+k1ablUjuV3JtfYrcfsZMBdXsv8AEfoNPhSfwEeXEf2PTo/yqfxJxTDpZu2kYG4wylRJggicx2ER76V+DuM2bJurebLnywSJGmaQY23qYU30GkvmCNRXpL1CD3KyVnnh5NUkzaJLagayYPv1j6Vm/tA/bWv6h/xVq7rWwFvG4BbUSDIyw0az66fOsP4v4xav3VNppCqQTEAknpNU0sXvvY09WnCOncW1d2tnnJrbP+6YcaTlt/RRSfxzxplIsISAVzXCOoMwvu0k/D1pj4f4zh7tuzbzKbiqBlYayq65Z326Ug8dYJlxAuEcrqBPSVkEfKD86mjC1b3DXV76BOk78JtfP1NL4b4Ali0rFQbjAFmjUTrlXsB9an8S/wC6Xv6hpBg/HoW0ouW2LqIkEZTHXXUVzjfvWLs3LjjyrSqWW2Jm4QJEzqR8B6DrTpz37p+QtXQ6DpadXe3hLjHL+ZD7Pvav+5P/AH1peFWHQFXAA0iPcBt022+pJNYjwtxsYd3GRrhuBQqpqZWenXf6Vt7nFlt2lfERZLD2SZg9hG591RqYPqXL+k6mmtLsb4vf6ZffgxPEv+J/9e3+qV9EIr5hjeJo2NN4Hk81G9YUrOnwr6DgOO2b2lq4rNE5dj8jrVtRGW2OOxj6XWp9SqtyzK6zzl8CTh11bV5wLVkhDdKujObkAscsG0EXqs5zt11iZnP3bFBnzsLRJi5nUSrxBgQcoEiOx1muLNwvcYQnmAXRKG7uxuAKDCqH0YzMxJ0zyWFvCB0vIouBWTKDcL6sQ4MBzI3GvWesVzUmkvzPotUt0JJctGf+z/8Aa3f6i/qa1XEkc5MgkhiT7sjAx2OsD1NfPuA8WOFvFmUnQo67EQR36gj6mtIni+5fOXC2CT1Zzyr6mNPrXXWpyc9y4PmPT9XRjp1Sk3uvwk783wNylwl9WUQcs7RlGUk5twZnSd+kVBj8QVtW3dmTMzEgHUDy3cKeYbKsb7xTOxaJtqL2VmgZoHLmGsgH1qrc4kZceTcOUwJUQ2g1kmAJJ19K43JcH0NGDUt3zP8AhW4dilN6A11mhhzRCgk679cnTuO9dYK00OuYouVSpBDCDm2DFhG3QbU0unKCQJj3Dc66nbvS3hTDnOYElQZUqYHNGWBoN9DWcrXRtJ7kyTgohW1HSBABAjsEWNZ0j/II+Otcv5ScAbigaC/bwreUdT5tsNd1fYZTl6GRBBd8CPIYiJkRl6jc5WaSfX/uU/izhVu/dg4Y37gtcpNqxcVAWYaedcSZlgQp/ISRyzvpmk1f5+6OeP4TSWrsWgxzGFB2ljpOyjVvQVl0yXHDhMVrdX8DynW1yYgkXGZ7YICkm5lzROkHStRgli0g7Ku8TsN40+VZa5w7PfBt3M7+cGZXxV8ZVS9mkWfZbTMgWAsorA1ana7EzSY3BWmOe4CSIAILddBAU+v1qqtrD+XcRZCusPGaYIOusxAJ93WpcbjASUKXDDLJCmNCGkHr/O2lRLjEj9jc32ydtJj3fr61zSlJ4vg3UHycsElSbjyCWNwgBjyhAIyQQVfoNwfWpRwJMoGZiBb8tTyyFKhTrlnYTB0nWKmw+HTywcpgCeYcw2OsddBt2qK3jA9yEuaGCBkJGmpE+4fUVVR8kNvsQcUt+UAVV7j3Lq5VlVXMLeXnYryplTXczoNSBUOBwuZWw13MrIiFllHXI2dUAY2xm1RtSA0qD7zirPfUo+FvFFeZW/bt5shOVpW4GCmAw26VX4f4dR3fPZxFqAhDNjLr5zLaGLrBgsDRpHNtTarmitbPz9y+120juWLknlJy9ARpIALRm0mdJjrUb4mz2uT13ld9R8f50p2TVLC8UtuSB7W3cE6nKGWVY76AyO1TZLBk3D/siVMCo6t/ePQzXNm3F194IBmNNfXqdPrUP+kW15NlzGQw/P6aeyPnVrD3mJIZYjYwdfn+lXtYwjOEmrE1FLLfHkg+ZykO6gQebI9xZXTUxbJIG23ael44muYMoAGpAjV2QDfclfrVtj8HRsl4GNe1XwuOW5OXNpGpUgaidJGukfOp6raxW1iHE4K3cEXEVx/SUH9arWOBYdTK2bcjrlBj57Uwqq/DlLSZ3mJ06/TWp3SSsijpU5PdJK/2JcRiVtgFjAmBoT0J6egNVn4jZJgkH+yT8tO0H4juKixGKW1yZMwGupH5Xbr6I3zHrHN3iADaIIBP5dYFzQdmlDp6j1jSMcZQdSHDJGxlmDGWdQCU0kR6etSWC8Sq2wDB0kSO+1VjjFzMCoYHQKABrmug6+oT/wCKYXsMDbKDlBWBHTSKpONvIjKL/CiFY3dUg9hmJJIHbX312gtHYKREzlEQDG8RVTEYFVl3Kgk21kW9iLkiACTqzR9ahv4cW3spOrkqpyDLK5rsOM0nlU7dQDpWd5IWb7DO7cUAAiQSBGmk7SO1dfdk/Kv90VQbABGzs4ALL+7HssWA0MdYmO3WpbHEma4yeWVCsVLFk/IGBABJJMjSNvlVo7mSlflFfF8VS0XAt8yzBGUCQmYTqCJ2ry9xq0fw7qEyNQQhBAfITGY6ZpPuB7VW4bjb2SzmEDJaDA27maWtMWksxbRgN5PQmuMBiLuRc4b2sOchW5yg27WbUmTDZ5DE7Ga2skbuiso9wl3CpDjDhDy80IYZlVsq80yAw2HQ1e/1gTWQQNADKHNmyxs39L6HtVPCcRu3GBbMqyQPwnEzatOMw6EMbgkHSIkkTXVvHX1t6JOW0riVc/uAZDqWLh5bqY031o88/wAlY6eMMRSX7Fng3kS4s2fLICluVR7QzASpM6EemtXrVwXJlRymO/8ACqGCxt03ED5SrKdVVtOa5lLFgNMoUadekMCLmAQg3NI5zGnT09KrLuyvSjBbUkQW8dZKozKFzRAK66kCdtpI1/yNe3MWqlCi6FoJyHUFXIyEb6qO+nvBri5ZS1csLLyxZFIKxAVrmVp1iEMECfXWvTbVLtq1+JrmdDK5UyADJ+ba5podt9BXNefcnYvBInELMiBqcpnIf/qnKpJjSSI+Fe3eJDTIdcybqYKu4WVPXrr7u4rjC4C2yKysxUi2QToYtsXTQgEanrXhwiKyJz6xkMiFFs5wveJA+mtPeCLEWMLdbM9tXYwQSmrgzBGnMND/ADFWsHjLUKLYgHLlAUro4JUxA0hT8qq3MArLktkNlIBBPsqhkIpykaNG4Omh6VYwuBYOGuRKqVBB3BMgsAAAVEgR3O0xU76mEzOMKablFK5xax5Iu6iUuZYEaCdJnvS7i2HRrzkgAqAxuNbVwAuTMq84MgFCNIkt7UkUzweDyi5mGQM5YQQIGkbaDal2Nf8A2lyUw7+WFYG48XLYABYqotEleoObedq0qWvg3oX3N/QfXbeYEGRPYkH5jWlXD7pUXDEqAsQxYbsDu50HeBtTJcSGTMgLdhsd4IOaII6g9qW2bXlq5uBlzwumU6nNokEwNdvWqPkpbDRYs4syQVUSQB7igOsDWTIFKPFfDLZdb95sKEVMn+02TdElpGTnXLPWJLaT7IpilxFfNF3QkgZdBM6bfzpSfx34cvYxLBsZeUsSjtl9oCDsdRBH9o1MZzp5jyXoUYuajUlh9zS8NvK9m2yMrKVEMhlTpHL6UgHCbl3FC61osi3ZH3lwwTLID4VLchT1Bfm16VJhuHPg8DZtBzmRgXYAleZyzzqDkknbXaq3jjxBdw2Et+UYe6QpciGXkJJA2DafCtFNwhvZP/H6tXpwffA0PnG4pJuFVun2QoBUq8KQRsOUTJBkGQZjzCPfdgGa4gzEzlSYyWzBJXTnzjYdfQ1N4XvM+BwzOSzNZtlmJkklBJJ6mofFLn7rix0+7XSPeEOvzqkFuaXkirLpuSssf0RWUvBLcZ82S0rFkUkfiKLonLryZvkD7/bWKuC4gdiACATkGs3HVQ8JoWGTXl+tccTxeV2ZgT5eISACWMeSDyg+zudB76mbiDG6oW2juqW3ZliMt1mHIxIIACsZ6+k6a9CVk0U66ymiTxPhUex+J5eUNJS8wW0+jKFckERJBGh1UaVU8LXy9y4xuWTFuynl2rvmRl8z8R2AADNqIA2tjU7CXiODxN2OXDjJcLWyxdojMqlhliShII6ZtDpNXeG2bodzdSyoIXKbcyYLyGkDQSI95rHuXvaNio3Frhv+UfKAlljMpdpDsGUC5IAUCQVJJY6ADMTAW3fyzmVlGUrzyVHUuAoDExppy1Uw+cYll/Ey+a5MfdPKUMjMCwzecJOvckzopMXOEX8oYtEAKJCmWzO2U6W1kQQIH06614pSil47HM8ySLuI4iilgwOm/LvoDHrvXB4ynZvl0kSfrUVviwYgLcWWMKMj80bx3jT3VNevlGGZ1H9k7AFjr7lYx6VTclyjo227HuHwtpxmCRzFuoIaWkjtOZtt8x7murvDUgwgnpqd82bodIbUdukVIMeh2bcwNDvpE6aTI98jvUNviyG2rnqFJUAkgsFMba+0PnUuX1FpEdi3eAaBbEmY1idQSdewFSE3+1v137n1HSKl+/prJiJ6HTLuT+Ue+p7bhgCNj6EfrVSG33R1RRRUlCpincHkQMI9N5237VAGvAagaaknWeUnvpzQNO1TXOJAbJcOsewamsYoNsGHvUiq2v3LWa7FXEG9EoqaheU7gluadYML9aRYy6TjWFx3FpbltluK18KsoFOHbyx5cF+Yl2H7UCNAaf8AEGYMpXNsZy9ZK6RlbX1099V8RYw6XGZpBLBmE3ChcDMCVHJmAUNtPLPSam7l7UuBF2Eq4O4uGVwcSbpxSSC16RaXG5oy/kFiZMajealw+ZsTZZ7d/wAxL94XGK3PLCsl0Wyp9goVyQRtJBhiQXf+n7P5m/8ATudVz6cuoy61B/pNRzG8YP8A5TdFzHpIGUSalwkuzJ6hb4m2i6xzDUb7H/4+NLU0xrE5QJjOQJJ8ofhgZZ25s5b+j7r1viVq42UjmBgBkO5VG5THZ1n49qWr5b451OQsGEqRazaWlMxJc65YYgRlj1O0Fa9/BmMXFtSVZ3kLmY5m0Xm1YjQDlb5e6ohiLJIAa4SSRlHmEyMsyBt7anXoZrjFXLF3W6xGjLkg7EFWIOXNEGJBiY6iulxFtCpDs7qGABWC2dguoVBGqdB0J1rn6c78EdOV+Czb4ggFsKZDZYJzbMrEGY3hToYrq5xe2q5mJA1MlWGgAJYaaqARrtVSwlowvMCbhaIJBZlJKgkezlJ00j0obDICgzXCUlVbkJykqGXUaiQusZtNCdaiW6PIamg41jA2Fvm2zAorcy5gQykg5SNyCCI+e9UMRK53tteNvzMOTJukhhdi9APNkyFcwjKIOm9WyltxcBFw+cBm9gEjQgCI6XAJOsQJ0q6eKCNAToSZgbZ9/wC4apuT5Z0U6m2Nn5/wR32LXAzecLa4oknLckI2EIEGMyoXbdYielWcJZZXshjcKgYiGbOWCMym2GbcHLtJzaa6zTX/AEmsxDTMDbUyy6a90b5V7f4kqNlIJI3iO09+36Grxju4LOq2rJfM/wCiDhl1ilhMR58HDWsp/GDG6MwuhyvMHH4ftf0vWnmKT8eyQJjPO8Dl09BQOLrMQZ+HXbWY+vbuKmw2MDqWUHTppOwMDWDv3q/TcVkrUk5O9rFTA3fxXBPtFoGuhB1nTaZjpod6lxV5XtgFQ6XDkYHqDIMjrtUWAQG65KiZOpyEySQfZYxA5fgZ1rhXm1b9LgnbeTUSOaF1BsT4/g9gXLtu3aw4kZmdrZ/AAVAckIVaOV8uZfak6Gn+L4OtxpZnAmSqkAFsuTMYEnl0iY9KTccvWxfcXREoctsXGVsQYtnKEGjhvY0kny4OmlXPGXGjhcG7po5hE9Gbr8BLf2aphXbO5Kc3GMeWUOIeLFw7/dsOj4rEEksBAAJMnOQIETsBppJFKeIeJeK2gblzDW1tjUwueB6lLhIHrEVd8BYS3hsEL9z277SWgliJOUdzoCx9Sa0h45Z/Men7rdem1I05zV8m06lKjNwUFK3Lffzbshf4O8UHG23ZreRkIBgyrSJ06jTp6jWlPiL7QbmHOQYR0JnK16ApjqoQnN7pB1rS8Fwtm2jLh1yqXZmEH2m1O/pGnQQNNqy32s/sLH/NP/62qJ7owy8jT9Gpqdu32vhXeDS8LP3rCWHvAEuiOQJAzFZMCdtToZ9awPj3iV64qJcwzWLSP+G7MCXhSNQJjSTua3PhrN9wwuSJ8q3v2yD+MVm/tSzfd7GeJ807bew0VFS7p8ltG1HV7bd3b6ckfBvEuNtYWytvAG5bW2oW4HPOoUQ0BSdRrTnhnEsTi8Pdd8GikwqW7txwLqzDhgbcqvaRrrsNSy8If8Pwv/Jt/wCAU2zCY69vft+h+VTCLw7mWoq03KS6avfm78/fufO8P4yuvihYGCsi8bkc12IdFOpPlnUKDB7RFbbCcNUrba7ZtLcUGMgDBCTJCEqDEwdhrWA+0XBth8baxVv9+D/1LRG/9Zcv91q+jYDGLetJcT2XUMPcRNTTnO7TZbV0qfThUpxST555/UznirxViMFztYtNZLZVfzmDeyW5lyaaA7E7U54Ji79y3mxFpLRMFVVy5gj96VAU+gmsx4j/ANr4rh8LulkeZdHTo0H4BB/1DW4mojdyecFK6hClBbVuau3njt37mcw1km+HCXll2/DJtBOXzYefbMl5iT7Y6Cr3BbcZgVcQADnNzLIZoCC4T0jUafwooUXEMwtXHh2JdJK2wPMJBzgD2mJItlmJIkZYAbXMCl0i4GOoXKwjacwIkHeurUJtpnntZui4LYGwHyqtiuGJcbM0zEaHTZ1/R2+nYVD/AKGA2Y+pMbEqTED+jH9o0xrHnkvGUkUMTgEE3GzaEMYPUZdY/sCucPwxSJ/dKIqQTIVdVOv72390VY4kD5LwJOU6fz1qTC/s0/qjf3Dep2q1y++VuSIcPWSQWBMzB3nv7jqPfU2HsBFCrsP4mfh7hUlFRYq5N8hRRRUkFFrN4s3PlGuUQvcenafmO2vjYO6d7s66QoEAMpHTUwI+NX6KixfexbxBQCuaCSpBJLBdIJJjQjQ6dalxKp5kG0GYiQcoM5ZgT0Op+tSYvCZ8usRrsDr0PpBrtsPNwPOwIA99IqzZRlDyh/8AbL6expy5fhpC/wDapLGFtlWL2USJBlV2ywfhlMfOvcbwdbr5ixGgBA2IBO/zPb1mBHLcCSDBIkODAGpeYY6alQWA/re6p3SLe0srgEDBgoBGugA1y5c3vy6e6l1tCcYxJuABog5zbb8JSI5sq7meWZA1Gs+rZtpcViWYjNHLucrcxjcwCC2s6VOi4dLhYIA8kkhDMnQnbrtPvFWjPm5Lg+xa+4J+Xv32bce702qrbNrVnCpLZQS3tZSW9NjmPpr61dsYlXEqZ26EbgEb+hFU7OCW4ozTCuxjYHRlg91g7dajc/JOUnc9S5h5EMkyCBm6/u6Tvpp7vSuxxC0eoktptJ1ChhHTUa+tUsTZsoWjmYBBkzsIhgM075gHX1AyjQGpDZwy80gZdM2doGUhu+wgEn0o1J8lN0fJY+92GC8ya5SBI1zez75OnwqHFY2LkKogBsxhTLA2x3nQOa8bD27egsvCxBUkjSCI1/N9ZPXWVypYk2CTsWyKZjTfc6AUjtTyhKLawcHEo5jyySpMroCACJJEj80/XqJ6TiynUI3MRrA3KIwBM7kOAJ6g+kzYm3btoXKDklhCiQepHrVaybIcp5aCCAsW49pAddOXaNY2jpU7qaZn7vJ7a4sJhVOoBCwASxN3MCSdD+GdCBB+k2G4mHfKFYSCQxiDAQ952cfWokvWCFBVJYIYySIYnJ+7tmJgmNT61LgyjiSq5tc0L3MHX1CiRPam+m+AlLyR4CfMuTO7RoY9s7SoHvgmTUuKtABAq6BwYA23n6/rUPDbYFy4FULBI0QLPMSJI39PQVE3DLwLZLoUEsQI0GZ2afU6j6io2p9yI/hsVuIi751zkxLrpla1ctKq8olYZwx11mDuR0FKftXsk4SyRst8FvQG1dUH5kD409t8JvBmPnRmYFssiYCK287hTttpFd8Q4H5+FuWLrTmmG3KkNmQ+pBA+VVqU1taTO7T11CrCTWEUPB2JZ+HWPJKyoKNmmJQkdPgfjTdUvgb2/iGM/UV8u4Lxy/wu+9q9bOUnntzvGnmWjsZHz0BgjTV3PtTw+UZLV5nOi28qiSdhIY/SfdWMKkbWZ16jRVeo5U1dPKf3NKq4iSfwh6DNv3OmtZH7Us33bD54zeaZiY9h439K0nhy3iSr3cW0NcIK2ABlsqNhMSzHcyTWO+0zxBh7yWrdq8julwlgrAhQFZdSNJk7VNR+wroqbWpSWbctccG08Kf7hhf+Tb/wCs39rH7Cx/zT/gamvgjj+Hu4axZS6hupaUNbnnBRQDodSPUaVQ+1PCM2EtuBIt3AW9Ayss/3iB8aSzTwKKcNatytl/2NPD9ueG4QzGW1aY6kCAgmY/SvbVl8x/GXMVAMM353IGYjsxWNSJnoKzHAftCsWsHbs3rdwsihAFCkPGixLDXbTvWp4C7X1Z7uFFhNPKDNLkGcxdY5OkCe/wAZjJNJIpXo1KcpSkrK78Zz28kPi/hHn8PZV53RQ6GQSxQawdASyyJ03pP9mnHV+6XbbnSxLg/+W0t9GDfMVuVQAQNhXxjj+CfC4y/ZtSBdGVV/NbvEEKP7Qy/2TVansakbaNLUU5UH53L+zZ/Z1hmuHEY25Oa+5CzGigkmPiQv/TFO7doLi9XLuT18nQZD2QOD0iYjXvV7gvDRh8PasjXIoBPcxzN8TJ+NV4nF69NpU9U/dIWPeSwOkRrNXjGySOWrV6lSclx2+ywiROEsLvmG6xAYkKZgA5iw31JLDUjQIoABklgBXtFbSk5cnGFFFeVUAwnQ0AV7RQBRXle0AUUUUAUUUUAUUUUAUUUUBF91T8q9/ZG53NAwqflX+6O8/rrUtFCbs4t2gvsgD3CK5w9gIIHcn51LRQXE2P4cguG5cu3BmBAEAgAm0YHKSBNsenMarthbGpFxxmzhoWFIvRnEZYBYqDI1kT1NO8VaLIQrZSY5omNfeKo2+GXcut5g3oSR+9303I6fu+taqeM/P2IVODyy3PmIMhgajY9JHX1o+7N/4h+X/eprKQoBMkCJPX1r10kEHY6dqyZVwTZWOGLK6s8hhlkRI3n0n/KosRhyGkZmJKt03UBRsp3mT7tKl/0YnY/Bj/nU9myEELtv86q43LbUlgUrhiBGR9AgGo2stnT9zqTB91SYMNbnLbbXUgnSdTOiaMdu2nfdtRVVTS4IsQ2MKq6gGTvLMdzJiT3qaiitCUrFG5irmbS3oGPXdYOu2nQ/yaDjLnS1Gh3O2oAHyk1eoqLF9y8C2/YF/kv2FZJ/fAbodYI02j41WwvC7Vh5s4W2h1GZEAJErqCBtB7jUHtTuor2HV4zCY23/hUOJDnK1ouy8XKi425pNvtMzOxJ6a9Pn6Vb+6J+Rf7oqMcPt/l+p61LZsBRCiBRJ9ykdyBMOoMhQD3AFVb+JJLKbRZSCO4bUiCI6/xHSSLd1SVIBgkGD2PeoPKu6c49eX3TH1+lGXTFWCwNuyxa1hEQ6mVtgEiDAByzP8+tNnN3NyhMvSZnp8utRC3e15lkbaaHT6a0m8Y+Ib2FsJ5SFrj7vkLJbyxJMCMxnQH1PSDCkoK7NoKVaaist+R4huyM2QCdYmY+NYzCN9/4wbgg2cKIDdGYTHT85Yj0tg9aWWfEfEseDZtoiq2jXEtukDrLs5A07Ce1bzw3wBMHYFpNTu7RBZjufQdAOgAqu7qNWWDrlD/iRlua3NWSXZd3/SGtIcXpi92BJGiBCTyHXVZy9Mvx6U+qA4NM4eOYdZPURqNjpprWjR58Jbbk9FFFSUCiiigCiiigCiiigCiiigCiiigCiiigCiiigCiiigCiiigCiiigCiiigCiiigCiiigCiiigCiiigCiiigCiiigCiiigCiiigCiiigCiiigCiiigCiiigCiiigCiii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grpSp>
        <p:nvGrpSpPr>
          <p:cNvPr id="9" name="8 - Ομάδα"/>
          <p:cNvGrpSpPr/>
          <p:nvPr/>
        </p:nvGrpSpPr>
        <p:grpSpPr>
          <a:xfrm>
            <a:off x="971600" y="1285613"/>
            <a:ext cx="7272808" cy="4995529"/>
            <a:chOff x="683568" y="1285613"/>
            <a:chExt cx="7272808" cy="4995529"/>
          </a:xfrm>
        </p:grpSpPr>
        <p:pic>
          <p:nvPicPr>
            <p:cNvPr id="6146" name="Picture 2"/>
            <p:cNvPicPr>
              <a:picLocks noChangeAspect="1" noChangeArrowheads="1"/>
            </p:cNvPicPr>
            <p:nvPr/>
          </p:nvPicPr>
          <p:blipFill>
            <a:blip r:embed="rId2" cstate="print"/>
            <a:srcRect/>
            <a:stretch>
              <a:fillRect/>
            </a:stretch>
          </p:blipFill>
          <p:spPr bwMode="auto">
            <a:xfrm>
              <a:off x="683568" y="1285613"/>
              <a:ext cx="7272808" cy="4951699"/>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83568" y="5157192"/>
              <a:ext cx="2305050" cy="1123950"/>
            </a:xfrm>
            <a:prstGeom prst="rect">
              <a:avLst/>
            </a:prstGeom>
            <a:noFill/>
            <a:ln w="9525">
              <a:noFill/>
              <a:miter lim="800000"/>
              <a:headEnd/>
              <a:tailEnd/>
            </a:ln>
          </p:spPr>
        </p:pic>
      </p:grpSp>
      <p:pic>
        <p:nvPicPr>
          <p:cNvPr id="10" name="Picture 4" descr="Seattle.gov Home Page">
            <a:hlinkClick r:id="rId4"/>
          </p:cNvPr>
          <p:cNvPicPr>
            <a:picLocks noChangeAspect="1" noChangeArrowheads="1"/>
          </p:cNvPicPr>
          <p:nvPr/>
        </p:nvPicPr>
        <p:blipFill>
          <a:blip r:embed="rId5" cstate="print"/>
          <a:srcRect/>
          <a:stretch>
            <a:fillRect/>
          </a:stretch>
        </p:blipFill>
        <p:spPr bwMode="auto">
          <a:xfrm>
            <a:off x="2964160" y="-27384"/>
            <a:ext cx="3048000" cy="666751"/>
          </a:xfrm>
          <a:prstGeom prst="rect">
            <a:avLst/>
          </a:prstGeom>
          <a:noFill/>
        </p:spPr>
      </p:pic>
      <p:sp>
        <p:nvSpPr>
          <p:cNvPr id="11" name="10 - TextBox"/>
          <p:cNvSpPr txBox="1"/>
          <p:nvPr/>
        </p:nvSpPr>
        <p:spPr>
          <a:xfrm>
            <a:off x="827584" y="908720"/>
            <a:ext cx="3672408" cy="369332"/>
          </a:xfrm>
          <a:prstGeom prst="rect">
            <a:avLst/>
          </a:prstGeom>
          <a:noFill/>
        </p:spPr>
        <p:txBody>
          <a:bodyPr wrap="square" rtlCol="0">
            <a:spAutoFit/>
          </a:bodyPr>
          <a:lstStyle/>
          <a:p>
            <a:r>
              <a:rPr lang="en-US" b="1" u="sng" dirty="0" smtClean="0">
                <a:solidFill>
                  <a:srgbClr val="02829C"/>
                </a:solidFill>
              </a:rPr>
              <a:t>Seattle Traffic Conditions</a:t>
            </a:r>
            <a:endParaRPr lang="el-GR" b="1" u="sng" dirty="0">
              <a:solidFill>
                <a:srgbClr val="02829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4148</TotalTime>
  <Words>1056</Words>
  <Application>Microsoft Office PowerPoint</Application>
  <PresentationFormat>Προβολή στην οθόνη (4:3)</PresentationFormat>
  <Paragraphs>161</Paragraphs>
  <Slides>36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Θέμα του Office</vt:lpstr>
      <vt:lpstr>“Smart Cities”  Περιγραφή, ανάλυση και αξιολόγηση παραδειγμάτων Βορειοαμερικανικών και Ασιατικών πόλεων.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vgalani</dc:creator>
  <cp:lastModifiedBy>Aspa</cp:lastModifiedBy>
  <cp:revision>572</cp:revision>
  <dcterms:created xsi:type="dcterms:W3CDTF">2013-02-04T09:38:42Z</dcterms:created>
  <dcterms:modified xsi:type="dcterms:W3CDTF">2016-11-30T15:23:55Z</dcterms:modified>
</cp:coreProperties>
</file>