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9"/>
  </p:notesMasterIdLst>
  <p:sldIdLst>
    <p:sldId id="257" r:id="rId2"/>
    <p:sldId id="258" r:id="rId3"/>
    <p:sldId id="280" r:id="rId4"/>
    <p:sldId id="281" r:id="rId5"/>
    <p:sldId id="282" r:id="rId6"/>
    <p:sldId id="259" r:id="rId7"/>
    <p:sldId id="260" r:id="rId8"/>
    <p:sldId id="261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64" r:id="rId17"/>
    <p:sldId id="265" r:id="rId18"/>
    <p:sldId id="290" r:id="rId19"/>
    <p:sldId id="291" r:id="rId20"/>
    <p:sldId id="292" r:id="rId21"/>
    <p:sldId id="293" r:id="rId22"/>
    <p:sldId id="266" r:id="rId23"/>
    <p:sldId id="267" r:id="rId24"/>
    <p:sldId id="294" r:id="rId25"/>
    <p:sldId id="268" r:id="rId26"/>
    <p:sldId id="295" r:id="rId27"/>
    <p:sldId id="296" r:id="rId28"/>
    <p:sldId id="297" r:id="rId29"/>
    <p:sldId id="299" r:id="rId30"/>
    <p:sldId id="298" r:id="rId31"/>
    <p:sldId id="269" r:id="rId32"/>
    <p:sldId id="335" r:id="rId33"/>
    <p:sldId id="270" r:id="rId34"/>
    <p:sldId id="333" r:id="rId35"/>
    <p:sldId id="334" r:id="rId36"/>
    <p:sldId id="271" r:id="rId37"/>
    <p:sldId id="272" r:id="rId38"/>
    <p:sldId id="275" r:id="rId39"/>
    <p:sldId id="273" r:id="rId40"/>
    <p:sldId id="274" r:id="rId41"/>
    <p:sldId id="276" r:id="rId42"/>
    <p:sldId id="277" r:id="rId43"/>
    <p:sldId id="278" r:id="rId44"/>
    <p:sldId id="300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31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5" r:id="rId65"/>
    <p:sldId id="329" r:id="rId66"/>
    <p:sldId id="330" r:id="rId67"/>
    <p:sldId id="279" r:id="rId6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CCF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8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7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DF58AA-16B5-48DA-AC1E-ECF605A0D72F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3F18C3-5A23-4A81-A93F-F0FD5B6CAB75}">
      <dgm:prSet phldrT="[Text]" custT="1"/>
      <dgm:spPr/>
      <dgm:t>
        <a:bodyPr/>
        <a:lstStyle/>
        <a:p>
          <a:r>
            <a:rPr lang="el-GR" sz="1200" b="1" dirty="0" smtClean="0"/>
            <a:t>τοποθεσία</a:t>
          </a:r>
          <a:endParaRPr lang="en-US" sz="1200" b="1" dirty="0"/>
        </a:p>
      </dgm:t>
    </dgm:pt>
    <dgm:pt modelId="{F46B79A9-5B1A-483A-A1C1-E0B735A0108D}" type="parTrans" cxnId="{2C9958FD-6A21-4B59-8467-45D497DA87EA}">
      <dgm:prSet/>
      <dgm:spPr/>
      <dgm:t>
        <a:bodyPr/>
        <a:lstStyle/>
        <a:p>
          <a:endParaRPr lang="en-US"/>
        </a:p>
      </dgm:t>
    </dgm:pt>
    <dgm:pt modelId="{7A040D17-EAD4-48F4-AF40-9C6EB55F94EC}" type="sibTrans" cxnId="{2C9958FD-6A21-4B59-8467-45D497DA87EA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635A5717-D257-4D26-BE11-854B977A9967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l-GR" sz="1200" b="1" dirty="0" smtClean="0"/>
            <a:t>σπίτι</a:t>
          </a:r>
          <a:endParaRPr lang="en-US" sz="1200" b="1" dirty="0"/>
        </a:p>
      </dgm:t>
    </dgm:pt>
    <dgm:pt modelId="{1CC1B3C2-425E-447B-9DB9-94361F67008E}" type="parTrans" cxnId="{FB7DFDD5-E1A2-4CAA-8377-53377CC3F63C}">
      <dgm:prSet/>
      <dgm:spPr/>
      <dgm:t>
        <a:bodyPr/>
        <a:lstStyle/>
        <a:p>
          <a:endParaRPr lang="en-US"/>
        </a:p>
      </dgm:t>
    </dgm:pt>
    <dgm:pt modelId="{AC84F6D5-4E04-435D-A973-8BBF35D6C5FC}" type="sibTrans" cxnId="{FB7DFDD5-E1A2-4CAA-8377-53377CC3F63C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D621B144-CEF3-4DB5-BE4E-8C947E25007B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l-GR" sz="1200" b="1" dirty="0" smtClean="0"/>
            <a:t>χρώμα</a:t>
          </a:r>
          <a:endParaRPr lang="en-US" sz="1200" b="1" dirty="0"/>
        </a:p>
      </dgm:t>
    </dgm:pt>
    <dgm:pt modelId="{A368D118-72EE-4EC5-B9FB-D248C93D9773}" type="parTrans" cxnId="{40FC3861-35AD-4B96-8F57-0148AC549F7D}">
      <dgm:prSet/>
      <dgm:spPr/>
      <dgm:t>
        <a:bodyPr/>
        <a:lstStyle/>
        <a:p>
          <a:endParaRPr lang="en-US"/>
        </a:p>
      </dgm:t>
    </dgm:pt>
    <dgm:pt modelId="{8C4283F7-B302-4165-9C8E-7AB6D458B2D7}" type="sibTrans" cxnId="{40FC3861-35AD-4B96-8F57-0148AC549F7D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1BC14D1A-D1B2-41FF-832B-6CDAB4639B76}">
      <dgm:prSet phldrT="[Text]" custT="1"/>
      <dgm:spPr>
        <a:solidFill>
          <a:srgbClr val="00B050"/>
        </a:solidFill>
      </dgm:spPr>
      <dgm:t>
        <a:bodyPr/>
        <a:lstStyle/>
        <a:p>
          <a:r>
            <a:rPr lang="el-GR" sz="1200" b="1" dirty="0" smtClean="0"/>
            <a:t>ψύξη</a:t>
          </a:r>
          <a:endParaRPr lang="en-US" sz="1200" b="1" dirty="0"/>
        </a:p>
      </dgm:t>
    </dgm:pt>
    <dgm:pt modelId="{7D3B447E-3B48-49A3-A533-C13129CA6170}" type="parTrans" cxnId="{CC2A4B76-F268-4D6C-B87C-BF41EAEA7242}">
      <dgm:prSet/>
      <dgm:spPr/>
      <dgm:t>
        <a:bodyPr/>
        <a:lstStyle/>
        <a:p>
          <a:endParaRPr lang="en-US"/>
        </a:p>
      </dgm:t>
    </dgm:pt>
    <dgm:pt modelId="{D978C5AA-8F7C-4E66-B8A0-9E740D67FD8F}" type="sibTrans" cxnId="{CC2A4B76-F268-4D6C-B87C-BF41EAEA7242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4F3B909F-E326-4A0C-9713-B160803301F1}">
      <dgm:prSet custT="1"/>
      <dgm:spPr>
        <a:solidFill>
          <a:schemeClr val="accent6"/>
        </a:solidFill>
      </dgm:spPr>
      <dgm:t>
        <a:bodyPr/>
        <a:lstStyle/>
        <a:p>
          <a:r>
            <a:rPr lang="el-GR" sz="1200" b="1" dirty="0" smtClean="0"/>
            <a:t>μόνωση</a:t>
          </a:r>
          <a:endParaRPr lang="en-US" sz="1200" b="1" dirty="0"/>
        </a:p>
      </dgm:t>
    </dgm:pt>
    <dgm:pt modelId="{3E0DE2FA-DA0F-4301-BBD7-CC6973ACB7FD}" type="parTrans" cxnId="{7AC25B58-83D5-494F-A78F-DE9409174274}">
      <dgm:prSet/>
      <dgm:spPr/>
      <dgm:t>
        <a:bodyPr/>
        <a:lstStyle/>
        <a:p>
          <a:endParaRPr lang="en-US"/>
        </a:p>
      </dgm:t>
    </dgm:pt>
    <dgm:pt modelId="{D03BF868-3DF7-4C1D-885C-26AADF3C8C43}" type="sibTrans" cxnId="{7AC25B58-83D5-494F-A78F-DE9409174274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26EAED90-7C34-4D64-BDA8-184C6F278FCD}">
      <dgm:prSet custT="1"/>
      <dgm:spPr>
        <a:solidFill>
          <a:schemeClr val="accent5"/>
        </a:solidFill>
      </dgm:spPr>
      <dgm:t>
        <a:bodyPr/>
        <a:lstStyle/>
        <a:p>
          <a:r>
            <a:rPr lang="el-GR" sz="1200" b="1" dirty="0" smtClean="0"/>
            <a:t>Ενέργεια</a:t>
          </a:r>
          <a:endParaRPr lang="en-US" sz="1200" b="1" dirty="0"/>
        </a:p>
      </dgm:t>
    </dgm:pt>
    <dgm:pt modelId="{86209753-66CC-4134-8841-4D7E7FA31312}" type="parTrans" cxnId="{FE56DDDD-4960-46A9-BD94-E4F7EFB5EEDA}">
      <dgm:prSet/>
      <dgm:spPr/>
      <dgm:t>
        <a:bodyPr/>
        <a:lstStyle/>
        <a:p>
          <a:endParaRPr lang="en-US"/>
        </a:p>
      </dgm:t>
    </dgm:pt>
    <dgm:pt modelId="{9EBDFFF4-0D60-4B89-A0C4-8FF151E8BE81}" type="sibTrans" cxnId="{FE56DDDD-4960-46A9-BD94-E4F7EFB5EEDA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1C035653-5E10-4A71-B5B0-F079592A7C41}">
      <dgm:prSet custT="1"/>
      <dgm:spPr>
        <a:solidFill>
          <a:srgbClr val="002060"/>
        </a:solidFill>
      </dgm:spPr>
      <dgm:t>
        <a:bodyPr/>
        <a:lstStyle/>
        <a:p>
          <a:r>
            <a:rPr lang="el-GR" sz="1200" b="1" dirty="0" smtClean="0"/>
            <a:t>Απορρίμματα</a:t>
          </a:r>
          <a:endParaRPr lang="en-US" sz="1200" b="1" dirty="0"/>
        </a:p>
      </dgm:t>
    </dgm:pt>
    <dgm:pt modelId="{3212716A-A065-464B-90A9-383EDAC8BBE4}" type="parTrans" cxnId="{F46D553D-94C7-493F-950F-5FA0BC34AC32}">
      <dgm:prSet/>
      <dgm:spPr/>
      <dgm:t>
        <a:bodyPr/>
        <a:lstStyle/>
        <a:p>
          <a:endParaRPr lang="en-US"/>
        </a:p>
      </dgm:t>
    </dgm:pt>
    <dgm:pt modelId="{9449E7EF-2E44-438E-AEE0-13993B35F56E}" type="sibTrans" cxnId="{F46D553D-94C7-493F-950F-5FA0BC34AC32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A9AF4C71-92BD-4C42-AC04-D9A991533C89}">
      <dgm:prSet custT="1"/>
      <dgm:spPr>
        <a:solidFill>
          <a:srgbClr val="FFC000"/>
        </a:solidFill>
      </dgm:spPr>
      <dgm:t>
        <a:bodyPr/>
        <a:lstStyle/>
        <a:p>
          <a:r>
            <a:rPr lang="el-GR" sz="1200" b="1" dirty="0" smtClean="0"/>
            <a:t>Εσωτερικό</a:t>
          </a:r>
          <a:endParaRPr lang="en-US" sz="1200" b="1" dirty="0"/>
        </a:p>
      </dgm:t>
    </dgm:pt>
    <dgm:pt modelId="{4D33F1F9-2F6C-453B-B885-7BF4AF621122}" type="parTrans" cxnId="{C1A9447A-94D7-491A-881C-E87C6DE5C628}">
      <dgm:prSet/>
      <dgm:spPr/>
      <dgm:t>
        <a:bodyPr/>
        <a:lstStyle/>
        <a:p>
          <a:endParaRPr lang="en-US"/>
        </a:p>
      </dgm:t>
    </dgm:pt>
    <dgm:pt modelId="{503B20B7-2FE7-4D8F-994F-C7C6C9F11460}" type="sibTrans" cxnId="{C1A9447A-94D7-491A-881C-E87C6DE5C628}">
      <dgm:prSet/>
      <dgm:spPr/>
      <dgm:t>
        <a:bodyPr/>
        <a:lstStyle/>
        <a:p>
          <a:endParaRPr lang="en-US"/>
        </a:p>
      </dgm:t>
    </dgm:pt>
    <dgm:pt modelId="{2462B34B-FE96-4B92-903F-3A9A73E204BE}" type="pres">
      <dgm:prSet presAssocID="{04DF58AA-16B5-48DA-AC1E-ECF605A0D72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9BF783-798E-4D6B-9AB9-D7794F8594A2}" type="pres">
      <dgm:prSet presAssocID="{553F18C3-5A23-4A81-A93F-F0FD5B6CAB75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F32E42-FA66-4DDD-9354-95C92476E5AE}" type="pres">
      <dgm:prSet presAssocID="{7A040D17-EAD4-48F4-AF40-9C6EB55F94EC}" presName="sibTrans" presStyleLbl="sibTrans2D1" presStyleIdx="0" presStyleCnt="7"/>
      <dgm:spPr/>
      <dgm:t>
        <a:bodyPr/>
        <a:lstStyle/>
        <a:p>
          <a:endParaRPr lang="en-US"/>
        </a:p>
      </dgm:t>
    </dgm:pt>
    <dgm:pt modelId="{2E60392D-D208-42DE-909D-83D0FA7E2E9E}" type="pres">
      <dgm:prSet presAssocID="{7A040D17-EAD4-48F4-AF40-9C6EB55F94EC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ABC78CA7-D9CD-4D69-88F8-576A90E1CED0}" type="pres">
      <dgm:prSet presAssocID="{635A5717-D257-4D26-BE11-854B977A9967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38E10F-BCF8-42A4-986F-8BFC94537F92}" type="pres">
      <dgm:prSet presAssocID="{AC84F6D5-4E04-435D-A973-8BBF35D6C5FC}" presName="sibTrans" presStyleLbl="sibTrans2D1" presStyleIdx="1" presStyleCnt="7"/>
      <dgm:spPr/>
      <dgm:t>
        <a:bodyPr/>
        <a:lstStyle/>
        <a:p>
          <a:endParaRPr lang="en-US"/>
        </a:p>
      </dgm:t>
    </dgm:pt>
    <dgm:pt modelId="{2E12A8C2-1DA4-45F4-8E6E-A84F28FFEB17}" type="pres">
      <dgm:prSet presAssocID="{AC84F6D5-4E04-435D-A973-8BBF35D6C5FC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BD7814BC-4968-4E75-BF76-4D36142A191E}" type="pres">
      <dgm:prSet presAssocID="{D621B144-CEF3-4DB5-BE4E-8C947E25007B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676FB0-7907-450D-AC55-31977A0F125A}" type="pres">
      <dgm:prSet presAssocID="{8C4283F7-B302-4165-9C8E-7AB6D458B2D7}" presName="sibTrans" presStyleLbl="sibTrans2D1" presStyleIdx="2" presStyleCnt="7"/>
      <dgm:spPr/>
      <dgm:t>
        <a:bodyPr/>
        <a:lstStyle/>
        <a:p>
          <a:endParaRPr lang="en-US"/>
        </a:p>
      </dgm:t>
    </dgm:pt>
    <dgm:pt modelId="{EAA5DD29-7F10-4074-9B5F-2BB7439026C2}" type="pres">
      <dgm:prSet presAssocID="{8C4283F7-B302-4165-9C8E-7AB6D458B2D7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19BE0688-2F5F-4B37-A3F8-B76FC7F2A920}" type="pres">
      <dgm:prSet presAssocID="{1BC14D1A-D1B2-41FF-832B-6CDAB4639B76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EAAA68-05DF-42F2-A03E-EDD65B54B07E}" type="pres">
      <dgm:prSet presAssocID="{D978C5AA-8F7C-4E66-B8A0-9E740D67FD8F}" presName="sibTrans" presStyleLbl="sibTrans2D1" presStyleIdx="3" presStyleCnt="7"/>
      <dgm:spPr/>
      <dgm:t>
        <a:bodyPr/>
        <a:lstStyle/>
        <a:p>
          <a:endParaRPr lang="en-US"/>
        </a:p>
      </dgm:t>
    </dgm:pt>
    <dgm:pt modelId="{42827AFE-4840-454C-9D0F-2E9B412DFCD6}" type="pres">
      <dgm:prSet presAssocID="{D978C5AA-8F7C-4E66-B8A0-9E740D67FD8F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F32E2AD5-1022-4574-BDE6-D95F644C76A2}" type="pres">
      <dgm:prSet presAssocID="{4F3B909F-E326-4A0C-9713-B160803301F1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214F5E-6DC6-440C-B61E-A5C761FFA958}" type="pres">
      <dgm:prSet presAssocID="{D03BF868-3DF7-4C1D-885C-26AADF3C8C43}" presName="sibTrans" presStyleLbl="sibTrans2D1" presStyleIdx="4" presStyleCnt="7"/>
      <dgm:spPr/>
      <dgm:t>
        <a:bodyPr/>
        <a:lstStyle/>
        <a:p>
          <a:endParaRPr lang="en-US"/>
        </a:p>
      </dgm:t>
    </dgm:pt>
    <dgm:pt modelId="{5BC3A5A9-8884-43F4-A4CB-3E420771AFFC}" type="pres">
      <dgm:prSet presAssocID="{D03BF868-3DF7-4C1D-885C-26AADF3C8C43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85E8FC4A-6827-4504-91AB-AB0449B42BFA}" type="pres">
      <dgm:prSet presAssocID="{26EAED90-7C34-4D64-BDA8-184C6F278FCD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45F941-4ADB-4CF4-AD4D-8D639DB68EE4}" type="pres">
      <dgm:prSet presAssocID="{9EBDFFF4-0D60-4B89-A0C4-8FF151E8BE81}" presName="sibTrans" presStyleLbl="sibTrans2D1" presStyleIdx="5" presStyleCnt="7"/>
      <dgm:spPr/>
      <dgm:t>
        <a:bodyPr/>
        <a:lstStyle/>
        <a:p>
          <a:endParaRPr lang="en-US"/>
        </a:p>
      </dgm:t>
    </dgm:pt>
    <dgm:pt modelId="{BBA36FA5-EEFC-4047-AB90-5E1BBB824729}" type="pres">
      <dgm:prSet presAssocID="{9EBDFFF4-0D60-4B89-A0C4-8FF151E8BE81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302908F7-0A60-4AC3-B5A0-1EC6A625760C}" type="pres">
      <dgm:prSet presAssocID="{1C035653-5E10-4A71-B5B0-F079592A7C41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AACBD1-851B-4E45-84AF-C75411BC8291}" type="pres">
      <dgm:prSet presAssocID="{9449E7EF-2E44-438E-AEE0-13993B35F56E}" presName="sibTrans" presStyleLbl="sibTrans2D1" presStyleIdx="6" presStyleCnt="7"/>
      <dgm:spPr/>
      <dgm:t>
        <a:bodyPr/>
        <a:lstStyle/>
        <a:p>
          <a:endParaRPr lang="en-US"/>
        </a:p>
      </dgm:t>
    </dgm:pt>
    <dgm:pt modelId="{96833A2F-3C26-47DB-8489-C266C8011AF6}" type="pres">
      <dgm:prSet presAssocID="{9449E7EF-2E44-438E-AEE0-13993B35F56E}" presName="connectorText" presStyleLbl="sibTrans2D1" presStyleIdx="6" presStyleCnt="7"/>
      <dgm:spPr/>
      <dgm:t>
        <a:bodyPr/>
        <a:lstStyle/>
        <a:p>
          <a:endParaRPr lang="en-US"/>
        </a:p>
      </dgm:t>
    </dgm:pt>
    <dgm:pt modelId="{F56AC44D-ACD5-4124-8404-7D9806E0272A}" type="pres">
      <dgm:prSet presAssocID="{A9AF4C71-92BD-4C42-AC04-D9A991533C89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0FC3861-35AD-4B96-8F57-0148AC549F7D}" srcId="{04DF58AA-16B5-48DA-AC1E-ECF605A0D72F}" destId="{D621B144-CEF3-4DB5-BE4E-8C947E25007B}" srcOrd="2" destOrd="0" parTransId="{A368D118-72EE-4EC5-B9FB-D248C93D9773}" sibTransId="{8C4283F7-B302-4165-9C8E-7AB6D458B2D7}"/>
    <dgm:cxn modelId="{AEB74D7B-F6DE-49FF-A643-BF49BD4FF691}" type="presOf" srcId="{1C035653-5E10-4A71-B5B0-F079592A7C41}" destId="{302908F7-0A60-4AC3-B5A0-1EC6A625760C}" srcOrd="0" destOrd="0" presId="urn:microsoft.com/office/officeart/2005/8/layout/process5"/>
    <dgm:cxn modelId="{F20CD275-C5CA-4144-860C-C5490B956D80}" type="presOf" srcId="{9449E7EF-2E44-438E-AEE0-13993B35F56E}" destId="{8AAACBD1-851B-4E45-84AF-C75411BC8291}" srcOrd="0" destOrd="0" presId="urn:microsoft.com/office/officeart/2005/8/layout/process5"/>
    <dgm:cxn modelId="{9C82E90C-F72F-4C68-954E-C1E3ECD2B908}" type="presOf" srcId="{D978C5AA-8F7C-4E66-B8A0-9E740D67FD8F}" destId="{42827AFE-4840-454C-9D0F-2E9B412DFCD6}" srcOrd="1" destOrd="0" presId="urn:microsoft.com/office/officeart/2005/8/layout/process5"/>
    <dgm:cxn modelId="{D53E6284-8AF4-4E5B-B5F4-2A90B87E0378}" type="presOf" srcId="{553F18C3-5A23-4A81-A93F-F0FD5B6CAB75}" destId="{C19BF783-798E-4D6B-9AB9-D7794F8594A2}" srcOrd="0" destOrd="0" presId="urn:microsoft.com/office/officeart/2005/8/layout/process5"/>
    <dgm:cxn modelId="{CC2A4B76-F268-4D6C-B87C-BF41EAEA7242}" srcId="{04DF58AA-16B5-48DA-AC1E-ECF605A0D72F}" destId="{1BC14D1A-D1B2-41FF-832B-6CDAB4639B76}" srcOrd="3" destOrd="0" parTransId="{7D3B447E-3B48-49A3-A533-C13129CA6170}" sibTransId="{D978C5AA-8F7C-4E66-B8A0-9E740D67FD8F}"/>
    <dgm:cxn modelId="{3AD3D155-10C2-4A2A-9384-C4E4004F8477}" type="presOf" srcId="{AC84F6D5-4E04-435D-A973-8BBF35D6C5FC}" destId="{2E12A8C2-1DA4-45F4-8E6E-A84F28FFEB17}" srcOrd="1" destOrd="0" presId="urn:microsoft.com/office/officeart/2005/8/layout/process5"/>
    <dgm:cxn modelId="{D8FFF588-784A-43F7-8DC6-C1BB3A6D469C}" type="presOf" srcId="{04DF58AA-16B5-48DA-AC1E-ECF605A0D72F}" destId="{2462B34B-FE96-4B92-903F-3A9A73E204BE}" srcOrd="0" destOrd="0" presId="urn:microsoft.com/office/officeart/2005/8/layout/process5"/>
    <dgm:cxn modelId="{591F4573-B277-4419-813A-53F6261F8D13}" type="presOf" srcId="{D621B144-CEF3-4DB5-BE4E-8C947E25007B}" destId="{BD7814BC-4968-4E75-BF76-4D36142A191E}" srcOrd="0" destOrd="0" presId="urn:microsoft.com/office/officeart/2005/8/layout/process5"/>
    <dgm:cxn modelId="{43FC2E20-4DE0-4656-9ED3-DC9CE0021391}" type="presOf" srcId="{8C4283F7-B302-4165-9C8E-7AB6D458B2D7}" destId="{EAA5DD29-7F10-4074-9B5F-2BB7439026C2}" srcOrd="1" destOrd="0" presId="urn:microsoft.com/office/officeart/2005/8/layout/process5"/>
    <dgm:cxn modelId="{C1A9447A-94D7-491A-881C-E87C6DE5C628}" srcId="{04DF58AA-16B5-48DA-AC1E-ECF605A0D72F}" destId="{A9AF4C71-92BD-4C42-AC04-D9A991533C89}" srcOrd="7" destOrd="0" parTransId="{4D33F1F9-2F6C-453B-B885-7BF4AF621122}" sibTransId="{503B20B7-2FE7-4D8F-994F-C7C6C9F11460}"/>
    <dgm:cxn modelId="{A1266927-466F-4C66-BB39-491587A68C11}" type="presOf" srcId="{9EBDFFF4-0D60-4B89-A0C4-8FF151E8BE81}" destId="{BBA36FA5-EEFC-4047-AB90-5E1BBB824729}" srcOrd="1" destOrd="0" presId="urn:microsoft.com/office/officeart/2005/8/layout/process5"/>
    <dgm:cxn modelId="{FE56DDDD-4960-46A9-BD94-E4F7EFB5EEDA}" srcId="{04DF58AA-16B5-48DA-AC1E-ECF605A0D72F}" destId="{26EAED90-7C34-4D64-BDA8-184C6F278FCD}" srcOrd="5" destOrd="0" parTransId="{86209753-66CC-4134-8841-4D7E7FA31312}" sibTransId="{9EBDFFF4-0D60-4B89-A0C4-8FF151E8BE81}"/>
    <dgm:cxn modelId="{6B918831-5577-475E-8C83-36459A6F8C8E}" type="presOf" srcId="{7A040D17-EAD4-48F4-AF40-9C6EB55F94EC}" destId="{E9F32E42-FA66-4DDD-9354-95C92476E5AE}" srcOrd="0" destOrd="0" presId="urn:microsoft.com/office/officeart/2005/8/layout/process5"/>
    <dgm:cxn modelId="{77CD6992-F497-4D5A-BE4C-B95EEDFD3EF7}" type="presOf" srcId="{D03BF868-3DF7-4C1D-885C-26AADF3C8C43}" destId="{5BC3A5A9-8884-43F4-A4CB-3E420771AFFC}" srcOrd="1" destOrd="0" presId="urn:microsoft.com/office/officeart/2005/8/layout/process5"/>
    <dgm:cxn modelId="{2C9958FD-6A21-4B59-8467-45D497DA87EA}" srcId="{04DF58AA-16B5-48DA-AC1E-ECF605A0D72F}" destId="{553F18C3-5A23-4A81-A93F-F0FD5B6CAB75}" srcOrd="0" destOrd="0" parTransId="{F46B79A9-5B1A-483A-A1C1-E0B735A0108D}" sibTransId="{7A040D17-EAD4-48F4-AF40-9C6EB55F94EC}"/>
    <dgm:cxn modelId="{130C6C88-09B3-4AC3-8A03-BD267A332FDA}" type="presOf" srcId="{9449E7EF-2E44-438E-AEE0-13993B35F56E}" destId="{96833A2F-3C26-47DB-8489-C266C8011AF6}" srcOrd="1" destOrd="0" presId="urn:microsoft.com/office/officeart/2005/8/layout/process5"/>
    <dgm:cxn modelId="{68EBA13F-B65C-4BDE-9030-2F2F5DB027D0}" type="presOf" srcId="{26EAED90-7C34-4D64-BDA8-184C6F278FCD}" destId="{85E8FC4A-6827-4504-91AB-AB0449B42BFA}" srcOrd="0" destOrd="0" presId="urn:microsoft.com/office/officeart/2005/8/layout/process5"/>
    <dgm:cxn modelId="{F46D553D-94C7-493F-950F-5FA0BC34AC32}" srcId="{04DF58AA-16B5-48DA-AC1E-ECF605A0D72F}" destId="{1C035653-5E10-4A71-B5B0-F079592A7C41}" srcOrd="6" destOrd="0" parTransId="{3212716A-A065-464B-90A9-383EDAC8BBE4}" sibTransId="{9449E7EF-2E44-438E-AEE0-13993B35F56E}"/>
    <dgm:cxn modelId="{7171B8BA-EA5E-469C-9FCA-05849D0EEF04}" type="presOf" srcId="{635A5717-D257-4D26-BE11-854B977A9967}" destId="{ABC78CA7-D9CD-4D69-88F8-576A90E1CED0}" srcOrd="0" destOrd="0" presId="urn:microsoft.com/office/officeart/2005/8/layout/process5"/>
    <dgm:cxn modelId="{FB7DFDD5-E1A2-4CAA-8377-53377CC3F63C}" srcId="{04DF58AA-16B5-48DA-AC1E-ECF605A0D72F}" destId="{635A5717-D257-4D26-BE11-854B977A9967}" srcOrd="1" destOrd="0" parTransId="{1CC1B3C2-425E-447B-9DB9-94361F67008E}" sibTransId="{AC84F6D5-4E04-435D-A973-8BBF35D6C5FC}"/>
    <dgm:cxn modelId="{65F0DE91-7C39-41B3-802E-DE0708E4EA88}" type="presOf" srcId="{7A040D17-EAD4-48F4-AF40-9C6EB55F94EC}" destId="{2E60392D-D208-42DE-909D-83D0FA7E2E9E}" srcOrd="1" destOrd="0" presId="urn:microsoft.com/office/officeart/2005/8/layout/process5"/>
    <dgm:cxn modelId="{F5074ED0-51A5-4B25-8A55-AE798CA8CC31}" type="presOf" srcId="{4F3B909F-E326-4A0C-9713-B160803301F1}" destId="{F32E2AD5-1022-4574-BDE6-D95F644C76A2}" srcOrd="0" destOrd="0" presId="urn:microsoft.com/office/officeart/2005/8/layout/process5"/>
    <dgm:cxn modelId="{EDE61EDC-8836-4252-A681-7025C4FB5BE0}" type="presOf" srcId="{A9AF4C71-92BD-4C42-AC04-D9A991533C89}" destId="{F56AC44D-ACD5-4124-8404-7D9806E0272A}" srcOrd="0" destOrd="0" presId="urn:microsoft.com/office/officeart/2005/8/layout/process5"/>
    <dgm:cxn modelId="{29DC566D-7AA5-467C-AB90-6F013BEFF199}" type="presOf" srcId="{9EBDFFF4-0D60-4B89-A0C4-8FF151E8BE81}" destId="{0145F941-4ADB-4CF4-AD4D-8D639DB68EE4}" srcOrd="0" destOrd="0" presId="urn:microsoft.com/office/officeart/2005/8/layout/process5"/>
    <dgm:cxn modelId="{4C34E64A-5ABD-4BA8-841D-836CA92E5C46}" type="presOf" srcId="{AC84F6D5-4E04-435D-A973-8BBF35D6C5FC}" destId="{1238E10F-BCF8-42A4-986F-8BFC94537F92}" srcOrd="0" destOrd="0" presId="urn:microsoft.com/office/officeart/2005/8/layout/process5"/>
    <dgm:cxn modelId="{3A59E7DE-87D2-4B1B-B5C5-0E740E9EE160}" type="presOf" srcId="{D03BF868-3DF7-4C1D-885C-26AADF3C8C43}" destId="{9F214F5E-6DC6-440C-B61E-A5C761FFA958}" srcOrd="0" destOrd="0" presId="urn:microsoft.com/office/officeart/2005/8/layout/process5"/>
    <dgm:cxn modelId="{BB1C6ABC-6A7E-437F-A260-BBEA32AE046D}" type="presOf" srcId="{D978C5AA-8F7C-4E66-B8A0-9E740D67FD8F}" destId="{DDEAAA68-05DF-42F2-A03E-EDD65B54B07E}" srcOrd="0" destOrd="0" presId="urn:microsoft.com/office/officeart/2005/8/layout/process5"/>
    <dgm:cxn modelId="{829781C5-0751-4191-A453-786E89A6C192}" type="presOf" srcId="{8C4283F7-B302-4165-9C8E-7AB6D458B2D7}" destId="{12676FB0-7907-450D-AC55-31977A0F125A}" srcOrd="0" destOrd="0" presId="urn:microsoft.com/office/officeart/2005/8/layout/process5"/>
    <dgm:cxn modelId="{7AC25B58-83D5-494F-A78F-DE9409174274}" srcId="{04DF58AA-16B5-48DA-AC1E-ECF605A0D72F}" destId="{4F3B909F-E326-4A0C-9713-B160803301F1}" srcOrd="4" destOrd="0" parTransId="{3E0DE2FA-DA0F-4301-BBD7-CC6973ACB7FD}" sibTransId="{D03BF868-3DF7-4C1D-885C-26AADF3C8C43}"/>
    <dgm:cxn modelId="{BA57F5A2-8DED-4351-89A1-3733CF7FD426}" type="presOf" srcId="{1BC14D1A-D1B2-41FF-832B-6CDAB4639B76}" destId="{19BE0688-2F5F-4B37-A3F8-B76FC7F2A920}" srcOrd="0" destOrd="0" presId="urn:microsoft.com/office/officeart/2005/8/layout/process5"/>
    <dgm:cxn modelId="{9E40E383-661B-4289-9032-B3DC99BD61CA}" type="presParOf" srcId="{2462B34B-FE96-4B92-903F-3A9A73E204BE}" destId="{C19BF783-798E-4D6B-9AB9-D7794F8594A2}" srcOrd="0" destOrd="0" presId="urn:microsoft.com/office/officeart/2005/8/layout/process5"/>
    <dgm:cxn modelId="{F2C4D290-0C01-4346-AEC4-B61F85867238}" type="presParOf" srcId="{2462B34B-FE96-4B92-903F-3A9A73E204BE}" destId="{E9F32E42-FA66-4DDD-9354-95C92476E5AE}" srcOrd="1" destOrd="0" presId="urn:microsoft.com/office/officeart/2005/8/layout/process5"/>
    <dgm:cxn modelId="{61B25FE2-C506-4CC6-A8D5-081BDFCD49EA}" type="presParOf" srcId="{E9F32E42-FA66-4DDD-9354-95C92476E5AE}" destId="{2E60392D-D208-42DE-909D-83D0FA7E2E9E}" srcOrd="0" destOrd="0" presId="urn:microsoft.com/office/officeart/2005/8/layout/process5"/>
    <dgm:cxn modelId="{2B688D49-D7B4-4BE2-AAE7-9D5DD0DDA0F4}" type="presParOf" srcId="{2462B34B-FE96-4B92-903F-3A9A73E204BE}" destId="{ABC78CA7-D9CD-4D69-88F8-576A90E1CED0}" srcOrd="2" destOrd="0" presId="urn:microsoft.com/office/officeart/2005/8/layout/process5"/>
    <dgm:cxn modelId="{5E186B2B-9BC8-44CF-9A06-3BA4E83E539C}" type="presParOf" srcId="{2462B34B-FE96-4B92-903F-3A9A73E204BE}" destId="{1238E10F-BCF8-42A4-986F-8BFC94537F92}" srcOrd="3" destOrd="0" presId="urn:microsoft.com/office/officeart/2005/8/layout/process5"/>
    <dgm:cxn modelId="{73BB4A13-2EDA-4B0C-A857-CC801E07D39E}" type="presParOf" srcId="{1238E10F-BCF8-42A4-986F-8BFC94537F92}" destId="{2E12A8C2-1DA4-45F4-8E6E-A84F28FFEB17}" srcOrd="0" destOrd="0" presId="urn:microsoft.com/office/officeart/2005/8/layout/process5"/>
    <dgm:cxn modelId="{050773ED-F29D-4FD5-B2BB-4C8F1F25AC54}" type="presParOf" srcId="{2462B34B-FE96-4B92-903F-3A9A73E204BE}" destId="{BD7814BC-4968-4E75-BF76-4D36142A191E}" srcOrd="4" destOrd="0" presId="urn:microsoft.com/office/officeart/2005/8/layout/process5"/>
    <dgm:cxn modelId="{A6307ABB-1B31-4942-BAB9-AF0CA9A9C19C}" type="presParOf" srcId="{2462B34B-FE96-4B92-903F-3A9A73E204BE}" destId="{12676FB0-7907-450D-AC55-31977A0F125A}" srcOrd="5" destOrd="0" presId="urn:microsoft.com/office/officeart/2005/8/layout/process5"/>
    <dgm:cxn modelId="{C89AB893-54E0-4756-B229-34F6A6AB46C1}" type="presParOf" srcId="{12676FB0-7907-450D-AC55-31977A0F125A}" destId="{EAA5DD29-7F10-4074-9B5F-2BB7439026C2}" srcOrd="0" destOrd="0" presId="urn:microsoft.com/office/officeart/2005/8/layout/process5"/>
    <dgm:cxn modelId="{37B7A079-F78F-499E-86D4-8B2E69B9A5AB}" type="presParOf" srcId="{2462B34B-FE96-4B92-903F-3A9A73E204BE}" destId="{19BE0688-2F5F-4B37-A3F8-B76FC7F2A920}" srcOrd="6" destOrd="0" presId="urn:microsoft.com/office/officeart/2005/8/layout/process5"/>
    <dgm:cxn modelId="{41312314-1999-4862-B95B-0352E33F3DC9}" type="presParOf" srcId="{2462B34B-FE96-4B92-903F-3A9A73E204BE}" destId="{DDEAAA68-05DF-42F2-A03E-EDD65B54B07E}" srcOrd="7" destOrd="0" presId="urn:microsoft.com/office/officeart/2005/8/layout/process5"/>
    <dgm:cxn modelId="{B0ED9FF4-74AC-40A7-BF04-7063B98209F6}" type="presParOf" srcId="{DDEAAA68-05DF-42F2-A03E-EDD65B54B07E}" destId="{42827AFE-4840-454C-9D0F-2E9B412DFCD6}" srcOrd="0" destOrd="0" presId="urn:microsoft.com/office/officeart/2005/8/layout/process5"/>
    <dgm:cxn modelId="{F38B71DA-BA11-4E94-8A4C-85F516526157}" type="presParOf" srcId="{2462B34B-FE96-4B92-903F-3A9A73E204BE}" destId="{F32E2AD5-1022-4574-BDE6-D95F644C76A2}" srcOrd="8" destOrd="0" presId="urn:microsoft.com/office/officeart/2005/8/layout/process5"/>
    <dgm:cxn modelId="{8BE1EEB5-1F86-4948-A762-DEF2C607E860}" type="presParOf" srcId="{2462B34B-FE96-4B92-903F-3A9A73E204BE}" destId="{9F214F5E-6DC6-440C-B61E-A5C761FFA958}" srcOrd="9" destOrd="0" presId="urn:microsoft.com/office/officeart/2005/8/layout/process5"/>
    <dgm:cxn modelId="{0B8BDD4C-5E2D-45DB-BED3-4C67C55A2905}" type="presParOf" srcId="{9F214F5E-6DC6-440C-B61E-A5C761FFA958}" destId="{5BC3A5A9-8884-43F4-A4CB-3E420771AFFC}" srcOrd="0" destOrd="0" presId="urn:microsoft.com/office/officeart/2005/8/layout/process5"/>
    <dgm:cxn modelId="{339BEB41-292B-42A7-ABC2-C396BCB17781}" type="presParOf" srcId="{2462B34B-FE96-4B92-903F-3A9A73E204BE}" destId="{85E8FC4A-6827-4504-91AB-AB0449B42BFA}" srcOrd="10" destOrd="0" presId="urn:microsoft.com/office/officeart/2005/8/layout/process5"/>
    <dgm:cxn modelId="{E8E728E8-8F03-4FC3-9260-56D42D76E118}" type="presParOf" srcId="{2462B34B-FE96-4B92-903F-3A9A73E204BE}" destId="{0145F941-4ADB-4CF4-AD4D-8D639DB68EE4}" srcOrd="11" destOrd="0" presId="urn:microsoft.com/office/officeart/2005/8/layout/process5"/>
    <dgm:cxn modelId="{BD016299-57BC-44ED-A4AB-FFB60ED4B3F3}" type="presParOf" srcId="{0145F941-4ADB-4CF4-AD4D-8D639DB68EE4}" destId="{BBA36FA5-EEFC-4047-AB90-5E1BBB824729}" srcOrd="0" destOrd="0" presId="urn:microsoft.com/office/officeart/2005/8/layout/process5"/>
    <dgm:cxn modelId="{52B55080-D25A-46BC-9E4B-6C4B7ACA3AF6}" type="presParOf" srcId="{2462B34B-FE96-4B92-903F-3A9A73E204BE}" destId="{302908F7-0A60-4AC3-B5A0-1EC6A625760C}" srcOrd="12" destOrd="0" presId="urn:microsoft.com/office/officeart/2005/8/layout/process5"/>
    <dgm:cxn modelId="{06E0B1F3-1E15-44CE-A169-DF6FDBE42A2A}" type="presParOf" srcId="{2462B34B-FE96-4B92-903F-3A9A73E204BE}" destId="{8AAACBD1-851B-4E45-84AF-C75411BC8291}" srcOrd="13" destOrd="0" presId="urn:microsoft.com/office/officeart/2005/8/layout/process5"/>
    <dgm:cxn modelId="{F41D4803-2BD6-4566-9A87-0FECE03BEA03}" type="presParOf" srcId="{8AAACBD1-851B-4E45-84AF-C75411BC8291}" destId="{96833A2F-3C26-47DB-8489-C266C8011AF6}" srcOrd="0" destOrd="0" presId="urn:microsoft.com/office/officeart/2005/8/layout/process5"/>
    <dgm:cxn modelId="{3305DD72-8BF4-4FCD-ACF6-70247AC9108A}" type="presParOf" srcId="{2462B34B-FE96-4B92-903F-3A9A73E204BE}" destId="{F56AC44D-ACD5-4124-8404-7D9806E0272A}" srcOrd="1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1E99B2-336F-4431-BEE4-8DBF9BF4B473}" type="doc">
      <dgm:prSet loTypeId="urn:microsoft.com/office/officeart/2005/8/layout/process5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19B2B2-31EE-4402-8ACD-1E27EA23098E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l-GR" b="1" dirty="0" smtClean="0"/>
            <a:t>Επιλογή Τοποθεσίας</a:t>
          </a:r>
          <a:endParaRPr lang="en-US" b="1" dirty="0"/>
        </a:p>
      </dgm:t>
    </dgm:pt>
    <dgm:pt modelId="{4A43DC59-E4EB-4C60-BEDC-400E08040F67}" type="parTrans" cxnId="{44C31C02-CEEA-42D4-ADBC-7DDB491E1C73}">
      <dgm:prSet/>
      <dgm:spPr/>
      <dgm:t>
        <a:bodyPr/>
        <a:lstStyle/>
        <a:p>
          <a:endParaRPr lang="en-US"/>
        </a:p>
      </dgm:t>
    </dgm:pt>
    <dgm:pt modelId="{B5FD91D6-46D8-4FB4-8A99-42A950A4D2CD}" type="sibTrans" cxnId="{44C31C02-CEEA-42D4-ADBC-7DDB491E1C73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AA85647E-0F77-45F4-A676-37CBEEEC5F47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l-GR" sz="1800" b="1" dirty="0" err="1" smtClean="0"/>
            <a:t>Διεπαφή</a:t>
          </a:r>
          <a:r>
            <a:rPr lang="el-GR" sz="1800" b="1" dirty="0" smtClean="0"/>
            <a:t> πόλης</a:t>
          </a:r>
          <a:endParaRPr lang="en-US" sz="1800" b="1" dirty="0"/>
        </a:p>
      </dgm:t>
    </dgm:pt>
    <dgm:pt modelId="{D6496FA3-F54C-4167-9C13-D8ABB26878F5}" type="parTrans" cxnId="{D4B2DC85-33E7-4A9B-BDED-B1910BB9BAAF}">
      <dgm:prSet/>
      <dgm:spPr/>
      <dgm:t>
        <a:bodyPr/>
        <a:lstStyle/>
        <a:p>
          <a:endParaRPr lang="en-US"/>
        </a:p>
      </dgm:t>
    </dgm:pt>
    <dgm:pt modelId="{7F29E50C-45B5-4ED5-89F0-E465597CE959}" type="sibTrans" cxnId="{D4B2DC85-33E7-4A9B-BDED-B1910BB9BAAF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4794B687-052A-4B73-A600-FEFFF64B61B7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l-GR" b="1" dirty="0" smtClean="0"/>
            <a:t>Εισαγωγή, επιλογή γλώσσας</a:t>
          </a:r>
          <a:endParaRPr lang="en-US" b="1" dirty="0"/>
        </a:p>
      </dgm:t>
    </dgm:pt>
    <dgm:pt modelId="{E4E54961-53C4-4AEA-8518-B99F2F85AA1B}" type="parTrans" cxnId="{23D71F67-8C6A-4F6E-89FF-F6C3B444B805}">
      <dgm:prSet/>
      <dgm:spPr/>
      <dgm:t>
        <a:bodyPr/>
        <a:lstStyle/>
        <a:p>
          <a:endParaRPr lang="en-US"/>
        </a:p>
      </dgm:t>
    </dgm:pt>
    <dgm:pt modelId="{2F2B9F2D-978D-4264-BB74-4C0AA705369B}" type="sibTrans" cxnId="{23D71F67-8C6A-4F6E-89FF-F6C3B444B805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40B1ADE4-8530-4BAA-AFF0-BB140636E43A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l-GR" sz="1400" b="1" dirty="0" smtClean="0"/>
            <a:t>Δόμηση πόλης</a:t>
          </a:r>
          <a:endParaRPr lang="en-US" sz="1400" b="1" dirty="0"/>
        </a:p>
      </dgm:t>
    </dgm:pt>
    <dgm:pt modelId="{CADFB6EE-F40B-4D39-8904-FC6003FBCF09}" type="parTrans" cxnId="{C9E533F4-6A41-47D5-A080-9B348E026F76}">
      <dgm:prSet/>
      <dgm:spPr/>
      <dgm:t>
        <a:bodyPr/>
        <a:lstStyle/>
        <a:p>
          <a:endParaRPr lang="en-US"/>
        </a:p>
      </dgm:t>
    </dgm:pt>
    <dgm:pt modelId="{AD3D08D0-52CC-450E-939F-826F920A4579}" type="sibTrans" cxnId="{C9E533F4-6A41-47D5-A080-9B348E026F76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43FF6823-57B0-455E-BB72-0214F21D79E1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l-GR" sz="1400" b="1" dirty="0" smtClean="0"/>
            <a:t>Ενεργειακά κτίρια και πράσινο</a:t>
          </a:r>
          <a:endParaRPr lang="en-US" sz="1400" b="1" dirty="0"/>
        </a:p>
      </dgm:t>
    </dgm:pt>
    <dgm:pt modelId="{580FBC81-A9B1-465B-96B9-141E8E30CBAC}" type="parTrans" cxnId="{33C2073B-8A8D-431C-B5B5-139D41394800}">
      <dgm:prSet/>
      <dgm:spPr/>
      <dgm:t>
        <a:bodyPr/>
        <a:lstStyle/>
        <a:p>
          <a:endParaRPr lang="en-US"/>
        </a:p>
      </dgm:t>
    </dgm:pt>
    <dgm:pt modelId="{90AAA659-BAA1-46D7-BBA8-A34D868AEBE9}" type="sibTrans" cxnId="{33C2073B-8A8D-431C-B5B5-139D41394800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CED1A229-0527-4F0C-AC2B-081EE36D1626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l-GR" sz="1400" b="1" dirty="0" smtClean="0"/>
            <a:t>Μεταφορές</a:t>
          </a:r>
          <a:endParaRPr lang="en-US" sz="1600" b="1" dirty="0"/>
        </a:p>
      </dgm:t>
    </dgm:pt>
    <dgm:pt modelId="{D75CDB72-10E0-42AB-88D6-BA38D7E214A0}" type="parTrans" cxnId="{0A02B54F-EC01-4703-A75E-8965BAB192B1}">
      <dgm:prSet/>
      <dgm:spPr/>
      <dgm:t>
        <a:bodyPr/>
        <a:lstStyle/>
        <a:p>
          <a:endParaRPr lang="en-US"/>
        </a:p>
      </dgm:t>
    </dgm:pt>
    <dgm:pt modelId="{5A010CC6-DC88-404A-80D5-AD0D1C920E43}" type="sibTrans" cxnId="{0A02B54F-EC01-4703-A75E-8965BAB192B1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46502199-8245-4897-A984-8A854541F4E1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l-GR" sz="1400" b="1" dirty="0" smtClean="0"/>
            <a:t>Παραγωγή ενέργειας</a:t>
          </a:r>
          <a:endParaRPr lang="en-US" sz="1400" b="1" dirty="0"/>
        </a:p>
      </dgm:t>
    </dgm:pt>
    <dgm:pt modelId="{FE5D1961-0C82-4A82-97BA-EBDF81698216}" type="parTrans" cxnId="{F7A44903-52CF-4E7C-B5F2-2795ADE9DCB7}">
      <dgm:prSet/>
      <dgm:spPr/>
      <dgm:t>
        <a:bodyPr/>
        <a:lstStyle/>
        <a:p>
          <a:endParaRPr lang="en-US"/>
        </a:p>
      </dgm:t>
    </dgm:pt>
    <dgm:pt modelId="{8356316D-5D03-4114-A420-E6AFE7F16A5B}" type="sibTrans" cxnId="{F7A44903-52CF-4E7C-B5F2-2795ADE9DCB7}">
      <dgm:prSet/>
      <dgm:spPr/>
      <dgm:t>
        <a:bodyPr/>
        <a:lstStyle/>
        <a:p>
          <a:endParaRPr lang="en-US"/>
        </a:p>
      </dgm:t>
    </dgm:pt>
    <dgm:pt modelId="{B33C553F-D12E-4310-A6A9-5CD349167B56}">
      <dgm:prSet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l-GR" b="1" dirty="0" smtClean="0"/>
            <a:t>Επεξηγήσεις</a:t>
          </a:r>
          <a:endParaRPr lang="en-US" b="1" dirty="0"/>
        </a:p>
      </dgm:t>
    </dgm:pt>
    <dgm:pt modelId="{66AD6881-B1CD-4862-80D1-A2E9D3A01474}" type="parTrans" cxnId="{C09B6096-5121-450D-AD6C-F4ACE21A9A67}">
      <dgm:prSet/>
      <dgm:spPr/>
      <dgm:t>
        <a:bodyPr/>
        <a:lstStyle/>
        <a:p>
          <a:endParaRPr lang="en-US"/>
        </a:p>
      </dgm:t>
    </dgm:pt>
    <dgm:pt modelId="{6782F852-EEF7-41CD-9D6D-B1CBC6F61CD2}" type="sibTrans" cxnId="{C09B6096-5121-450D-AD6C-F4ACE21A9A67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9CC08D2E-09DC-482D-94A3-B5BAA7DB7F47}" type="pres">
      <dgm:prSet presAssocID="{0A1E99B2-336F-4431-BEE4-8DBF9BF4B47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4975CC-9816-4BDF-87E4-001CF416B8FF}" type="pres">
      <dgm:prSet presAssocID="{4794B687-052A-4B73-A600-FEFFF64B61B7}" presName="node" presStyleLbl="node1" presStyleIdx="0" presStyleCnt="8" custScaleX="125014" custLinFactNeighborX="-28274" custLinFactNeighborY="-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5BF7AB-5E30-46BB-8787-37F356DFCDC1}" type="pres">
      <dgm:prSet presAssocID="{2F2B9F2D-978D-4264-BB74-4C0AA705369B}" presName="sibTrans" presStyleLbl="sibTrans2D1" presStyleIdx="0" presStyleCnt="7"/>
      <dgm:spPr/>
      <dgm:t>
        <a:bodyPr/>
        <a:lstStyle/>
        <a:p>
          <a:endParaRPr lang="en-US"/>
        </a:p>
      </dgm:t>
    </dgm:pt>
    <dgm:pt modelId="{9FF4810D-EF5C-4007-BD66-2213E0D95071}" type="pres">
      <dgm:prSet presAssocID="{2F2B9F2D-978D-4264-BB74-4C0AA705369B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ABE21D6D-25A2-4A7A-8FF9-8542BA91EADE}" type="pres">
      <dgm:prSet presAssocID="{B33C553F-D12E-4310-A6A9-5CD349167B56}" presName="node" presStyleLbl="node1" presStyleIdx="1" presStyleCnt="8" custLinFactNeighborX="-22009" custLinFactNeighborY="-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549FBF-EA26-4E8E-91E7-62187CDD7898}" type="pres">
      <dgm:prSet presAssocID="{6782F852-EEF7-41CD-9D6D-B1CBC6F61CD2}" presName="sibTrans" presStyleLbl="sibTrans2D1" presStyleIdx="1" presStyleCnt="7"/>
      <dgm:spPr/>
      <dgm:t>
        <a:bodyPr/>
        <a:lstStyle/>
        <a:p>
          <a:endParaRPr lang="en-US"/>
        </a:p>
      </dgm:t>
    </dgm:pt>
    <dgm:pt modelId="{0AF1AC13-9D1D-4B90-96ED-CDA76312D344}" type="pres">
      <dgm:prSet presAssocID="{6782F852-EEF7-41CD-9D6D-B1CBC6F61CD2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9C15ED45-CB23-4395-95E9-60D865D95105}" type="pres">
      <dgm:prSet presAssocID="{5119B2B2-31EE-4402-8ACD-1E27EA23098E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5AF348-C652-430C-9EB5-65B70F1F5BE1}" type="pres">
      <dgm:prSet presAssocID="{B5FD91D6-46D8-4FB4-8A99-42A950A4D2CD}" presName="sibTrans" presStyleLbl="sibTrans2D1" presStyleIdx="2" presStyleCnt="7" custAng="2950742" custScaleX="121831" custScaleY="130719" custLinFactX="-74162" custLinFactNeighborX="-100000" custLinFactNeighborY="-79985"/>
      <dgm:spPr/>
      <dgm:t>
        <a:bodyPr/>
        <a:lstStyle/>
        <a:p>
          <a:endParaRPr lang="en-US"/>
        </a:p>
      </dgm:t>
    </dgm:pt>
    <dgm:pt modelId="{ED4EDCA5-B239-42F2-A2C6-96C8639DC008}" type="pres">
      <dgm:prSet presAssocID="{B5FD91D6-46D8-4FB4-8A99-42A950A4D2CD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A49CD6AC-BB45-4A5F-ACB4-8D6D974CB100}" type="pres">
      <dgm:prSet presAssocID="{40B1ADE4-8530-4BAA-AFF0-BB140636E43A}" presName="node" presStyleLbl="node1" presStyleIdx="3" presStyleCnt="8" custScaleX="93124" custScaleY="137212" custLinFactNeighborX="7142" custLinFactNeighborY="403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3A023E-EFFA-40C9-9F87-7804067A6569}" type="pres">
      <dgm:prSet presAssocID="{AD3D08D0-52CC-450E-939F-826F920A4579}" presName="sibTrans" presStyleLbl="sibTrans2D1" presStyleIdx="3" presStyleCnt="7" custScaleX="168985" custScaleY="99623" custLinFactNeighborX="-6729" custLinFactNeighborY="-39701"/>
      <dgm:spPr>
        <a:prstGeom prst="leftRightArrow">
          <a:avLst/>
        </a:prstGeom>
      </dgm:spPr>
      <dgm:t>
        <a:bodyPr/>
        <a:lstStyle/>
        <a:p>
          <a:endParaRPr lang="en-US"/>
        </a:p>
      </dgm:t>
    </dgm:pt>
    <dgm:pt modelId="{2607837D-85A2-491E-B6C2-57184322DF1A}" type="pres">
      <dgm:prSet presAssocID="{AD3D08D0-52CC-450E-939F-826F920A4579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2ECB7D00-F68D-451B-A04D-97C77B9BC8EF}" type="pres">
      <dgm:prSet presAssocID="{AA85647E-0F77-45F4-A676-37CBEEEC5F47}" presName="node" presStyleLbl="node1" presStyleIdx="4" presStyleCnt="8" custScaleX="154834" custScaleY="185203" custLinFactNeighborX="-3734" custLinFactNeighborY="-71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257EC4-4AEC-47F9-B1F7-6996D4B54FFB}" type="pres">
      <dgm:prSet presAssocID="{7F29E50C-45B5-4ED5-89F0-E465597CE959}" presName="sibTrans" presStyleLbl="sibTrans2D1" presStyleIdx="4" presStyleCnt="7" custAng="10979401" custFlipHor="1" custScaleX="158055" custScaleY="75809" custLinFactNeighborX="-5043" custLinFactNeighborY="-13981"/>
      <dgm:spPr>
        <a:prstGeom prst="leftRightArrow">
          <a:avLst/>
        </a:prstGeom>
      </dgm:spPr>
      <dgm:t>
        <a:bodyPr/>
        <a:lstStyle/>
        <a:p>
          <a:endParaRPr lang="en-US"/>
        </a:p>
      </dgm:t>
    </dgm:pt>
    <dgm:pt modelId="{96D2B220-D5AD-4D91-8143-BF828AB97DD5}" type="pres">
      <dgm:prSet presAssocID="{7F29E50C-45B5-4ED5-89F0-E465597CE959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3FFD495F-2C65-4094-B4C8-1D53E5780C51}" type="pres">
      <dgm:prSet presAssocID="{43FF6823-57B0-455E-BB72-0214F21D79E1}" presName="node" presStyleLbl="node1" presStyleIdx="5" presStyleCnt="8" custLinFactNeighborX="729" custLinFactNeighborY="70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29DBC8-84F1-47AA-9793-A09BC3863986}" type="pres">
      <dgm:prSet presAssocID="{90AAA659-BAA1-46D7-BBA8-A34D868AEBE9}" presName="sibTrans" presStyleLbl="sibTrans2D1" presStyleIdx="5" presStyleCnt="7" custAng="3526560" custScaleX="126158" custLinFactX="69892" custLinFactNeighborX="100000" custLinFactNeighborY="43917"/>
      <dgm:spPr>
        <a:prstGeom prst="leftRightArrow">
          <a:avLst/>
        </a:prstGeom>
      </dgm:spPr>
      <dgm:t>
        <a:bodyPr/>
        <a:lstStyle/>
        <a:p>
          <a:endParaRPr lang="en-US"/>
        </a:p>
      </dgm:t>
    </dgm:pt>
    <dgm:pt modelId="{DE8B2B2F-3997-4607-94F9-7DABAB508600}" type="pres">
      <dgm:prSet presAssocID="{90AAA659-BAA1-46D7-BBA8-A34D868AEBE9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C6B06945-D361-4A04-A1BD-833AB03366BE}" type="pres">
      <dgm:prSet presAssocID="{CED1A229-0527-4F0C-AC2B-081EE36D1626}" presName="node" presStyleLbl="node1" presStyleIdx="6" presStyleCnt="8" custScaleX="144642" custScaleY="88044" custLinFactNeighborX="47700" custLinFactNeighborY="39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4698B8-6510-40E8-A118-75B0323B5647}" type="pres">
      <dgm:prSet presAssocID="{5A010CC6-DC88-404A-80D5-AD0D1C920E43}" presName="sibTrans" presStyleLbl="sibTrans2D1" presStyleIdx="6" presStyleCnt="7" custAng="9940112" custFlipVert="1" custScaleX="106129" custScaleY="86199" custLinFactY="-100000" custLinFactNeighborX="42908" custLinFactNeighborY="-113176"/>
      <dgm:spPr>
        <a:prstGeom prst="leftRightArrow">
          <a:avLst/>
        </a:prstGeom>
      </dgm:spPr>
      <dgm:t>
        <a:bodyPr/>
        <a:lstStyle/>
        <a:p>
          <a:endParaRPr lang="en-US"/>
        </a:p>
      </dgm:t>
    </dgm:pt>
    <dgm:pt modelId="{2F96EF7B-EE96-4EDE-951D-EC0CC7A1812E}" type="pres">
      <dgm:prSet presAssocID="{5A010CC6-DC88-404A-80D5-AD0D1C920E43}" presName="connectorText" presStyleLbl="sibTrans2D1" presStyleIdx="6" presStyleCnt="7"/>
      <dgm:spPr/>
      <dgm:t>
        <a:bodyPr/>
        <a:lstStyle/>
        <a:p>
          <a:endParaRPr lang="en-US"/>
        </a:p>
      </dgm:t>
    </dgm:pt>
    <dgm:pt modelId="{6C0FE9AA-A4E6-483D-929B-B4152F1CE697}" type="pres">
      <dgm:prSet presAssocID="{46502199-8245-4897-A984-8A854541F4E1}" presName="node" presStyleLbl="node1" presStyleIdx="7" presStyleCnt="8" custScaleX="117551" custScaleY="112912" custLinFactNeighborX="89816" custLinFactNeighborY="-243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BB77EC-16ED-4FF8-820F-5B4B9C61BD5F}" type="presOf" srcId="{7F29E50C-45B5-4ED5-89F0-E465597CE959}" destId="{96D2B220-D5AD-4D91-8143-BF828AB97DD5}" srcOrd="1" destOrd="0" presId="urn:microsoft.com/office/officeart/2005/8/layout/process5"/>
    <dgm:cxn modelId="{D313C973-DE22-4ED5-8EF6-6602E99AAFFB}" type="presOf" srcId="{7F29E50C-45B5-4ED5-89F0-E465597CE959}" destId="{9C257EC4-4AEC-47F9-B1F7-6996D4B54FFB}" srcOrd="0" destOrd="0" presId="urn:microsoft.com/office/officeart/2005/8/layout/process5"/>
    <dgm:cxn modelId="{2223B215-C316-48CD-8CA5-E0D636D02BBA}" type="presOf" srcId="{46502199-8245-4897-A984-8A854541F4E1}" destId="{6C0FE9AA-A4E6-483D-929B-B4152F1CE697}" srcOrd="0" destOrd="0" presId="urn:microsoft.com/office/officeart/2005/8/layout/process5"/>
    <dgm:cxn modelId="{A5C83764-60EF-4996-9184-7C5CC0600536}" type="presOf" srcId="{6782F852-EEF7-41CD-9D6D-B1CBC6F61CD2}" destId="{0AF1AC13-9D1D-4B90-96ED-CDA76312D344}" srcOrd="1" destOrd="0" presId="urn:microsoft.com/office/officeart/2005/8/layout/process5"/>
    <dgm:cxn modelId="{F7A44903-52CF-4E7C-B5F2-2795ADE9DCB7}" srcId="{0A1E99B2-336F-4431-BEE4-8DBF9BF4B473}" destId="{46502199-8245-4897-A984-8A854541F4E1}" srcOrd="7" destOrd="0" parTransId="{FE5D1961-0C82-4A82-97BA-EBDF81698216}" sibTransId="{8356316D-5D03-4114-A420-E6AFE7F16A5B}"/>
    <dgm:cxn modelId="{0A02B54F-EC01-4703-A75E-8965BAB192B1}" srcId="{0A1E99B2-336F-4431-BEE4-8DBF9BF4B473}" destId="{CED1A229-0527-4F0C-AC2B-081EE36D1626}" srcOrd="6" destOrd="0" parTransId="{D75CDB72-10E0-42AB-88D6-BA38D7E214A0}" sibTransId="{5A010CC6-DC88-404A-80D5-AD0D1C920E43}"/>
    <dgm:cxn modelId="{C9E533F4-6A41-47D5-A080-9B348E026F76}" srcId="{0A1E99B2-336F-4431-BEE4-8DBF9BF4B473}" destId="{40B1ADE4-8530-4BAA-AFF0-BB140636E43A}" srcOrd="3" destOrd="0" parTransId="{CADFB6EE-F40B-4D39-8904-FC6003FBCF09}" sibTransId="{AD3D08D0-52CC-450E-939F-826F920A4579}"/>
    <dgm:cxn modelId="{E0B2E2AF-9194-4C1B-9949-E84FAC575800}" type="presOf" srcId="{90AAA659-BAA1-46D7-BBA8-A34D868AEBE9}" destId="{DE8B2B2F-3997-4607-94F9-7DABAB508600}" srcOrd="1" destOrd="0" presId="urn:microsoft.com/office/officeart/2005/8/layout/process5"/>
    <dgm:cxn modelId="{A0C699B7-E28D-4C1B-B12F-8FE68EC3084D}" type="presOf" srcId="{6782F852-EEF7-41CD-9D6D-B1CBC6F61CD2}" destId="{19549FBF-EA26-4E8E-91E7-62187CDD7898}" srcOrd="0" destOrd="0" presId="urn:microsoft.com/office/officeart/2005/8/layout/process5"/>
    <dgm:cxn modelId="{0D2FAE36-1FFB-4F75-AE49-9F894DA58EEF}" type="presOf" srcId="{2F2B9F2D-978D-4264-BB74-4C0AA705369B}" destId="{9FF4810D-EF5C-4007-BD66-2213E0D95071}" srcOrd="1" destOrd="0" presId="urn:microsoft.com/office/officeart/2005/8/layout/process5"/>
    <dgm:cxn modelId="{382DD01C-FDBF-40D1-902C-A59C4765948B}" type="presOf" srcId="{AA85647E-0F77-45F4-A676-37CBEEEC5F47}" destId="{2ECB7D00-F68D-451B-A04D-97C77B9BC8EF}" srcOrd="0" destOrd="0" presId="urn:microsoft.com/office/officeart/2005/8/layout/process5"/>
    <dgm:cxn modelId="{7D475F98-9073-4F10-94A1-7949AFCC839D}" type="presOf" srcId="{AD3D08D0-52CC-450E-939F-826F920A4579}" destId="{2607837D-85A2-491E-B6C2-57184322DF1A}" srcOrd="1" destOrd="0" presId="urn:microsoft.com/office/officeart/2005/8/layout/process5"/>
    <dgm:cxn modelId="{F753584B-76F5-4B66-AC88-9452789595E0}" type="presOf" srcId="{90AAA659-BAA1-46D7-BBA8-A34D868AEBE9}" destId="{3129DBC8-84F1-47AA-9793-A09BC3863986}" srcOrd="0" destOrd="0" presId="urn:microsoft.com/office/officeart/2005/8/layout/process5"/>
    <dgm:cxn modelId="{D4B2DC85-33E7-4A9B-BDED-B1910BB9BAAF}" srcId="{0A1E99B2-336F-4431-BEE4-8DBF9BF4B473}" destId="{AA85647E-0F77-45F4-A676-37CBEEEC5F47}" srcOrd="4" destOrd="0" parTransId="{D6496FA3-F54C-4167-9C13-D8ABB26878F5}" sibTransId="{7F29E50C-45B5-4ED5-89F0-E465597CE959}"/>
    <dgm:cxn modelId="{A7CF8A44-606E-4C5A-AAD3-66EDC1135DC3}" type="presOf" srcId="{5A010CC6-DC88-404A-80D5-AD0D1C920E43}" destId="{2F96EF7B-EE96-4EDE-951D-EC0CC7A1812E}" srcOrd="1" destOrd="0" presId="urn:microsoft.com/office/officeart/2005/8/layout/process5"/>
    <dgm:cxn modelId="{943C7FA4-7C34-45F7-85C9-56EFEC72F3E0}" type="presOf" srcId="{B33C553F-D12E-4310-A6A9-5CD349167B56}" destId="{ABE21D6D-25A2-4A7A-8FF9-8542BA91EADE}" srcOrd="0" destOrd="0" presId="urn:microsoft.com/office/officeart/2005/8/layout/process5"/>
    <dgm:cxn modelId="{1B0E96D6-7953-4711-83CD-52D5A17A3061}" type="presOf" srcId="{5A010CC6-DC88-404A-80D5-AD0D1C920E43}" destId="{CF4698B8-6510-40E8-A118-75B0323B5647}" srcOrd="0" destOrd="0" presId="urn:microsoft.com/office/officeart/2005/8/layout/process5"/>
    <dgm:cxn modelId="{EE1E4E90-612A-48CD-A170-FDCF941E4508}" type="presOf" srcId="{4794B687-052A-4B73-A600-FEFFF64B61B7}" destId="{2E4975CC-9816-4BDF-87E4-001CF416B8FF}" srcOrd="0" destOrd="0" presId="urn:microsoft.com/office/officeart/2005/8/layout/process5"/>
    <dgm:cxn modelId="{576D3921-25E2-4D99-9148-3ED6DB90A11D}" type="presOf" srcId="{B5FD91D6-46D8-4FB4-8A99-42A950A4D2CD}" destId="{ED4EDCA5-B239-42F2-A2C6-96C8639DC008}" srcOrd="1" destOrd="0" presId="urn:microsoft.com/office/officeart/2005/8/layout/process5"/>
    <dgm:cxn modelId="{23D71F67-8C6A-4F6E-89FF-F6C3B444B805}" srcId="{0A1E99B2-336F-4431-BEE4-8DBF9BF4B473}" destId="{4794B687-052A-4B73-A600-FEFFF64B61B7}" srcOrd="0" destOrd="0" parTransId="{E4E54961-53C4-4AEA-8518-B99F2F85AA1B}" sibTransId="{2F2B9F2D-978D-4264-BB74-4C0AA705369B}"/>
    <dgm:cxn modelId="{4BE0ED0C-A08E-4B03-B757-FCCB7B64B3F0}" type="presOf" srcId="{43FF6823-57B0-455E-BB72-0214F21D79E1}" destId="{3FFD495F-2C65-4094-B4C8-1D53E5780C51}" srcOrd="0" destOrd="0" presId="urn:microsoft.com/office/officeart/2005/8/layout/process5"/>
    <dgm:cxn modelId="{EAD71CDD-D20C-4971-97BD-0996CB26E546}" type="presOf" srcId="{0A1E99B2-336F-4431-BEE4-8DBF9BF4B473}" destId="{9CC08D2E-09DC-482D-94A3-B5BAA7DB7F47}" srcOrd="0" destOrd="0" presId="urn:microsoft.com/office/officeart/2005/8/layout/process5"/>
    <dgm:cxn modelId="{FBDBD6D2-43FD-429F-94C1-1EEFCCE6791B}" type="presOf" srcId="{CED1A229-0527-4F0C-AC2B-081EE36D1626}" destId="{C6B06945-D361-4A04-A1BD-833AB03366BE}" srcOrd="0" destOrd="0" presId="urn:microsoft.com/office/officeart/2005/8/layout/process5"/>
    <dgm:cxn modelId="{713EDE43-61FE-4FC2-8756-7B45AA1ED8E6}" type="presOf" srcId="{2F2B9F2D-978D-4264-BB74-4C0AA705369B}" destId="{725BF7AB-5E30-46BB-8787-37F356DFCDC1}" srcOrd="0" destOrd="0" presId="urn:microsoft.com/office/officeart/2005/8/layout/process5"/>
    <dgm:cxn modelId="{45210E8B-2168-4048-906F-3A56CBADAA91}" type="presOf" srcId="{AD3D08D0-52CC-450E-939F-826F920A4579}" destId="{663A023E-EFFA-40C9-9F87-7804067A6569}" srcOrd="0" destOrd="0" presId="urn:microsoft.com/office/officeart/2005/8/layout/process5"/>
    <dgm:cxn modelId="{C09B6096-5121-450D-AD6C-F4ACE21A9A67}" srcId="{0A1E99B2-336F-4431-BEE4-8DBF9BF4B473}" destId="{B33C553F-D12E-4310-A6A9-5CD349167B56}" srcOrd="1" destOrd="0" parTransId="{66AD6881-B1CD-4862-80D1-A2E9D3A01474}" sibTransId="{6782F852-EEF7-41CD-9D6D-B1CBC6F61CD2}"/>
    <dgm:cxn modelId="{749F82B0-EF7D-44D1-A193-8C396F7FD63B}" type="presOf" srcId="{B5FD91D6-46D8-4FB4-8A99-42A950A4D2CD}" destId="{BD5AF348-C652-430C-9EB5-65B70F1F5BE1}" srcOrd="0" destOrd="0" presId="urn:microsoft.com/office/officeart/2005/8/layout/process5"/>
    <dgm:cxn modelId="{33C2073B-8A8D-431C-B5B5-139D41394800}" srcId="{0A1E99B2-336F-4431-BEE4-8DBF9BF4B473}" destId="{43FF6823-57B0-455E-BB72-0214F21D79E1}" srcOrd="5" destOrd="0" parTransId="{580FBC81-A9B1-465B-96B9-141E8E30CBAC}" sibTransId="{90AAA659-BAA1-46D7-BBA8-A34D868AEBE9}"/>
    <dgm:cxn modelId="{44C31C02-CEEA-42D4-ADBC-7DDB491E1C73}" srcId="{0A1E99B2-336F-4431-BEE4-8DBF9BF4B473}" destId="{5119B2B2-31EE-4402-8ACD-1E27EA23098E}" srcOrd="2" destOrd="0" parTransId="{4A43DC59-E4EB-4C60-BEDC-400E08040F67}" sibTransId="{B5FD91D6-46D8-4FB4-8A99-42A950A4D2CD}"/>
    <dgm:cxn modelId="{0C006B20-0C19-4745-908B-E2E26BF11FDC}" type="presOf" srcId="{40B1ADE4-8530-4BAA-AFF0-BB140636E43A}" destId="{A49CD6AC-BB45-4A5F-ACB4-8D6D974CB100}" srcOrd="0" destOrd="0" presId="urn:microsoft.com/office/officeart/2005/8/layout/process5"/>
    <dgm:cxn modelId="{AE6D8ED5-C232-4101-B82C-AC4F9802B6C7}" type="presOf" srcId="{5119B2B2-31EE-4402-8ACD-1E27EA23098E}" destId="{9C15ED45-CB23-4395-95E9-60D865D95105}" srcOrd="0" destOrd="0" presId="urn:microsoft.com/office/officeart/2005/8/layout/process5"/>
    <dgm:cxn modelId="{838AAFD4-3315-49D9-892B-9D7B317B2A5A}" type="presParOf" srcId="{9CC08D2E-09DC-482D-94A3-B5BAA7DB7F47}" destId="{2E4975CC-9816-4BDF-87E4-001CF416B8FF}" srcOrd="0" destOrd="0" presId="urn:microsoft.com/office/officeart/2005/8/layout/process5"/>
    <dgm:cxn modelId="{41169F1E-E551-414F-887B-C8A690CED31C}" type="presParOf" srcId="{9CC08D2E-09DC-482D-94A3-B5BAA7DB7F47}" destId="{725BF7AB-5E30-46BB-8787-37F356DFCDC1}" srcOrd="1" destOrd="0" presId="urn:microsoft.com/office/officeart/2005/8/layout/process5"/>
    <dgm:cxn modelId="{4BF616D6-7F02-4CE8-82CE-9D9A8ED96439}" type="presParOf" srcId="{725BF7AB-5E30-46BB-8787-37F356DFCDC1}" destId="{9FF4810D-EF5C-4007-BD66-2213E0D95071}" srcOrd="0" destOrd="0" presId="urn:microsoft.com/office/officeart/2005/8/layout/process5"/>
    <dgm:cxn modelId="{8A3EA53E-C27B-4DC7-BD17-F6B77BCA600E}" type="presParOf" srcId="{9CC08D2E-09DC-482D-94A3-B5BAA7DB7F47}" destId="{ABE21D6D-25A2-4A7A-8FF9-8542BA91EADE}" srcOrd="2" destOrd="0" presId="urn:microsoft.com/office/officeart/2005/8/layout/process5"/>
    <dgm:cxn modelId="{9741B5CB-DA23-43D0-B744-DDAC19748377}" type="presParOf" srcId="{9CC08D2E-09DC-482D-94A3-B5BAA7DB7F47}" destId="{19549FBF-EA26-4E8E-91E7-62187CDD7898}" srcOrd="3" destOrd="0" presId="urn:microsoft.com/office/officeart/2005/8/layout/process5"/>
    <dgm:cxn modelId="{A20E5F33-F955-47A7-B420-3F679914DACA}" type="presParOf" srcId="{19549FBF-EA26-4E8E-91E7-62187CDD7898}" destId="{0AF1AC13-9D1D-4B90-96ED-CDA76312D344}" srcOrd="0" destOrd="0" presId="urn:microsoft.com/office/officeart/2005/8/layout/process5"/>
    <dgm:cxn modelId="{4DAE1401-95D9-4FAE-AD76-AA90EB9AED1F}" type="presParOf" srcId="{9CC08D2E-09DC-482D-94A3-B5BAA7DB7F47}" destId="{9C15ED45-CB23-4395-95E9-60D865D95105}" srcOrd="4" destOrd="0" presId="urn:microsoft.com/office/officeart/2005/8/layout/process5"/>
    <dgm:cxn modelId="{C69343C7-3F35-4D24-B9E6-7486D3F1042B}" type="presParOf" srcId="{9CC08D2E-09DC-482D-94A3-B5BAA7DB7F47}" destId="{BD5AF348-C652-430C-9EB5-65B70F1F5BE1}" srcOrd="5" destOrd="0" presId="urn:microsoft.com/office/officeart/2005/8/layout/process5"/>
    <dgm:cxn modelId="{EB74D59E-682B-4EF3-A6B8-992CA1ED0D74}" type="presParOf" srcId="{BD5AF348-C652-430C-9EB5-65B70F1F5BE1}" destId="{ED4EDCA5-B239-42F2-A2C6-96C8639DC008}" srcOrd="0" destOrd="0" presId="urn:microsoft.com/office/officeart/2005/8/layout/process5"/>
    <dgm:cxn modelId="{0089EC9F-3F47-4E0A-8A2C-F553A41B1835}" type="presParOf" srcId="{9CC08D2E-09DC-482D-94A3-B5BAA7DB7F47}" destId="{A49CD6AC-BB45-4A5F-ACB4-8D6D974CB100}" srcOrd="6" destOrd="0" presId="urn:microsoft.com/office/officeart/2005/8/layout/process5"/>
    <dgm:cxn modelId="{FD41CA0C-18DD-45A5-AB39-12689E5091B8}" type="presParOf" srcId="{9CC08D2E-09DC-482D-94A3-B5BAA7DB7F47}" destId="{663A023E-EFFA-40C9-9F87-7804067A6569}" srcOrd="7" destOrd="0" presId="urn:microsoft.com/office/officeart/2005/8/layout/process5"/>
    <dgm:cxn modelId="{61529C49-EAE7-4FA0-BC39-B6CD4A648D9B}" type="presParOf" srcId="{663A023E-EFFA-40C9-9F87-7804067A6569}" destId="{2607837D-85A2-491E-B6C2-57184322DF1A}" srcOrd="0" destOrd="0" presId="urn:microsoft.com/office/officeart/2005/8/layout/process5"/>
    <dgm:cxn modelId="{79B31EF4-C442-4CD5-BEB3-9A83A1877073}" type="presParOf" srcId="{9CC08D2E-09DC-482D-94A3-B5BAA7DB7F47}" destId="{2ECB7D00-F68D-451B-A04D-97C77B9BC8EF}" srcOrd="8" destOrd="0" presId="urn:microsoft.com/office/officeart/2005/8/layout/process5"/>
    <dgm:cxn modelId="{A28D7FF1-7573-429F-9400-1E371019D4B3}" type="presParOf" srcId="{9CC08D2E-09DC-482D-94A3-B5BAA7DB7F47}" destId="{9C257EC4-4AEC-47F9-B1F7-6996D4B54FFB}" srcOrd="9" destOrd="0" presId="urn:microsoft.com/office/officeart/2005/8/layout/process5"/>
    <dgm:cxn modelId="{47AD4CBD-25E6-44F4-B5C0-047293841F91}" type="presParOf" srcId="{9C257EC4-4AEC-47F9-B1F7-6996D4B54FFB}" destId="{96D2B220-D5AD-4D91-8143-BF828AB97DD5}" srcOrd="0" destOrd="0" presId="urn:microsoft.com/office/officeart/2005/8/layout/process5"/>
    <dgm:cxn modelId="{85E73426-31AF-4AF3-A9F8-57C4814AFA16}" type="presParOf" srcId="{9CC08D2E-09DC-482D-94A3-B5BAA7DB7F47}" destId="{3FFD495F-2C65-4094-B4C8-1D53E5780C51}" srcOrd="10" destOrd="0" presId="urn:microsoft.com/office/officeart/2005/8/layout/process5"/>
    <dgm:cxn modelId="{D917049C-272E-478C-BA43-66A3E9042596}" type="presParOf" srcId="{9CC08D2E-09DC-482D-94A3-B5BAA7DB7F47}" destId="{3129DBC8-84F1-47AA-9793-A09BC3863986}" srcOrd="11" destOrd="0" presId="urn:microsoft.com/office/officeart/2005/8/layout/process5"/>
    <dgm:cxn modelId="{89207064-9765-4765-9495-C29E4DB714BC}" type="presParOf" srcId="{3129DBC8-84F1-47AA-9793-A09BC3863986}" destId="{DE8B2B2F-3997-4607-94F9-7DABAB508600}" srcOrd="0" destOrd="0" presId="urn:microsoft.com/office/officeart/2005/8/layout/process5"/>
    <dgm:cxn modelId="{1782A3F2-444B-4F8A-8319-EE0404D57294}" type="presParOf" srcId="{9CC08D2E-09DC-482D-94A3-B5BAA7DB7F47}" destId="{C6B06945-D361-4A04-A1BD-833AB03366BE}" srcOrd="12" destOrd="0" presId="urn:microsoft.com/office/officeart/2005/8/layout/process5"/>
    <dgm:cxn modelId="{FEF683FD-EF13-496F-88CC-208C66412610}" type="presParOf" srcId="{9CC08D2E-09DC-482D-94A3-B5BAA7DB7F47}" destId="{CF4698B8-6510-40E8-A118-75B0323B5647}" srcOrd="13" destOrd="0" presId="urn:microsoft.com/office/officeart/2005/8/layout/process5"/>
    <dgm:cxn modelId="{F7CF20CD-4E52-4BE8-AF8A-780BE3AB988A}" type="presParOf" srcId="{CF4698B8-6510-40E8-A118-75B0323B5647}" destId="{2F96EF7B-EE96-4EDE-951D-EC0CC7A1812E}" srcOrd="0" destOrd="0" presId="urn:microsoft.com/office/officeart/2005/8/layout/process5"/>
    <dgm:cxn modelId="{7AAF9467-2D2B-4D8C-9274-415184E5BD87}" type="presParOf" srcId="{9CC08D2E-09DC-482D-94A3-B5BAA7DB7F47}" destId="{6C0FE9AA-A4E6-483D-929B-B4152F1CE697}" srcOrd="1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2A87A0-9108-4B0D-A050-D74B5CF7897C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E4E83F5E-DB94-40D8-83C4-2BD7C6955715}">
      <dgm:prSet phldrT="[Text]" custT="1"/>
      <dgm:spPr/>
      <dgm:t>
        <a:bodyPr/>
        <a:lstStyle/>
        <a:p>
          <a:r>
            <a:rPr lang="el-GR" sz="1400" dirty="0" smtClean="0">
              <a:solidFill>
                <a:schemeClr val="tx1"/>
              </a:solidFill>
            </a:rPr>
            <a:t>Διαίσθηση μέσω διερεύνησης</a:t>
          </a:r>
          <a:endParaRPr lang="en-GB" sz="1400" dirty="0">
            <a:solidFill>
              <a:schemeClr val="tx1"/>
            </a:solidFill>
          </a:endParaRPr>
        </a:p>
      </dgm:t>
    </dgm:pt>
    <dgm:pt modelId="{06245CBB-94A6-4F66-9E28-ED5CAD570C34}" type="parTrans" cxnId="{D9BC1015-FE37-457D-BE0D-2AB2F812B040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5F755DC2-D2DB-436C-A480-9CAD32C5F34F}" type="sibTrans" cxnId="{D9BC1015-FE37-457D-BE0D-2AB2F812B040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88D669F9-1F8E-4F03-AC21-0086D19D0436}">
      <dgm:prSet phldrT="[Text]" custT="1"/>
      <dgm:spPr/>
      <dgm:t>
        <a:bodyPr/>
        <a:lstStyle/>
        <a:p>
          <a:r>
            <a:rPr lang="el-GR" sz="1400" dirty="0" smtClean="0">
              <a:solidFill>
                <a:schemeClr val="tx1"/>
              </a:solidFill>
            </a:rPr>
            <a:t>Ανατροφοδότηση (γραφική)</a:t>
          </a:r>
          <a:endParaRPr lang="en-GB" sz="1400" dirty="0">
            <a:solidFill>
              <a:schemeClr val="tx1"/>
            </a:solidFill>
          </a:endParaRPr>
        </a:p>
      </dgm:t>
    </dgm:pt>
    <dgm:pt modelId="{BEA4BCF0-606F-48BC-ADF6-048AA3073B33}" type="parTrans" cxnId="{E6323802-1DF9-43B4-936F-B1F7B110352D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9F3BB41E-8093-46EB-AA54-37D308A9AEB4}" type="sibTrans" cxnId="{E6323802-1DF9-43B4-936F-B1F7B110352D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C7DB390D-6C23-4C3F-8151-74D9D1FEFD00}">
      <dgm:prSet phldrT="[Text]" custT="1"/>
      <dgm:spPr/>
      <dgm:t>
        <a:bodyPr/>
        <a:lstStyle/>
        <a:p>
          <a:r>
            <a:rPr lang="el-GR" sz="1400" dirty="0" smtClean="0">
              <a:solidFill>
                <a:schemeClr val="tx1"/>
              </a:solidFill>
            </a:rPr>
            <a:t>Συζήτηση και συνεργασία</a:t>
          </a:r>
          <a:endParaRPr lang="en-GB" sz="1400" dirty="0">
            <a:solidFill>
              <a:schemeClr val="tx1"/>
            </a:solidFill>
          </a:endParaRPr>
        </a:p>
      </dgm:t>
    </dgm:pt>
    <dgm:pt modelId="{07E63891-1356-4796-ACDB-2077C6C6BD24}" type="parTrans" cxnId="{CABA23DE-058C-4F3D-9B3E-F0FB1D7C5621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13DD3C71-BB93-458A-8A2C-3E685F966420}" type="sibTrans" cxnId="{CABA23DE-058C-4F3D-9B3E-F0FB1D7C5621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D0EA490B-A888-4B92-9749-613DC92B5A02}">
      <dgm:prSet phldrT="[Text]" custT="1"/>
      <dgm:spPr/>
      <dgm:t>
        <a:bodyPr/>
        <a:lstStyle/>
        <a:p>
          <a:r>
            <a:rPr lang="el-GR" sz="1600" dirty="0" smtClean="0">
              <a:solidFill>
                <a:schemeClr val="tx1"/>
              </a:solidFill>
            </a:rPr>
            <a:t>Έκθεση το πρόβλημα</a:t>
          </a:r>
          <a:endParaRPr lang="en-GB" sz="1600" dirty="0">
            <a:solidFill>
              <a:schemeClr val="tx1"/>
            </a:solidFill>
          </a:endParaRPr>
        </a:p>
      </dgm:t>
    </dgm:pt>
    <dgm:pt modelId="{5F52B9B5-76F2-4CCF-A623-DCF0411A5034}" type="parTrans" cxnId="{FEE95A96-0FAB-4F6D-8FD3-E8DB6E7A4F76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4845F68E-58AD-4395-BB6C-8DBC25CDB4CA}" type="sibTrans" cxnId="{FEE95A96-0FAB-4F6D-8FD3-E8DB6E7A4F76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B1FB43F2-41F5-4CCD-84BE-034E5597CAD6}">
      <dgm:prSet phldrT="[Text]" custT="1"/>
      <dgm:spPr/>
      <dgm:t>
        <a:bodyPr/>
        <a:lstStyle/>
        <a:p>
          <a:r>
            <a:rPr lang="el-GR" sz="1400" dirty="0" smtClean="0">
              <a:solidFill>
                <a:schemeClr val="tx1"/>
              </a:solidFill>
            </a:rPr>
            <a:t>Σύνθεση λύσης</a:t>
          </a:r>
          <a:endParaRPr lang="en-GB" sz="1400" dirty="0">
            <a:solidFill>
              <a:schemeClr val="tx1"/>
            </a:solidFill>
          </a:endParaRPr>
        </a:p>
      </dgm:t>
    </dgm:pt>
    <dgm:pt modelId="{6C199C75-2B24-4A9A-9F78-1643FA9F4EEC}" type="parTrans" cxnId="{BF10F1FB-081F-47C5-9A3C-6A654D0CE733}">
      <dgm:prSet/>
      <dgm:spPr/>
      <dgm:t>
        <a:bodyPr/>
        <a:lstStyle/>
        <a:p>
          <a:endParaRPr lang="en-GB"/>
        </a:p>
      </dgm:t>
    </dgm:pt>
    <dgm:pt modelId="{7B19F079-8A63-4573-9727-DA578A7AF907}" type="sibTrans" cxnId="{BF10F1FB-081F-47C5-9A3C-6A654D0CE733}">
      <dgm:prSet/>
      <dgm:spPr/>
      <dgm:t>
        <a:bodyPr/>
        <a:lstStyle/>
        <a:p>
          <a:endParaRPr lang="en-GB"/>
        </a:p>
      </dgm:t>
    </dgm:pt>
    <dgm:pt modelId="{F9111833-0005-4512-818E-16F24B49D9A5}">
      <dgm:prSet phldrT="[Text]" custT="1"/>
      <dgm:spPr/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Comparison </a:t>
          </a:r>
          <a:r>
            <a:rPr lang="el-GR" sz="1400" dirty="0" smtClean="0">
              <a:solidFill>
                <a:schemeClr val="tx1"/>
              </a:solidFill>
            </a:rPr>
            <a:t>Σύγκριση και βελτιστοποίηση</a:t>
          </a:r>
          <a:endParaRPr lang="en-GB" sz="1400" dirty="0">
            <a:solidFill>
              <a:schemeClr val="tx1"/>
            </a:solidFill>
          </a:endParaRPr>
        </a:p>
      </dgm:t>
    </dgm:pt>
    <dgm:pt modelId="{272818E5-23B4-426F-AAF2-2F53EBE238DD}" type="parTrans" cxnId="{424E523D-7862-4E2E-A8E0-BB8F077D3530}">
      <dgm:prSet/>
      <dgm:spPr/>
      <dgm:t>
        <a:bodyPr/>
        <a:lstStyle/>
        <a:p>
          <a:endParaRPr lang="en-GB"/>
        </a:p>
      </dgm:t>
    </dgm:pt>
    <dgm:pt modelId="{D79693B6-1DCA-45DF-940C-1DCCFDDC2538}" type="sibTrans" cxnId="{424E523D-7862-4E2E-A8E0-BB8F077D3530}">
      <dgm:prSet/>
      <dgm:spPr/>
      <dgm:t>
        <a:bodyPr/>
        <a:lstStyle/>
        <a:p>
          <a:endParaRPr lang="en-GB"/>
        </a:p>
      </dgm:t>
    </dgm:pt>
    <dgm:pt modelId="{BFE2DD00-299F-4665-A0C6-DF5D1A3F9FBD}" type="pres">
      <dgm:prSet presAssocID="{902A87A0-9108-4B0D-A050-D74B5CF7897C}" presName="compositeShape" presStyleCnt="0">
        <dgm:presLayoutVars>
          <dgm:chMax val="7"/>
          <dgm:dir/>
          <dgm:resizeHandles val="exact"/>
        </dgm:presLayoutVars>
      </dgm:prSet>
      <dgm:spPr/>
    </dgm:pt>
    <dgm:pt modelId="{96DC8445-25F8-4323-AD3F-2A757FDBFD12}" type="pres">
      <dgm:prSet presAssocID="{902A87A0-9108-4B0D-A050-D74B5CF7897C}" presName="wedge1" presStyleLbl="node1" presStyleIdx="0" presStyleCnt="6"/>
      <dgm:spPr/>
      <dgm:t>
        <a:bodyPr/>
        <a:lstStyle/>
        <a:p>
          <a:endParaRPr lang="en-GB"/>
        </a:p>
      </dgm:t>
    </dgm:pt>
    <dgm:pt modelId="{AD867F9B-F886-4D13-8661-A75B74B6AE03}" type="pres">
      <dgm:prSet presAssocID="{902A87A0-9108-4B0D-A050-D74B5CF7897C}" presName="dummy1a" presStyleCnt="0"/>
      <dgm:spPr/>
    </dgm:pt>
    <dgm:pt modelId="{0C8644B5-8172-4AA1-B551-354DA2F2597E}" type="pres">
      <dgm:prSet presAssocID="{902A87A0-9108-4B0D-A050-D74B5CF7897C}" presName="dummy1b" presStyleCnt="0"/>
      <dgm:spPr/>
    </dgm:pt>
    <dgm:pt modelId="{F5298C4D-E032-49D9-835F-095CF636C3AD}" type="pres">
      <dgm:prSet presAssocID="{902A87A0-9108-4B0D-A050-D74B5CF7897C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344051A-2F32-4189-B514-BD7AA3A3DBA2}" type="pres">
      <dgm:prSet presAssocID="{902A87A0-9108-4B0D-A050-D74B5CF7897C}" presName="wedge2" presStyleLbl="node1" presStyleIdx="1" presStyleCnt="6"/>
      <dgm:spPr/>
      <dgm:t>
        <a:bodyPr/>
        <a:lstStyle/>
        <a:p>
          <a:endParaRPr lang="en-GB"/>
        </a:p>
      </dgm:t>
    </dgm:pt>
    <dgm:pt modelId="{99908D3D-1DC1-439A-BE68-06887225ADCE}" type="pres">
      <dgm:prSet presAssocID="{902A87A0-9108-4B0D-A050-D74B5CF7897C}" presName="dummy2a" presStyleCnt="0"/>
      <dgm:spPr/>
    </dgm:pt>
    <dgm:pt modelId="{188A8942-61DF-4040-BE83-4ED14E37EB9A}" type="pres">
      <dgm:prSet presAssocID="{902A87A0-9108-4B0D-A050-D74B5CF7897C}" presName="dummy2b" presStyleCnt="0"/>
      <dgm:spPr/>
    </dgm:pt>
    <dgm:pt modelId="{56C54AF4-183B-4334-8464-6B5918F81793}" type="pres">
      <dgm:prSet presAssocID="{902A87A0-9108-4B0D-A050-D74B5CF7897C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616940-3564-4559-A81C-4025B4B8A7AE}" type="pres">
      <dgm:prSet presAssocID="{902A87A0-9108-4B0D-A050-D74B5CF7897C}" presName="wedge3" presStyleLbl="node1" presStyleIdx="2" presStyleCnt="6"/>
      <dgm:spPr/>
      <dgm:t>
        <a:bodyPr/>
        <a:lstStyle/>
        <a:p>
          <a:endParaRPr lang="en-GB"/>
        </a:p>
      </dgm:t>
    </dgm:pt>
    <dgm:pt modelId="{BB337EB4-8214-47DA-B4E6-C4A37BCB9AA6}" type="pres">
      <dgm:prSet presAssocID="{902A87A0-9108-4B0D-A050-D74B5CF7897C}" presName="dummy3a" presStyleCnt="0"/>
      <dgm:spPr/>
    </dgm:pt>
    <dgm:pt modelId="{AD778617-5877-4F1F-B5B5-CBA223E3D698}" type="pres">
      <dgm:prSet presAssocID="{902A87A0-9108-4B0D-A050-D74B5CF7897C}" presName="dummy3b" presStyleCnt="0"/>
      <dgm:spPr/>
    </dgm:pt>
    <dgm:pt modelId="{3EC0C217-CE7E-47D4-9D5C-BF82DD6C748B}" type="pres">
      <dgm:prSet presAssocID="{902A87A0-9108-4B0D-A050-D74B5CF7897C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95E2123-FAFD-4EC0-BE24-FCAC32138DBA}" type="pres">
      <dgm:prSet presAssocID="{902A87A0-9108-4B0D-A050-D74B5CF7897C}" presName="wedge4" presStyleLbl="node1" presStyleIdx="3" presStyleCnt="6"/>
      <dgm:spPr/>
      <dgm:t>
        <a:bodyPr/>
        <a:lstStyle/>
        <a:p>
          <a:endParaRPr lang="en-GB"/>
        </a:p>
      </dgm:t>
    </dgm:pt>
    <dgm:pt modelId="{CC710668-2AFC-4E55-98C1-3A1A34AC4E84}" type="pres">
      <dgm:prSet presAssocID="{902A87A0-9108-4B0D-A050-D74B5CF7897C}" presName="dummy4a" presStyleCnt="0"/>
      <dgm:spPr/>
    </dgm:pt>
    <dgm:pt modelId="{904997D0-E93A-49C4-A69B-547E29ECEF64}" type="pres">
      <dgm:prSet presAssocID="{902A87A0-9108-4B0D-A050-D74B5CF7897C}" presName="dummy4b" presStyleCnt="0"/>
      <dgm:spPr/>
    </dgm:pt>
    <dgm:pt modelId="{7121B16B-BE88-43BE-A867-A2635136C71D}" type="pres">
      <dgm:prSet presAssocID="{902A87A0-9108-4B0D-A050-D74B5CF7897C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EAA2E60-B94F-46E7-9797-2CEACB06D0C3}" type="pres">
      <dgm:prSet presAssocID="{902A87A0-9108-4B0D-A050-D74B5CF7897C}" presName="wedge5" presStyleLbl="node1" presStyleIdx="4" presStyleCnt="6"/>
      <dgm:spPr/>
      <dgm:t>
        <a:bodyPr/>
        <a:lstStyle/>
        <a:p>
          <a:endParaRPr lang="en-GB"/>
        </a:p>
      </dgm:t>
    </dgm:pt>
    <dgm:pt modelId="{6D05C32C-2108-4FFE-AE17-6C4DB2CA3BF9}" type="pres">
      <dgm:prSet presAssocID="{902A87A0-9108-4B0D-A050-D74B5CF7897C}" presName="dummy5a" presStyleCnt="0"/>
      <dgm:spPr/>
    </dgm:pt>
    <dgm:pt modelId="{5E952253-FB16-42F4-B567-39C5689B3843}" type="pres">
      <dgm:prSet presAssocID="{902A87A0-9108-4B0D-A050-D74B5CF7897C}" presName="dummy5b" presStyleCnt="0"/>
      <dgm:spPr/>
    </dgm:pt>
    <dgm:pt modelId="{3F8159A9-53BA-4092-9DBE-6279D7C712EA}" type="pres">
      <dgm:prSet presAssocID="{902A87A0-9108-4B0D-A050-D74B5CF7897C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1A49E25-4FCF-4FE7-B963-FC67F6BDB7DE}" type="pres">
      <dgm:prSet presAssocID="{902A87A0-9108-4B0D-A050-D74B5CF7897C}" presName="wedge6" presStyleLbl="node1" presStyleIdx="5" presStyleCnt="6" custLinFactNeighborX="-1209" custLinFactNeighborY="-1536"/>
      <dgm:spPr/>
      <dgm:t>
        <a:bodyPr/>
        <a:lstStyle/>
        <a:p>
          <a:endParaRPr lang="en-GB"/>
        </a:p>
      </dgm:t>
    </dgm:pt>
    <dgm:pt modelId="{93A0608C-F15D-4C83-8546-FD99C68EA1F6}" type="pres">
      <dgm:prSet presAssocID="{902A87A0-9108-4B0D-A050-D74B5CF7897C}" presName="dummy6a" presStyleCnt="0"/>
      <dgm:spPr/>
    </dgm:pt>
    <dgm:pt modelId="{7E527E04-CBAA-4438-A07A-EEF338EBCC2A}" type="pres">
      <dgm:prSet presAssocID="{902A87A0-9108-4B0D-A050-D74B5CF7897C}" presName="dummy6b" presStyleCnt="0"/>
      <dgm:spPr/>
    </dgm:pt>
    <dgm:pt modelId="{21925F5A-C4C3-4536-922D-935C6A58E3BD}" type="pres">
      <dgm:prSet presAssocID="{902A87A0-9108-4B0D-A050-D74B5CF7897C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D7083BB-081C-45DF-B363-AC320C9CCD64}" type="pres">
      <dgm:prSet presAssocID="{5F755DC2-D2DB-436C-A480-9CAD32C5F34F}" presName="arrowWedge1" presStyleLbl="fgSibTrans2D1" presStyleIdx="0" presStyleCnt="6"/>
      <dgm:spPr/>
    </dgm:pt>
    <dgm:pt modelId="{C21170EC-BBDC-487C-BF86-0B74E3D1AADE}" type="pres">
      <dgm:prSet presAssocID="{7B19F079-8A63-4573-9727-DA578A7AF907}" presName="arrowWedge2" presStyleLbl="fgSibTrans2D1" presStyleIdx="1" presStyleCnt="6"/>
      <dgm:spPr/>
    </dgm:pt>
    <dgm:pt modelId="{5BA86695-1599-4D15-9FBB-47ABE5275D4C}" type="pres">
      <dgm:prSet presAssocID="{9F3BB41E-8093-46EB-AA54-37D308A9AEB4}" presName="arrowWedge3" presStyleLbl="fgSibTrans2D1" presStyleIdx="2" presStyleCnt="6"/>
      <dgm:spPr/>
    </dgm:pt>
    <dgm:pt modelId="{FC7ED620-B6AF-408C-9EA9-E897B48882A5}" type="pres">
      <dgm:prSet presAssocID="{13DD3C71-BB93-458A-8A2C-3E685F966420}" presName="arrowWedge4" presStyleLbl="fgSibTrans2D1" presStyleIdx="3" presStyleCnt="6"/>
      <dgm:spPr/>
    </dgm:pt>
    <dgm:pt modelId="{EB3CAAEC-B5E5-490C-87F0-ABD59EBBFB80}" type="pres">
      <dgm:prSet presAssocID="{D79693B6-1DCA-45DF-940C-1DCCFDDC2538}" presName="arrowWedge5" presStyleLbl="fgSibTrans2D1" presStyleIdx="4" presStyleCnt="6"/>
      <dgm:spPr/>
    </dgm:pt>
    <dgm:pt modelId="{82C6DFD4-B928-4844-9773-7F04172D016E}" type="pres">
      <dgm:prSet presAssocID="{4845F68E-58AD-4395-BB6C-8DBC25CDB4CA}" presName="arrowWedge6" presStyleLbl="fgSibTrans2D1" presStyleIdx="5" presStyleCnt="6"/>
      <dgm:spPr/>
    </dgm:pt>
  </dgm:ptLst>
  <dgm:cxnLst>
    <dgm:cxn modelId="{F2E880FA-162A-4C25-AF40-627C6989AC05}" type="presOf" srcId="{88D669F9-1F8E-4F03-AC21-0086D19D0436}" destId="{3EC0C217-CE7E-47D4-9D5C-BF82DD6C748B}" srcOrd="1" destOrd="0" presId="urn:microsoft.com/office/officeart/2005/8/layout/cycle8"/>
    <dgm:cxn modelId="{D9BC1015-FE37-457D-BE0D-2AB2F812B040}" srcId="{902A87A0-9108-4B0D-A050-D74B5CF7897C}" destId="{E4E83F5E-DB94-40D8-83C4-2BD7C6955715}" srcOrd="0" destOrd="0" parTransId="{06245CBB-94A6-4F66-9E28-ED5CAD570C34}" sibTransId="{5F755DC2-D2DB-436C-A480-9CAD32C5F34F}"/>
    <dgm:cxn modelId="{83338FBC-7307-4972-A1D2-C5D57AF3202C}" type="presOf" srcId="{B1FB43F2-41F5-4CCD-84BE-034E5597CAD6}" destId="{56C54AF4-183B-4334-8464-6B5918F81793}" srcOrd="1" destOrd="0" presId="urn:microsoft.com/office/officeart/2005/8/layout/cycle8"/>
    <dgm:cxn modelId="{9ABAC8B3-3F66-4F49-88EB-B27D23929924}" type="presOf" srcId="{C7DB390D-6C23-4C3F-8151-74D9D1FEFD00}" destId="{095E2123-FAFD-4EC0-BE24-FCAC32138DBA}" srcOrd="0" destOrd="0" presId="urn:microsoft.com/office/officeart/2005/8/layout/cycle8"/>
    <dgm:cxn modelId="{10A48393-5FB0-49F8-89C0-7C837926BE5B}" type="presOf" srcId="{D0EA490B-A888-4B92-9749-613DC92B5A02}" destId="{41A49E25-4FCF-4FE7-B963-FC67F6BDB7DE}" srcOrd="0" destOrd="0" presId="urn:microsoft.com/office/officeart/2005/8/layout/cycle8"/>
    <dgm:cxn modelId="{FEE95A96-0FAB-4F6D-8FD3-E8DB6E7A4F76}" srcId="{902A87A0-9108-4B0D-A050-D74B5CF7897C}" destId="{D0EA490B-A888-4B92-9749-613DC92B5A02}" srcOrd="5" destOrd="0" parTransId="{5F52B9B5-76F2-4CCF-A623-DCF0411A5034}" sibTransId="{4845F68E-58AD-4395-BB6C-8DBC25CDB4CA}"/>
    <dgm:cxn modelId="{E6323802-1DF9-43B4-936F-B1F7B110352D}" srcId="{902A87A0-9108-4B0D-A050-D74B5CF7897C}" destId="{88D669F9-1F8E-4F03-AC21-0086D19D0436}" srcOrd="2" destOrd="0" parTransId="{BEA4BCF0-606F-48BC-ADF6-048AA3073B33}" sibTransId="{9F3BB41E-8093-46EB-AA54-37D308A9AEB4}"/>
    <dgm:cxn modelId="{694A56FF-B9CB-4078-AD21-DA28BC05D515}" type="presOf" srcId="{D0EA490B-A888-4B92-9749-613DC92B5A02}" destId="{21925F5A-C4C3-4536-922D-935C6A58E3BD}" srcOrd="1" destOrd="0" presId="urn:microsoft.com/office/officeart/2005/8/layout/cycle8"/>
    <dgm:cxn modelId="{CABA23DE-058C-4F3D-9B3E-F0FB1D7C5621}" srcId="{902A87A0-9108-4B0D-A050-D74B5CF7897C}" destId="{C7DB390D-6C23-4C3F-8151-74D9D1FEFD00}" srcOrd="3" destOrd="0" parTransId="{07E63891-1356-4796-ACDB-2077C6C6BD24}" sibTransId="{13DD3C71-BB93-458A-8A2C-3E685F966420}"/>
    <dgm:cxn modelId="{A2D2189A-0C3C-48A6-A69A-117EA2557EEC}" type="presOf" srcId="{88D669F9-1F8E-4F03-AC21-0086D19D0436}" destId="{CB616940-3564-4559-A81C-4025B4B8A7AE}" srcOrd="0" destOrd="0" presId="urn:microsoft.com/office/officeart/2005/8/layout/cycle8"/>
    <dgm:cxn modelId="{958BFC91-88CC-4577-BAA0-53730FE5C584}" type="presOf" srcId="{C7DB390D-6C23-4C3F-8151-74D9D1FEFD00}" destId="{7121B16B-BE88-43BE-A867-A2635136C71D}" srcOrd="1" destOrd="0" presId="urn:microsoft.com/office/officeart/2005/8/layout/cycle8"/>
    <dgm:cxn modelId="{FA16025C-9829-4A6F-8C6C-B7AD913C3A23}" type="presOf" srcId="{B1FB43F2-41F5-4CCD-84BE-034E5597CAD6}" destId="{6344051A-2F32-4189-B514-BD7AA3A3DBA2}" srcOrd="0" destOrd="0" presId="urn:microsoft.com/office/officeart/2005/8/layout/cycle8"/>
    <dgm:cxn modelId="{BF10F1FB-081F-47C5-9A3C-6A654D0CE733}" srcId="{902A87A0-9108-4B0D-A050-D74B5CF7897C}" destId="{B1FB43F2-41F5-4CCD-84BE-034E5597CAD6}" srcOrd="1" destOrd="0" parTransId="{6C199C75-2B24-4A9A-9F78-1643FA9F4EEC}" sibTransId="{7B19F079-8A63-4573-9727-DA578A7AF907}"/>
    <dgm:cxn modelId="{ACCD9F76-B8C3-4862-A2F6-8C4C677AE751}" type="presOf" srcId="{F9111833-0005-4512-818E-16F24B49D9A5}" destId="{7EAA2E60-B94F-46E7-9797-2CEACB06D0C3}" srcOrd="0" destOrd="0" presId="urn:microsoft.com/office/officeart/2005/8/layout/cycle8"/>
    <dgm:cxn modelId="{AB0B7B7A-65E1-433D-8521-914DA7D5B792}" type="presOf" srcId="{E4E83F5E-DB94-40D8-83C4-2BD7C6955715}" destId="{96DC8445-25F8-4323-AD3F-2A757FDBFD12}" srcOrd="0" destOrd="0" presId="urn:microsoft.com/office/officeart/2005/8/layout/cycle8"/>
    <dgm:cxn modelId="{424E523D-7862-4E2E-A8E0-BB8F077D3530}" srcId="{902A87A0-9108-4B0D-A050-D74B5CF7897C}" destId="{F9111833-0005-4512-818E-16F24B49D9A5}" srcOrd="4" destOrd="0" parTransId="{272818E5-23B4-426F-AAF2-2F53EBE238DD}" sibTransId="{D79693B6-1DCA-45DF-940C-1DCCFDDC2538}"/>
    <dgm:cxn modelId="{6DC2F2EC-9605-4874-8A02-4A194D2089B6}" type="presOf" srcId="{902A87A0-9108-4B0D-A050-D74B5CF7897C}" destId="{BFE2DD00-299F-4665-A0C6-DF5D1A3F9FBD}" srcOrd="0" destOrd="0" presId="urn:microsoft.com/office/officeart/2005/8/layout/cycle8"/>
    <dgm:cxn modelId="{8699A372-8036-4A3D-9BE4-EFB7A8AFB85C}" type="presOf" srcId="{E4E83F5E-DB94-40D8-83C4-2BD7C6955715}" destId="{F5298C4D-E032-49D9-835F-095CF636C3AD}" srcOrd="1" destOrd="0" presId="urn:microsoft.com/office/officeart/2005/8/layout/cycle8"/>
    <dgm:cxn modelId="{2C6E40CA-7541-46DB-8868-B564A551992D}" type="presOf" srcId="{F9111833-0005-4512-818E-16F24B49D9A5}" destId="{3F8159A9-53BA-4092-9DBE-6279D7C712EA}" srcOrd="1" destOrd="0" presId="urn:microsoft.com/office/officeart/2005/8/layout/cycle8"/>
    <dgm:cxn modelId="{2CBA0558-6FE8-4077-B3CE-8C142AFC3CBA}" type="presParOf" srcId="{BFE2DD00-299F-4665-A0C6-DF5D1A3F9FBD}" destId="{96DC8445-25F8-4323-AD3F-2A757FDBFD12}" srcOrd="0" destOrd="0" presId="urn:microsoft.com/office/officeart/2005/8/layout/cycle8"/>
    <dgm:cxn modelId="{298E4D54-F1BC-4C67-8324-499C847355C7}" type="presParOf" srcId="{BFE2DD00-299F-4665-A0C6-DF5D1A3F9FBD}" destId="{AD867F9B-F886-4D13-8661-A75B74B6AE03}" srcOrd="1" destOrd="0" presId="urn:microsoft.com/office/officeart/2005/8/layout/cycle8"/>
    <dgm:cxn modelId="{B77A8AEF-92CD-46CB-BD61-24098DE4CB87}" type="presParOf" srcId="{BFE2DD00-299F-4665-A0C6-DF5D1A3F9FBD}" destId="{0C8644B5-8172-4AA1-B551-354DA2F2597E}" srcOrd="2" destOrd="0" presId="urn:microsoft.com/office/officeart/2005/8/layout/cycle8"/>
    <dgm:cxn modelId="{F4CFD576-7CF7-4E09-A5BC-FDDE743274ED}" type="presParOf" srcId="{BFE2DD00-299F-4665-A0C6-DF5D1A3F9FBD}" destId="{F5298C4D-E032-49D9-835F-095CF636C3AD}" srcOrd="3" destOrd="0" presId="urn:microsoft.com/office/officeart/2005/8/layout/cycle8"/>
    <dgm:cxn modelId="{F82B7183-FE1F-4B6A-9265-7EE789503552}" type="presParOf" srcId="{BFE2DD00-299F-4665-A0C6-DF5D1A3F9FBD}" destId="{6344051A-2F32-4189-B514-BD7AA3A3DBA2}" srcOrd="4" destOrd="0" presId="urn:microsoft.com/office/officeart/2005/8/layout/cycle8"/>
    <dgm:cxn modelId="{7EE06F6A-385D-48EA-A9A3-235630401D61}" type="presParOf" srcId="{BFE2DD00-299F-4665-A0C6-DF5D1A3F9FBD}" destId="{99908D3D-1DC1-439A-BE68-06887225ADCE}" srcOrd="5" destOrd="0" presId="urn:microsoft.com/office/officeart/2005/8/layout/cycle8"/>
    <dgm:cxn modelId="{583EA40E-C409-400A-A8B8-71310CDA0912}" type="presParOf" srcId="{BFE2DD00-299F-4665-A0C6-DF5D1A3F9FBD}" destId="{188A8942-61DF-4040-BE83-4ED14E37EB9A}" srcOrd="6" destOrd="0" presId="urn:microsoft.com/office/officeart/2005/8/layout/cycle8"/>
    <dgm:cxn modelId="{1B0D4BFE-86D4-41C2-B527-2F11575C2571}" type="presParOf" srcId="{BFE2DD00-299F-4665-A0C6-DF5D1A3F9FBD}" destId="{56C54AF4-183B-4334-8464-6B5918F81793}" srcOrd="7" destOrd="0" presId="urn:microsoft.com/office/officeart/2005/8/layout/cycle8"/>
    <dgm:cxn modelId="{3E51BEDB-1295-44A3-B368-2E1C7946786B}" type="presParOf" srcId="{BFE2DD00-299F-4665-A0C6-DF5D1A3F9FBD}" destId="{CB616940-3564-4559-A81C-4025B4B8A7AE}" srcOrd="8" destOrd="0" presId="urn:microsoft.com/office/officeart/2005/8/layout/cycle8"/>
    <dgm:cxn modelId="{F50C5755-34E1-4CB4-BC33-25B9A8F1DF50}" type="presParOf" srcId="{BFE2DD00-299F-4665-A0C6-DF5D1A3F9FBD}" destId="{BB337EB4-8214-47DA-B4E6-C4A37BCB9AA6}" srcOrd="9" destOrd="0" presId="urn:microsoft.com/office/officeart/2005/8/layout/cycle8"/>
    <dgm:cxn modelId="{3DD8DE0E-6FF9-46EE-A30A-E7626C3A5852}" type="presParOf" srcId="{BFE2DD00-299F-4665-A0C6-DF5D1A3F9FBD}" destId="{AD778617-5877-4F1F-B5B5-CBA223E3D698}" srcOrd="10" destOrd="0" presId="urn:microsoft.com/office/officeart/2005/8/layout/cycle8"/>
    <dgm:cxn modelId="{761EDC7A-4337-4383-B19B-450C06F70C11}" type="presParOf" srcId="{BFE2DD00-299F-4665-A0C6-DF5D1A3F9FBD}" destId="{3EC0C217-CE7E-47D4-9D5C-BF82DD6C748B}" srcOrd="11" destOrd="0" presId="urn:microsoft.com/office/officeart/2005/8/layout/cycle8"/>
    <dgm:cxn modelId="{88A386FE-6854-4235-964E-13368B80A9C0}" type="presParOf" srcId="{BFE2DD00-299F-4665-A0C6-DF5D1A3F9FBD}" destId="{095E2123-FAFD-4EC0-BE24-FCAC32138DBA}" srcOrd="12" destOrd="0" presId="urn:microsoft.com/office/officeart/2005/8/layout/cycle8"/>
    <dgm:cxn modelId="{F5472CE0-360A-4D05-9CB5-E72AF6FE1949}" type="presParOf" srcId="{BFE2DD00-299F-4665-A0C6-DF5D1A3F9FBD}" destId="{CC710668-2AFC-4E55-98C1-3A1A34AC4E84}" srcOrd="13" destOrd="0" presId="urn:microsoft.com/office/officeart/2005/8/layout/cycle8"/>
    <dgm:cxn modelId="{DE8663D9-C745-4273-BE75-365834A243B9}" type="presParOf" srcId="{BFE2DD00-299F-4665-A0C6-DF5D1A3F9FBD}" destId="{904997D0-E93A-49C4-A69B-547E29ECEF64}" srcOrd="14" destOrd="0" presId="urn:microsoft.com/office/officeart/2005/8/layout/cycle8"/>
    <dgm:cxn modelId="{55715E69-2E54-4BB1-B004-E34EDB1A5DC9}" type="presParOf" srcId="{BFE2DD00-299F-4665-A0C6-DF5D1A3F9FBD}" destId="{7121B16B-BE88-43BE-A867-A2635136C71D}" srcOrd="15" destOrd="0" presId="urn:microsoft.com/office/officeart/2005/8/layout/cycle8"/>
    <dgm:cxn modelId="{DEF2E038-B3E6-4498-A6BC-BF0857C7546B}" type="presParOf" srcId="{BFE2DD00-299F-4665-A0C6-DF5D1A3F9FBD}" destId="{7EAA2E60-B94F-46E7-9797-2CEACB06D0C3}" srcOrd="16" destOrd="0" presId="urn:microsoft.com/office/officeart/2005/8/layout/cycle8"/>
    <dgm:cxn modelId="{7384BCF4-398F-44AA-9825-BBE81217C1ED}" type="presParOf" srcId="{BFE2DD00-299F-4665-A0C6-DF5D1A3F9FBD}" destId="{6D05C32C-2108-4FFE-AE17-6C4DB2CA3BF9}" srcOrd="17" destOrd="0" presId="urn:microsoft.com/office/officeart/2005/8/layout/cycle8"/>
    <dgm:cxn modelId="{E438B996-4B67-484A-81D1-6197DBD5F457}" type="presParOf" srcId="{BFE2DD00-299F-4665-A0C6-DF5D1A3F9FBD}" destId="{5E952253-FB16-42F4-B567-39C5689B3843}" srcOrd="18" destOrd="0" presId="urn:microsoft.com/office/officeart/2005/8/layout/cycle8"/>
    <dgm:cxn modelId="{7118C127-FD91-4A23-A7C5-C1FE1FCE9B21}" type="presParOf" srcId="{BFE2DD00-299F-4665-A0C6-DF5D1A3F9FBD}" destId="{3F8159A9-53BA-4092-9DBE-6279D7C712EA}" srcOrd="19" destOrd="0" presId="urn:microsoft.com/office/officeart/2005/8/layout/cycle8"/>
    <dgm:cxn modelId="{123BDC55-09B7-4BF0-9BAD-686D9CE20653}" type="presParOf" srcId="{BFE2DD00-299F-4665-A0C6-DF5D1A3F9FBD}" destId="{41A49E25-4FCF-4FE7-B963-FC67F6BDB7DE}" srcOrd="20" destOrd="0" presId="urn:microsoft.com/office/officeart/2005/8/layout/cycle8"/>
    <dgm:cxn modelId="{B9B8E752-4240-4D1D-ADB5-B535C951BE84}" type="presParOf" srcId="{BFE2DD00-299F-4665-A0C6-DF5D1A3F9FBD}" destId="{93A0608C-F15D-4C83-8546-FD99C68EA1F6}" srcOrd="21" destOrd="0" presId="urn:microsoft.com/office/officeart/2005/8/layout/cycle8"/>
    <dgm:cxn modelId="{62FCC2D4-F47A-4373-A571-D575967D0DC2}" type="presParOf" srcId="{BFE2DD00-299F-4665-A0C6-DF5D1A3F9FBD}" destId="{7E527E04-CBAA-4438-A07A-EEF338EBCC2A}" srcOrd="22" destOrd="0" presId="urn:microsoft.com/office/officeart/2005/8/layout/cycle8"/>
    <dgm:cxn modelId="{AF66283B-5DE6-4AF9-A05C-BD31E629E8E3}" type="presParOf" srcId="{BFE2DD00-299F-4665-A0C6-DF5D1A3F9FBD}" destId="{21925F5A-C4C3-4536-922D-935C6A58E3BD}" srcOrd="23" destOrd="0" presId="urn:microsoft.com/office/officeart/2005/8/layout/cycle8"/>
    <dgm:cxn modelId="{5D6B4ACF-B1F7-43BF-BEAB-0D3F6D9CA92E}" type="presParOf" srcId="{BFE2DD00-299F-4665-A0C6-DF5D1A3F9FBD}" destId="{9D7083BB-081C-45DF-B363-AC320C9CCD64}" srcOrd="24" destOrd="0" presId="urn:microsoft.com/office/officeart/2005/8/layout/cycle8"/>
    <dgm:cxn modelId="{76A82DCF-6D50-4F20-925B-9A5ED33D843A}" type="presParOf" srcId="{BFE2DD00-299F-4665-A0C6-DF5D1A3F9FBD}" destId="{C21170EC-BBDC-487C-BF86-0B74E3D1AADE}" srcOrd="25" destOrd="0" presId="urn:microsoft.com/office/officeart/2005/8/layout/cycle8"/>
    <dgm:cxn modelId="{87F08F45-6A82-4E99-8F9F-D44FDE15C516}" type="presParOf" srcId="{BFE2DD00-299F-4665-A0C6-DF5D1A3F9FBD}" destId="{5BA86695-1599-4D15-9FBB-47ABE5275D4C}" srcOrd="26" destOrd="0" presId="urn:microsoft.com/office/officeart/2005/8/layout/cycle8"/>
    <dgm:cxn modelId="{359CA549-A0D5-489A-B984-2195664858BA}" type="presParOf" srcId="{BFE2DD00-299F-4665-A0C6-DF5D1A3F9FBD}" destId="{FC7ED620-B6AF-408C-9EA9-E897B48882A5}" srcOrd="27" destOrd="0" presId="urn:microsoft.com/office/officeart/2005/8/layout/cycle8"/>
    <dgm:cxn modelId="{3B721A80-0B02-4329-91DC-8F2A345D296A}" type="presParOf" srcId="{BFE2DD00-299F-4665-A0C6-DF5D1A3F9FBD}" destId="{EB3CAAEC-B5E5-490C-87F0-ABD59EBBFB80}" srcOrd="28" destOrd="0" presId="urn:microsoft.com/office/officeart/2005/8/layout/cycle8"/>
    <dgm:cxn modelId="{BC0BE9C9-79DC-4226-9D40-5714640FF8FF}" type="presParOf" srcId="{BFE2DD00-299F-4665-A0C6-DF5D1A3F9FBD}" destId="{82C6DFD4-B928-4844-9773-7F04172D016E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8FDA9-9E08-4DD3-ACB6-63446BB4FA26}" type="datetimeFigureOut">
              <a:rPr lang="el-GR" smtClean="0"/>
              <a:pPr/>
              <a:t>31/10/2016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75B1D3-B0E5-4D43-B9B8-6BB402E21E50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5B1D3-B0E5-4D43-B9B8-6BB402E21E50}" type="slidenum">
              <a:rPr lang="el-GR" smtClean="0"/>
              <a:pPr/>
              <a:t>34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2E6AA-0FDB-4F81-9859-B87C01E72F23}" type="slidenum">
              <a:rPr lang="en-GB" smtClean="0"/>
              <a:pPr/>
              <a:t>48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347549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2E6AA-0FDB-4F81-9859-B87C01E72F23}" type="slidenum">
              <a:rPr lang="en-GB" smtClean="0"/>
              <a:pPr/>
              <a:t>51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245526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2E6AA-0FDB-4F81-9859-B87C01E72F23}" type="slidenum">
              <a:rPr lang="en-GB" smtClean="0"/>
              <a:pPr/>
              <a:t>55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196309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9EBDD116-26C1-4532-BBE9-1F1242BA8D49}" type="datetimeFigureOut">
              <a:rPr lang="el-GR" smtClean="0"/>
              <a:pPr/>
              <a:t>31/10/2016</a:t>
            </a:fld>
            <a:endParaRPr lang="el-G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l-GR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413240F9-8905-42B6-9CFA-3B4871F0BF3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D116-26C1-4532-BBE9-1F1242BA8D49}" type="datetimeFigureOut">
              <a:rPr lang="el-GR" smtClean="0"/>
              <a:pPr/>
              <a:t>31/10/2016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40F9-8905-42B6-9CFA-3B4871F0BF3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D116-26C1-4532-BBE9-1F1242BA8D49}" type="datetimeFigureOut">
              <a:rPr lang="el-GR" smtClean="0"/>
              <a:pPr/>
              <a:t>31/10/2016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40F9-8905-42B6-9CFA-3B4871F0BF3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D116-26C1-4532-BBE9-1F1242BA8D49}" type="datetimeFigureOut">
              <a:rPr lang="el-GR" smtClean="0"/>
              <a:pPr/>
              <a:t>31/10/2016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40F9-8905-42B6-9CFA-3B4871F0BF3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9EBDD116-26C1-4532-BBE9-1F1242BA8D49}" type="datetimeFigureOut">
              <a:rPr lang="el-GR" smtClean="0"/>
              <a:pPr/>
              <a:t>31/10/2016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413240F9-8905-42B6-9CFA-3B4871F0BF3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D116-26C1-4532-BBE9-1F1242BA8D49}" type="datetimeFigureOut">
              <a:rPr lang="el-GR" smtClean="0"/>
              <a:pPr/>
              <a:t>31/10/2016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40F9-8905-42B6-9CFA-3B4871F0BF3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D116-26C1-4532-BBE9-1F1242BA8D49}" type="datetimeFigureOut">
              <a:rPr lang="el-GR" smtClean="0"/>
              <a:pPr/>
              <a:t>31/10/2016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40F9-8905-42B6-9CFA-3B4871F0BF3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D116-26C1-4532-BBE9-1F1242BA8D49}" type="datetimeFigureOut">
              <a:rPr lang="el-GR" smtClean="0"/>
              <a:pPr/>
              <a:t>31/10/2016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40F9-8905-42B6-9CFA-3B4871F0BF3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D116-26C1-4532-BBE9-1F1242BA8D49}" type="datetimeFigureOut">
              <a:rPr lang="el-GR" smtClean="0"/>
              <a:pPr/>
              <a:t>31/10/2016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40F9-8905-42B6-9CFA-3B4871F0BF3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D116-26C1-4532-BBE9-1F1242BA8D49}" type="datetimeFigureOut">
              <a:rPr lang="el-GR" smtClean="0"/>
              <a:pPr/>
              <a:t>31/10/2016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40F9-8905-42B6-9CFA-3B4871F0BF3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D116-26C1-4532-BBE9-1F1242BA8D49}" type="datetimeFigureOut">
              <a:rPr lang="el-GR" smtClean="0"/>
              <a:pPr/>
              <a:t>31/10/2016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240F9-8905-42B6-9CFA-3B4871F0BF3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EBDD116-26C1-4532-BBE9-1F1242BA8D49}" type="datetimeFigureOut">
              <a:rPr lang="el-GR" smtClean="0"/>
              <a:pPr/>
              <a:t>31/10/2016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13240F9-8905-42B6-9CFA-3B4871F0BF38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Pollution_main.exe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Energy_demonstrator.exe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PLANET.kmz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envkids.net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ohmpro.org/envkids/documents/restricted/EURPRIX2010_paper_502390-2009-COMENIUS.pdf" TargetMode="External"/><Relationship Id="rId2" Type="http://schemas.openxmlformats.org/officeDocument/2006/relationships/hyperlink" Target="http://ohmpro.org/envkids/documents/restricted/EDUCA2010_502390-2009-COMENIUS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ohmpro.org/envkids/documents/restricted/TPE_Syros2011_502390-2009-COMENIUS.pdf" TargetMode="External"/><Relationship Id="rId5" Type="http://schemas.openxmlformats.org/officeDocument/2006/relationships/hyperlink" Target="http://ohmpro.org/envkids/documents/restricted/CELDA2010_502390-2009-COMENIUS.pdf" TargetMode="External"/><Relationship Id="rId4" Type="http://schemas.openxmlformats.org/officeDocument/2006/relationships/hyperlink" Target="http://ohmpro.org/envkids/documents/restricted/EURPRIX2010_502390-2009-COMENIUS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ohmpro.org/envkids/documents/restricted/CELMA2011_502390-2009-COMENIUS.pdf" TargetMode="External"/><Relationship Id="rId2" Type="http://schemas.openxmlformats.org/officeDocument/2006/relationships/hyperlink" Target="http://ohmpro.org/envkids/documents/restricted/FutureEducationEnvKids_502390-2009-COMENIU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ohmpro.org/envkids/documents/restricted/EduLearn2011_EnvKids_502390-2009-COMENIUS.pdf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2.emf"/><Relationship Id="rId7" Type="http://schemas.openxmlformats.org/officeDocument/2006/relationships/image" Target="../media/image56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conferences.ellak.gr/2011/2011/05/10/open-source-pilot-applications-for-developing-early-analytical-thinking-skills-through-demonstrating-basic-programming-concepts-2/" TargetMode="External"/><Relationship Id="rId2" Type="http://schemas.openxmlformats.org/officeDocument/2006/relationships/hyperlink" Target="http://cminds.org/documents/restricted/FOE2011_cminds_509998_2010_COMENIUS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minds.org/documents/Educa2011_cminds_summary_509998-2010-COMENIUS.pdf" TargetMode="External"/><Relationship Id="rId4" Type="http://schemas.openxmlformats.org/officeDocument/2006/relationships/hyperlink" Target="http://cminds.org/documents/restricted/EduLearn2011_cminds_509998_2010_COMENIUS.pdf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envkids.net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7024688" cy="990600"/>
          </a:xfrm>
        </p:spPr>
        <p:txBody>
          <a:bodyPr/>
          <a:lstStyle/>
          <a:p>
            <a:pPr eaLnBrk="1" hangingPunct="1"/>
            <a:r>
              <a:rPr lang="el-GR" sz="2900" dirty="0" smtClean="0"/>
              <a:t>Δραστηριότητες Εκμάθηση με Χρήση Τεχνολογίας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953200" cy="536798"/>
          </a:xfrm>
        </p:spPr>
        <p:txBody>
          <a:bodyPr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l-GR" dirty="0" smtClean="0"/>
              <a:t>Χαρίκλεια Τσαλαπάτα</a:t>
            </a:r>
          </a:p>
          <a:p>
            <a:pPr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mtClean="0"/>
              <a:t>31/10/2016</a:t>
            </a:r>
            <a:endParaRPr lang="el-G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latin typeface="Bookman Old Style" pitchFamily="18" charset="0"/>
              </a:rPr>
              <a:t>  </a:t>
            </a:r>
            <a:r>
              <a:rPr lang="el-GR" sz="3200" dirty="0" smtClean="0"/>
              <a:t>Το Σπίτι μου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23528" y="1484784"/>
            <a:ext cx="8229600" cy="1730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el-GR" sz="2600" dirty="0" smtClean="0">
                <a:cs typeface="Segoe UI" pitchFamily="34" charset="0"/>
              </a:rPr>
              <a:t>Γνώσεις για την καθημερινή προσωπική ζωή</a:t>
            </a:r>
            <a:endParaRPr lang="en-US" sz="2600" dirty="0" smtClean="0">
              <a:cs typeface="Segoe UI" pitchFamily="34" charset="0"/>
            </a:endParaRPr>
          </a:p>
          <a:p>
            <a:pPr>
              <a:buBlip>
                <a:blip r:embed="rId2"/>
              </a:buBlip>
            </a:pPr>
            <a:r>
              <a:rPr lang="el-GR" sz="2600" dirty="0" smtClean="0">
                <a:cs typeface="Segoe UI" pitchFamily="34" charset="0"/>
              </a:rPr>
              <a:t>Δομικές βελτιώσεις και θέματα συμπεριφοράς</a:t>
            </a:r>
            <a:endParaRPr lang="en-US" sz="2600" dirty="0" smtClean="0">
              <a:cs typeface="Segoe UI" pitchFamily="34" charset="0"/>
            </a:endParaRPr>
          </a:p>
          <a:p>
            <a:pPr>
              <a:buBlip>
                <a:blip r:embed="rId2"/>
              </a:buBlip>
            </a:pPr>
            <a:r>
              <a:rPr lang="el-GR" sz="2600" dirty="0" smtClean="0">
                <a:cs typeface="Segoe UI" pitchFamily="34" charset="0"/>
              </a:rPr>
              <a:t>Γραμμική προσέγγιση</a:t>
            </a:r>
            <a:endParaRPr lang="en-US" sz="2600" dirty="0">
              <a:cs typeface="Segoe UI" pitchFamily="34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="" xmlns:p14="http://schemas.microsoft.com/office/powerpoint/2010/main" val="1981117706"/>
              </p:ext>
            </p:extLst>
          </p:nvPr>
        </p:nvGraphicFramePr>
        <p:xfrm>
          <a:off x="2639495" y="3924798"/>
          <a:ext cx="3976663" cy="2239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ircular Arrow 7"/>
          <p:cNvSpPr/>
          <p:nvPr/>
        </p:nvSpPr>
        <p:spPr>
          <a:xfrm flipH="1">
            <a:off x="3434828" y="3616885"/>
            <a:ext cx="894749" cy="60291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2268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en-US" sz="1200" b="1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Circular Arrow 8"/>
          <p:cNvSpPr/>
          <p:nvPr/>
        </p:nvSpPr>
        <p:spPr>
          <a:xfrm flipH="1">
            <a:off x="4926076" y="3616884"/>
            <a:ext cx="894749" cy="60291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2268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en-US" sz="1200" b="1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Circular Arrow 9"/>
          <p:cNvSpPr/>
          <p:nvPr/>
        </p:nvSpPr>
        <p:spPr>
          <a:xfrm>
            <a:off x="4727208" y="4456648"/>
            <a:ext cx="944458" cy="60291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2268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en-US" sz="1200" b="1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Circular Arrow 10"/>
          <p:cNvSpPr/>
          <p:nvPr/>
        </p:nvSpPr>
        <p:spPr>
          <a:xfrm flipH="1">
            <a:off x="3508008" y="5301253"/>
            <a:ext cx="894749" cy="60291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2268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en-US" sz="1200" b="1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Circular Arrow 11"/>
          <p:cNvSpPr/>
          <p:nvPr/>
        </p:nvSpPr>
        <p:spPr>
          <a:xfrm>
            <a:off x="3630350" y="4456649"/>
            <a:ext cx="944458" cy="60291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2268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en-US" sz="1200" b="1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Circular Arrow 12"/>
          <p:cNvSpPr/>
          <p:nvPr/>
        </p:nvSpPr>
        <p:spPr>
          <a:xfrm rot="5400000" flipH="1">
            <a:off x="5897428" y="4218415"/>
            <a:ext cx="755787" cy="71377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2268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en-US" sz="1200" b="1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4" name="Circular Arrow 13"/>
          <p:cNvSpPr/>
          <p:nvPr/>
        </p:nvSpPr>
        <p:spPr>
          <a:xfrm rot="5400000" flipH="1" flipV="1">
            <a:off x="2605780" y="5122582"/>
            <a:ext cx="755787" cy="69591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2268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en-US" sz="1200" b="1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4102579" y="3396254"/>
            <a:ext cx="1053270" cy="461634"/>
          </a:xfrm>
          <a:prstGeom prst="wedgeEllipseCallout">
            <a:avLst>
              <a:gd name="adj1" fmla="val 2493"/>
              <a:gd name="adj2" fmla="val 67126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sz="1200" b="1" kern="1200" dirty="0">
                <a:solidFill>
                  <a:srgbClr val="FFFFFF"/>
                </a:solidFill>
                <a:effectLst/>
                <a:latin typeface="Calibri"/>
              </a:rPr>
              <a:t>3 </a:t>
            </a:r>
            <a:r>
              <a:rPr lang="el-GR" sz="1200" b="1" kern="1200" dirty="0" smtClean="0">
                <a:solidFill>
                  <a:srgbClr val="FFFFFF"/>
                </a:solidFill>
                <a:effectLst/>
                <a:latin typeface="Calibri"/>
              </a:rPr>
              <a:t>σπίτια</a:t>
            </a:r>
            <a:endParaRPr lang="en-US" sz="1200" b="1" dirty="0">
              <a:effectLst/>
              <a:latin typeface="Times New Roman"/>
              <a:ea typeface="Times New Roman"/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6238493" y="3507174"/>
            <a:ext cx="1313195" cy="385434"/>
          </a:xfrm>
          <a:prstGeom prst="wedgeEllipseCallout">
            <a:avLst>
              <a:gd name="adj1" fmla="val -48581"/>
              <a:gd name="adj2" fmla="val 83036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sz="1200" b="1" kern="1200" dirty="0">
                <a:solidFill>
                  <a:srgbClr val="FFFFFF"/>
                </a:solidFill>
                <a:effectLst/>
                <a:latin typeface="Calibri"/>
              </a:rPr>
              <a:t>8 </a:t>
            </a:r>
            <a:r>
              <a:rPr lang="el-GR" sz="1200" b="1" kern="1200" dirty="0" smtClean="0">
                <a:solidFill>
                  <a:srgbClr val="FFFFFF"/>
                </a:solidFill>
                <a:effectLst/>
                <a:latin typeface="Calibri"/>
              </a:rPr>
              <a:t>χρώματα</a:t>
            </a:r>
            <a:endParaRPr lang="en-US" sz="1200" b="1" dirty="0">
              <a:effectLst/>
              <a:latin typeface="Times New Roman"/>
              <a:ea typeface="Times New Roman"/>
            </a:endParaRPr>
          </a:p>
        </p:txBody>
      </p:sp>
      <p:sp>
        <p:nvSpPr>
          <p:cNvPr id="18" name="Oval Callout 17"/>
          <p:cNvSpPr/>
          <p:nvPr/>
        </p:nvSpPr>
        <p:spPr>
          <a:xfrm flipH="1">
            <a:off x="5155845" y="5338399"/>
            <a:ext cx="1864426" cy="750361"/>
          </a:xfrm>
          <a:prstGeom prst="wedgeEllipseCallout">
            <a:avLst>
              <a:gd name="adj1" fmla="val 61970"/>
              <a:gd name="adj2" fmla="val -5547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l-GR" sz="1200" b="1" kern="1200" dirty="0" smtClean="0">
                <a:solidFill>
                  <a:srgbClr val="FFFFFF"/>
                </a:solidFill>
                <a:effectLst/>
                <a:latin typeface="Calibri"/>
              </a:rPr>
              <a:t>2 επιλογές γι</a:t>
            </a:r>
            <a:r>
              <a:rPr lang="el-GR" sz="1200" b="1" dirty="0" smtClean="0">
                <a:solidFill>
                  <a:srgbClr val="FFFFFF"/>
                </a:solidFill>
                <a:latin typeface="Calibri"/>
              </a:rPr>
              <a:t>α:</a:t>
            </a:r>
          </a:p>
          <a:p>
            <a:pPr algn="ctr">
              <a:spcAft>
                <a:spcPts val="0"/>
              </a:spcAft>
            </a:pPr>
            <a:r>
              <a:rPr lang="el-GR" sz="1200" b="1" dirty="0" smtClean="0">
                <a:solidFill>
                  <a:srgbClr val="FFFFFF"/>
                </a:solidFill>
                <a:latin typeface="Calibri"/>
                <a:ea typeface="Times New Roman"/>
              </a:rPr>
              <a:t>τ</a:t>
            </a:r>
            <a:r>
              <a:rPr lang="el-GR" sz="1200" b="1" dirty="0" smtClean="0">
                <a:solidFill>
                  <a:srgbClr val="FFFFFF"/>
                </a:solidFill>
                <a:effectLst/>
                <a:latin typeface="Calibri"/>
                <a:ea typeface="Times New Roman"/>
              </a:rPr>
              <a:t>οίχους</a:t>
            </a:r>
          </a:p>
          <a:p>
            <a:pPr algn="ctr">
              <a:spcAft>
                <a:spcPts val="0"/>
              </a:spcAft>
            </a:pPr>
            <a:r>
              <a:rPr lang="el-GR" sz="1200" b="1" dirty="0" smtClean="0">
                <a:solidFill>
                  <a:srgbClr val="FFFFFF"/>
                </a:solidFill>
                <a:latin typeface="Calibri"/>
                <a:ea typeface="Times New Roman"/>
              </a:rPr>
              <a:t>παράθυρα</a:t>
            </a:r>
          </a:p>
          <a:p>
            <a:pPr algn="ctr">
              <a:spcAft>
                <a:spcPts val="0"/>
              </a:spcAft>
            </a:pPr>
            <a:r>
              <a:rPr lang="el-GR" sz="1200" b="1" dirty="0" smtClean="0">
                <a:solidFill>
                  <a:srgbClr val="FFFFFF"/>
                </a:solidFill>
                <a:latin typeface="Calibri"/>
                <a:ea typeface="Times New Roman"/>
              </a:rPr>
              <a:t>ο</a:t>
            </a:r>
            <a:r>
              <a:rPr lang="el-GR" sz="1200" b="1" dirty="0" smtClean="0">
                <a:solidFill>
                  <a:srgbClr val="FFFFFF"/>
                </a:solidFill>
                <a:effectLst/>
                <a:latin typeface="Calibri"/>
                <a:ea typeface="Times New Roman"/>
              </a:rPr>
              <a:t>ροφή</a:t>
            </a:r>
            <a:endParaRPr lang="en-US" sz="1200" b="1" dirty="0">
              <a:effectLst/>
              <a:latin typeface="Times New Roman"/>
              <a:ea typeface="Times New Roman"/>
            </a:endParaRPr>
          </a:p>
        </p:txBody>
      </p:sp>
      <p:sp>
        <p:nvSpPr>
          <p:cNvPr id="19" name="Oval Callout 18"/>
          <p:cNvSpPr/>
          <p:nvPr/>
        </p:nvSpPr>
        <p:spPr>
          <a:xfrm>
            <a:off x="6876256" y="4653136"/>
            <a:ext cx="1728192" cy="1066001"/>
          </a:xfrm>
          <a:prstGeom prst="wedgeEllipseCallout">
            <a:avLst>
              <a:gd name="adj1" fmla="val -85861"/>
              <a:gd name="adj2" fmla="val -17739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0"/>
              </a:spcAft>
            </a:pPr>
            <a:r>
              <a:rPr lang="el-GR" sz="1200" b="1" kern="1200" dirty="0" smtClean="0">
                <a:solidFill>
                  <a:srgbClr val="FFFFFF"/>
                </a:solidFill>
                <a:effectLst/>
                <a:latin typeface="Calibri"/>
              </a:rPr>
              <a:t>3 τύποι δένδρου</a:t>
            </a:r>
          </a:p>
          <a:p>
            <a:pPr algn="ctr">
              <a:spcAft>
                <a:spcPts val="0"/>
              </a:spcAft>
            </a:pPr>
            <a:r>
              <a:rPr lang="el-GR" sz="1200" b="1" dirty="0" smtClean="0">
                <a:solidFill>
                  <a:srgbClr val="FFFFFF"/>
                </a:solidFill>
                <a:latin typeface="Calibri"/>
                <a:ea typeface="Times New Roman"/>
              </a:rPr>
              <a:t>+ αναρριχώμενο</a:t>
            </a:r>
          </a:p>
          <a:p>
            <a:pPr algn="ctr">
              <a:spcAft>
                <a:spcPts val="0"/>
              </a:spcAft>
            </a:pPr>
            <a:r>
              <a:rPr lang="el-GR" sz="1200" b="1" dirty="0" smtClean="0">
                <a:solidFill>
                  <a:srgbClr val="FFFFFF"/>
                </a:solidFill>
                <a:effectLst/>
                <a:latin typeface="Calibri"/>
                <a:ea typeface="Times New Roman"/>
              </a:rPr>
              <a:t>+ σκίαση</a:t>
            </a:r>
          </a:p>
          <a:p>
            <a:pPr algn="ctr">
              <a:spcAft>
                <a:spcPts val="0"/>
              </a:spcAft>
            </a:pPr>
            <a:r>
              <a:rPr lang="el-GR" sz="1200" b="1" dirty="0" smtClean="0">
                <a:solidFill>
                  <a:srgbClr val="FFFFFF"/>
                </a:solidFill>
                <a:latin typeface="Calibri"/>
                <a:ea typeface="Times New Roman"/>
              </a:rPr>
              <a:t>+ τεχνητή ψύξη</a:t>
            </a:r>
            <a:endParaRPr lang="en-US" sz="1200" b="1" dirty="0">
              <a:effectLst/>
              <a:latin typeface="Times New Roman"/>
              <a:ea typeface="Times New Roman"/>
            </a:endParaRPr>
          </a:p>
        </p:txBody>
      </p:sp>
      <p:sp>
        <p:nvSpPr>
          <p:cNvPr id="20" name="Oval Callout 19"/>
          <p:cNvSpPr/>
          <p:nvPr/>
        </p:nvSpPr>
        <p:spPr>
          <a:xfrm flipH="1">
            <a:off x="1259632" y="4456649"/>
            <a:ext cx="1342698" cy="742573"/>
          </a:xfrm>
          <a:prstGeom prst="wedgeEllipseCallout">
            <a:avLst>
              <a:gd name="adj1" fmla="val -93005"/>
              <a:gd name="adj2" fmla="val 16519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l-GR" sz="1200" b="1" kern="1200" dirty="0" smtClean="0">
                <a:solidFill>
                  <a:srgbClr val="FFFFFF"/>
                </a:solidFill>
                <a:effectLst/>
                <a:latin typeface="Calibri"/>
              </a:rPr>
              <a:t>5 μορφ</a:t>
            </a:r>
            <a:r>
              <a:rPr lang="el-GR" sz="1200" b="1" dirty="0" smtClean="0">
                <a:solidFill>
                  <a:srgbClr val="FFFFFF"/>
                </a:solidFill>
                <a:latin typeface="Calibri"/>
              </a:rPr>
              <a:t>ές ενέργειας</a:t>
            </a:r>
            <a:endParaRPr lang="en-US" sz="1200" b="1" dirty="0">
              <a:effectLst/>
              <a:latin typeface="Times New Roman"/>
              <a:ea typeface="Times New Roman"/>
            </a:endParaRPr>
          </a:p>
        </p:txBody>
      </p:sp>
      <p:sp>
        <p:nvSpPr>
          <p:cNvPr id="21" name="Oval Callout 20"/>
          <p:cNvSpPr/>
          <p:nvPr/>
        </p:nvSpPr>
        <p:spPr>
          <a:xfrm flipH="1">
            <a:off x="1828799" y="6164167"/>
            <a:ext cx="1158653" cy="385434"/>
          </a:xfrm>
          <a:prstGeom prst="wedgeEllipseCallout">
            <a:avLst>
              <a:gd name="adj1" fmla="val -53518"/>
              <a:gd name="adj2" fmla="val -7955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sz="1200" b="1" kern="1200" dirty="0">
                <a:solidFill>
                  <a:srgbClr val="FFFFFF"/>
                </a:solidFill>
                <a:effectLst/>
                <a:latin typeface="Calibri"/>
              </a:rPr>
              <a:t>2 </a:t>
            </a:r>
            <a:r>
              <a:rPr lang="el-GR" sz="1200" b="1" kern="1200" dirty="0" smtClean="0">
                <a:solidFill>
                  <a:srgbClr val="FFFFFF"/>
                </a:solidFill>
                <a:effectLst/>
                <a:latin typeface="Calibri"/>
              </a:rPr>
              <a:t>επιλογές</a:t>
            </a:r>
            <a:endParaRPr lang="en-US" sz="1200" b="1" dirty="0">
              <a:effectLst/>
              <a:latin typeface="Times New Roman"/>
              <a:ea typeface="Times New Roman"/>
            </a:endParaRPr>
          </a:p>
        </p:txBody>
      </p:sp>
      <p:sp>
        <p:nvSpPr>
          <p:cNvPr id="22" name="Oval Callout 21"/>
          <p:cNvSpPr/>
          <p:nvPr/>
        </p:nvSpPr>
        <p:spPr>
          <a:xfrm>
            <a:off x="4569137" y="6170574"/>
            <a:ext cx="2205057" cy="511487"/>
          </a:xfrm>
          <a:prstGeom prst="wedgeEllipseCallout">
            <a:avLst>
              <a:gd name="adj1" fmla="val -29495"/>
              <a:gd name="adj2" fmla="val -53276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l-GR" sz="1200" b="1" dirty="0" smtClean="0">
                <a:solidFill>
                  <a:srgbClr val="FFFFFF"/>
                </a:solidFill>
                <a:latin typeface="Calibri"/>
              </a:rPr>
              <a:t>κ</a:t>
            </a:r>
            <a:r>
              <a:rPr lang="el-GR" sz="1200" b="1" kern="1200" dirty="0" smtClean="0">
                <a:solidFill>
                  <a:srgbClr val="FFFFFF"/>
                </a:solidFill>
                <a:effectLst/>
                <a:latin typeface="Calibri"/>
              </a:rPr>
              <a:t>ουζίνα + </a:t>
            </a:r>
            <a:r>
              <a:rPr lang="el-GR" sz="1200" b="1" dirty="0" smtClean="0">
                <a:solidFill>
                  <a:srgbClr val="FFFFFF"/>
                </a:solidFill>
                <a:latin typeface="Calibri"/>
              </a:rPr>
              <a:t>κ</a:t>
            </a:r>
            <a:r>
              <a:rPr lang="el-GR" sz="1200" b="1" kern="1200" dirty="0" smtClean="0">
                <a:solidFill>
                  <a:srgbClr val="FFFFFF"/>
                </a:solidFill>
                <a:effectLst/>
                <a:latin typeface="Calibri"/>
              </a:rPr>
              <a:t>αθιστικό </a:t>
            </a:r>
          </a:p>
          <a:p>
            <a:pPr algn="ctr">
              <a:spcAft>
                <a:spcPts val="0"/>
              </a:spcAft>
            </a:pPr>
            <a:r>
              <a:rPr lang="el-GR" sz="1200" b="1" kern="1200" dirty="0" smtClean="0">
                <a:solidFill>
                  <a:srgbClr val="FFFFFF"/>
                </a:solidFill>
                <a:effectLst/>
                <a:latin typeface="Calibri"/>
              </a:rPr>
              <a:t>+ λουτρό</a:t>
            </a:r>
            <a:endParaRPr lang="en-US" sz="1200" b="1" dirty="0">
              <a:effectLst/>
              <a:latin typeface="Times New Roman"/>
              <a:ea typeface="Times New Roman"/>
            </a:endParaRPr>
          </a:p>
        </p:txBody>
      </p:sp>
      <p:grpSp>
        <p:nvGrpSpPr>
          <p:cNvPr id="2" name="Group 22"/>
          <p:cNvGrpSpPr/>
          <p:nvPr/>
        </p:nvGrpSpPr>
        <p:grpSpPr>
          <a:xfrm>
            <a:off x="1446961" y="3847702"/>
            <a:ext cx="936316" cy="274451"/>
            <a:chOff x="0" y="335294"/>
            <a:chExt cx="1562695" cy="937617"/>
          </a:xfrm>
          <a:solidFill>
            <a:schemeClr val="bg2">
              <a:lumMod val="75000"/>
            </a:schemeClr>
          </a:solidFill>
        </p:grpSpPr>
        <p:sp>
          <p:nvSpPr>
            <p:cNvPr id="27" name="Rounded Rectangle 26"/>
            <p:cNvSpPr/>
            <p:nvPr/>
          </p:nvSpPr>
          <p:spPr>
            <a:xfrm>
              <a:off x="0" y="335294"/>
              <a:ext cx="1562695" cy="93761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200" b="1">
                  <a:effectLst/>
                  <a:latin typeface="Calibri"/>
                  <a:ea typeface="Times New Roman"/>
                  <a:cs typeface="Times New Roman"/>
                </a:rPr>
                <a:t> </a:t>
              </a:r>
              <a:endParaRPr lang="en-US" sz="1200" b="1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8" name="Rounded Rectangle 4"/>
            <p:cNvSpPr/>
            <p:nvPr/>
          </p:nvSpPr>
          <p:spPr>
            <a:xfrm>
              <a:off x="27461" y="338690"/>
              <a:ext cx="1507771" cy="882693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715"/>
                </a:spcAft>
              </a:pPr>
              <a:r>
                <a:rPr lang="el-GR" sz="1200" b="1" kern="1200" dirty="0" smtClean="0">
                  <a:solidFill>
                    <a:srgbClr val="FFFFFF"/>
                  </a:solidFill>
                  <a:effectLst/>
                  <a:latin typeface="Calibri"/>
                </a:rPr>
                <a:t>Εισαγωγή</a:t>
              </a:r>
              <a:endParaRPr lang="en-US" sz="1200" b="1" dirty="0">
                <a:effectLst/>
                <a:latin typeface="Times New Roman"/>
                <a:ea typeface="Times New Roman"/>
              </a:endParaRPr>
            </a:p>
          </p:txBody>
        </p:sp>
      </p:grpSp>
      <p:grpSp>
        <p:nvGrpSpPr>
          <p:cNvPr id="3" name="Group 23"/>
          <p:cNvGrpSpPr/>
          <p:nvPr/>
        </p:nvGrpSpPr>
        <p:grpSpPr>
          <a:xfrm rot="2694764">
            <a:off x="2418224" y="4017596"/>
            <a:ext cx="510194" cy="354795"/>
            <a:chOff x="1076425" y="630120"/>
            <a:chExt cx="925898" cy="543880"/>
          </a:xfrm>
        </p:grpSpPr>
        <p:sp>
          <p:nvSpPr>
            <p:cNvPr id="25" name="Right Arrow 24"/>
            <p:cNvSpPr/>
            <p:nvPr/>
          </p:nvSpPr>
          <p:spPr>
            <a:xfrm rot="19826006">
              <a:off x="1076425" y="630120"/>
              <a:ext cx="925898" cy="387545"/>
            </a:xfrm>
            <a:prstGeom prst="rightArrow">
              <a:avLst>
                <a:gd name="adj1" fmla="val 60000"/>
                <a:gd name="adj2" fmla="val 32267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200" b="1" dirty="0">
                  <a:effectLst/>
                  <a:latin typeface="Calibri"/>
                  <a:ea typeface="Times New Roman"/>
                  <a:cs typeface="Times New Roman"/>
                </a:rPr>
                <a:t> </a:t>
              </a:r>
              <a:endParaRPr lang="en-US" sz="1200" b="1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6" name="Right Arrow 4"/>
            <p:cNvSpPr/>
            <p:nvPr/>
          </p:nvSpPr>
          <p:spPr>
            <a:xfrm>
              <a:off x="1218186" y="941472"/>
              <a:ext cx="231904" cy="2325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200" b="1">
                  <a:effectLst/>
                  <a:latin typeface="Calibri"/>
                  <a:ea typeface="Times New Roman"/>
                  <a:cs typeface="Times New Roman"/>
                </a:rPr>
                <a:t> </a:t>
              </a:r>
              <a:endParaRPr lang="en-US" sz="1200" b="1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sp>
        <p:nvSpPr>
          <p:cNvPr id="15" name="Oval Callout 14"/>
          <p:cNvSpPr/>
          <p:nvPr/>
        </p:nvSpPr>
        <p:spPr>
          <a:xfrm>
            <a:off x="2344859" y="3386067"/>
            <a:ext cx="1277627" cy="461634"/>
          </a:xfrm>
          <a:prstGeom prst="wedgeEllipseCallout">
            <a:avLst>
              <a:gd name="adj1" fmla="val 14024"/>
              <a:gd name="adj2" fmla="val 71651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0"/>
              </a:spcAft>
            </a:pPr>
            <a:r>
              <a:rPr lang="el-GR" sz="1200" b="1" kern="1200" dirty="0" smtClean="0">
                <a:solidFill>
                  <a:srgbClr val="FFFFFF"/>
                </a:solidFill>
                <a:effectLst/>
                <a:latin typeface="Calibri"/>
              </a:rPr>
              <a:t>3 τοποθεσίες</a:t>
            </a:r>
            <a:endParaRPr lang="en-US" sz="1200" b="1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543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1752600"/>
            <a:ext cx="7200000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latin typeface="Bookman Old Style" pitchFamily="18" charset="0"/>
              </a:rPr>
              <a:t>  </a:t>
            </a:r>
            <a:r>
              <a:rPr lang="el-GR" sz="3200" dirty="0" smtClean="0"/>
              <a:t>Το Σπίτι μου</a:t>
            </a:r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413743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676400" y="3710229"/>
            <a:ext cx="6432312" cy="3109671"/>
          </a:xfrm>
          <a:prstGeom prst="ellipse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35000"/>
                </a:schemeClr>
              </a:gs>
              <a:gs pos="35000">
                <a:schemeClr val="accent2">
                  <a:tint val="37000"/>
                  <a:satMod val="300000"/>
                  <a:alpha val="35000"/>
                </a:schemeClr>
              </a:gs>
              <a:gs pos="100000">
                <a:schemeClr val="accent2">
                  <a:tint val="15000"/>
                  <a:satMod val="350000"/>
                  <a:alpha val="35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  </a:t>
            </a:r>
            <a:r>
              <a:rPr lang="el-GR" sz="3200" dirty="0" smtClean="0"/>
              <a:t>Η Πόλη μου</a:t>
            </a:r>
            <a:endParaRPr lang="en-US" sz="32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23528" y="1340768"/>
            <a:ext cx="8229600" cy="1730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el-GR" sz="2800" dirty="0" smtClean="0">
                <a:cs typeface="Segoe UI" pitchFamily="34" charset="0"/>
              </a:rPr>
              <a:t>Παραγωγή ενέργειας σε επίπεδο πόλης</a:t>
            </a:r>
            <a:endParaRPr lang="en-US" sz="2800" dirty="0" smtClean="0">
              <a:cs typeface="Segoe UI" pitchFamily="34" charset="0"/>
            </a:endParaRPr>
          </a:p>
          <a:p>
            <a:pPr>
              <a:buBlip>
                <a:blip r:embed="rId2"/>
              </a:buBlip>
            </a:pPr>
            <a:r>
              <a:rPr lang="el-GR" sz="2800" dirty="0" smtClean="0">
                <a:cs typeface="Segoe UI" pitchFamily="34" charset="0"/>
              </a:rPr>
              <a:t>Προσέγγιση ανοιχτού τέλους (</a:t>
            </a:r>
            <a:r>
              <a:rPr lang="en-GB" sz="2800" dirty="0" smtClean="0">
                <a:cs typeface="Segoe UI" pitchFamily="34" charset="0"/>
              </a:rPr>
              <a:t>sandbox)</a:t>
            </a:r>
            <a:endParaRPr lang="el-GR" sz="2800" dirty="0" smtClean="0">
              <a:cs typeface="Segoe UI" pitchFamily="34" charset="0"/>
            </a:endParaRPr>
          </a:p>
          <a:p>
            <a:pPr>
              <a:buBlip>
                <a:blip r:embed="rId2"/>
              </a:buBlip>
            </a:pPr>
            <a:r>
              <a:rPr lang="el-GR" sz="2800" dirty="0" smtClean="0">
                <a:cs typeface="Segoe UI" pitchFamily="34" charset="0"/>
              </a:rPr>
              <a:t>Δεν υπάρχει σωστή και λάθος λύση</a:t>
            </a:r>
            <a:endParaRPr lang="en-US" sz="2800" dirty="0" smtClean="0">
              <a:cs typeface="Segoe UI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="" xmlns:p14="http://schemas.microsoft.com/office/powerpoint/2010/main" val="4208041339"/>
              </p:ext>
            </p:extLst>
          </p:nvPr>
        </p:nvGraphicFramePr>
        <p:xfrm>
          <a:off x="2057400" y="2996952"/>
          <a:ext cx="5538936" cy="3564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64922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40" y="1752600"/>
            <a:ext cx="7196919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16632"/>
            <a:ext cx="9144000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l-GR" dirty="0" smtClean="0">
                <a:latin typeface="βοοκμαν"/>
              </a:rPr>
              <a:t>  </a:t>
            </a:r>
            <a:r>
              <a:rPr lang="el-GR" sz="3200" dirty="0" smtClean="0"/>
              <a:t>Η Πόλη μου</a:t>
            </a:r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142554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latin typeface="Bookman Old Style" pitchFamily="18" charset="0"/>
              </a:rPr>
              <a:t>  </a:t>
            </a:r>
            <a:r>
              <a:rPr lang="el-GR" sz="3200" dirty="0" smtClean="0"/>
              <a:t>Ο Πλανήτης μου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7544" y="1340768"/>
            <a:ext cx="8229600" cy="3178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el-GR" sz="2600" dirty="0" smtClean="0">
                <a:cs typeface="Segoe UI" pitchFamily="34" charset="0"/>
              </a:rPr>
              <a:t>Αειφόρος διαχείριση φυσικών πόρων</a:t>
            </a:r>
            <a:endParaRPr lang="en-US" sz="2600" dirty="0" smtClean="0">
              <a:cs typeface="Segoe UI" pitchFamily="34" charset="0"/>
            </a:endParaRPr>
          </a:p>
          <a:p>
            <a:pPr>
              <a:buBlip>
                <a:blip r:embed="rId2"/>
              </a:buBlip>
            </a:pPr>
            <a:endParaRPr lang="en-US" sz="2600" dirty="0" smtClean="0">
              <a:cs typeface="Segoe UI" pitchFamily="34" charset="0"/>
            </a:endParaRPr>
          </a:p>
          <a:p>
            <a:pPr>
              <a:buBlip>
                <a:blip r:embed="rId2"/>
              </a:buBlip>
            </a:pPr>
            <a:r>
              <a:rPr lang="el-GR" sz="2600" dirty="0" smtClean="0">
                <a:cs typeface="Segoe UI" pitchFamily="34" charset="0"/>
              </a:rPr>
              <a:t>Δάση, βιοποικιλότητα, νερό</a:t>
            </a:r>
            <a:endParaRPr lang="en-US" sz="2600" dirty="0" smtClean="0">
              <a:cs typeface="Segoe UI" pitchFamily="34" charset="0"/>
            </a:endParaRPr>
          </a:p>
          <a:p>
            <a:pPr>
              <a:buBlip>
                <a:blip r:embed="rId2"/>
              </a:buBlip>
            </a:pPr>
            <a:endParaRPr lang="en-US" sz="2600" dirty="0" smtClean="0">
              <a:cs typeface="Segoe UI" pitchFamily="34" charset="0"/>
            </a:endParaRPr>
          </a:p>
          <a:p>
            <a:pPr>
              <a:buBlip>
                <a:blip r:embed="rId2"/>
              </a:buBlip>
            </a:pPr>
            <a:r>
              <a:rPr lang="el-GR" sz="2600" dirty="0" smtClean="0">
                <a:cs typeface="Segoe UI" pitchFamily="34" charset="0"/>
              </a:rPr>
              <a:t>Αφηγηματική προσέγγιση</a:t>
            </a:r>
            <a:endParaRPr lang="en-US" sz="2600" dirty="0" smtClean="0">
              <a:cs typeface="Segoe U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185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03" y="1741800"/>
            <a:ext cx="7659297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latin typeface="Bookman Old Style" pitchFamily="18" charset="0"/>
              </a:rPr>
              <a:t>  </a:t>
            </a:r>
            <a:r>
              <a:rPr lang="el-GR" sz="3200" dirty="0" smtClean="0"/>
              <a:t>Ο Πλανήτης μου</a:t>
            </a:r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414419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dirty="0" smtClean="0"/>
              <a:t>Ο Πλανήτης μου (</a:t>
            </a:r>
            <a:r>
              <a:rPr lang="en-US" dirty="0" smtClean="0"/>
              <a:t>2</a:t>
            </a:r>
            <a:r>
              <a:rPr lang="el-GR" dirty="0" smtClean="0"/>
              <a:t>)</a:t>
            </a:r>
          </a:p>
        </p:txBody>
      </p:sp>
      <p:pic>
        <p:nvPicPr>
          <p:cNvPr id="123907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268413"/>
            <a:ext cx="7343775" cy="5102225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dirty="0" smtClean="0"/>
              <a:t>Ο Πλανήτης μου (</a:t>
            </a:r>
            <a:r>
              <a:rPr lang="en-US" dirty="0" smtClean="0"/>
              <a:t>3</a:t>
            </a:r>
            <a:r>
              <a:rPr lang="el-GR" dirty="0" smtClean="0"/>
              <a:t>)</a:t>
            </a:r>
          </a:p>
        </p:txBody>
      </p:sp>
      <p:pic>
        <p:nvPicPr>
          <p:cNvPr id="124931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268413"/>
            <a:ext cx="5903912" cy="5048250"/>
          </a:xfr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5" descr="IMGP314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66945" y="2443455"/>
            <a:ext cx="4957714" cy="3576005"/>
          </a:xfrm>
          <a:prstGeom prst="rect">
            <a:avLst/>
          </a:prstGeom>
        </p:spPr>
      </p:pic>
      <p:pic>
        <p:nvPicPr>
          <p:cNvPr id="6" name="Espace réservé du contenu 6" descr="Photo009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720801"/>
            <a:ext cx="3962399" cy="297179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latin typeface="Bookman Old Style" pitchFamily="18" charset="0"/>
                <a:cs typeface="Segoe UI" pitchFamily="34" charset="0"/>
              </a:rPr>
              <a:t>  </a:t>
            </a:r>
            <a:r>
              <a:rPr lang="el-GR" sz="3200" dirty="0" smtClean="0">
                <a:cs typeface="Segoe UI" pitchFamily="34" charset="0"/>
              </a:rPr>
              <a:t>Αποτελέσματα</a:t>
            </a:r>
            <a:endParaRPr lang="en-US" sz="3200" dirty="0">
              <a:cs typeface="Segoe UI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19098" y="1628801"/>
            <a:ext cx="5665069" cy="4865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Blip>
                <a:blip r:embed="rId4"/>
              </a:buBlip>
            </a:pPr>
            <a:r>
              <a:rPr lang="el-GR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el-GR" sz="2600" dirty="0" smtClean="0">
                <a:cs typeface="Segoe UI" pitchFamily="34" charset="0"/>
              </a:rPr>
              <a:t>Μαθητές στη Γαλλία</a:t>
            </a:r>
            <a:endParaRPr lang="en-US" sz="2600" dirty="0" smtClean="0">
              <a:cs typeface="Segoe UI" pitchFamily="34" charset="0"/>
            </a:endParaRPr>
          </a:p>
          <a:p>
            <a:pPr marL="0" indent="0">
              <a:buBlip>
                <a:blip r:embed="rId4"/>
              </a:buBlip>
            </a:pPr>
            <a:r>
              <a:rPr lang="en-US" sz="2600" dirty="0" smtClean="0">
                <a:cs typeface="Segoe UI" pitchFamily="34" charset="0"/>
              </a:rPr>
              <a:t> </a:t>
            </a:r>
            <a:r>
              <a:rPr lang="el-GR" sz="2600" dirty="0" smtClean="0">
                <a:cs typeface="Segoe UI" pitchFamily="34" charset="0"/>
              </a:rPr>
              <a:t>Εργασία για βιοποικιλότητα </a:t>
            </a:r>
            <a:endParaRPr lang="en-US" sz="2600" dirty="0">
              <a:cs typeface="Segoe U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836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7" descr="IMGP317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3550360"/>
            <a:ext cx="4003787" cy="3002840"/>
          </a:xfrm>
          <a:prstGeom prst="rect">
            <a:avLst/>
          </a:prstGeom>
        </p:spPr>
      </p:pic>
      <p:pic>
        <p:nvPicPr>
          <p:cNvPr id="5" name="Image 9" descr="IMGP317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010" y="3496650"/>
            <a:ext cx="4256021" cy="319201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l-GR" dirty="0" smtClean="0">
                <a:latin typeface="Bookman Old Style" pitchFamily="18" charset="0"/>
                <a:cs typeface="Segoe UI" pitchFamily="34" charset="0"/>
              </a:rPr>
              <a:t>  </a:t>
            </a:r>
            <a:r>
              <a:rPr lang="el-GR" sz="3200" dirty="0" smtClean="0">
                <a:cs typeface="Segoe UI" pitchFamily="34" charset="0"/>
              </a:rPr>
              <a:t>Αποτελέσματα</a:t>
            </a:r>
            <a:endParaRPr lang="en-US" sz="3200" dirty="0">
              <a:cs typeface="Segoe UI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36176" y="17526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>
                <a:cs typeface="Segoe UI" pitchFamily="34" charset="0"/>
              </a:rPr>
              <a:t>Όλες οι πληροφοριακές κάρτες μεταφράστηκαν και ενσωματώθηκαν στην εφαρμογή</a:t>
            </a:r>
            <a:endParaRPr lang="en-US" sz="2800" dirty="0">
              <a:cs typeface="Segoe U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200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EnvKids: </a:t>
            </a:r>
            <a:r>
              <a:rPr lang="el-GR" dirty="0" smtClean="0"/>
              <a:t>Στόχοι</a:t>
            </a:r>
          </a:p>
        </p:txBody>
      </p:sp>
      <p:sp>
        <p:nvSpPr>
          <p:cNvPr id="11776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686800" cy="4937760"/>
          </a:xfrm>
        </p:spPr>
        <p:txBody>
          <a:bodyPr>
            <a:normAutofit/>
          </a:bodyPr>
          <a:lstStyle/>
          <a:p>
            <a:pPr eaLnBrk="1" hangingPunct="1"/>
            <a:r>
              <a:rPr lang="el-GR" b="1" dirty="0" smtClean="0"/>
              <a:t>Τί</a:t>
            </a:r>
            <a:r>
              <a:rPr lang="en-US" b="1" dirty="0" smtClean="0"/>
              <a:t>: </a:t>
            </a:r>
            <a:r>
              <a:rPr lang="el-GR" dirty="0" smtClean="0"/>
              <a:t>Χρήση ψηφιακών πειραμάτων και προσομοίωσης στην εκπαίδευση</a:t>
            </a:r>
            <a:endParaRPr lang="en-US" dirty="0" smtClean="0"/>
          </a:p>
          <a:p>
            <a:pPr eaLnBrk="1" hangingPunct="1"/>
            <a:r>
              <a:rPr lang="el-GR" b="1" dirty="0" smtClean="0"/>
              <a:t>Για ποιον</a:t>
            </a:r>
            <a:r>
              <a:rPr lang="en-US" dirty="0" smtClean="0"/>
              <a:t>: </a:t>
            </a:r>
            <a:r>
              <a:rPr lang="el-GR" dirty="0" smtClean="0"/>
              <a:t>μαθητές δημοτικού και δάσκαλους</a:t>
            </a:r>
          </a:p>
          <a:p>
            <a:pPr eaLnBrk="1" hangingPunct="1"/>
            <a:r>
              <a:rPr lang="el-GR" b="1" dirty="0" smtClean="0"/>
              <a:t>Πώς</a:t>
            </a:r>
            <a:r>
              <a:rPr lang="en-US" dirty="0" smtClean="0"/>
              <a:t>: </a:t>
            </a:r>
            <a:r>
              <a:rPr lang="el-GR" dirty="0" smtClean="0"/>
              <a:t>συνδυασμένη εκμάθηση με χρήση εξερεύνησης, συνεργασίας, και τεχνολογίας υπολογιστών</a:t>
            </a:r>
          </a:p>
          <a:p>
            <a:pPr eaLnBrk="1" hangingPunct="1"/>
            <a:endParaRPr lang="el-GR" dirty="0" smtClean="0"/>
          </a:p>
          <a:p>
            <a:pPr eaLnBrk="1" hangingPunct="1"/>
            <a:r>
              <a:rPr lang="el-GR" dirty="0" smtClean="0"/>
              <a:t>Εφαρμογή στην περιβαλλοντική εκπαίδευση στο δημοτικό</a:t>
            </a:r>
          </a:p>
          <a:p>
            <a:pPr eaLnBrk="1" hangingPunct="1"/>
            <a:r>
              <a:rPr lang="el-GR" b="1" dirty="0" smtClean="0"/>
              <a:t>Όμως</a:t>
            </a:r>
            <a:r>
              <a:rPr lang="en-US" dirty="0" smtClean="0"/>
              <a:t>: </a:t>
            </a:r>
            <a:r>
              <a:rPr lang="el-GR" dirty="0" smtClean="0"/>
              <a:t>η μεθοδολογία μπορεί να χρησιμοποιηθεί </a:t>
            </a:r>
          </a:p>
          <a:p>
            <a:pPr lvl="1" eaLnBrk="1" hangingPunct="1"/>
            <a:r>
              <a:rPr lang="el-GR" dirty="0" smtClean="0"/>
              <a:t>Σε άλλα μαθήματα στο δημοτικό</a:t>
            </a:r>
          </a:p>
          <a:p>
            <a:pPr lvl="1" eaLnBrk="1" hangingPunct="1"/>
            <a:r>
              <a:rPr lang="el-GR" dirty="0" smtClean="0"/>
              <a:t>Σε άλλες ηλικιακές ομάδες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 descr="IMGP3135.JPG"/>
          <p:cNvPicPr>
            <a:picLocks noGrp="1" noChangeAspect="1"/>
          </p:cNvPicPr>
          <p:nvPr>
            <p:ph sz="half" idx="4294967295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8760"/>
            <a:ext cx="4038600" cy="3028950"/>
          </a:xfrm>
        </p:spPr>
      </p:pic>
      <p:pic>
        <p:nvPicPr>
          <p:cNvPr id="5" name="Espace réservé du contenu 5" descr="IMGP314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600" y="2852936"/>
            <a:ext cx="4470400" cy="33528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Cambria" pitchFamily="18" charset="0"/>
                <a:cs typeface="Segoe UI" pitchFamily="34" charset="0"/>
              </a:rPr>
              <a:t>  </a:t>
            </a:r>
            <a:r>
              <a:rPr lang="el-GR" sz="3200" dirty="0" smtClean="0">
                <a:latin typeface="Cambria" pitchFamily="18" charset="0"/>
                <a:cs typeface="Segoe UI" pitchFamily="34" charset="0"/>
              </a:rPr>
              <a:t>  Αποτελέσματα</a:t>
            </a:r>
            <a:endParaRPr lang="en-US" sz="3200" dirty="0">
              <a:latin typeface="Cambria" pitchFamily="18" charset="0"/>
              <a:cs typeface="Segoe UI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495800" y="1344960"/>
            <a:ext cx="464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600" dirty="0" smtClean="0">
                <a:cs typeface="Segoe UI" pitchFamily="34" charset="0"/>
              </a:rPr>
              <a:t>Πιλοτική εφαρμογή στην Ελλάδα, Γαλλία, Τσεχία και Σουηδία</a:t>
            </a:r>
            <a:endParaRPr lang="en-US" sz="2600" dirty="0">
              <a:cs typeface="Segoe UI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1520" y="4293096"/>
            <a:ext cx="4824536" cy="2564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4"/>
              </a:buBlip>
            </a:pPr>
            <a:r>
              <a:rPr lang="el-GR" sz="2400" dirty="0" smtClean="0">
                <a:cs typeface="Segoe UI" pitchFamily="34" charset="0"/>
              </a:rPr>
              <a:t>Πολύ θετικά σχόλια από δασκάλους και μαθητές</a:t>
            </a:r>
            <a:endParaRPr lang="en-US" sz="2400" dirty="0" smtClean="0">
              <a:cs typeface="Segoe UI" pitchFamily="34" charset="0"/>
            </a:endParaRPr>
          </a:p>
          <a:p>
            <a:pPr>
              <a:buBlip>
                <a:blip r:embed="rId4"/>
              </a:buBlip>
            </a:pPr>
            <a:r>
              <a:rPr lang="el-GR" sz="2400" dirty="0" smtClean="0">
                <a:cs typeface="Segoe UI" pitchFamily="34" charset="0"/>
              </a:rPr>
              <a:t>Άμεσα χρησιμοποιήσιμη πληροφορία</a:t>
            </a:r>
          </a:p>
          <a:p>
            <a:pPr>
              <a:buBlip>
                <a:blip r:embed="rId4"/>
              </a:buBlip>
            </a:pPr>
            <a:r>
              <a:rPr lang="el-GR" sz="2400" dirty="0" smtClean="0">
                <a:cs typeface="Segoe UI" pitchFamily="34" charset="0"/>
              </a:rPr>
              <a:t>Στους μαθητές αρέσει η διεπιφάνεια</a:t>
            </a:r>
          </a:p>
          <a:p>
            <a:pPr marL="0" indent="0">
              <a:buNone/>
            </a:pPr>
            <a:endParaRPr lang="el-GR" sz="2400" dirty="0" smtClean="0">
              <a:cs typeface="Segoe UI" pitchFamily="34" charset="0"/>
            </a:endParaRPr>
          </a:p>
          <a:p>
            <a:pPr marL="0" indent="0">
              <a:buNone/>
            </a:pPr>
            <a:endParaRPr lang="en-US" sz="2400" dirty="0" smtClean="0">
              <a:cs typeface="Segoe U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541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Ιστοσελίδα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http://envkids.net</a:t>
            </a:r>
            <a:r>
              <a:rPr lang="en-US" dirty="0" smtClean="0"/>
              <a:t>   </a:t>
            </a:r>
            <a:endParaRPr lang="el-G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EnvKids: </a:t>
            </a:r>
            <a:r>
              <a:rPr lang="el-GR" smtClean="0"/>
              <a:t>Δημοσιεύσεις (1)</a:t>
            </a:r>
          </a:p>
        </p:txBody>
      </p:sp>
      <p:sp>
        <p:nvSpPr>
          <p:cNvPr id="125955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r-FR" sz="2000" smtClean="0">
                <a:hlinkClick r:id="rId2"/>
              </a:rPr>
              <a:t>My Home, my Town, my Planet: Virtual Experimentation in Primary Environmental Education</a:t>
            </a:r>
            <a:r>
              <a:rPr lang="fr-FR" sz="2000" smtClean="0"/>
              <a:t>, O. Heidmann, H. Tsalapatas, the Educa On-line 2010 Conference, December 1-3, 2010, Berlin, Germany</a:t>
            </a:r>
          </a:p>
          <a:p>
            <a:pPr eaLnBrk="1" hangingPunct="1"/>
            <a:r>
              <a:rPr lang="fr-FR" sz="2000" smtClean="0">
                <a:hlinkClick r:id="rId3"/>
              </a:rPr>
              <a:t>Virtual Experimentation towards Explorative and Collaborative Environmental Primary Education</a:t>
            </a:r>
            <a:r>
              <a:rPr lang="fr-FR" sz="2000" smtClean="0"/>
              <a:t>, </a:t>
            </a:r>
            <a:r>
              <a:rPr lang="fr-FR" sz="2000" smtClean="0">
                <a:hlinkClick r:id="rId4"/>
              </a:rPr>
              <a:t>abstract</a:t>
            </a:r>
            <a:r>
              <a:rPr lang="fr-FR" sz="2000" smtClean="0"/>
              <a:t>, H. Tsalapatas, O. Heidmann, S. Tsalapatas, R. Alimisi, E. Houstis, the Europrix Academix Network Conference,  Graz, Austria, November 11-13, 2010</a:t>
            </a:r>
          </a:p>
          <a:p>
            <a:pPr eaLnBrk="1" hangingPunct="1"/>
            <a:r>
              <a:rPr lang="fr-FR" sz="2000" smtClean="0">
                <a:hlinkClick r:id="rId5"/>
              </a:rPr>
              <a:t>Virtual Experimentation towards the Development of Early Environmental Sustainability Skills</a:t>
            </a:r>
            <a:r>
              <a:rPr lang="fr-FR" sz="2000" smtClean="0"/>
              <a:t>, H. Tsalapatas, O. Heidmann, M. Mogli CELDA 2010 Conference, Timisoara, Romania, October 14-17, 2010</a:t>
            </a:r>
          </a:p>
          <a:p>
            <a:pPr eaLnBrk="1" hangingPunct="1"/>
            <a:r>
              <a:rPr lang="el-GR" sz="2000" smtClean="0">
                <a:hlinkClick r:id="rId6"/>
              </a:rPr>
              <a:t>Εικονικά Πειράματα για Συνεργατική και Διερευνητική Μάθηση στην Πρωτοβάθμια Περιβαλλοντική Εππαίδευση</a:t>
            </a:r>
            <a:r>
              <a:rPr lang="el-GR" sz="2000" smtClean="0"/>
              <a:t>, Η. </a:t>
            </a:r>
            <a:r>
              <a:rPr lang="fr-FR" sz="2000" smtClean="0"/>
              <a:t>Tsalapatas, O. Heidmann, R. Alimisi, S. Tsalapatas, E. Houstis, the 6th Conference on Technology in Education Syros, Greece, May 4-7, 2011</a:t>
            </a:r>
          </a:p>
          <a:p>
            <a:pPr eaLnBrk="1" hangingPunct="1"/>
            <a:endParaRPr lang="el-GR" smtClean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EnvKids: </a:t>
            </a:r>
            <a:r>
              <a:rPr lang="el-GR" smtClean="0"/>
              <a:t>Δημοσιεύσεις (2)</a:t>
            </a:r>
          </a:p>
        </p:txBody>
      </p:sp>
      <p:sp>
        <p:nvSpPr>
          <p:cNvPr id="126979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fr-FR" sz="2000" smtClean="0">
                <a:hlinkClick r:id="rId2"/>
              </a:rPr>
              <a:t>Open-ended Virtual Experiments towards Early Environmental Skill Development</a:t>
            </a:r>
            <a:r>
              <a:rPr lang="fr-FR" sz="2000" smtClean="0"/>
              <a:t>, H. Tsalapatas, O. Heidmann, S. Tsalapatas, R. Alimisi, E. Houstis, Future of Education Conference, Florence, Italy, June 16-17, 2011</a:t>
            </a:r>
          </a:p>
          <a:p>
            <a:pPr eaLnBrk="1" hangingPunct="1"/>
            <a:r>
              <a:rPr lang="fr-FR" sz="2000" smtClean="0">
                <a:hlinkClick r:id="rId3"/>
              </a:rPr>
              <a:t>Environmental Education through EnvKids Didactical Frameworks and ICT Tools</a:t>
            </a:r>
            <a:r>
              <a:rPr lang="fr-FR" sz="2000" smtClean="0"/>
              <a:t>, H. Tsalapatas, H. Heidmann, R. Alimisi, H. Houstis, CELMA 2011 Conference, June 1-2, 2011, Lake District, UK</a:t>
            </a:r>
          </a:p>
          <a:p>
            <a:pPr eaLnBrk="1" hangingPunct="1"/>
            <a:r>
              <a:rPr lang="fr-FR" sz="2000" smtClean="0">
                <a:hlinkClick r:id="rId4"/>
              </a:rPr>
              <a:t>Open-Ended Game-Based Exploration towards Primary Environmental Sustainability Training</a:t>
            </a:r>
            <a:r>
              <a:rPr lang="fr-FR" sz="2000" smtClean="0"/>
              <a:t>, H. Tsalapatas, O. Heidmann, R. Alimisi, S. Tsalapatas, E. Houstis, EduLearn 2011 Conference, Barcelona, Spain, July 4-6, 2011</a:t>
            </a:r>
          </a:p>
          <a:p>
            <a:pPr eaLnBrk="1" hangingPunct="1"/>
            <a:endParaRPr lang="el-GR" smtClean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cMinds</a:t>
            </a:r>
            <a:endParaRPr lang="el-GR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cMinds</a:t>
            </a:r>
            <a:endParaRPr lang="el-GR" smtClean="0"/>
          </a:p>
        </p:txBody>
      </p:sp>
      <p:sp>
        <p:nvSpPr>
          <p:cNvPr id="12800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l-GR" b="1" u="sng" smtClean="0"/>
              <a:t>Τι</a:t>
            </a:r>
            <a:r>
              <a:rPr lang="en-US" b="1" u="sng" smtClean="0"/>
              <a:t>:</a:t>
            </a:r>
            <a:r>
              <a:rPr lang="en-US" b="1" smtClean="0"/>
              <a:t> </a:t>
            </a:r>
            <a:r>
              <a:rPr lang="el-GR" smtClean="0"/>
              <a:t>ανάπτυξη </a:t>
            </a:r>
            <a:r>
              <a:rPr lang="el-GR" b="1" smtClean="0"/>
              <a:t>αναλυτικής και κριτικής σκέψης</a:t>
            </a:r>
          </a:p>
          <a:p>
            <a:pPr lvl="1" eaLnBrk="1" hangingPunct="1"/>
            <a:r>
              <a:rPr lang="el-GR" b="1" smtClean="0"/>
              <a:t>Βασικές δεξιότητες</a:t>
            </a:r>
            <a:endParaRPr lang="el-GR" smtClean="0"/>
          </a:p>
          <a:p>
            <a:pPr eaLnBrk="1" hangingPunct="1"/>
            <a:endParaRPr lang="el-GR" smtClean="0"/>
          </a:p>
          <a:p>
            <a:pPr eaLnBrk="1" hangingPunct="1"/>
            <a:r>
              <a:rPr lang="el-GR" b="1" u="sng" smtClean="0"/>
              <a:t>Πώς</a:t>
            </a:r>
            <a:r>
              <a:rPr lang="en-US" u="sng" smtClean="0"/>
              <a:t>:</a:t>
            </a:r>
            <a:r>
              <a:rPr lang="en-US" smtClean="0"/>
              <a:t> </a:t>
            </a:r>
            <a:r>
              <a:rPr lang="el-GR" smtClean="0"/>
              <a:t>μέσω </a:t>
            </a:r>
            <a:r>
              <a:rPr lang="el-GR" b="1" smtClean="0"/>
              <a:t>διδασκαλίας προγραμματισμού</a:t>
            </a:r>
            <a:r>
              <a:rPr lang="en-US" smtClean="0"/>
              <a:t>. </a:t>
            </a:r>
          </a:p>
          <a:p>
            <a:pPr eaLnBrk="1" hangingPunct="1">
              <a:buFont typeface="Wingdings 3" pitchFamily="18" charset="2"/>
              <a:buNone/>
            </a:pPr>
            <a:r>
              <a:rPr lang="en-US" smtClean="0"/>
              <a:t>   </a:t>
            </a:r>
            <a:r>
              <a:rPr lang="el-GR" smtClean="0"/>
              <a:t>Εφαρμογή της πολύ δομημένης φύσης του προγραμματισμού για την ανάπτυξη αλγοριθμικής σκέψης</a:t>
            </a:r>
            <a:endParaRPr lang="en-US" smtClean="0"/>
          </a:p>
          <a:p>
            <a:pPr eaLnBrk="1" hangingPunct="1">
              <a:buFont typeface="Wingdings 3" pitchFamily="18" charset="2"/>
              <a:buNone/>
            </a:pPr>
            <a:endParaRPr lang="el-GR" smtClean="0"/>
          </a:p>
          <a:p>
            <a:pPr eaLnBrk="1" hangingPunct="1"/>
            <a:r>
              <a:rPr lang="el-GR" b="1" u="sng" smtClean="0"/>
              <a:t>Σε ποιους</a:t>
            </a:r>
            <a:r>
              <a:rPr lang="en-US" u="sng" smtClean="0"/>
              <a:t>:</a:t>
            </a:r>
            <a:r>
              <a:rPr lang="en-US" smtClean="0"/>
              <a:t> </a:t>
            </a:r>
            <a:r>
              <a:rPr lang="el-GR" smtClean="0"/>
              <a:t>μαθητές δημοτικού και γυμνασίου</a:t>
            </a:r>
          </a:p>
          <a:p>
            <a:pPr eaLnBrk="1" hangingPunct="1"/>
            <a:endParaRPr lang="el-GR" smtClean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Γιατί το </a:t>
            </a:r>
            <a:r>
              <a:rPr lang="en-US" dirty="0" smtClean="0"/>
              <a:t>cMinds</a:t>
            </a:r>
            <a:r>
              <a:rPr lang="el-GR" dirty="0" smtClean="0"/>
              <a:t>?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450160"/>
          </a:xfrm>
        </p:spPr>
        <p:txBody>
          <a:bodyPr>
            <a:normAutofit/>
          </a:bodyPr>
          <a:lstStyle/>
          <a:p>
            <a:r>
              <a:rPr lang="el-GR" dirty="0" smtClean="0"/>
              <a:t>Ανάπτυξη βασικών δεξιοτήτων </a:t>
            </a:r>
            <a:r>
              <a:rPr lang="en-US" dirty="0" smtClean="0"/>
              <a:t>(Europe 2020)</a:t>
            </a:r>
          </a:p>
          <a:p>
            <a:r>
              <a:rPr lang="el-GR" dirty="0" smtClean="0"/>
              <a:t>Εκτός από τα μαθήματα του προγράμματος σπουδών</a:t>
            </a:r>
            <a:endParaRPr lang="en-US" dirty="0" smtClean="0"/>
          </a:p>
          <a:p>
            <a:r>
              <a:rPr lang="el-GR" dirty="0" smtClean="0"/>
              <a:t>Βοηθούν στην καλή επίδοση σε όλα τα μαθήματα </a:t>
            </a:r>
          </a:p>
          <a:p>
            <a:endParaRPr lang="el-GR" dirty="0" smtClean="0"/>
          </a:p>
          <a:p>
            <a:pPr lvl="1"/>
            <a:r>
              <a:rPr lang="el-GR" dirty="0" smtClean="0"/>
              <a:t>Επίλυση προβλημάτων</a:t>
            </a:r>
          </a:p>
          <a:p>
            <a:pPr lvl="1"/>
            <a:r>
              <a:rPr lang="en-US" dirty="0" smtClean="0"/>
              <a:t>Learning to learn</a:t>
            </a:r>
            <a:endParaRPr lang="el-GR" dirty="0" smtClean="0"/>
          </a:p>
          <a:p>
            <a:pPr lvl="1"/>
            <a:r>
              <a:rPr lang="el-GR" dirty="0" smtClean="0"/>
              <a:t>Ικανότητα συνεργασίας</a:t>
            </a:r>
          </a:p>
          <a:p>
            <a:pPr lvl="1"/>
            <a:r>
              <a:rPr lang="el-GR" dirty="0" smtClean="0"/>
              <a:t>Ικανότητα μάθησης ανεξάρτητα</a:t>
            </a:r>
          </a:p>
          <a:p>
            <a:pPr lvl="1"/>
            <a:r>
              <a:rPr lang="el-GR" dirty="0" smtClean="0"/>
              <a:t>Επιχειρηματική σκέψη</a:t>
            </a:r>
          </a:p>
          <a:p>
            <a:pPr lvl="1"/>
            <a:r>
              <a:rPr lang="el-GR" dirty="0" smtClean="0"/>
              <a:t>Γλώσσες</a:t>
            </a:r>
          </a:p>
          <a:p>
            <a:pPr lvl="1"/>
            <a:r>
              <a:rPr lang="el-GR" dirty="0" smtClean="0"/>
              <a:t>Ψηφιακές δεξιότητες</a:t>
            </a:r>
            <a:endParaRPr lang="el-G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Σχετικά με τα προγράμματα σπουδών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Ο σκοπός των προγραμμάτων σπουδών είναι να ορίσουν τη συγκεκριμένη γνώση που πρέπει να αναπτυχθεί σε συγκεκριμένο μαθησιακό αντικείμενο</a:t>
            </a:r>
          </a:p>
          <a:p>
            <a:pPr lvl="1"/>
            <a:r>
              <a:rPr lang="el-GR" dirty="0" smtClean="0"/>
              <a:t>Π.χ. τι μαθηματικές γνώσεις πρέπει να έχουν οι μαθητές που τελειώνουν την 3</a:t>
            </a:r>
            <a:r>
              <a:rPr lang="el-GR" baseline="30000" dirty="0" smtClean="0"/>
              <a:t>η</a:t>
            </a:r>
            <a:r>
              <a:rPr lang="el-GR" dirty="0" smtClean="0"/>
              <a:t> Γυμνασίου</a:t>
            </a:r>
          </a:p>
          <a:p>
            <a:r>
              <a:rPr lang="el-GR" dirty="0" smtClean="0"/>
              <a:t>Δεν συμπεριλαμβάνουν την αναλυτική σκέψη ή άλλες βασικές δεξιότητες</a:t>
            </a:r>
          </a:p>
          <a:p>
            <a:endParaRPr lang="el-GR" dirty="0" smtClean="0"/>
          </a:p>
          <a:p>
            <a:endParaRPr lang="el-GR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 ευθύνη για ανάπτυξη κριτικής σκέψης αφήνεται στους δασκάλους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Οι δάσκαλοι εφαρμόζουν ασκήσεις κριτικής σκέψης</a:t>
            </a:r>
          </a:p>
          <a:p>
            <a:r>
              <a:rPr lang="el-GR" dirty="0" smtClean="0"/>
              <a:t>… και πέρα από τα προφανή μαθήματα θετικών επιστημών </a:t>
            </a:r>
          </a:p>
          <a:p>
            <a:pPr lvl="1"/>
            <a:r>
              <a:rPr lang="el-GR" dirty="0" smtClean="0"/>
              <a:t>Μαθηματικά, φυσική, τεχνολογία</a:t>
            </a:r>
          </a:p>
          <a:p>
            <a:pPr lvl="1"/>
            <a:r>
              <a:rPr lang="el-GR" dirty="0" smtClean="0"/>
              <a:t>Αναγνώριση μοτίβων, αριθμητικές ασκήσεις</a:t>
            </a:r>
          </a:p>
          <a:p>
            <a:r>
              <a:rPr lang="el-GR" dirty="0" smtClean="0"/>
              <a:t>Π.χ.</a:t>
            </a:r>
          </a:p>
          <a:p>
            <a:pPr lvl="1"/>
            <a:r>
              <a:rPr lang="el-GR" dirty="0" smtClean="0"/>
              <a:t>Κριτική ανάγνωση κειμένου</a:t>
            </a:r>
          </a:p>
          <a:p>
            <a:pPr lvl="1"/>
            <a:r>
              <a:rPr lang="el-GR" dirty="0" smtClean="0"/>
              <a:t>Σωκρατικές ερωτήσεις</a:t>
            </a:r>
          </a:p>
          <a:p>
            <a:pPr lvl="1"/>
            <a:r>
              <a:rPr lang="el-GR" dirty="0" smtClean="0"/>
              <a:t>Αξιολόγηση περιεχομένου μαθημάτων</a:t>
            </a:r>
          </a:p>
          <a:p>
            <a:pPr lvl="1"/>
            <a:r>
              <a:rPr lang="el-GR" dirty="0" smtClean="0"/>
              <a:t>Αξιολόγηση εργασίας άλλων μαθητών</a:t>
            </a:r>
          </a:p>
          <a:p>
            <a:pPr lvl="1"/>
            <a:r>
              <a:rPr lang="el-GR" dirty="0" smtClean="0"/>
              <a:t>Προβλέψεις</a:t>
            </a:r>
            <a:r>
              <a:rPr lang="en-US" dirty="0" smtClean="0"/>
              <a:t>: </a:t>
            </a:r>
            <a:r>
              <a:rPr lang="el-GR" dirty="0" smtClean="0"/>
              <a:t>π.χ. πως τελειώνει μια ιστορία 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Έλλειψη υποστηρικτικού περιεχομένου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Ιδιαίτερα σε ψηφιακή μορφή</a:t>
            </a:r>
          </a:p>
          <a:p>
            <a:endParaRPr lang="el-GR" dirty="0" smtClean="0"/>
          </a:p>
          <a:p>
            <a:r>
              <a:rPr lang="el-GR" dirty="0" smtClean="0"/>
              <a:t>Υπάρχει μεγάλη ανάγκη για εφαρμογές που είναι </a:t>
            </a:r>
            <a:r>
              <a:rPr lang="el-GR" b="1" dirty="0" smtClean="0"/>
              <a:t>κατάλληλες</a:t>
            </a:r>
            <a:r>
              <a:rPr lang="el-GR" dirty="0" smtClean="0"/>
              <a:t> και </a:t>
            </a:r>
            <a:r>
              <a:rPr lang="el-GR" b="1" dirty="0" smtClean="0"/>
              <a:t>διαθέσιμες</a:t>
            </a:r>
            <a:r>
              <a:rPr lang="el-GR" dirty="0" smtClean="0"/>
              <a:t> </a:t>
            </a:r>
            <a:r>
              <a:rPr lang="el-GR" b="1" dirty="0" smtClean="0"/>
              <a:t>για χρήση σε σχολεία </a:t>
            </a:r>
          </a:p>
          <a:p>
            <a:endParaRPr lang="el-GR" dirty="0" smtClean="0"/>
          </a:p>
          <a:p>
            <a:r>
              <a:rPr lang="el-GR" dirty="0" smtClean="0"/>
              <a:t>Είναι παρατήρηση που επισημαίνουν οι δάσκαλοι</a:t>
            </a:r>
            <a:endParaRPr lang="el-G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l-GR" dirty="0" smtClean="0">
                <a:latin typeface="Segoe UI Semibold" pitchFamily="34" charset="0"/>
              </a:rPr>
              <a:t>  </a:t>
            </a:r>
            <a:r>
              <a:rPr lang="el-GR" sz="3200" dirty="0" smtClean="0"/>
              <a:t>Προβληματισμοί</a:t>
            </a:r>
            <a:endParaRPr lang="en-US" sz="3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3528" y="1340768"/>
            <a:ext cx="8820472" cy="5400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el-GR" sz="2600" dirty="0" smtClean="0">
                <a:cs typeface="Segoe UI" pitchFamily="34" charset="0"/>
              </a:rPr>
              <a:t>Πρόοδος της περιβαλλοντική συνείδησης</a:t>
            </a:r>
          </a:p>
          <a:p>
            <a:pPr>
              <a:buBlip>
                <a:blip r:embed="rId2"/>
              </a:buBlip>
            </a:pPr>
            <a:endParaRPr lang="el-GR" sz="2600" dirty="0" smtClean="0">
              <a:cs typeface="Segoe UI" pitchFamily="34" charset="0"/>
            </a:endParaRPr>
          </a:p>
          <a:p>
            <a:pPr>
              <a:buBlip>
                <a:blip r:embed="rId2"/>
              </a:buBlip>
            </a:pPr>
            <a:r>
              <a:rPr lang="el-GR" sz="2600" dirty="0" smtClean="0">
                <a:cs typeface="Segoe UI" pitchFamily="34" charset="0"/>
              </a:rPr>
              <a:t>Άρνηση και παρανοήσεις παραμένουν</a:t>
            </a:r>
          </a:p>
          <a:p>
            <a:pPr>
              <a:buBlip>
                <a:blip r:embed="rId2"/>
              </a:buBlip>
            </a:pPr>
            <a:endParaRPr lang="el-GR" sz="2600" dirty="0" smtClean="0">
              <a:cs typeface="Segoe UI" pitchFamily="34" charset="0"/>
            </a:endParaRPr>
          </a:p>
          <a:p>
            <a:pPr>
              <a:buBlip>
                <a:blip r:embed="rId2"/>
              </a:buBlip>
            </a:pPr>
            <a:r>
              <a:rPr lang="el-GR" sz="2600" dirty="0" smtClean="0">
                <a:cs typeface="Segoe UI" pitchFamily="34" charset="0"/>
              </a:rPr>
              <a:t>Ανάγκη για αποτελεσματικότερη στήριξη της περιβαλλοντικής εκπαίδευσης</a:t>
            </a:r>
            <a:endParaRPr lang="en-US" sz="2600" dirty="0">
              <a:cs typeface="Segoe UI" pitchFamily="34" charset="0"/>
            </a:endParaRPr>
          </a:p>
          <a:p>
            <a:pPr>
              <a:buBlip>
                <a:blip r:embed="rId2"/>
              </a:buBlip>
            </a:pPr>
            <a:endParaRPr lang="el-GR" sz="2600" dirty="0" smtClean="0">
              <a:cs typeface="Segoe UI" pitchFamily="34" charset="0"/>
            </a:endParaRPr>
          </a:p>
          <a:p>
            <a:pPr>
              <a:buBlip>
                <a:blip r:embed="rId2"/>
              </a:buBlip>
            </a:pPr>
            <a:r>
              <a:rPr lang="el-GR" sz="2600" dirty="0" smtClean="0">
                <a:cs typeface="Segoe UI" pitchFamily="34" charset="0"/>
              </a:rPr>
              <a:t>Με έμφαση στους νεότερους</a:t>
            </a:r>
            <a:endParaRPr lang="el-GR" sz="2600" dirty="0">
              <a:cs typeface="Segoe UI" pitchFamily="34" charset="0"/>
            </a:endParaRPr>
          </a:p>
          <a:p>
            <a:pPr>
              <a:buBlip>
                <a:blip r:embed="rId2"/>
              </a:buBlip>
            </a:pPr>
            <a:endParaRPr lang="el-GR" sz="2600" dirty="0" smtClean="0">
              <a:cs typeface="Segoe UI" pitchFamily="34" charset="0"/>
            </a:endParaRPr>
          </a:p>
          <a:p>
            <a:pPr>
              <a:buBlip>
                <a:blip r:embed="rId2"/>
              </a:buBlip>
            </a:pPr>
            <a:r>
              <a:rPr lang="el-GR" sz="2600" dirty="0" smtClean="0">
                <a:cs typeface="Segoe UI" pitchFamily="34" charset="0"/>
              </a:rPr>
              <a:t>Σ’ όλη την Ευρώπη</a:t>
            </a:r>
            <a:endParaRPr lang="en-US" sz="2600" dirty="0">
              <a:cs typeface="Segoe UI" pitchFamily="34" charset="0"/>
            </a:endParaRPr>
          </a:p>
          <a:p>
            <a:pPr>
              <a:buBlip>
                <a:blip r:embed="rId2"/>
              </a:buBlip>
            </a:pPr>
            <a:endParaRPr lang="el-GR" sz="2600" dirty="0" smtClean="0">
              <a:cs typeface="Segoe UI" pitchFamily="34" charset="0"/>
            </a:endParaRPr>
          </a:p>
          <a:p>
            <a:pPr>
              <a:buBlip>
                <a:blip r:embed="rId2"/>
              </a:buBlip>
            </a:pPr>
            <a:r>
              <a:rPr lang="el-GR" sz="2600" dirty="0" smtClean="0">
                <a:cs typeface="Segoe UI" pitchFamily="34" charset="0"/>
              </a:rPr>
              <a:t>Συμπλήρωση υφισταμένων προγραμμάτων</a:t>
            </a:r>
            <a:endParaRPr lang="en-US" sz="2600" dirty="0">
              <a:cs typeface="Segoe UI" pitchFamily="34" charset="0"/>
            </a:endParaRPr>
          </a:p>
          <a:p>
            <a:pPr marL="0" indent="0">
              <a:buNone/>
            </a:pPr>
            <a:endParaRPr lang="en-US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371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επιδιώκει το </a:t>
            </a:r>
            <a:r>
              <a:rPr lang="en-US" dirty="0" smtClean="0"/>
              <a:t>cMinds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l-GR" dirty="0" smtClean="0"/>
              <a:t>Να αναπτύξει ψηφιακές εφαρμογές που βοηθούν στην ανάπτυξη κριτικής σκέψης </a:t>
            </a:r>
          </a:p>
          <a:p>
            <a:endParaRPr lang="el-GR" dirty="0" smtClean="0"/>
          </a:p>
          <a:p>
            <a:r>
              <a:rPr lang="el-GR" dirty="0" smtClean="0"/>
              <a:t>Για χρήση σε σχολεία</a:t>
            </a:r>
          </a:p>
          <a:p>
            <a:pPr lvl="1"/>
            <a:r>
              <a:rPr lang="el-GR" dirty="0" smtClean="0"/>
              <a:t>Συνεργατικά μέσα στην τάξη στα πλαίσια ευρύτερων δραστηριοτήτων</a:t>
            </a:r>
          </a:p>
          <a:p>
            <a:pPr lvl="1"/>
            <a:r>
              <a:rPr lang="el-GR" dirty="0" smtClean="0"/>
              <a:t>… και όχι τόσο για χρήση στο σπίτι μονομερώς</a:t>
            </a:r>
          </a:p>
          <a:p>
            <a:endParaRPr lang="el-GR" dirty="0" smtClean="0"/>
          </a:p>
          <a:p>
            <a:r>
              <a:rPr lang="el-GR" dirty="0" smtClean="0"/>
              <a:t>Επίσης, την ανάπτυξη υποστηρικτικού περιεχομένου για δασκάλους </a:t>
            </a:r>
          </a:p>
          <a:p>
            <a:pPr lvl="1"/>
            <a:r>
              <a:rPr lang="el-GR" dirty="0" smtClean="0"/>
              <a:t>Γιατί υπάρχει ανάγκη ανάπτυξης δεξιοτήτων των δασκάλων (</a:t>
            </a:r>
            <a:r>
              <a:rPr lang="en-US" dirty="0" smtClean="0"/>
              <a:t>PISA)</a:t>
            </a:r>
            <a:endParaRPr lang="el-GR" dirty="0" smtClean="0"/>
          </a:p>
          <a:p>
            <a:pPr lvl="1"/>
            <a:r>
              <a:rPr lang="el-GR" dirty="0" smtClean="0"/>
              <a:t>Φύλλα εργασίας, εγχειρίδια χρήσης, βίντεο καλών πρακτικών</a:t>
            </a:r>
            <a:endParaRPr lang="el-GR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2"/>
          <p:cNvPicPr>
            <a:picLocks noChangeAspect="1" noChangeArrowheads="1"/>
          </p:cNvPicPr>
          <p:nvPr/>
        </p:nvPicPr>
        <p:blipFill>
          <a:blip r:embed="rId2" cstate="print"/>
          <a:srcRect l="39569" t="15717" r="25781" b="20316"/>
          <a:stretch>
            <a:fillRect/>
          </a:stretch>
        </p:blipFill>
        <p:spPr bwMode="auto">
          <a:xfrm>
            <a:off x="2906713" y="620713"/>
            <a:ext cx="6237287" cy="6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cMinds: </a:t>
            </a:r>
            <a:r>
              <a:rPr lang="el-GR" smtClean="0"/>
              <a:t>Μεθοδολογία Μάθησης</a:t>
            </a:r>
            <a:br>
              <a:rPr lang="el-GR" smtClean="0"/>
            </a:br>
            <a:r>
              <a:rPr lang="el-GR" smtClean="0"/>
              <a:t>	</a:t>
            </a:r>
          </a:p>
        </p:txBody>
      </p:sp>
      <p:sp>
        <p:nvSpPr>
          <p:cNvPr id="129027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089525"/>
          </a:xfrm>
        </p:spPr>
        <p:txBody>
          <a:bodyPr>
            <a:normAutofit fontScale="70000" lnSpcReduction="20000"/>
          </a:bodyPr>
          <a:lstStyle/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r>
              <a:rPr lang="el-GR" sz="3400" dirty="0" smtClean="0"/>
              <a:t>Συνδυασμένη μάθηση</a:t>
            </a:r>
          </a:p>
          <a:p>
            <a:r>
              <a:rPr lang="el-GR" sz="3400" dirty="0" smtClean="0"/>
              <a:t>Ψηφιακή διερεύνηση</a:t>
            </a:r>
          </a:p>
          <a:p>
            <a:r>
              <a:rPr lang="el-GR" sz="3400" dirty="0" smtClean="0"/>
              <a:t>Επίλυση προβλημάτων</a:t>
            </a:r>
          </a:p>
          <a:p>
            <a:r>
              <a:rPr lang="el-GR" sz="3400" dirty="0" smtClean="0"/>
              <a:t>Αλγοριθμική σκέψη</a:t>
            </a:r>
          </a:p>
          <a:p>
            <a:pPr>
              <a:buFont typeface="Wingdings 3" pitchFamily="18" charset="2"/>
              <a:buNone/>
            </a:pPr>
            <a:r>
              <a:rPr lang="el-GR" dirty="0" smtClean="0"/>
              <a:t>  </a:t>
            </a:r>
          </a:p>
        </p:txBody>
      </p:sp>
      <p:sp>
        <p:nvSpPr>
          <p:cNvPr id="6" name="Right Arrow 5"/>
          <p:cNvSpPr/>
          <p:nvPr/>
        </p:nvSpPr>
        <p:spPr>
          <a:xfrm rot="7294077">
            <a:off x="6146242" y="403360"/>
            <a:ext cx="606027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Right Arrow 6"/>
          <p:cNvSpPr/>
          <p:nvPr/>
        </p:nvSpPr>
        <p:spPr>
          <a:xfrm rot="7294077">
            <a:off x="7586403" y="2419584"/>
            <a:ext cx="606027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Μεθοδογία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Διαίσθηση</a:t>
            </a:r>
          </a:p>
          <a:p>
            <a:r>
              <a:rPr lang="el-GR" dirty="0" smtClean="0"/>
              <a:t>Σύνθεση</a:t>
            </a:r>
          </a:p>
          <a:p>
            <a:r>
              <a:rPr lang="el-GR" dirty="0" smtClean="0"/>
              <a:t>Σύγκριση</a:t>
            </a:r>
            <a:r>
              <a:rPr lang="el-GR" smtClean="0"/>
              <a:t>, βελτιστοποίηση</a:t>
            </a:r>
            <a:endParaRPr lang="el-GR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Μάθηση μέσω παιχνιδιών</a:t>
            </a:r>
          </a:p>
        </p:txBody>
      </p:sp>
      <p:sp>
        <p:nvSpPr>
          <p:cNvPr id="130051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686800" cy="5450160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Μάθηση μέσω εμπειρίας, με δράση, με επίλυση προβλημάτων</a:t>
            </a:r>
          </a:p>
          <a:p>
            <a:endParaRPr lang="el-GR" b="1" dirty="0" smtClean="0"/>
          </a:p>
          <a:p>
            <a:r>
              <a:rPr lang="el-GR" b="1" dirty="0" smtClean="0"/>
              <a:t>Κατανόηση</a:t>
            </a:r>
            <a:r>
              <a:rPr lang="el-GR" dirty="0" smtClean="0"/>
              <a:t> του προβλήματος</a:t>
            </a:r>
          </a:p>
          <a:p>
            <a:pPr lvl="1"/>
            <a:r>
              <a:rPr lang="el-GR" dirty="0" smtClean="0"/>
              <a:t>Δεδομένα, μεταβλητές</a:t>
            </a:r>
          </a:p>
          <a:p>
            <a:r>
              <a:rPr lang="el-GR" b="1" dirty="0" smtClean="0"/>
              <a:t>Πειραματισμός</a:t>
            </a:r>
            <a:r>
              <a:rPr lang="el-GR" dirty="0" smtClean="0"/>
              <a:t> για εξεύρεση λύσης – διαίσθηση</a:t>
            </a:r>
          </a:p>
          <a:p>
            <a:pPr marL="274320" lvl="1">
              <a:spcBef>
                <a:spcPts val="600"/>
              </a:spcBef>
              <a:buClr>
                <a:schemeClr val="accent1"/>
              </a:buClr>
              <a:buNone/>
            </a:pPr>
            <a:endParaRPr lang="el-GR" dirty="0" smtClean="0"/>
          </a:p>
          <a:p>
            <a:r>
              <a:rPr lang="el-GR" dirty="0" smtClean="0"/>
              <a:t>Γραφικός </a:t>
            </a:r>
            <a:r>
              <a:rPr lang="el-GR" b="1" dirty="0" smtClean="0"/>
              <a:t>προγραμματισμός λύσης</a:t>
            </a:r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el-GR" b="1" dirty="0" smtClean="0"/>
              <a:t>Ελαχιστοποίηση συντακτικού (γραφική αναπαράσταση, </a:t>
            </a:r>
            <a:r>
              <a:rPr lang="en-US" b="1" dirty="0" smtClean="0"/>
              <a:t>drag and drop)</a:t>
            </a:r>
            <a:endParaRPr lang="el-GR" b="1" dirty="0" smtClean="0"/>
          </a:p>
          <a:p>
            <a:r>
              <a:rPr lang="el-GR" b="1" dirty="0" smtClean="0"/>
              <a:t>Ανατροφοδότηση</a:t>
            </a:r>
          </a:p>
          <a:p>
            <a:endParaRPr lang="el-GR" b="1" dirty="0" smtClean="0"/>
          </a:p>
          <a:p>
            <a:r>
              <a:rPr lang="el-GR" b="1" dirty="0" smtClean="0"/>
              <a:t>Σύγκριση αποτελεσμάτων</a:t>
            </a:r>
          </a:p>
          <a:p>
            <a:pPr lvl="1"/>
            <a:r>
              <a:rPr lang="el-GR" dirty="0" smtClean="0"/>
              <a:t>Με «βέλτιστη» λύση</a:t>
            </a:r>
          </a:p>
          <a:p>
            <a:pPr lvl="1"/>
            <a:r>
              <a:rPr lang="el-GR" dirty="0" smtClean="0"/>
              <a:t>Με λύσεις συμμαθητών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9906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Σχεδιασμός δραστηριοτήτων – σχεδιασμός μάθησης</a:t>
            </a:r>
            <a:endParaRPr lang="en-GB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="" xmlns:p14="http://schemas.microsoft.com/office/powerpoint/2010/main" val="3256537854"/>
              </p:ext>
            </p:extLst>
          </p:nvPr>
        </p:nvGraphicFramePr>
        <p:xfrm>
          <a:off x="-1" y="1458411"/>
          <a:ext cx="5538487" cy="5229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ight Arrow 4"/>
          <p:cNvSpPr/>
          <p:nvPr/>
        </p:nvSpPr>
        <p:spPr>
          <a:xfrm rot="3156319">
            <a:off x="1115193" y="1856539"/>
            <a:ext cx="504559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305926" y="1772816"/>
            <a:ext cx="383807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 smtClean="0"/>
              <a:t>Διερεύνηση, σύνθεση, συζήτηση, σύγκριση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 smtClean="0"/>
              <a:t>Βελτιστοποίηση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b="1" dirty="0" smtClean="0"/>
              <a:t>Αποφυγή τυχαίων απαντήσεων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Animated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b="1" dirty="0" smtClean="0"/>
              <a:t>Συνεργασία</a:t>
            </a:r>
            <a:endParaRPr lang="en-GB" sz="2000" dirty="0"/>
          </a:p>
        </p:txBody>
      </p:sp>
    </p:spTree>
    <p:extLst>
      <p:ext uri="{BB962C8B-B14F-4D97-AF65-F5344CB8AC3E}">
        <p14:creationId xmlns="" xmlns:p14="http://schemas.microsoft.com/office/powerpoint/2010/main" val="26597025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8650" y="3221424"/>
            <a:ext cx="3281082" cy="317714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  <a:p>
            <a:pPr algn="ctr"/>
            <a:endParaRPr lang="en-US" sz="1400" dirty="0"/>
          </a:p>
          <a:p>
            <a:pPr algn="ctr"/>
            <a:endParaRPr lang="en-US" sz="1400" dirty="0" smtClean="0"/>
          </a:p>
          <a:p>
            <a:pPr algn="ctr"/>
            <a:endParaRPr lang="en-US" sz="1400" dirty="0"/>
          </a:p>
          <a:p>
            <a:pPr algn="ctr"/>
            <a:endParaRPr lang="en-US" sz="1400" dirty="0" smtClean="0"/>
          </a:p>
          <a:p>
            <a:pPr algn="ctr"/>
            <a:endParaRPr lang="en-US" sz="1400" dirty="0"/>
          </a:p>
          <a:p>
            <a:pPr algn="ctr"/>
            <a:endParaRPr lang="en-US" sz="1400" dirty="0" smtClean="0"/>
          </a:p>
          <a:p>
            <a:pPr algn="ctr"/>
            <a:endParaRPr lang="en-US" sz="1400" dirty="0" smtClean="0"/>
          </a:p>
          <a:p>
            <a:pPr algn="ctr"/>
            <a:endParaRPr lang="en-US" sz="1400" dirty="0"/>
          </a:p>
          <a:p>
            <a:pPr algn="ctr"/>
            <a:r>
              <a:rPr lang="en-US" sz="1400" i="1" dirty="0" smtClean="0"/>
              <a:t>     </a:t>
            </a:r>
          </a:p>
          <a:p>
            <a:pPr algn="ctr"/>
            <a:r>
              <a:rPr lang="en-US" sz="1400" i="1" dirty="0"/>
              <a:t> </a:t>
            </a:r>
            <a:r>
              <a:rPr lang="en-US" sz="1400" i="1" dirty="0" smtClean="0"/>
              <a:t>                                                </a:t>
            </a:r>
            <a:endParaRPr lang="el-GR" sz="1400" i="1" dirty="0" smtClean="0"/>
          </a:p>
          <a:p>
            <a:pPr algn="ctr"/>
            <a:endParaRPr lang="el-GR" sz="1400" i="1" dirty="0" smtClean="0"/>
          </a:p>
          <a:p>
            <a:pPr algn="ctr"/>
            <a:r>
              <a:rPr lang="el-GR" sz="1400" i="1" dirty="0" smtClean="0"/>
              <a:t>                                     </a:t>
            </a:r>
            <a:r>
              <a:rPr lang="en-US" sz="1400" i="1" dirty="0" err="1" smtClean="0"/>
              <a:t>Programing</a:t>
            </a:r>
            <a:r>
              <a:rPr lang="en-US" sz="1400" i="1" dirty="0" smtClean="0"/>
              <a:t> zone</a:t>
            </a:r>
            <a:endParaRPr lang="en-GB" sz="1400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Σχεδιασμός πλατφόρμας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82439" y="3289501"/>
            <a:ext cx="814590" cy="2462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Visual program synthesis zone</a:t>
            </a:r>
          </a:p>
          <a:p>
            <a:pPr algn="ctr"/>
            <a:endParaRPr lang="en-US" sz="1400" dirty="0"/>
          </a:p>
          <a:p>
            <a:pPr algn="ctr"/>
            <a:endParaRPr lang="en-US" sz="1400" dirty="0" smtClean="0"/>
          </a:p>
          <a:p>
            <a:pPr algn="ctr"/>
            <a:endParaRPr lang="en-US" sz="1400" dirty="0"/>
          </a:p>
          <a:p>
            <a:pPr algn="ctr"/>
            <a:endParaRPr lang="en-US" sz="1400" dirty="0" smtClean="0"/>
          </a:p>
          <a:p>
            <a:pPr algn="ctr"/>
            <a:endParaRPr lang="en-GB" sz="1400" dirty="0"/>
          </a:p>
        </p:txBody>
      </p:sp>
      <p:sp>
        <p:nvSpPr>
          <p:cNvPr id="5" name="Rectangle 4"/>
          <p:cNvSpPr/>
          <p:nvPr/>
        </p:nvSpPr>
        <p:spPr>
          <a:xfrm>
            <a:off x="1572843" y="3289501"/>
            <a:ext cx="2081396" cy="18181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Visualization area</a:t>
            </a:r>
            <a:endParaRPr lang="en-GB" sz="1400" dirty="0"/>
          </a:p>
        </p:txBody>
      </p:sp>
      <p:sp>
        <p:nvSpPr>
          <p:cNvPr id="6" name="Rectangle 5"/>
          <p:cNvSpPr/>
          <p:nvPr/>
        </p:nvSpPr>
        <p:spPr>
          <a:xfrm>
            <a:off x="1572843" y="5255595"/>
            <a:ext cx="2081396" cy="496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Programming structure toolbox</a:t>
            </a:r>
            <a:endParaRPr lang="en-GB" sz="1400" dirty="0"/>
          </a:p>
        </p:txBody>
      </p:sp>
      <p:sp>
        <p:nvSpPr>
          <p:cNvPr id="7" name="Left Arrow 6"/>
          <p:cNvSpPr/>
          <p:nvPr/>
        </p:nvSpPr>
        <p:spPr>
          <a:xfrm rot="1568778">
            <a:off x="804410" y="5081986"/>
            <a:ext cx="1034993" cy="51021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Drag and drop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650" y="1428483"/>
            <a:ext cx="3281082" cy="15120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i="1" dirty="0" smtClean="0"/>
          </a:p>
          <a:p>
            <a:pPr algn="ctr"/>
            <a:endParaRPr lang="en-US" sz="1400" i="1" dirty="0"/>
          </a:p>
          <a:p>
            <a:pPr algn="ctr"/>
            <a:endParaRPr lang="en-US" sz="1400" i="1" dirty="0" smtClean="0"/>
          </a:p>
          <a:p>
            <a:pPr algn="ctr"/>
            <a:endParaRPr lang="en-US" sz="1400" i="1" dirty="0"/>
          </a:p>
          <a:p>
            <a:pPr algn="ctr"/>
            <a:r>
              <a:rPr lang="en-US" sz="1400" i="1" dirty="0" smtClean="0"/>
              <a:t>	                                 </a:t>
            </a:r>
            <a:endParaRPr lang="el-GR" sz="1400" i="1" dirty="0" smtClean="0"/>
          </a:p>
          <a:p>
            <a:pPr algn="ctr"/>
            <a:endParaRPr lang="el-GR" sz="1400" i="1" dirty="0" smtClean="0"/>
          </a:p>
          <a:p>
            <a:pPr algn="ctr"/>
            <a:r>
              <a:rPr lang="el-GR" sz="1400" i="1" dirty="0" smtClean="0"/>
              <a:t>                                          </a:t>
            </a:r>
            <a:r>
              <a:rPr lang="en-US" sz="1400" i="1" dirty="0" smtClean="0"/>
              <a:t>Exploration zone</a:t>
            </a:r>
            <a:endParaRPr lang="en-GB" sz="1400" i="1" dirty="0"/>
          </a:p>
        </p:txBody>
      </p:sp>
      <p:sp>
        <p:nvSpPr>
          <p:cNvPr id="11" name="Oval 10"/>
          <p:cNvSpPr/>
          <p:nvPr/>
        </p:nvSpPr>
        <p:spPr>
          <a:xfrm>
            <a:off x="707651" y="1616973"/>
            <a:ext cx="879103" cy="3530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Element 1 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763245" y="1616973"/>
            <a:ext cx="879103" cy="3530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Element 2 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4" name="Left-Right Arrow 13"/>
          <p:cNvSpPr/>
          <p:nvPr/>
        </p:nvSpPr>
        <p:spPr>
          <a:xfrm>
            <a:off x="1147202" y="2101298"/>
            <a:ext cx="2066645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Drag and drop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818839" y="1616973"/>
            <a:ext cx="879103" cy="3530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Element 3 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60032" y="1412776"/>
            <a:ext cx="4071098" cy="29082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 smtClean="0"/>
          </a:p>
          <a:p>
            <a:pPr algn="ctr"/>
            <a:endParaRPr lang="en-US" sz="1200" dirty="0"/>
          </a:p>
          <a:p>
            <a:pPr algn="ctr"/>
            <a:endParaRPr lang="en-US" sz="1200" dirty="0" smtClean="0"/>
          </a:p>
          <a:p>
            <a:pPr algn="ctr"/>
            <a:endParaRPr lang="en-US" sz="1200" dirty="0"/>
          </a:p>
          <a:p>
            <a:pPr algn="ctr"/>
            <a:endParaRPr lang="en-US" sz="1200" dirty="0" smtClean="0"/>
          </a:p>
          <a:p>
            <a:pPr algn="ctr"/>
            <a:endParaRPr lang="en-US" sz="1200" dirty="0"/>
          </a:p>
          <a:p>
            <a:pPr algn="ctr"/>
            <a:endParaRPr lang="en-US" sz="1200" dirty="0" smtClean="0"/>
          </a:p>
          <a:p>
            <a:pPr algn="ctr"/>
            <a:endParaRPr lang="en-US" sz="1200" dirty="0"/>
          </a:p>
          <a:p>
            <a:pPr algn="ctr"/>
            <a:r>
              <a:rPr lang="en-US" sz="1200" i="1" dirty="0" smtClean="0"/>
              <a:t> 		                           </a:t>
            </a:r>
          </a:p>
          <a:p>
            <a:pPr algn="ctr"/>
            <a:r>
              <a:rPr lang="en-US" sz="1200" i="1" dirty="0"/>
              <a:t> </a:t>
            </a:r>
            <a:r>
              <a:rPr lang="en-US" sz="1200" i="1" dirty="0" smtClean="0"/>
              <a:t>                                      </a:t>
            </a:r>
            <a:endParaRPr lang="el-GR" sz="1200" i="1" dirty="0" smtClean="0"/>
          </a:p>
          <a:p>
            <a:pPr algn="ctr"/>
            <a:endParaRPr lang="el-GR" sz="1200" i="1" dirty="0" smtClean="0"/>
          </a:p>
          <a:p>
            <a:pPr algn="ctr"/>
            <a:endParaRPr lang="el-GR" sz="1200" i="1" dirty="0" smtClean="0"/>
          </a:p>
          <a:p>
            <a:pPr algn="ctr"/>
            <a:endParaRPr lang="el-GR" sz="1200" i="1" dirty="0" smtClean="0"/>
          </a:p>
          <a:p>
            <a:pPr algn="ctr"/>
            <a:r>
              <a:rPr lang="el-GR" sz="1200" i="1" dirty="0" smtClean="0"/>
              <a:t>                     </a:t>
            </a:r>
            <a:r>
              <a:rPr lang="en-US" sz="1200" i="1" dirty="0" smtClean="0"/>
              <a:t>                             Optimization zone</a:t>
            </a:r>
            <a:endParaRPr lang="en-GB" sz="1200" i="1" dirty="0"/>
          </a:p>
        </p:txBody>
      </p:sp>
      <p:sp>
        <p:nvSpPr>
          <p:cNvPr id="18" name="Rectangle 17"/>
          <p:cNvSpPr/>
          <p:nvPr/>
        </p:nvSpPr>
        <p:spPr>
          <a:xfrm>
            <a:off x="4876010" y="1602993"/>
            <a:ext cx="814590" cy="20577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Learner’s visual program</a:t>
            </a:r>
            <a:endParaRPr lang="en-US" sz="1400" dirty="0"/>
          </a:p>
          <a:p>
            <a:pPr algn="ctr"/>
            <a:endParaRPr lang="en-US" sz="1400" dirty="0" smtClean="0"/>
          </a:p>
          <a:p>
            <a:pPr algn="ctr"/>
            <a:endParaRPr lang="en-US" sz="1400" dirty="0"/>
          </a:p>
          <a:p>
            <a:pPr algn="ctr"/>
            <a:endParaRPr lang="en-US" sz="1400" dirty="0" smtClean="0"/>
          </a:p>
          <a:p>
            <a:pPr algn="ctr"/>
            <a:endParaRPr lang="en-GB" sz="1400" dirty="0"/>
          </a:p>
        </p:txBody>
      </p:sp>
      <p:sp>
        <p:nvSpPr>
          <p:cNvPr id="19" name="Rectangle 18"/>
          <p:cNvSpPr/>
          <p:nvPr/>
        </p:nvSpPr>
        <p:spPr>
          <a:xfrm>
            <a:off x="5770299" y="1602993"/>
            <a:ext cx="814590" cy="20577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Optimal visual program</a:t>
            </a:r>
            <a:endParaRPr lang="en-US" sz="1400" dirty="0"/>
          </a:p>
          <a:p>
            <a:pPr algn="ctr"/>
            <a:endParaRPr lang="en-US" sz="1400" dirty="0" smtClean="0"/>
          </a:p>
          <a:p>
            <a:pPr algn="ctr"/>
            <a:endParaRPr lang="en-US" sz="1400" dirty="0"/>
          </a:p>
          <a:p>
            <a:pPr algn="ctr"/>
            <a:endParaRPr lang="en-US" sz="1400" dirty="0" smtClean="0"/>
          </a:p>
          <a:p>
            <a:pPr algn="ctr"/>
            <a:endParaRPr lang="en-GB" sz="1400" dirty="0"/>
          </a:p>
        </p:txBody>
      </p:sp>
      <p:sp>
        <p:nvSpPr>
          <p:cNvPr id="20" name="Rectangle 19"/>
          <p:cNvSpPr/>
          <p:nvPr/>
        </p:nvSpPr>
        <p:spPr>
          <a:xfrm>
            <a:off x="6664588" y="1602993"/>
            <a:ext cx="2081396" cy="20475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Visualization area</a:t>
            </a:r>
            <a:endParaRPr lang="en-GB" sz="1400" dirty="0"/>
          </a:p>
        </p:txBody>
      </p:sp>
      <p:sp>
        <p:nvSpPr>
          <p:cNvPr id="21" name="Rectangle 20"/>
          <p:cNvSpPr/>
          <p:nvPr/>
        </p:nvSpPr>
        <p:spPr>
          <a:xfrm>
            <a:off x="682439" y="5828172"/>
            <a:ext cx="814590" cy="4986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Control </a:t>
            </a:r>
            <a:r>
              <a:rPr lang="en-US" sz="1400" dirty="0" smtClean="0"/>
              <a:t>buttons</a:t>
            </a:r>
            <a:endParaRPr lang="en-US" sz="1400" dirty="0"/>
          </a:p>
        </p:txBody>
      </p:sp>
      <p:sp>
        <p:nvSpPr>
          <p:cNvPr id="22" name="Rectangle 21"/>
          <p:cNvSpPr/>
          <p:nvPr/>
        </p:nvSpPr>
        <p:spPr>
          <a:xfrm>
            <a:off x="4876010" y="3748736"/>
            <a:ext cx="814590" cy="4986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Control </a:t>
            </a:r>
            <a:r>
              <a:rPr lang="en-US" sz="1400" dirty="0" smtClean="0"/>
              <a:t>buttons</a:t>
            </a:r>
            <a:endParaRPr lang="en-US" sz="1400" dirty="0"/>
          </a:p>
        </p:txBody>
      </p:sp>
      <p:sp>
        <p:nvSpPr>
          <p:cNvPr id="23" name="Rectangle 22"/>
          <p:cNvSpPr/>
          <p:nvPr/>
        </p:nvSpPr>
        <p:spPr>
          <a:xfrm>
            <a:off x="5770299" y="3755365"/>
            <a:ext cx="814590" cy="4986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Control </a:t>
            </a:r>
            <a:r>
              <a:rPr lang="en-US" sz="1400" dirty="0" smtClean="0"/>
              <a:t>buttons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416859" y="1437447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</a:t>
            </a:r>
            <a:endParaRPr lang="en-GB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399024" y="3138111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</a:t>
            </a:r>
            <a:endParaRPr lang="en-GB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4584521" y="141519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</a:t>
            </a:r>
            <a:endParaRPr lang="en-GB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4796312" y="4349552"/>
            <a:ext cx="4503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/>
              <a:t>Καινοτόμα στοιχεία</a:t>
            </a: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/>
              <a:t>Διερεύνηση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/>
              <a:t>Σύγκριση / </a:t>
            </a:r>
            <a:r>
              <a:rPr lang="en-US" sz="1600" dirty="0" smtClean="0"/>
              <a:t>optimization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/>
              <a:t>Έμφαση στην αναλυτική σκέψη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/>
              <a:t>Όχι το συντακτικό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/>
              <a:t>Διερεύνηση, βελτιστοποίηση, επανάληψη</a:t>
            </a:r>
            <a:endParaRPr lang="en-US" sz="1600" b="1" dirty="0"/>
          </a:p>
        </p:txBody>
      </p:sp>
    </p:spTree>
    <p:extLst>
      <p:ext uri="{BB962C8B-B14F-4D97-AF65-F5344CB8AC3E}">
        <p14:creationId xmlns="" xmlns:p14="http://schemas.microsoft.com/office/powerpoint/2010/main" val="29622974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cMinds:</a:t>
            </a:r>
            <a:r>
              <a:rPr lang="el-GR" smtClean="0"/>
              <a:t> Σχεδιασμός</a:t>
            </a:r>
          </a:p>
        </p:txBody>
      </p:sp>
      <p:pic>
        <p:nvPicPr>
          <p:cNvPr id="131075" name="Picture 2" descr="second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125538"/>
            <a:ext cx="7658100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Υποστηριζόμενες Ψηφιακές Δομές</a:t>
            </a:r>
          </a:p>
        </p:txBody>
      </p:sp>
      <p:sp>
        <p:nvSpPr>
          <p:cNvPr id="132099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smtClean="0"/>
              <a:t>Σειριακές εντολές</a:t>
            </a:r>
          </a:p>
          <a:p>
            <a:r>
              <a:rPr lang="en-US" smtClean="0"/>
              <a:t>IF</a:t>
            </a:r>
          </a:p>
          <a:p>
            <a:pPr lvl="1"/>
            <a:r>
              <a:rPr lang="en-US" smtClean="0"/>
              <a:t>IF-THEN</a:t>
            </a:r>
          </a:p>
          <a:p>
            <a:pPr lvl="1"/>
            <a:r>
              <a:rPr lang="en-US" smtClean="0"/>
              <a:t>IF-THEN-ELSE</a:t>
            </a:r>
          </a:p>
          <a:p>
            <a:r>
              <a:rPr lang="en-US" smtClean="0"/>
              <a:t>WHILE</a:t>
            </a:r>
          </a:p>
          <a:p>
            <a:r>
              <a:rPr lang="en-US" smtClean="0"/>
              <a:t>SWITCH</a:t>
            </a:r>
            <a:endParaRPr lang="el-GR" smtClean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mtClean="0"/>
              <a:t>Μαθησιακές δραστηριότητες</a:t>
            </a:r>
            <a:r>
              <a:rPr lang="en-US" smtClean="0"/>
              <a:t>: </a:t>
            </a:r>
            <a:r>
              <a:rPr lang="el-GR" smtClean="0"/>
              <a:t>Ασκήσεις Λογικής</a:t>
            </a:r>
          </a:p>
        </p:txBody>
      </p:sp>
      <p:sp>
        <p:nvSpPr>
          <p:cNvPr id="135171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smtClean="0"/>
              <a:t>Αναγνώριση σειρών</a:t>
            </a:r>
          </a:p>
          <a:p>
            <a:r>
              <a:rPr lang="el-GR" smtClean="0"/>
              <a:t>Κατηγοριοποίηση μοτίβων</a:t>
            </a:r>
          </a:p>
          <a:p>
            <a:r>
              <a:rPr lang="el-GR" smtClean="0"/>
              <a:t>Οι «βρώμικες κάλτσες του Άγιου Βασίλη» </a:t>
            </a:r>
            <a:r>
              <a:rPr lang="en-US" smtClean="0"/>
              <a:t>(divide and conquer)</a:t>
            </a:r>
          </a:p>
          <a:p>
            <a:r>
              <a:rPr lang="el-GR" smtClean="0"/>
              <a:t>Ο λύκος, το πρόβατο, και το στάχυ</a:t>
            </a:r>
          </a:p>
          <a:p>
            <a:r>
              <a:rPr lang="el-GR" smtClean="0"/>
              <a:t>Αφαίρεση γραφικά</a:t>
            </a:r>
          </a:p>
          <a:p>
            <a:r>
              <a:rPr lang="el-GR" smtClean="0"/>
              <a:t>Το γέμισμα ενός δοχείο από 2 μικρότερα συγκεκριμένης χωρητικότητας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mtClean="0"/>
              <a:t>Ασκήσεις Εξοικείωσης με Δομές Προγραμματισμού (</a:t>
            </a:r>
            <a:r>
              <a:rPr lang="en-US" smtClean="0"/>
              <a:t>Tutorial</a:t>
            </a:r>
            <a:r>
              <a:rPr lang="el-GR" smtClean="0"/>
              <a:t>)</a:t>
            </a:r>
          </a:p>
        </p:txBody>
      </p:sp>
      <p:sp>
        <p:nvSpPr>
          <p:cNvPr id="13312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2098675" cy="4937125"/>
          </a:xfrm>
        </p:spPr>
        <p:txBody>
          <a:bodyPr/>
          <a:lstStyle/>
          <a:p>
            <a:r>
              <a:rPr lang="el-GR" smtClean="0"/>
              <a:t>Δεδομένα</a:t>
            </a:r>
          </a:p>
          <a:p>
            <a:pPr lvl="1"/>
            <a:r>
              <a:rPr lang="en-US" smtClean="0"/>
              <a:t>grid</a:t>
            </a:r>
            <a:endParaRPr lang="el-GR" smtClean="0"/>
          </a:p>
          <a:p>
            <a:pPr lvl="1"/>
            <a:r>
              <a:rPr lang="el-GR" smtClean="0"/>
              <a:t>1 ρομπότ</a:t>
            </a:r>
          </a:p>
          <a:p>
            <a:pPr lvl="1"/>
            <a:r>
              <a:rPr lang="el-GR" smtClean="0"/>
              <a:t>1 καλάθι</a:t>
            </a:r>
          </a:p>
          <a:p>
            <a:pPr lvl="1"/>
            <a:r>
              <a:rPr lang="el-GR" smtClean="0"/>
              <a:t>1 μηλιά</a:t>
            </a:r>
            <a:endParaRPr lang="en-US" smtClean="0"/>
          </a:p>
          <a:p>
            <a:endParaRPr lang="el-GR" smtClean="0"/>
          </a:p>
        </p:txBody>
      </p:sp>
      <p:pic>
        <p:nvPicPr>
          <p:cNvPr id="133124" name="Picture 2"/>
          <p:cNvPicPr>
            <a:picLocks noChangeAspect="1" noChangeArrowheads="1"/>
          </p:cNvPicPr>
          <p:nvPr/>
        </p:nvPicPr>
        <p:blipFill>
          <a:blip r:embed="rId2" cstate="print"/>
          <a:srcRect l="3168" t="9827" r="3038" b="5969"/>
          <a:stretch>
            <a:fillRect/>
          </a:stretch>
        </p:blipFill>
        <p:spPr bwMode="auto">
          <a:xfrm>
            <a:off x="2238375" y="2133600"/>
            <a:ext cx="69056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latin typeface="Book Antiqua" pitchFamily="18" charset="0"/>
              </a:rPr>
              <a:t>   </a:t>
            </a:r>
            <a:r>
              <a:rPr lang="el-GR" sz="3200" dirty="0" smtClean="0"/>
              <a:t>Προτεινόμενη λύση</a:t>
            </a:r>
            <a:endParaRPr lang="en-US" sz="32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412776"/>
            <a:ext cx="8676456" cy="4752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el-GR" sz="2600" dirty="0" smtClean="0">
                <a:cs typeface="Segoe UI" pitchFamily="34" charset="0"/>
              </a:rPr>
              <a:t>Εικονικός πειραματισμός</a:t>
            </a:r>
            <a:endParaRPr lang="en-US" sz="2600" dirty="0" smtClean="0">
              <a:cs typeface="Segoe UI" pitchFamily="34" charset="0"/>
            </a:endParaRPr>
          </a:p>
          <a:p>
            <a:pPr>
              <a:buBlip>
                <a:blip r:embed="rId2"/>
              </a:buBlip>
            </a:pPr>
            <a:endParaRPr lang="en-US" sz="2600" dirty="0" smtClean="0">
              <a:cs typeface="Segoe UI" pitchFamily="34" charset="0"/>
            </a:endParaRPr>
          </a:p>
          <a:p>
            <a:pPr>
              <a:buBlip>
                <a:blip r:embed="rId2"/>
              </a:buBlip>
            </a:pPr>
            <a:r>
              <a:rPr lang="el-GR" sz="2600" dirty="0" smtClean="0">
                <a:cs typeface="Segoe UI" pitchFamily="34" charset="0"/>
              </a:rPr>
              <a:t>Κυρίως γραφική διεπιφάνεια για υπέρβαση γλωσσικών διαφορών</a:t>
            </a:r>
            <a:endParaRPr lang="en-US" sz="2600" dirty="0" smtClean="0">
              <a:cs typeface="Segoe UI" pitchFamily="34" charset="0"/>
            </a:endParaRPr>
          </a:p>
          <a:p>
            <a:pPr>
              <a:buBlip>
                <a:blip r:embed="rId2"/>
              </a:buBlip>
            </a:pPr>
            <a:endParaRPr lang="en-US" sz="2600" dirty="0">
              <a:cs typeface="Segoe UI" pitchFamily="34" charset="0"/>
            </a:endParaRPr>
          </a:p>
          <a:p>
            <a:pPr>
              <a:buBlip>
                <a:blip r:embed="rId2"/>
              </a:buBlip>
            </a:pPr>
            <a:r>
              <a:rPr lang="el-GR" sz="2600" dirty="0" smtClean="0">
                <a:cs typeface="Segoe UI" pitchFamily="34" charset="0"/>
              </a:rPr>
              <a:t>Δραστηριότητες κατάλληλες ηλικιακά</a:t>
            </a:r>
            <a:r>
              <a:rPr lang="en-US" sz="2600" dirty="0" smtClean="0">
                <a:cs typeface="Segoe UI" pitchFamily="34" charset="0"/>
              </a:rPr>
              <a:t> </a:t>
            </a:r>
          </a:p>
          <a:p>
            <a:pPr>
              <a:buBlip>
                <a:blip r:embed="rId2"/>
              </a:buBlip>
            </a:pPr>
            <a:endParaRPr lang="en-US" sz="2600" dirty="0">
              <a:cs typeface="Segoe UI" pitchFamily="34" charset="0"/>
            </a:endParaRPr>
          </a:p>
          <a:p>
            <a:pPr>
              <a:buBlip>
                <a:blip r:embed="rId2"/>
              </a:buBlip>
            </a:pPr>
            <a:r>
              <a:rPr lang="el-GR" sz="2600" dirty="0" smtClean="0">
                <a:cs typeface="Segoe UI" pitchFamily="34" charset="0"/>
              </a:rPr>
              <a:t>Προσέγγιση «Αν … Τι» (</a:t>
            </a:r>
            <a:r>
              <a:rPr lang="en-US" sz="2600" dirty="0" smtClean="0">
                <a:cs typeface="Segoe UI" pitchFamily="34" charset="0"/>
              </a:rPr>
              <a:t>What if ?</a:t>
            </a:r>
            <a:r>
              <a:rPr lang="el-GR" sz="2600" dirty="0" smtClean="0">
                <a:cs typeface="Segoe UI" pitchFamily="34" charset="0"/>
              </a:rPr>
              <a:t>)</a:t>
            </a:r>
            <a:endParaRPr lang="en-US" sz="2600" dirty="0" smtClean="0">
              <a:cs typeface="Segoe U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782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Ασκήσεις Εξοικείωσης</a:t>
            </a:r>
          </a:p>
        </p:txBody>
      </p:sp>
      <p:sp>
        <p:nvSpPr>
          <p:cNvPr id="134147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l-GR" smtClean="0"/>
              <a:t>Σειριακές εντολές</a:t>
            </a:r>
            <a:endParaRPr lang="en-US" smtClean="0"/>
          </a:p>
          <a:p>
            <a:pPr lvl="1"/>
            <a:r>
              <a:rPr lang="el-GR" smtClean="0"/>
              <a:t>Κάντε το ρομπότ να πάει κάτω από τη μηλιά και να πιάσει ένα μήλο</a:t>
            </a:r>
            <a:endParaRPr lang="en-US" smtClean="0"/>
          </a:p>
          <a:p>
            <a:r>
              <a:rPr lang="en-US" smtClean="0"/>
              <a:t>IF-THEN-ELSE</a:t>
            </a:r>
          </a:p>
          <a:p>
            <a:pPr lvl="1"/>
            <a:r>
              <a:rPr lang="el-GR" smtClean="0"/>
              <a:t>Κάντε το ρομπότ να πάει κάτω από τη μηλιά. Αν το πρώτο μήλο είναι ώριμο, να το μαζέψει και να το βάλει στο καλάθι</a:t>
            </a:r>
          </a:p>
          <a:p>
            <a:r>
              <a:rPr lang="en-US" smtClean="0"/>
              <a:t>WHILE</a:t>
            </a:r>
          </a:p>
          <a:p>
            <a:pPr lvl="1"/>
            <a:r>
              <a:rPr lang="el-GR" smtClean="0"/>
              <a:t>Κάντε το ρομπότ να πάει κάτω από τη μηλιά. Να μαζέψει όλα τα μήλα</a:t>
            </a:r>
          </a:p>
          <a:p>
            <a:r>
              <a:rPr lang="en-US" smtClean="0"/>
              <a:t>SWITCH</a:t>
            </a:r>
          </a:p>
          <a:p>
            <a:pPr lvl="1"/>
            <a:r>
              <a:rPr lang="el-GR" smtClean="0"/>
              <a:t>Κάντε το ρομπότ να πάει κάτω από τη μηλιά. .Αν το πρώτο μήλο είναι ώριμο, να το μαζέψει και να το βάλει στο καλάθι</a:t>
            </a:r>
            <a:r>
              <a:rPr lang="en-US" smtClean="0"/>
              <a:t>. </a:t>
            </a:r>
            <a:r>
              <a:rPr lang="el-GR" smtClean="0"/>
              <a:t>Αν είναι άγουρο να το αφήσει. Αν είναι χαλασμένο να το πετάξει</a:t>
            </a:r>
          </a:p>
          <a:p>
            <a:endParaRPr lang="el-GR" smtClean="0"/>
          </a:p>
          <a:p>
            <a:endParaRPr lang="el-GR" smtClean="0"/>
          </a:p>
          <a:p>
            <a:endParaRPr lang="el-GR" smtClean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Επιλογή Ασκήσεων</a:t>
            </a:r>
          </a:p>
        </p:txBody>
      </p:sp>
      <p:pic>
        <p:nvPicPr>
          <p:cNvPr id="136195" name="Picture 2"/>
          <p:cNvPicPr>
            <a:picLocks noChangeAspect="1" noChangeArrowheads="1"/>
          </p:cNvPicPr>
          <p:nvPr/>
        </p:nvPicPr>
        <p:blipFill>
          <a:blip r:embed="rId2" cstate="print"/>
          <a:srcRect l="3247" t="8974" r="2074" b="20757"/>
          <a:stretch>
            <a:fillRect/>
          </a:stretch>
        </p:blipFill>
        <p:spPr bwMode="auto">
          <a:xfrm>
            <a:off x="0" y="1196975"/>
            <a:ext cx="8150225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Ασκήσεις Μαθηματικών</a:t>
            </a:r>
          </a:p>
        </p:txBody>
      </p:sp>
      <p:pic>
        <p:nvPicPr>
          <p:cNvPr id="137219" name="Picture 2"/>
          <p:cNvPicPr>
            <a:picLocks noChangeAspect="1" noChangeArrowheads="1"/>
          </p:cNvPicPr>
          <p:nvPr/>
        </p:nvPicPr>
        <p:blipFill>
          <a:blip r:embed="rId2" cstate="print"/>
          <a:srcRect l="3874" t="9827" r="3038" b="5969"/>
          <a:stretch>
            <a:fillRect/>
          </a:stretch>
        </p:blipFill>
        <p:spPr bwMode="auto">
          <a:xfrm>
            <a:off x="0" y="1196975"/>
            <a:ext cx="8212138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Οι «Κάλτσες του Άγιου Βασίλη»</a:t>
            </a:r>
          </a:p>
        </p:txBody>
      </p:sp>
      <p:pic>
        <p:nvPicPr>
          <p:cNvPr id="138243" name="Picture 2"/>
          <p:cNvPicPr>
            <a:picLocks noChangeAspect="1" noChangeArrowheads="1"/>
          </p:cNvPicPr>
          <p:nvPr/>
        </p:nvPicPr>
        <p:blipFill>
          <a:blip r:embed="rId2" cstate="print"/>
          <a:srcRect l="3995" t="9662" r="2667" b="4025"/>
          <a:stretch>
            <a:fillRect/>
          </a:stretch>
        </p:blipFill>
        <p:spPr bwMode="auto">
          <a:xfrm>
            <a:off x="0" y="1196975"/>
            <a:ext cx="8032750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Χρήση σε σχολεία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6388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l-GR" dirty="0" smtClean="0"/>
              <a:t>2012 χρήση σε</a:t>
            </a:r>
          </a:p>
          <a:p>
            <a:r>
              <a:rPr lang="el-GR" dirty="0" smtClean="0"/>
              <a:t>1</a:t>
            </a:r>
            <a:r>
              <a:rPr lang="el-GR" baseline="30000" dirty="0" smtClean="0"/>
              <a:t>ο</a:t>
            </a:r>
            <a:r>
              <a:rPr lang="el-GR" dirty="0" smtClean="0"/>
              <a:t> Δημοτικό Βόλου</a:t>
            </a:r>
          </a:p>
          <a:p>
            <a:r>
              <a:rPr lang="el-GR" dirty="0" smtClean="0"/>
              <a:t>11</a:t>
            </a:r>
            <a:r>
              <a:rPr lang="el-GR" baseline="30000" dirty="0" smtClean="0"/>
              <a:t>ο</a:t>
            </a:r>
            <a:r>
              <a:rPr lang="el-GR" dirty="0" smtClean="0"/>
              <a:t> Δημοτικό Βόλου</a:t>
            </a:r>
          </a:p>
          <a:p>
            <a:r>
              <a:rPr lang="el-GR" dirty="0" smtClean="0"/>
              <a:t>Σχολείο στο Λιτόχωρο</a:t>
            </a:r>
          </a:p>
          <a:p>
            <a:r>
              <a:rPr lang="el-GR" dirty="0" smtClean="0"/>
              <a:t>Σχολείο στη Νιγρίτα Σερρών</a:t>
            </a:r>
          </a:p>
          <a:p>
            <a:r>
              <a:rPr lang="el-GR" dirty="0" smtClean="0"/>
              <a:t>5</a:t>
            </a:r>
            <a:r>
              <a:rPr lang="el-GR" baseline="30000" dirty="0" smtClean="0"/>
              <a:t>ο</a:t>
            </a:r>
            <a:r>
              <a:rPr lang="el-GR" dirty="0" smtClean="0"/>
              <a:t> Γυμνάσιο Βόλου</a:t>
            </a:r>
          </a:p>
          <a:p>
            <a:r>
              <a:rPr lang="el-GR" dirty="0" smtClean="0"/>
              <a:t>Σχολείο στη Λευκάδα</a:t>
            </a:r>
          </a:p>
          <a:p>
            <a:r>
              <a:rPr lang="el-GR" dirty="0" smtClean="0"/>
              <a:t>Τσεχία, Σουηδία, Ρουμανία</a:t>
            </a:r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r>
              <a:rPr lang="el-GR" dirty="0" smtClean="0"/>
              <a:t>2013 παρουσιάστηκε σε</a:t>
            </a:r>
          </a:p>
          <a:p>
            <a:r>
              <a:rPr lang="el-GR" dirty="0" smtClean="0"/>
              <a:t>1</a:t>
            </a:r>
            <a:r>
              <a:rPr lang="el-GR" baseline="30000" dirty="0" smtClean="0"/>
              <a:t>ο</a:t>
            </a:r>
            <a:r>
              <a:rPr lang="el-GR" dirty="0" smtClean="0"/>
              <a:t> Γυμνάσιο Βόλου</a:t>
            </a:r>
          </a:p>
          <a:p>
            <a:r>
              <a:rPr lang="el-GR" dirty="0" smtClean="0"/>
              <a:t>2</a:t>
            </a:r>
            <a:r>
              <a:rPr lang="el-GR" baseline="30000" dirty="0" smtClean="0"/>
              <a:t>ο</a:t>
            </a:r>
            <a:r>
              <a:rPr lang="el-GR" dirty="0" smtClean="0"/>
              <a:t> ΕΠΑΛ Βόλου</a:t>
            </a:r>
          </a:p>
          <a:p>
            <a:r>
              <a:rPr lang="el-GR" dirty="0" smtClean="0"/>
              <a:t>2</a:t>
            </a:r>
            <a:r>
              <a:rPr lang="el-GR" baseline="30000" dirty="0" smtClean="0"/>
              <a:t>ο</a:t>
            </a:r>
            <a:r>
              <a:rPr lang="el-GR" dirty="0" smtClean="0"/>
              <a:t> Γυμνάσιο Αλμυρού</a:t>
            </a:r>
            <a:endParaRPr lang="el-G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28697" t="22588" r="32401" b="37825"/>
          <a:stretch>
            <a:fillRect/>
          </a:stretch>
        </p:blipFill>
        <p:spPr bwMode="auto">
          <a:xfrm>
            <a:off x="6623721" y="260648"/>
            <a:ext cx="2520279" cy="1860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31888" t="34295" r="34584" b="35137"/>
          <a:stretch>
            <a:fillRect/>
          </a:stretch>
        </p:blipFill>
        <p:spPr bwMode="auto">
          <a:xfrm>
            <a:off x="6660232" y="2276872"/>
            <a:ext cx="2483768" cy="1642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37038" t="34757" r="31331" b="34675"/>
          <a:stretch>
            <a:fillRect/>
          </a:stretch>
        </p:blipFill>
        <p:spPr bwMode="auto">
          <a:xfrm>
            <a:off x="6660233" y="4149080"/>
            <a:ext cx="2483768" cy="1740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Η περιοχή της διερεύνησης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/>
          <a:srcRect t="6013"/>
          <a:stretch/>
        </p:blipFill>
        <p:spPr bwMode="auto">
          <a:xfrm>
            <a:off x="806179" y="1412775"/>
            <a:ext cx="2340718" cy="226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l="16199" t="11784" r="16709" b="26026"/>
          <a:stretch/>
        </p:blipFill>
        <p:spPr>
          <a:xfrm>
            <a:off x="3234446" y="1412776"/>
            <a:ext cx="2424605" cy="2266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l="16437" t="11188" r="15689" b="26344"/>
          <a:stretch/>
        </p:blipFill>
        <p:spPr>
          <a:xfrm>
            <a:off x="5746601" y="1412775"/>
            <a:ext cx="2442034" cy="2266544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33222" y="3914708"/>
            <a:ext cx="8410778" cy="2538628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Μόνο η χρήσιμη πληροφορία </a:t>
            </a:r>
            <a:r>
              <a:rPr lang="en-US" dirty="0" smtClean="0"/>
              <a:t>(“microworlds”)</a:t>
            </a:r>
          </a:p>
          <a:p>
            <a:r>
              <a:rPr lang="en-US" dirty="0" smtClean="0"/>
              <a:t>Drag and drop</a:t>
            </a:r>
          </a:p>
          <a:p>
            <a:r>
              <a:rPr lang="el-GR" dirty="0" smtClean="0"/>
              <a:t>Η διαδικασία μπορεί να επαναληφθεί μέχρι τη σωστή λύση</a:t>
            </a:r>
            <a:endParaRPr lang="en-US" dirty="0" smtClean="0"/>
          </a:p>
          <a:p>
            <a:r>
              <a:rPr lang="el-GR" dirty="0" smtClean="0"/>
              <a:t>Οι μαθητές αποκτούν διαίσθηση της σωστής λύσης πριν προγραμματίσουν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5482558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Η περιοχή προγραμματισμού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3789040"/>
            <a:ext cx="7886700" cy="280831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Drag and drop </a:t>
            </a:r>
            <a:r>
              <a:rPr lang="el-GR" dirty="0" smtClean="0"/>
              <a:t>από ένα </a:t>
            </a:r>
            <a:r>
              <a:rPr lang="en-US" dirty="0" smtClean="0"/>
              <a:t>tool set</a:t>
            </a:r>
            <a:endParaRPr lang="en-GB" dirty="0" smtClean="0"/>
          </a:p>
          <a:p>
            <a:pPr lvl="1"/>
            <a:r>
              <a:rPr lang="el-GR" dirty="0" smtClean="0"/>
              <a:t>Εντολών</a:t>
            </a:r>
            <a:endParaRPr lang="en-US" dirty="0" smtClean="0"/>
          </a:p>
          <a:p>
            <a:pPr lvl="1"/>
            <a:r>
              <a:rPr lang="el-GR" dirty="0" smtClean="0"/>
              <a:t>Δομών </a:t>
            </a:r>
            <a:r>
              <a:rPr lang="en-US" dirty="0" smtClean="0"/>
              <a:t>(loop, conditional, </a:t>
            </a:r>
            <a:r>
              <a:rPr lang="el-GR" dirty="0" smtClean="0"/>
              <a:t>σειριακών εντολών</a:t>
            </a:r>
            <a:endParaRPr lang="en-US" dirty="0" smtClean="0"/>
          </a:p>
          <a:p>
            <a:pPr lvl="1"/>
            <a:r>
              <a:rPr lang="en-US" dirty="0" smtClean="0"/>
              <a:t>Tests </a:t>
            </a:r>
          </a:p>
          <a:p>
            <a:r>
              <a:rPr lang="en-US" dirty="0" smtClean="0"/>
              <a:t>Feedback </a:t>
            </a:r>
            <a:r>
              <a:rPr lang="el-GR" dirty="0" smtClean="0"/>
              <a:t>με </a:t>
            </a:r>
            <a:r>
              <a:rPr lang="en-US" dirty="0" smtClean="0"/>
              <a:t>animation </a:t>
            </a:r>
            <a:r>
              <a:rPr lang="el-GR" dirty="0" smtClean="0"/>
              <a:t>της εκτέλεσης του προγράμματος</a:t>
            </a:r>
            <a:endParaRPr lang="en-US" dirty="0" smtClean="0"/>
          </a:p>
          <a:p>
            <a:r>
              <a:rPr lang="el-GR" dirty="0" smtClean="0"/>
              <a:t>Χρησιμοποιείται για σταδιακή βελτίωση και διόρθωση ενός προγράμματος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5727" t="10989" r="15955" b="25718"/>
          <a:stretch/>
        </p:blipFill>
        <p:spPr>
          <a:xfrm>
            <a:off x="628650" y="1690688"/>
            <a:ext cx="2165621" cy="20233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l="15611" t="11119" r="16426" b="25947"/>
          <a:stretch/>
        </p:blipFill>
        <p:spPr>
          <a:xfrm>
            <a:off x="2962073" y="1690688"/>
            <a:ext cx="2166674" cy="2023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l="15625" t="10406" r="16518" b="25785"/>
          <a:stretch/>
        </p:blipFill>
        <p:spPr>
          <a:xfrm>
            <a:off x="5293589" y="1690688"/>
            <a:ext cx="2133689" cy="20233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132342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Η έννοια της βελτιστοποίησης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328809"/>
            <a:ext cx="7886700" cy="1848154"/>
          </a:xfrm>
        </p:spPr>
        <p:txBody>
          <a:bodyPr>
            <a:normAutofit/>
          </a:bodyPr>
          <a:lstStyle/>
          <a:p>
            <a:r>
              <a:rPr lang="el-GR" dirty="0" smtClean="0"/>
              <a:t>Οι μαθητές μπορούν να συγκρίνουν τη λύση τους με τη «βέλτιστη»</a:t>
            </a:r>
            <a:endParaRPr lang="en-US" dirty="0" smtClean="0"/>
          </a:p>
          <a:p>
            <a:r>
              <a:rPr lang="el-GR" dirty="0" smtClean="0"/>
              <a:t>Ελάχιστος αριθμός βημάτων</a:t>
            </a:r>
            <a:endParaRPr lang="en-US" dirty="0" smtClean="0"/>
          </a:p>
          <a:p>
            <a:r>
              <a:rPr lang="el-GR" dirty="0" smtClean="0"/>
              <a:t>Συζήτηση σε θέματα βελτιστοποίησης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5929" t="11859" r="17045" b="27531"/>
          <a:stretch/>
        </p:blipFill>
        <p:spPr>
          <a:xfrm>
            <a:off x="707115" y="1690689"/>
            <a:ext cx="2407596" cy="21955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l="18779" t="10424" r="18895" b="25592"/>
          <a:stretch/>
        </p:blipFill>
        <p:spPr>
          <a:xfrm>
            <a:off x="3269138" y="1690689"/>
            <a:ext cx="2362606" cy="21936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l="18637" t="10445" r="19105" b="25884"/>
          <a:stretch/>
        </p:blipFill>
        <p:spPr>
          <a:xfrm>
            <a:off x="5786170" y="1685701"/>
            <a:ext cx="2376967" cy="21986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48345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Στοιχεία </a:t>
            </a:r>
            <a:r>
              <a:rPr lang="el-GR" dirty="0" err="1" smtClean="0"/>
              <a:t>παιχνιδοποίησης</a:t>
            </a:r>
            <a:r>
              <a:rPr lang="el-GR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124527"/>
            <a:ext cx="7886700" cy="253892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‘Bravo’ screen</a:t>
            </a:r>
          </a:p>
          <a:p>
            <a:r>
              <a:rPr lang="el-GR" dirty="0" smtClean="0"/>
              <a:t>Βαθμοί δυσκολίας </a:t>
            </a:r>
            <a:endParaRPr lang="en-US" dirty="0" smtClean="0"/>
          </a:p>
          <a:p>
            <a:r>
              <a:rPr lang="en-US" dirty="0" smtClean="0"/>
              <a:t>‘</a:t>
            </a:r>
            <a:r>
              <a:rPr lang="el-GR" dirty="0" err="1" smtClean="0"/>
              <a:t>Μετάλια</a:t>
            </a:r>
            <a:r>
              <a:rPr lang="en-US" dirty="0" smtClean="0"/>
              <a:t>’ </a:t>
            </a:r>
            <a:r>
              <a:rPr lang="el-GR" dirty="0" smtClean="0"/>
              <a:t>για κάθε επίπεδο και για το σύνολο των επιπέδων</a:t>
            </a:r>
          </a:p>
          <a:p>
            <a:r>
              <a:rPr lang="el-GR" dirty="0" smtClean="0"/>
              <a:t>Συνεργασία, ανάπτυξη γνώσης σε βήματα, συζήτηση </a:t>
            </a:r>
            <a:r>
              <a:rPr lang="en-US" dirty="0" smtClean="0"/>
              <a:t>(</a:t>
            </a:r>
            <a:r>
              <a:rPr lang="en-US" dirty="0" err="1" smtClean="0"/>
              <a:t>Garris</a:t>
            </a:r>
            <a:r>
              <a:rPr lang="en-US" dirty="0" smtClean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19352" t="9669" r="19071" b="26608"/>
          <a:stretch/>
        </p:blipFill>
        <p:spPr>
          <a:xfrm>
            <a:off x="628650" y="1690688"/>
            <a:ext cx="2413676" cy="22591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/>
          <a:srcRect l="18978" t="9918" r="18723" b="26211"/>
          <a:stretch/>
        </p:blipFill>
        <p:spPr>
          <a:xfrm>
            <a:off x="3173649" y="1690689"/>
            <a:ext cx="2436312" cy="22591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195247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Δραστηριότητες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4385" y="3438626"/>
            <a:ext cx="2759615" cy="3419374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r>
              <a:rPr lang="en-US" dirty="0" smtClean="0"/>
              <a:t>Tutorial area</a:t>
            </a:r>
          </a:p>
          <a:p>
            <a:r>
              <a:rPr lang="en-US" dirty="0" err="1" smtClean="0"/>
              <a:t>Freezies</a:t>
            </a:r>
            <a:endParaRPr lang="en-US" dirty="0" smtClean="0"/>
          </a:p>
          <a:p>
            <a:r>
              <a:rPr lang="en-US" dirty="0" smtClean="0"/>
              <a:t>Decorated eggs</a:t>
            </a:r>
            <a:endParaRPr lang="el-GR" dirty="0" smtClean="0"/>
          </a:p>
          <a:p>
            <a:r>
              <a:rPr lang="en-US" dirty="0"/>
              <a:t>Santa’s dirty socks</a:t>
            </a:r>
          </a:p>
          <a:p>
            <a:r>
              <a:rPr lang="en-US" dirty="0"/>
              <a:t>Water containers</a:t>
            </a:r>
          </a:p>
          <a:p>
            <a:r>
              <a:rPr lang="en-US" dirty="0"/>
              <a:t>River crossing</a:t>
            </a:r>
          </a:p>
          <a:p>
            <a:r>
              <a:rPr lang="en-US" dirty="0"/>
              <a:t>Math exercise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l="18830" t="10178" r="18548" b="26222"/>
          <a:stretch/>
        </p:blipFill>
        <p:spPr>
          <a:xfrm>
            <a:off x="693096" y="1536971"/>
            <a:ext cx="1750979" cy="1608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l="19034" t="10426" r="18570" b="26784"/>
          <a:stretch/>
        </p:blipFill>
        <p:spPr>
          <a:xfrm>
            <a:off x="2583302" y="1536971"/>
            <a:ext cx="1772258" cy="1613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/>
          <a:srcRect l="18985" t="10065" r="18755" b="25472"/>
          <a:stretch/>
        </p:blipFill>
        <p:spPr>
          <a:xfrm>
            <a:off x="4494788" y="1536972"/>
            <a:ext cx="1750370" cy="16391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/>
          <a:srcRect l="19036" t="10296" r="18804" b="25447"/>
          <a:stretch/>
        </p:blipFill>
        <p:spPr>
          <a:xfrm>
            <a:off x="6384386" y="1536972"/>
            <a:ext cx="1794144" cy="16774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/>
          <a:srcRect l="18867" t="10266" r="19055" b="25517"/>
          <a:stretch/>
        </p:blipFill>
        <p:spPr>
          <a:xfrm>
            <a:off x="693096" y="3428900"/>
            <a:ext cx="1750979" cy="16382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/>
          <a:srcRect l="19300" t="9704" r="18481" b="26042"/>
          <a:stretch/>
        </p:blipFill>
        <p:spPr>
          <a:xfrm>
            <a:off x="2583302" y="3428900"/>
            <a:ext cx="1772258" cy="16554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/>
          <a:srcRect l="19256" t="10113" r="18418" b="25905"/>
          <a:stretch/>
        </p:blipFill>
        <p:spPr>
          <a:xfrm>
            <a:off x="4464692" y="3428900"/>
            <a:ext cx="1780466" cy="16531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1340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latin typeface="Bookman Old Style" pitchFamily="18" charset="0"/>
              </a:rPr>
              <a:t>  </a:t>
            </a:r>
            <a:r>
              <a:rPr lang="el-GR" sz="3200" dirty="0" smtClean="0"/>
              <a:t>Εφαρμογές</a:t>
            </a:r>
            <a:endParaRPr lang="en-US" sz="32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268760"/>
            <a:ext cx="8229600" cy="2262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el-GR" sz="2600" dirty="0" smtClean="0">
                <a:cs typeface="Segoe UI" pitchFamily="34" charset="0"/>
              </a:rPr>
              <a:t>Ο μαθητής συμμετέχει ενεργά στη μάθηση μέσω εξερεύνησης</a:t>
            </a:r>
            <a:endParaRPr lang="en-US" sz="2600" dirty="0">
              <a:cs typeface="Segoe UI" pitchFamily="34" charset="0"/>
            </a:endParaRPr>
          </a:p>
          <a:p>
            <a:pPr>
              <a:buBlip>
                <a:blip r:embed="rId2"/>
              </a:buBlip>
            </a:pPr>
            <a:r>
              <a:rPr lang="el-GR" sz="2600" dirty="0" smtClean="0">
                <a:cs typeface="Segoe UI" pitchFamily="34" charset="0"/>
              </a:rPr>
              <a:t>Εφαρμογές, τρείς κλιμακούμενες απόψεις:</a:t>
            </a:r>
            <a:endParaRPr lang="en-US" sz="2600" dirty="0">
              <a:cs typeface="Segoe UI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590800" y="3356992"/>
            <a:ext cx="5509592" cy="3501008"/>
          </a:xfrm>
          <a:prstGeom prst="ellipse">
            <a:avLst/>
          </a:prstGeom>
          <a:solidFill>
            <a:schemeClr val="accent1">
              <a:lumMod val="75000"/>
              <a:alpha val="66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7" name="Oval 6"/>
          <p:cNvSpPr/>
          <p:nvPr/>
        </p:nvSpPr>
        <p:spPr>
          <a:xfrm>
            <a:off x="3059832" y="3717032"/>
            <a:ext cx="3816424" cy="237626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8" name="Oval 7"/>
          <p:cNvSpPr/>
          <p:nvPr/>
        </p:nvSpPr>
        <p:spPr>
          <a:xfrm>
            <a:off x="3439244" y="4033763"/>
            <a:ext cx="2356892" cy="162748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3790830" y="5193026"/>
            <a:ext cx="132074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dirty="0" smtClean="0">
                <a:cs typeface="Arial" charset="0"/>
              </a:rPr>
              <a:t>τ</a:t>
            </a:r>
            <a:r>
              <a:rPr lang="el-GR" dirty="0" smtClean="0">
                <a:latin typeface="+mn-lt"/>
                <a:cs typeface="Arial" charset="0"/>
              </a:rPr>
              <a:t>ο Σπίτι μου</a:t>
            </a:r>
            <a:endParaRPr lang="el-GR" dirty="0">
              <a:latin typeface="+mn-lt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4048" y="5517232"/>
            <a:ext cx="128086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dirty="0" smtClean="0">
                <a:latin typeface="+mn-lt"/>
                <a:cs typeface="Arial" charset="0"/>
              </a:rPr>
              <a:t>η Πόλη μου</a:t>
            </a:r>
            <a:endParaRPr lang="el-GR" dirty="0">
              <a:latin typeface="+mn-lt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0152" y="5877272"/>
            <a:ext cx="169617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dirty="0" smtClean="0">
                <a:cs typeface="Arial" charset="0"/>
              </a:rPr>
              <a:t>ο Πλανήτης μου</a:t>
            </a:r>
            <a:endParaRPr lang="el-GR" dirty="0">
              <a:latin typeface="+mn-lt"/>
              <a:cs typeface="Arial" charset="0"/>
            </a:endParaRPr>
          </a:p>
        </p:txBody>
      </p:sp>
      <p:grpSp>
        <p:nvGrpSpPr>
          <p:cNvPr id="2" name="Ομάδα 2"/>
          <p:cNvGrpSpPr/>
          <p:nvPr/>
        </p:nvGrpSpPr>
        <p:grpSpPr>
          <a:xfrm>
            <a:off x="3922171" y="4431026"/>
            <a:ext cx="852799" cy="762000"/>
            <a:chOff x="3886199" y="4876800"/>
            <a:chExt cx="852799" cy="762000"/>
          </a:xfrm>
        </p:grpSpPr>
        <p:sp>
          <p:nvSpPr>
            <p:cNvPr id="9" name="Oval 8"/>
            <p:cNvSpPr/>
            <p:nvPr/>
          </p:nvSpPr>
          <p:spPr>
            <a:xfrm>
              <a:off x="3886199" y="4876800"/>
              <a:ext cx="852799" cy="7620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/>
            </a:p>
          </p:txBody>
        </p:sp>
        <p:grpSp>
          <p:nvGrpSpPr>
            <p:cNvPr id="3" name="Ομάδα 1"/>
            <p:cNvGrpSpPr/>
            <p:nvPr/>
          </p:nvGrpSpPr>
          <p:grpSpPr>
            <a:xfrm>
              <a:off x="4125912" y="5027612"/>
              <a:ext cx="512763" cy="508000"/>
              <a:chOff x="4125912" y="5027612"/>
              <a:chExt cx="512763" cy="508000"/>
            </a:xfrm>
          </p:grpSpPr>
          <p:sp>
            <p:nvSpPr>
              <p:cNvPr id="10" name="Smiley Face 9"/>
              <p:cNvSpPr/>
              <p:nvPr/>
            </p:nvSpPr>
            <p:spPr>
              <a:xfrm>
                <a:off x="4437062" y="5133975"/>
                <a:ext cx="201613" cy="214312"/>
              </a:xfrm>
              <a:prstGeom prst="smileyFac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  <p:sp>
            <p:nvSpPr>
              <p:cNvPr id="14" name="Smiley Face 13"/>
              <p:cNvSpPr/>
              <p:nvPr/>
            </p:nvSpPr>
            <p:spPr>
              <a:xfrm>
                <a:off x="4171950" y="5027612"/>
                <a:ext cx="201612" cy="214313"/>
              </a:xfrm>
              <a:prstGeom prst="smileyFac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  <p:sp>
            <p:nvSpPr>
              <p:cNvPr id="15" name="Smiley Face 14"/>
              <p:cNvSpPr/>
              <p:nvPr/>
            </p:nvSpPr>
            <p:spPr>
              <a:xfrm>
                <a:off x="4125912" y="5321300"/>
                <a:ext cx="201613" cy="214312"/>
              </a:xfrm>
              <a:prstGeom prst="smileyFac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362586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Λεπτομέρειες υλοποίησης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Flash </a:t>
            </a:r>
            <a:r>
              <a:rPr lang="el-GR" dirty="0" smtClean="0"/>
              <a:t>που υποστηρίζεται σε </a:t>
            </a:r>
            <a:r>
              <a:rPr lang="en-US" dirty="0" smtClean="0"/>
              <a:t>97% </a:t>
            </a:r>
            <a:r>
              <a:rPr lang="el-GR" dirty="0" smtClean="0"/>
              <a:t>των υπολογιστών</a:t>
            </a:r>
            <a:endParaRPr lang="en-US" dirty="0" smtClean="0"/>
          </a:p>
          <a:p>
            <a:r>
              <a:rPr lang="el-GR" dirty="0" smtClean="0"/>
              <a:t>Χρήση μέσω </a:t>
            </a:r>
            <a:r>
              <a:rPr lang="en-US" dirty="0" smtClean="0"/>
              <a:t>web se Windows®, OS X, </a:t>
            </a:r>
            <a:r>
              <a:rPr lang="el-GR" dirty="0" smtClean="0"/>
              <a:t>και </a:t>
            </a:r>
            <a:r>
              <a:rPr lang="en-US" dirty="0" smtClean="0"/>
              <a:t>Linux</a:t>
            </a:r>
          </a:p>
          <a:p>
            <a:r>
              <a:rPr lang="en-US" dirty="0" smtClean="0"/>
              <a:t>Compiled </a:t>
            </a:r>
            <a:r>
              <a:rPr lang="el-GR" dirty="0" smtClean="0"/>
              <a:t>με </a:t>
            </a:r>
            <a:r>
              <a:rPr lang="en-US" dirty="0" smtClean="0"/>
              <a:t>Adobe AIR, </a:t>
            </a:r>
            <a:r>
              <a:rPr lang="el-GR" dirty="0" smtClean="0"/>
              <a:t>για να μπορεί να τρέχει σε όποια πλατφόρμα υποστηρίζει </a:t>
            </a:r>
            <a:r>
              <a:rPr lang="en-US" dirty="0" smtClean="0"/>
              <a:t>Adobe Flash, </a:t>
            </a:r>
            <a:r>
              <a:rPr lang="el-GR" dirty="0" err="1" smtClean="0"/>
              <a:t>π.χ</a:t>
            </a:r>
            <a:r>
              <a:rPr lang="en-US" dirty="0" smtClean="0"/>
              <a:t>. iPad</a:t>
            </a:r>
          </a:p>
          <a:p>
            <a:r>
              <a:rPr lang="el-GR" dirty="0" smtClean="0"/>
              <a:t>Ελάχιστο </a:t>
            </a:r>
            <a:r>
              <a:rPr lang="en-US" dirty="0" smtClean="0"/>
              <a:t>resolution1000x700 </a:t>
            </a:r>
          </a:p>
          <a:p>
            <a:pPr lvl="1"/>
            <a:r>
              <a:rPr lang="el-GR" dirty="0" smtClean="0"/>
              <a:t>Δεν μπορεί να χρησιμοποιηθεί σε πολύ μικρές οθόνες όπως </a:t>
            </a:r>
            <a:r>
              <a:rPr lang="en-US" dirty="0" err="1" smtClean="0"/>
              <a:t>smartphone</a:t>
            </a:r>
            <a:r>
              <a:rPr lang="en-US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2751324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methodology and approach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l="43830" t="23727" r="23831" b="19164"/>
          <a:stretch/>
        </p:blipFill>
        <p:spPr>
          <a:xfrm>
            <a:off x="5538486" y="1323409"/>
            <a:ext cx="3605514" cy="53030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725852" cy="535067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Qualitative methodologies with</a:t>
            </a:r>
          </a:p>
          <a:p>
            <a:pPr lvl="1"/>
            <a:r>
              <a:rPr lang="en-US" dirty="0" smtClean="0"/>
              <a:t>Participatory observation</a:t>
            </a:r>
          </a:p>
          <a:p>
            <a:pPr lvl="1"/>
            <a:r>
              <a:rPr lang="en-US" dirty="0" smtClean="0"/>
              <a:t>Interviews with learners documented in questionnaires</a:t>
            </a:r>
          </a:p>
          <a:p>
            <a:endParaRPr lang="en-US" dirty="0" smtClean="0"/>
          </a:p>
          <a:p>
            <a:r>
              <a:rPr lang="en-US" dirty="0" smtClean="0"/>
              <a:t>Why qualitative approaches</a:t>
            </a:r>
          </a:p>
          <a:p>
            <a:pPr lvl="1"/>
            <a:r>
              <a:rPr lang="en-US" dirty="0" smtClean="0"/>
              <a:t>Interaction required with the target group of learners and teachers </a:t>
            </a:r>
          </a:p>
          <a:p>
            <a:pPr lvl="1"/>
            <a:r>
              <a:rPr lang="en-US" dirty="0" smtClean="0"/>
              <a:t>Feedback is not in the form of a simple ‘yes’ or ‘no’ due to context</a:t>
            </a:r>
          </a:p>
          <a:p>
            <a:pPr lvl="1"/>
            <a:r>
              <a:rPr lang="en-US" dirty="0" smtClean="0"/>
              <a:t>Documentation of results in a descriptive manner</a:t>
            </a:r>
          </a:p>
          <a:p>
            <a:pPr lvl="1"/>
            <a:r>
              <a:rPr lang="en-US" dirty="0" smtClean="0"/>
              <a:t>Perceptions, attitudes towards learning, values on education</a:t>
            </a:r>
          </a:p>
          <a:p>
            <a:pPr lvl="1"/>
            <a:r>
              <a:rPr lang="en-US" dirty="0" smtClean="0"/>
              <a:t>Multi-</a:t>
            </a:r>
            <a:r>
              <a:rPr lang="en-US" dirty="0" err="1" smtClean="0"/>
              <a:t>disciplinarity</a:t>
            </a:r>
            <a:r>
              <a:rPr lang="en-US" dirty="0" smtClean="0"/>
              <a:t> of the work</a:t>
            </a:r>
          </a:p>
          <a:p>
            <a:pPr lvl="1"/>
            <a:r>
              <a:rPr lang="en-US" dirty="0" smtClean="0"/>
              <a:t>Work is action-oriented and takes place in the real world</a:t>
            </a:r>
          </a:p>
          <a:p>
            <a:pPr lvl="1"/>
            <a:r>
              <a:rPr lang="en-US" dirty="0" smtClean="0"/>
              <a:t>Evaluation monitored and process adjustments made in real-time</a:t>
            </a:r>
          </a:p>
          <a:p>
            <a:pPr lvl="1"/>
            <a:r>
              <a:rPr lang="en-US" dirty="0" smtClean="0"/>
              <a:t>Teachers and learners are equal partners in evaluation process</a:t>
            </a:r>
          </a:p>
          <a:p>
            <a:pPr lvl="1"/>
            <a:r>
              <a:rPr lang="en-US" dirty="0" smtClean="0"/>
              <a:t>Evaluation in multiple countries: </a:t>
            </a:r>
            <a:r>
              <a:rPr lang="en-US" b="1" dirty="0" smtClean="0"/>
              <a:t>GR, RO, CZ</a:t>
            </a:r>
            <a:endParaRPr lang="en-GB" b="1" dirty="0"/>
          </a:p>
        </p:txBody>
      </p:sp>
    </p:spTree>
    <p:extLst>
      <p:ext uri="{BB962C8B-B14F-4D97-AF65-F5344CB8AC3E}">
        <p14:creationId xmlns="" xmlns:p14="http://schemas.microsoft.com/office/powerpoint/2010/main" val="26846045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are evaluating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515351" cy="4351338"/>
          </a:xfrm>
        </p:spPr>
        <p:txBody>
          <a:bodyPr/>
          <a:lstStyle/>
          <a:p>
            <a:pPr lvl="0"/>
            <a:r>
              <a:rPr lang="en-US" dirty="0"/>
              <a:t>Ability to understand a given problem and input parameters</a:t>
            </a:r>
            <a:endParaRPr lang="en-GB" dirty="0"/>
          </a:p>
          <a:p>
            <a:pPr lvl="0"/>
            <a:r>
              <a:rPr lang="en-US" dirty="0"/>
              <a:t>Ability to synthesize an algorithmic solution for solving the given puzzle</a:t>
            </a:r>
            <a:endParaRPr lang="en-GB" dirty="0"/>
          </a:p>
          <a:p>
            <a:pPr lvl="0"/>
            <a:r>
              <a:rPr lang="en-US" dirty="0"/>
              <a:t>Ability to map the solution into a visual program</a:t>
            </a:r>
            <a:endParaRPr lang="en-GB" dirty="0"/>
          </a:p>
          <a:p>
            <a:pPr lvl="0"/>
            <a:r>
              <a:rPr lang="en-US" dirty="0"/>
              <a:t>Ability to explain, describe, and support a solution to </a:t>
            </a:r>
            <a:r>
              <a:rPr lang="en-US" dirty="0" smtClean="0"/>
              <a:t>others clearly</a:t>
            </a:r>
            <a:endParaRPr lang="en-GB" dirty="0"/>
          </a:p>
          <a:p>
            <a:pPr lvl="0"/>
            <a:r>
              <a:rPr lang="en-US" dirty="0"/>
              <a:t>Ability to evaluate a solution in terms of optimality and to explain the difference between a correct and an optimal solution to a given problem based on specific criteria</a:t>
            </a:r>
            <a:endParaRPr lang="en-GB" dirty="0"/>
          </a:p>
          <a:p>
            <a:endParaRPr lang="en-GB" dirty="0"/>
          </a:p>
        </p:txBody>
      </p:sp>
      <p:pic>
        <p:nvPicPr>
          <p:cNvPr id="4" name="Content Placeholder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12" t="35758" r="21865"/>
          <a:stretch/>
        </p:blipFill>
        <p:spPr>
          <a:xfrm>
            <a:off x="7209924" y="5103592"/>
            <a:ext cx="1934076" cy="17544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0058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Participant summary statistics</a:t>
            </a:r>
            <a:endParaRPr lang="en-GB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19763804"/>
              </p:ext>
            </p:extLst>
          </p:nvPr>
        </p:nvGraphicFramePr>
        <p:xfrm>
          <a:off x="789972" y="1805089"/>
          <a:ext cx="6287106" cy="28403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8317"/>
                <a:gridCol w="1675436"/>
                <a:gridCol w="494818"/>
                <a:gridCol w="564266"/>
                <a:gridCol w="625033"/>
                <a:gridCol w="1929236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Country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School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Age 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# of girls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# of boys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Total participants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Greece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1st primary school of Volos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11-12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GB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GB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Greece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11th primary school of Volos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10-11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GB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</a:t>
                      </a:r>
                      <a:endParaRPr lang="en-GB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Czech Republic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6th ZS Kolin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9-10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Czech Republic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6th CS Kolin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11-12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Romania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Economic College Transylania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TOTAL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84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9586935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Αποτελέσματα αξιολόγησης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515350" cy="5116596"/>
          </a:xfrm>
        </p:spPr>
        <p:txBody>
          <a:bodyPr>
            <a:normAutofit fontScale="92500" lnSpcReduction="20000"/>
          </a:bodyPr>
          <a:lstStyle/>
          <a:p>
            <a:r>
              <a:rPr lang="el-GR" dirty="0" smtClean="0"/>
              <a:t>Το </a:t>
            </a:r>
            <a:r>
              <a:rPr lang="en-US" dirty="0" smtClean="0"/>
              <a:t>gamification </a:t>
            </a:r>
            <a:r>
              <a:rPr lang="el-GR" dirty="0" smtClean="0"/>
              <a:t>συνεχίστηκε πέρα από την τάξη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l-GR" dirty="0" smtClean="0"/>
              <a:t>Μεγαλύτερη διάθεση για μάθηση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l-GR" dirty="0" smtClean="0"/>
              <a:t>Καλύτερη απόδοση στη μαθηματική ολυμπιάδα</a:t>
            </a:r>
            <a:endParaRPr lang="en-US" dirty="0" smtClean="0"/>
          </a:p>
          <a:p>
            <a:endParaRPr lang="en-US" dirty="0"/>
          </a:p>
          <a:p>
            <a:r>
              <a:rPr lang="el-GR" dirty="0" smtClean="0"/>
              <a:t>Η συνεργασία βοήθησε στη σύνθεση λύσεων</a:t>
            </a:r>
            <a:endParaRPr lang="en-US" dirty="0" smtClean="0"/>
          </a:p>
          <a:p>
            <a:endParaRPr lang="en-US" dirty="0"/>
          </a:p>
          <a:p>
            <a:r>
              <a:rPr lang="el-GR" dirty="0" smtClean="0"/>
              <a:t>Μεγαλύτερη πρόκληση τα </a:t>
            </a:r>
            <a:r>
              <a:rPr lang="en-US" dirty="0" smtClean="0"/>
              <a:t>loop </a:t>
            </a:r>
            <a:r>
              <a:rPr lang="el-GR" dirty="0" smtClean="0"/>
              <a:t>και οι βρόγχοι</a:t>
            </a:r>
            <a:endParaRPr lang="en-US" dirty="0" smtClean="0"/>
          </a:p>
          <a:p>
            <a:endParaRPr lang="en-US" dirty="0"/>
          </a:p>
          <a:p>
            <a:r>
              <a:rPr lang="el-GR" dirty="0" smtClean="0"/>
              <a:t>Η ιστορία πίσω από κάθε άσκηση βοήθησε στη μάθηση</a:t>
            </a:r>
            <a:endParaRPr lang="en-US" dirty="0" smtClean="0"/>
          </a:p>
          <a:p>
            <a:endParaRPr lang="en-US" dirty="0"/>
          </a:p>
          <a:p>
            <a:r>
              <a:rPr lang="el-GR" dirty="0" smtClean="0"/>
              <a:t>Οι δραστηριότητες είναι συμβατές με το επίσημο πρόγραμμα σπουδών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2050" name="Picture 5" descr="IMGA07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528" y="0"/>
            <a:ext cx="1870472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" descr="C:\Documents and Settings\Administrator.EXPERIEN-0F9623\Desktop\FOTO CMINDS\IMGA07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5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528" y="3449759"/>
            <a:ext cx="1870472" cy="186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622760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en-US" dirty="0" smtClean="0"/>
              <a:t>Findings in Czech school: interview results with learners aged 9-10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779" y="4757198"/>
            <a:ext cx="8515350" cy="195611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</a:t>
            </a:r>
            <a:r>
              <a:rPr lang="en-US" dirty="0" smtClean="0"/>
              <a:t>hat </a:t>
            </a:r>
            <a:r>
              <a:rPr lang="en-US" dirty="0"/>
              <a:t>learners liked most was </a:t>
            </a:r>
          </a:p>
          <a:p>
            <a:pPr lvl="1"/>
            <a:r>
              <a:rPr lang="en-US" dirty="0"/>
              <a:t>The feeling of success, referring to gamification </a:t>
            </a:r>
            <a:r>
              <a:rPr lang="en-US" dirty="0" smtClean="0"/>
              <a:t>elements, the attractive graphics</a:t>
            </a:r>
            <a:endParaRPr lang="en-US" dirty="0"/>
          </a:p>
          <a:p>
            <a:pPr lvl="1"/>
            <a:r>
              <a:rPr lang="en-US" dirty="0"/>
              <a:t>The fact that they had to think, referring to </a:t>
            </a:r>
            <a:r>
              <a:rPr lang="en-US" dirty="0" smtClean="0"/>
              <a:t>challenge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tutorial, Santa Claus, river crossing, and </a:t>
            </a:r>
            <a:r>
              <a:rPr lang="en-US" dirty="0" err="1" smtClean="0"/>
              <a:t>freezies</a:t>
            </a:r>
            <a:endParaRPr lang="en-US" dirty="0" smtClean="0"/>
          </a:p>
          <a:p>
            <a:r>
              <a:rPr lang="en-US" dirty="0" smtClean="0"/>
              <a:t>Exploration </a:t>
            </a:r>
            <a:r>
              <a:rPr lang="en-US" dirty="0"/>
              <a:t>area helped understand solutions before </a:t>
            </a:r>
            <a:r>
              <a:rPr lang="en-US" dirty="0" smtClean="0"/>
              <a:t>programming</a:t>
            </a:r>
          </a:p>
          <a:p>
            <a:r>
              <a:rPr lang="en-US" dirty="0" smtClean="0"/>
              <a:t>Suggested improvements: sound, graphics, music</a:t>
            </a:r>
            <a:endParaRPr lang="en-US" dirty="0"/>
          </a:p>
          <a:p>
            <a:endParaRPr lang="en-US" dirty="0" smtClean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38988411"/>
              </p:ext>
            </p:extLst>
          </p:nvPr>
        </p:nvGraphicFramePr>
        <p:xfrm>
          <a:off x="715459" y="1690690"/>
          <a:ext cx="6732849" cy="41315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63187"/>
                <a:gridCol w="802425"/>
                <a:gridCol w="846713"/>
                <a:gridCol w="720524"/>
              </a:tblGrid>
              <a:tr h="213114"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1" u="none" strike="noStrike" dirty="0" smtClean="0">
                          <a:effectLst/>
                          <a:latin typeface="+mn-lt"/>
                        </a:rPr>
                        <a:t>Ζ</a:t>
                      </a:r>
                      <a:r>
                        <a:rPr lang="en-GB" sz="1400" b="1" u="none" strike="noStrike" dirty="0" smtClean="0">
                          <a:effectLst/>
                          <a:latin typeface="+mn-lt"/>
                        </a:rPr>
                        <a:t>S </a:t>
                      </a:r>
                      <a:r>
                        <a:rPr lang="en-GB" sz="1400" b="1" u="none" strike="noStrike" dirty="0" err="1">
                          <a:effectLst/>
                          <a:latin typeface="+mn-lt"/>
                        </a:rPr>
                        <a:t>Kolin</a:t>
                      </a:r>
                      <a:r>
                        <a:rPr lang="en-GB" sz="1400" b="1" u="none" strike="noStrike" dirty="0">
                          <a:effectLst/>
                          <a:latin typeface="+mn-lt"/>
                        </a:rPr>
                        <a:t> learners 9-10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Number (#)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Percent</a:t>
                      </a:r>
                      <a:r>
                        <a:rPr lang="en-US" sz="14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(%)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</a:tr>
              <a:tr h="213114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students with prior exposure to programming</a:t>
                      </a: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44" marR="7144" marT="9525" marB="0" anchor="b"/>
                </a:tc>
              </a:tr>
              <a:tr h="24812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students who replied that they can use programming "yes" or "a little"</a:t>
                      </a: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144" marR="7144" marT="9525" marB="0" anchor="b"/>
                </a:tc>
              </a:tr>
              <a:tr h="22134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students who replied that programming helped in problem solving</a:t>
                      </a: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144" marR="7144" marT="9525" marB="0" anchor="b"/>
                </a:tc>
              </a:tr>
              <a:tr h="232413"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Percent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(%)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213114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Was programming easier after seeing the animated </a:t>
                      </a:r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feedback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7144" marR="7144" marT="9525" marB="0" anchor="b"/>
                </a:tc>
              </a:tr>
              <a:tr h="218509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Will you use </a:t>
                      </a:r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software again?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7144" marR="7144" marT="9525" marB="0" anchor="b"/>
                </a:tc>
              </a:tr>
              <a:tr h="213114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Does this method make math and science more </a:t>
                      </a:r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attractive?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7144" marR="7144" marT="9525" marB="0" anchor="b"/>
                </a:tc>
              </a:tr>
              <a:tr h="21311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 you feel more confident in problem solving now?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144" marR="7144" marT="9525" marB="0" anchor="b"/>
                </a:tc>
              </a:tr>
              <a:tr h="21311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Was the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software attractive?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7144" marR="7144" marT="9525" marB="0" anchor="b"/>
                </a:tc>
              </a:tr>
              <a:tr h="213114"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individually</a:t>
                      </a: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collaboratively</a:t>
                      </a: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399674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What is your preferred method of work</a:t>
                      </a: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346117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Findings in Czech school: interview results with learners aged 11-12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710897"/>
            <a:ext cx="8515350" cy="136002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What learners liked most</a:t>
            </a:r>
            <a:r>
              <a:rPr lang="en-US" dirty="0"/>
              <a:t> </a:t>
            </a:r>
            <a:r>
              <a:rPr lang="en-US" dirty="0" smtClean="0"/>
              <a:t>was</a:t>
            </a:r>
          </a:p>
          <a:p>
            <a:pPr lvl="1"/>
            <a:r>
              <a:rPr lang="en-US" dirty="0" smtClean="0"/>
              <a:t>River </a:t>
            </a:r>
            <a:r>
              <a:rPr lang="en-US" dirty="0"/>
              <a:t>crossing puzzle most popular, with other responses equally divided among remaining </a:t>
            </a:r>
            <a:r>
              <a:rPr lang="en-US" dirty="0" smtClean="0"/>
              <a:t>activities</a:t>
            </a:r>
          </a:p>
          <a:p>
            <a:r>
              <a:rPr lang="en-US" dirty="0" smtClean="0"/>
              <a:t>Suggested improvements: more tasks, graphics, difficulty levels per age category</a:t>
            </a:r>
          </a:p>
          <a:p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61869335"/>
              </p:ext>
            </p:extLst>
          </p:nvPr>
        </p:nvGraphicFramePr>
        <p:xfrm>
          <a:off x="695023" y="1834588"/>
          <a:ext cx="6666476" cy="41681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20175"/>
                <a:gridCol w="688227"/>
                <a:gridCol w="972274"/>
                <a:gridCol w="6858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l-GR" sz="1400" b="1" u="none" strike="noStrike" dirty="0" smtClean="0">
                          <a:effectLst/>
                          <a:latin typeface="+mn-lt"/>
                        </a:rPr>
                        <a:t>Ζ</a:t>
                      </a:r>
                      <a:r>
                        <a:rPr lang="en-GB" sz="1400" b="1" u="none" strike="noStrike" dirty="0" smtClean="0">
                          <a:effectLst/>
                          <a:latin typeface="+mn-lt"/>
                        </a:rPr>
                        <a:t>S </a:t>
                      </a:r>
                      <a:r>
                        <a:rPr lang="en-GB" sz="1400" b="1" u="none" strike="noStrike" dirty="0" err="1">
                          <a:effectLst/>
                          <a:latin typeface="+mn-lt"/>
                        </a:rPr>
                        <a:t>Kolin</a:t>
                      </a:r>
                      <a:r>
                        <a:rPr lang="en-GB" sz="1400" b="1" u="none" strike="noStrike" dirty="0">
                          <a:effectLst/>
                          <a:latin typeface="+mn-lt"/>
                        </a:rPr>
                        <a:t> learners 11-12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Number</a:t>
                      </a:r>
                      <a:r>
                        <a:rPr lang="en-US" sz="14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(#)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Percent</a:t>
                      </a:r>
                      <a:r>
                        <a:rPr lang="en-US" sz="14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(%)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# of students with prior exposure to programming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+mn-lt"/>
                        </a:rPr>
                        <a:t>10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59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# of students who replied that programming helped with problem solving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17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+mn-lt"/>
                        </a:rPr>
                        <a:t>100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# of students who replied that they can use programming "yes" or "a little"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17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+mn-lt"/>
                        </a:rPr>
                        <a:t>100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u="none" strike="noStrike" dirty="0">
                          <a:effectLst/>
                          <a:latin typeface="+mn-lt"/>
                        </a:rPr>
                        <a:t>yes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u="none" strike="noStrike" dirty="0">
                          <a:effectLst/>
                          <a:latin typeface="+mn-lt"/>
                        </a:rPr>
                        <a:t>no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Percent (%)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Was programming easier after seeing the animated </a:t>
                      </a:r>
                      <a:r>
                        <a:rPr lang="en-GB" sz="1400" u="none" strike="noStrike" dirty="0" smtClean="0">
                          <a:effectLst/>
                          <a:latin typeface="+mn-lt"/>
                        </a:rPr>
                        <a:t>feedback</a:t>
                      </a:r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?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</a:t>
                      </a:r>
                      <a:endParaRPr lang="en-GB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GB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en-GB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Will you use </a:t>
                      </a:r>
                      <a:r>
                        <a:rPr lang="en-GB" sz="1400" u="none" strike="noStrike" dirty="0" smtClean="0">
                          <a:effectLst/>
                          <a:latin typeface="+mn-lt"/>
                        </a:rPr>
                        <a:t>the software again?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+mn-lt"/>
                        </a:rPr>
                        <a:t>16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</a:t>
                      </a: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Does this method make math and science more </a:t>
                      </a:r>
                      <a:r>
                        <a:rPr lang="en-GB" sz="1400" u="none" strike="noStrike" dirty="0" smtClean="0">
                          <a:effectLst/>
                          <a:latin typeface="+mn-lt"/>
                        </a:rPr>
                        <a:t>attractive?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+mn-lt"/>
                        </a:rPr>
                        <a:t>11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+mn-lt"/>
                        </a:rPr>
                        <a:t>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64</a:t>
                      </a:r>
                      <a:endParaRPr lang="en-GB" sz="1400" u="none" strike="noStrike" dirty="0" smtClean="0"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Was the software attractive?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16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  <a:latin typeface="+mn-lt"/>
                        </a:rPr>
                        <a:t>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  <a:latin typeface="+mn-lt"/>
                        </a:rPr>
                        <a:t>94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 smtClean="0">
                          <a:effectLst/>
                          <a:latin typeface="+mn-lt"/>
                        </a:rPr>
                        <a:t>Did the</a:t>
                      </a:r>
                      <a:r>
                        <a:rPr lang="en-GB" sz="1400" u="none" strike="noStrike" baseline="0" dirty="0" smtClean="0">
                          <a:effectLst/>
                          <a:latin typeface="+mn-lt"/>
                        </a:rPr>
                        <a:t> hands-on area help in problem solving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+mn-lt"/>
                        </a:rPr>
                        <a:t>16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 smtClean="0">
                          <a:effectLst/>
                          <a:latin typeface="+mn-lt"/>
                        </a:rPr>
                        <a:t>94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u="none" strike="noStrike" dirty="0">
                          <a:effectLst/>
                          <a:latin typeface="+mn-lt"/>
                        </a:rPr>
                        <a:t>individually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u="none" strike="noStrike" dirty="0">
                          <a:effectLst/>
                          <a:latin typeface="+mn-lt"/>
                        </a:rPr>
                        <a:t>collaboratively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  <a:latin typeface="+mn-lt"/>
                        </a:rPr>
                        <a:t>What is your preferred method of work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8426319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in Romania: site description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331869" cy="497596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Economic College of Transylvania, </a:t>
            </a:r>
            <a:r>
              <a:rPr lang="en-US" dirty="0" err="1" smtClean="0"/>
              <a:t>Targu</a:t>
            </a:r>
            <a:r>
              <a:rPr lang="en-US" dirty="0" smtClean="0"/>
              <a:t> </a:t>
            </a:r>
            <a:r>
              <a:rPr lang="en-US" dirty="0" err="1" smtClean="0"/>
              <a:t>Mures</a:t>
            </a:r>
            <a:endParaRPr lang="en-US" dirty="0" smtClean="0"/>
          </a:p>
          <a:p>
            <a:r>
              <a:rPr lang="en-US" dirty="0" smtClean="0"/>
              <a:t>Enrolls 170 learners aged 6-15</a:t>
            </a:r>
          </a:p>
          <a:p>
            <a:r>
              <a:rPr lang="en-US" dirty="0" smtClean="0"/>
              <a:t>It is a primary and lower secondary school</a:t>
            </a:r>
          </a:p>
          <a:p>
            <a:r>
              <a:rPr lang="en-US" dirty="0" smtClean="0"/>
              <a:t>Does not possess a computer lab</a:t>
            </a:r>
          </a:p>
          <a:p>
            <a:r>
              <a:rPr lang="en-US" dirty="0" smtClean="0"/>
              <a:t>Learners worked on a single computer individually or in pairs</a:t>
            </a:r>
          </a:p>
          <a:p>
            <a:r>
              <a:rPr lang="en-US" dirty="0" smtClean="0"/>
              <a:t>Group engaged: 5 girls and 3 boys aged 10 </a:t>
            </a:r>
          </a:p>
          <a:p>
            <a:r>
              <a:rPr lang="en-US" dirty="0" smtClean="0"/>
              <a:t>Activities deployed: tutorial area, Santa’s dirty socks, math, </a:t>
            </a:r>
            <a:r>
              <a:rPr lang="en-US" dirty="0" err="1" smtClean="0"/>
              <a:t>freezies</a:t>
            </a:r>
            <a:r>
              <a:rPr lang="en-US" dirty="0" smtClean="0"/>
              <a:t>, eggs, river crossing</a:t>
            </a:r>
          </a:p>
          <a:p>
            <a:r>
              <a:rPr lang="en-US" dirty="0" smtClean="0"/>
              <a:t>Use of activities individually or in pairs and debriefing</a:t>
            </a:r>
          </a:p>
          <a:p>
            <a:pPr lvl="1"/>
            <a:r>
              <a:rPr lang="en-US" dirty="0" smtClean="0"/>
              <a:t>Necessary process due to infrastructure limitations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6709" y="823278"/>
            <a:ext cx="1701053" cy="1761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33279" y="2859409"/>
            <a:ext cx="1747912" cy="16966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747103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Findings in Romanian school: interview results with learners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240924"/>
            <a:ext cx="7886700" cy="214099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Engagement with programming was difficult only in the beginning</a:t>
            </a:r>
            <a:endParaRPr lang="en-US" dirty="0"/>
          </a:p>
          <a:p>
            <a:r>
              <a:rPr lang="en-US" dirty="0" smtClean="0"/>
              <a:t>Programming helped learners organize their thoughts in relation to solving a problem</a:t>
            </a:r>
            <a:endParaRPr lang="en-US" dirty="0"/>
          </a:p>
          <a:p>
            <a:r>
              <a:rPr lang="en-US" dirty="0" smtClean="0"/>
              <a:t>Learners </a:t>
            </a:r>
            <a:r>
              <a:rPr lang="en-US" dirty="0"/>
              <a:t>liked the variety of the puzzles and the problem solving process itself</a:t>
            </a:r>
          </a:p>
          <a:p>
            <a:r>
              <a:rPr lang="en-US" dirty="0"/>
              <a:t>75% completed all exercises; the rest did not complete the river crossing exercise </a:t>
            </a:r>
          </a:p>
          <a:p>
            <a:r>
              <a:rPr lang="en-US" dirty="0"/>
              <a:t>50% liked the Santa Claus activity; the rest evenly divided among remaining </a:t>
            </a:r>
            <a:r>
              <a:rPr lang="en-US" dirty="0" smtClean="0"/>
              <a:t>activities</a:t>
            </a:r>
          </a:p>
          <a:p>
            <a:r>
              <a:rPr lang="en-US" dirty="0" smtClean="0"/>
              <a:t>Suggested improvements: more puzzles, 3D graphics</a:t>
            </a:r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34803762"/>
              </p:ext>
            </p:extLst>
          </p:nvPr>
        </p:nvGraphicFramePr>
        <p:xfrm>
          <a:off x="719794" y="1690688"/>
          <a:ext cx="5250371" cy="34023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68272"/>
                <a:gridCol w="571151"/>
                <a:gridCol w="673976"/>
                <a:gridCol w="53697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u="none" strike="noStrike" dirty="0">
                          <a:effectLst/>
                        </a:rPr>
                        <a:t>CETTM learners aged 10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Number</a:t>
                      </a:r>
                      <a:r>
                        <a:rPr lang="en-US" sz="11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(#)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Percent(%)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# of students with prior exposure to programming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7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88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# of students who replied that programming helped with problem solving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100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# of students who replied that they can use programming "yes" or "a little"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100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students that finished all exercises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</a:rPr>
                        <a:t>yes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</a:rPr>
                        <a:t>no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Percent</a:t>
                      </a:r>
                      <a:r>
                        <a:rPr lang="en-US" sz="11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(%)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Was programming easier after seeing the animated </a:t>
                      </a:r>
                      <a:r>
                        <a:rPr lang="en-GB" sz="1100" u="none" strike="noStrike" dirty="0" smtClean="0">
                          <a:effectLst/>
                        </a:rPr>
                        <a:t>feedback</a:t>
                      </a:r>
                      <a:r>
                        <a:rPr lang="en-GB" sz="1100" u="none" strike="noStrike" dirty="0">
                          <a:effectLst/>
                        </a:rPr>
                        <a:t>?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8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100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Will you use the software again?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1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88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Does this method make math and science more attractive?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100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Was the software attractive?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100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Do you feel more confident in problem solving now?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100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</a:rPr>
                        <a:t>individually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</a:rPr>
                        <a:t>collaboratively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What is your preferred method of work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9472730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 lights of teacher interviews in Romania and the Czech Republic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515350" cy="503237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Czech Republic</a:t>
            </a:r>
          </a:p>
          <a:p>
            <a:pPr lvl="1"/>
            <a:r>
              <a:rPr lang="en-US" dirty="0" smtClean="0"/>
              <a:t>Learners </a:t>
            </a:r>
            <a:r>
              <a:rPr lang="en-US" dirty="0"/>
              <a:t>benefited by being encouraged to use logical, in advance thinking – which is not usual and common for them; they found out that they have to think a few steps ahead; they have to plan and not only react 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Learners </a:t>
            </a:r>
            <a:r>
              <a:rPr lang="en-US" dirty="0"/>
              <a:t>are encouraged to use the computer not only for communication and game-playing but also for activities related to logic which are entertaining and related to their sense of fun; a special type of </a:t>
            </a:r>
            <a:r>
              <a:rPr lang="en-US" dirty="0" smtClean="0"/>
              <a:t>game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Learners </a:t>
            </a:r>
            <a:r>
              <a:rPr lang="en-US" dirty="0"/>
              <a:t>build analytical and computational skills</a:t>
            </a:r>
          </a:p>
          <a:p>
            <a:endParaRPr lang="en-US" dirty="0" smtClean="0"/>
          </a:p>
          <a:p>
            <a:r>
              <a:rPr lang="en-US" dirty="0" smtClean="0"/>
              <a:t>Romania</a:t>
            </a:r>
          </a:p>
          <a:p>
            <a:pPr lvl="1"/>
            <a:r>
              <a:rPr lang="en-US" dirty="0" smtClean="0"/>
              <a:t>The method can be easily integrated into STEM teaching with some imagination on behalf of the teacher</a:t>
            </a:r>
            <a:endParaRPr lang="en-US" dirty="0"/>
          </a:p>
          <a:p>
            <a:pPr lvl="1"/>
            <a:r>
              <a:rPr lang="en-US" dirty="0" smtClean="0"/>
              <a:t>Learner collaboration resulted in new solutions and valid observations</a:t>
            </a:r>
            <a:endParaRPr lang="en-US" dirty="0"/>
          </a:p>
          <a:p>
            <a:pPr lvl="1"/>
            <a:r>
              <a:rPr lang="en-US" dirty="0" smtClean="0"/>
              <a:t>Collaborative class organization can maximize impact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771007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EnvKids: </a:t>
            </a:r>
            <a:r>
              <a:rPr lang="el-GR" dirty="0" smtClean="0"/>
              <a:t>Εκπαιδευτική Μεθοδολογία (1)</a:t>
            </a:r>
          </a:p>
        </p:txBody>
      </p:sp>
      <p:pic>
        <p:nvPicPr>
          <p:cNvPr id="118787" name="Object 3"/>
          <p:cNvPicPr>
            <a:picLocks noChangeArrowheads="1"/>
          </p:cNvPicPr>
          <p:nvPr/>
        </p:nvPicPr>
        <p:blipFill>
          <a:blip r:embed="rId2" cstate="print"/>
          <a:srcRect b="-606"/>
          <a:stretch>
            <a:fillRect/>
          </a:stretch>
        </p:blipFill>
        <p:spPr bwMode="auto">
          <a:xfrm>
            <a:off x="468313" y="1844675"/>
            <a:ext cx="835183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of questionnaire results in Romania and the Czech Republic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99088676"/>
              </p:ext>
            </p:extLst>
          </p:nvPr>
        </p:nvGraphicFramePr>
        <p:xfrm>
          <a:off x="739336" y="1757855"/>
          <a:ext cx="6686223" cy="29032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38627"/>
                <a:gridCol w="804041"/>
                <a:gridCol w="916370"/>
                <a:gridCol w="727185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Summary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</a:rPr>
                        <a:t>Number (#)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</a:rPr>
                        <a:t>Percent( %)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# of students with prior exposure to programming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37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# of students who replied that they can use programming "yes" or "a little"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 smtClean="0">
                          <a:effectLst/>
                        </a:rPr>
                        <a:t>46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 smtClean="0">
                          <a:effectLst/>
                        </a:rPr>
                        <a:t>100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# of students who replied that programming helped in problem solving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46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 smtClean="0">
                          <a:effectLst/>
                        </a:rPr>
                        <a:t>100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>
                          <a:effectLst/>
                        </a:rPr>
                        <a:t>yes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>
                          <a:effectLst/>
                        </a:rPr>
                        <a:t>no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</a:rPr>
                        <a:t>Percent </a:t>
                      </a:r>
                      <a:r>
                        <a:rPr lang="en-GB" sz="1100" b="1" u="none" strike="noStrike" dirty="0" smtClean="0">
                          <a:effectLst/>
                        </a:rPr>
                        <a:t>(%)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Was programming easier after seeing the animated </a:t>
                      </a:r>
                      <a:r>
                        <a:rPr lang="en-GB" sz="1100" u="none" strike="noStrike" dirty="0" smtClean="0">
                          <a:effectLst/>
                        </a:rPr>
                        <a:t>feedback</a:t>
                      </a:r>
                      <a:r>
                        <a:rPr lang="en-GB" sz="1100" u="none" strike="noStrike" dirty="0">
                          <a:effectLst/>
                        </a:rPr>
                        <a:t>?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40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87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Will you use programming again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42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4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91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Does this method make math and science more attractive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 smtClean="0">
                          <a:effectLst/>
                        </a:rPr>
                        <a:t>39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3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 smtClean="0">
                          <a:effectLst/>
                        </a:rPr>
                        <a:t>84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Was the software attractive?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44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3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96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Do you feel more confident in problem solving now?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46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100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</a:rPr>
                        <a:t>individually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</a:rPr>
                        <a:t>collaboratively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What is your preferred method of work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12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34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00882974"/>
              </p:ext>
            </p:extLst>
          </p:nvPr>
        </p:nvGraphicFramePr>
        <p:xfrm>
          <a:off x="743607" y="4287564"/>
          <a:ext cx="6687865" cy="29394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2990"/>
                <a:gridCol w="1339233"/>
                <a:gridCol w="140564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</a:rPr>
                        <a:t>Romania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>
                          <a:effectLst/>
                        </a:rPr>
                        <a:t>Czech Republic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u="none" strike="noStrike">
                          <a:effectLst/>
                        </a:rPr>
                        <a:t>Comparison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</a:rPr>
                        <a:t>Percent (#)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</a:rPr>
                        <a:t>Percent (#)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# of students with prior exposure to programming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88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82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# of students who replied that they can use programming "yes" or "a little"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100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100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# of students who replied that programming helped in problem solving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100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100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</a:rPr>
                        <a:t>Percent yes (%)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</a:rPr>
                        <a:t>Percent yes (#)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Was programming easier after seeing the </a:t>
                      </a:r>
                      <a:r>
                        <a:rPr lang="en-GB" sz="1100" u="none" strike="noStrike">
                          <a:effectLst/>
                        </a:rPr>
                        <a:t>animated </a:t>
                      </a:r>
                      <a:r>
                        <a:rPr lang="en-GB" sz="1100" u="none" strike="noStrike" smtClean="0">
                          <a:effectLst/>
                        </a:rPr>
                        <a:t>feedback</a:t>
                      </a:r>
                      <a:r>
                        <a:rPr lang="en-GB" sz="1100" u="none" strike="noStrike" dirty="0">
                          <a:effectLst/>
                        </a:rPr>
                        <a:t>?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>
                          <a:effectLst/>
                        </a:rPr>
                        <a:t>100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</a:rPr>
                        <a:t>84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Will you use </a:t>
                      </a:r>
                      <a:r>
                        <a:rPr lang="en-GB" sz="1100" u="none" strike="noStrike" dirty="0" smtClean="0">
                          <a:effectLst/>
                        </a:rPr>
                        <a:t>the</a:t>
                      </a:r>
                      <a:r>
                        <a:rPr lang="en-GB" sz="1100" u="none" strike="noStrike" baseline="0" dirty="0" smtClean="0">
                          <a:effectLst/>
                        </a:rPr>
                        <a:t> software again?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88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92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Does this method make math and science more </a:t>
                      </a:r>
                      <a:r>
                        <a:rPr lang="en-GB" sz="1100" u="none" strike="noStrike" dirty="0" smtClean="0">
                          <a:effectLst/>
                        </a:rPr>
                        <a:t>attractive?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100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 smtClean="0">
                          <a:effectLst/>
                        </a:rPr>
                        <a:t>86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Was the software attractive?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100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95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Do you feel more confident in problem solving now?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100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100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</a:rPr>
                        <a:t>Percent collaborative (%)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</a:rPr>
                        <a:t>Percent collaborative (%)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What is your preferred method of </a:t>
                      </a:r>
                      <a:r>
                        <a:rPr lang="en-GB" sz="1100" u="none" strike="noStrike" dirty="0" smtClean="0">
                          <a:effectLst/>
                        </a:rPr>
                        <a:t>work?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88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71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42657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valuation in Greece: site description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50" y="1825625"/>
            <a:ext cx="6599989" cy="5032375"/>
          </a:xfrm>
        </p:spPr>
        <p:txBody>
          <a:bodyPr>
            <a:norm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primary school of Volos</a:t>
            </a:r>
          </a:p>
          <a:p>
            <a:pPr lvl="1"/>
            <a:r>
              <a:rPr lang="en-US" dirty="0" smtClean="0"/>
              <a:t>18 students enrolled in the 6</a:t>
            </a:r>
            <a:r>
              <a:rPr lang="en-US" baseline="30000" dirty="0" smtClean="0"/>
              <a:t>th</a:t>
            </a:r>
            <a:r>
              <a:rPr lang="en-US" dirty="0" smtClean="0"/>
              <a:t> grade, 11-12 years</a:t>
            </a:r>
          </a:p>
          <a:p>
            <a:r>
              <a:rPr lang="en-US" dirty="0" smtClean="0"/>
              <a:t>11</a:t>
            </a:r>
            <a:r>
              <a:rPr lang="en-US" baseline="30000" dirty="0" smtClean="0"/>
              <a:t>th</a:t>
            </a:r>
            <a:r>
              <a:rPr lang="en-US" dirty="0" smtClean="0"/>
              <a:t> primary school of Volos</a:t>
            </a:r>
          </a:p>
          <a:p>
            <a:pPr lvl="1"/>
            <a:r>
              <a:rPr lang="en-US" dirty="0" smtClean="0"/>
              <a:t>20 </a:t>
            </a:r>
            <a:r>
              <a:rPr lang="en-US" dirty="0"/>
              <a:t>students enrolled in the 5</a:t>
            </a:r>
            <a:r>
              <a:rPr lang="en-US" baseline="30000" dirty="0"/>
              <a:t>th</a:t>
            </a:r>
            <a:r>
              <a:rPr lang="en-US" dirty="0"/>
              <a:t> grade, 10-11 </a:t>
            </a:r>
            <a:r>
              <a:rPr lang="en-US" dirty="0" smtClean="0"/>
              <a:t>years</a:t>
            </a:r>
          </a:p>
          <a:p>
            <a:r>
              <a:rPr lang="en-US" dirty="0"/>
              <a:t>T</a:t>
            </a:r>
            <a:r>
              <a:rPr lang="en-US" dirty="0" smtClean="0"/>
              <a:t>ypical of average school in Greece, enrollment based on address</a:t>
            </a:r>
          </a:p>
          <a:p>
            <a:r>
              <a:rPr lang="en-US" dirty="0" smtClean="0"/>
              <a:t>Learners have no prior involvement with programming</a:t>
            </a:r>
          </a:p>
          <a:p>
            <a:r>
              <a:rPr lang="en-US" dirty="0" smtClean="0"/>
              <a:t>Time: fall 2012 and spring 2013</a:t>
            </a:r>
          </a:p>
          <a:p>
            <a:r>
              <a:rPr lang="en-US" dirty="0" smtClean="0"/>
              <a:t>Activities deployed: eggs, </a:t>
            </a:r>
            <a:r>
              <a:rPr lang="en-US" dirty="0" err="1" smtClean="0"/>
              <a:t>freezies</a:t>
            </a:r>
            <a:r>
              <a:rPr lang="en-US" dirty="0" smtClean="0"/>
              <a:t>, water containers, river crossing, Santa’s dirty socks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965" t="19824" b="38246"/>
          <a:stretch/>
        </p:blipFill>
        <p:spPr>
          <a:xfrm>
            <a:off x="7228639" y="4800600"/>
            <a:ext cx="1915361" cy="2057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639" y="2531810"/>
            <a:ext cx="1915361" cy="19153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80132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organization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539939" cy="4351338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Single row at 1</a:t>
            </a:r>
            <a:r>
              <a:rPr lang="en-US" baseline="30000" dirty="0" smtClean="0"/>
              <a:t>st</a:t>
            </a:r>
            <a:r>
              <a:rPr lang="en-US" dirty="0" smtClean="0"/>
              <a:t> primary school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511488" y="1825625"/>
            <a:ext cx="4003862" cy="4351338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Round table at 11</a:t>
            </a:r>
            <a:r>
              <a:rPr lang="en-US" baseline="30000" dirty="0" smtClean="0"/>
              <a:t>th</a:t>
            </a:r>
            <a:r>
              <a:rPr lang="en-US" dirty="0" smtClean="0"/>
              <a:t> primary school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7125" y="1867274"/>
            <a:ext cx="1612419" cy="1606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9842" y="1867274"/>
            <a:ext cx="1635650" cy="162987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88371" y="3592138"/>
            <a:ext cx="1647792" cy="16490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97796" y="1813819"/>
            <a:ext cx="1645610" cy="1643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8893" y="1825625"/>
            <a:ext cx="1637270" cy="16315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8650" y="3592139"/>
            <a:ext cx="1636842" cy="16307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09185" y="3606644"/>
            <a:ext cx="1636841" cy="16345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205384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 in Greek schools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8515350" cy="518214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Learners required practical explanation of conditionals in higher difficulty levels</a:t>
            </a:r>
          </a:p>
          <a:p>
            <a:endParaRPr lang="en-US" dirty="0" smtClean="0"/>
          </a:p>
          <a:p>
            <a:r>
              <a:rPr lang="en-US" b="1" dirty="0" smtClean="0"/>
              <a:t>Class organization played a very important role in engagement and completion rates </a:t>
            </a:r>
            <a:r>
              <a:rPr lang="en-US" dirty="0" smtClean="0"/>
              <a:t>of exercises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Gamification played a very significant role in engagement as learners would not give up before receiving medals</a:t>
            </a:r>
          </a:p>
          <a:p>
            <a:endParaRPr lang="en-US" dirty="0" smtClean="0"/>
          </a:p>
          <a:p>
            <a:r>
              <a:rPr lang="en-US" dirty="0" smtClean="0"/>
              <a:t>Learners used algorithms, such as divide and conquer, naturally</a:t>
            </a:r>
          </a:p>
          <a:p>
            <a:endParaRPr lang="en-US" dirty="0" smtClean="0"/>
          </a:p>
          <a:p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graders faced higher challenges with abstraction and nesting (conditional inside a loop)</a:t>
            </a:r>
          </a:p>
          <a:p>
            <a:endParaRPr lang="en-US" dirty="0" smtClean="0"/>
          </a:p>
          <a:p>
            <a:r>
              <a:rPr lang="en-US" dirty="0" smtClean="0"/>
              <a:t>Learners moved iteratively from the exploration zone to the programming zone for completing challenging levels</a:t>
            </a:r>
          </a:p>
          <a:p>
            <a:endParaRPr lang="en-US" dirty="0" smtClean="0"/>
          </a:p>
          <a:p>
            <a:r>
              <a:rPr lang="en-US" dirty="0" smtClean="0"/>
              <a:t>Exploration zone replaced note taking and sketching on paper</a:t>
            </a:r>
          </a:p>
          <a:p>
            <a:endParaRPr lang="en-US" dirty="0" smtClean="0"/>
          </a:p>
          <a:p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graders performed better</a:t>
            </a:r>
          </a:p>
          <a:p>
            <a:pPr lvl="1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graders finished 4 levels in 20 minutes; 6</a:t>
            </a:r>
            <a:r>
              <a:rPr lang="en-US" baseline="30000" dirty="0" smtClean="0"/>
              <a:t>th</a:t>
            </a:r>
            <a:r>
              <a:rPr lang="en-US" dirty="0" smtClean="0"/>
              <a:t> graders did not get past level 2</a:t>
            </a:r>
          </a:p>
          <a:p>
            <a:pPr lvl="1"/>
            <a:r>
              <a:rPr lang="en-US" b="1" dirty="0" smtClean="0"/>
              <a:t>As a result of: collaborative learning organization in the classroom and longer periods of tool deployment</a:t>
            </a:r>
          </a:p>
        </p:txBody>
      </p:sp>
      <p:pic>
        <p:nvPicPr>
          <p:cNvPr id="1026" name="Picture 4" descr="!cid_image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580" y="1"/>
            <a:ext cx="1316420" cy="1316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MGA0712"/>
          <p:cNvPicPr>
            <a:picLocks noChangeAspect="1" noChangeArrowheads="1"/>
          </p:cNvPicPr>
          <p:nvPr/>
        </p:nvPicPr>
        <p:blipFill>
          <a:blip r:embed="rId3" cstate="print">
            <a:lum bright="1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26" t="9047" r="12430" b="9286"/>
          <a:stretch>
            <a:fillRect/>
          </a:stretch>
        </p:blipFill>
        <p:spPr bwMode="auto">
          <a:xfrm>
            <a:off x="6455980" y="0"/>
            <a:ext cx="1316420" cy="135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720067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Contribution: learning </a:t>
            </a:r>
            <a:r>
              <a:rPr lang="en-US" smtClean="0"/>
              <a:t>platform design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92409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Learning design for building analytical thinking capacity through programming concepts</a:t>
            </a:r>
          </a:p>
          <a:p>
            <a:endParaRPr lang="en-US" dirty="0"/>
          </a:p>
          <a:p>
            <a:r>
              <a:rPr lang="en-US" dirty="0" smtClean="0"/>
              <a:t>The method (implemented into a platform) differs in the following ways:</a:t>
            </a:r>
          </a:p>
          <a:p>
            <a:pPr lvl="1"/>
            <a:r>
              <a:rPr lang="en-US" dirty="0"/>
              <a:t>It aims at the development of analytical, as opposed to programming, </a:t>
            </a:r>
            <a:r>
              <a:rPr lang="en-US" dirty="0" smtClean="0"/>
              <a:t>skills</a:t>
            </a:r>
          </a:p>
          <a:p>
            <a:pPr lvl="1"/>
            <a:r>
              <a:rPr lang="en-US" dirty="0" smtClean="0"/>
              <a:t>Design for classroom, collaborative use, as opposed to standalone</a:t>
            </a:r>
          </a:p>
          <a:p>
            <a:pPr lvl="1"/>
            <a:r>
              <a:rPr lang="en-US" dirty="0" smtClean="0"/>
              <a:t>Social engagement loops are important in promoting analytical thinking</a:t>
            </a:r>
          </a:p>
          <a:p>
            <a:pPr lvl="1"/>
            <a:r>
              <a:rPr lang="en-US" dirty="0" smtClean="0"/>
              <a:t>Programming is highly visual, all but eliminating syntax and keeping only visual presentations of command structures</a:t>
            </a:r>
          </a:p>
          <a:p>
            <a:pPr lvl="1"/>
            <a:r>
              <a:rPr lang="en-US" dirty="0" smtClean="0"/>
              <a:t>In addition to visual programming it introduces semi-structured exploration for building intuition on potential solutions</a:t>
            </a:r>
          </a:p>
          <a:p>
            <a:pPr lvl="1"/>
            <a:r>
              <a:rPr lang="en-US" dirty="0" smtClean="0"/>
              <a:t>Exploration-&gt;programming-&gt;visualization-&gt;optimization cycles promote problem solving capacity</a:t>
            </a:r>
          </a:p>
          <a:p>
            <a:pPr lvl="1"/>
            <a:r>
              <a:rPr lang="en-US" dirty="0" smtClean="0"/>
              <a:t>Gamification elements promote engagement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5083759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Μελλοντικές κατευθύνσεις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629650" cy="5032375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Επέκταση του εργαλείου</a:t>
            </a:r>
            <a:endParaRPr lang="en-US" dirty="0" smtClean="0"/>
          </a:p>
          <a:p>
            <a:pPr lvl="1"/>
            <a:r>
              <a:rPr lang="el-GR" dirty="0" smtClean="0"/>
              <a:t>Περισσότερες δραστηριότητες</a:t>
            </a:r>
            <a:endParaRPr lang="en-US" dirty="0" smtClean="0"/>
          </a:p>
          <a:p>
            <a:pPr lvl="1"/>
            <a:r>
              <a:rPr lang="el-GR" dirty="0" smtClean="0"/>
              <a:t>Παραμετροποίηση των δραστηριοτήτων για να μπορεί ο δάσκαλος να περνά συγκεκριμένα μηνύματα</a:t>
            </a:r>
            <a:endParaRPr lang="en-US" dirty="0" smtClean="0"/>
          </a:p>
          <a:p>
            <a:endParaRPr lang="en-US" dirty="0"/>
          </a:p>
          <a:p>
            <a:r>
              <a:rPr lang="el-GR" dirty="0" smtClean="0"/>
              <a:t>Περισσότερες ομάδες στόχοι</a:t>
            </a:r>
            <a:endParaRPr lang="en-US" dirty="0" smtClean="0"/>
          </a:p>
          <a:p>
            <a:pPr lvl="1"/>
            <a:r>
              <a:rPr lang="el-GR" dirty="0" smtClean="0"/>
              <a:t>Από 6 ετών και πάνω</a:t>
            </a:r>
            <a:endParaRPr lang="en-US" dirty="0" smtClean="0"/>
          </a:p>
          <a:p>
            <a:pPr lvl="1"/>
            <a:r>
              <a:rPr lang="el-GR" dirty="0" smtClean="0"/>
              <a:t>Δυνατό λόγω των γραφικών παραστάσεων</a:t>
            </a: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r>
              <a:rPr lang="el-GR" dirty="0" smtClean="0"/>
              <a:t>Άλλες δραστηριότητες</a:t>
            </a:r>
            <a:endParaRPr lang="en-US" dirty="0" smtClean="0"/>
          </a:p>
          <a:p>
            <a:pPr lvl="1"/>
            <a:r>
              <a:rPr lang="el-GR" dirty="0" smtClean="0"/>
              <a:t>Ψηφιακές δεξιότητες σε μαθητές </a:t>
            </a:r>
            <a:r>
              <a:rPr lang="en-US" dirty="0" smtClean="0"/>
              <a:t>10-15</a:t>
            </a:r>
          </a:p>
          <a:p>
            <a:pPr lvl="1"/>
            <a:r>
              <a:rPr lang="el-GR" dirty="0" smtClean="0"/>
              <a:t>Καλύτερη σύνδεση γνώσεων με την αγορά εργασίας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5922726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Δημοσιεύσεις για το </a:t>
            </a:r>
            <a:r>
              <a:rPr lang="en-US" dirty="0" smtClean="0"/>
              <a:t>cMinds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515350" cy="5032375"/>
          </a:xfrm>
        </p:spPr>
        <p:txBody>
          <a:bodyPr>
            <a:normAutofit/>
          </a:bodyPr>
          <a:lstStyle/>
          <a:p>
            <a:r>
              <a:rPr lang="en-US" sz="2000" dirty="0" err="1"/>
              <a:t>Tsalapatas</a:t>
            </a:r>
            <a:r>
              <a:rPr lang="en-US" sz="2000" dirty="0"/>
              <a:t>, H. (2013), Programming games for logical thinking, EAI Endorsed Transactions on Serious Games 13(1): e4, ISSN-2034-8800, Volume 1, March </a:t>
            </a:r>
            <a:r>
              <a:rPr lang="en-US" sz="2000" dirty="0" smtClean="0"/>
              <a:t>2013</a:t>
            </a:r>
          </a:p>
          <a:p>
            <a:endParaRPr lang="en-GB" sz="2000" dirty="0"/>
          </a:p>
          <a:p>
            <a:r>
              <a:rPr lang="fr-FR" sz="2000" dirty="0" err="1"/>
              <a:t>Tsalapatas</a:t>
            </a:r>
            <a:r>
              <a:rPr lang="fr-FR" sz="2000" dirty="0"/>
              <a:t>, H. (2014), </a:t>
            </a:r>
            <a:r>
              <a:rPr lang="fr-FR" sz="2000" dirty="0" err="1"/>
              <a:t>Evaluando</a:t>
            </a:r>
            <a:r>
              <a:rPr lang="fr-FR" sz="2000" dirty="0"/>
              <a:t> el </a:t>
            </a:r>
            <a:r>
              <a:rPr lang="fr-FR" sz="2000" dirty="0" err="1"/>
              <a:t>uso</a:t>
            </a:r>
            <a:r>
              <a:rPr lang="fr-FR" sz="2000" dirty="0"/>
              <a:t> de </a:t>
            </a:r>
            <a:r>
              <a:rPr lang="fr-FR" sz="2000" dirty="0" err="1"/>
              <a:t>juegos</a:t>
            </a:r>
            <a:r>
              <a:rPr lang="fr-FR" sz="2000" dirty="0"/>
              <a:t> de </a:t>
            </a:r>
            <a:r>
              <a:rPr lang="fr-FR" sz="2000" dirty="0" err="1"/>
              <a:t>programación</a:t>
            </a:r>
            <a:r>
              <a:rPr lang="fr-FR" sz="2000" dirty="0"/>
              <a:t> para el </a:t>
            </a:r>
            <a:r>
              <a:rPr lang="fr-FR" sz="2000" dirty="0" err="1"/>
              <a:t>desarrollo</a:t>
            </a:r>
            <a:r>
              <a:rPr lang="fr-FR" sz="2000" dirty="0"/>
              <a:t> </a:t>
            </a:r>
            <a:r>
              <a:rPr lang="fr-FR" sz="2000" dirty="0" err="1"/>
              <a:t>temprano</a:t>
            </a:r>
            <a:r>
              <a:rPr lang="fr-FR" sz="2000" dirty="0"/>
              <a:t> de aptitudes de </a:t>
            </a:r>
            <a:r>
              <a:rPr lang="fr-FR" sz="2000" dirty="0" err="1"/>
              <a:t>pensamiento</a:t>
            </a:r>
            <a:r>
              <a:rPr lang="fr-FR" sz="2000" dirty="0"/>
              <a:t> </a:t>
            </a:r>
            <a:r>
              <a:rPr lang="fr-FR" sz="2000" dirty="0" err="1"/>
              <a:t>analítico</a:t>
            </a:r>
            <a:r>
              <a:rPr lang="fr-FR" sz="2000" dirty="0"/>
              <a:t>, </a:t>
            </a:r>
            <a:r>
              <a:rPr lang="fr-FR" sz="2000" dirty="0" err="1"/>
              <a:t>Novatica</a:t>
            </a:r>
            <a:r>
              <a:rPr lang="fr-FR" sz="2000" dirty="0"/>
              <a:t>, </a:t>
            </a:r>
            <a:r>
              <a:rPr lang="fr-FR" sz="2000" dirty="0" err="1"/>
              <a:t>Revists</a:t>
            </a:r>
            <a:r>
              <a:rPr lang="fr-FR" sz="2000" dirty="0"/>
              <a:t> de la </a:t>
            </a:r>
            <a:r>
              <a:rPr lang="fr-FR" sz="2000" dirty="0" err="1"/>
              <a:t>Asociacion</a:t>
            </a:r>
            <a:r>
              <a:rPr lang="fr-FR" sz="2000" dirty="0"/>
              <a:t> de </a:t>
            </a:r>
            <a:r>
              <a:rPr lang="fr-FR" sz="2000" dirty="0" err="1"/>
              <a:t>Tecnicos</a:t>
            </a:r>
            <a:r>
              <a:rPr lang="fr-FR" sz="2000" dirty="0"/>
              <a:t> de </a:t>
            </a:r>
            <a:r>
              <a:rPr lang="fr-FR" sz="2000" dirty="0" err="1"/>
              <a:t>Informatica</a:t>
            </a:r>
            <a:r>
              <a:rPr lang="fr-FR" sz="2000" dirty="0"/>
              <a:t>, Issue 230, </a:t>
            </a:r>
            <a:r>
              <a:rPr lang="fr-FR" sz="2000" dirty="0" err="1"/>
              <a:t>October-November</a:t>
            </a:r>
            <a:r>
              <a:rPr lang="fr-FR" sz="2000" dirty="0"/>
              <a:t> 2014, pp. </a:t>
            </a:r>
            <a:r>
              <a:rPr lang="fr-FR" sz="2000" dirty="0" smtClean="0"/>
              <a:t>39-45 </a:t>
            </a:r>
          </a:p>
          <a:p>
            <a:pPr lvl="1"/>
            <a:r>
              <a:rPr lang="fr-FR" sz="2000" dirty="0" err="1" smtClean="0">
                <a:solidFill>
                  <a:srgbClr val="0070C0"/>
                </a:solidFill>
              </a:rPr>
              <a:t>Runer</a:t>
            </a:r>
            <a:r>
              <a:rPr lang="fr-FR" sz="2000" dirty="0" smtClean="0">
                <a:solidFill>
                  <a:srgbClr val="0070C0"/>
                </a:solidFill>
              </a:rPr>
              <a:t> up for best </a:t>
            </a:r>
            <a:r>
              <a:rPr lang="fr-FR" sz="2000" dirty="0" err="1" smtClean="0">
                <a:solidFill>
                  <a:srgbClr val="0070C0"/>
                </a:solidFill>
              </a:rPr>
              <a:t>yearly</a:t>
            </a:r>
            <a:r>
              <a:rPr lang="fr-FR" sz="2000" dirty="0" smtClean="0">
                <a:solidFill>
                  <a:srgbClr val="0070C0"/>
                </a:solidFill>
              </a:rPr>
              <a:t> </a:t>
            </a:r>
            <a:r>
              <a:rPr lang="fr-FR" sz="2000" dirty="0" err="1" smtClean="0">
                <a:solidFill>
                  <a:srgbClr val="0070C0"/>
                </a:solidFill>
              </a:rPr>
              <a:t>paper</a:t>
            </a:r>
            <a:endParaRPr lang="en-GB" sz="2000" dirty="0">
              <a:solidFill>
                <a:srgbClr val="0070C0"/>
              </a:solidFill>
            </a:endParaRPr>
          </a:p>
          <a:p>
            <a:endParaRPr lang="en-US" sz="2000" dirty="0" smtClean="0"/>
          </a:p>
          <a:p>
            <a:r>
              <a:rPr lang="en-US" sz="2000" dirty="0" err="1" smtClean="0"/>
              <a:t>Tsalapatas</a:t>
            </a:r>
            <a:r>
              <a:rPr lang="en-US" sz="2000" dirty="0"/>
              <a:t>, H. (2015), EAI Transactions on Serious Games, Evaluating the Use of Programming Games for Building Early Analytical Thinking Skills</a:t>
            </a:r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="" xmlns:p14="http://schemas.microsoft.com/office/powerpoint/2010/main" val="29551314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Δημοσιεύσεις για το </a:t>
            </a:r>
            <a:r>
              <a:rPr lang="en-US" smtClean="0"/>
              <a:t>cMinds</a:t>
            </a:r>
            <a:endParaRPr lang="el-GR" smtClean="0"/>
          </a:p>
        </p:txBody>
      </p:sp>
      <p:sp>
        <p:nvSpPr>
          <p:cNvPr id="139267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fr-FR" sz="2000" smtClean="0">
                <a:hlinkClick r:id="rId2" action="ppaction://hlinkfile"/>
              </a:rPr>
              <a:t>Visual Programming towards the Development of Early Analytical and Critical Thinking</a:t>
            </a:r>
            <a:r>
              <a:rPr lang="fr-FR" sz="2000" smtClean="0"/>
              <a:t>, H. Tsalapatas, O. Heidmann, S. Tsalapatas, R. Alimisi, C. Florou, E. Houstis International Conference on the Future of Education to be held in Florence, Italy,  June 16-17, 2011</a:t>
            </a:r>
          </a:p>
          <a:p>
            <a:r>
              <a:rPr lang="fr-FR" sz="2000" smtClean="0">
                <a:hlinkClick r:id="rId3"/>
              </a:rPr>
              <a:t>Open-source pilot applications for developing early analytical thinking Skills through Demonstrating Basic Programming Concepts</a:t>
            </a:r>
            <a:r>
              <a:rPr lang="fr-FR" sz="2000" smtClean="0"/>
              <a:t>, H. Tsalapatas, O. Heidmann, C. Florou, R. Alimisi, S. Tsalapatas, E. Houstis, ELLAK Conference on Open Source Software,  Athens, Greece, May 20-22, 2011</a:t>
            </a:r>
          </a:p>
          <a:p>
            <a:r>
              <a:rPr lang="fr-FR" sz="2000" smtClean="0">
                <a:hlinkClick r:id="rId4" action="ppaction://hlinkfile"/>
              </a:rPr>
              <a:t>Programming Concepts as a Means for Fostering Analytical Thinking in Primary School Students, H. Tsalapatas, O. Heidmann</a:t>
            </a:r>
            <a:r>
              <a:rPr lang="fr-FR" sz="2000" smtClean="0"/>
              <a:t>, R. Alimisi, S. Tsalapats, C. Florou, H. Houstis, EduLearn 2011 Conference, Barcelona, Spain, July 4-7, 2011</a:t>
            </a:r>
          </a:p>
          <a:p>
            <a:r>
              <a:rPr lang="fr-FR" sz="2000" smtClean="0">
                <a:hlinkClick r:id="rId5" action="ppaction://hlinkfile"/>
              </a:rPr>
              <a:t>cMinds: Teaching Programming as a Means for Developing Early Analytical, Structural, and Critical Minds</a:t>
            </a:r>
            <a:r>
              <a:rPr lang="fr-FR" sz="2000" smtClean="0"/>
              <a:t>, O. Heidmann, H. Tsalapatas, Educa On-line 2011 Conference, Berlin, Germany, December 1-3, 201</a:t>
            </a:r>
          </a:p>
          <a:p>
            <a:endParaRPr lang="el-GR" sz="200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EnvKids: </a:t>
            </a:r>
            <a:r>
              <a:rPr lang="el-GR" dirty="0" smtClean="0"/>
              <a:t>Εκπαιδευτική Μεθοδολογία (2)</a:t>
            </a:r>
          </a:p>
        </p:txBody>
      </p:sp>
      <p:pic>
        <p:nvPicPr>
          <p:cNvPr id="119811" name="Object 1"/>
          <p:cNvPicPr>
            <a:picLocks noChangeArrowheads="1"/>
          </p:cNvPicPr>
          <p:nvPr/>
        </p:nvPicPr>
        <p:blipFill>
          <a:blip r:embed="rId2" cstate="print"/>
          <a:srcRect t="-204" b="-307"/>
          <a:stretch>
            <a:fillRect/>
          </a:stretch>
        </p:blipFill>
        <p:spPr bwMode="auto">
          <a:xfrm>
            <a:off x="2457450" y="1790700"/>
            <a:ext cx="4851400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EnvKids: </a:t>
            </a:r>
            <a:r>
              <a:rPr lang="el-GR" smtClean="0"/>
              <a:t>Εργαλεία</a:t>
            </a:r>
          </a:p>
        </p:txBody>
      </p:sp>
      <p:sp>
        <p:nvSpPr>
          <p:cNvPr id="120835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dirty="0" smtClean="0"/>
              <a:t>Το σπίτι μου</a:t>
            </a:r>
            <a:r>
              <a:rPr lang="en-US" dirty="0" smtClean="0"/>
              <a:t>: </a:t>
            </a:r>
            <a:endParaRPr lang="el-GR" dirty="0" smtClean="0"/>
          </a:p>
          <a:p>
            <a:pPr lvl="1" eaLnBrk="1" hangingPunct="1"/>
            <a:r>
              <a:rPr lang="el-GR" dirty="0" smtClean="0"/>
              <a:t>Υπεύθυνη περιβαλλοντικά συμπεριφορά στο σπίτι</a:t>
            </a:r>
          </a:p>
          <a:p>
            <a:pPr lvl="1" eaLnBrk="1" hangingPunct="1"/>
            <a:r>
              <a:rPr lang="el-GR" dirty="0" smtClean="0"/>
              <a:t>Καθοδηγούμενη διερεύνηση</a:t>
            </a:r>
          </a:p>
          <a:p>
            <a:pPr eaLnBrk="1" hangingPunct="1"/>
            <a:r>
              <a:rPr lang="el-GR" dirty="0" smtClean="0"/>
              <a:t>Η πόλη μου</a:t>
            </a:r>
            <a:r>
              <a:rPr lang="en-US" dirty="0" smtClean="0"/>
              <a:t>:</a:t>
            </a:r>
          </a:p>
          <a:p>
            <a:pPr lvl="1" eaLnBrk="1" hangingPunct="1"/>
            <a:r>
              <a:rPr lang="el-GR" dirty="0" smtClean="0"/>
              <a:t>Ανάπτυξη πράσινων πόλεων</a:t>
            </a:r>
          </a:p>
          <a:p>
            <a:pPr lvl="1" eaLnBrk="1" hangingPunct="1"/>
            <a:r>
              <a:rPr lang="el-GR" dirty="0" smtClean="0"/>
              <a:t>Ανοιχτή διερεύνηση </a:t>
            </a:r>
            <a:r>
              <a:rPr lang="en-US" dirty="0" smtClean="0"/>
              <a:t>(sandbox, open-ended)</a:t>
            </a:r>
            <a:endParaRPr lang="el-GR" dirty="0" smtClean="0"/>
          </a:p>
          <a:p>
            <a:pPr eaLnBrk="1" hangingPunct="1"/>
            <a:r>
              <a:rPr lang="el-GR" dirty="0" smtClean="0"/>
              <a:t>Ο πλανήτης μου</a:t>
            </a:r>
            <a:r>
              <a:rPr lang="en-US" dirty="0" smtClean="0"/>
              <a:t>:</a:t>
            </a:r>
          </a:p>
          <a:p>
            <a:pPr lvl="1" eaLnBrk="1" hangingPunct="1"/>
            <a:r>
              <a:rPr lang="el-GR" dirty="0" smtClean="0"/>
              <a:t>Βιώσιμη διαχείριση φυσικών πόρων</a:t>
            </a:r>
          </a:p>
          <a:p>
            <a:pPr lvl="1" eaLnBrk="1" hangingPunct="1"/>
            <a:r>
              <a:rPr lang="el-GR" dirty="0" smtClean="0"/>
              <a:t>Συλλογική ανάπτυξη εργασιών από μαθητές</a:t>
            </a:r>
            <a:endParaRPr lang="en-US" dirty="0" smtClean="0"/>
          </a:p>
          <a:p>
            <a:pPr eaLnBrk="1" hangingPunct="1"/>
            <a:r>
              <a:rPr lang="en-US" dirty="0" smtClean="0">
                <a:solidFill>
                  <a:srgbClr val="0070C0"/>
                </a:solidFill>
                <a:hlinkClick r:id="rId2"/>
              </a:rPr>
              <a:t>http://envkids.net</a:t>
            </a:r>
            <a:r>
              <a:rPr lang="el-GR" dirty="0" smtClean="0">
                <a:solidFill>
                  <a:srgbClr val="0070C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latin typeface="Bookman Old Style" pitchFamily="18" charset="0"/>
              </a:rPr>
              <a:t>  </a:t>
            </a:r>
            <a:r>
              <a:rPr lang="el-GR" sz="3200" dirty="0" smtClean="0"/>
              <a:t>Μεθοδολογία</a:t>
            </a:r>
            <a:endParaRPr lang="en-US" sz="32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95536" y="1268760"/>
            <a:ext cx="874846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el-GR" sz="2600" dirty="0" smtClean="0">
                <a:cs typeface="Segoe UI" pitchFamily="34" charset="0"/>
              </a:rPr>
              <a:t>Προσεγγίσεις: παιγνιώδεις εργασίες και αφηγήσεις</a:t>
            </a:r>
            <a:endParaRPr lang="en-US" sz="2600" dirty="0" smtClean="0">
              <a:cs typeface="Segoe UI" pitchFamily="34" charset="0"/>
            </a:endParaRPr>
          </a:p>
          <a:p>
            <a:pPr>
              <a:buBlip>
                <a:blip r:embed="rId2"/>
              </a:buBlip>
            </a:pPr>
            <a:endParaRPr lang="el-GR" sz="2600" dirty="0" smtClean="0">
              <a:cs typeface="Segoe UI" pitchFamily="34" charset="0"/>
            </a:endParaRPr>
          </a:p>
          <a:p>
            <a:pPr>
              <a:buBlip>
                <a:blip r:embed="rId2"/>
              </a:buBlip>
            </a:pPr>
            <a:r>
              <a:rPr lang="en-US" sz="2600" dirty="0" smtClean="0">
                <a:cs typeface="Segoe UI" pitchFamily="34" charset="0"/>
              </a:rPr>
              <a:t> </a:t>
            </a:r>
            <a:r>
              <a:rPr lang="el-GR" sz="2600" dirty="0" smtClean="0">
                <a:cs typeface="Segoe UI" pitchFamily="34" charset="0"/>
              </a:rPr>
              <a:t>Δραστηριότητες που συνδυάζουν συνεργασία και διερεύνηση</a:t>
            </a:r>
            <a:endParaRPr lang="en-US" sz="2600" dirty="0" smtClean="0">
              <a:cs typeface="Segoe UI" pitchFamily="34" charset="0"/>
            </a:endParaRPr>
          </a:p>
          <a:p>
            <a:pPr>
              <a:buBlip>
                <a:blip r:embed="rId2"/>
              </a:buBlip>
            </a:pPr>
            <a:endParaRPr lang="en-US" sz="2600" dirty="0" smtClean="0">
              <a:cs typeface="Segoe UI" pitchFamily="34" charset="0"/>
            </a:endParaRPr>
          </a:p>
          <a:p>
            <a:pPr>
              <a:buBlip>
                <a:blip r:embed="rId2"/>
              </a:buBlip>
            </a:pPr>
            <a:r>
              <a:rPr lang="el-GR" sz="2600" dirty="0" smtClean="0">
                <a:cs typeface="Segoe UI" pitchFamily="34" charset="0"/>
              </a:rPr>
              <a:t>Συνδυασμός διδασκαλίας στην τάξη, εικονικού πειραματισμού, επισκέψεων, και συνεργασίας στο διαδίκτυο</a:t>
            </a:r>
            <a:endParaRPr lang="en-US" sz="2600" dirty="0">
              <a:cs typeface="Segoe U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086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</TotalTime>
  <Words>3400</Words>
  <Application>Microsoft Office PowerPoint</Application>
  <PresentationFormat>On-screen Show (4:3)</PresentationFormat>
  <Paragraphs>789</Paragraphs>
  <Slides>67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Origin</vt:lpstr>
      <vt:lpstr>Δραστηριότητες Εκμάθηση με Χρήση Τεχνολογίας</vt:lpstr>
      <vt:lpstr>EnvKids: Στόχοι</vt:lpstr>
      <vt:lpstr>Slide 3</vt:lpstr>
      <vt:lpstr>Slide 4</vt:lpstr>
      <vt:lpstr>Slide 5</vt:lpstr>
      <vt:lpstr>EnvKids: Εκπαιδευτική Μεθοδολογία (1)</vt:lpstr>
      <vt:lpstr>EnvKids: Εκπαιδευτική Μεθοδολογία (2)</vt:lpstr>
      <vt:lpstr>EnvKids: Εργαλεία</vt:lpstr>
      <vt:lpstr>Slide 9</vt:lpstr>
      <vt:lpstr>Slide 10</vt:lpstr>
      <vt:lpstr>Slide 11</vt:lpstr>
      <vt:lpstr>Slide 12</vt:lpstr>
      <vt:lpstr>Slide 13</vt:lpstr>
      <vt:lpstr>Slide 14</vt:lpstr>
      <vt:lpstr>Slide 15</vt:lpstr>
      <vt:lpstr>Ο Πλανήτης μου (2)</vt:lpstr>
      <vt:lpstr>Ο Πλανήτης μου (3)</vt:lpstr>
      <vt:lpstr>Slide 18</vt:lpstr>
      <vt:lpstr>Slide 19</vt:lpstr>
      <vt:lpstr>Slide 20</vt:lpstr>
      <vt:lpstr>Ιστοσελίδα</vt:lpstr>
      <vt:lpstr>EnvKids: Δημοσιεύσεις (1)</vt:lpstr>
      <vt:lpstr>EnvKids: Δημοσιεύσεις (2)</vt:lpstr>
      <vt:lpstr>cMinds</vt:lpstr>
      <vt:lpstr>cMinds</vt:lpstr>
      <vt:lpstr>Γιατί το cMinds?</vt:lpstr>
      <vt:lpstr>Σχετικά με τα προγράμματα σπουδών</vt:lpstr>
      <vt:lpstr>Η ευθύνη για ανάπτυξη κριτικής σκέψης αφήνεται στους δασκάλους</vt:lpstr>
      <vt:lpstr>Έλλειψη υποστηρικτικού περιεχομένου</vt:lpstr>
      <vt:lpstr>Το επιδιώκει το cMinds</vt:lpstr>
      <vt:lpstr>cMinds: Μεθοδολογία Μάθησης  </vt:lpstr>
      <vt:lpstr>Μεθοδογία</vt:lpstr>
      <vt:lpstr>Μάθηση μέσω παιχνιδιών</vt:lpstr>
      <vt:lpstr>Σχεδιασμός δραστηριοτήτων – σχεδιασμός μάθησης</vt:lpstr>
      <vt:lpstr>Σχεδιασμός πλατφόρμας</vt:lpstr>
      <vt:lpstr> cMinds: Σχεδιασμός</vt:lpstr>
      <vt:lpstr>Υποστηριζόμενες Ψηφιακές Δομές</vt:lpstr>
      <vt:lpstr>Μαθησιακές δραστηριότητες: Ασκήσεις Λογικής</vt:lpstr>
      <vt:lpstr>Ασκήσεις Εξοικείωσης με Δομές Προγραμματισμού (Tutorial)</vt:lpstr>
      <vt:lpstr>Ασκήσεις Εξοικείωσης</vt:lpstr>
      <vt:lpstr>Επιλογή Ασκήσεων</vt:lpstr>
      <vt:lpstr>Ασκήσεις Μαθηματικών</vt:lpstr>
      <vt:lpstr>Οι «Κάλτσες του Άγιου Βασίλη»</vt:lpstr>
      <vt:lpstr>Χρήση σε σχολεία</vt:lpstr>
      <vt:lpstr>Η περιοχή της διερεύνησης</vt:lpstr>
      <vt:lpstr>Η περιοχή προγραμματισμού</vt:lpstr>
      <vt:lpstr>Η έννοια της βελτιστοποίησης</vt:lpstr>
      <vt:lpstr>Στοιχεία παιχνιδοποίησης </vt:lpstr>
      <vt:lpstr>Δραστηριότητες</vt:lpstr>
      <vt:lpstr>Λεπτομέρειες υλοποίησης</vt:lpstr>
      <vt:lpstr>Evaluation methodology and approach</vt:lpstr>
      <vt:lpstr>What we are evaluating</vt:lpstr>
      <vt:lpstr>Participant summary statistics</vt:lpstr>
      <vt:lpstr>Αποτελέσματα αξιολόγησης</vt:lpstr>
      <vt:lpstr>Findings in Czech school: interview results with learners aged 9-10</vt:lpstr>
      <vt:lpstr>Findings in Czech school: interview results with learners aged 11-12 </vt:lpstr>
      <vt:lpstr>Evaluation in Romania: site description</vt:lpstr>
      <vt:lpstr>Findings in Romanian school: interview results with learners </vt:lpstr>
      <vt:lpstr>High lights of teacher interviews in Romania and the Czech Republic</vt:lpstr>
      <vt:lpstr>Summary of questionnaire results in Romania and the Czech Republic</vt:lpstr>
      <vt:lpstr>Evaluation in Greece: site description</vt:lpstr>
      <vt:lpstr>Class organization</vt:lpstr>
      <vt:lpstr>Findings in Greek schools</vt:lpstr>
      <vt:lpstr>Contribution: learning platform design</vt:lpstr>
      <vt:lpstr>Μελλοντικές κατευθύνσεις</vt:lpstr>
      <vt:lpstr>Δημοσιεύσεις για το cMinds</vt:lpstr>
      <vt:lpstr>Δημοσιεύσεις για το cMinds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Δραστηριότητες Εκμάθηση με Χρήση Τεχνολογίας</dc:title>
  <dc:creator>Htsalapa</dc:creator>
  <cp:lastModifiedBy>Htsalapa</cp:lastModifiedBy>
  <cp:revision>52</cp:revision>
  <dcterms:created xsi:type="dcterms:W3CDTF">2011-10-19T11:09:12Z</dcterms:created>
  <dcterms:modified xsi:type="dcterms:W3CDTF">2016-10-31T07:56:24Z</dcterms:modified>
</cp:coreProperties>
</file>