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2/1/2017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392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2/1/2017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0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2/1/2017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50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2/1/2017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67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2/1/2017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417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2/1/2017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83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2/1/2017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50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2/1/2017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35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2/1/2017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37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2/1/2017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60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2/1/2017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44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22FE0-B875-4095-9FAA-5CE3481355C2}" type="datetimeFigureOut">
              <a:rPr lang="el-GR" smtClean="0"/>
              <a:pPr/>
              <a:t>2/1/2017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565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l-GR" dirty="0" err="1"/>
              <a:t>λεκτρικά</a:t>
            </a:r>
            <a:r>
              <a:rPr lang="el-GR" dirty="0"/>
              <a:t> Κυκλώματα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l-GR" baseline="30000" dirty="0"/>
              <a:t>η</a:t>
            </a:r>
            <a:r>
              <a:rPr lang="el-GR" dirty="0"/>
              <a:t> Διάλεξη</a:t>
            </a:r>
          </a:p>
        </p:txBody>
      </p:sp>
    </p:spTree>
    <p:extLst>
      <p:ext uri="{BB962C8B-B14F-4D97-AF65-F5344CB8AC3E}">
        <p14:creationId xmlns:p14="http://schemas.microsoft.com/office/powerpoint/2010/main" val="358576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Πόλωση με διαιρέτη τάσης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23802" y="1825625"/>
            <a:ext cx="229997" cy="435133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000" y="1690688"/>
            <a:ext cx="1836000" cy="720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000" y="2761930"/>
            <a:ext cx="1404000" cy="441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006" y="3412251"/>
            <a:ext cx="864000" cy="6480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666" y="4378173"/>
            <a:ext cx="684000" cy="360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666" y="5098173"/>
            <a:ext cx="2016000" cy="36000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9666" y="5798963"/>
            <a:ext cx="1584000" cy="378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547" y="1621047"/>
            <a:ext cx="3984771" cy="42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3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4523" y="254107"/>
            <a:ext cx="6129372" cy="396504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107"/>
            <a:ext cx="6054523" cy="410842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10"/>
            <a:ext cx="3780000" cy="3150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62533"/>
            <a:ext cx="2240559" cy="23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7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754" y="5475"/>
            <a:ext cx="7333755" cy="667231"/>
          </a:xfrm>
        </p:spPr>
        <p:txBody>
          <a:bodyPr>
            <a:normAutofit/>
          </a:bodyPr>
          <a:lstStyle/>
          <a:p>
            <a:r>
              <a:rPr lang="el-GR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transistor 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λειτουργία διακόπτη (σχήματα &amp; κείμενο από «Γενικά Ηλεκτρονικά», Ε.Γ. </a:t>
            </a:r>
            <a:r>
              <a:rPr lang="el-GR" sz="1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Τσαγάκη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1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Εκδ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l-GR" sz="1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Ευγενιδείου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Ιδρύματος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573"/>
            <a:ext cx="6518246" cy="553799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47" y="0"/>
            <a:ext cx="4412140" cy="685800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4" y="6078693"/>
            <a:ext cx="6508993" cy="6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7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Λογικές πύλες με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transistor</a:t>
            </a:r>
            <a:endParaRPr lang="el-G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 rot="10800000" flipV="1">
            <a:off x="838200" y="6176963"/>
            <a:ext cx="10515600" cy="4335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dirty="0"/>
              <a:t>Πύλη ΝΟΤ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66" y="1825625"/>
            <a:ext cx="8246378" cy="41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0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ransistor</a:t>
            </a:r>
            <a:endParaRPr lang="el-G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472" y="276838"/>
            <a:ext cx="4550327" cy="448811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l-GR" dirty="0"/>
              <a:t>Αποτελείται από δυο επαφές p-n σε σειρά.</a:t>
            </a:r>
            <a:endParaRPr lang="en-US" dirty="0"/>
          </a:p>
          <a:p>
            <a:r>
              <a:rPr lang="el-GR" dirty="0"/>
              <a:t>Τα τρία τμήματα που υπάρχουν στον ημιαγωγό του τρανζίστορ επαφής</a:t>
            </a:r>
            <a:r>
              <a:rPr lang="en-US" dirty="0"/>
              <a:t> </a:t>
            </a:r>
            <a:r>
              <a:rPr lang="el-GR" dirty="0"/>
              <a:t>δεν είναι όμοια μεταξύ τους ούτε στις διαστάσεις ούτε στην πυκνότητα των</a:t>
            </a:r>
            <a:r>
              <a:rPr lang="en-US" dirty="0"/>
              <a:t> </a:t>
            </a:r>
            <a:r>
              <a:rPr lang="el-GR" dirty="0"/>
              <a:t>προσμίξεων. </a:t>
            </a:r>
            <a:endParaRPr lang="en-US" dirty="0"/>
          </a:p>
          <a:p>
            <a:r>
              <a:rPr lang="el-GR" dirty="0"/>
              <a:t>Ο συλλέκτης είναι μεγαλύτερος σε διαστάσεις, αλλά η πυκνότητα των προσμίξεων είναι μεγαλύτερη στον </a:t>
            </a:r>
            <a:r>
              <a:rPr lang="el-GR" dirty="0" err="1"/>
              <a:t>εκπομπό</a:t>
            </a:r>
            <a:r>
              <a:rPr lang="el-GR" dirty="0"/>
              <a:t>. </a:t>
            </a:r>
            <a:endParaRPr lang="en-US" dirty="0"/>
          </a:p>
          <a:p>
            <a:r>
              <a:rPr lang="el-GR" dirty="0"/>
              <a:t>Η βάση είναι συνήθως</a:t>
            </a:r>
            <a:r>
              <a:rPr lang="en-US" dirty="0"/>
              <a:t> </a:t>
            </a:r>
            <a:r>
              <a:rPr lang="el-GR" dirty="0"/>
              <a:t>μικρότερη σε διαστάσεις και φτωχότερη σε προσμίξεις.</a:t>
            </a:r>
          </a:p>
          <a:p>
            <a:r>
              <a:rPr lang="el-GR" dirty="0"/>
              <a:t>Ο ημιαγωγός του τρανζίστορ τοποθετείται σε κατάλληλη θήκη και σε κάθε</a:t>
            </a:r>
            <a:r>
              <a:rPr lang="en-US" dirty="0"/>
              <a:t> </a:t>
            </a:r>
            <a:r>
              <a:rPr lang="el-GR" dirty="0"/>
              <a:t>τμήμα του προσαρμόζεται ακροδέκτης.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l-GR" dirty="0" err="1">
                <a:sym typeface="Wingdings" panose="05000000000000000000" pitchFamily="2" charset="2"/>
              </a:rPr>
              <a:t>εκμπομπός</a:t>
            </a:r>
            <a:endParaRPr lang="el-G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ym typeface="Wingdings" panose="05000000000000000000" pitchFamily="2" charset="2"/>
              </a:rPr>
              <a:t>Β βάση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C</a:t>
            </a:r>
            <a:r>
              <a:rPr lang="el-GR" dirty="0">
                <a:sym typeface="Wingdings" panose="05000000000000000000" pitchFamily="2" charset="2"/>
              </a:rPr>
              <a:t>συλλέκτης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54" y="1765083"/>
            <a:ext cx="6610518" cy="42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8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Λειτουργία του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transistor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80" y="1425612"/>
            <a:ext cx="5173234" cy="1963539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5661170" y="78372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latin typeface="ArialMT"/>
              </a:rPr>
              <a:t>Για να λειτουργήσει το τρανζίστορ, πρέπει οι επαφές </a:t>
            </a:r>
            <a:r>
              <a:rPr lang="el-GR" dirty="0" err="1">
                <a:latin typeface="ArialMT"/>
              </a:rPr>
              <a:t>pn</a:t>
            </a:r>
            <a:r>
              <a:rPr lang="el-GR" dirty="0">
                <a:latin typeface="ArialMT"/>
              </a:rPr>
              <a:t> να πολωθούν. Υπάρχουν τέσσερις τρόποι πόλωσης, εφόσον κάθε επαφή μπορεί να πολωθεί ορθά ή ανάστροφα. </a:t>
            </a:r>
          </a:p>
          <a:p>
            <a:pPr algn="just"/>
            <a:r>
              <a:rPr lang="el-GR" dirty="0">
                <a:latin typeface="ArialMT"/>
              </a:rPr>
              <a:t>Στον πιο συνηθισμένο τρόπο λειτουργίας η επαφή του</a:t>
            </a:r>
          </a:p>
          <a:p>
            <a:r>
              <a:rPr lang="el-GR" dirty="0" err="1">
                <a:latin typeface="ArialMT"/>
              </a:rPr>
              <a:t>εκπομπού</a:t>
            </a:r>
            <a:r>
              <a:rPr lang="el-GR" dirty="0">
                <a:latin typeface="ArialMT"/>
              </a:rPr>
              <a:t> πολώνεται ορθά και του συλλέκτη ανάστροφα </a:t>
            </a:r>
            <a:r>
              <a:rPr lang="el-GR" b="1" dirty="0">
                <a:latin typeface="Arial-BoldMT"/>
              </a:rPr>
              <a:t>(ενεργός περιοχή).</a:t>
            </a:r>
          </a:p>
          <a:p>
            <a:pPr algn="just"/>
            <a:r>
              <a:rPr lang="el-GR" dirty="0">
                <a:latin typeface="ArialMT"/>
              </a:rPr>
              <a:t>Όταν και οι δύο επαφές πολωθούν ορθά </a:t>
            </a:r>
            <a:r>
              <a:rPr lang="el-GR" b="1" dirty="0">
                <a:latin typeface="Arial-BoldMT"/>
              </a:rPr>
              <a:t>(περιοχή κόρου), </a:t>
            </a:r>
            <a:r>
              <a:rPr lang="el-GR" dirty="0">
                <a:latin typeface="ArialMT"/>
              </a:rPr>
              <a:t>το τρανζίστορ συμπεριφέρεται ως κλειστός διακόπτης (on ), ενώ, όταν πολωθούν ανάστροφα </a:t>
            </a:r>
            <a:r>
              <a:rPr lang="el-GR" b="1" dirty="0">
                <a:latin typeface="Arial-BoldMT"/>
              </a:rPr>
              <a:t>(περιοχή αποκοπής), </a:t>
            </a:r>
            <a:r>
              <a:rPr lang="el-GR" dirty="0">
                <a:latin typeface="ArialMT"/>
              </a:rPr>
              <a:t>ισοδυναμεί με ανοιχτό διακόπτη (</a:t>
            </a:r>
            <a:r>
              <a:rPr lang="el-GR" dirty="0" err="1">
                <a:latin typeface="ArialMT"/>
              </a:rPr>
              <a:t>off</a:t>
            </a:r>
            <a:r>
              <a:rPr lang="el-GR" dirty="0">
                <a:latin typeface="ArialMT"/>
              </a:rPr>
              <a:t>).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34829" y="4007786"/>
            <a:ext cx="113223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MT"/>
              </a:rPr>
              <a:t>Από την πόλωση της επαφής p - n είναι γνωστό ότι η ορθά πολωμένη επαφή του </a:t>
            </a:r>
            <a:r>
              <a:rPr lang="el-GR" dirty="0" err="1">
                <a:latin typeface="ArialMT"/>
              </a:rPr>
              <a:t>εκπομπού</a:t>
            </a:r>
            <a:r>
              <a:rPr lang="el-GR" dirty="0">
                <a:latin typeface="ArialMT"/>
              </a:rPr>
              <a:t> διαρρέεται από ρεύμα, ενώ η ανάστροφα πολωμένη επαφή του συλλέκτη όχι. Όπως φαίνεται στο σχήμα, από τον </a:t>
            </a:r>
            <a:r>
              <a:rPr lang="el-GR" dirty="0" err="1">
                <a:latin typeface="ArialMT"/>
              </a:rPr>
              <a:t>εκπομπό</a:t>
            </a:r>
            <a:r>
              <a:rPr lang="el-GR" dirty="0">
                <a:latin typeface="ArialMT"/>
              </a:rPr>
              <a:t> εισέρχονται στη βάση ηλεκτρόνια, η κίνηση των οποίων αποτελεί το ρεύμα του </a:t>
            </a:r>
            <a:r>
              <a:rPr lang="el-GR" dirty="0" err="1">
                <a:latin typeface="ArialMT"/>
              </a:rPr>
              <a:t>εκπομπού</a:t>
            </a:r>
            <a:r>
              <a:rPr lang="el-GR" dirty="0">
                <a:latin typeface="ArialMT"/>
              </a:rPr>
              <a:t> (Ι</a:t>
            </a:r>
            <a:r>
              <a:rPr lang="el-GR" sz="800" dirty="0">
                <a:latin typeface="ArialMT"/>
              </a:rPr>
              <a:t>Ε</a:t>
            </a:r>
            <a:r>
              <a:rPr lang="el-GR" dirty="0">
                <a:latin typeface="ArialMT"/>
              </a:rPr>
              <a:t>). Η βάση είναι μικρή σε διαστάσεις και φτωχή σε προσμίξεις, με αποτέλεσμα ένα μικρό ποσοστό των ηλεκτρονίων αυτών να εξουδετερώνεται από τις οπές και να σχηματίζει το ρεύμα της βάσης (Ι</a:t>
            </a:r>
            <a:r>
              <a:rPr lang="el-GR" sz="800" dirty="0">
                <a:latin typeface="ArialMT"/>
              </a:rPr>
              <a:t>Β</a:t>
            </a:r>
            <a:r>
              <a:rPr lang="el-GR" dirty="0">
                <a:latin typeface="ArialMT"/>
              </a:rPr>
              <a:t>). Τα υπόλοιπα έλκονται από το θετικότερο συλλέκτη και σχηματίζουν το ρεύμα του (</a:t>
            </a:r>
            <a:r>
              <a:rPr lang="el-GR" dirty="0" err="1">
                <a:latin typeface="ArialMT"/>
              </a:rPr>
              <a:t>l</a:t>
            </a:r>
            <a:r>
              <a:rPr lang="el-GR" sz="800" dirty="0" err="1">
                <a:latin typeface="ArialMT"/>
              </a:rPr>
              <a:t>c</a:t>
            </a:r>
            <a:r>
              <a:rPr lang="el-GR" dirty="0">
                <a:latin typeface="ArialMT"/>
              </a:rPr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120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Λειτουργία του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transistor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68417" y="1825625"/>
            <a:ext cx="10515600" cy="4351338"/>
          </a:xfrm>
        </p:spPr>
        <p:txBody>
          <a:bodyPr/>
          <a:lstStyle/>
          <a:p>
            <a:r>
              <a:rPr lang="el-GR" dirty="0"/>
              <a:t>Ισχύουν: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</a:t>
            </a:r>
            <a:r>
              <a:rPr lang="en-US" sz="1800" dirty="0"/>
              <a:t>E</a:t>
            </a:r>
            <a:r>
              <a:rPr lang="en-US" dirty="0"/>
              <a:t>=I</a:t>
            </a:r>
            <a:r>
              <a:rPr lang="en-US" sz="1800" dirty="0"/>
              <a:t>B</a:t>
            </a:r>
            <a:r>
              <a:rPr lang="en-US" dirty="0"/>
              <a:t>+I</a:t>
            </a:r>
            <a:r>
              <a:rPr lang="en-US" sz="1800" dirty="0"/>
              <a:t>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α=Ι</a:t>
            </a:r>
            <a:r>
              <a:rPr lang="en-US" sz="1800" dirty="0"/>
              <a:t>C</a:t>
            </a:r>
            <a:r>
              <a:rPr lang="en-US" dirty="0"/>
              <a:t>/I</a:t>
            </a:r>
            <a:r>
              <a:rPr lang="en-US" sz="1800" dirty="0"/>
              <a:t>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</a:t>
            </a:r>
            <a:r>
              <a:rPr lang="en-US" sz="1800" dirty="0"/>
              <a:t>C</a:t>
            </a:r>
            <a:r>
              <a:rPr lang="en-US" dirty="0"/>
              <a:t>=</a:t>
            </a:r>
            <a:r>
              <a:rPr lang="el-GR" dirty="0"/>
              <a:t>β</a:t>
            </a:r>
            <a:r>
              <a:rPr lang="en-US" dirty="0"/>
              <a:t>I</a:t>
            </a:r>
            <a:r>
              <a:rPr lang="en-US" sz="1800" dirty="0"/>
              <a:t>B, </a:t>
            </a:r>
            <a:r>
              <a:rPr lang="el-GR" sz="1800" dirty="0"/>
              <a:t>β</a:t>
            </a:r>
            <a:r>
              <a:rPr lang="el-GR" sz="1800" dirty="0">
                <a:sym typeface="Wingdings" panose="05000000000000000000" pitchFamily="2" charset="2"/>
              </a:rPr>
              <a:t> κέρδος (ή απολαβή) ρεύματος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l-GR" sz="18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251" y="1289963"/>
            <a:ext cx="6516000" cy="4887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59" y="4033471"/>
            <a:ext cx="4368308" cy="21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2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Βασικές συνδεσμολογίες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transistor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4328411"/>
            <a:ext cx="10515600" cy="1848551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(α) κοινού </a:t>
            </a:r>
            <a:r>
              <a:rPr lang="el-GR" dirty="0" err="1"/>
              <a:t>εκπομπού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(β) κοινής βάσης</a:t>
            </a:r>
          </a:p>
          <a:p>
            <a:pPr marL="0" indent="0">
              <a:buNone/>
            </a:pPr>
            <a:r>
              <a:rPr lang="el-GR" dirty="0"/>
              <a:t>(γ) κοινού συλλέκτη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654" y="1884550"/>
            <a:ext cx="7020000" cy="2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5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Συνδεσμολογία κοινού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εκπομπού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38444" y="1825625"/>
            <a:ext cx="6664354" cy="4351338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Το ρεύμα βάσης δίνεται από τη σχέση:</a:t>
            </a:r>
          </a:p>
          <a:p>
            <a:r>
              <a:rPr lang="el-GR" dirty="0"/>
              <a:t>Σκοπός των αντιστάσεων </a:t>
            </a:r>
            <a:r>
              <a:rPr lang="en-US" dirty="0"/>
              <a:t>R</a:t>
            </a:r>
            <a:r>
              <a:rPr lang="en-US" sz="1800" dirty="0"/>
              <a:t>B</a:t>
            </a:r>
            <a:r>
              <a:rPr lang="en-US" dirty="0"/>
              <a:t>, R</a:t>
            </a:r>
            <a:r>
              <a:rPr lang="en-US" sz="1800" dirty="0"/>
              <a:t>E</a:t>
            </a:r>
            <a:r>
              <a:rPr lang="el-GR" dirty="0"/>
              <a:t> είναι ο περιορισμός των ρευμάτων στους βρόχους.</a:t>
            </a:r>
          </a:p>
          <a:p>
            <a:r>
              <a:rPr lang="en-US" dirty="0"/>
              <a:t> </a:t>
            </a:r>
            <a:r>
              <a:rPr lang="el-GR" dirty="0"/>
              <a:t>Όταν </a:t>
            </a:r>
            <a:r>
              <a:rPr lang="en-US" dirty="0"/>
              <a:t>V</a:t>
            </a:r>
            <a:r>
              <a:rPr lang="en-US" sz="2300" dirty="0"/>
              <a:t>CE</a:t>
            </a:r>
            <a:r>
              <a:rPr lang="en-US" dirty="0"/>
              <a:t>=0V, </a:t>
            </a:r>
            <a:r>
              <a:rPr lang="el-GR" dirty="0"/>
              <a:t>τότε η δίοδος συλλέκτη δεν είναι ανάστροφά πολωμένη και το ρεύμα συλλέκτη είναι μηδενικό.</a:t>
            </a:r>
          </a:p>
          <a:p>
            <a:r>
              <a:rPr lang="el-GR" dirty="0"/>
              <a:t>Για τιμές τάσης συλλέκτη – </a:t>
            </a:r>
            <a:r>
              <a:rPr lang="el-GR" dirty="0" err="1"/>
              <a:t>εκπομπού</a:t>
            </a:r>
            <a:r>
              <a:rPr lang="el-GR" dirty="0"/>
              <a:t> μεταξύ </a:t>
            </a:r>
            <a:r>
              <a:rPr lang="en-US" dirty="0"/>
              <a:t>0V </a:t>
            </a:r>
            <a:r>
              <a:rPr lang="el-GR" dirty="0"/>
              <a:t>και 1</a:t>
            </a:r>
            <a:r>
              <a:rPr lang="en-US" dirty="0"/>
              <a:t>V, </a:t>
            </a:r>
            <a:r>
              <a:rPr lang="el-GR" dirty="0"/>
              <a:t>το ρεύμα συλλέκτη αυξάνει απότομα και αποκτά σχεδόν σταθερή τιμή.</a:t>
            </a:r>
          </a:p>
          <a:p>
            <a:r>
              <a:rPr lang="el-GR" dirty="0"/>
              <a:t>Για τάσεις συλλέκτη – </a:t>
            </a:r>
            <a:r>
              <a:rPr lang="el-GR" dirty="0" err="1"/>
              <a:t>εκπομπού</a:t>
            </a:r>
            <a:r>
              <a:rPr lang="el-GR" dirty="0"/>
              <a:t> μεγαλύτερες του 1</a:t>
            </a:r>
            <a:r>
              <a:rPr lang="en-US" dirty="0"/>
              <a:t>V, </a:t>
            </a:r>
            <a:r>
              <a:rPr lang="el-GR" dirty="0"/>
              <a:t>το ρεύμα συλλέκτη παραμένει σταθερό και δεν εξαρτάται από την τάση συλλέκτη – </a:t>
            </a:r>
            <a:r>
              <a:rPr lang="el-GR" dirty="0" err="1"/>
              <a:t>εκπομπού</a:t>
            </a:r>
            <a:r>
              <a:rPr lang="el-GR" dirty="0"/>
              <a:t>.</a:t>
            </a:r>
          </a:p>
          <a:p>
            <a:r>
              <a:rPr lang="el-GR" dirty="0"/>
              <a:t>Όταν η τάση συλλέκτη – </a:t>
            </a:r>
            <a:r>
              <a:rPr lang="el-GR" dirty="0" err="1"/>
              <a:t>εκπομπού</a:t>
            </a:r>
            <a:r>
              <a:rPr lang="el-GR" dirty="0"/>
              <a:t> υπερβεί κάποια τιμή, το ρεύμα του συλλέκτη αυξάνει απότομα και η δίοδος συλλέκτη καταρρέει.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1" y="1912715"/>
            <a:ext cx="4248000" cy="1791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284" y="1579715"/>
            <a:ext cx="1476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2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Χαρακτηριστικές καμπύλες συλλέκτη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65078" y="1864395"/>
            <a:ext cx="850783" cy="435133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530" y="1864395"/>
            <a:ext cx="6996418" cy="4102216"/>
          </a:xfrm>
          <a:prstGeom prst="rect">
            <a:avLst/>
          </a:prstGeom>
        </p:spPr>
      </p:pic>
      <p:cxnSp>
        <p:nvCxnSpPr>
          <p:cNvPr id="6" name="Ευθύγραμμο βέλος σύνδεσης 5"/>
          <p:cNvCxnSpPr/>
          <p:nvPr/>
        </p:nvCxnSpPr>
        <p:spPr>
          <a:xfrm flipH="1">
            <a:off x="3909270" y="1690688"/>
            <a:ext cx="41945" cy="14719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 flipV="1">
            <a:off x="3657600" y="2810312"/>
            <a:ext cx="444617" cy="167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 flipV="1">
            <a:off x="3649211" y="3162650"/>
            <a:ext cx="394283" cy="173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 flipV="1">
            <a:off x="3657600" y="3691156"/>
            <a:ext cx="293615" cy="100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 flipV="1">
            <a:off x="3649211" y="4177717"/>
            <a:ext cx="230697" cy="65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 flipV="1">
            <a:off x="7155809" y="5360565"/>
            <a:ext cx="16778" cy="9608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 flipH="1">
            <a:off x="6417578" y="2030136"/>
            <a:ext cx="58723" cy="1885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 flipH="1">
            <a:off x="7571064" y="1509596"/>
            <a:ext cx="423644" cy="9170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62088" y="1402784"/>
            <a:ext cx="157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περιοχή κόρου</a:t>
            </a:r>
          </a:p>
        </p:txBody>
      </p:sp>
      <p:sp>
        <p:nvSpPr>
          <p:cNvPr id="22" name="Ορθογώνιο 21"/>
          <p:cNvSpPr/>
          <p:nvPr/>
        </p:nvSpPr>
        <p:spPr>
          <a:xfrm>
            <a:off x="5230452" y="5815818"/>
            <a:ext cx="1942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περιοχή αποκοπής</a:t>
            </a:r>
          </a:p>
        </p:txBody>
      </p:sp>
      <p:sp>
        <p:nvSpPr>
          <p:cNvPr id="23" name="Ορθογώνιο 22"/>
          <p:cNvSpPr/>
          <p:nvPr/>
        </p:nvSpPr>
        <p:spPr>
          <a:xfrm>
            <a:off x="5577556" y="1626931"/>
            <a:ext cx="1745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ενεργός περιοχή</a:t>
            </a:r>
          </a:p>
        </p:txBody>
      </p:sp>
      <p:sp>
        <p:nvSpPr>
          <p:cNvPr id="24" name="Ορθογώνιο 23"/>
          <p:cNvSpPr/>
          <p:nvPr/>
        </p:nvSpPr>
        <p:spPr>
          <a:xfrm>
            <a:off x="7934578" y="1362070"/>
            <a:ext cx="2030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περιοχή διάσπασης</a:t>
            </a:r>
          </a:p>
        </p:txBody>
      </p:sp>
    </p:spTree>
    <p:extLst>
      <p:ext uri="{BB962C8B-B14F-4D97-AF65-F5344CB8AC3E}">
        <p14:creationId xmlns:p14="http://schemas.microsoft.com/office/powerpoint/2010/main" val="295764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66" y="2688978"/>
            <a:ext cx="4140000" cy="1854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633" y="1549998"/>
            <a:ext cx="6516000" cy="5157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633" y="1299157"/>
            <a:ext cx="4068000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6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Σημείο λειτουργίας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62943" y="1273575"/>
            <a:ext cx="7201250" cy="2680306"/>
          </a:xfrm>
        </p:spPr>
        <p:txBody>
          <a:bodyPr/>
          <a:lstStyle/>
          <a:p>
            <a:r>
              <a:rPr lang="el-GR" dirty="0"/>
              <a:t>Για να προσδιοριστεί το σημείο λειτουργίας του </a:t>
            </a:r>
            <a:r>
              <a:rPr lang="el-GR" dirty="0" err="1"/>
              <a:t>τρανζιστορ</a:t>
            </a:r>
            <a:r>
              <a:rPr lang="el-GR" dirty="0"/>
              <a:t> μεταβάλλουμε την τάση της πηγής </a:t>
            </a:r>
            <a:r>
              <a:rPr lang="en-US" dirty="0"/>
              <a:t>V</a:t>
            </a:r>
            <a:r>
              <a:rPr lang="en-US" sz="1800" dirty="0"/>
              <a:t>BB</a:t>
            </a:r>
            <a:r>
              <a:rPr lang="en-US" dirty="0"/>
              <a:t> </a:t>
            </a:r>
            <a:r>
              <a:rPr lang="el-GR" dirty="0"/>
              <a:t>και την </a:t>
            </a:r>
            <a:r>
              <a:rPr lang="en-US" dirty="0"/>
              <a:t>R</a:t>
            </a:r>
            <a:r>
              <a:rPr lang="en-US" sz="1800" dirty="0"/>
              <a:t>B</a:t>
            </a:r>
            <a:r>
              <a:rPr lang="en-US" dirty="0"/>
              <a:t>, </a:t>
            </a:r>
            <a:r>
              <a:rPr lang="el-GR" dirty="0"/>
              <a:t>με αποτέλεσμα τη μεταβολή του </a:t>
            </a:r>
            <a:r>
              <a:rPr lang="en-US" dirty="0"/>
              <a:t>I</a:t>
            </a:r>
            <a:r>
              <a:rPr lang="en-US" sz="1800" dirty="0"/>
              <a:t>C</a:t>
            </a:r>
            <a:r>
              <a:rPr lang="en-US" dirty="0"/>
              <a:t> </a:t>
            </a:r>
            <a:r>
              <a:rPr lang="el-GR" dirty="0"/>
              <a:t>και συνεπώς της </a:t>
            </a:r>
            <a:r>
              <a:rPr lang="en-US" dirty="0"/>
              <a:t>V</a:t>
            </a:r>
            <a:r>
              <a:rPr lang="en-US" sz="1800" dirty="0"/>
              <a:t>CE</a:t>
            </a:r>
            <a:r>
              <a:rPr lang="en-US" dirty="0"/>
              <a:t>.</a:t>
            </a:r>
          </a:p>
          <a:p>
            <a:r>
              <a:rPr lang="el-GR" dirty="0"/>
              <a:t>Το σύνολο των ζευγών </a:t>
            </a:r>
            <a:r>
              <a:rPr lang="en-US" dirty="0"/>
              <a:t>(I</a:t>
            </a:r>
            <a:r>
              <a:rPr lang="en-US" sz="1800" dirty="0"/>
              <a:t>C</a:t>
            </a:r>
            <a:r>
              <a:rPr lang="en-US" dirty="0"/>
              <a:t>, V</a:t>
            </a:r>
            <a:r>
              <a:rPr lang="en-US" sz="1800" dirty="0"/>
              <a:t>CE</a:t>
            </a:r>
            <a:r>
              <a:rPr lang="en-US" dirty="0"/>
              <a:t>) </a:t>
            </a:r>
            <a:r>
              <a:rPr lang="el-GR" dirty="0"/>
              <a:t>ορίζει την </a:t>
            </a:r>
            <a:r>
              <a:rPr lang="en-US" dirty="0"/>
              <a:t>DC </a:t>
            </a:r>
            <a:r>
              <a:rPr lang="el-GR" dirty="0"/>
              <a:t>ευθεία φορτίου.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15" y="1389397"/>
            <a:ext cx="4140000" cy="1854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27" y="3774495"/>
            <a:ext cx="4765101" cy="267617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437" y="4597852"/>
            <a:ext cx="1908000" cy="7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5776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539</Words>
  <Application>Microsoft Office PowerPoint</Application>
  <PresentationFormat>Ευρεία οθόνη</PresentationFormat>
  <Paragraphs>46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0" baseType="lpstr">
      <vt:lpstr>Arial</vt:lpstr>
      <vt:lpstr>Arial-BoldMT</vt:lpstr>
      <vt:lpstr>ArialMT</vt:lpstr>
      <vt:lpstr>Calibri</vt:lpstr>
      <vt:lpstr>Calibri Light</vt:lpstr>
      <vt:lpstr>Wingdings</vt:lpstr>
      <vt:lpstr>Θέμα του Office</vt:lpstr>
      <vt:lpstr>Hλεκτρικά Κυκλώματα</vt:lpstr>
      <vt:lpstr>Τransistor</vt:lpstr>
      <vt:lpstr>Λειτουργία του transistor</vt:lpstr>
      <vt:lpstr>Λειτουργία του transistor</vt:lpstr>
      <vt:lpstr>Βασικές συνδεσμολογίες transistor</vt:lpstr>
      <vt:lpstr>Συνδεσμολογία κοινού εκπομπού</vt:lpstr>
      <vt:lpstr>Χαρακτηριστικές καμπύλες συλλέκτη</vt:lpstr>
      <vt:lpstr>Χαρακτηριστικές</vt:lpstr>
      <vt:lpstr>Σημείο λειτουργίας</vt:lpstr>
      <vt:lpstr>Πόλωση με διαιρέτη τάσης</vt:lpstr>
      <vt:lpstr>Παρουσίαση του PowerPoint</vt:lpstr>
      <vt:lpstr>Το transistor σε λειτουργία διακόπτη (σχήματα &amp; κείμενο από «Γενικά Ηλεκτρονικά», Ε.Γ. Τσαγάκη, Εκδ. Ευγενιδείου Ιδρύματος</vt:lpstr>
      <vt:lpstr>Λογικές πύλες με transistor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62</cp:revision>
  <dcterms:created xsi:type="dcterms:W3CDTF">2016-10-12T10:37:05Z</dcterms:created>
  <dcterms:modified xsi:type="dcterms:W3CDTF">2017-01-02T08:22:34Z</dcterms:modified>
</cp:coreProperties>
</file>