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89" r:id="rId2"/>
    <p:sldId id="290" r:id="rId3"/>
    <p:sldId id="291" r:id="rId4"/>
    <p:sldId id="292" r:id="rId5"/>
    <p:sldId id="293" r:id="rId6"/>
    <p:sldId id="280" r:id="rId7"/>
    <p:sldId id="281" r:id="rId8"/>
    <p:sldId id="282" r:id="rId9"/>
    <p:sldId id="283" r:id="rId10"/>
    <p:sldId id="284" r:id="rId11"/>
    <p:sldId id="294" r:id="rId12"/>
    <p:sldId id="29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5027" autoAdjust="0"/>
  </p:normalViewPr>
  <p:slideViewPr>
    <p:cSldViewPr>
      <p:cViewPr>
        <p:scale>
          <a:sx n="66" d="100"/>
          <a:sy n="66" d="100"/>
        </p:scale>
        <p:origin x="-127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86E5-D1BF-4A62-B7AC-A7E31B8D1294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99E7-BCAB-45C7-8F6C-AD9703959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04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465222-79FB-432C-8E00-EC4E3B198180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 </a:t>
            </a:r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B897F2-80DB-4C5F-BDD4-B0D30EB61222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l-GR" altLang="el-GR" smtClean="0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6FF101-C15F-4CFB-AD12-F9EB4DCF2ED0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 </a:t>
            </a:r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0EF859-D3F2-4B85-8542-DF91C9F900A1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 </a:t>
            </a:r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7BBD7-4204-4A96-81EF-1B986B28091D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F9865034-95C2-4D4C-9709-026EAD093D87}" type="slidenum">
              <a:rPr lang="el-GR" smtClean="0">
                <a:latin typeface="Arial" pitchFamily="34" charset="0"/>
              </a:rPr>
              <a:pPr eaLnBrk="1" hangingPunct="1"/>
              <a:t>7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sz="500" b="1" smtClean="0">
                <a:solidFill>
                  <a:schemeClr val="bg1"/>
                </a:solidFill>
                <a:latin typeface="Trebuchet MS" pitchFamily="34" charset="0"/>
              </a:rPr>
              <a:t>Τη συμμετοχή</a:t>
            </a:r>
          </a:p>
          <a:p>
            <a:pPr eaLnBrk="1" hangingPunct="1">
              <a:lnSpc>
                <a:spcPct val="110000"/>
              </a:lnSpc>
            </a:pPr>
            <a:r>
              <a:rPr lang="el-GR" sz="500" b="1" smtClean="0">
                <a:solidFill>
                  <a:schemeClr val="bg1"/>
                </a:solidFill>
                <a:latin typeface="Trebuchet MS" pitchFamily="34" charset="0"/>
              </a:rPr>
              <a:t>Ταξίδια για εργασία ή για αναψυχή</a:t>
            </a:r>
          </a:p>
          <a:p>
            <a:pPr eaLnBrk="1" hangingPunct="1">
              <a:lnSpc>
                <a:spcPct val="110000"/>
              </a:lnSpc>
            </a:pPr>
            <a:r>
              <a:rPr lang="el-GR" sz="500" b="1" smtClean="0">
                <a:solidFill>
                  <a:schemeClr val="bg1"/>
                </a:solidFill>
                <a:latin typeface="Trebuchet MS" pitchFamily="34" charset="0"/>
              </a:rPr>
              <a:t>Παθητικοί ή ενεργητικοί αθλητικοί τουρίστες</a:t>
            </a:r>
          </a:p>
          <a:p>
            <a:pPr eaLnBrk="1" hangingPunct="1">
              <a:lnSpc>
                <a:spcPct val="110000"/>
              </a:lnSpc>
            </a:pPr>
            <a:r>
              <a:rPr lang="el-GR" sz="500" b="1" smtClean="0">
                <a:solidFill>
                  <a:schemeClr val="bg1"/>
                </a:solidFill>
                <a:latin typeface="Trebuchet MS" pitchFamily="34" charset="0"/>
              </a:rPr>
              <a:t>Οργανωμένοι ή ανεξάρτητοι</a:t>
            </a:r>
          </a:p>
          <a:p>
            <a:pPr eaLnBrk="1" hangingPunct="1">
              <a:lnSpc>
                <a:spcPct val="110000"/>
              </a:lnSpc>
            </a:pPr>
            <a:r>
              <a:rPr lang="el-GR" sz="500" b="1" smtClean="0">
                <a:solidFill>
                  <a:schemeClr val="bg1"/>
                </a:solidFill>
                <a:latin typeface="Trebuchet MS" pitchFamily="34" charset="0"/>
              </a:rPr>
              <a:t>Συμμετοχή σε πολλαπλά ή σε μεμονωμένα αθλήματα</a:t>
            </a:r>
          </a:p>
          <a:p>
            <a:pPr eaLnBrk="1" hangingPunct="1">
              <a:lnSpc>
                <a:spcPct val="110000"/>
              </a:lnSpc>
            </a:pPr>
            <a:endParaRPr lang="el-GR" sz="500" b="1" smtClean="0">
              <a:solidFill>
                <a:schemeClr val="bg1"/>
              </a:solidFill>
              <a:latin typeface="Trebuchet MS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l-GR" sz="500" b="1" smtClean="0">
                <a:solidFill>
                  <a:schemeClr val="bg1"/>
                </a:solidFill>
                <a:latin typeface="Trebuchet MS" pitchFamily="34" charset="0"/>
              </a:rPr>
              <a:t>Τον προορισμό</a:t>
            </a:r>
          </a:p>
          <a:p>
            <a:pPr eaLnBrk="1" hangingPunct="1">
              <a:lnSpc>
                <a:spcPct val="110000"/>
              </a:lnSpc>
            </a:pPr>
            <a:r>
              <a:rPr lang="el-GR" sz="600" b="1" smtClean="0">
                <a:solidFill>
                  <a:schemeClr val="bg1"/>
                </a:solidFill>
                <a:latin typeface="Trebuchet MS" pitchFamily="34" charset="0"/>
              </a:rPr>
              <a:t>αθλητικά γεγονότα</a:t>
            </a:r>
          </a:p>
          <a:p>
            <a:pPr eaLnBrk="1" hangingPunct="1">
              <a:lnSpc>
                <a:spcPct val="110000"/>
              </a:lnSpc>
            </a:pPr>
            <a:r>
              <a:rPr lang="el-GR" sz="600" b="1" smtClean="0">
                <a:solidFill>
                  <a:schemeClr val="bg1"/>
                </a:solidFill>
                <a:latin typeface="Trebuchet MS" pitchFamily="34" charset="0"/>
              </a:rPr>
              <a:t> αθλητικά θέρετρα</a:t>
            </a:r>
          </a:p>
          <a:p>
            <a:pPr eaLnBrk="1" hangingPunct="1">
              <a:lnSpc>
                <a:spcPct val="110000"/>
              </a:lnSpc>
            </a:pPr>
            <a:r>
              <a:rPr lang="el-GR" sz="600" b="1" smtClean="0">
                <a:solidFill>
                  <a:schemeClr val="bg1"/>
                </a:solidFill>
                <a:latin typeface="Trebuchet MS" pitchFamily="34" charset="0"/>
              </a:rPr>
              <a:t>αθλητικές κρουαζιέρες</a:t>
            </a:r>
          </a:p>
          <a:p>
            <a:pPr eaLnBrk="1" hangingPunct="1">
              <a:lnSpc>
                <a:spcPct val="110000"/>
              </a:lnSpc>
            </a:pPr>
            <a:r>
              <a:rPr lang="el-GR" sz="600" b="1" smtClean="0">
                <a:solidFill>
                  <a:schemeClr val="bg1"/>
                </a:solidFill>
                <a:latin typeface="Trebuchet MS" pitchFamily="34" charset="0"/>
              </a:rPr>
              <a:t>αθλητικά αξιοθέατα</a:t>
            </a:r>
          </a:p>
          <a:p>
            <a:pPr eaLnBrk="1" hangingPunct="1">
              <a:lnSpc>
                <a:spcPct val="110000"/>
              </a:lnSpc>
            </a:pPr>
            <a:r>
              <a:rPr lang="el-GR" sz="600" b="1" smtClean="0">
                <a:solidFill>
                  <a:schemeClr val="bg1"/>
                </a:solidFill>
                <a:latin typeface="Trebuchet MS" pitchFamily="34" charset="0"/>
              </a:rPr>
              <a:t>αθλητικές περιπέτειες</a:t>
            </a:r>
          </a:p>
          <a:p>
            <a:pPr eaLnBrk="1" hangingPunct="1">
              <a:lnSpc>
                <a:spcPct val="110000"/>
              </a:lnSpc>
            </a:pPr>
            <a:r>
              <a:rPr lang="el-GR" sz="600" b="1" smtClean="0">
                <a:solidFill>
                  <a:schemeClr val="bg1"/>
                </a:solidFill>
                <a:latin typeface="Trebuchet MS" pitchFamily="34" charset="0"/>
              </a:rPr>
              <a:t>αθλητικές περιηγήσεις </a:t>
            </a:r>
          </a:p>
          <a:p>
            <a:pPr eaLnBrk="1" hangingPunct="1">
              <a:lnSpc>
                <a:spcPct val="110000"/>
              </a:lnSpc>
            </a:pPr>
            <a:endParaRPr lang="el-GR" sz="500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86E1D502-DAC5-4C80-ABF6-2C75FC540646}" type="slidenum">
              <a:rPr lang="el-GR" smtClean="0">
                <a:latin typeface="Arial" pitchFamily="34" charset="0"/>
              </a:rPr>
              <a:pPr eaLnBrk="1" hangingPunct="1"/>
              <a:t>8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l-GR" sz="500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CE3F00-F265-4650-A195-3335F3A527DE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61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64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1E29-1AB4-407B-AA28-33BC7F9494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001185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4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55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89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40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10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12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0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30F3-7687-46ED-BA7F-35DBF91614B5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B067-78AD-4970-97D9-71A6FC8BB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90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Τίτλος Μαθήματος</a:t>
            </a:r>
            <a:endParaRPr lang="el-GR" sz="3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099" name="Υπότιτλος 2"/>
          <p:cNvSpPr>
            <a:spLocks noGrp="1"/>
          </p:cNvSpPr>
          <p:nvPr>
            <p:ph type="subTitle" idx="1"/>
          </p:nvPr>
        </p:nvSpPr>
        <p:spPr>
          <a:xfrm>
            <a:off x="642938" y="3286125"/>
            <a:ext cx="7777162" cy="180022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l-GR" altLang="el-GR" sz="2600" dirty="0" smtClean="0">
                <a:solidFill>
                  <a:schemeClr val="tx1"/>
                </a:solidFill>
                <a:cs typeface="Times New Roman" pitchFamily="18" charset="0"/>
              </a:rPr>
              <a:t>Ενότητα 5</a:t>
            </a:r>
            <a:r>
              <a:rPr lang="en-US" altLang="el-GR" sz="26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r>
              <a:rPr lang="el-GR" altLang="el-GR" sz="2600" dirty="0" smtClean="0">
                <a:solidFill>
                  <a:schemeClr val="tx1"/>
                </a:solidFill>
                <a:cs typeface="Times New Roman" pitchFamily="18" charset="0"/>
              </a:rPr>
              <a:t> Αθλητικός τουρισμός</a:t>
            </a:r>
          </a:p>
          <a:p>
            <a:pPr eaLnBrk="1" hangingPunct="1"/>
            <a:endParaRPr lang="en-US" altLang="el-GR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el-GR" altLang="el-GR" sz="2400" dirty="0" smtClean="0">
                <a:solidFill>
                  <a:schemeClr val="tx1"/>
                </a:solidFill>
                <a:cs typeface="Times New Roman" pitchFamily="18" charset="0"/>
              </a:rPr>
              <a:t>Αθανάσιος </a:t>
            </a:r>
            <a:r>
              <a:rPr lang="el-GR" altLang="el-GR" sz="2400" dirty="0" err="1" smtClean="0">
                <a:solidFill>
                  <a:schemeClr val="tx1"/>
                </a:solidFill>
                <a:cs typeface="Times New Roman" pitchFamily="18" charset="0"/>
              </a:rPr>
              <a:t>Κουστέλιος</a:t>
            </a:r>
            <a:r>
              <a:rPr lang="el-GR" altLang="el-GR" sz="2400" dirty="0" smtClean="0">
                <a:solidFill>
                  <a:schemeClr val="tx1"/>
                </a:solidFill>
                <a:cs typeface="Times New Roman" pitchFamily="18" charset="0"/>
              </a:rPr>
              <a:t>, Καθηγητής</a:t>
            </a:r>
          </a:p>
          <a:p>
            <a:pPr eaLnBrk="1" hangingPunct="1"/>
            <a:r>
              <a:rPr lang="el-GR" altLang="el-GR" sz="2400" dirty="0" smtClean="0">
                <a:solidFill>
                  <a:schemeClr val="tx1"/>
                </a:solidFill>
                <a:cs typeface="Times New Roman" pitchFamily="18" charset="0"/>
              </a:rPr>
              <a:t>Τμήμα</a:t>
            </a:r>
            <a:r>
              <a:rPr lang="en-US" altLang="el-GR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l-GR" altLang="el-GR" sz="2400" dirty="0" smtClean="0">
                <a:solidFill>
                  <a:schemeClr val="tx1"/>
                </a:solidFill>
                <a:cs typeface="Times New Roman" pitchFamily="18" charset="0"/>
              </a:rPr>
              <a:t>Επιστήμης Φυσικής Αγωγής και Αθλητισμού</a:t>
            </a:r>
          </a:p>
        </p:txBody>
      </p:sp>
      <p:pic>
        <p:nvPicPr>
          <p:cNvPr id="410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5591175"/>
            <a:ext cx="4310063" cy="10255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657225" y="468313"/>
            <a:ext cx="7875588" cy="1303337"/>
            <a:chOff x="583004" y="468279"/>
            <a:chExt cx="7875196" cy="1303321"/>
          </a:xfrm>
        </p:grpSpPr>
        <p:pic>
          <p:nvPicPr>
            <p:cNvPr id="4104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226" y="468279"/>
              <a:ext cx="1968974" cy="130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5" name="Group 10"/>
            <p:cNvGrpSpPr>
              <a:grpSpLocks/>
            </p:cNvGrpSpPr>
            <p:nvPr/>
          </p:nvGrpSpPr>
          <p:grpSpPr bwMode="auto"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4106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472" y="831811"/>
                <a:ext cx="3454228" cy="57625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>
                  <a:defRPr/>
                </a:pPr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4102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607050"/>
            <a:ext cx="9921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260350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l-GR" sz="3600" b="1" dirty="0"/>
              <a:t>Τυπολογία αθλητικού τουρίστα</a:t>
            </a:r>
          </a:p>
        </p:txBody>
      </p:sp>
      <p:sp>
        <p:nvSpPr>
          <p:cNvPr id="19459" name="Rectangle 30"/>
          <p:cNvSpPr>
            <a:spLocks noChangeArrowheads="1"/>
          </p:cNvSpPr>
          <p:nvPr/>
        </p:nvSpPr>
        <p:spPr bwMode="auto">
          <a:xfrm>
            <a:off x="7162800" y="5716588"/>
            <a:ext cx="24399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9460" name="Picture 6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89281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800" dirty="0">
                <a:latin typeface="+mn-lt"/>
                <a:cs typeface="Times New Roman" pitchFamily="18" charset="0"/>
              </a:rPr>
              <a:t>ΒΙΒΛΙΟΓΡΑΦΙΑ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88" y="1714500"/>
            <a:ext cx="3857625" cy="4329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el-GR" sz="2400" smtClean="0">
                <a:cs typeface="Times New Roman" pitchFamily="18" charset="0"/>
              </a:rPr>
              <a:t>McIntosh R., Goeldner C. (1990). </a:t>
            </a:r>
            <a:r>
              <a:rPr lang="en-US" altLang="el-GR" sz="2400" smtClean="0">
                <a:cs typeface="Times New Roman" pitchFamily="18" charset="0"/>
              </a:rPr>
              <a:t>Tourism,</a:t>
            </a:r>
            <a:r>
              <a:rPr lang="de-DE" altLang="el-GR" sz="2400" smtClean="0">
                <a:cs typeface="Times New Roman" pitchFamily="18" charset="0"/>
              </a:rPr>
              <a:t> </a:t>
            </a:r>
            <a:r>
              <a:rPr lang="en-US" altLang="el-GR" sz="2400" smtClean="0">
                <a:cs typeface="Times New Roman" pitchFamily="18" charset="0"/>
              </a:rPr>
              <a:t>Principles</a:t>
            </a:r>
            <a:r>
              <a:rPr lang="de-DE" altLang="el-GR" sz="2400" smtClean="0">
                <a:cs typeface="Times New Roman" pitchFamily="18" charset="0"/>
              </a:rPr>
              <a:t>, </a:t>
            </a:r>
            <a:r>
              <a:rPr lang="en-US" altLang="el-GR" sz="2400" smtClean="0">
                <a:cs typeface="Times New Roman" pitchFamily="18" charset="0"/>
              </a:rPr>
              <a:t>Practices, Philosophies, </a:t>
            </a:r>
            <a:r>
              <a:rPr lang="de-DE" altLang="el-GR" sz="2400" smtClean="0">
                <a:cs typeface="Times New Roman" pitchFamily="18" charset="0"/>
              </a:rPr>
              <a:t>Wiley New York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l-GR" altLang="el-GR" sz="2400" smtClean="0">
                <a:cs typeface="Times New Roman" pitchFamily="18" charset="0"/>
              </a:rPr>
              <a:t>Σχίζας, Γ. (1998). Ο άλλος Τουρισμός εκδ. ΟΙΚΟΤΟΠΙΑ, Θεσ/νικη</a:t>
            </a:r>
            <a:endParaRPr lang="de-DE" altLang="el-GR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l-GR" sz="2400" smtClean="0">
                <a:cs typeface="Times New Roman" pitchFamily="18" charset="0"/>
              </a:rPr>
              <a:t>Internet  </a:t>
            </a:r>
            <a:endParaRPr lang="de-DE" altLang="el-GR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 smtClean="0">
                <a:cs typeface="Times New Roman" pitchFamily="18" charset="0"/>
              </a:rPr>
              <a:t>	www.wto.net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 smtClean="0">
                <a:cs typeface="Times New Roman" pitchFamily="18" charset="0"/>
              </a:rPr>
              <a:t>	www.gnto.gr</a:t>
            </a:r>
            <a:endParaRPr lang="de-DE" altLang="el-GR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de-DE" altLang="el-GR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l-GR" altLang="el-GR" smtClean="0"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714500"/>
            <a:ext cx="4343400" cy="4533900"/>
          </a:xfrm>
        </p:spPr>
        <p:txBody>
          <a:bodyPr/>
          <a:lstStyle/>
          <a:p>
            <a:pPr eaLnBrk="1" hangingPunct="1"/>
            <a:r>
              <a:rPr lang="el-GR" altLang="el-GR" sz="2400" smtClean="0">
                <a:cs typeface="Times New Roman" pitchFamily="18" charset="0"/>
              </a:rPr>
              <a:t>Σφακιανάκης Μ., (2000). Εναλλακτικές Μορφές τουρισμού, εκδ. ΕΛΛΗΝ, Αθήνα</a:t>
            </a:r>
          </a:p>
          <a:p>
            <a:pPr eaLnBrk="1" hangingPunct="1"/>
            <a:r>
              <a:rPr lang="el-GR" altLang="el-GR" sz="2400" smtClean="0">
                <a:cs typeface="Times New Roman" pitchFamily="18" charset="0"/>
              </a:rPr>
              <a:t>Λύτρας, Π. (1993) Η κοινωνία της αναψυχής εκδ. </a:t>
            </a:r>
            <a:r>
              <a:rPr lang="en-US" altLang="el-GR" sz="2400" smtClean="0">
                <a:cs typeface="Times New Roman" pitchFamily="18" charset="0"/>
              </a:rPr>
              <a:t>INTERBOOKS, Αθήνα</a:t>
            </a:r>
          </a:p>
          <a:p>
            <a:pPr eaLnBrk="1" hangingPunct="1"/>
            <a:r>
              <a:rPr lang="en-US" altLang="el-GR" sz="2400" smtClean="0">
                <a:cs typeface="Times New Roman" pitchFamily="18" charset="0"/>
              </a:rPr>
              <a:t>ΙΤΕΠ (2002). Ελληνική Οικονομία &amp; Τουρισμός, (13) Μάιος 2002, Αθήνα</a:t>
            </a:r>
            <a:endParaRPr lang="el-GR" altLang="el-GR" sz="24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650" y="3832225"/>
            <a:ext cx="777716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  <p:pic>
        <p:nvPicPr>
          <p:cNvPr id="3379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718175"/>
            <a:ext cx="3240087" cy="7715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7" name="Group 11"/>
          <p:cNvGrpSpPr>
            <a:grpSpLocks/>
          </p:cNvGrpSpPr>
          <p:nvPr/>
        </p:nvGrpSpPr>
        <p:grpSpPr bwMode="auto">
          <a:xfrm>
            <a:off x="541338" y="468313"/>
            <a:ext cx="7991475" cy="1303337"/>
            <a:chOff x="467544" y="468279"/>
            <a:chExt cx="7990656" cy="1303321"/>
          </a:xfrm>
        </p:grpSpPr>
        <p:pic>
          <p:nvPicPr>
            <p:cNvPr id="3380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226" y="468279"/>
              <a:ext cx="1968974" cy="130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1" name="Group 13"/>
            <p:cNvGrpSpPr>
              <a:grpSpLocks/>
            </p:cNvGrpSpPr>
            <p:nvPr/>
          </p:nvGrpSpPr>
          <p:grpSpPr bwMode="auto"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3380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373" y="836574"/>
                <a:ext cx="2736569" cy="576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>
                <a:normAutofit/>
              </a:bodyPr>
              <a:lstStyle/>
              <a:p>
                <a:pPr>
                  <a:defRPr/>
                </a:pPr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33798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607050"/>
            <a:ext cx="9921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Άδειες Χρήσης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sz="2800" smtClean="0">
                <a:solidFill>
                  <a:schemeClr val="tx1"/>
                </a:solidFill>
              </a:rPr>
              <a:t>Το παρόν εκπαιδευτικό υλικό υπόκειται σε</a:t>
            </a:r>
            <a:r>
              <a:rPr lang="en-US" altLang="el-GR" sz="2800" smtClean="0">
                <a:solidFill>
                  <a:schemeClr val="tx1"/>
                </a:solidFill>
              </a:rPr>
              <a:t> </a:t>
            </a:r>
            <a:r>
              <a:rPr lang="el-GR" altLang="el-GR" sz="2800" smtClean="0">
                <a:solidFill>
                  <a:schemeClr val="tx1"/>
                </a:solidFill>
              </a:rPr>
              <a:t>άδειες χρήσης </a:t>
            </a:r>
            <a:r>
              <a:rPr lang="en-US" altLang="el-GR" sz="2800" smtClean="0">
                <a:solidFill>
                  <a:schemeClr val="tx1"/>
                </a:solidFill>
              </a:rPr>
              <a:t>Creative Commons. </a:t>
            </a:r>
            <a:endParaRPr lang="el-GR" altLang="el-GR" sz="2800" smtClean="0">
              <a:solidFill>
                <a:schemeClr val="tx1"/>
              </a:solidFill>
            </a:endParaRPr>
          </a:p>
          <a:p>
            <a:pPr algn="just" eaLnBrk="1" hangingPunct="1"/>
            <a:endParaRPr lang="en-US" altLang="el-GR" sz="280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l-GR" altLang="el-GR" sz="2800" smtClean="0">
                <a:solidFill>
                  <a:schemeClr val="tx1"/>
                </a:solidFill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B5C12-3F78-4AF4-8B1D-C8BB1EE4527F}" type="slidenum">
              <a:rPr lang="el-GR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5125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Χρηματοδότηση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367212"/>
          </a:xfrm>
        </p:spPr>
        <p:txBody>
          <a:bodyPr/>
          <a:lstStyle/>
          <a:p>
            <a:pPr algn="just" eaLnBrk="1" hangingPunct="1"/>
            <a:r>
              <a:rPr lang="el-GR" altLang="el-GR" sz="2400" smtClean="0">
                <a:solidFill>
                  <a:schemeClr val="tx1"/>
                </a:solidFill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l-GR" altLang="el-GR" sz="2400" smtClean="0">
                <a:solidFill>
                  <a:schemeClr val="tx1"/>
                </a:solidFill>
              </a:rPr>
              <a:t>Το έργο «Ανοικτά Ακαδημαϊκά Μαθήματα Πανεπιστημίου Θεσσαλίας» έχει χρηματοδοτήσει μόνο τη αναδιαμόρφωση του εκπαιδευτικού υλικού. </a:t>
            </a:r>
          </a:p>
          <a:p>
            <a:pPr algn="just" eaLnBrk="1" hangingPunct="1"/>
            <a:r>
              <a:rPr lang="el-GR" altLang="el-GR" sz="2400" smtClean="0">
                <a:solidFill>
                  <a:schemeClr val="tx1"/>
                </a:solidFill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6346F-8937-4417-A24B-100990B4285C}" type="slidenum">
              <a:rPr lang="el-GR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6148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Σκοποί  ενότητας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sz="2800" dirty="0" smtClean="0">
                <a:cs typeface="Times New Roman" pitchFamily="18" charset="0"/>
              </a:rPr>
              <a:t>Χαρακτηριστικά, κατηγοριοποιήσεις και τυπολογία α</a:t>
            </a:r>
            <a:r>
              <a:rPr lang="el-GR" altLang="el-GR" sz="2800" dirty="0" smtClean="0">
                <a:solidFill>
                  <a:schemeClr val="tx1"/>
                </a:solidFill>
                <a:cs typeface="Times New Roman" pitchFamily="18" charset="0"/>
              </a:rPr>
              <a:t>θλητικού τουρισμού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A205-1E29-40ED-9F3F-EA7071BFD56D}" type="slidenum">
              <a:rPr lang="el-GR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7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Περιεχόμενα ενότητας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tx1"/>
                </a:solidFill>
              </a:rPr>
              <a:t>Τουρισμός και αθλητισμός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tx1"/>
                </a:solidFill>
              </a:rPr>
              <a:t>Ορισμός αθλητικού τουρισμού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Διακρίσεις αθλητικού τουρισμού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tx1"/>
                </a:solidFill>
              </a:rPr>
              <a:t>Μοντέλα κινήτρων αθλητικού ταξιδιού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Τυπολογία αθλητικού τουρίστα</a:t>
            </a:r>
            <a:endParaRPr lang="el-G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altLang="el-GR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C537E-93D0-433A-8E34-4EA6E23F710B}" type="slidenum">
              <a:rPr lang="el-GR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31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l-GR" sz="3600" b="1" dirty="0" smtClean="0">
                <a:solidFill>
                  <a:schemeClr val="tx1"/>
                </a:solidFill>
                <a:latin typeface="Trebuchet MS" pitchFamily="34" charset="0"/>
              </a:rPr>
              <a:t>Τουρισμός &amp; Αθλητισμός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el-GR" sz="2800" b="1" dirty="0" smtClean="0">
                <a:solidFill>
                  <a:schemeClr val="tx1"/>
                </a:solidFill>
                <a:latin typeface="Trebuchet MS" pitchFamily="34" charset="0"/>
              </a:rPr>
              <a:t>Ο τουρισμός και ο αθλητισμός στα τελευταία 40 χρόνια ακολουθούν παράλληλη πορεία ανάπτυξης, αποτελώντας ταυτόχρονα και τους δύο μαζικότερους κοινωνικούς θεσμούς της διεθνούς Κοινότητας </a:t>
            </a:r>
          </a:p>
          <a:p>
            <a:pPr algn="r" eaLnBrk="1" hangingPunct="1">
              <a:lnSpc>
                <a:spcPct val="120000"/>
              </a:lnSpc>
              <a:buFontTx/>
              <a:buNone/>
            </a:pPr>
            <a:endParaRPr lang="el-GR" sz="28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r" eaLnBrk="1" hangingPunct="1">
              <a:lnSpc>
                <a:spcPct val="120000"/>
              </a:lnSpc>
              <a:buFontTx/>
              <a:buNone/>
            </a:pPr>
            <a:r>
              <a:rPr lang="el-GR" sz="2800" b="1" dirty="0" smtClean="0">
                <a:solidFill>
                  <a:schemeClr val="tx1"/>
                </a:solidFill>
                <a:latin typeface="Trebuchet MS" pitchFamily="34" charset="0"/>
              </a:rPr>
              <a:t>(Λύτρας, 1993)</a:t>
            </a:r>
          </a:p>
        </p:txBody>
      </p:sp>
    </p:spTree>
    <p:extLst>
      <p:ext uri="{BB962C8B-B14F-4D97-AF65-F5344CB8AC3E}">
        <p14:creationId xmlns:p14="http://schemas.microsoft.com/office/powerpoint/2010/main" val="3221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l-GR" sz="3600" b="1" dirty="0" smtClean="0">
                <a:solidFill>
                  <a:schemeClr val="tx1"/>
                </a:solidFill>
                <a:latin typeface="Trebuchet MS" pitchFamily="34" charset="0"/>
              </a:rPr>
              <a:t>Αθλητικός Τουρισμός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7921625" cy="4464050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l-GR" sz="2700" b="1" dirty="0" smtClean="0">
                <a:solidFill>
                  <a:schemeClr val="tx1"/>
                </a:solidFill>
                <a:latin typeface="Trebuchet MS" pitchFamily="34" charset="0"/>
              </a:rPr>
              <a:t>Όλες οι μορφές ενεργητικής και παθητικής ανάμιξης σε αθλητικές δραστηριότητες, </a:t>
            </a:r>
          </a:p>
          <a:p>
            <a:pPr algn="just" eaLnBrk="1" hangingPunct="1">
              <a:lnSpc>
                <a:spcPct val="130000"/>
              </a:lnSpc>
            </a:pPr>
            <a:r>
              <a:rPr lang="el-GR" sz="2700" b="1" dirty="0" smtClean="0">
                <a:solidFill>
                  <a:schemeClr val="tx1"/>
                </a:solidFill>
                <a:latin typeface="Trebuchet MS" pitchFamily="34" charset="0"/>
              </a:rPr>
              <a:t>όπου η συμμετοχή είναι τυχαία ή οργανωμένη</a:t>
            </a:r>
          </a:p>
          <a:p>
            <a:pPr algn="just" eaLnBrk="1" hangingPunct="1">
              <a:lnSpc>
                <a:spcPct val="130000"/>
              </a:lnSpc>
            </a:pPr>
            <a:r>
              <a:rPr lang="el-GR" sz="2700" b="1" dirty="0" smtClean="0">
                <a:solidFill>
                  <a:schemeClr val="tx1"/>
                </a:solidFill>
                <a:latin typeface="Trebuchet MS" pitchFamily="34" charset="0"/>
              </a:rPr>
              <a:t>γίνεται για επαγγελματικούς ή μη λόγους</a:t>
            </a:r>
          </a:p>
          <a:p>
            <a:pPr algn="just" eaLnBrk="1" hangingPunct="1">
              <a:lnSpc>
                <a:spcPct val="130000"/>
              </a:lnSpc>
            </a:pPr>
            <a:r>
              <a:rPr lang="el-GR" sz="2700" b="1" dirty="0" smtClean="0">
                <a:solidFill>
                  <a:schemeClr val="tx1"/>
                </a:solidFill>
                <a:latin typeface="Trebuchet MS" pitchFamily="34" charset="0"/>
              </a:rPr>
              <a:t>προϋποθέτει μετακίνηση μακριά από τόπο διαμονής και εργασίας </a:t>
            </a:r>
          </a:p>
          <a:p>
            <a:pPr algn="r" eaLnBrk="1" hangingPunct="1">
              <a:lnSpc>
                <a:spcPct val="130000"/>
              </a:lnSpc>
              <a:buFontTx/>
              <a:buNone/>
            </a:pPr>
            <a:r>
              <a:rPr lang="el-GR" sz="2600" b="1" dirty="0" smtClean="0">
                <a:solidFill>
                  <a:schemeClr val="tx1"/>
                </a:solidFill>
                <a:latin typeface="Trebuchet MS" pitchFamily="34" charset="0"/>
              </a:rPr>
              <a:t>(RU-GR</a:t>
            </a:r>
            <a:r>
              <a:rPr lang="en-US" sz="2600" b="1" dirty="0" smtClean="0">
                <a:solidFill>
                  <a:schemeClr val="tx1"/>
                </a:solidFill>
                <a:latin typeface="Trebuchet MS" pitchFamily="34" charset="0"/>
              </a:rPr>
              <a:t>, 2002)</a:t>
            </a:r>
            <a:endParaRPr lang="el-GR" sz="26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267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3600" b="1" dirty="0" smtClean="0">
                <a:solidFill>
                  <a:schemeClr val="tx1"/>
                </a:solidFill>
                <a:latin typeface="Trebuchet MS" pitchFamily="34" charset="0"/>
              </a:rPr>
              <a:t>Αθλητικός Τουρισμός διακρίνεται ανάλογα με: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73238"/>
            <a:ext cx="4038600" cy="4464050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b="1" dirty="0" smtClean="0">
                <a:solidFill>
                  <a:schemeClr val="tx1"/>
                </a:solidFill>
                <a:latin typeface="Trebuchet MS" pitchFamily="34" charset="0"/>
              </a:rPr>
              <a:t>Τον προορισμό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2400" b="1" dirty="0" smtClean="0">
                <a:solidFill>
                  <a:schemeClr val="tx1"/>
                </a:solidFill>
                <a:latin typeface="Trebuchet MS" pitchFamily="34" charset="0"/>
              </a:rPr>
              <a:t>---------------------------------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Ταξίδια για εργασία ή για αναψυχή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Παθητικοί ή ενεργητικοί αθλητικοί τουρίστες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Οργανωμένοι ή ανεξάρτητοι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Συμμετοχή σε πολλαπλά ή σε μεμονωμένα αθλήματα</a:t>
            </a:r>
          </a:p>
        </p:txBody>
      </p:sp>
      <p:sp>
        <p:nvSpPr>
          <p:cNvPr id="17412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859338" y="1773238"/>
            <a:ext cx="3600450" cy="3816350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b="1" dirty="0" smtClean="0">
                <a:solidFill>
                  <a:schemeClr val="tx1"/>
                </a:solidFill>
                <a:latin typeface="Trebuchet MS" pitchFamily="34" charset="0"/>
              </a:rPr>
              <a:t>Τη συμμετοχή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2400" b="1" dirty="0" smtClean="0">
                <a:solidFill>
                  <a:schemeClr val="tx1"/>
                </a:solidFill>
                <a:latin typeface="Trebuchet MS" pitchFamily="34" charset="0"/>
              </a:rPr>
              <a:t>-----------------------------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Αθλητικά Θέρετρα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u="sng" dirty="0" smtClean="0">
                <a:solidFill>
                  <a:schemeClr val="tx1"/>
                </a:solidFill>
                <a:latin typeface="Trebuchet MS" pitchFamily="34" charset="0"/>
              </a:rPr>
              <a:t>Αθλητικά Γεγονότα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Αθλητικά Αξιοθέατα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Αθλητικές Κρουαζιέρες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Αθλητικές Περιπέτειες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200" b="1" dirty="0" smtClean="0">
                <a:solidFill>
                  <a:schemeClr val="tx1"/>
                </a:solidFill>
                <a:latin typeface="Trebuchet MS" pitchFamily="34" charset="0"/>
              </a:rPr>
              <a:t>Αθλητικές Περιηγήσεις</a:t>
            </a:r>
            <a:r>
              <a:rPr lang="el-GR" sz="2000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5435600" y="5805488"/>
            <a:ext cx="3095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l-GR" sz="2600" b="1" dirty="0">
                <a:solidFill>
                  <a:srgbClr val="000099"/>
                </a:solidFill>
              </a:rPr>
              <a:t>(</a:t>
            </a:r>
            <a:r>
              <a:rPr lang="en-US" sz="2600" b="1" dirty="0">
                <a:solidFill>
                  <a:srgbClr val="000099"/>
                </a:solidFill>
              </a:rPr>
              <a:t>Kurtzman, 1998)</a:t>
            </a:r>
            <a:endParaRPr lang="el-GR" sz="2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34925" y="188913"/>
            <a:ext cx="8988425" cy="6412587"/>
            <a:chOff x="34925" y="188913"/>
            <a:chExt cx="8988425" cy="6412587"/>
          </a:xfrm>
        </p:grpSpPr>
        <p:sp>
          <p:nvSpPr>
            <p:cNvPr id="18434" name="Rectangle 6"/>
            <p:cNvSpPr>
              <a:spLocks noChangeArrowheads="1"/>
            </p:cNvSpPr>
            <p:nvPr/>
          </p:nvSpPr>
          <p:spPr bwMode="auto">
            <a:xfrm>
              <a:off x="107950" y="188913"/>
              <a:ext cx="8915400" cy="86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l-GR" sz="3600" b="1" u="sng" dirty="0"/>
                <a:t>Μοντέλο κινήτρων αθλητικού ταξιδιού</a:t>
              </a:r>
            </a:p>
          </p:txBody>
        </p:sp>
        <p:sp>
          <p:nvSpPr>
            <p:cNvPr id="262159" name="Text Box 15"/>
            <p:cNvSpPr txBox="1">
              <a:spLocks noChangeArrowheads="1"/>
            </p:cNvSpPr>
            <p:nvPr/>
          </p:nvSpPr>
          <p:spPr bwMode="auto">
            <a:xfrm>
              <a:off x="1404938" y="5734050"/>
              <a:ext cx="7343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l-GR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Κριτήρια: α) ένταση της δραστηριότητας &amp; β) ανταγωνισμός</a:t>
              </a:r>
            </a:p>
          </p:txBody>
        </p:sp>
        <p:grpSp>
          <p:nvGrpSpPr>
            <p:cNvPr id="18436" name="Group 127"/>
            <p:cNvGrpSpPr>
              <a:grpSpLocks/>
            </p:cNvGrpSpPr>
            <p:nvPr/>
          </p:nvGrpSpPr>
          <p:grpSpPr bwMode="auto">
            <a:xfrm>
              <a:off x="34925" y="1052513"/>
              <a:ext cx="8677275" cy="4824412"/>
              <a:chOff x="22" y="754"/>
              <a:chExt cx="5466" cy="3039"/>
            </a:xfrm>
          </p:grpSpPr>
          <p:sp>
            <p:nvSpPr>
              <p:cNvPr id="18438" name="Line 7"/>
              <p:cNvSpPr>
                <a:spLocks noChangeShapeType="1"/>
              </p:cNvSpPr>
              <p:nvPr/>
            </p:nvSpPr>
            <p:spPr bwMode="auto">
              <a:xfrm>
                <a:off x="907" y="1162"/>
                <a:ext cx="45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2152" name="Text Box 8"/>
              <p:cNvSpPr txBox="1">
                <a:spLocks noChangeArrowheads="1"/>
              </p:cNvSpPr>
              <p:nvPr/>
            </p:nvSpPr>
            <p:spPr bwMode="auto">
              <a:xfrm>
                <a:off x="907" y="800"/>
                <a:ext cx="8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l-GR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Ήπια</a:t>
                </a:r>
                <a:endParaRPr lang="el-GR" sz="24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2153" name="Text Box 9"/>
              <p:cNvSpPr txBox="1">
                <a:spLocks noChangeArrowheads="1"/>
              </p:cNvSpPr>
              <p:nvPr/>
            </p:nvSpPr>
            <p:spPr bwMode="auto">
              <a:xfrm>
                <a:off x="4611" y="800"/>
                <a:ext cx="8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r>
                  <a:rPr lang="el-GR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Έντονη</a:t>
                </a:r>
              </a:p>
            </p:txBody>
          </p:sp>
          <p:sp>
            <p:nvSpPr>
              <p:cNvPr id="262154" name="Text Box 10"/>
              <p:cNvSpPr txBox="1">
                <a:spLocks noChangeArrowheads="1"/>
              </p:cNvSpPr>
              <p:nvPr/>
            </p:nvSpPr>
            <p:spPr bwMode="auto">
              <a:xfrm>
                <a:off x="2126" y="754"/>
                <a:ext cx="18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l-GR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Δραστηριότητα</a:t>
                </a:r>
                <a:r>
                  <a:rPr lang="el-GR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</a:p>
            </p:txBody>
          </p:sp>
          <p:sp>
            <p:nvSpPr>
              <p:cNvPr id="262155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483" y="2317"/>
                <a:ext cx="17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l-GR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Ανταγωνισμός</a:t>
                </a:r>
                <a:endParaRPr lang="el-GR" sz="24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2156" name="Text Box 12"/>
              <p:cNvSpPr txBox="1">
                <a:spLocks noChangeArrowheads="1"/>
              </p:cNvSpPr>
              <p:nvPr/>
            </p:nvSpPr>
            <p:spPr bwMode="auto">
              <a:xfrm>
                <a:off x="90" y="940"/>
                <a:ext cx="6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l-GR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Ήπιος</a:t>
                </a:r>
                <a:endParaRPr lang="el-GR" sz="24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2157" name="Text Box 13"/>
              <p:cNvSpPr txBox="1">
                <a:spLocks noChangeArrowheads="1"/>
              </p:cNvSpPr>
              <p:nvPr/>
            </p:nvSpPr>
            <p:spPr bwMode="auto">
              <a:xfrm>
                <a:off x="22" y="3543"/>
                <a:ext cx="7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r>
                  <a:rPr lang="el-GR" sz="2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Έντονος</a:t>
                </a:r>
                <a:endParaRPr lang="el-GR" sz="24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8445" name="Line 14"/>
              <p:cNvSpPr>
                <a:spLocks noChangeShapeType="1"/>
              </p:cNvSpPr>
              <p:nvPr/>
            </p:nvSpPr>
            <p:spPr bwMode="auto">
              <a:xfrm>
                <a:off x="770" y="1147"/>
                <a:ext cx="0" cy="25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2180" name="Rectangle 36"/>
              <p:cNvSpPr>
                <a:spLocks noChangeArrowheads="1"/>
              </p:cNvSpPr>
              <p:nvPr/>
            </p:nvSpPr>
            <p:spPr bwMode="auto">
              <a:xfrm>
                <a:off x="3976" y="2971"/>
                <a:ext cx="1489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Αθλητικός τουρισμός</a:t>
                </a:r>
                <a:endParaRPr lang="el-GR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(πρωταθλητισμός)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9" name="Rectangle 35"/>
              <p:cNvSpPr>
                <a:spLocks noChangeArrowheads="1"/>
              </p:cNvSpPr>
              <p:nvPr/>
            </p:nvSpPr>
            <p:spPr bwMode="auto">
              <a:xfrm>
                <a:off x="2351" y="2971"/>
                <a:ext cx="1625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Αθλητικός τουρισμός</a:t>
                </a:r>
                <a:endParaRPr lang="el-GR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(μπόουλινγκ)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8" name="Rectangle 34"/>
              <p:cNvSpPr>
                <a:spLocks noChangeArrowheads="1"/>
              </p:cNvSpPr>
              <p:nvPr/>
            </p:nvSpPr>
            <p:spPr bwMode="auto">
              <a:xfrm>
                <a:off x="907" y="2971"/>
                <a:ext cx="1444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Αθλητικός τουρισμός</a:t>
                </a:r>
                <a:endParaRPr lang="el-GR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(θεατές)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7" name="Rectangle 33"/>
              <p:cNvSpPr>
                <a:spLocks noChangeArrowheads="1"/>
              </p:cNvSpPr>
              <p:nvPr/>
            </p:nvSpPr>
            <p:spPr bwMode="auto">
              <a:xfrm>
                <a:off x="3976" y="1991"/>
                <a:ext cx="1489" cy="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Ταξίδι περιπέτειας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(ορειβασία)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6" name="Rectangle 32"/>
              <p:cNvSpPr>
                <a:spLocks noChangeArrowheads="1"/>
              </p:cNvSpPr>
              <p:nvPr/>
            </p:nvSpPr>
            <p:spPr bwMode="auto">
              <a:xfrm>
                <a:off x="2351" y="1991"/>
                <a:ext cx="1625" cy="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Τουριστικές</a:t>
                </a: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δραστηριότητες</a:t>
                </a:r>
                <a:endParaRPr lang="el-GR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(λουτρά, άσκηση, παιχνίδια, περιπέτεια)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5" name="Rectangle 31"/>
              <p:cNvSpPr>
                <a:spLocks noChangeArrowheads="1"/>
              </p:cNvSpPr>
              <p:nvPr/>
            </p:nvSpPr>
            <p:spPr bwMode="auto">
              <a:xfrm>
                <a:off x="907" y="1991"/>
                <a:ext cx="1444" cy="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Ταξίδι περιπέτειας</a:t>
                </a:r>
                <a:endParaRPr lang="el-GR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</a:t>
                </a:r>
                <a:r>
                  <a:rPr lang="el-GR" sz="16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ναυταθλητισμός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4" name="Rectangle 30"/>
              <p:cNvSpPr>
                <a:spLocks noChangeArrowheads="1"/>
              </p:cNvSpPr>
              <p:nvPr/>
            </p:nvSpPr>
            <p:spPr bwMode="auto">
              <a:xfrm>
                <a:off x="3976" y="1302"/>
                <a:ext cx="1489" cy="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Ταξίδι</a:t>
                </a:r>
                <a:r>
                  <a:rPr lang="el-GR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περιπέτειας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</a:t>
                </a:r>
                <a:r>
                  <a:rPr lang="el-GR" sz="16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ράφτινγκ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3" name="Rectangle 29"/>
              <p:cNvSpPr>
                <a:spLocks noChangeArrowheads="1"/>
              </p:cNvSpPr>
              <p:nvPr/>
            </p:nvSpPr>
            <p:spPr bwMode="auto">
              <a:xfrm>
                <a:off x="2351" y="1302"/>
                <a:ext cx="1625" cy="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Τουρισμός υγείας</a:t>
                </a:r>
                <a:endParaRPr lang="el-G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(φυσική κατάσταση)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262172" name="Rectangle 28"/>
              <p:cNvSpPr>
                <a:spLocks noChangeArrowheads="1"/>
              </p:cNvSpPr>
              <p:nvPr/>
            </p:nvSpPr>
            <p:spPr bwMode="auto">
              <a:xfrm>
                <a:off x="907" y="1302"/>
                <a:ext cx="1444" cy="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l-GR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Τουρισμός υγείας </a:t>
                </a:r>
                <a:endParaRPr lang="el-GR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el-GR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  <a:cs typeface="Times New Roman" pitchFamily="18" charset="0"/>
                  </a:rPr>
                  <a:t>(λουτρά)</a:t>
                </a:r>
                <a:endParaRPr lang="el-G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  <p:sp>
            <p:nvSpPr>
              <p:cNvPr id="18455" name="Line 43"/>
              <p:cNvSpPr>
                <a:spLocks noChangeShapeType="1"/>
              </p:cNvSpPr>
              <p:nvPr/>
            </p:nvSpPr>
            <p:spPr bwMode="auto">
              <a:xfrm>
                <a:off x="907" y="1991"/>
                <a:ext cx="455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6" name="Line 45"/>
              <p:cNvSpPr>
                <a:spLocks noChangeShapeType="1"/>
              </p:cNvSpPr>
              <p:nvPr/>
            </p:nvSpPr>
            <p:spPr bwMode="auto">
              <a:xfrm>
                <a:off x="2351" y="1302"/>
                <a:ext cx="0" cy="2359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7" name="Line 48"/>
              <p:cNvSpPr>
                <a:spLocks noChangeShapeType="1"/>
              </p:cNvSpPr>
              <p:nvPr/>
            </p:nvSpPr>
            <p:spPr bwMode="auto">
              <a:xfrm>
                <a:off x="3976" y="1302"/>
                <a:ext cx="0" cy="2359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8" name="Line 52"/>
              <p:cNvSpPr>
                <a:spLocks noChangeShapeType="1"/>
              </p:cNvSpPr>
              <p:nvPr/>
            </p:nvSpPr>
            <p:spPr bwMode="auto">
              <a:xfrm>
                <a:off x="907" y="2971"/>
                <a:ext cx="455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59" name="Line 37"/>
              <p:cNvSpPr>
                <a:spLocks noChangeShapeType="1"/>
              </p:cNvSpPr>
              <p:nvPr/>
            </p:nvSpPr>
            <p:spPr bwMode="auto">
              <a:xfrm>
                <a:off x="907" y="1302"/>
                <a:ext cx="4558" cy="0"/>
              </a:xfrm>
              <a:prstGeom prst="line">
                <a:avLst/>
              </a:prstGeom>
              <a:noFill/>
              <a:ln w="28575" cap="sq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60" name="Line 39"/>
              <p:cNvSpPr>
                <a:spLocks noChangeShapeType="1"/>
              </p:cNvSpPr>
              <p:nvPr/>
            </p:nvSpPr>
            <p:spPr bwMode="auto">
              <a:xfrm>
                <a:off x="907" y="1302"/>
                <a:ext cx="0" cy="2359"/>
              </a:xfrm>
              <a:prstGeom prst="line">
                <a:avLst/>
              </a:prstGeom>
              <a:noFill/>
              <a:ln w="28575" cap="sq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61" name="Line 40"/>
              <p:cNvSpPr>
                <a:spLocks noChangeShapeType="1"/>
              </p:cNvSpPr>
              <p:nvPr/>
            </p:nvSpPr>
            <p:spPr bwMode="auto">
              <a:xfrm>
                <a:off x="5465" y="1302"/>
                <a:ext cx="0" cy="2359"/>
              </a:xfrm>
              <a:prstGeom prst="line">
                <a:avLst/>
              </a:prstGeom>
              <a:noFill/>
              <a:ln w="28575" cap="sq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462" name="Line 38"/>
              <p:cNvSpPr>
                <a:spLocks noChangeShapeType="1"/>
              </p:cNvSpPr>
              <p:nvPr/>
            </p:nvSpPr>
            <p:spPr bwMode="auto">
              <a:xfrm>
                <a:off x="907" y="3661"/>
                <a:ext cx="4558" cy="0"/>
              </a:xfrm>
              <a:prstGeom prst="line">
                <a:avLst/>
              </a:prstGeom>
              <a:noFill/>
              <a:ln w="28575" cap="sq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8437" name="Rectangle 126"/>
            <p:cNvSpPr>
              <a:spLocks noChangeArrowheads="1"/>
            </p:cNvSpPr>
            <p:nvPr/>
          </p:nvSpPr>
          <p:spPr bwMode="auto">
            <a:xfrm>
              <a:off x="7218363" y="6170613"/>
              <a:ext cx="134684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/>
                <a:t>Hall, 1992</a:t>
              </a:r>
              <a:endParaRPr lang="el-GR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456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486</Words>
  <Application>Microsoft Office PowerPoint</Application>
  <PresentationFormat>Προβολή στην οθόνη (4:3)</PresentationFormat>
  <Paragraphs>120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Τίτλος Μαθήματος</vt:lpstr>
      <vt:lpstr>Άδειες Χρήσης</vt:lpstr>
      <vt:lpstr>Χρηματοδότηση</vt:lpstr>
      <vt:lpstr>Σκοποί  ενότητας</vt:lpstr>
      <vt:lpstr>Περιεχόμενα ενότητας</vt:lpstr>
      <vt:lpstr>Τουρισμός &amp; Αθλητισμός</vt:lpstr>
      <vt:lpstr>Αθλητικός Τουρισμός</vt:lpstr>
      <vt:lpstr>Αθλητικός Τουρισμός διακρίνεται ανάλογα με:</vt:lpstr>
      <vt:lpstr>Παρουσίαση του PowerPoint</vt:lpstr>
      <vt:lpstr>Παρουσίαση του PowerPoint</vt:lpstr>
      <vt:lpstr>ΒΙΒΛΙΟΓΡΑΦΙΑ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λένα</dc:creator>
  <cp:lastModifiedBy>el</cp:lastModifiedBy>
  <cp:revision>31</cp:revision>
  <dcterms:created xsi:type="dcterms:W3CDTF">2012-10-25T09:44:10Z</dcterms:created>
  <dcterms:modified xsi:type="dcterms:W3CDTF">2015-12-02T02:42:28Z</dcterms:modified>
</cp:coreProperties>
</file>