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9" r:id="rId4"/>
    <p:sldId id="261" r:id="rId5"/>
    <p:sldId id="262" r:id="rId6"/>
    <p:sldId id="265" r:id="rId7"/>
    <p:sldId id="364" r:id="rId8"/>
    <p:sldId id="348" r:id="rId9"/>
    <p:sldId id="289" r:id="rId10"/>
    <p:sldId id="374" r:id="rId11"/>
    <p:sldId id="375" r:id="rId12"/>
    <p:sldId id="365" r:id="rId13"/>
    <p:sldId id="376" r:id="rId14"/>
    <p:sldId id="366" r:id="rId15"/>
    <p:sldId id="367" r:id="rId16"/>
    <p:sldId id="377" r:id="rId17"/>
    <p:sldId id="378" r:id="rId18"/>
    <p:sldId id="379" r:id="rId19"/>
    <p:sldId id="352" r:id="rId20"/>
    <p:sldId id="350" r:id="rId21"/>
    <p:sldId id="380" r:id="rId22"/>
    <p:sldId id="368" r:id="rId23"/>
    <p:sldId id="353" r:id="rId24"/>
    <p:sldId id="381" r:id="rId25"/>
    <p:sldId id="354" r:id="rId26"/>
    <p:sldId id="382" r:id="rId27"/>
    <p:sldId id="291" r:id="rId28"/>
    <p:sldId id="383" r:id="rId29"/>
    <p:sldId id="384" r:id="rId30"/>
    <p:sldId id="333" r:id="rId31"/>
    <p:sldId id="315" r:id="rId32"/>
    <p:sldId id="280" r:id="rId33"/>
  </p:sldIdLst>
  <p:sldSz cx="9144000" cy="6858000" type="screen4x3"/>
  <p:notesSz cx="6858000" cy="9144000"/>
  <p:custDataLst>
    <p:tags r:id="rId35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86470" autoAdjust="0"/>
  </p:normalViewPr>
  <p:slideViewPr>
    <p:cSldViewPr>
      <p:cViewPr varScale="1">
        <p:scale>
          <a:sx n="58" d="100"/>
          <a:sy n="58" d="100"/>
        </p:scale>
        <p:origin x="72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21/6/2015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705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1909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7662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9968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8961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2040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223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9372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39096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8368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94694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49387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93990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5404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0204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53892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56077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74245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9690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1919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76857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3677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7626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3029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4475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875500"/>
            <a:ext cx="7772400" cy="1216257"/>
          </a:xfrm>
        </p:spPr>
        <p:txBody>
          <a:bodyPr/>
          <a:lstStyle/>
          <a:p>
            <a:r>
              <a:rPr lang="el-GR" dirty="0" err="1" smtClean="0"/>
              <a:t>Εμβιομηχανική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5800" y="3091757"/>
            <a:ext cx="7776864" cy="1883675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l-GR" sz="2800" b="1" dirty="0"/>
              <a:t>4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altLang="el-G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Γωνιακά κινηματικά μεγέθη</a:t>
            </a:r>
            <a:endParaRPr lang="el-GR" altLang="el-GR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l-GR" sz="2800" dirty="0" smtClean="0"/>
          </a:p>
          <a:p>
            <a:r>
              <a:rPr lang="el-GR" sz="2800" dirty="0" smtClean="0"/>
              <a:t>Αθανάσιος </a:t>
            </a:r>
            <a:r>
              <a:rPr lang="el-GR" sz="2800" dirty="0" err="1" smtClean="0"/>
              <a:t>Τσιόκανος</a:t>
            </a:r>
            <a:r>
              <a:rPr lang="el-GR" sz="2800" dirty="0" smtClean="0"/>
              <a:t>, Γιάννης Γιάκας</a:t>
            </a:r>
          </a:p>
          <a:p>
            <a:r>
              <a:rPr lang="el-GR" sz="2800" dirty="0" smtClean="0"/>
              <a:t>Τμήμα</a:t>
            </a:r>
            <a:r>
              <a:rPr lang="en-US" sz="2800" dirty="0" smtClean="0"/>
              <a:t> </a:t>
            </a:r>
            <a:r>
              <a:rPr lang="el-GR" sz="2800" dirty="0" smtClean="0"/>
              <a:t>Επιστήμης Φυσικής Αγωγής και Αθλητισμού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151" y="5591191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657244" y="468279"/>
            <a:ext cx="7875196" cy="1303321"/>
            <a:chOff x="583004" y="468279"/>
            <a:chExt cx="7875196" cy="13033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583004" y="520290"/>
              <a:ext cx="4706844" cy="1224136"/>
              <a:chOff x="510996" y="520290"/>
              <a:chExt cx="4706844" cy="1224136"/>
            </a:xfrm>
          </p:grpSpPr>
          <p:pic>
            <p:nvPicPr>
              <p:cNvPr id="1032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99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763688" y="831907"/>
                <a:ext cx="3454152" cy="576064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026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04" y="5607520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907088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r>
              <a:rPr lang="el-GR" altLang="el-GR" sz="3600" dirty="0"/>
              <a:t>Τμήματα περιφέρειας </a:t>
            </a:r>
            <a:br>
              <a:rPr lang="el-GR" altLang="el-GR" sz="3600" dirty="0"/>
            </a:br>
            <a:r>
              <a:rPr lang="el-GR" altLang="el-GR" sz="3600" dirty="0"/>
              <a:t>και αντίστοιχες τιμές σε μοίρες και </a:t>
            </a:r>
            <a:r>
              <a:rPr lang="el-GR" altLang="el-GR" sz="3600" dirty="0" smtClean="0"/>
              <a:t>ακτίνια 1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5445224"/>
            <a:ext cx="8568952" cy="1152128"/>
          </a:xfrm>
        </p:spPr>
        <p:txBody>
          <a:bodyPr>
            <a:noAutofit/>
          </a:bodyPr>
          <a:lstStyle/>
          <a:p>
            <a:r>
              <a:rPr lang="en-US" altLang="el-GR" sz="2400" dirty="0" err="1"/>
              <a:t>Αντιστοιχίες</a:t>
            </a:r>
            <a:r>
              <a:rPr lang="en-US" altLang="el-GR" sz="2400" dirty="0"/>
              <a:t> </a:t>
            </a:r>
            <a:r>
              <a:rPr lang="en-US" altLang="el-GR" sz="2400" dirty="0" err="1"/>
              <a:t>μοιρών</a:t>
            </a:r>
            <a:r>
              <a:rPr lang="en-US" altLang="el-GR" sz="2400" dirty="0"/>
              <a:t> και α</a:t>
            </a:r>
            <a:r>
              <a:rPr lang="en-US" altLang="el-GR" sz="2400" dirty="0" err="1"/>
              <a:t>κτινίων</a:t>
            </a:r>
            <a:r>
              <a:rPr lang="en-US" altLang="el-GR" sz="2400" dirty="0"/>
              <a:t> </a:t>
            </a:r>
            <a:r>
              <a:rPr lang="en-US" altLang="el-GR" sz="2400" dirty="0" err="1"/>
              <a:t>σε</a:t>
            </a:r>
            <a:r>
              <a:rPr lang="en-US" altLang="el-GR" sz="2400" dirty="0"/>
              <a:t> </a:t>
            </a:r>
            <a:r>
              <a:rPr lang="en-US" altLang="el-GR" sz="2400" dirty="0" err="1"/>
              <a:t>διάφορες</a:t>
            </a:r>
            <a:r>
              <a:rPr lang="en-US" altLang="el-GR" sz="2400" dirty="0"/>
              <a:t> </a:t>
            </a:r>
            <a:r>
              <a:rPr lang="en-US" altLang="el-GR" sz="2400" dirty="0" err="1"/>
              <a:t>γωνίες</a:t>
            </a:r>
            <a:r>
              <a:rPr lang="en-US" altLang="el-GR" sz="2400" dirty="0" smtClean="0"/>
              <a:t>.</a:t>
            </a:r>
            <a:endParaRPr lang="en-US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pic>
        <p:nvPicPr>
          <p:cNvPr id="8" name="Picture 4" descr="auto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2060848"/>
            <a:ext cx="6400800" cy="295275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98242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339010" y="908720"/>
            <a:ext cx="4697486" cy="1143000"/>
          </a:xfrm>
        </p:spPr>
        <p:txBody>
          <a:bodyPr>
            <a:noAutofit/>
          </a:bodyPr>
          <a:lstStyle/>
          <a:p>
            <a:r>
              <a:rPr lang="el-GR" altLang="el-GR" sz="3600" dirty="0"/>
              <a:t>Τμήματα περιφέρειας </a:t>
            </a:r>
            <a:br>
              <a:rPr lang="el-GR" altLang="el-GR" sz="3600" dirty="0"/>
            </a:br>
            <a:r>
              <a:rPr lang="el-GR" altLang="el-GR" sz="3600" dirty="0"/>
              <a:t>και αντίστοιχες τιμές σε μοίρες και </a:t>
            </a:r>
            <a:r>
              <a:rPr lang="el-GR" altLang="el-GR" sz="3600" dirty="0" smtClean="0"/>
              <a:t>ακτίνια 2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726360" y="3356992"/>
            <a:ext cx="3960440" cy="1152128"/>
          </a:xfrm>
        </p:spPr>
        <p:txBody>
          <a:bodyPr>
            <a:noAutofit/>
          </a:bodyPr>
          <a:lstStyle/>
          <a:p>
            <a:r>
              <a:rPr lang="el-GR" altLang="el-GR" sz="2400" dirty="0"/>
              <a:t>Ορισμός του ακτινίου</a:t>
            </a:r>
            <a:endParaRPr lang="en-US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48" y="404514"/>
            <a:ext cx="4221162" cy="619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79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Γωνιακές μετατοπίσεις των μελών του </a:t>
            </a:r>
            <a:r>
              <a:rPr lang="el-GR" altLang="el-GR" dirty="0" smtClean="0"/>
              <a:t>σώματος 1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5301208"/>
            <a:ext cx="8568952" cy="1296144"/>
          </a:xfrm>
        </p:spPr>
        <p:txBody>
          <a:bodyPr>
            <a:noAutofit/>
          </a:bodyPr>
          <a:lstStyle/>
          <a:p>
            <a:r>
              <a:rPr lang="el-GR" altLang="el-GR" sz="2400" dirty="0"/>
              <a:t>Παρουσιάζονται τρεις διαφορετικές θέσεις του πήχη ως προς το βραχίονα, οι οποίες ορίζονται αριθμητικά με τη γωνία της άρθρωσης του αγκώνα.</a:t>
            </a:r>
            <a:endParaRPr lang="en-US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  <p:pic>
        <p:nvPicPr>
          <p:cNvPr id="7" name="Picture 4" descr="auto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2404" y="1640173"/>
            <a:ext cx="5791200" cy="3557587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56980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Γωνιακές μετατοπίσεις των μελών του </a:t>
            </a:r>
            <a:r>
              <a:rPr lang="el-GR" altLang="el-GR" dirty="0" smtClean="0"/>
              <a:t>σώματος 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5157192"/>
            <a:ext cx="8568952" cy="1440160"/>
          </a:xfrm>
        </p:spPr>
        <p:txBody>
          <a:bodyPr>
            <a:noAutofit/>
          </a:bodyPr>
          <a:lstStyle/>
          <a:p>
            <a:r>
              <a:rPr lang="el-GR" altLang="el-GR" sz="2200" dirty="0"/>
              <a:t>Δύο τρόποι μέτρησης των γωνιών των μελών του σώματος υπάρχουν: οι σχετικές γωνίες (η γωνία που περιλαμβάνεται μεταξύ των </a:t>
            </a:r>
            <a:r>
              <a:rPr lang="el-GR" altLang="el-GR" sz="2200" dirty="0" err="1"/>
              <a:t>επιμήκων</a:t>
            </a:r>
            <a:r>
              <a:rPr lang="el-GR" altLang="el-GR" sz="2200" dirty="0"/>
              <a:t> αξόνων δύο μελών) και οι απόλυτες γωνίες (η γωνία κλίσης των μελών, ο προσανατολισμός τους στο χώρο).</a:t>
            </a:r>
            <a:endParaRPr lang="en-US" altLang="el-GR" sz="22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7952"/>
            <a:ext cx="1152674" cy="352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627952"/>
            <a:ext cx="1320447" cy="345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00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Απόλυτες γωνίες των μελών του σώματος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4581128"/>
            <a:ext cx="8568952" cy="201622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l-GR" sz="2200" dirty="0"/>
              <a:t>Ο συνήθης τρόπος υπολογισμού μιας απόλυτης γωνίας μέλους του σώματος προϋποθέτει την τοποθέτηση ενός συστήματος συντεταγμένων στο μακρινό άκρο του μέλους. Έτσι, η γωνία μετριέται αρχίζοντας από τη δεξιά οριζόντια θέση και με κατεύθυνση αντίθετη της κίνησης των δεικτών του </a:t>
            </a:r>
            <a:r>
              <a:rPr lang="el-GR" altLang="el-GR" sz="2200" dirty="0" err="1"/>
              <a:t>ωρολογιού</a:t>
            </a:r>
            <a:r>
              <a:rPr lang="el-GR" altLang="el-GR" sz="2200" dirty="0"/>
              <a:t>. Οι απόλυτες γωνίες υπολογίζονται με τον κανόνα της εφαπτομένης (απέναντι προς την προσκείμενη της γωνίας πλευρά).</a:t>
            </a:r>
            <a:endParaRPr lang="en-US" altLang="el-GR" sz="22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5770"/>
            <a:ext cx="1881223" cy="319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265770"/>
            <a:ext cx="2025393" cy="319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46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Γωνιακές μετατοπίσεις σε διάφορες αρθρώσεις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860032" y="1628800"/>
            <a:ext cx="4032448" cy="4968552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l-GR" altLang="el-GR" sz="2400" b="1" u="sng" dirty="0"/>
              <a:t>Γωνίες στο διασκελισμό της βάδισης</a:t>
            </a:r>
            <a:endParaRPr lang="en-US" altLang="el-GR" sz="2400" b="1" u="sng" dirty="0"/>
          </a:p>
          <a:p>
            <a:pPr algn="ctr">
              <a:lnSpc>
                <a:spcPct val="90000"/>
              </a:lnSpc>
            </a:pPr>
            <a:endParaRPr lang="en-US" altLang="el-GR" sz="2800" b="1" u="sng" dirty="0"/>
          </a:p>
          <a:p>
            <a:pPr>
              <a:lnSpc>
                <a:spcPct val="90000"/>
              </a:lnSpc>
            </a:pPr>
            <a:r>
              <a:rPr lang="en-US" altLang="el-GR" sz="2400" b="1" dirty="0"/>
              <a:t>Α) </a:t>
            </a:r>
            <a:r>
              <a:rPr lang="en-US" altLang="el-GR" sz="2400" b="1" dirty="0" err="1"/>
              <a:t>στο</a:t>
            </a:r>
            <a:r>
              <a:rPr lang="en-US" altLang="el-GR" sz="2400" b="1" dirty="0"/>
              <a:t> </a:t>
            </a:r>
            <a:r>
              <a:rPr lang="en-US" altLang="el-GR" sz="2400" b="1" dirty="0" err="1"/>
              <a:t>ισχίο</a:t>
            </a:r>
            <a:endParaRPr lang="en-US" altLang="el-GR" sz="2400" b="1" dirty="0"/>
          </a:p>
          <a:p>
            <a:pPr>
              <a:lnSpc>
                <a:spcPct val="90000"/>
              </a:lnSpc>
            </a:pPr>
            <a:endParaRPr lang="en-US" altLang="el-GR" sz="2400" b="1" dirty="0"/>
          </a:p>
          <a:p>
            <a:pPr>
              <a:lnSpc>
                <a:spcPct val="90000"/>
              </a:lnSpc>
            </a:pPr>
            <a:endParaRPr lang="en-US" altLang="el-GR" sz="2400" b="1" dirty="0"/>
          </a:p>
          <a:p>
            <a:pPr>
              <a:lnSpc>
                <a:spcPct val="90000"/>
              </a:lnSpc>
            </a:pPr>
            <a:r>
              <a:rPr lang="en-US" altLang="el-GR" sz="2400" b="1" dirty="0"/>
              <a:t>Β) </a:t>
            </a:r>
            <a:r>
              <a:rPr lang="en-US" altLang="el-GR" sz="2400" b="1" dirty="0" err="1"/>
              <a:t>στο</a:t>
            </a:r>
            <a:r>
              <a:rPr lang="en-US" altLang="el-GR" sz="2400" b="1" dirty="0"/>
              <a:t> </a:t>
            </a:r>
            <a:r>
              <a:rPr lang="en-US" altLang="el-GR" sz="2400" b="1" dirty="0" err="1"/>
              <a:t>γόν</a:t>
            </a:r>
            <a:r>
              <a:rPr lang="en-US" altLang="el-GR" sz="2400" b="1" dirty="0"/>
              <a:t>ατο</a:t>
            </a:r>
          </a:p>
          <a:p>
            <a:pPr>
              <a:lnSpc>
                <a:spcPct val="90000"/>
              </a:lnSpc>
            </a:pPr>
            <a:endParaRPr lang="en-US" altLang="el-GR" sz="2400" b="1" dirty="0"/>
          </a:p>
          <a:p>
            <a:pPr>
              <a:lnSpc>
                <a:spcPct val="90000"/>
              </a:lnSpc>
            </a:pPr>
            <a:endParaRPr lang="en-US" altLang="el-GR" sz="2400" b="1" dirty="0"/>
          </a:p>
          <a:p>
            <a:pPr>
              <a:lnSpc>
                <a:spcPct val="90000"/>
              </a:lnSpc>
            </a:pPr>
            <a:r>
              <a:rPr lang="en-US" altLang="el-GR" sz="2400" b="1" dirty="0"/>
              <a:t>C)</a:t>
            </a:r>
            <a:r>
              <a:rPr lang="el-GR" altLang="el-GR" sz="2400" b="1" dirty="0"/>
              <a:t> στην </a:t>
            </a:r>
            <a:r>
              <a:rPr lang="el-GR" altLang="el-GR" sz="2400" b="1" dirty="0" err="1"/>
              <a:t>ποδοκνημική</a:t>
            </a:r>
            <a:endParaRPr lang="en-US" altLang="el-GR" sz="24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  <p:pic>
        <p:nvPicPr>
          <p:cNvPr id="7" name="Picture 4" descr="auto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1628800"/>
            <a:ext cx="3325960" cy="4929163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08348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Γωνιακή </a:t>
            </a:r>
            <a:r>
              <a:rPr lang="el-GR" altLang="el-GR" dirty="0" smtClean="0"/>
              <a:t>ταχύτητα 1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1844824"/>
            <a:ext cx="8568952" cy="4752528"/>
          </a:xfrm>
        </p:spPr>
        <p:txBody>
          <a:bodyPr>
            <a:noAutofit/>
          </a:bodyPr>
          <a:lstStyle/>
          <a:p>
            <a:r>
              <a:rPr lang="en-US" altLang="el-GR" sz="2200" dirty="0" err="1"/>
              <a:t>Είν</a:t>
            </a:r>
            <a:r>
              <a:rPr lang="en-US" altLang="el-GR" sz="2200" dirty="0"/>
              <a:t>αι το πηλίκο της μεταβολής της γωνίας δια του απαιτούμενου χρόνου.</a:t>
            </a:r>
          </a:p>
          <a:p>
            <a:r>
              <a:rPr lang="en-US" altLang="el-GR" sz="2200" dirty="0" err="1"/>
              <a:t>Έχουμε</a:t>
            </a:r>
            <a:r>
              <a:rPr lang="en-US" altLang="el-GR" sz="2200" dirty="0"/>
              <a:t> : </a:t>
            </a:r>
            <a:r>
              <a:rPr lang="en-US" altLang="el-GR" sz="2200" u="sng" dirty="0"/>
              <a:t>ω = φ / t = rad / sec</a:t>
            </a:r>
            <a:endParaRPr lang="el-GR" altLang="el-GR" sz="2200" u="sng" dirty="0"/>
          </a:p>
          <a:p>
            <a:r>
              <a:rPr lang="el-GR" altLang="el-GR" sz="2200" dirty="0" smtClean="0"/>
              <a:t>Στη </a:t>
            </a:r>
            <a:r>
              <a:rPr lang="el-GR" altLang="el-GR" sz="2200" u="sng" dirty="0"/>
              <a:t>σταθερή γωνιακή ταχύτητα</a:t>
            </a:r>
            <a:r>
              <a:rPr lang="el-GR" altLang="el-GR" sz="2200" dirty="0"/>
              <a:t> σε ίσους χρόνους διανύονται ίσες γωνιακές μετατοπίσεις.</a:t>
            </a:r>
          </a:p>
          <a:p>
            <a:r>
              <a:rPr lang="el-GR" altLang="el-GR" sz="2200" dirty="0"/>
              <a:t>Στη </a:t>
            </a:r>
            <a:r>
              <a:rPr lang="el-GR" altLang="el-GR" sz="2200" u="sng" dirty="0" err="1"/>
              <a:t>μεταβαλόμενη</a:t>
            </a:r>
            <a:r>
              <a:rPr lang="el-GR" altLang="el-GR" sz="2200" u="sng" dirty="0"/>
              <a:t> γωνιακή ταχύτητα</a:t>
            </a:r>
            <a:r>
              <a:rPr lang="el-GR" altLang="el-GR" sz="2200" dirty="0"/>
              <a:t> διακρίνουμε τη μέση και τη στιγμιαία γωνιακή ταχύτητα.</a:t>
            </a:r>
          </a:p>
          <a:p>
            <a:r>
              <a:rPr lang="el-GR" altLang="el-GR" sz="2200" dirty="0" smtClean="0"/>
              <a:t>Η </a:t>
            </a:r>
            <a:r>
              <a:rPr lang="el-GR" altLang="el-GR" sz="2200" u="sng" dirty="0"/>
              <a:t>μέση</a:t>
            </a:r>
            <a:r>
              <a:rPr lang="el-GR" altLang="el-GR" sz="2200" dirty="0"/>
              <a:t> είναι ίση με </a:t>
            </a:r>
            <a:r>
              <a:rPr lang="el-GR" altLang="el-GR" sz="2200" dirty="0" err="1"/>
              <a:t>Δφ</a:t>
            </a:r>
            <a:r>
              <a:rPr lang="el-GR" altLang="el-GR" sz="2200" dirty="0"/>
              <a:t> / Δ</a:t>
            </a:r>
            <a:r>
              <a:rPr lang="en-US" altLang="el-GR" sz="2200" dirty="0"/>
              <a:t>t </a:t>
            </a:r>
            <a:r>
              <a:rPr lang="el-GR" altLang="el-GR" sz="2200" dirty="0"/>
              <a:t>για ένα χρονικό διάστημα Δ</a:t>
            </a:r>
            <a:r>
              <a:rPr lang="en-US" altLang="el-GR" sz="2200" dirty="0"/>
              <a:t>t.</a:t>
            </a:r>
            <a:r>
              <a:rPr lang="el-GR" altLang="el-GR" sz="2200" dirty="0"/>
              <a:t> </a:t>
            </a:r>
          </a:p>
          <a:p>
            <a:r>
              <a:rPr lang="el-GR" altLang="el-GR" sz="2200" dirty="0" smtClean="0"/>
              <a:t>Όταν </a:t>
            </a:r>
            <a:r>
              <a:rPr lang="el-GR" altLang="el-GR" sz="2200" dirty="0"/>
              <a:t>το Δ</a:t>
            </a:r>
            <a:r>
              <a:rPr lang="en-US" altLang="el-GR" sz="2200" dirty="0"/>
              <a:t>t </a:t>
            </a:r>
            <a:r>
              <a:rPr lang="en-US" altLang="el-GR" sz="2200" dirty="0" err="1"/>
              <a:t>τείνει</a:t>
            </a:r>
            <a:r>
              <a:rPr lang="en-US" altLang="el-GR" sz="2200" dirty="0"/>
              <a:t> </a:t>
            </a:r>
            <a:r>
              <a:rPr lang="en-US" altLang="el-GR" sz="2200" dirty="0" err="1"/>
              <a:t>στο</a:t>
            </a:r>
            <a:r>
              <a:rPr lang="en-US" altLang="el-GR" sz="2200" dirty="0"/>
              <a:t> </a:t>
            </a:r>
            <a:r>
              <a:rPr lang="en-US" altLang="el-GR" sz="2200" dirty="0" err="1"/>
              <a:t>μηδέν</a:t>
            </a:r>
            <a:r>
              <a:rPr lang="en-US" altLang="el-GR" sz="2200" dirty="0"/>
              <a:t> </a:t>
            </a:r>
            <a:r>
              <a:rPr lang="en-US" altLang="el-GR" sz="2200" dirty="0" err="1"/>
              <a:t>μιλούμε</a:t>
            </a:r>
            <a:r>
              <a:rPr lang="en-US" altLang="el-GR" sz="2200" dirty="0"/>
              <a:t> </a:t>
            </a:r>
            <a:r>
              <a:rPr lang="en-US" altLang="el-GR" sz="2200" dirty="0" err="1"/>
              <a:t>γι</a:t>
            </a:r>
            <a:r>
              <a:rPr lang="en-US" altLang="el-GR" sz="2200" dirty="0"/>
              <a:t>α </a:t>
            </a:r>
            <a:r>
              <a:rPr lang="en-US" altLang="el-GR" sz="2200" u="sng" dirty="0"/>
              <a:t>στιγμιαία γωνιακή ταχύτητα.</a:t>
            </a:r>
            <a:endParaRPr lang="en-US" altLang="el-GR" sz="2200" u="sng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796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Γωνιακή </a:t>
            </a:r>
            <a:r>
              <a:rPr lang="el-GR" altLang="el-GR" dirty="0" smtClean="0"/>
              <a:t>ταχύτητα 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5013176"/>
            <a:ext cx="8568952" cy="1584176"/>
          </a:xfrm>
        </p:spPr>
        <p:txBody>
          <a:bodyPr>
            <a:noAutofit/>
          </a:bodyPr>
          <a:lstStyle/>
          <a:p>
            <a:r>
              <a:rPr lang="en-US" altLang="el-GR" sz="2400" dirty="0"/>
              <a:t>Ο κα</a:t>
            </a:r>
            <a:r>
              <a:rPr lang="en-US" altLang="el-GR" sz="2400" dirty="0" err="1"/>
              <a:t>νόν</a:t>
            </a:r>
            <a:r>
              <a:rPr lang="en-US" altLang="el-GR" sz="2400" dirty="0"/>
              <a:t>ας του δεξιού χεριού χρησιμοποιείται για τον προσδιορισμό του προσήμου της γωνιακής ταχύτητας.</a:t>
            </a:r>
          </a:p>
          <a:p>
            <a:r>
              <a:rPr lang="en-US" altLang="el-GR" sz="2400" dirty="0" err="1"/>
              <a:t>Το</a:t>
            </a:r>
            <a:r>
              <a:rPr lang="en-US" altLang="el-GR" sz="2400" dirty="0"/>
              <a:t> </a:t>
            </a:r>
            <a:r>
              <a:rPr lang="en-US" altLang="el-GR" sz="2400" dirty="0" err="1"/>
              <a:t>διάνυσμ</a:t>
            </a:r>
            <a:r>
              <a:rPr lang="en-US" altLang="el-GR" sz="2400" dirty="0"/>
              <a:t>α της γωνιακής ταχύτητας είναι κάθετο στο επίπεδο περιστροφής.</a:t>
            </a:r>
            <a:endParaRPr lang="en-US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  <p:pic>
        <p:nvPicPr>
          <p:cNvPr id="7" name="Picture 4" descr="auto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6463" y="1456974"/>
            <a:ext cx="2588066" cy="3430943"/>
          </a:xfrm>
          <a:prstGeom prst="rect">
            <a:avLst/>
          </a:prstGeom>
          <a:noFill/>
          <a:ln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03" y="1357365"/>
            <a:ext cx="2313997" cy="352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29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Συχνότητα και περίοδος περιστροφής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4968552"/>
          </a:xfrm>
        </p:spPr>
        <p:txBody>
          <a:bodyPr>
            <a:noAutofit/>
          </a:bodyPr>
          <a:lstStyle/>
          <a:p>
            <a:r>
              <a:rPr lang="en-US" altLang="el-GR" sz="2400" dirty="0" err="1"/>
              <a:t>Στην</a:t>
            </a:r>
            <a:r>
              <a:rPr lang="en-US" altLang="el-GR" sz="2400" dirty="0"/>
              <a:t> π</a:t>
            </a:r>
            <a:r>
              <a:rPr lang="en-US" altLang="el-GR" sz="2400" dirty="0" err="1"/>
              <a:t>εριστροφική</a:t>
            </a:r>
            <a:r>
              <a:rPr lang="en-US" altLang="el-GR" sz="2400" dirty="0"/>
              <a:t> </a:t>
            </a:r>
            <a:r>
              <a:rPr lang="en-US" altLang="el-GR" sz="2400" dirty="0" err="1"/>
              <a:t>κίνηση</a:t>
            </a:r>
            <a:r>
              <a:rPr lang="en-US" altLang="el-GR" sz="2400" dirty="0"/>
              <a:t> ο </a:t>
            </a:r>
            <a:r>
              <a:rPr lang="en-US" altLang="el-GR" sz="2400" dirty="0" err="1"/>
              <a:t>χρόνος</a:t>
            </a:r>
            <a:r>
              <a:rPr lang="en-US" altLang="el-GR" sz="2400" dirty="0"/>
              <a:t> π</a:t>
            </a:r>
            <a:r>
              <a:rPr lang="en-US" altLang="el-GR" sz="2400" dirty="0" err="1"/>
              <a:t>ου</a:t>
            </a:r>
            <a:r>
              <a:rPr lang="en-US" altLang="el-GR" sz="2400" dirty="0"/>
              <a:t> </a:t>
            </a:r>
            <a:r>
              <a:rPr lang="en-US" altLang="el-GR" sz="2400" dirty="0" err="1"/>
              <a:t>χρειάζετ</a:t>
            </a:r>
            <a:r>
              <a:rPr lang="en-US" altLang="el-GR" sz="2400" dirty="0"/>
              <a:t>αι ένα κινητό για να διαγράψει μια ολόκληρη περιστροφή (360</a:t>
            </a:r>
            <a:r>
              <a:rPr lang="en-US" altLang="el-GR" sz="2400" baseline="30000" dirty="0"/>
              <a:t>0</a:t>
            </a:r>
            <a:r>
              <a:rPr lang="en-US" altLang="el-GR" sz="2400" dirty="0"/>
              <a:t> ή 6,28rad) </a:t>
            </a:r>
            <a:r>
              <a:rPr lang="el-GR" altLang="el-GR" sz="2400" dirty="0"/>
              <a:t>λέγεται </a:t>
            </a:r>
            <a:r>
              <a:rPr lang="el-GR" altLang="el-GR" sz="2400" u="sng" dirty="0"/>
              <a:t>περίοδος</a:t>
            </a:r>
            <a:r>
              <a:rPr lang="el-GR" altLang="el-GR" sz="2400" dirty="0"/>
              <a:t> και συμβολίζεται με </a:t>
            </a:r>
            <a:r>
              <a:rPr lang="el-GR" altLang="el-GR" sz="2400" u="sng" dirty="0"/>
              <a:t>Τ</a:t>
            </a:r>
            <a:r>
              <a:rPr lang="el-GR" altLang="el-GR" sz="2400" dirty="0"/>
              <a:t>. Αν ο χρόνος μιας περιστροφής απαιτεί  5 </a:t>
            </a:r>
            <a:r>
              <a:rPr lang="en-US" altLang="el-GR" sz="2400" dirty="0"/>
              <a:t>sec, η </a:t>
            </a:r>
            <a:r>
              <a:rPr lang="en-US" altLang="el-GR" sz="2400" dirty="0" err="1"/>
              <a:t>κίνηση</a:t>
            </a:r>
            <a:r>
              <a:rPr lang="en-US" altLang="el-GR" sz="2400" dirty="0"/>
              <a:t> </a:t>
            </a:r>
            <a:r>
              <a:rPr lang="en-US" altLang="el-GR" sz="2400" dirty="0" err="1"/>
              <a:t>έχει</a:t>
            </a:r>
            <a:r>
              <a:rPr lang="en-US" altLang="el-GR" sz="2400" dirty="0"/>
              <a:t> π</a:t>
            </a:r>
            <a:r>
              <a:rPr lang="en-US" altLang="el-GR" sz="2400" dirty="0" err="1"/>
              <a:t>ερίοδο</a:t>
            </a:r>
            <a:r>
              <a:rPr lang="en-US" altLang="el-GR" sz="2400" dirty="0"/>
              <a:t> Τ = 5 sec.</a:t>
            </a:r>
          </a:p>
          <a:p>
            <a:endParaRPr lang="en-US" altLang="el-GR" sz="2400" dirty="0"/>
          </a:p>
          <a:p>
            <a:r>
              <a:rPr lang="el-GR" altLang="el-GR" sz="2400" u="sng" dirty="0"/>
              <a:t>Συχνότητα ( ν )</a:t>
            </a:r>
            <a:r>
              <a:rPr lang="el-GR" altLang="el-GR" sz="2400" dirty="0"/>
              <a:t> της κίνησης είναι ο αριθμός των περιστροφών που γίνονται σε ένα δευτερόλεπτο.</a:t>
            </a:r>
          </a:p>
          <a:p>
            <a:endParaRPr lang="el-GR" altLang="el-GR" sz="2400" dirty="0"/>
          </a:p>
          <a:p>
            <a:r>
              <a:rPr lang="el-GR" altLang="el-GR" sz="2400" dirty="0"/>
              <a:t>Έτσι  </a:t>
            </a:r>
            <a:r>
              <a:rPr lang="el-GR" altLang="el-GR" sz="2400" u="sng" dirty="0"/>
              <a:t>ν = 1 / Τ</a:t>
            </a:r>
            <a:r>
              <a:rPr lang="el-GR" altLang="el-GR" sz="2400" dirty="0"/>
              <a:t> = 1 / 5 = 0,2 </a:t>
            </a:r>
            <a:r>
              <a:rPr lang="en-US" altLang="el-GR" sz="2400" dirty="0"/>
              <a:t>Hz ( 0,2 </a:t>
            </a:r>
            <a:r>
              <a:rPr lang="en-US" altLang="el-GR" sz="2400" dirty="0" err="1"/>
              <a:t>κύκλοι</a:t>
            </a:r>
            <a:r>
              <a:rPr lang="en-US" altLang="el-GR" sz="2400" dirty="0"/>
              <a:t> </a:t>
            </a:r>
            <a:r>
              <a:rPr lang="en-US" altLang="el-GR" sz="2400" dirty="0" err="1"/>
              <a:t>το</a:t>
            </a:r>
            <a:r>
              <a:rPr lang="en-US" altLang="el-GR" sz="2400" dirty="0"/>
              <a:t> </a:t>
            </a:r>
            <a:r>
              <a:rPr lang="en-US" altLang="el-GR" sz="2400" dirty="0" err="1"/>
              <a:t>δευτερόλε</a:t>
            </a:r>
            <a:r>
              <a:rPr lang="en-US" altLang="el-GR" sz="2400" dirty="0"/>
              <a:t>πτο).</a:t>
            </a:r>
          </a:p>
          <a:p>
            <a:endParaRPr lang="en-US" altLang="el-GR" sz="2400" dirty="0"/>
          </a:p>
          <a:p>
            <a:r>
              <a:rPr lang="en-US" altLang="el-GR" sz="2400" dirty="0"/>
              <a:t>Επ</a:t>
            </a:r>
            <a:r>
              <a:rPr lang="en-US" altLang="el-GR" sz="2400" dirty="0" err="1"/>
              <a:t>ίσης</a:t>
            </a:r>
            <a:r>
              <a:rPr lang="en-US" altLang="el-GR" sz="2400" dirty="0"/>
              <a:t>  </a:t>
            </a:r>
            <a:r>
              <a:rPr lang="en-US" altLang="el-GR" sz="2400" u="sng" dirty="0"/>
              <a:t>ω = 2π / Τ = 2 π  ν</a:t>
            </a:r>
            <a:endParaRPr lang="en-US" altLang="el-GR" sz="2400" u="sng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893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r>
              <a:rPr lang="el-GR" altLang="el-GR" sz="3600" dirty="0"/>
              <a:t>Σχέση γωνιακών και γραμμικών μεγεθών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139952" y="1833430"/>
            <a:ext cx="4320479" cy="45229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l-GR" sz="2400" u="sng" dirty="0" err="1"/>
              <a:t>Γρ</a:t>
            </a:r>
            <a:r>
              <a:rPr lang="en-US" altLang="el-GR" sz="2400" u="sng" dirty="0"/>
              <a:t>αμμική, </a:t>
            </a:r>
            <a:r>
              <a:rPr lang="el-GR" altLang="el-GR" sz="2400" u="sng" dirty="0" err="1"/>
              <a:t>επιτρόχια</a:t>
            </a:r>
            <a:r>
              <a:rPr lang="en-US" altLang="el-GR" sz="2400" u="sng" dirty="0"/>
              <a:t> ή π</a:t>
            </a:r>
            <a:r>
              <a:rPr lang="en-US" altLang="el-GR" sz="2400" u="sng" dirty="0" err="1"/>
              <a:t>εριμετρική</a:t>
            </a:r>
            <a:r>
              <a:rPr lang="en-US" altLang="el-GR" sz="2400" u="sng" dirty="0"/>
              <a:t> τα</a:t>
            </a:r>
            <a:r>
              <a:rPr lang="en-US" altLang="el-GR" sz="2400" u="sng" dirty="0" err="1"/>
              <a:t>χύτητ</a:t>
            </a:r>
            <a:r>
              <a:rPr lang="en-US" altLang="el-GR" sz="2400" u="sng" dirty="0"/>
              <a:t>α U</a:t>
            </a:r>
            <a:r>
              <a:rPr lang="el-GR" altLang="el-GR" sz="2400" dirty="0"/>
              <a:t> είναι η ταχύτητα ενός σημείου του σώματος που βρίσκεται σε κυκλική τροχιά και έχει ακτίνα περιστροφής </a:t>
            </a:r>
            <a:r>
              <a:rPr lang="en-US" altLang="el-GR" sz="2400" dirty="0"/>
              <a:t>r</a:t>
            </a:r>
            <a:r>
              <a:rPr lang="el-GR" altLang="el-GR" sz="2400" dirty="0"/>
              <a:t>.  Στην περιστροφή του το σημείο Ρ διαγράφει πάνω στην κυκλική τροχιά απόσταση </a:t>
            </a:r>
            <a:r>
              <a:rPr lang="el-GR" altLang="el-GR" sz="2400" dirty="0" err="1"/>
              <a:t>Χτ</a:t>
            </a:r>
            <a:r>
              <a:rPr lang="el-GR" altLang="el-GR" sz="2400" dirty="0"/>
              <a:t>.</a:t>
            </a:r>
          </a:p>
          <a:p>
            <a:pPr>
              <a:lnSpc>
                <a:spcPct val="90000"/>
              </a:lnSpc>
            </a:pPr>
            <a:r>
              <a:rPr lang="el-GR" altLang="el-GR" sz="2400" u="sng" dirty="0" smtClean="0"/>
              <a:t>Χ</a:t>
            </a:r>
            <a:r>
              <a:rPr lang="en-US" altLang="el-GR" sz="2400" u="sng" dirty="0"/>
              <a:t>τ</a:t>
            </a:r>
            <a:r>
              <a:rPr lang="el-GR" altLang="el-GR" sz="2400" u="sng" dirty="0"/>
              <a:t> = φ . </a:t>
            </a:r>
            <a:r>
              <a:rPr lang="en-US" altLang="el-GR" sz="2400" u="sng" dirty="0"/>
              <a:t>r</a:t>
            </a:r>
          </a:p>
          <a:p>
            <a:pPr>
              <a:lnSpc>
                <a:spcPct val="90000"/>
              </a:lnSpc>
            </a:pPr>
            <a:r>
              <a:rPr lang="en-US" altLang="el-GR" sz="2400" u="sng" dirty="0" err="1"/>
              <a:t>Uτ</a:t>
            </a:r>
            <a:r>
              <a:rPr lang="en-US" altLang="el-GR" sz="2400" u="sng" dirty="0"/>
              <a:t> = ω . r</a:t>
            </a:r>
          </a:p>
          <a:p>
            <a:pPr>
              <a:lnSpc>
                <a:spcPct val="90000"/>
              </a:lnSpc>
            </a:pPr>
            <a:r>
              <a:rPr lang="en-US" altLang="el-GR" sz="2400" u="sng" dirty="0" err="1"/>
              <a:t>Uτ</a:t>
            </a:r>
            <a:r>
              <a:rPr lang="en-US" altLang="el-GR" sz="2400" u="sng" dirty="0"/>
              <a:t> = ω . r = 2 π r / Τ = 2 π r ν</a:t>
            </a:r>
            <a:endParaRPr lang="en-US" altLang="el-GR" sz="2400" u="sng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  <p:pic>
        <p:nvPicPr>
          <p:cNvPr id="7" name="Picture 4" descr="auto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151" y="1833430"/>
            <a:ext cx="3713163" cy="41148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98396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</a:t>
            </a:fld>
            <a:endParaRPr lang="el-GR" dirty="0"/>
          </a:p>
        </p:txBody>
      </p:sp>
      <p:pic>
        <p:nvPicPr>
          <p:cNvPr id="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6916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r>
              <a:rPr lang="el-GR" altLang="el-GR" sz="3600" dirty="0"/>
              <a:t>Γραμμική ή </a:t>
            </a:r>
            <a:r>
              <a:rPr lang="el-GR" altLang="el-GR" sz="3600" dirty="0" err="1"/>
              <a:t>επιτρόχια</a:t>
            </a:r>
            <a:r>
              <a:rPr lang="el-GR" altLang="el-GR" sz="3600" dirty="0"/>
              <a:t> ταχύτητα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1440160"/>
          </a:xfrm>
        </p:spPr>
        <p:txBody>
          <a:bodyPr>
            <a:noAutofit/>
          </a:bodyPr>
          <a:lstStyle/>
          <a:p>
            <a:r>
              <a:rPr lang="el-GR" altLang="el-GR" sz="2400" dirty="0"/>
              <a:t>Παρουσιάζεται η </a:t>
            </a:r>
            <a:r>
              <a:rPr lang="el-GR" altLang="el-GR" sz="2400" dirty="0" err="1"/>
              <a:t>επιτρόχια</a:t>
            </a:r>
            <a:r>
              <a:rPr lang="el-GR" altLang="el-GR" sz="2400" dirty="0"/>
              <a:t> ταχύτητα περιστρεφόμενου μέλους σε διαφορετικές χρονικές στιγμές.</a:t>
            </a:r>
          </a:p>
          <a:p>
            <a:r>
              <a:rPr lang="el-GR" altLang="el-GR" sz="2400" dirty="0"/>
              <a:t>Η </a:t>
            </a:r>
            <a:r>
              <a:rPr lang="el-GR" altLang="el-GR" sz="2400" dirty="0" err="1"/>
              <a:t>επιτρόχια</a:t>
            </a:r>
            <a:r>
              <a:rPr lang="el-GR" altLang="el-GR" sz="2400" dirty="0"/>
              <a:t> ταχύτητα είναι κάθετη στην ακτίνα περιστροφής</a:t>
            </a:r>
            <a:r>
              <a:rPr lang="el-GR" altLang="el-GR" sz="2400" dirty="0" smtClean="0"/>
              <a:t>.</a:t>
            </a:r>
            <a:endParaRPr lang="en-US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281" y="1372294"/>
            <a:ext cx="4897437" cy="36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09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r>
              <a:rPr lang="el-GR" altLang="el-GR" sz="3600" dirty="0"/>
              <a:t>Σχέση γωνιακών και γραμμικών μεγεθών</a:t>
            </a:r>
            <a:endParaRPr lang="el-GR" sz="36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  <p:pic>
        <p:nvPicPr>
          <p:cNvPr id="7" name="Picture 3" descr="auto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1428750"/>
            <a:ext cx="7391400" cy="49276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1850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r>
              <a:rPr lang="el-GR" altLang="el-GR" sz="3600" dirty="0"/>
              <a:t>Γωνιακή επιτάχυνση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l-GR" sz="2400" dirty="0" err="1"/>
              <a:t>Είν</a:t>
            </a:r>
            <a:r>
              <a:rPr lang="en-US" altLang="el-GR" sz="2400" dirty="0"/>
              <a:t>αι το πηλίκο της μεταβολής της γωνιακής ταχύτητας δια του απαιτούμενου χρόνου</a:t>
            </a:r>
            <a:r>
              <a:rPr lang="el-GR" altLang="el-GR" sz="2400" dirty="0"/>
              <a:t> (α = Δω/Δ</a:t>
            </a:r>
            <a:r>
              <a:rPr lang="en-US" altLang="el-GR" sz="2400" dirty="0"/>
              <a:t>t</a:t>
            </a:r>
            <a:r>
              <a:rPr lang="el-GR" altLang="el-GR" sz="2400" dirty="0"/>
              <a:t>)</a:t>
            </a:r>
            <a:r>
              <a:rPr lang="en-US" altLang="el-GR" sz="2400" dirty="0"/>
              <a:t>.</a:t>
            </a:r>
          </a:p>
          <a:p>
            <a:pPr>
              <a:lnSpc>
                <a:spcPct val="90000"/>
              </a:lnSpc>
            </a:pPr>
            <a:endParaRPr lang="en-US" altLang="el-GR" sz="2400" dirty="0"/>
          </a:p>
          <a:p>
            <a:pPr>
              <a:lnSpc>
                <a:spcPct val="90000"/>
              </a:lnSpc>
            </a:pPr>
            <a:r>
              <a:rPr lang="en-US" altLang="el-GR" sz="2400" dirty="0" err="1"/>
              <a:t>Είν</a:t>
            </a:r>
            <a:r>
              <a:rPr lang="en-US" altLang="el-GR" sz="2400" dirty="0"/>
              <a:t>αι η δεύτερη χρονοπαράγωγος της γωνιακής μετατόπισης.</a:t>
            </a:r>
          </a:p>
          <a:p>
            <a:pPr>
              <a:lnSpc>
                <a:spcPct val="90000"/>
              </a:lnSpc>
            </a:pPr>
            <a:endParaRPr lang="en-US" altLang="el-GR" sz="2400" dirty="0"/>
          </a:p>
          <a:p>
            <a:pPr>
              <a:lnSpc>
                <a:spcPct val="90000"/>
              </a:lnSpc>
            </a:pPr>
            <a:r>
              <a:rPr lang="en-US" altLang="el-GR" sz="2400" dirty="0" err="1"/>
              <a:t>Συμ</a:t>
            </a:r>
            <a:r>
              <a:rPr lang="en-US" altLang="el-GR" sz="2400" dirty="0"/>
              <a:t>βολίζεται με </a:t>
            </a:r>
            <a:r>
              <a:rPr lang="en-US" altLang="el-GR" sz="2400" u="sng" dirty="0"/>
              <a:t>α</a:t>
            </a:r>
            <a:r>
              <a:rPr lang="en-US" altLang="el-GR" sz="2400" dirty="0"/>
              <a:t> και μετριέται σε </a:t>
            </a:r>
            <a:r>
              <a:rPr lang="en-US" altLang="el-GR" sz="2400" u="sng" dirty="0"/>
              <a:t>deg / sec</a:t>
            </a:r>
            <a:r>
              <a:rPr lang="en-US" altLang="el-GR" sz="2400" u="sng" baseline="30000" dirty="0"/>
              <a:t>2</a:t>
            </a:r>
            <a:r>
              <a:rPr lang="en-US" altLang="el-GR" sz="2400" dirty="0"/>
              <a:t> ή σε rad / sec</a:t>
            </a:r>
            <a:r>
              <a:rPr lang="en-US" altLang="el-GR" sz="2400" baseline="30000" dirty="0"/>
              <a:t>2</a:t>
            </a:r>
            <a:r>
              <a:rPr lang="en-US" altLang="el-GR" sz="2400" dirty="0"/>
              <a:t>.</a:t>
            </a:r>
          </a:p>
          <a:p>
            <a:pPr>
              <a:lnSpc>
                <a:spcPct val="90000"/>
              </a:lnSpc>
            </a:pPr>
            <a:endParaRPr lang="en-US" altLang="el-GR" sz="2400" dirty="0"/>
          </a:p>
          <a:p>
            <a:pPr>
              <a:lnSpc>
                <a:spcPct val="90000"/>
              </a:lnSpc>
            </a:pPr>
            <a:r>
              <a:rPr lang="en-US" altLang="el-GR" sz="2400" dirty="0" err="1"/>
              <a:t>Δι</a:t>
            </a:r>
            <a:r>
              <a:rPr lang="en-US" altLang="el-GR" sz="2400" dirty="0"/>
              <a:t>ακρίνουμε τη </a:t>
            </a:r>
            <a:r>
              <a:rPr lang="en-US" altLang="el-GR" sz="2400" u="sng" dirty="0"/>
              <a:t>μέση</a:t>
            </a:r>
            <a:r>
              <a:rPr lang="en-US" altLang="el-GR" sz="2400" dirty="0"/>
              <a:t> και τη </a:t>
            </a:r>
            <a:r>
              <a:rPr lang="en-US" altLang="el-GR" sz="2400" u="sng" dirty="0"/>
              <a:t>στιγμιαία</a:t>
            </a:r>
            <a:r>
              <a:rPr lang="en-US" altLang="el-GR" sz="2400" dirty="0"/>
              <a:t> γωνιακή επιτάχυνση.</a:t>
            </a:r>
            <a:endParaRPr lang="en-US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584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r>
              <a:rPr lang="el-GR" altLang="el-GR" sz="3600" dirty="0"/>
              <a:t>Γωνιακή μετατόπιση – ταχύτητα - επιτάχυνση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5076056" y="1844824"/>
            <a:ext cx="3610744" cy="4752528"/>
          </a:xfrm>
        </p:spPr>
        <p:txBody>
          <a:bodyPr>
            <a:noAutofit/>
          </a:bodyPr>
          <a:lstStyle/>
          <a:p>
            <a:r>
              <a:rPr lang="en-US" altLang="el-GR" sz="2400" b="1" dirty="0"/>
              <a:t>Α) </a:t>
            </a:r>
            <a:r>
              <a:rPr lang="en-US" altLang="el-GR" sz="2400" b="1" dirty="0" err="1"/>
              <a:t>γωνί</a:t>
            </a:r>
            <a:r>
              <a:rPr lang="en-US" altLang="el-GR" sz="2400" b="1" dirty="0"/>
              <a:t>α κάμψης του αγκώνα.</a:t>
            </a:r>
          </a:p>
          <a:p>
            <a:endParaRPr lang="en-US" altLang="el-GR" sz="2400" b="1" dirty="0"/>
          </a:p>
          <a:p>
            <a:endParaRPr lang="en-US" altLang="el-GR" sz="2400" b="1" dirty="0"/>
          </a:p>
          <a:p>
            <a:r>
              <a:rPr lang="en-US" altLang="el-GR" sz="2400" b="1" dirty="0"/>
              <a:t>Β) </a:t>
            </a:r>
            <a:r>
              <a:rPr lang="en-US" altLang="el-GR" sz="2400" b="1" dirty="0" err="1"/>
              <a:t>γωνι</a:t>
            </a:r>
            <a:r>
              <a:rPr lang="en-US" altLang="el-GR" sz="2400" b="1" dirty="0"/>
              <a:t>ακή </a:t>
            </a:r>
            <a:r>
              <a:rPr lang="el-GR" altLang="el-GR" sz="2400" b="1" dirty="0"/>
              <a:t>ταχύτητα</a:t>
            </a:r>
            <a:endParaRPr lang="en-US" altLang="el-GR" sz="2400" b="1" dirty="0"/>
          </a:p>
          <a:p>
            <a:endParaRPr lang="en-US" altLang="el-GR" sz="2400" b="1" dirty="0"/>
          </a:p>
          <a:p>
            <a:endParaRPr lang="en-US" altLang="el-GR" sz="2400" b="1" dirty="0"/>
          </a:p>
          <a:p>
            <a:r>
              <a:rPr lang="en-US" altLang="el-GR" sz="2400" b="1" dirty="0"/>
              <a:t>C)</a:t>
            </a:r>
            <a:r>
              <a:rPr lang="el-GR" altLang="el-GR" sz="2400" b="1" dirty="0"/>
              <a:t> Γωνιακή επιτάχυνση</a:t>
            </a:r>
            <a:endParaRPr lang="en-US" altLang="el-GR" sz="24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  <p:pic>
        <p:nvPicPr>
          <p:cNvPr id="7" name="Picture 4" descr="auto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628799"/>
            <a:ext cx="3482700" cy="4948213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6188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r>
              <a:rPr lang="el-GR" altLang="el-GR" sz="3600" dirty="0"/>
              <a:t>Γωνιακή μετατόπιση – ταχύτητα - επιτάχυνση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283968" y="1628800"/>
            <a:ext cx="4402832" cy="49685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el-GR" sz="2200" dirty="0"/>
              <a:t>Η </a:t>
            </a:r>
            <a:r>
              <a:rPr lang="en-US" altLang="el-GR" sz="2200" dirty="0" err="1"/>
              <a:t>γρ</a:t>
            </a:r>
            <a:r>
              <a:rPr lang="en-US" altLang="el-GR" sz="2200" dirty="0"/>
              <a:t>αμμική επιτάχυνση στην περιστροφική κίνηση έχει δύο συνιστώσες κάθετες μεταξύ τους:</a:t>
            </a:r>
            <a:endParaRPr lang="el-GR" altLang="el-GR" sz="2200" dirty="0"/>
          </a:p>
          <a:p>
            <a:pPr>
              <a:spcBef>
                <a:spcPts val="0"/>
              </a:spcBef>
            </a:pPr>
            <a:endParaRPr lang="en-US" altLang="el-GR" sz="2200" dirty="0"/>
          </a:p>
          <a:p>
            <a:pPr>
              <a:spcBef>
                <a:spcPts val="0"/>
              </a:spcBef>
            </a:pPr>
            <a:r>
              <a:rPr lang="en-US" altLang="el-GR" sz="2200" dirty="0"/>
              <a:t>Η </a:t>
            </a:r>
            <a:r>
              <a:rPr lang="en-US" altLang="el-GR" sz="2200" u="sng" dirty="0"/>
              <a:t>επ</a:t>
            </a:r>
            <a:r>
              <a:rPr lang="en-US" altLang="el-GR" sz="2200" u="sng" dirty="0" err="1"/>
              <a:t>ιτρόχι</a:t>
            </a:r>
            <a:r>
              <a:rPr lang="en-US" altLang="el-GR" sz="2200" u="sng" dirty="0"/>
              <a:t>α</a:t>
            </a:r>
            <a:r>
              <a:rPr lang="en-US" altLang="el-GR" sz="2200" dirty="0"/>
              <a:t> επιτάχυνση ( </a:t>
            </a:r>
            <a:r>
              <a:rPr lang="en-US" altLang="el-GR" sz="2200" u="sng" dirty="0"/>
              <a:t>a</a:t>
            </a:r>
            <a:r>
              <a:rPr lang="en-US" altLang="el-GR" sz="2200" u="sng" baseline="-25000" dirty="0"/>
              <a:t>T</a:t>
            </a:r>
            <a:r>
              <a:rPr lang="en-US" altLang="el-GR" sz="2200" baseline="-25000" dirty="0"/>
              <a:t> </a:t>
            </a:r>
            <a:r>
              <a:rPr lang="en-US" altLang="el-GR" sz="2200" dirty="0"/>
              <a:t>) είναι εφαπτόμενη στον κύκλο.</a:t>
            </a:r>
          </a:p>
          <a:p>
            <a:pPr>
              <a:spcBef>
                <a:spcPts val="0"/>
              </a:spcBef>
            </a:pPr>
            <a:r>
              <a:rPr lang="en-US" altLang="el-GR" sz="2200" dirty="0"/>
              <a:t>Η </a:t>
            </a:r>
            <a:r>
              <a:rPr lang="en-US" altLang="el-GR" sz="2200" u="sng" dirty="0" err="1"/>
              <a:t>κεντρομόλος</a:t>
            </a:r>
            <a:r>
              <a:rPr lang="en-US" altLang="el-GR" sz="2200" u="sng" dirty="0"/>
              <a:t> </a:t>
            </a:r>
            <a:r>
              <a:rPr lang="en-US" altLang="el-GR" sz="2200" dirty="0"/>
              <a:t>επ</a:t>
            </a:r>
            <a:r>
              <a:rPr lang="en-US" altLang="el-GR" sz="2200" dirty="0" err="1"/>
              <a:t>ιτάχυνση</a:t>
            </a:r>
            <a:r>
              <a:rPr lang="en-US" altLang="el-GR" sz="2200" dirty="0"/>
              <a:t>   ( </a:t>
            </a:r>
            <a:r>
              <a:rPr lang="en-US" altLang="el-GR" sz="2200" u="sng" dirty="0"/>
              <a:t>a</a:t>
            </a:r>
            <a:r>
              <a:rPr lang="en-US" altLang="el-GR" sz="2200" u="sng" baseline="-25000" dirty="0"/>
              <a:t>c</a:t>
            </a:r>
            <a:r>
              <a:rPr lang="en-US" altLang="el-GR" sz="2200" baseline="-25000" dirty="0"/>
              <a:t> </a:t>
            </a:r>
            <a:r>
              <a:rPr lang="en-US" altLang="el-GR" sz="2200" dirty="0"/>
              <a:t>) </a:t>
            </a:r>
            <a:r>
              <a:rPr lang="en-US" altLang="el-GR" sz="2200" dirty="0" err="1"/>
              <a:t>είν</a:t>
            </a:r>
            <a:r>
              <a:rPr lang="en-US" altLang="el-GR" sz="2200" dirty="0"/>
              <a:t>αι κάθετη στην a</a:t>
            </a:r>
            <a:r>
              <a:rPr lang="en-US" altLang="el-GR" sz="2200" baseline="-25000" dirty="0"/>
              <a:t>T</a:t>
            </a:r>
            <a:r>
              <a:rPr lang="en-US" altLang="el-GR" sz="2200" dirty="0"/>
              <a:t> και έλκει το κινητό προς το κέντρο του κύκλου.</a:t>
            </a:r>
          </a:p>
          <a:p>
            <a:pPr>
              <a:spcBef>
                <a:spcPts val="0"/>
              </a:spcBef>
            </a:pPr>
            <a:r>
              <a:rPr lang="en-US" altLang="el-GR" sz="2200" u="sng" dirty="0" err="1"/>
              <a:t>a</a:t>
            </a:r>
            <a:r>
              <a:rPr lang="en-US" altLang="el-GR" sz="2200" u="sng" baseline="-25000" dirty="0" err="1"/>
              <a:t>T</a:t>
            </a:r>
            <a:r>
              <a:rPr lang="en-US" altLang="el-GR" sz="2200" u="sng" baseline="-25000" dirty="0"/>
              <a:t> </a:t>
            </a:r>
            <a:r>
              <a:rPr lang="en-US" altLang="el-GR" sz="2200" u="sng" dirty="0"/>
              <a:t>= a . r </a:t>
            </a:r>
          </a:p>
          <a:p>
            <a:pPr>
              <a:spcBef>
                <a:spcPts val="0"/>
              </a:spcBef>
            </a:pPr>
            <a:r>
              <a:rPr lang="en-US" altLang="el-GR" sz="2200" u="sng" dirty="0"/>
              <a:t>a</a:t>
            </a:r>
            <a:r>
              <a:rPr lang="en-US" altLang="el-GR" sz="2200" u="sng" baseline="-25000" dirty="0"/>
              <a:t>c </a:t>
            </a:r>
            <a:r>
              <a:rPr lang="en-US" altLang="el-GR" sz="2200" u="sng" dirty="0"/>
              <a:t>= U</a:t>
            </a:r>
            <a:r>
              <a:rPr lang="en-US" altLang="el-GR" sz="2200" u="sng" baseline="30000" dirty="0"/>
              <a:t>2</a:t>
            </a:r>
            <a:r>
              <a:rPr lang="en-US" altLang="el-GR" sz="2200" u="sng" dirty="0"/>
              <a:t> / r = ω</a:t>
            </a:r>
            <a:r>
              <a:rPr lang="en-US" altLang="el-GR" sz="2200" u="sng" baseline="30000" dirty="0"/>
              <a:t>2</a:t>
            </a:r>
            <a:r>
              <a:rPr lang="en-US" altLang="el-GR" sz="2200" u="sng" dirty="0"/>
              <a:t> . r = 4 π</a:t>
            </a:r>
            <a:r>
              <a:rPr lang="en-US" altLang="el-GR" sz="2200" u="sng" baseline="30000" dirty="0"/>
              <a:t>2</a:t>
            </a:r>
            <a:r>
              <a:rPr lang="en-US" altLang="el-GR" sz="2200" u="sng" dirty="0"/>
              <a:t> r / T</a:t>
            </a:r>
            <a:r>
              <a:rPr lang="en-US" altLang="el-GR" sz="2200" u="sng" baseline="30000" dirty="0"/>
              <a:t>2</a:t>
            </a:r>
            <a:r>
              <a:rPr lang="en-US" altLang="el-GR" sz="2200" u="sng" dirty="0"/>
              <a:t> = 4 π</a:t>
            </a:r>
            <a:r>
              <a:rPr lang="en-US" altLang="el-GR" sz="2200" u="sng" baseline="30000" dirty="0"/>
              <a:t>2 </a:t>
            </a:r>
            <a:r>
              <a:rPr lang="en-US" altLang="el-GR" sz="2200" u="sng" dirty="0"/>
              <a:t>ν</a:t>
            </a:r>
            <a:r>
              <a:rPr lang="en-US" altLang="el-GR" sz="2200" u="sng" baseline="30000" dirty="0"/>
              <a:t>2 </a:t>
            </a:r>
            <a:r>
              <a:rPr lang="en-US" altLang="el-GR" sz="2200" u="sng" dirty="0"/>
              <a:t>r </a:t>
            </a:r>
          </a:p>
          <a:p>
            <a:pPr>
              <a:spcBef>
                <a:spcPts val="0"/>
              </a:spcBef>
            </a:pPr>
            <a:r>
              <a:rPr lang="en-US" altLang="el-GR" sz="2200" dirty="0"/>
              <a:t>Η </a:t>
            </a:r>
            <a:r>
              <a:rPr lang="en-US" altLang="el-GR" sz="2200" u="sng" dirty="0" err="1"/>
              <a:t>συνιστ</a:t>
            </a:r>
            <a:r>
              <a:rPr lang="en-US" altLang="el-GR" sz="2200" u="sng" dirty="0"/>
              <a:t>αμένη </a:t>
            </a:r>
            <a:r>
              <a:rPr lang="el-GR" altLang="el-GR" sz="2200" u="sng" dirty="0"/>
              <a:t>είναι  :</a:t>
            </a:r>
            <a:r>
              <a:rPr lang="el-GR" altLang="el-GR" sz="2200" dirty="0"/>
              <a:t>          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l-GR" altLang="el-GR" sz="2200" dirty="0"/>
              <a:t>      </a:t>
            </a:r>
            <a:r>
              <a:rPr lang="en-US" altLang="el-GR" sz="2200" dirty="0"/>
              <a:t>α</a:t>
            </a:r>
            <a:r>
              <a:rPr lang="en-US" altLang="el-GR" sz="2200" baseline="-25000" dirty="0"/>
              <a:t>R</a:t>
            </a:r>
            <a:r>
              <a:rPr lang="en-US" altLang="el-GR" sz="2200" dirty="0"/>
              <a:t> = (a</a:t>
            </a:r>
            <a:r>
              <a:rPr lang="en-US" altLang="el-GR" sz="2200" baseline="-25000" dirty="0"/>
              <a:t>T</a:t>
            </a:r>
            <a:r>
              <a:rPr lang="en-US" altLang="el-GR" sz="2200" baseline="30000" dirty="0"/>
              <a:t>2</a:t>
            </a:r>
            <a:r>
              <a:rPr lang="en-US" altLang="el-GR" sz="2200" dirty="0"/>
              <a:t>+ a</a:t>
            </a:r>
            <a:r>
              <a:rPr lang="en-US" altLang="el-GR" sz="2200" baseline="-25000" dirty="0"/>
              <a:t>c</a:t>
            </a:r>
            <a:r>
              <a:rPr lang="en-US" altLang="el-GR" sz="2200" baseline="30000" dirty="0"/>
              <a:t>2</a:t>
            </a:r>
            <a:r>
              <a:rPr lang="en-US" altLang="el-GR" sz="2200" dirty="0"/>
              <a:t>)</a:t>
            </a:r>
            <a:r>
              <a:rPr lang="en-US" altLang="el-GR" sz="2200" baseline="30000" dirty="0"/>
              <a:t>1/2</a:t>
            </a:r>
            <a:endParaRPr lang="en-US" altLang="el-GR" sz="2200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  <p:pic>
        <p:nvPicPr>
          <p:cNvPr id="8" name="Picture 4" descr="auto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919566"/>
            <a:ext cx="3767336" cy="3216122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65314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r>
              <a:rPr lang="el-GR" altLang="el-GR" sz="3600" dirty="0" err="1"/>
              <a:t>Επιτρόχια</a:t>
            </a:r>
            <a:r>
              <a:rPr lang="el-GR" altLang="el-GR" sz="3600" dirty="0"/>
              <a:t> επιτάχυνση</a:t>
            </a:r>
            <a:r>
              <a:rPr lang="en-US" altLang="el-GR" sz="3600" dirty="0"/>
              <a:t> 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584176"/>
          </a:xfrm>
        </p:spPr>
        <p:txBody>
          <a:bodyPr>
            <a:noAutofit/>
          </a:bodyPr>
          <a:lstStyle/>
          <a:p>
            <a:r>
              <a:rPr lang="el-GR" altLang="el-GR" sz="2400" dirty="0"/>
              <a:t>Παρουσιάζεται η </a:t>
            </a:r>
            <a:r>
              <a:rPr lang="el-GR" altLang="el-GR" sz="2400" dirty="0" err="1"/>
              <a:t>επιτρόχια</a:t>
            </a:r>
            <a:r>
              <a:rPr lang="el-GR" altLang="el-GR" sz="2400" dirty="0"/>
              <a:t> επιτάχυνση ενός περιστρεφόμενου μέλους.</a:t>
            </a:r>
          </a:p>
          <a:p>
            <a:r>
              <a:rPr lang="el-GR" altLang="el-GR" sz="2400" dirty="0"/>
              <a:t>Αυτή σε κάθε χρονική στιγμή είναι κάθετη προς το αιωρούμενο μέλος</a:t>
            </a:r>
            <a:endParaRPr lang="en-US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2" y="1392262"/>
            <a:ext cx="496887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13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r>
              <a:rPr lang="el-GR" altLang="el-GR" sz="3600" dirty="0"/>
              <a:t>Κεντρομόλος επιτάχυνση</a:t>
            </a:r>
            <a:r>
              <a:rPr lang="en-US" altLang="el-GR" sz="3600" dirty="0"/>
              <a:t> 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800200"/>
          </a:xfrm>
        </p:spPr>
        <p:txBody>
          <a:bodyPr>
            <a:noAutofit/>
          </a:bodyPr>
          <a:lstStyle/>
          <a:p>
            <a:r>
              <a:rPr lang="el-GR" altLang="el-GR" sz="2200" dirty="0"/>
              <a:t>Παρουσιάζονται η </a:t>
            </a:r>
            <a:r>
              <a:rPr lang="el-GR" altLang="el-GR" sz="2200" dirty="0" err="1"/>
              <a:t>επιτρόχια</a:t>
            </a:r>
            <a:r>
              <a:rPr lang="el-GR" altLang="el-GR" sz="2200" dirty="0"/>
              <a:t> (</a:t>
            </a:r>
            <a:r>
              <a:rPr lang="en-US" altLang="el-GR" sz="2200" dirty="0" err="1"/>
              <a:t>a</a:t>
            </a:r>
            <a:r>
              <a:rPr lang="en-US" altLang="el-GR" sz="2200" baseline="-25000" dirty="0" err="1"/>
              <a:t>T</a:t>
            </a:r>
            <a:r>
              <a:rPr lang="el-GR" altLang="el-GR" sz="2200" dirty="0"/>
              <a:t>) και η κεντρομόλος (</a:t>
            </a:r>
            <a:r>
              <a:rPr lang="en-US" altLang="el-GR" sz="2200" dirty="0" err="1"/>
              <a:t>a</a:t>
            </a:r>
            <a:r>
              <a:rPr lang="en-US" altLang="el-GR" sz="2200" baseline="-25000" dirty="0" err="1"/>
              <a:t>C</a:t>
            </a:r>
            <a:r>
              <a:rPr lang="el-GR" altLang="el-GR" sz="2200" dirty="0"/>
              <a:t>) επιτάχυνση.</a:t>
            </a:r>
            <a:r>
              <a:rPr lang="en-US" altLang="el-GR" sz="2200" dirty="0"/>
              <a:t> </a:t>
            </a:r>
            <a:r>
              <a:rPr lang="el-GR" altLang="el-GR" sz="2200" dirty="0"/>
              <a:t>Είναι πάντα κάθετες μεταξύ τους.</a:t>
            </a:r>
          </a:p>
          <a:p>
            <a:r>
              <a:rPr lang="el-GR" altLang="el-GR" sz="2200" dirty="0"/>
              <a:t>Η </a:t>
            </a:r>
            <a:r>
              <a:rPr lang="el-GR" altLang="el-GR" sz="2200" dirty="0" err="1"/>
              <a:t>επιτρόχια</a:t>
            </a:r>
            <a:r>
              <a:rPr lang="el-GR" altLang="el-GR" sz="2200" dirty="0"/>
              <a:t> επιταχύνει το άκρο του μέλους προς τα κάτω και η κεντρομόλος επιταχύνει το άκρο του μέλους προς το κέντρο του κύκλου. Ως αποτέλεσμα έχουμε την κίνηση σε κυκλική τροχιά.</a:t>
            </a:r>
            <a:endParaRPr lang="en-US" altLang="el-GR" sz="22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87663"/>
            <a:ext cx="4213225" cy="317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83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Εφαρμογές 1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2771800" y="1268760"/>
            <a:ext cx="6120680" cy="5087591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l-GR" altLang="el-GR" sz="2200" u="sng" dirty="0"/>
              <a:t>Γωνιακή ταχύτητα της άρθρωσης του γονάτου στο άλμα του σκι</a:t>
            </a:r>
          </a:p>
          <a:p>
            <a:pPr>
              <a:spcBef>
                <a:spcPts val="0"/>
              </a:spcBef>
            </a:pPr>
            <a:r>
              <a:rPr lang="en-US" altLang="el-GR" sz="2200" dirty="0"/>
              <a:t>Η </a:t>
            </a:r>
            <a:r>
              <a:rPr lang="en-US" altLang="el-GR" sz="2200" dirty="0" err="1"/>
              <a:t>γωνί</a:t>
            </a:r>
            <a:r>
              <a:rPr lang="en-US" altLang="el-GR" sz="2200" dirty="0"/>
              <a:t>α 180</a:t>
            </a:r>
            <a:r>
              <a:rPr lang="en-US" altLang="el-GR" sz="2200" baseline="30000" dirty="0"/>
              <a:t>0</a:t>
            </a:r>
            <a:r>
              <a:rPr lang="en-US" altLang="el-GR" sz="2200" dirty="0"/>
              <a:t> αντιστοιχεί στην έκταση του γονάτου, ενώ μικρότερες στην κάμψη του γονάτου.</a:t>
            </a:r>
          </a:p>
          <a:p>
            <a:pPr>
              <a:spcBef>
                <a:spcPts val="0"/>
              </a:spcBef>
            </a:pPr>
            <a:r>
              <a:rPr lang="en-US" altLang="el-GR" sz="2200" dirty="0" err="1"/>
              <a:t>Μέχρι</a:t>
            </a:r>
            <a:r>
              <a:rPr lang="en-US" altLang="el-GR" sz="2200" dirty="0"/>
              <a:t> </a:t>
            </a:r>
            <a:r>
              <a:rPr lang="en-US" altLang="el-GR" sz="2200" dirty="0" err="1"/>
              <a:t>το</a:t>
            </a:r>
            <a:r>
              <a:rPr lang="en-US" altLang="el-GR" sz="2200" dirty="0"/>
              <a:t> </a:t>
            </a:r>
            <a:r>
              <a:rPr lang="en-US" altLang="el-GR" sz="2200" dirty="0" err="1"/>
              <a:t>σημείο</a:t>
            </a:r>
            <a:r>
              <a:rPr lang="en-US" altLang="el-GR" sz="2200" dirty="0"/>
              <a:t> t</a:t>
            </a:r>
            <a:r>
              <a:rPr lang="en-US" altLang="el-GR" sz="2200" baseline="-25000" dirty="0"/>
              <a:t>1</a:t>
            </a:r>
            <a:r>
              <a:rPr lang="en-US" altLang="el-GR" sz="2200" dirty="0"/>
              <a:t> </a:t>
            </a:r>
            <a:r>
              <a:rPr lang="en-US" altLang="el-GR" sz="2200" dirty="0" err="1"/>
              <a:t>στ</a:t>
            </a:r>
            <a:r>
              <a:rPr lang="en-US" altLang="el-GR" sz="2200" dirty="0"/>
              <a:t>αθερή γωνία 95</a:t>
            </a:r>
            <a:r>
              <a:rPr lang="en-US" altLang="el-GR" sz="2200" baseline="30000" dirty="0"/>
              <a:t>0</a:t>
            </a:r>
            <a:r>
              <a:rPr lang="en-US" altLang="el-GR" sz="2200" dirty="0"/>
              <a:t>. </a:t>
            </a:r>
            <a:r>
              <a:rPr lang="el-GR" altLang="el-GR" sz="2200" dirty="0"/>
              <a:t>Μείωση (</a:t>
            </a:r>
            <a:r>
              <a:rPr lang="en-US" altLang="el-GR" sz="2200" dirty="0"/>
              <a:t>90</a:t>
            </a:r>
            <a:r>
              <a:rPr lang="en-US" altLang="el-GR" sz="2200" baseline="30000" dirty="0"/>
              <a:t>0</a:t>
            </a:r>
            <a:r>
              <a:rPr lang="el-GR" altLang="el-GR" sz="2200" dirty="0"/>
              <a:t>) μέχρι το σημείο </a:t>
            </a:r>
            <a:r>
              <a:rPr lang="en-US" altLang="el-GR" sz="2200" dirty="0"/>
              <a:t>t</a:t>
            </a:r>
            <a:r>
              <a:rPr lang="en-US" altLang="el-GR" sz="2200" baseline="-25000" dirty="0"/>
              <a:t>2</a:t>
            </a:r>
            <a:r>
              <a:rPr lang="el-GR" altLang="el-GR" sz="2200" dirty="0"/>
              <a:t> και μετά αύξηση μέχρι την τελική έκταση του γονάτου (</a:t>
            </a:r>
            <a:r>
              <a:rPr lang="en-US" altLang="el-GR" sz="2200" dirty="0"/>
              <a:t>t</a:t>
            </a:r>
            <a:r>
              <a:rPr lang="en-US" altLang="el-GR" sz="2200" baseline="-25000" dirty="0"/>
              <a:t>3</a:t>
            </a:r>
            <a:r>
              <a:rPr lang="el-GR" altLang="el-GR" sz="2200" dirty="0"/>
              <a:t>).</a:t>
            </a:r>
          </a:p>
          <a:p>
            <a:pPr>
              <a:spcBef>
                <a:spcPts val="0"/>
              </a:spcBef>
            </a:pPr>
            <a:r>
              <a:rPr lang="el-GR" altLang="el-GR" sz="2200" dirty="0"/>
              <a:t> Στο χρονικό σημείο </a:t>
            </a:r>
            <a:r>
              <a:rPr lang="en-US" altLang="el-GR" sz="2200" dirty="0"/>
              <a:t>t* </a:t>
            </a:r>
            <a:r>
              <a:rPr lang="el-GR" altLang="el-GR" sz="2200" dirty="0"/>
              <a:t>ο αθλητής απογειώνεται από το διάδρομο φοράς (</a:t>
            </a:r>
            <a:r>
              <a:rPr lang="en-US" altLang="el-GR" sz="2200" dirty="0"/>
              <a:t>140</a:t>
            </a:r>
            <a:r>
              <a:rPr lang="en-US" altLang="el-GR" sz="2200" baseline="30000" dirty="0"/>
              <a:t>0</a:t>
            </a:r>
            <a:r>
              <a:rPr lang="el-GR" altLang="el-GR" sz="2200" dirty="0"/>
              <a:t>).</a:t>
            </a:r>
          </a:p>
          <a:p>
            <a:pPr>
              <a:spcBef>
                <a:spcPts val="0"/>
              </a:spcBef>
            </a:pPr>
            <a:r>
              <a:rPr lang="el-GR" altLang="el-GR" sz="2200" dirty="0"/>
              <a:t>Δ </a:t>
            </a:r>
            <a:r>
              <a:rPr lang="en-US" altLang="el-GR" sz="2200" dirty="0"/>
              <a:t>t</a:t>
            </a:r>
            <a:r>
              <a:rPr lang="en-US" altLang="el-GR" sz="2200" baseline="-25000" dirty="0"/>
              <a:t>1</a:t>
            </a:r>
            <a:r>
              <a:rPr lang="el-GR" altLang="el-GR" sz="2200" dirty="0"/>
              <a:t> = </a:t>
            </a:r>
            <a:r>
              <a:rPr lang="en-US" altLang="el-GR" sz="2200" dirty="0"/>
              <a:t>t</a:t>
            </a:r>
            <a:r>
              <a:rPr lang="en-US" altLang="el-GR" sz="2200" baseline="-25000" dirty="0"/>
              <a:t>2</a:t>
            </a:r>
            <a:r>
              <a:rPr lang="el-GR" altLang="el-GR" sz="2200" dirty="0"/>
              <a:t> - </a:t>
            </a:r>
            <a:r>
              <a:rPr lang="en-US" altLang="el-GR" sz="2200" dirty="0"/>
              <a:t>t</a:t>
            </a:r>
            <a:r>
              <a:rPr lang="en-US" altLang="el-GR" sz="2200" baseline="-25000" dirty="0"/>
              <a:t> 1 </a:t>
            </a:r>
            <a:r>
              <a:rPr lang="en-US" altLang="el-GR" sz="2200" dirty="0"/>
              <a:t>= 0,1 sec</a:t>
            </a:r>
            <a:r>
              <a:rPr lang="el-GR" altLang="el-GR" sz="2200" dirty="0"/>
              <a:t> (κάμψη). </a:t>
            </a:r>
          </a:p>
          <a:p>
            <a:pPr>
              <a:spcBef>
                <a:spcPts val="0"/>
              </a:spcBef>
            </a:pPr>
            <a:r>
              <a:rPr lang="el-GR" altLang="el-GR" sz="2200" dirty="0"/>
              <a:t>Δ </a:t>
            </a:r>
            <a:r>
              <a:rPr lang="en-US" altLang="el-GR" sz="2200" dirty="0"/>
              <a:t>t</a:t>
            </a:r>
            <a:r>
              <a:rPr lang="en-US" altLang="el-GR" sz="2200" baseline="-25000" dirty="0"/>
              <a:t>2</a:t>
            </a:r>
            <a:r>
              <a:rPr lang="el-GR" altLang="el-GR" sz="2200" dirty="0"/>
              <a:t> = </a:t>
            </a:r>
            <a:r>
              <a:rPr lang="en-US" altLang="el-GR" sz="2200" dirty="0"/>
              <a:t>t* </a:t>
            </a:r>
            <a:r>
              <a:rPr lang="el-GR" altLang="el-GR" sz="2200" dirty="0"/>
              <a:t>- </a:t>
            </a:r>
            <a:r>
              <a:rPr lang="en-US" altLang="el-GR" sz="2200" dirty="0"/>
              <a:t>t</a:t>
            </a:r>
            <a:r>
              <a:rPr lang="en-US" altLang="el-GR" sz="2200" baseline="-25000" dirty="0"/>
              <a:t> 2 </a:t>
            </a:r>
            <a:r>
              <a:rPr lang="en-US" altLang="el-GR" sz="2200" dirty="0"/>
              <a:t>= 0,2 sec</a:t>
            </a:r>
            <a:r>
              <a:rPr lang="el-GR" altLang="el-GR" sz="2200" dirty="0"/>
              <a:t> (έκταση).</a:t>
            </a:r>
          </a:p>
          <a:p>
            <a:pPr>
              <a:spcBef>
                <a:spcPts val="0"/>
              </a:spcBef>
            </a:pPr>
            <a:r>
              <a:rPr lang="el-GR" altLang="el-GR" sz="2200" dirty="0" err="1"/>
              <a:t>ω</a:t>
            </a:r>
            <a:r>
              <a:rPr lang="el-GR" altLang="el-GR" sz="2200" baseline="-25000" dirty="0" err="1"/>
              <a:t>κ</a:t>
            </a:r>
            <a:r>
              <a:rPr lang="el-GR" altLang="el-GR" sz="2200" dirty="0"/>
              <a:t> =(φ</a:t>
            </a:r>
            <a:r>
              <a:rPr lang="el-GR" altLang="el-GR" sz="2200" baseline="-25000" dirty="0"/>
              <a:t>2</a:t>
            </a:r>
            <a:r>
              <a:rPr lang="el-GR" altLang="el-GR" sz="2200" dirty="0"/>
              <a:t>-φ</a:t>
            </a:r>
            <a:r>
              <a:rPr lang="el-GR" altLang="el-GR" sz="2200" baseline="-25000" dirty="0"/>
              <a:t>1</a:t>
            </a:r>
            <a:r>
              <a:rPr lang="el-GR" altLang="el-GR" sz="2200" dirty="0"/>
              <a:t>)/(</a:t>
            </a:r>
            <a:r>
              <a:rPr lang="en-US" altLang="el-GR" sz="2200" dirty="0"/>
              <a:t>t</a:t>
            </a:r>
            <a:r>
              <a:rPr lang="en-US" altLang="el-GR" sz="2200" baseline="-25000" dirty="0"/>
              <a:t>2</a:t>
            </a:r>
            <a:r>
              <a:rPr lang="el-GR" altLang="el-GR" sz="2200" dirty="0"/>
              <a:t>-</a:t>
            </a:r>
            <a:r>
              <a:rPr lang="en-US" altLang="el-GR" sz="2200" dirty="0"/>
              <a:t>t</a:t>
            </a:r>
            <a:r>
              <a:rPr lang="en-US" altLang="el-GR" sz="2200" baseline="-25000" dirty="0"/>
              <a:t> 1</a:t>
            </a:r>
            <a:r>
              <a:rPr lang="el-GR" altLang="el-GR" sz="2200" dirty="0"/>
              <a:t>)=(</a:t>
            </a:r>
            <a:r>
              <a:rPr lang="en-US" altLang="el-GR" sz="2200" dirty="0"/>
              <a:t>90</a:t>
            </a:r>
            <a:r>
              <a:rPr lang="en-US" altLang="el-GR" sz="2200" baseline="30000" dirty="0"/>
              <a:t>0</a:t>
            </a:r>
            <a:r>
              <a:rPr lang="el-GR" altLang="el-GR" sz="2200" dirty="0"/>
              <a:t>-</a:t>
            </a:r>
            <a:r>
              <a:rPr lang="en-US" altLang="el-GR" sz="2200" dirty="0"/>
              <a:t>95</a:t>
            </a:r>
            <a:r>
              <a:rPr lang="en-US" altLang="el-GR" sz="2200" baseline="30000" dirty="0"/>
              <a:t>0</a:t>
            </a:r>
            <a:r>
              <a:rPr lang="el-GR" altLang="el-GR" sz="2200" dirty="0"/>
              <a:t>) / 0,1 </a:t>
            </a:r>
            <a:r>
              <a:rPr lang="en-US" altLang="el-GR" sz="2200" dirty="0"/>
              <a:t>sec </a:t>
            </a:r>
            <a:r>
              <a:rPr lang="el-GR" altLang="el-GR" sz="2200" dirty="0"/>
              <a:t>= - 50</a:t>
            </a:r>
            <a:r>
              <a:rPr lang="en-US" altLang="el-GR" sz="2200" baseline="30000" dirty="0"/>
              <a:t>0</a:t>
            </a:r>
            <a:r>
              <a:rPr lang="el-GR" altLang="el-GR" sz="2200" dirty="0"/>
              <a:t>/</a:t>
            </a:r>
            <a:r>
              <a:rPr lang="en-US" altLang="el-GR" sz="2200" dirty="0"/>
              <a:t>sec.</a:t>
            </a:r>
          </a:p>
          <a:p>
            <a:pPr>
              <a:spcBef>
                <a:spcPts val="0"/>
              </a:spcBef>
            </a:pPr>
            <a:r>
              <a:rPr lang="el-GR" altLang="el-GR" sz="2200" dirty="0" err="1"/>
              <a:t>ω</a:t>
            </a:r>
            <a:r>
              <a:rPr lang="el-GR" altLang="el-GR" sz="2200" baseline="-25000" dirty="0" err="1"/>
              <a:t>ε</a:t>
            </a:r>
            <a:r>
              <a:rPr lang="el-GR" altLang="el-GR" sz="2200" dirty="0"/>
              <a:t> =(φ-φ</a:t>
            </a:r>
            <a:r>
              <a:rPr lang="el-GR" altLang="el-GR" sz="2200" baseline="-25000" dirty="0"/>
              <a:t>2</a:t>
            </a:r>
            <a:r>
              <a:rPr lang="el-GR" altLang="el-GR" sz="2200" dirty="0"/>
              <a:t>)/(</a:t>
            </a:r>
            <a:r>
              <a:rPr lang="en-US" altLang="el-GR" sz="2200" dirty="0"/>
              <a:t>t</a:t>
            </a:r>
            <a:r>
              <a:rPr lang="el-GR" altLang="el-GR" sz="2200" dirty="0"/>
              <a:t>-</a:t>
            </a:r>
            <a:r>
              <a:rPr lang="en-US" altLang="el-GR" sz="2200" dirty="0"/>
              <a:t>t</a:t>
            </a:r>
            <a:r>
              <a:rPr lang="en-US" altLang="el-GR" sz="2200" baseline="-25000" dirty="0"/>
              <a:t> 2</a:t>
            </a:r>
            <a:r>
              <a:rPr lang="el-GR" altLang="el-GR" sz="2200" dirty="0"/>
              <a:t>)=(</a:t>
            </a:r>
            <a:r>
              <a:rPr lang="en-US" altLang="el-GR" sz="2200" dirty="0"/>
              <a:t>140</a:t>
            </a:r>
            <a:r>
              <a:rPr lang="en-US" altLang="el-GR" sz="2200" baseline="30000" dirty="0"/>
              <a:t>0</a:t>
            </a:r>
            <a:r>
              <a:rPr lang="el-GR" altLang="el-GR" sz="2200" dirty="0"/>
              <a:t>-</a:t>
            </a:r>
            <a:r>
              <a:rPr lang="en-US" altLang="el-GR" sz="2200" dirty="0"/>
              <a:t>90</a:t>
            </a:r>
            <a:r>
              <a:rPr lang="en-US" altLang="el-GR" sz="2200" baseline="30000" dirty="0"/>
              <a:t>0</a:t>
            </a:r>
            <a:r>
              <a:rPr lang="el-GR" altLang="el-GR" sz="2200" dirty="0"/>
              <a:t>) / 0,2 </a:t>
            </a:r>
            <a:r>
              <a:rPr lang="el-GR" altLang="el-GR" sz="2200" dirty="0" err="1"/>
              <a:t>sec</a:t>
            </a:r>
            <a:r>
              <a:rPr lang="el-GR" altLang="el-GR" sz="2200" dirty="0"/>
              <a:t> = 250</a:t>
            </a:r>
            <a:r>
              <a:rPr lang="en-US" altLang="el-GR" sz="2200" baseline="30000" dirty="0"/>
              <a:t>0</a:t>
            </a:r>
            <a:r>
              <a:rPr lang="el-GR" altLang="el-GR" sz="2200" dirty="0"/>
              <a:t>/</a:t>
            </a:r>
            <a:r>
              <a:rPr lang="en-US" altLang="el-GR" sz="2200" dirty="0"/>
              <a:t>sec.</a:t>
            </a:r>
          </a:p>
          <a:p>
            <a:pPr>
              <a:spcBef>
                <a:spcPts val="0"/>
              </a:spcBef>
            </a:pPr>
            <a:r>
              <a:rPr lang="el-GR" altLang="el-GR" sz="2200" dirty="0"/>
              <a:t>Η γωνιακή ταχύτητα στην απογείωση είναι 1100</a:t>
            </a:r>
            <a:r>
              <a:rPr lang="en-US" altLang="el-GR" sz="2200" baseline="30000" dirty="0"/>
              <a:t>0</a:t>
            </a:r>
            <a:r>
              <a:rPr lang="el-GR" altLang="el-GR" sz="2200" dirty="0"/>
              <a:t>/</a:t>
            </a:r>
            <a:r>
              <a:rPr lang="en-US" altLang="el-GR" sz="2200" dirty="0"/>
              <a:t>sec.</a:t>
            </a:r>
            <a:endParaRPr lang="en-US" altLang="el-GR" sz="22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  <p:pic>
        <p:nvPicPr>
          <p:cNvPr id="7" name="Picture 4" descr="auto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889" y="3717032"/>
            <a:ext cx="2567136" cy="2193327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01728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Εφαρμογές </a:t>
            </a:r>
            <a:r>
              <a:rPr lang="el-GR" altLang="el-GR" dirty="0" smtClean="0"/>
              <a:t>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635896" y="1268760"/>
            <a:ext cx="5256584" cy="5087591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l-GR" altLang="el-GR" sz="2200" u="sng" dirty="0"/>
              <a:t>Υπολογισμός της σχετικής γωνίας θ</a:t>
            </a:r>
            <a:endParaRPr lang="el-GR" altLang="el-GR" sz="2200" dirty="0"/>
          </a:p>
          <a:p>
            <a:pPr>
              <a:spcBef>
                <a:spcPts val="0"/>
              </a:spcBef>
            </a:pPr>
            <a:r>
              <a:rPr lang="el-GR" altLang="el-GR" sz="2200" i="1" dirty="0"/>
              <a:t>Σύμφωνα με το </a:t>
            </a:r>
            <a:r>
              <a:rPr lang="el-GR" altLang="el-GR" sz="2200" i="1" dirty="0" err="1"/>
              <a:t>πυθαγόριο</a:t>
            </a:r>
            <a:r>
              <a:rPr lang="el-GR" altLang="el-GR" sz="2200" i="1" dirty="0"/>
              <a:t> θεώρημα τα μήκη των πλευρών </a:t>
            </a:r>
            <a:r>
              <a:rPr lang="en-US" altLang="el-GR" sz="2200" i="1" dirty="0"/>
              <a:t>a, b, c </a:t>
            </a:r>
            <a:r>
              <a:rPr lang="el-GR" altLang="el-GR" sz="2200" i="1" dirty="0"/>
              <a:t>είναι:</a:t>
            </a:r>
          </a:p>
          <a:p>
            <a:pPr>
              <a:spcBef>
                <a:spcPts val="0"/>
              </a:spcBef>
            </a:pPr>
            <a:r>
              <a:rPr lang="en-US" altLang="el-GR" sz="2200" dirty="0"/>
              <a:t>a = [(</a:t>
            </a:r>
            <a:r>
              <a:rPr lang="en-US" altLang="el-GR" sz="2200" dirty="0" err="1"/>
              <a:t>Xh</a:t>
            </a:r>
            <a:r>
              <a:rPr lang="en-US" altLang="el-GR" sz="2200" dirty="0"/>
              <a:t> - </a:t>
            </a:r>
            <a:r>
              <a:rPr lang="en-US" altLang="el-GR" sz="2200" dirty="0" err="1"/>
              <a:t>Xa</a:t>
            </a:r>
            <a:r>
              <a:rPr lang="en-US" altLang="el-GR" sz="2200" dirty="0"/>
              <a:t>)</a:t>
            </a:r>
            <a:r>
              <a:rPr lang="en-US" altLang="el-GR" sz="2200" baseline="30000" dirty="0"/>
              <a:t>2</a:t>
            </a:r>
            <a:r>
              <a:rPr lang="en-US" altLang="el-GR" sz="2200" dirty="0"/>
              <a:t> + (</a:t>
            </a:r>
            <a:r>
              <a:rPr lang="en-US" altLang="el-GR" sz="2200" dirty="0" err="1"/>
              <a:t>Yh</a:t>
            </a:r>
            <a:r>
              <a:rPr lang="en-US" altLang="el-GR" sz="2200" dirty="0"/>
              <a:t> - </a:t>
            </a:r>
            <a:r>
              <a:rPr lang="en-US" altLang="el-GR" sz="2200" dirty="0" err="1"/>
              <a:t>Ya</a:t>
            </a:r>
            <a:r>
              <a:rPr lang="en-US" altLang="el-GR" sz="2200" dirty="0"/>
              <a:t>)</a:t>
            </a:r>
            <a:r>
              <a:rPr lang="en-US" altLang="el-GR" sz="2200" baseline="30000" dirty="0"/>
              <a:t>2</a:t>
            </a:r>
            <a:r>
              <a:rPr lang="en-US" altLang="el-GR" sz="2200" dirty="0"/>
              <a:t>]</a:t>
            </a:r>
            <a:r>
              <a:rPr lang="en-US" altLang="el-GR" sz="2200" baseline="30000" dirty="0"/>
              <a:t>1/2</a:t>
            </a:r>
            <a:r>
              <a:rPr lang="en-US" altLang="el-GR" sz="2200" dirty="0"/>
              <a:t> =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l-GR" sz="2200" dirty="0"/>
              <a:t>         [(1.14 – 1.09)</a:t>
            </a:r>
            <a:r>
              <a:rPr lang="en-US" altLang="el-GR" sz="2200" baseline="30000" dirty="0"/>
              <a:t>2</a:t>
            </a:r>
            <a:r>
              <a:rPr lang="en-US" altLang="el-GR" sz="2200" dirty="0"/>
              <a:t> + (0.80 – 0.09)</a:t>
            </a:r>
            <a:r>
              <a:rPr lang="en-US" altLang="el-GR" sz="2200" baseline="30000" dirty="0"/>
              <a:t>2</a:t>
            </a:r>
            <a:r>
              <a:rPr lang="en-US" altLang="el-GR" sz="2200" dirty="0"/>
              <a:t>]</a:t>
            </a:r>
            <a:r>
              <a:rPr lang="en-US" altLang="el-GR" sz="2200" baseline="30000" dirty="0"/>
              <a:t>1/2</a:t>
            </a:r>
            <a:r>
              <a:rPr lang="en-US" altLang="el-GR" sz="2200" dirty="0"/>
              <a:t> = 0.71</a:t>
            </a:r>
          </a:p>
          <a:p>
            <a:pPr>
              <a:spcBef>
                <a:spcPts val="0"/>
              </a:spcBef>
            </a:pPr>
            <a:r>
              <a:rPr lang="en-US" altLang="el-GR" sz="2200" dirty="0"/>
              <a:t>b = [(</a:t>
            </a:r>
            <a:r>
              <a:rPr lang="en-US" altLang="el-GR" sz="2200" dirty="0" err="1"/>
              <a:t>Xh</a:t>
            </a:r>
            <a:r>
              <a:rPr lang="en-US" altLang="el-GR" sz="2200" dirty="0"/>
              <a:t> - </a:t>
            </a:r>
            <a:r>
              <a:rPr lang="en-US" altLang="el-GR" sz="2200" dirty="0" err="1"/>
              <a:t>Xk</a:t>
            </a:r>
            <a:r>
              <a:rPr lang="en-US" altLang="el-GR" sz="2200" dirty="0"/>
              <a:t>)</a:t>
            </a:r>
            <a:r>
              <a:rPr lang="en-US" altLang="el-GR" sz="2200" baseline="30000" dirty="0"/>
              <a:t>2</a:t>
            </a:r>
            <a:r>
              <a:rPr lang="en-US" altLang="el-GR" sz="2200" dirty="0"/>
              <a:t> + (</a:t>
            </a:r>
            <a:r>
              <a:rPr lang="en-US" altLang="el-GR" sz="2200" dirty="0" err="1"/>
              <a:t>Yh</a:t>
            </a:r>
            <a:r>
              <a:rPr lang="en-US" altLang="el-GR" sz="2200" dirty="0"/>
              <a:t> - </a:t>
            </a:r>
            <a:r>
              <a:rPr lang="en-US" altLang="el-GR" sz="2200" dirty="0" err="1"/>
              <a:t>Yk</a:t>
            </a:r>
            <a:r>
              <a:rPr lang="en-US" altLang="el-GR" sz="2200" dirty="0"/>
              <a:t>)</a:t>
            </a:r>
            <a:r>
              <a:rPr lang="en-US" altLang="el-GR" sz="2200" baseline="30000" dirty="0"/>
              <a:t>2</a:t>
            </a:r>
            <a:r>
              <a:rPr lang="en-US" altLang="el-GR" sz="2200" dirty="0"/>
              <a:t>]</a:t>
            </a:r>
            <a:r>
              <a:rPr lang="en-US" altLang="el-GR" sz="2200" baseline="30000" dirty="0"/>
              <a:t>1/2</a:t>
            </a:r>
            <a:r>
              <a:rPr lang="en-US" altLang="el-GR" sz="2200" dirty="0"/>
              <a:t> =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l-GR" sz="2200" dirty="0"/>
              <a:t>         [(1.14 – 1.22)</a:t>
            </a:r>
            <a:r>
              <a:rPr lang="en-US" altLang="el-GR" sz="2200" baseline="30000" dirty="0"/>
              <a:t>2</a:t>
            </a:r>
            <a:r>
              <a:rPr lang="en-US" altLang="el-GR" sz="2200" dirty="0"/>
              <a:t> + (0.80 – 0.51)</a:t>
            </a:r>
            <a:r>
              <a:rPr lang="en-US" altLang="el-GR" sz="2200" baseline="30000" dirty="0"/>
              <a:t>2</a:t>
            </a:r>
            <a:r>
              <a:rPr lang="en-US" altLang="el-GR" sz="2200" dirty="0"/>
              <a:t>]</a:t>
            </a:r>
            <a:r>
              <a:rPr lang="en-US" altLang="el-GR" sz="2200" baseline="30000" dirty="0"/>
              <a:t>1/2</a:t>
            </a:r>
            <a:r>
              <a:rPr lang="en-US" altLang="el-GR" sz="2200" dirty="0"/>
              <a:t> = 0.30</a:t>
            </a:r>
          </a:p>
          <a:p>
            <a:pPr>
              <a:spcBef>
                <a:spcPts val="0"/>
              </a:spcBef>
            </a:pPr>
            <a:r>
              <a:rPr lang="en-US" altLang="el-GR" sz="2200" dirty="0"/>
              <a:t>c = [(</a:t>
            </a:r>
            <a:r>
              <a:rPr lang="en-US" altLang="el-GR" sz="2200" dirty="0" err="1"/>
              <a:t>Xk</a:t>
            </a:r>
            <a:r>
              <a:rPr lang="en-US" altLang="el-GR" sz="2200" dirty="0"/>
              <a:t> - </a:t>
            </a:r>
            <a:r>
              <a:rPr lang="en-US" altLang="el-GR" sz="2200" dirty="0" err="1"/>
              <a:t>Xa</a:t>
            </a:r>
            <a:r>
              <a:rPr lang="en-US" altLang="el-GR" sz="2200" dirty="0"/>
              <a:t>)</a:t>
            </a:r>
            <a:r>
              <a:rPr lang="en-US" altLang="el-GR" sz="2200" baseline="30000" dirty="0"/>
              <a:t>2</a:t>
            </a:r>
            <a:r>
              <a:rPr lang="en-US" altLang="el-GR" sz="2200" dirty="0"/>
              <a:t> + (</a:t>
            </a:r>
            <a:r>
              <a:rPr lang="en-US" altLang="el-GR" sz="2200" dirty="0" err="1"/>
              <a:t>Yk</a:t>
            </a:r>
            <a:r>
              <a:rPr lang="en-US" altLang="el-GR" sz="2200" dirty="0"/>
              <a:t> - </a:t>
            </a:r>
            <a:r>
              <a:rPr lang="en-US" altLang="el-GR" sz="2200" dirty="0" err="1"/>
              <a:t>Ya</a:t>
            </a:r>
            <a:r>
              <a:rPr lang="en-US" altLang="el-GR" sz="2200" dirty="0"/>
              <a:t>)</a:t>
            </a:r>
            <a:r>
              <a:rPr lang="en-US" altLang="el-GR" sz="2200" baseline="30000" dirty="0"/>
              <a:t>2</a:t>
            </a:r>
            <a:r>
              <a:rPr lang="en-US" altLang="el-GR" sz="2200" dirty="0"/>
              <a:t>]</a:t>
            </a:r>
            <a:r>
              <a:rPr lang="en-US" altLang="el-GR" sz="2200" baseline="30000" dirty="0"/>
              <a:t>1/2</a:t>
            </a:r>
            <a:r>
              <a:rPr lang="en-US" altLang="el-GR" sz="2200" dirty="0"/>
              <a:t> =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l-GR" sz="2200" dirty="0"/>
              <a:t>         [(1.22 – 1.09)</a:t>
            </a:r>
            <a:r>
              <a:rPr lang="en-US" altLang="el-GR" sz="2200" baseline="30000" dirty="0"/>
              <a:t>2</a:t>
            </a:r>
            <a:r>
              <a:rPr lang="en-US" altLang="el-GR" sz="2200" dirty="0"/>
              <a:t> + (0.51 – 0.09)</a:t>
            </a:r>
            <a:r>
              <a:rPr lang="en-US" altLang="el-GR" sz="2200" baseline="30000" dirty="0"/>
              <a:t>2</a:t>
            </a:r>
            <a:r>
              <a:rPr lang="en-US" altLang="el-GR" sz="2200" dirty="0"/>
              <a:t>]</a:t>
            </a:r>
            <a:r>
              <a:rPr lang="en-US" altLang="el-GR" sz="2200" baseline="30000" dirty="0"/>
              <a:t>1/2</a:t>
            </a:r>
            <a:r>
              <a:rPr lang="en-US" altLang="el-GR" sz="2200" dirty="0"/>
              <a:t> = 0.44</a:t>
            </a:r>
          </a:p>
          <a:p>
            <a:pPr>
              <a:spcBef>
                <a:spcPts val="0"/>
              </a:spcBef>
            </a:pPr>
            <a:r>
              <a:rPr lang="el-GR" altLang="el-GR" sz="2200" i="1" dirty="0"/>
              <a:t>Σύμφωνα με το νόμο των </a:t>
            </a:r>
            <a:r>
              <a:rPr lang="el-GR" altLang="el-GR" sz="2200" i="1" dirty="0" err="1"/>
              <a:t>συνημιτόνων</a:t>
            </a:r>
            <a:r>
              <a:rPr lang="el-GR" altLang="el-GR" sz="2200" i="1" dirty="0"/>
              <a:t>:</a:t>
            </a:r>
          </a:p>
          <a:p>
            <a:pPr>
              <a:spcBef>
                <a:spcPts val="0"/>
              </a:spcBef>
            </a:pPr>
            <a:r>
              <a:rPr lang="en-US" altLang="el-GR" sz="2200" dirty="0"/>
              <a:t>a</a:t>
            </a:r>
            <a:r>
              <a:rPr lang="el-GR" altLang="el-GR" sz="2200" baseline="30000" dirty="0"/>
              <a:t>2</a:t>
            </a:r>
            <a:r>
              <a:rPr lang="el-GR" altLang="el-GR" sz="2200" dirty="0"/>
              <a:t> = </a:t>
            </a:r>
            <a:r>
              <a:rPr lang="en-US" altLang="el-GR" sz="2200" dirty="0"/>
              <a:t>b</a:t>
            </a:r>
            <a:r>
              <a:rPr lang="en-US" altLang="el-GR" sz="2200" baseline="30000" dirty="0"/>
              <a:t>2</a:t>
            </a:r>
            <a:r>
              <a:rPr lang="en-US" altLang="el-GR" sz="2200" dirty="0"/>
              <a:t> + c</a:t>
            </a:r>
            <a:r>
              <a:rPr lang="en-US" altLang="el-GR" sz="2200" baseline="30000" dirty="0"/>
              <a:t>2</a:t>
            </a:r>
            <a:r>
              <a:rPr lang="en-US" altLang="el-GR" sz="2200" dirty="0"/>
              <a:t> – 2 </a:t>
            </a:r>
            <a:r>
              <a:rPr lang="en-US" altLang="el-GR" sz="2200" dirty="0">
                <a:cs typeface="Times New Roman" panose="02020603050405020304" pitchFamily="18" charset="0"/>
              </a:rPr>
              <a:t>· b · c · </a:t>
            </a:r>
            <a:r>
              <a:rPr lang="el-GR" altLang="el-GR" sz="2200" dirty="0">
                <a:cs typeface="Times New Roman" panose="02020603050405020304" pitchFamily="18" charset="0"/>
              </a:rPr>
              <a:t>συν θ =&gt;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l-GR" altLang="el-GR" sz="2200" dirty="0">
                <a:cs typeface="Times New Roman" panose="02020603050405020304" pitchFamily="18" charset="0"/>
              </a:rPr>
              <a:t>      συν θ = (</a:t>
            </a:r>
            <a:r>
              <a:rPr lang="en-US" altLang="el-GR" sz="2200" dirty="0"/>
              <a:t>b</a:t>
            </a:r>
            <a:r>
              <a:rPr lang="en-US" altLang="el-GR" sz="2200" baseline="30000" dirty="0"/>
              <a:t>2</a:t>
            </a:r>
            <a:r>
              <a:rPr lang="en-US" altLang="el-GR" sz="2200" dirty="0"/>
              <a:t> + c</a:t>
            </a:r>
            <a:r>
              <a:rPr lang="en-US" altLang="el-GR" sz="2200" baseline="30000" dirty="0"/>
              <a:t>2</a:t>
            </a:r>
            <a:r>
              <a:rPr lang="en-US" altLang="el-GR" sz="2200" dirty="0"/>
              <a:t> – a</a:t>
            </a:r>
            <a:r>
              <a:rPr lang="el-GR" altLang="el-GR" sz="2200" baseline="30000" dirty="0"/>
              <a:t>2</a:t>
            </a:r>
            <a:r>
              <a:rPr lang="el-GR" altLang="el-GR" sz="2200" dirty="0">
                <a:cs typeface="Times New Roman" panose="02020603050405020304" pitchFamily="18" charset="0"/>
              </a:rPr>
              <a:t>) / (</a:t>
            </a:r>
            <a:r>
              <a:rPr lang="en-US" altLang="el-GR" sz="2200" dirty="0"/>
              <a:t>2 </a:t>
            </a:r>
            <a:r>
              <a:rPr lang="en-US" altLang="el-GR" sz="2200" dirty="0">
                <a:cs typeface="Times New Roman" panose="02020603050405020304" pitchFamily="18" charset="0"/>
              </a:rPr>
              <a:t>· b · c </a:t>
            </a:r>
            <a:r>
              <a:rPr lang="el-GR" altLang="el-GR" sz="2200" dirty="0">
                <a:cs typeface="Times New Roman" panose="02020603050405020304" pitchFamily="18" charset="0"/>
              </a:rPr>
              <a:t>) =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l-GR" altLang="el-GR" sz="2200" dirty="0">
                <a:cs typeface="Times New Roman" panose="02020603050405020304" pitchFamily="18" charset="0"/>
              </a:rPr>
              <a:t>      (</a:t>
            </a:r>
            <a:r>
              <a:rPr lang="el-GR" altLang="el-GR" sz="2200" dirty="0"/>
              <a:t>0.30</a:t>
            </a:r>
            <a:r>
              <a:rPr lang="en-US" altLang="el-GR" sz="2200" baseline="30000" dirty="0"/>
              <a:t>2</a:t>
            </a:r>
            <a:r>
              <a:rPr lang="en-US" altLang="el-GR" sz="2200" dirty="0"/>
              <a:t> + </a:t>
            </a:r>
            <a:r>
              <a:rPr lang="el-GR" altLang="el-GR" sz="2200" dirty="0"/>
              <a:t>0.44</a:t>
            </a:r>
            <a:r>
              <a:rPr lang="en-US" altLang="el-GR" sz="2200" baseline="30000" dirty="0"/>
              <a:t>2</a:t>
            </a:r>
            <a:r>
              <a:rPr lang="en-US" altLang="el-GR" sz="2200" dirty="0"/>
              <a:t> – </a:t>
            </a:r>
            <a:r>
              <a:rPr lang="el-GR" altLang="el-GR" sz="2200" dirty="0"/>
              <a:t>0.71</a:t>
            </a:r>
            <a:r>
              <a:rPr lang="el-GR" altLang="el-GR" sz="2200" baseline="30000" dirty="0"/>
              <a:t>2</a:t>
            </a:r>
            <a:r>
              <a:rPr lang="el-GR" altLang="el-GR" sz="2200" dirty="0">
                <a:cs typeface="Times New Roman" panose="02020603050405020304" pitchFamily="18" charset="0"/>
              </a:rPr>
              <a:t>) / (</a:t>
            </a:r>
            <a:r>
              <a:rPr lang="en-US" altLang="el-GR" sz="2200" dirty="0"/>
              <a:t>2 </a:t>
            </a:r>
            <a:r>
              <a:rPr lang="en-US" altLang="el-GR" sz="2200" dirty="0">
                <a:cs typeface="Times New Roman" panose="02020603050405020304" pitchFamily="18" charset="0"/>
              </a:rPr>
              <a:t>· </a:t>
            </a:r>
            <a:r>
              <a:rPr lang="el-GR" altLang="el-GR" sz="2200" dirty="0">
                <a:cs typeface="Times New Roman" panose="02020603050405020304" pitchFamily="18" charset="0"/>
              </a:rPr>
              <a:t>0.30</a:t>
            </a:r>
            <a:r>
              <a:rPr lang="en-US" altLang="el-GR" sz="2200" dirty="0">
                <a:cs typeface="Times New Roman" panose="02020603050405020304" pitchFamily="18" charset="0"/>
              </a:rPr>
              <a:t> · </a:t>
            </a:r>
            <a:r>
              <a:rPr lang="el-GR" altLang="el-GR" sz="2200" dirty="0">
                <a:cs typeface="Times New Roman" panose="02020603050405020304" pitchFamily="18" charset="0"/>
              </a:rPr>
              <a:t>0.44) =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l-GR" altLang="el-GR" sz="2200" dirty="0">
                <a:cs typeface="Times New Roman" panose="02020603050405020304" pitchFamily="18" charset="0"/>
              </a:rPr>
              <a:t>      = - 0.833</a:t>
            </a:r>
          </a:p>
          <a:p>
            <a:pPr>
              <a:spcBef>
                <a:spcPts val="0"/>
              </a:spcBef>
            </a:pPr>
            <a:r>
              <a:rPr lang="el-GR" altLang="el-GR" sz="2200" dirty="0"/>
              <a:t>Άρα θ = ημ</a:t>
            </a:r>
            <a:r>
              <a:rPr lang="el-GR" altLang="el-GR" sz="2200" baseline="30000" dirty="0"/>
              <a:t>-1</a:t>
            </a:r>
            <a:r>
              <a:rPr lang="el-GR" altLang="el-GR" sz="2200" dirty="0"/>
              <a:t> - 0.833 =&gt; θ = 146.4</a:t>
            </a:r>
            <a:r>
              <a:rPr lang="el-GR" altLang="el-GR" sz="2200" baseline="30000" dirty="0"/>
              <a:t>ο</a:t>
            </a:r>
            <a:endParaRPr lang="el-GR" altLang="el-GR" sz="2200" baseline="30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" y="3140968"/>
            <a:ext cx="3313113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92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Εφαρμογές </a:t>
            </a:r>
            <a:r>
              <a:rPr lang="el-GR" altLang="el-GR" dirty="0"/>
              <a:t>3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635896" y="1417638"/>
            <a:ext cx="5256584" cy="510770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altLang="el-GR" sz="2200" u="sng" dirty="0"/>
              <a:t>Υπολογισμός της απόλυτης γωνίας θ</a:t>
            </a:r>
            <a:r>
              <a:rPr lang="en-US" altLang="el-GR" sz="2200" baseline="-25000" dirty="0"/>
              <a:t>leg</a:t>
            </a:r>
            <a:endParaRPr lang="el-GR" altLang="el-GR" sz="2200" baseline="-25000" dirty="0"/>
          </a:p>
          <a:p>
            <a:pPr>
              <a:spcBef>
                <a:spcPts val="0"/>
              </a:spcBef>
            </a:pPr>
            <a:r>
              <a:rPr lang="el-GR" altLang="el-GR" sz="2200" i="1" dirty="0"/>
              <a:t>Για τον υπολογισμό της </a:t>
            </a:r>
            <a:r>
              <a:rPr lang="el-GR" altLang="el-GR" sz="2200" i="1" dirty="0" err="1"/>
              <a:t>απ</a:t>
            </a:r>
            <a:r>
              <a:rPr lang="el-GR" altLang="el-GR" sz="2200" i="1" dirty="0"/>
              <a:t>. γωνίας στην </a:t>
            </a:r>
            <a:r>
              <a:rPr lang="el-GR" altLang="el-GR" sz="2200" i="1" dirty="0" err="1"/>
              <a:t>ποδοκνημική</a:t>
            </a:r>
            <a:r>
              <a:rPr lang="el-GR" altLang="el-GR" sz="2200" i="1" dirty="0"/>
              <a:t> (θ</a:t>
            </a:r>
            <a:r>
              <a:rPr lang="en-US" altLang="el-GR" sz="2200" i="1" baseline="-25000" dirty="0"/>
              <a:t>leg</a:t>
            </a:r>
            <a:r>
              <a:rPr lang="el-GR" altLang="el-GR" sz="2200" i="1" dirty="0"/>
              <a:t>) χρησιμοποιούμε τις συντεταγμένες των άκρων του μέλους για τον προσδιορισμό της </a:t>
            </a:r>
            <a:r>
              <a:rPr lang="el-GR" altLang="el-GR" sz="2200" i="1" dirty="0" err="1"/>
              <a:t>εφ</a:t>
            </a:r>
            <a:r>
              <a:rPr lang="el-GR" altLang="el-GR" sz="2200" i="1" dirty="0"/>
              <a:t> θ</a:t>
            </a:r>
            <a:r>
              <a:rPr lang="en-US" altLang="el-GR" sz="2200" i="1" baseline="-25000" dirty="0"/>
              <a:t>leg</a:t>
            </a:r>
            <a:r>
              <a:rPr lang="el-GR" altLang="el-GR" sz="2200" i="1" dirty="0"/>
              <a:t> :</a:t>
            </a:r>
          </a:p>
          <a:p>
            <a:pPr>
              <a:spcBef>
                <a:spcPts val="0"/>
              </a:spcBef>
            </a:pPr>
            <a:r>
              <a:rPr lang="el-GR" altLang="el-GR" sz="2200" dirty="0" err="1"/>
              <a:t>εφ</a:t>
            </a:r>
            <a:r>
              <a:rPr lang="el-GR" altLang="el-GR" sz="2200" dirty="0"/>
              <a:t> θ</a:t>
            </a:r>
            <a:r>
              <a:rPr lang="en-US" altLang="el-GR" sz="2200" baseline="-25000" dirty="0"/>
              <a:t>leg</a:t>
            </a:r>
            <a:r>
              <a:rPr lang="el-GR" altLang="el-GR" sz="2200" dirty="0"/>
              <a:t> = (</a:t>
            </a:r>
            <a:r>
              <a:rPr lang="el-GR" altLang="el-GR" sz="2200" dirty="0" err="1"/>
              <a:t>Υ</a:t>
            </a:r>
            <a:r>
              <a:rPr lang="el-GR" altLang="el-GR" sz="2200" baseline="-25000" dirty="0" err="1"/>
              <a:t>κοντινό</a:t>
            </a:r>
            <a:r>
              <a:rPr lang="el-GR" altLang="el-GR" sz="2200" dirty="0"/>
              <a:t> - </a:t>
            </a:r>
            <a:r>
              <a:rPr lang="el-GR" altLang="el-GR" sz="2200" dirty="0" err="1"/>
              <a:t>Υ</a:t>
            </a:r>
            <a:r>
              <a:rPr lang="el-GR" altLang="el-GR" sz="2200" baseline="-25000" dirty="0" err="1"/>
              <a:t>μακρινό</a:t>
            </a:r>
            <a:r>
              <a:rPr lang="el-GR" altLang="el-GR" sz="2200" dirty="0"/>
              <a:t>) / (</a:t>
            </a:r>
            <a:r>
              <a:rPr lang="el-GR" altLang="el-GR" sz="2200" dirty="0" err="1"/>
              <a:t>Χ</a:t>
            </a:r>
            <a:r>
              <a:rPr lang="el-GR" altLang="el-GR" sz="2200" baseline="-25000" dirty="0" err="1"/>
              <a:t>κοντινό</a:t>
            </a:r>
            <a:r>
              <a:rPr lang="el-GR" altLang="el-GR" sz="2200" dirty="0"/>
              <a:t> - </a:t>
            </a:r>
            <a:r>
              <a:rPr lang="el-GR" altLang="el-GR" sz="2200" dirty="0" err="1"/>
              <a:t>Χ</a:t>
            </a:r>
            <a:r>
              <a:rPr lang="el-GR" altLang="el-GR" sz="2200" baseline="-25000" dirty="0" err="1"/>
              <a:t>μακρινό</a:t>
            </a:r>
            <a:r>
              <a:rPr lang="el-GR" altLang="el-GR" sz="2200" dirty="0"/>
              <a:t>) = (Υ</a:t>
            </a:r>
            <a:r>
              <a:rPr lang="en-US" altLang="el-GR" sz="2200" baseline="-25000" dirty="0"/>
              <a:t>knee</a:t>
            </a:r>
            <a:r>
              <a:rPr lang="el-GR" altLang="el-GR" sz="2200" dirty="0"/>
              <a:t> - Υ</a:t>
            </a:r>
            <a:r>
              <a:rPr lang="en-US" altLang="el-GR" sz="2200" baseline="-25000" dirty="0"/>
              <a:t>ankle</a:t>
            </a:r>
            <a:r>
              <a:rPr lang="el-GR" altLang="el-GR" sz="2200" dirty="0"/>
              <a:t>) / (Χ</a:t>
            </a:r>
            <a:r>
              <a:rPr lang="en-US" altLang="el-GR" sz="2200" baseline="-25000" dirty="0"/>
              <a:t>knee</a:t>
            </a:r>
            <a:r>
              <a:rPr lang="el-GR" altLang="el-GR" sz="2200" dirty="0"/>
              <a:t> - Χ</a:t>
            </a:r>
            <a:r>
              <a:rPr lang="en-US" altLang="el-GR" sz="2200" baseline="-25000" dirty="0"/>
              <a:t>ankle</a:t>
            </a:r>
            <a:r>
              <a:rPr lang="el-GR" altLang="el-GR" sz="2200" dirty="0"/>
              <a:t>)</a:t>
            </a:r>
            <a:r>
              <a:rPr lang="en-US" altLang="el-GR" sz="2200" dirty="0"/>
              <a:t> =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l-GR" sz="2200" dirty="0"/>
              <a:t>     (0.51 – 0.09) / (1.22 – 1.09) = 3.23</a:t>
            </a:r>
          </a:p>
          <a:p>
            <a:pPr>
              <a:spcBef>
                <a:spcPts val="0"/>
              </a:spcBef>
            </a:pPr>
            <a:r>
              <a:rPr lang="el-GR" altLang="el-GR" sz="2200" dirty="0"/>
              <a:t>Άρα θ</a:t>
            </a:r>
            <a:r>
              <a:rPr lang="en-US" altLang="el-GR" sz="2200" baseline="-25000" dirty="0"/>
              <a:t>leg</a:t>
            </a:r>
            <a:r>
              <a:rPr lang="el-GR" altLang="el-GR" sz="2200" dirty="0"/>
              <a:t> = εφ</a:t>
            </a:r>
            <a:r>
              <a:rPr lang="el-GR" altLang="el-GR" sz="2200" baseline="30000" dirty="0"/>
              <a:t>-1</a:t>
            </a:r>
            <a:r>
              <a:rPr lang="el-GR" altLang="el-GR" sz="2200" dirty="0"/>
              <a:t> </a:t>
            </a:r>
            <a:r>
              <a:rPr lang="en-US" altLang="el-GR" sz="2200" dirty="0"/>
              <a:t>+</a:t>
            </a:r>
            <a:r>
              <a:rPr lang="el-GR" altLang="el-GR" sz="2200" dirty="0"/>
              <a:t> 3.23 = 72.8</a:t>
            </a:r>
            <a:r>
              <a:rPr lang="el-GR" altLang="el-GR" sz="2200" baseline="30000" dirty="0"/>
              <a:t>ο</a:t>
            </a:r>
            <a:endParaRPr lang="en-US" altLang="el-GR" sz="2200" baseline="30000" dirty="0"/>
          </a:p>
          <a:p>
            <a:pPr>
              <a:spcBef>
                <a:spcPts val="0"/>
              </a:spcBef>
            </a:pPr>
            <a:endParaRPr lang="el-GR" altLang="el-GR" sz="2200" baseline="30000" dirty="0"/>
          </a:p>
          <a:p>
            <a:pPr>
              <a:spcBef>
                <a:spcPts val="0"/>
              </a:spcBef>
            </a:pPr>
            <a:r>
              <a:rPr lang="el-GR" altLang="el-GR" sz="2200" i="1" dirty="0"/>
              <a:t>Αντίστοιχα για τον υπολογισμό της θ</a:t>
            </a:r>
            <a:r>
              <a:rPr lang="en-US" altLang="el-GR" sz="2200" i="1" baseline="-25000" dirty="0"/>
              <a:t>thigh</a:t>
            </a:r>
            <a:r>
              <a:rPr lang="el-GR" altLang="el-GR" sz="2200" i="1" dirty="0"/>
              <a:t> :</a:t>
            </a:r>
            <a:endParaRPr lang="en-US" altLang="el-GR" sz="2200" i="1" dirty="0"/>
          </a:p>
          <a:p>
            <a:pPr>
              <a:spcBef>
                <a:spcPts val="0"/>
              </a:spcBef>
            </a:pPr>
            <a:r>
              <a:rPr lang="el-GR" altLang="el-GR" sz="2200" dirty="0" err="1"/>
              <a:t>εφ</a:t>
            </a:r>
            <a:r>
              <a:rPr lang="el-GR" altLang="el-GR" sz="2200" dirty="0"/>
              <a:t> θ</a:t>
            </a:r>
            <a:r>
              <a:rPr lang="en-US" altLang="el-GR" sz="2200" baseline="-25000" dirty="0"/>
              <a:t>thigh</a:t>
            </a:r>
            <a:r>
              <a:rPr lang="el-GR" altLang="el-GR" sz="2200" dirty="0"/>
              <a:t> =</a:t>
            </a:r>
            <a:r>
              <a:rPr lang="en-US" altLang="el-GR" sz="2200" dirty="0"/>
              <a:t> </a:t>
            </a:r>
            <a:r>
              <a:rPr lang="el-GR" altLang="el-GR" sz="2200" dirty="0"/>
              <a:t>(Υ</a:t>
            </a:r>
            <a:r>
              <a:rPr lang="en-US" altLang="el-GR" sz="2200" baseline="-25000" dirty="0"/>
              <a:t>hip</a:t>
            </a:r>
            <a:r>
              <a:rPr lang="el-GR" altLang="el-GR" sz="2200" dirty="0"/>
              <a:t> - Υ</a:t>
            </a:r>
            <a:r>
              <a:rPr lang="en-US" altLang="el-GR" sz="2200" baseline="-25000" dirty="0"/>
              <a:t>knee</a:t>
            </a:r>
            <a:r>
              <a:rPr lang="el-GR" altLang="el-GR" sz="2200" dirty="0"/>
              <a:t>) / (Χ</a:t>
            </a:r>
            <a:r>
              <a:rPr lang="en-US" altLang="el-GR" sz="2200" baseline="-25000" dirty="0"/>
              <a:t>hip</a:t>
            </a:r>
            <a:r>
              <a:rPr lang="el-GR" altLang="el-GR" sz="2200" dirty="0"/>
              <a:t> - Χ</a:t>
            </a:r>
            <a:r>
              <a:rPr lang="en-US" altLang="el-GR" sz="2200" baseline="-25000" dirty="0"/>
              <a:t>knee</a:t>
            </a:r>
            <a:r>
              <a:rPr lang="el-GR" altLang="el-GR" sz="2200" dirty="0"/>
              <a:t>)</a:t>
            </a:r>
            <a:r>
              <a:rPr lang="en-US" altLang="el-GR" sz="2200" dirty="0"/>
              <a:t> =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l-GR" sz="2200" dirty="0"/>
              <a:t>     (0.80 – 0.51) / (1.14 – 1.22) = -3.625</a:t>
            </a:r>
          </a:p>
          <a:p>
            <a:pPr>
              <a:spcBef>
                <a:spcPts val="0"/>
              </a:spcBef>
            </a:pPr>
            <a:r>
              <a:rPr lang="el-GR" altLang="el-GR" sz="2200" dirty="0"/>
              <a:t>Άρα θ</a:t>
            </a:r>
            <a:r>
              <a:rPr lang="en-US" altLang="el-GR" sz="2200" baseline="-25000" dirty="0"/>
              <a:t>thigh</a:t>
            </a:r>
            <a:r>
              <a:rPr lang="el-GR" altLang="el-GR" sz="2200" dirty="0"/>
              <a:t> = εφ</a:t>
            </a:r>
            <a:r>
              <a:rPr lang="el-GR" altLang="el-GR" sz="2200" baseline="30000" dirty="0"/>
              <a:t>-1</a:t>
            </a:r>
            <a:r>
              <a:rPr lang="el-GR" altLang="el-GR" sz="2200" dirty="0"/>
              <a:t> – 3.</a:t>
            </a:r>
            <a:r>
              <a:rPr lang="en-US" altLang="el-GR" sz="2200" dirty="0"/>
              <a:t>625</a:t>
            </a:r>
            <a:r>
              <a:rPr lang="el-GR" altLang="el-GR" sz="2200" dirty="0"/>
              <a:t> = </a:t>
            </a:r>
            <a:r>
              <a:rPr lang="en-US" altLang="el-GR" sz="2200" dirty="0"/>
              <a:t>-</a:t>
            </a:r>
            <a:r>
              <a:rPr lang="el-GR" altLang="el-GR" sz="2200" dirty="0"/>
              <a:t>7</a:t>
            </a:r>
            <a:r>
              <a:rPr lang="en-US" altLang="el-GR" sz="2200" dirty="0"/>
              <a:t>4</a:t>
            </a:r>
            <a:r>
              <a:rPr lang="el-GR" altLang="el-GR" sz="2200" dirty="0"/>
              <a:t>.</a:t>
            </a:r>
            <a:r>
              <a:rPr lang="en-US" altLang="el-GR" sz="2200" dirty="0"/>
              <a:t>5</a:t>
            </a:r>
            <a:r>
              <a:rPr lang="el-GR" altLang="el-GR" sz="2200" dirty="0"/>
              <a:t>8</a:t>
            </a:r>
            <a:r>
              <a:rPr lang="el-GR" altLang="el-GR" sz="2200" baseline="30000" dirty="0"/>
              <a:t>ο</a:t>
            </a:r>
            <a:endParaRPr lang="en-US" altLang="el-GR" sz="2200" baseline="30000" dirty="0"/>
          </a:p>
          <a:p>
            <a:pPr>
              <a:spcBef>
                <a:spcPts val="0"/>
              </a:spcBef>
              <a:buFontTx/>
              <a:buNone/>
            </a:pPr>
            <a:r>
              <a:rPr lang="en-US" altLang="el-GR" sz="2200" dirty="0"/>
              <a:t>      </a:t>
            </a:r>
            <a:r>
              <a:rPr lang="el-GR" altLang="el-GR" sz="2200" dirty="0"/>
              <a:t>ή θ</a:t>
            </a:r>
            <a:r>
              <a:rPr lang="en-US" altLang="el-GR" sz="2200" baseline="-25000" dirty="0"/>
              <a:t>thigh</a:t>
            </a:r>
            <a:r>
              <a:rPr lang="el-GR" altLang="el-GR" sz="2200" dirty="0"/>
              <a:t> = 180</a:t>
            </a:r>
            <a:r>
              <a:rPr lang="el-GR" altLang="el-GR" sz="2200" baseline="30000" dirty="0"/>
              <a:t>ο</a:t>
            </a:r>
            <a:r>
              <a:rPr lang="el-GR" altLang="el-GR" sz="2200" dirty="0"/>
              <a:t> - 74.58</a:t>
            </a:r>
            <a:r>
              <a:rPr lang="el-GR" altLang="el-GR" sz="2200" baseline="30000" dirty="0"/>
              <a:t>ο</a:t>
            </a:r>
            <a:r>
              <a:rPr lang="el-GR" altLang="el-GR" sz="2200" dirty="0"/>
              <a:t> = 105.4</a:t>
            </a:r>
            <a:r>
              <a:rPr lang="el-GR" altLang="el-GR" sz="2200" baseline="30000" dirty="0"/>
              <a:t>ο</a:t>
            </a:r>
            <a:endParaRPr lang="el-GR" altLang="el-GR" sz="22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3133960" cy="280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80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</a:t>
            </a:r>
            <a:r>
              <a:rPr lang="el-GR" sz="2400" b="1" smtClean="0"/>
              <a:t>Πανεπιστημίου Θεσσαλίας</a:t>
            </a:r>
            <a:r>
              <a:rPr lang="el-GR" sz="2400" smtClean="0"/>
              <a:t>» </a:t>
            </a:r>
            <a:r>
              <a:rPr lang="el-GR" sz="2400" dirty="0" smtClean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Θέματα για συζήτηση ή μελέτη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5271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l-GR" sz="2200" dirty="0"/>
              <a:t>Αναφέρετε δύο κινήσεις στις οποίες είναι σημαντική η σχετική γωνία μιας άρθρωσης του σώματος, καθώς και δύο κινήσεις στις οποίες σημαντική είναι η απόλυτη γωνία κάποιας άρθρωσης του σώματος.</a:t>
            </a:r>
          </a:p>
          <a:p>
            <a:pPr>
              <a:lnSpc>
                <a:spcPct val="90000"/>
              </a:lnSpc>
            </a:pPr>
            <a:r>
              <a:rPr lang="el-GR" altLang="el-GR" sz="2200" dirty="0" smtClean="0"/>
              <a:t>Κατά </a:t>
            </a:r>
            <a:r>
              <a:rPr lang="el-GR" altLang="el-GR" sz="2200" dirty="0"/>
              <a:t>την κάμψη του αγκώνα η σχετική γωνία της άρθρωσης είναι 10</a:t>
            </a:r>
            <a:r>
              <a:rPr lang="el-GR" altLang="el-GR" sz="2200" baseline="30000" dirty="0"/>
              <a:t>ο</a:t>
            </a:r>
            <a:r>
              <a:rPr lang="el-GR" altLang="el-GR" sz="2200" dirty="0"/>
              <a:t> στα 0.5 </a:t>
            </a:r>
            <a:r>
              <a:rPr lang="en-US" altLang="el-GR" sz="2200" dirty="0"/>
              <a:t>sec</a:t>
            </a:r>
            <a:r>
              <a:rPr lang="el-GR" altLang="el-GR" sz="2200" dirty="0"/>
              <a:t> και 120</a:t>
            </a:r>
            <a:r>
              <a:rPr lang="el-GR" altLang="el-GR" sz="2200" baseline="30000" dirty="0"/>
              <a:t>ο</a:t>
            </a:r>
            <a:r>
              <a:rPr lang="el-GR" altLang="el-GR" sz="2200" dirty="0"/>
              <a:t> στα 0.71 </a:t>
            </a:r>
            <a:r>
              <a:rPr lang="en-US" altLang="el-GR" sz="2200" dirty="0"/>
              <a:t>sec. </a:t>
            </a:r>
            <a:r>
              <a:rPr lang="el-GR" altLang="el-GR" sz="2200" dirty="0"/>
              <a:t>Ποια είναι η μέση γωνιακή ταχύτητα της άρθρωσης του αγκώνα.</a:t>
            </a:r>
          </a:p>
          <a:p>
            <a:pPr>
              <a:lnSpc>
                <a:spcPct val="90000"/>
              </a:lnSpc>
            </a:pPr>
            <a:r>
              <a:rPr lang="el-GR" altLang="el-GR" sz="2200" dirty="0" smtClean="0"/>
              <a:t>Ένας </a:t>
            </a:r>
            <a:r>
              <a:rPr lang="el-GR" altLang="el-GR" sz="2200" dirty="0"/>
              <a:t>σφυροβόλος περιστρέφεται με γωνιακή ταχύτητα 14.7 </a:t>
            </a:r>
            <a:r>
              <a:rPr lang="en-US" altLang="el-GR" sz="2200" dirty="0"/>
              <a:t>rad/sec, </a:t>
            </a:r>
            <a:r>
              <a:rPr lang="el-GR" altLang="el-GR" sz="2200" dirty="0"/>
              <a:t>με γωνιακή επιτάχυνση 6.28 </a:t>
            </a:r>
            <a:r>
              <a:rPr lang="en-US" altLang="el-GR" sz="2200" dirty="0"/>
              <a:t>rad/sec</a:t>
            </a:r>
            <a:r>
              <a:rPr lang="en-US" altLang="el-GR" sz="2200" baseline="30000" dirty="0"/>
              <a:t>2</a:t>
            </a:r>
            <a:r>
              <a:rPr lang="el-GR" altLang="el-GR" sz="2200" dirty="0"/>
              <a:t> πριν την απελευθέρωση της σφύρας. Αν η ακτίνα περιστροφής (το μήκος του χεριού του αθλητή + το μήκος της αλυσίδας της σφύρας) είναι 1.5 </a:t>
            </a:r>
            <a:r>
              <a:rPr lang="en-US" altLang="el-GR" sz="2200" dirty="0"/>
              <a:t>m</a:t>
            </a:r>
            <a:r>
              <a:rPr lang="el-GR" altLang="el-GR" sz="2200" dirty="0"/>
              <a:t>, να υπολογιστούν: α) η </a:t>
            </a:r>
            <a:r>
              <a:rPr lang="el-GR" altLang="el-GR" sz="2200" dirty="0" err="1"/>
              <a:t>επιτρόχια</a:t>
            </a:r>
            <a:r>
              <a:rPr lang="el-GR" altLang="el-GR" sz="2200" dirty="0"/>
              <a:t> επιτάχυνση, β) η κεντρομόλος επιτάχυνση, γ) η συνισταμένη γραμμική επιτάχυνση.</a:t>
            </a:r>
          </a:p>
          <a:p>
            <a:pPr>
              <a:lnSpc>
                <a:spcPct val="90000"/>
              </a:lnSpc>
            </a:pPr>
            <a:r>
              <a:rPr lang="el-GR" altLang="el-GR" sz="2200" dirty="0" smtClean="0"/>
              <a:t>Ένας </a:t>
            </a:r>
            <a:r>
              <a:rPr lang="el-GR" altLang="el-GR" sz="2200" dirty="0"/>
              <a:t>αθλητής του πατινάζ περιστρέφεται γύρω από τον επιμήκη άξονα του σώματός του με σταθερή γωνιακή ταχύτητα 18 </a:t>
            </a:r>
            <a:r>
              <a:rPr lang="en-US" altLang="el-GR" sz="2200" dirty="0"/>
              <a:t>rad/sec</a:t>
            </a:r>
            <a:r>
              <a:rPr lang="el-GR" altLang="el-GR" sz="2200" dirty="0"/>
              <a:t>. Να βρεθεί η τιμή της γωνιακής επιτάχυνσης.</a:t>
            </a:r>
            <a:endParaRPr lang="el-GR" altLang="el-GR" sz="22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265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Βιβλιογραφία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altLang="el-GR" sz="2000" b="1" dirty="0"/>
              <a:t>Κόλλιας Η. (1997). </a:t>
            </a:r>
            <a:r>
              <a:rPr lang="el-GR" altLang="el-GR" sz="2000" b="1" i="1" dirty="0" err="1"/>
              <a:t>Βιοκινητική</a:t>
            </a:r>
            <a:r>
              <a:rPr lang="el-GR" altLang="el-GR" sz="2000" b="1" i="1" dirty="0"/>
              <a:t> της αθλητικής κίνησης</a:t>
            </a:r>
            <a:r>
              <a:rPr lang="el-GR" altLang="el-GR" sz="2000" b="1" dirty="0"/>
              <a:t>. Θεσσαλονίκη.</a:t>
            </a:r>
          </a:p>
          <a:p>
            <a:pPr>
              <a:spcBef>
                <a:spcPts val="0"/>
              </a:spcBef>
            </a:pPr>
            <a:r>
              <a:rPr lang="el-GR" altLang="el-GR" sz="2000" b="1" dirty="0"/>
              <a:t>Τσαρούχας Λ. (1983) Βιομηχανική αθλητικών κινήσεων, Αθήνα.</a:t>
            </a:r>
          </a:p>
          <a:p>
            <a:pPr>
              <a:spcBef>
                <a:spcPts val="0"/>
              </a:spcBef>
            </a:pPr>
            <a:r>
              <a:rPr lang="el-GR" altLang="el-GR" sz="2000" b="1" dirty="0"/>
              <a:t>Φωτεινόπουλος Β. </a:t>
            </a:r>
            <a:r>
              <a:rPr lang="el-GR" altLang="el-GR" sz="2000" b="1" i="1" dirty="0"/>
              <a:t>Μηχανική.</a:t>
            </a:r>
            <a:r>
              <a:rPr lang="el-GR" altLang="el-GR" sz="2000" b="1" dirty="0"/>
              <a:t> Εκδόσεις Βλάσση, Αθήνα.</a:t>
            </a:r>
            <a:endParaRPr lang="en-US" altLang="el-GR" sz="2000" b="1" dirty="0"/>
          </a:p>
          <a:p>
            <a:pPr>
              <a:spcBef>
                <a:spcPts val="0"/>
              </a:spcBef>
            </a:pPr>
            <a:r>
              <a:rPr lang="en-US" altLang="el-GR" sz="2000" b="1" dirty="0"/>
              <a:t>Baumann W. (1996). </a:t>
            </a:r>
            <a:r>
              <a:rPr lang="el-GR" altLang="el-GR" sz="2000" b="1" i="1" dirty="0"/>
              <a:t>Βασικές αρχές της βιομηχανικής των αθλητικών κινήσεων.</a:t>
            </a:r>
            <a:r>
              <a:rPr lang="el-GR" altLang="el-GR" sz="2000" b="1" dirty="0"/>
              <a:t> Εκδόσεις Σάλτο, Θεσσαλονίκη.</a:t>
            </a:r>
            <a:endParaRPr lang="en-US" altLang="el-GR" sz="2000" b="1" dirty="0"/>
          </a:p>
          <a:p>
            <a:pPr>
              <a:spcBef>
                <a:spcPts val="0"/>
              </a:spcBef>
            </a:pPr>
            <a:r>
              <a:rPr lang="en-US" altLang="el-GR" sz="2000" b="1" dirty="0"/>
              <a:t>Abernethy B., Kippers V., Mackinnon L.T., Neal R.J., </a:t>
            </a:r>
            <a:r>
              <a:rPr lang="en-US" altLang="el-GR" sz="2000" b="1" dirty="0" err="1"/>
              <a:t>Hanrahan</a:t>
            </a:r>
            <a:r>
              <a:rPr lang="en-US" altLang="el-GR" sz="2000" b="1" dirty="0"/>
              <a:t> S. (1997). The Biophysical Foundations of Human Movement. Human Kinetics, Champaign, IL.</a:t>
            </a:r>
          </a:p>
          <a:p>
            <a:pPr>
              <a:spcBef>
                <a:spcPts val="0"/>
              </a:spcBef>
            </a:pPr>
            <a:r>
              <a:rPr lang="en-US" altLang="el-GR" sz="2000" b="1" dirty="0"/>
              <a:t>Adrian M.J., Cooper J.M. (1995). </a:t>
            </a:r>
            <a:r>
              <a:rPr lang="en-US" altLang="el-GR" sz="2000" b="1" i="1" dirty="0"/>
              <a:t>Biomechanics of Human Movement.</a:t>
            </a:r>
            <a:r>
              <a:rPr lang="en-US" altLang="el-GR" sz="2000" b="1" dirty="0"/>
              <a:t> Brown &amp; Benchmark Publishers, IA, USA.</a:t>
            </a:r>
          </a:p>
          <a:p>
            <a:pPr>
              <a:spcBef>
                <a:spcPts val="0"/>
              </a:spcBef>
            </a:pPr>
            <a:r>
              <a:rPr lang="en-US" altLang="el-GR" sz="2000" b="1" dirty="0"/>
              <a:t>Cavanagh P.R. (1990). </a:t>
            </a:r>
            <a:r>
              <a:rPr lang="en-US" altLang="el-GR" sz="2000" b="1" i="1" dirty="0" err="1"/>
              <a:t>Biomechnics</a:t>
            </a:r>
            <a:r>
              <a:rPr lang="en-US" altLang="el-GR" sz="2000" b="1" i="1" dirty="0"/>
              <a:t> of Distance Running.</a:t>
            </a:r>
            <a:r>
              <a:rPr lang="en-US" altLang="el-GR" sz="2000" b="1" dirty="0"/>
              <a:t> Human Kinetics, Champaign, IL.</a:t>
            </a:r>
          </a:p>
          <a:p>
            <a:pPr>
              <a:spcBef>
                <a:spcPts val="0"/>
              </a:spcBef>
            </a:pPr>
            <a:r>
              <a:rPr lang="en-US" altLang="el-GR" sz="2000" b="1" dirty="0"/>
              <a:t>Hall S.J. (1995). </a:t>
            </a:r>
            <a:r>
              <a:rPr lang="en-US" altLang="el-GR" sz="2000" b="1" i="1" dirty="0"/>
              <a:t>Basic Biomechanics. </a:t>
            </a:r>
            <a:r>
              <a:rPr lang="en-US" altLang="el-GR" sz="2000" b="1" dirty="0"/>
              <a:t>McGraw-Hill Companies, USA.</a:t>
            </a:r>
          </a:p>
          <a:p>
            <a:pPr>
              <a:spcBef>
                <a:spcPts val="0"/>
              </a:spcBef>
            </a:pPr>
            <a:r>
              <a:rPr lang="en-US" altLang="el-GR" sz="2000" b="1" dirty="0"/>
              <a:t>Hamill J., </a:t>
            </a:r>
            <a:r>
              <a:rPr lang="en-US" altLang="el-GR" sz="2000" b="1" dirty="0" err="1"/>
              <a:t>Knutzen</a:t>
            </a:r>
            <a:r>
              <a:rPr lang="en-US" altLang="el-GR" sz="2000" b="1" dirty="0"/>
              <a:t> K.M. (1995). </a:t>
            </a:r>
            <a:r>
              <a:rPr lang="en-US" altLang="el-GR" sz="2000" b="1" i="1" dirty="0"/>
              <a:t>Biomechanical Basis of Human Movement.</a:t>
            </a:r>
            <a:r>
              <a:rPr lang="en-US" altLang="el-GR" sz="2000" b="1" dirty="0"/>
              <a:t> Williams &amp; Wilkins, PA, USA.</a:t>
            </a:r>
            <a:endParaRPr lang="el-GR" altLang="el-GR" sz="2000" b="1" dirty="0"/>
          </a:p>
          <a:p>
            <a:pPr algn="just"/>
            <a:endParaRPr lang="el-GR" altLang="el-GR" sz="24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327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755576" y="3831723"/>
            <a:ext cx="7776864" cy="17526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718258"/>
            <a:ext cx="3240360" cy="7712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pic>
            <p:nvPicPr>
              <p:cNvPr id="15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1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53" y="5607262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14" y="590702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Σκοπός </a:t>
            </a:r>
            <a:r>
              <a:rPr lang="el-GR" dirty="0"/>
              <a:t>της </a:t>
            </a:r>
            <a:r>
              <a:rPr lang="el-GR" dirty="0" smtClean="0"/>
              <a:t>ενότητας είναι </a:t>
            </a:r>
            <a:r>
              <a:rPr lang="el-GR" dirty="0"/>
              <a:t>η</a:t>
            </a:r>
            <a:r>
              <a:rPr lang="el-GR" dirty="0" smtClean="0"/>
              <a:t> γνωριμία </a:t>
            </a:r>
            <a:r>
              <a:rPr lang="el-GR" dirty="0"/>
              <a:t>με τις περιστροφικές κινήσεις και με τα γωνιακά κινηματικά μεγέθη που τις περιγράφουν.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77500" lnSpcReduction="20000"/>
          </a:bodyPr>
          <a:lstStyle/>
          <a:p>
            <a:r>
              <a:rPr lang="el-GR" altLang="el-GR" sz="2800" dirty="0"/>
              <a:t>Εισαγωγή στην περιστροφική κίνηση</a:t>
            </a:r>
          </a:p>
          <a:p>
            <a:r>
              <a:rPr lang="el-GR" altLang="el-GR" sz="2800" dirty="0"/>
              <a:t>Γωνιακή μετατόπιση</a:t>
            </a:r>
          </a:p>
          <a:p>
            <a:r>
              <a:rPr lang="el-GR" altLang="el-GR" sz="2800" dirty="0"/>
              <a:t>Γωνιακές μετατοπίσεις των μελών του σώματος – γωνίες των αρθρώσεων</a:t>
            </a:r>
          </a:p>
          <a:p>
            <a:r>
              <a:rPr lang="el-GR" altLang="el-GR" sz="2800" dirty="0"/>
              <a:t>Γωνιακή ταχύτητα</a:t>
            </a:r>
          </a:p>
          <a:p>
            <a:r>
              <a:rPr lang="el-GR" altLang="el-GR" sz="2800" dirty="0"/>
              <a:t>Περίοδος και συχνότητα περιστροφής</a:t>
            </a:r>
          </a:p>
          <a:p>
            <a:r>
              <a:rPr lang="el-GR" altLang="el-GR" sz="2800" dirty="0"/>
              <a:t>Γραμμική ή </a:t>
            </a:r>
            <a:r>
              <a:rPr lang="el-GR" altLang="el-GR" sz="2800" dirty="0" err="1"/>
              <a:t>επιτρόχια</a:t>
            </a:r>
            <a:r>
              <a:rPr lang="el-GR" altLang="el-GR" sz="2800" dirty="0"/>
              <a:t> ταχύτητα</a:t>
            </a:r>
          </a:p>
          <a:p>
            <a:r>
              <a:rPr lang="el-GR" altLang="el-GR" sz="2800" dirty="0"/>
              <a:t>Σχέση γωνιακών και γραμμικών μεγεθών</a:t>
            </a:r>
          </a:p>
          <a:p>
            <a:r>
              <a:rPr lang="el-GR" altLang="el-GR" sz="2800" dirty="0"/>
              <a:t>Γωνιακή επιτάχυνση</a:t>
            </a:r>
          </a:p>
          <a:p>
            <a:r>
              <a:rPr lang="el-GR" altLang="el-GR" sz="2800" dirty="0"/>
              <a:t>Γραμμική επιτάχυνση (</a:t>
            </a:r>
            <a:r>
              <a:rPr lang="el-GR" altLang="el-GR" sz="2800" dirty="0" err="1"/>
              <a:t>επιτρόχια</a:t>
            </a:r>
            <a:r>
              <a:rPr lang="el-GR" altLang="el-GR" sz="2800" dirty="0"/>
              <a:t> και κεντρομόλος)</a:t>
            </a:r>
            <a:endParaRPr lang="el-GR" altLang="el-G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3935"/>
          </a:xfrm>
        </p:spPr>
        <p:txBody>
          <a:bodyPr/>
          <a:lstStyle/>
          <a:p>
            <a:r>
              <a:rPr lang="el-GR" altLang="el-GR" dirty="0"/>
              <a:t>Περιστροφική κίνηση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2771800" y="1038574"/>
            <a:ext cx="6048672" cy="508759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el-GR" sz="2200" dirty="0" err="1"/>
              <a:t>Είν</a:t>
            </a:r>
            <a:r>
              <a:rPr lang="en-US" altLang="el-GR" sz="2200" dirty="0"/>
              <a:t>αι η κίνηση ενός σώματος που πραγματοποιείται γύρω από κάποιο σχετικά ακίνητο σημείο ή άξονα περιστροφής.</a:t>
            </a:r>
          </a:p>
          <a:p>
            <a:pPr>
              <a:spcBef>
                <a:spcPts val="0"/>
              </a:spcBef>
            </a:pPr>
            <a:r>
              <a:rPr lang="en-US" altLang="el-GR" sz="2200" dirty="0" err="1"/>
              <a:t>Είν</a:t>
            </a:r>
            <a:r>
              <a:rPr lang="en-US" altLang="el-GR" sz="2200" dirty="0"/>
              <a:t>αι οι κινήσεις όλου του σώματος (σάλτο, πιρουέτα) ή των μελών του (γύρω από τις αρθρώσεις).</a:t>
            </a:r>
          </a:p>
          <a:p>
            <a:pPr>
              <a:spcBef>
                <a:spcPts val="0"/>
              </a:spcBef>
            </a:pPr>
            <a:r>
              <a:rPr lang="en-US" altLang="el-GR" sz="2200" u="sng" dirty="0" err="1"/>
              <a:t>Ακτίν</a:t>
            </a:r>
            <a:r>
              <a:rPr lang="en-US" altLang="el-GR" sz="2200" u="sng" dirty="0"/>
              <a:t>α περιστροφής</a:t>
            </a:r>
            <a:r>
              <a:rPr lang="en-US" altLang="el-GR" sz="2200" dirty="0"/>
              <a:t> είναι η απόσταση του περιστρεφόμενου σώματος από το σημείο γύρω από το οποίο περιστρέφεται, που ονομάζεται </a:t>
            </a:r>
            <a:r>
              <a:rPr lang="en-US" altLang="el-GR" sz="2200" u="sng" dirty="0"/>
              <a:t>κέντρο περιστροφής.</a:t>
            </a:r>
          </a:p>
          <a:p>
            <a:pPr>
              <a:spcBef>
                <a:spcPts val="0"/>
              </a:spcBef>
            </a:pPr>
            <a:r>
              <a:rPr lang="en-US" altLang="el-GR" sz="2200" dirty="0"/>
              <a:t>Απα</a:t>
            </a:r>
            <a:r>
              <a:rPr lang="en-US" altLang="el-GR" sz="2200" dirty="0" err="1"/>
              <a:t>ιτείτ</a:t>
            </a:r>
            <a:r>
              <a:rPr lang="en-US" altLang="el-GR" sz="2200" dirty="0"/>
              <a:t>αι ένα σύστημα αναφοράς, μια διεύθυνση αναφοράς, προς την οποία θα μετρηθεί η γωνία.</a:t>
            </a:r>
          </a:p>
          <a:p>
            <a:pPr>
              <a:spcBef>
                <a:spcPts val="0"/>
              </a:spcBef>
            </a:pPr>
            <a:r>
              <a:rPr lang="en-US" altLang="el-GR" sz="2200" dirty="0" err="1"/>
              <a:t>Ότ</a:t>
            </a:r>
            <a:r>
              <a:rPr lang="en-US" altLang="el-GR" sz="2200" dirty="0"/>
              <a:t>αν ένα σώμα περιστρέφεται στο χώρο μπορούμε να επιλέξουμε την κατακόρυφη ή οριζόντια διεύθυνση αναφοράς.</a:t>
            </a:r>
            <a:endParaRPr lang="en-US" altLang="el-GR" sz="22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  <p:pic>
        <p:nvPicPr>
          <p:cNvPr id="7" name="Picture 4" descr="auto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1" y="2670622"/>
            <a:ext cx="2466999" cy="3653978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Γωνιακή </a:t>
            </a:r>
            <a:r>
              <a:rPr lang="el-GR" altLang="el-GR" dirty="0" smtClean="0"/>
              <a:t>μετατόπιση 1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779912" y="1268760"/>
            <a:ext cx="5040560" cy="485740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el-GR" sz="2200" dirty="0" err="1"/>
              <a:t>Αν</a:t>
            </a:r>
            <a:r>
              <a:rPr lang="en-US" altLang="el-GR" sz="2200" dirty="0"/>
              <a:t> </a:t>
            </a:r>
            <a:r>
              <a:rPr lang="en-US" altLang="el-GR" sz="2200" dirty="0" err="1"/>
              <a:t>θέλουμε</a:t>
            </a:r>
            <a:r>
              <a:rPr lang="en-US" altLang="el-GR" sz="2200" dirty="0"/>
              <a:t> να υπ</a:t>
            </a:r>
            <a:r>
              <a:rPr lang="en-US" altLang="el-GR" sz="2200" dirty="0" err="1"/>
              <a:t>ολογίσουμε</a:t>
            </a:r>
            <a:r>
              <a:rPr lang="en-US" altLang="el-GR" sz="2200" dirty="0"/>
              <a:t> </a:t>
            </a:r>
            <a:r>
              <a:rPr lang="en-US" altLang="el-GR" sz="2200" dirty="0" err="1"/>
              <a:t>μι</a:t>
            </a:r>
            <a:r>
              <a:rPr lang="en-US" altLang="el-GR" sz="2200" dirty="0"/>
              <a:t>α γωνία που σχηματίζουν δύο γειτονικά μέλη, ορίζουμε τη θέση του ενός μέλους ως διεύθυνση αναφοράς και υπολογίζουμε έτσι τη γωνιακή μετατόπιση του άλλου.</a:t>
            </a:r>
          </a:p>
          <a:p>
            <a:pPr>
              <a:spcBef>
                <a:spcPts val="0"/>
              </a:spcBef>
            </a:pPr>
            <a:endParaRPr lang="en-US" altLang="el-GR" sz="2200" dirty="0"/>
          </a:p>
          <a:p>
            <a:pPr>
              <a:spcBef>
                <a:spcPts val="0"/>
              </a:spcBef>
            </a:pPr>
            <a:r>
              <a:rPr lang="el-GR" altLang="el-GR" sz="2200" u="sng" dirty="0"/>
              <a:t>Γ</a:t>
            </a:r>
            <a:r>
              <a:rPr lang="en-US" altLang="el-GR" sz="2200" u="sng" dirty="0" err="1"/>
              <a:t>ωνι</a:t>
            </a:r>
            <a:r>
              <a:rPr lang="en-US" altLang="el-GR" sz="2200" u="sng" dirty="0"/>
              <a:t>ακή μετατόπιση</a:t>
            </a:r>
            <a:r>
              <a:rPr lang="en-US" altLang="el-GR" sz="2200" dirty="0"/>
              <a:t> είναι η γωνία που καλύπτει η ακτίνα περιστροφής ενός σώματος σε κάποια χρονική περίοδο t </a:t>
            </a:r>
            <a:r>
              <a:rPr lang="el-GR" altLang="el-GR" sz="2200" dirty="0"/>
              <a:t>και </a:t>
            </a:r>
            <a:r>
              <a:rPr lang="en-US" altLang="el-GR" sz="2200" dirty="0" err="1"/>
              <a:t>μετριέτ</a:t>
            </a:r>
            <a:r>
              <a:rPr lang="en-US" altLang="el-GR" sz="2200" dirty="0"/>
              <a:t>αι σε μοίρες (degrees ή deg) ή σε ακτίνια (radians ή rad). </a:t>
            </a:r>
            <a:r>
              <a:rPr lang="en-US" altLang="el-GR" sz="2200" dirty="0" err="1"/>
              <a:t>Είν</a:t>
            </a:r>
            <a:r>
              <a:rPr lang="en-US" altLang="el-GR" sz="2200" dirty="0"/>
              <a:t>αι διανυσματικό μέγεθος (</a:t>
            </a:r>
            <a:r>
              <a:rPr lang="el-GR" altLang="el-GR" sz="2200" dirty="0" err="1"/>
              <a:t>φ,θ,α,β</a:t>
            </a:r>
            <a:r>
              <a:rPr lang="el-GR" altLang="el-GR" sz="2200" dirty="0"/>
              <a:t>).</a:t>
            </a:r>
            <a:endParaRPr lang="en-US" altLang="el-GR" sz="2200" dirty="0"/>
          </a:p>
          <a:p>
            <a:pPr>
              <a:spcBef>
                <a:spcPts val="0"/>
              </a:spcBef>
            </a:pPr>
            <a:endParaRPr lang="en-US" altLang="el-GR" sz="2200" dirty="0">
              <a:solidFill>
                <a:srgbClr val="66FFFF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el-GR" sz="2200" u="sng" dirty="0"/>
              <a:t>1 rad = 57,3 </a:t>
            </a:r>
            <a:r>
              <a:rPr lang="en-US" altLang="el-GR" sz="2200" u="sng" dirty="0" err="1"/>
              <a:t>deg</a:t>
            </a:r>
            <a:endParaRPr lang="en-US" altLang="el-GR" sz="2200" u="sng" dirty="0"/>
          </a:p>
          <a:p>
            <a:pPr>
              <a:spcBef>
                <a:spcPts val="0"/>
              </a:spcBef>
            </a:pPr>
            <a:endParaRPr lang="en-US" altLang="el-GR" sz="22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93" y="1414382"/>
            <a:ext cx="3328671" cy="491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99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Γωνιακή </a:t>
            </a:r>
            <a:r>
              <a:rPr lang="el-GR" altLang="el-GR" dirty="0" smtClean="0"/>
              <a:t>μετατόπιση 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3789040"/>
            <a:ext cx="8363272" cy="259824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l-GR" sz="2200" dirty="0"/>
              <a:t>Τα σημεία ενός περιστρεφόμενου σώματος μπορεί να έχουν την ίδια γωνιακή μετατόπιση, όμως η γραμμική μετατόπιση του καθενός (διαγραφόμενο τόξο) εξαρτάται από το μήκος της ακτίνας περιστροφής του.  Όσο μεγαλύτερη η ακτίνα περιστροφής τόσο μεγαλύτερη η γραμμική μετατόπιση. Στις παραπάνω εικόνες τα σημεία </a:t>
            </a:r>
            <a:r>
              <a:rPr lang="en-US" altLang="el-GR" sz="2200" dirty="0"/>
              <a:t>C </a:t>
            </a:r>
            <a:r>
              <a:rPr lang="el-GR" altLang="el-GR" sz="2200" dirty="0"/>
              <a:t>της ρόδας του ποδηλάτου και 2 του μπαστουνιού του μπέιζμπολ (μεγάλη ακτίνα περιστροφής) έχουν διαγράψει μεγαλύτερη γραμμική μετατόπιση από τα αντίστοιχα σημεία Α και 2 (μικρή ακτίνα περιστροφής).</a:t>
            </a:r>
            <a:endParaRPr lang="en-US" altLang="el-GR" sz="22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65614"/>
            <a:ext cx="2643216" cy="238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304" y="1417638"/>
            <a:ext cx="2505956" cy="233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08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Γωνιακή </a:t>
            </a:r>
            <a:r>
              <a:rPr lang="el-GR" altLang="el-GR" dirty="0" smtClean="0"/>
              <a:t>μετατόπιση 3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4941168"/>
            <a:ext cx="8568952" cy="165618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l-GR" sz="2400" dirty="0"/>
              <a:t>Στην περίπτωση της γωνιακής μετατόπισης είναι απαραίτητο να ορίσουμε την κατεύθυνση περιστροφής. Ως θετική κατεύθυνση ορίζεται η αντίθετη της κίνησης των δειχτών του </a:t>
            </a:r>
            <a:r>
              <a:rPr lang="el-GR" altLang="el-GR" sz="2400" dirty="0" err="1"/>
              <a:t>ωρολογιού</a:t>
            </a:r>
            <a:r>
              <a:rPr lang="el-GR" altLang="el-GR" sz="2400" dirty="0"/>
              <a:t> και ως αρνητική εκείνη της περιστροφής των δειχτών του </a:t>
            </a:r>
            <a:r>
              <a:rPr lang="el-GR" altLang="el-GR" sz="2400" dirty="0" err="1"/>
              <a:t>ωρολογιού</a:t>
            </a:r>
            <a:r>
              <a:rPr lang="el-GR" altLang="el-GR" sz="2400" dirty="0"/>
              <a:t>.</a:t>
            </a:r>
            <a:endParaRPr lang="en-US" altLang="el-GR" sz="2400" dirty="0"/>
          </a:p>
          <a:p>
            <a:endParaRPr lang="en-US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892"/>
            <a:ext cx="545161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7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2111</Words>
  <Application>Microsoft Office PowerPoint</Application>
  <PresentationFormat>Προβολή στην οθόνη (4:3)</PresentationFormat>
  <Paragraphs>264</Paragraphs>
  <Slides>32</Slides>
  <Notes>32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Θέμα του Office</vt:lpstr>
      <vt:lpstr>Εμβιομηχανική</vt:lpstr>
      <vt:lpstr>Άδειες Χρήσης</vt:lpstr>
      <vt:lpstr>Χρηματοδότηση</vt:lpstr>
      <vt:lpstr>Σκοποί  ενότητας</vt:lpstr>
      <vt:lpstr>Περιεχόμενα ενότητας</vt:lpstr>
      <vt:lpstr>Περιστροφική κίνηση</vt:lpstr>
      <vt:lpstr>Γωνιακή μετατόπιση 1</vt:lpstr>
      <vt:lpstr>Γωνιακή μετατόπιση 2</vt:lpstr>
      <vt:lpstr>Γωνιακή μετατόπιση 3</vt:lpstr>
      <vt:lpstr>Τμήματα περιφέρειας  και αντίστοιχες τιμές σε μοίρες και ακτίνια 1</vt:lpstr>
      <vt:lpstr>Τμήματα περιφέρειας  και αντίστοιχες τιμές σε μοίρες και ακτίνια 2</vt:lpstr>
      <vt:lpstr>Γωνιακές μετατοπίσεις των μελών του σώματος 1</vt:lpstr>
      <vt:lpstr>Γωνιακές μετατοπίσεις των μελών του σώματος 2</vt:lpstr>
      <vt:lpstr>Απόλυτες γωνίες των μελών του σώματος</vt:lpstr>
      <vt:lpstr>Γωνιακές μετατοπίσεις σε διάφορες αρθρώσεις</vt:lpstr>
      <vt:lpstr>Γωνιακή ταχύτητα 1</vt:lpstr>
      <vt:lpstr>Γωνιακή ταχύτητα 2</vt:lpstr>
      <vt:lpstr>Συχνότητα και περίοδος περιστροφής</vt:lpstr>
      <vt:lpstr>Σχέση γωνιακών και γραμμικών μεγεθών</vt:lpstr>
      <vt:lpstr>Γραμμική ή επιτρόχια ταχύτητα</vt:lpstr>
      <vt:lpstr>Σχέση γωνιακών και γραμμικών μεγεθών</vt:lpstr>
      <vt:lpstr>Γωνιακή επιτάχυνση</vt:lpstr>
      <vt:lpstr>Γωνιακή μετατόπιση – ταχύτητα - επιτάχυνση</vt:lpstr>
      <vt:lpstr>Γωνιακή μετατόπιση – ταχύτητα - επιτάχυνση</vt:lpstr>
      <vt:lpstr>Επιτρόχια επιτάχυνση </vt:lpstr>
      <vt:lpstr>Κεντρομόλος επιτάχυνση </vt:lpstr>
      <vt:lpstr>Εφαρμογές 1</vt:lpstr>
      <vt:lpstr>Εφαρμογές 2</vt:lpstr>
      <vt:lpstr>Εφαρμογές 3</vt:lpstr>
      <vt:lpstr>Θέματα για συζήτηση ή μελέτη</vt:lpstr>
      <vt:lpstr>Βιβλιογραφία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Thanasis</cp:lastModifiedBy>
  <cp:revision>213</cp:revision>
  <dcterms:created xsi:type="dcterms:W3CDTF">2012-09-06T09:03:05Z</dcterms:created>
  <dcterms:modified xsi:type="dcterms:W3CDTF">2015-06-21T22:02:01Z</dcterms:modified>
</cp:coreProperties>
</file>